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918400" cy="21945600"/>
  <p:notesSz cx="9296400" cy="7010400"/>
  <p:defaultTextStyle>
    <a:defPPr>
      <a:defRPr lang="en-US"/>
    </a:defPPr>
    <a:lvl1pPr marL="0" algn="l" defTabSz="3134319" rtl="0" eaLnBrk="1" latinLnBrk="0" hangingPunct="1">
      <a:defRPr sz="6100" kern="1200">
        <a:solidFill>
          <a:schemeClr val="tx1"/>
        </a:solidFill>
        <a:latin typeface="+mn-lt"/>
        <a:ea typeface="+mn-ea"/>
        <a:cs typeface="+mn-cs"/>
      </a:defRPr>
    </a:lvl1pPr>
    <a:lvl2pPr marL="1567159" algn="l" defTabSz="3134319" rtl="0" eaLnBrk="1" latinLnBrk="0" hangingPunct="1">
      <a:defRPr sz="6100" kern="1200">
        <a:solidFill>
          <a:schemeClr val="tx1"/>
        </a:solidFill>
        <a:latin typeface="+mn-lt"/>
        <a:ea typeface="+mn-ea"/>
        <a:cs typeface="+mn-cs"/>
      </a:defRPr>
    </a:lvl2pPr>
    <a:lvl3pPr marL="3134319" algn="l" defTabSz="3134319" rtl="0" eaLnBrk="1" latinLnBrk="0" hangingPunct="1">
      <a:defRPr sz="6100" kern="1200">
        <a:solidFill>
          <a:schemeClr val="tx1"/>
        </a:solidFill>
        <a:latin typeface="+mn-lt"/>
        <a:ea typeface="+mn-ea"/>
        <a:cs typeface="+mn-cs"/>
      </a:defRPr>
    </a:lvl3pPr>
    <a:lvl4pPr marL="4701479" algn="l" defTabSz="3134319" rtl="0" eaLnBrk="1" latinLnBrk="0" hangingPunct="1">
      <a:defRPr sz="6100" kern="1200">
        <a:solidFill>
          <a:schemeClr val="tx1"/>
        </a:solidFill>
        <a:latin typeface="+mn-lt"/>
        <a:ea typeface="+mn-ea"/>
        <a:cs typeface="+mn-cs"/>
      </a:defRPr>
    </a:lvl4pPr>
    <a:lvl5pPr marL="6268638" algn="l" defTabSz="3134319" rtl="0" eaLnBrk="1" latinLnBrk="0" hangingPunct="1">
      <a:defRPr sz="6100" kern="1200">
        <a:solidFill>
          <a:schemeClr val="tx1"/>
        </a:solidFill>
        <a:latin typeface="+mn-lt"/>
        <a:ea typeface="+mn-ea"/>
        <a:cs typeface="+mn-cs"/>
      </a:defRPr>
    </a:lvl5pPr>
    <a:lvl6pPr marL="7835797" algn="l" defTabSz="3134319" rtl="0" eaLnBrk="1" latinLnBrk="0" hangingPunct="1">
      <a:defRPr sz="6100" kern="1200">
        <a:solidFill>
          <a:schemeClr val="tx1"/>
        </a:solidFill>
        <a:latin typeface="+mn-lt"/>
        <a:ea typeface="+mn-ea"/>
        <a:cs typeface="+mn-cs"/>
      </a:defRPr>
    </a:lvl6pPr>
    <a:lvl7pPr marL="9402957" algn="l" defTabSz="3134319" rtl="0" eaLnBrk="1" latinLnBrk="0" hangingPunct="1">
      <a:defRPr sz="6100" kern="1200">
        <a:solidFill>
          <a:schemeClr val="tx1"/>
        </a:solidFill>
        <a:latin typeface="+mn-lt"/>
        <a:ea typeface="+mn-ea"/>
        <a:cs typeface="+mn-cs"/>
      </a:defRPr>
    </a:lvl7pPr>
    <a:lvl8pPr marL="10970116" algn="l" defTabSz="3134319" rtl="0" eaLnBrk="1" latinLnBrk="0" hangingPunct="1">
      <a:defRPr sz="6100" kern="1200">
        <a:solidFill>
          <a:schemeClr val="tx1"/>
        </a:solidFill>
        <a:latin typeface="+mn-lt"/>
        <a:ea typeface="+mn-ea"/>
        <a:cs typeface="+mn-cs"/>
      </a:defRPr>
    </a:lvl8pPr>
    <a:lvl9pPr marL="12537275" algn="l" defTabSz="3134319"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C"/>
    <a:srgbClr val="FFC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6142" autoAdjust="0"/>
    <p:restoredTop sz="99593" autoAdjust="0"/>
  </p:normalViewPr>
  <p:slideViewPr>
    <p:cSldViewPr>
      <p:cViewPr>
        <p:scale>
          <a:sx n="40" d="100"/>
          <a:sy n="40" d="100"/>
        </p:scale>
        <p:origin x="-1320" y="-150"/>
      </p:cViewPr>
      <p:guideLst>
        <p:guide orient="horz" pos="6912"/>
        <p:guide pos="10368"/>
      </p:guideLst>
    </p:cSldViewPr>
  </p:slideViewPr>
  <p:notesTextViewPr>
    <p:cViewPr>
      <p:scale>
        <a:sx n="100" d="100"/>
        <a:sy n="100" d="100"/>
      </p:scale>
      <p:origin x="0" y="6"/>
    </p:cViewPr>
  </p:notesTextViewPr>
  <p:notesViewPr>
    <p:cSldViewPr>
      <p:cViewPr varScale="1">
        <p:scale>
          <a:sx n="131" d="100"/>
          <a:sy n="131" d="100"/>
        </p:scale>
        <p:origin x="-1848" y="-5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93177" tIns="46589" rIns="93177" bIns="46589" rtlCol="0"/>
          <a:lstStyle>
            <a:lvl1pPr algn="r">
              <a:defRPr sz="1200"/>
            </a:lvl1pPr>
          </a:lstStyle>
          <a:p>
            <a:fld id="{3B0F243A-A52C-4C45-BC88-C30C36514C58}" type="datetimeFigureOut">
              <a:rPr lang="en-US" smtClean="0"/>
              <a:t>10/13/2014</a:t>
            </a:fld>
            <a:endParaRPr lang="en-US"/>
          </a:p>
        </p:txBody>
      </p:sp>
      <p:sp>
        <p:nvSpPr>
          <p:cNvPr id="4" name="Slide Image Placeholder 3"/>
          <p:cNvSpPr>
            <a:spLocks noGrp="1" noRot="1" noChangeAspect="1"/>
          </p:cNvSpPr>
          <p:nvPr>
            <p:ph type="sldImg" idx="2"/>
          </p:nvPr>
        </p:nvSpPr>
        <p:spPr>
          <a:xfrm>
            <a:off x="2676525" y="525463"/>
            <a:ext cx="394335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0520"/>
          </a:xfrm>
          <a:prstGeom prst="rect">
            <a:avLst/>
          </a:prstGeom>
        </p:spPr>
        <p:txBody>
          <a:bodyPr vert="horz" lIns="93177" tIns="46589" rIns="93177" bIns="46589" rtlCol="0" anchor="b"/>
          <a:lstStyle>
            <a:lvl1pPr algn="r">
              <a:defRPr sz="1200"/>
            </a:lvl1pPr>
          </a:lstStyle>
          <a:p>
            <a:fld id="{62BDC12C-D858-4530-9A6F-B14F3BEA6007}" type="slidenum">
              <a:rPr lang="en-US" smtClean="0"/>
              <a:t>‹#›</a:t>
            </a:fld>
            <a:endParaRPr lang="en-US"/>
          </a:p>
        </p:txBody>
      </p:sp>
    </p:spTree>
    <p:extLst>
      <p:ext uri="{BB962C8B-B14F-4D97-AF65-F5344CB8AC3E}">
        <p14:creationId xmlns:p14="http://schemas.microsoft.com/office/powerpoint/2010/main" val="1457784937"/>
      </p:ext>
    </p:extLst>
  </p:cSld>
  <p:clrMap bg1="lt1" tx1="dk1" bg2="lt2" tx2="dk2" accent1="accent1" accent2="accent2" accent3="accent3" accent4="accent4" accent5="accent5" accent6="accent6" hlink="hlink" folHlink="folHlink"/>
  <p:notesStyle>
    <a:lvl1pPr marL="0" algn="l" defTabSz="652983" rtl="0" eaLnBrk="1" latinLnBrk="0" hangingPunct="1">
      <a:defRPr sz="900" kern="1200">
        <a:solidFill>
          <a:schemeClr val="tx1"/>
        </a:solidFill>
        <a:latin typeface="+mn-lt"/>
        <a:ea typeface="+mn-ea"/>
        <a:cs typeface="+mn-cs"/>
      </a:defRPr>
    </a:lvl1pPr>
    <a:lvl2pPr marL="326492" algn="l" defTabSz="652983" rtl="0" eaLnBrk="1" latinLnBrk="0" hangingPunct="1">
      <a:defRPr sz="900" kern="1200">
        <a:solidFill>
          <a:schemeClr val="tx1"/>
        </a:solidFill>
        <a:latin typeface="+mn-lt"/>
        <a:ea typeface="+mn-ea"/>
        <a:cs typeface="+mn-cs"/>
      </a:defRPr>
    </a:lvl2pPr>
    <a:lvl3pPr marL="652983" algn="l" defTabSz="652983" rtl="0" eaLnBrk="1" latinLnBrk="0" hangingPunct="1">
      <a:defRPr sz="900" kern="1200">
        <a:solidFill>
          <a:schemeClr val="tx1"/>
        </a:solidFill>
        <a:latin typeface="+mn-lt"/>
        <a:ea typeface="+mn-ea"/>
        <a:cs typeface="+mn-cs"/>
      </a:defRPr>
    </a:lvl3pPr>
    <a:lvl4pPr marL="979474" algn="l" defTabSz="652983" rtl="0" eaLnBrk="1" latinLnBrk="0" hangingPunct="1">
      <a:defRPr sz="900" kern="1200">
        <a:solidFill>
          <a:schemeClr val="tx1"/>
        </a:solidFill>
        <a:latin typeface="+mn-lt"/>
        <a:ea typeface="+mn-ea"/>
        <a:cs typeface="+mn-cs"/>
      </a:defRPr>
    </a:lvl4pPr>
    <a:lvl5pPr marL="1305967" algn="l" defTabSz="652983" rtl="0" eaLnBrk="1" latinLnBrk="0" hangingPunct="1">
      <a:defRPr sz="900" kern="1200">
        <a:solidFill>
          <a:schemeClr val="tx1"/>
        </a:solidFill>
        <a:latin typeface="+mn-lt"/>
        <a:ea typeface="+mn-ea"/>
        <a:cs typeface="+mn-cs"/>
      </a:defRPr>
    </a:lvl5pPr>
    <a:lvl6pPr marL="1632458" algn="l" defTabSz="652983" rtl="0" eaLnBrk="1" latinLnBrk="0" hangingPunct="1">
      <a:defRPr sz="900" kern="1200">
        <a:solidFill>
          <a:schemeClr val="tx1"/>
        </a:solidFill>
        <a:latin typeface="+mn-lt"/>
        <a:ea typeface="+mn-ea"/>
        <a:cs typeface="+mn-cs"/>
      </a:defRPr>
    </a:lvl6pPr>
    <a:lvl7pPr marL="1958949" algn="l" defTabSz="652983" rtl="0" eaLnBrk="1" latinLnBrk="0" hangingPunct="1">
      <a:defRPr sz="900" kern="1200">
        <a:solidFill>
          <a:schemeClr val="tx1"/>
        </a:solidFill>
        <a:latin typeface="+mn-lt"/>
        <a:ea typeface="+mn-ea"/>
        <a:cs typeface="+mn-cs"/>
      </a:defRPr>
    </a:lvl7pPr>
    <a:lvl8pPr marL="2285441" algn="l" defTabSz="652983" rtl="0" eaLnBrk="1" latinLnBrk="0" hangingPunct="1">
      <a:defRPr sz="900" kern="1200">
        <a:solidFill>
          <a:schemeClr val="tx1"/>
        </a:solidFill>
        <a:latin typeface="+mn-lt"/>
        <a:ea typeface="+mn-ea"/>
        <a:cs typeface="+mn-cs"/>
      </a:defRPr>
    </a:lvl8pPr>
    <a:lvl9pPr marL="2611932" algn="l" defTabSz="652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6525" y="525463"/>
            <a:ext cx="394335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DC12C-D858-4530-9A6F-B14F3BEA6007}" type="slidenum">
              <a:rPr lang="en-US" smtClean="0"/>
              <a:t>1</a:t>
            </a:fld>
            <a:endParaRPr lang="en-US"/>
          </a:p>
        </p:txBody>
      </p:sp>
    </p:spTree>
    <p:extLst>
      <p:ext uri="{BB962C8B-B14F-4D97-AF65-F5344CB8AC3E}">
        <p14:creationId xmlns:p14="http://schemas.microsoft.com/office/powerpoint/2010/main" val="168146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1"/>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159" indent="0" algn="ctr">
              <a:buNone/>
              <a:defRPr>
                <a:solidFill>
                  <a:schemeClr val="tx1">
                    <a:tint val="75000"/>
                  </a:schemeClr>
                </a:solidFill>
              </a:defRPr>
            </a:lvl2pPr>
            <a:lvl3pPr marL="3134319" indent="0" algn="ctr">
              <a:buNone/>
              <a:defRPr>
                <a:solidFill>
                  <a:schemeClr val="tx1">
                    <a:tint val="75000"/>
                  </a:schemeClr>
                </a:solidFill>
              </a:defRPr>
            </a:lvl3pPr>
            <a:lvl4pPr marL="4701479" indent="0" algn="ctr">
              <a:buNone/>
              <a:defRPr>
                <a:solidFill>
                  <a:schemeClr val="tx1">
                    <a:tint val="75000"/>
                  </a:schemeClr>
                </a:solidFill>
              </a:defRPr>
            </a:lvl4pPr>
            <a:lvl5pPr marL="6268638" indent="0" algn="ctr">
              <a:buNone/>
              <a:defRPr>
                <a:solidFill>
                  <a:schemeClr val="tx1">
                    <a:tint val="75000"/>
                  </a:schemeClr>
                </a:solidFill>
              </a:defRPr>
            </a:lvl5pPr>
            <a:lvl6pPr marL="7835797" indent="0" algn="ctr">
              <a:buNone/>
              <a:defRPr>
                <a:solidFill>
                  <a:schemeClr val="tx1">
                    <a:tint val="75000"/>
                  </a:schemeClr>
                </a:solidFill>
              </a:defRPr>
            </a:lvl6pPr>
            <a:lvl7pPr marL="9402957" indent="0" algn="ctr">
              <a:buNone/>
              <a:defRPr>
                <a:solidFill>
                  <a:schemeClr val="tx1">
                    <a:tint val="75000"/>
                  </a:schemeClr>
                </a:solidFill>
              </a:defRPr>
            </a:lvl7pPr>
            <a:lvl8pPr marL="10970116" indent="0" algn="ctr">
              <a:buNone/>
              <a:defRPr>
                <a:solidFill>
                  <a:schemeClr val="tx1">
                    <a:tint val="75000"/>
                  </a:schemeClr>
                </a:solidFill>
              </a:defRPr>
            </a:lvl8pPr>
            <a:lvl9pPr marL="1253727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B0144C-3216-4E04-AE40-F40100B90FD9}"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1334A-CCCB-49A2-BAD9-0D20396A48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0144C-3216-4E04-AE40-F40100B90FD9}"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1334A-CCCB-49A2-BAD9-0D20396A48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0144C-3216-4E04-AE40-F40100B90FD9}"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1334A-CCCB-49A2-BAD9-0D20396A48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0144C-3216-4E04-AE40-F40100B90FD9}"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1334A-CCCB-49A2-BAD9-0D20396A48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6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5"/>
            <a:ext cx="27980640" cy="4800599"/>
          </a:xfrm>
        </p:spPr>
        <p:txBody>
          <a:bodyPr anchor="b"/>
          <a:lstStyle>
            <a:lvl1pPr marL="0" indent="0">
              <a:buNone/>
              <a:defRPr sz="6900">
                <a:solidFill>
                  <a:schemeClr val="tx1">
                    <a:tint val="75000"/>
                  </a:schemeClr>
                </a:solidFill>
              </a:defRPr>
            </a:lvl1pPr>
            <a:lvl2pPr marL="1567159" indent="0">
              <a:buNone/>
              <a:defRPr sz="6100">
                <a:solidFill>
                  <a:schemeClr val="tx1">
                    <a:tint val="75000"/>
                  </a:schemeClr>
                </a:solidFill>
              </a:defRPr>
            </a:lvl2pPr>
            <a:lvl3pPr marL="3134319" indent="0">
              <a:buNone/>
              <a:defRPr sz="5400">
                <a:solidFill>
                  <a:schemeClr val="tx1">
                    <a:tint val="75000"/>
                  </a:schemeClr>
                </a:solidFill>
              </a:defRPr>
            </a:lvl3pPr>
            <a:lvl4pPr marL="4701479" indent="0">
              <a:buNone/>
              <a:defRPr sz="4800">
                <a:solidFill>
                  <a:schemeClr val="tx1">
                    <a:tint val="75000"/>
                  </a:schemeClr>
                </a:solidFill>
              </a:defRPr>
            </a:lvl4pPr>
            <a:lvl5pPr marL="6268638" indent="0">
              <a:buNone/>
              <a:defRPr sz="4800">
                <a:solidFill>
                  <a:schemeClr val="tx1">
                    <a:tint val="75000"/>
                  </a:schemeClr>
                </a:solidFill>
              </a:defRPr>
            </a:lvl5pPr>
            <a:lvl6pPr marL="7835797" indent="0">
              <a:buNone/>
              <a:defRPr sz="4800">
                <a:solidFill>
                  <a:schemeClr val="tx1">
                    <a:tint val="75000"/>
                  </a:schemeClr>
                </a:solidFill>
              </a:defRPr>
            </a:lvl6pPr>
            <a:lvl7pPr marL="9402957" indent="0">
              <a:buNone/>
              <a:defRPr sz="4800">
                <a:solidFill>
                  <a:schemeClr val="tx1">
                    <a:tint val="75000"/>
                  </a:schemeClr>
                </a:solidFill>
              </a:defRPr>
            </a:lvl7pPr>
            <a:lvl8pPr marL="10970116" indent="0">
              <a:buNone/>
              <a:defRPr sz="4800">
                <a:solidFill>
                  <a:schemeClr val="tx1">
                    <a:tint val="75000"/>
                  </a:schemeClr>
                </a:solidFill>
              </a:defRPr>
            </a:lvl8pPr>
            <a:lvl9pPr marL="12537275"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B0144C-3216-4E04-AE40-F40100B90FD9}"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1334A-CCCB-49A2-BAD9-0D20396A48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4"/>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4"/>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B0144C-3216-4E04-AE40-F40100B90FD9}"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1334A-CCCB-49A2-BAD9-0D20396A48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2"/>
            <a:ext cx="14544677" cy="2047239"/>
          </a:xfrm>
        </p:spPr>
        <p:txBody>
          <a:bodyPr anchor="b"/>
          <a:lstStyle>
            <a:lvl1pPr marL="0" indent="0">
              <a:buNone/>
              <a:defRPr sz="8200" b="1"/>
            </a:lvl1pPr>
            <a:lvl2pPr marL="1567159" indent="0">
              <a:buNone/>
              <a:defRPr sz="6900" b="1"/>
            </a:lvl2pPr>
            <a:lvl3pPr marL="3134319" indent="0">
              <a:buNone/>
              <a:defRPr sz="6100" b="1"/>
            </a:lvl3pPr>
            <a:lvl4pPr marL="4701479" indent="0">
              <a:buNone/>
              <a:defRPr sz="5400" b="1"/>
            </a:lvl4pPr>
            <a:lvl5pPr marL="6268638" indent="0">
              <a:buNone/>
              <a:defRPr sz="5400" b="1"/>
            </a:lvl5pPr>
            <a:lvl6pPr marL="7835797" indent="0">
              <a:buNone/>
              <a:defRPr sz="5400" b="1"/>
            </a:lvl6pPr>
            <a:lvl7pPr marL="9402957" indent="0">
              <a:buNone/>
              <a:defRPr sz="5400" b="1"/>
            </a:lvl7pPr>
            <a:lvl8pPr marL="10970116" indent="0">
              <a:buNone/>
              <a:defRPr sz="5400" b="1"/>
            </a:lvl8pPr>
            <a:lvl9pPr marL="12537275" indent="0">
              <a:buNone/>
              <a:defRPr sz="5400" b="1"/>
            </a:lvl9pPr>
          </a:lstStyle>
          <a:p>
            <a:pPr lvl="0"/>
            <a:r>
              <a:rPr lang="en-US" smtClean="0"/>
              <a:t>Click to edit Master text styles</a:t>
            </a:r>
          </a:p>
        </p:txBody>
      </p:sp>
      <p:sp>
        <p:nvSpPr>
          <p:cNvPr id="4" name="Content Placeholder 3"/>
          <p:cNvSpPr>
            <a:spLocks noGrp="1"/>
          </p:cNvSpPr>
          <p:nvPr>
            <p:ph sz="half" idx="2"/>
          </p:nvPr>
        </p:nvSpPr>
        <p:spPr>
          <a:xfrm>
            <a:off x="1645921" y="6959601"/>
            <a:ext cx="14544677" cy="12644121"/>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9"/>
          </a:xfrm>
        </p:spPr>
        <p:txBody>
          <a:bodyPr anchor="b"/>
          <a:lstStyle>
            <a:lvl1pPr marL="0" indent="0">
              <a:buNone/>
              <a:defRPr sz="8200" b="1"/>
            </a:lvl1pPr>
            <a:lvl2pPr marL="1567159" indent="0">
              <a:buNone/>
              <a:defRPr sz="6900" b="1"/>
            </a:lvl2pPr>
            <a:lvl3pPr marL="3134319" indent="0">
              <a:buNone/>
              <a:defRPr sz="6100" b="1"/>
            </a:lvl3pPr>
            <a:lvl4pPr marL="4701479" indent="0">
              <a:buNone/>
              <a:defRPr sz="5400" b="1"/>
            </a:lvl4pPr>
            <a:lvl5pPr marL="6268638" indent="0">
              <a:buNone/>
              <a:defRPr sz="5400" b="1"/>
            </a:lvl5pPr>
            <a:lvl6pPr marL="7835797" indent="0">
              <a:buNone/>
              <a:defRPr sz="5400" b="1"/>
            </a:lvl6pPr>
            <a:lvl7pPr marL="9402957" indent="0">
              <a:buNone/>
              <a:defRPr sz="5400" b="1"/>
            </a:lvl7pPr>
            <a:lvl8pPr marL="10970116" indent="0">
              <a:buNone/>
              <a:defRPr sz="5400" b="1"/>
            </a:lvl8pPr>
            <a:lvl9pPr marL="12537275" indent="0">
              <a:buNone/>
              <a:defRPr sz="5400" b="1"/>
            </a:lvl9pPr>
          </a:lstStyle>
          <a:p>
            <a:pPr lvl="0"/>
            <a:r>
              <a:rPr lang="en-US" smtClean="0"/>
              <a:t>Click to edit Master text styles</a:t>
            </a:r>
          </a:p>
        </p:txBody>
      </p:sp>
      <p:sp>
        <p:nvSpPr>
          <p:cNvPr id="6" name="Content Placeholder 5"/>
          <p:cNvSpPr>
            <a:spLocks noGrp="1"/>
          </p:cNvSpPr>
          <p:nvPr>
            <p:ph sz="quarter" idx="4"/>
          </p:nvPr>
        </p:nvSpPr>
        <p:spPr>
          <a:xfrm>
            <a:off x="16722092" y="6959601"/>
            <a:ext cx="14550390" cy="12644121"/>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0144C-3216-4E04-AE40-F40100B90FD9}" type="datetimeFigureOut">
              <a:rPr lang="en-US" smtClean="0"/>
              <a:pPr/>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91334A-CCCB-49A2-BAD9-0D20396A48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B0144C-3216-4E04-AE40-F40100B90FD9}" type="datetimeFigureOut">
              <a:rPr lang="en-US" smtClean="0"/>
              <a:pPr/>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91334A-CCCB-49A2-BAD9-0D20396A48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0144C-3216-4E04-AE40-F40100B90FD9}" type="datetimeFigureOut">
              <a:rPr lang="en-US" smtClean="0"/>
              <a:pPr/>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91334A-CCCB-49A2-BAD9-0D20396A48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3"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4"/>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3" y="4592324"/>
            <a:ext cx="10829927" cy="15011401"/>
          </a:xfrm>
        </p:spPr>
        <p:txBody>
          <a:bodyPr/>
          <a:lstStyle>
            <a:lvl1pPr marL="0" indent="0">
              <a:buNone/>
              <a:defRPr sz="4800"/>
            </a:lvl1pPr>
            <a:lvl2pPr marL="1567159" indent="0">
              <a:buNone/>
              <a:defRPr sz="4100"/>
            </a:lvl2pPr>
            <a:lvl3pPr marL="3134319" indent="0">
              <a:buNone/>
              <a:defRPr sz="3400"/>
            </a:lvl3pPr>
            <a:lvl4pPr marL="4701479" indent="0">
              <a:buNone/>
              <a:defRPr sz="3100"/>
            </a:lvl4pPr>
            <a:lvl5pPr marL="6268638" indent="0">
              <a:buNone/>
              <a:defRPr sz="3100"/>
            </a:lvl5pPr>
            <a:lvl6pPr marL="7835797" indent="0">
              <a:buNone/>
              <a:defRPr sz="3100"/>
            </a:lvl6pPr>
            <a:lvl7pPr marL="9402957" indent="0">
              <a:buNone/>
              <a:defRPr sz="3100"/>
            </a:lvl7pPr>
            <a:lvl8pPr marL="10970116" indent="0">
              <a:buNone/>
              <a:defRPr sz="3100"/>
            </a:lvl8pPr>
            <a:lvl9pPr marL="12537275"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B0144C-3216-4E04-AE40-F40100B90FD9}"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1334A-CCCB-49A2-BAD9-0D20396A48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1"/>
            <a:ext cx="1975104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159" indent="0">
              <a:buNone/>
              <a:defRPr sz="9600"/>
            </a:lvl2pPr>
            <a:lvl3pPr marL="3134319" indent="0">
              <a:buNone/>
              <a:defRPr sz="8200"/>
            </a:lvl3pPr>
            <a:lvl4pPr marL="4701479" indent="0">
              <a:buNone/>
              <a:defRPr sz="6900"/>
            </a:lvl4pPr>
            <a:lvl5pPr marL="6268638" indent="0">
              <a:buNone/>
              <a:defRPr sz="6900"/>
            </a:lvl5pPr>
            <a:lvl6pPr marL="7835797" indent="0">
              <a:buNone/>
              <a:defRPr sz="6900"/>
            </a:lvl6pPr>
            <a:lvl7pPr marL="9402957" indent="0">
              <a:buNone/>
              <a:defRPr sz="6900"/>
            </a:lvl7pPr>
            <a:lvl8pPr marL="10970116" indent="0">
              <a:buNone/>
              <a:defRPr sz="6900"/>
            </a:lvl8pPr>
            <a:lvl9pPr marL="12537275" indent="0">
              <a:buNone/>
              <a:defRPr sz="6900"/>
            </a:lvl9pPr>
          </a:lstStyle>
          <a:p>
            <a:endParaRPr lang="en-US"/>
          </a:p>
        </p:txBody>
      </p:sp>
      <p:sp>
        <p:nvSpPr>
          <p:cNvPr id="4" name="Text Placeholder 3"/>
          <p:cNvSpPr>
            <a:spLocks noGrp="1"/>
          </p:cNvSpPr>
          <p:nvPr>
            <p:ph type="body" sz="half" idx="2"/>
          </p:nvPr>
        </p:nvSpPr>
        <p:spPr>
          <a:xfrm>
            <a:off x="6452237" y="17175482"/>
            <a:ext cx="19751040" cy="2575559"/>
          </a:xfrm>
        </p:spPr>
        <p:txBody>
          <a:bodyPr/>
          <a:lstStyle>
            <a:lvl1pPr marL="0" indent="0">
              <a:buNone/>
              <a:defRPr sz="4800"/>
            </a:lvl1pPr>
            <a:lvl2pPr marL="1567159" indent="0">
              <a:buNone/>
              <a:defRPr sz="4100"/>
            </a:lvl2pPr>
            <a:lvl3pPr marL="3134319" indent="0">
              <a:buNone/>
              <a:defRPr sz="3400"/>
            </a:lvl3pPr>
            <a:lvl4pPr marL="4701479" indent="0">
              <a:buNone/>
              <a:defRPr sz="3100"/>
            </a:lvl4pPr>
            <a:lvl5pPr marL="6268638" indent="0">
              <a:buNone/>
              <a:defRPr sz="3100"/>
            </a:lvl5pPr>
            <a:lvl6pPr marL="7835797" indent="0">
              <a:buNone/>
              <a:defRPr sz="3100"/>
            </a:lvl6pPr>
            <a:lvl7pPr marL="9402957" indent="0">
              <a:buNone/>
              <a:defRPr sz="3100"/>
            </a:lvl7pPr>
            <a:lvl8pPr marL="10970116" indent="0">
              <a:buNone/>
              <a:defRPr sz="3100"/>
            </a:lvl8pPr>
            <a:lvl9pPr marL="12537275"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B0144C-3216-4E04-AE40-F40100B90FD9}"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1334A-CCCB-49A2-BAD9-0D20396A48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1"/>
            <a:ext cx="29626560" cy="3657600"/>
          </a:xfrm>
          <a:prstGeom prst="rect">
            <a:avLst/>
          </a:prstGeom>
        </p:spPr>
        <p:txBody>
          <a:bodyPr vert="horz" lIns="313432" tIns="156715" rIns="313432" bIns="156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4"/>
            <a:ext cx="29626560" cy="14483081"/>
          </a:xfrm>
          <a:prstGeom prst="rect">
            <a:avLst/>
          </a:prstGeom>
        </p:spPr>
        <p:txBody>
          <a:bodyPr vert="horz" lIns="313432" tIns="156715" rIns="313432" bIns="156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1"/>
            <a:ext cx="7680960" cy="1168400"/>
          </a:xfrm>
          <a:prstGeom prst="rect">
            <a:avLst/>
          </a:prstGeom>
        </p:spPr>
        <p:txBody>
          <a:bodyPr vert="horz" lIns="313432" tIns="156715" rIns="313432" bIns="156715" rtlCol="0" anchor="ctr"/>
          <a:lstStyle>
            <a:lvl1pPr algn="l">
              <a:defRPr sz="4100">
                <a:solidFill>
                  <a:schemeClr val="tx1">
                    <a:tint val="75000"/>
                  </a:schemeClr>
                </a:solidFill>
              </a:defRPr>
            </a:lvl1pPr>
          </a:lstStyle>
          <a:p>
            <a:fld id="{56B0144C-3216-4E04-AE40-F40100B90FD9}" type="datetimeFigureOut">
              <a:rPr lang="en-US" smtClean="0"/>
              <a:pPr/>
              <a:t>10/13/2014</a:t>
            </a:fld>
            <a:endParaRPr lang="en-US"/>
          </a:p>
        </p:txBody>
      </p:sp>
      <p:sp>
        <p:nvSpPr>
          <p:cNvPr id="5" name="Footer Placeholder 4"/>
          <p:cNvSpPr>
            <a:spLocks noGrp="1"/>
          </p:cNvSpPr>
          <p:nvPr>
            <p:ph type="ftr" sz="quarter" idx="3"/>
          </p:nvPr>
        </p:nvSpPr>
        <p:spPr>
          <a:xfrm>
            <a:off x="11247120" y="20340321"/>
            <a:ext cx="10424160" cy="1168400"/>
          </a:xfrm>
          <a:prstGeom prst="rect">
            <a:avLst/>
          </a:prstGeom>
        </p:spPr>
        <p:txBody>
          <a:bodyPr vert="horz" lIns="313432" tIns="156715" rIns="313432" bIns="15671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1"/>
            <a:ext cx="7680960" cy="1168400"/>
          </a:xfrm>
          <a:prstGeom prst="rect">
            <a:avLst/>
          </a:prstGeom>
        </p:spPr>
        <p:txBody>
          <a:bodyPr vert="horz" lIns="313432" tIns="156715" rIns="313432" bIns="156715" rtlCol="0" anchor="ctr"/>
          <a:lstStyle>
            <a:lvl1pPr algn="r">
              <a:defRPr sz="4100">
                <a:solidFill>
                  <a:schemeClr val="tx1">
                    <a:tint val="75000"/>
                  </a:schemeClr>
                </a:solidFill>
              </a:defRPr>
            </a:lvl1pPr>
          </a:lstStyle>
          <a:p>
            <a:fld id="{F991334A-CCCB-49A2-BAD9-0D20396A48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319" rtl="0" eaLnBrk="1" latinLnBrk="0" hangingPunct="1">
        <a:spcBef>
          <a:spcPct val="0"/>
        </a:spcBef>
        <a:buNone/>
        <a:defRPr sz="15100" kern="1200">
          <a:solidFill>
            <a:schemeClr val="tx1"/>
          </a:solidFill>
          <a:latin typeface="+mj-lt"/>
          <a:ea typeface="+mj-ea"/>
          <a:cs typeface="+mj-cs"/>
        </a:defRPr>
      </a:lvl1pPr>
    </p:titleStyle>
    <p:bodyStyle>
      <a:lvl1pPr marL="1175369" indent="-1175369" algn="l" defTabSz="3134319"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634" indent="-979474" algn="l" defTabSz="3134319"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7899" indent="-783580" algn="l" defTabSz="3134319"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5058" indent="-783580" algn="l" defTabSz="3134319"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217" indent="-783580" algn="l" defTabSz="3134319"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19376" indent="-783580" algn="l" defTabSz="3134319"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6537" indent="-783580" algn="l" defTabSz="3134319"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3697" indent="-783580" algn="l" defTabSz="3134319"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0856" indent="-783580" algn="l" defTabSz="3134319"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319" rtl="0" eaLnBrk="1" latinLnBrk="0" hangingPunct="1">
        <a:defRPr sz="6100" kern="1200">
          <a:solidFill>
            <a:schemeClr val="tx1"/>
          </a:solidFill>
          <a:latin typeface="+mn-lt"/>
          <a:ea typeface="+mn-ea"/>
          <a:cs typeface="+mn-cs"/>
        </a:defRPr>
      </a:lvl1pPr>
      <a:lvl2pPr marL="1567159" algn="l" defTabSz="3134319" rtl="0" eaLnBrk="1" latinLnBrk="0" hangingPunct="1">
        <a:defRPr sz="6100" kern="1200">
          <a:solidFill>
            <a:schemeClr val="tx1"/>
          </a:solidFill>
          <a:latin typeface="+mn-lt"/>
          <a:ea typeface="+mn-ea"/>
          <a:cs typeface="+mn-cs"/>
        </a:defRPr>
      </a:lvl2pPr>
      <a:lvl3pPr marL="3134319" algn="l" defTabSz="3134319" rtl="0" eaLnBrk="1" latinLnBrk="0" hangingPunct="1">
        <a:defRPr sz="6100" kern="1200">
          <a:solidFill>
            <a:schemeClr val="tx1"/>
          </a:solidFill>
          <a:latin typeface="+mn-lt"/>
          <a:ea typeface="+mn-ea"/>
          <a:cs typeface="+mn-cs"/>
        </a:defRPr>
      </a:lvl3pPr>
      <a:lvl4pPr marL="4701479" algn="l" defTabSz="3134319" rtl="0" eaLnBrk="1" latinLnBrk="0" hangingPunct="1">
        <a:defRPr sz="6100" kern="1200">
          <a:solidFill>
            <a:schemeClr val="tx1"/>
          </a:solidFill>
          <a:latin typeface="+mn-lt"/>
          <a:ea typeface="+mn-ea"/>
          <a:cs typeface="+mn-cs"/>
        </a:defRPr>
      </a:lvl4pPr>
      <a:lvl5pPr marL="6268638" algn="l" defTabSz="3134319" rtl="0" eaLnBrk="1" latinLnBrk="0" hangingPunct="1">
        <a:defRPr sz="6100" kern="1200">
          <a:solidFill>
            <a:schemeClr val="tx1"/>
          </a:solidFill>
          <a:latin typeface="+mn-lt"/>
          <a:ea typeface="+mn-ea"/>
          <a:cs typeface="+mn-cs"/>
        </a:defRPr>
      </a:lvl5pPr>
      <a:lvl6pPr marL="7835797" algn="l" defTabSz="3134319" rtl="0" eaLnBrk="1" latinLnBrk="0" hangingPunct="1">
        <a:defRPr sz="6100" kern="1200">
          <a:solidFill>
            <a:schemeClr val="tx1"/>
          </a:solidFill>
          <a:latin typeface="+mn-lt"/>
          <a:ea typeface="+mn-ea"/>
          <a:cs typeface="+mn-cs"/>
        </a:defRPr>
      </a:lvl6pPr>
      <a:lvl7pPr marL="9402957" algn="l" defTabSz="3134319" rtl="0" eaLnBrk="1" latinLnBrk="0" hangingPunct="1">
        <a:defRPr sz="6100" kern="1200">
          <a:solidFill>
            <a:schemeClr val="tx1"/>
          </a:solidFill>
          <a:latin typeface="+mn-lt"/>
          <a:ea typeface="+mn-ea"/>
          <a:cs typeface="+mn-cs"/>
        </a:defRPr>
      </a:lvl7pPr>
      <a:lvl8pPr marL="10970116" algn="l" defTabSz="3134319" rtl="0" eaLnBrk="1" latinLnBrk="0" hangingPunct="1">
        <a:defRPr sz="6100" kern="1200">
          <a:solidFill>
            <a:schemeClr val="tx1"/>
          </a:solidFill>
          <a:latin typeface="+mn-lt"/>
          <a:ea typeface="+mn-ea"/>
          <a:cs typeface="+mn-cs"/>
        </a:defRPr>
      </a:lvl8pPr>
      <a:lvl9pPr marL="12537275" algn="l" defTabSz="3134319"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crcmich.org/PUBLICAT/2010s/2012/rpt378.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michigan.gov/documents/mde/Grant_Award_Notification_FY_2013-2014_434125_7.pdf" TargetMode="External"/><Relationship Id="rId5" Type="http://schemas.openxmlformats.org/officeDocument/2006/relationships/hyperlink" Target="https://www.msu.edu/~conlinmi/summerdraftspecialed6-20-13.pdf" TargetMode="External"/><Relationship Id="rId4" Type="http://schemas.openxmlformats.org/officeDocument/2006/relationships/image" Target="../media/image2.jpg"/><Relationship Id="rId9" Type="http://schemas.openxmlformats.org/officeDocument/2006/relationships/hyperlink" Target="http://www.michigan.gov/documents/mentalhealth/CommissionReportFinal1212014_445161_7.pdf"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Down Arrow 53"/>
          <p:cNvSpPr/>
          <p:nvPr/>
        </p:nvSpPr>
        <p:spPr>
          <a:xfrm>
            <a:off x="10810874" y="4907159"/>
            <a:ext cx="11058525" cy="6548241"/>
          </a:xfrm>
          <a:prstGeom prst="downArrow">
            <a:avLst>
              <a:gd name="adj1" fmla="val 77429"/>
              <a:gd name="adj2" fmla="val 20153"/>
            </a:avLst>
          </a:prstGeom>
          <a:solidFill>
            <a:schemeClr val="bg1"/>
          </a:solidFill>
          <a:ln w="114300">
            <a:solidFill>
              <a:srgbClr val="005A9C"/>
            </a:solidFill>
          </a:ln>
          <a:effectLst/>
        </p:spPr>
        <p:style>
          <a:lnRef idx="1">
            <a:schemeClr val="accent1"/>
          </a:lnRef>
          <a:fillRef idx="3">
            <a:schemeClr val="accent1"/>
          </a:fillRef>
          <a:effectRef idx="2">
            <a:schemeClr val="accent1"/>
          </a:effectRef>
          <a:fontRef idx="minor">
            <a:schemeClr val="lt1"/>
          </a:fontRef>
        </p:style>
        <p:txBody>
          <a:bodyPr lIns="65299" tIns="32650" rIns="65299" bIns="32650" rtlCol="0" anchor="ctr"/>
          <a:lstStyle/>
          <a:p>
            <a:pPr algn="ctr"/>
            <a:endParaRPr lang="en-US"/>
          </a:p>
        </p:txBody>
      </p:sp>
      <p:sp>
        <p:nvSpPr>
          <p:cNvPr id="47" name="Right Arrow 46"/>
          <p:cNvSpPr/>
          <p:nvPr/>
        </p:nvSpPr>
        <p:spPr>
          <a:xfrm>
            <a:off x="1504950" y="4038600"/>
            <a:ext cx="10229850" cy="7416800"/>
          </a:xfrm>
          <a:prstGeom prst="rightArrow">
            <a:avLst>
              <a:gd name="adj1" fmla="val 78044"/>
              <a:gd name="adj2" fmla="val 28131"/>
            </a:avLst>
          </a:prstGeom>
          <a:solidFill>
            <a:schemeClr val="bg1"/>
          </a:solidFill>
          <a:ln w="114300">
            <a:solidFill>
              <a:srgbClr val="005A9C"/>
            </a:solidFill>
          </a:ln>
          <a:effectLst/>
        </p:spPr>
        <p:style>
          <a:lnRef idx="1">
            <a:schemeClr val="accent1"/>
          </a:lnRef>
          <a:fillRef idx="3">
            <a:schemeClr val="accent1"/>
          </a:fillRef>
          <a:effectRef idx="2">
            <a:schemeClr val="accent1"/>
          </a:effectRef>
          <a:fontRef idx="minor">
            <a:schemeClr val="lt1"/>
          </a:fontRef>
        </p:style>
        <p:txBody>
          <a:bodyPr lIns="65299" tIns="32650" rIns="65299" bIns="32650" rtlCol="0" anchor="ctr"/>
          <a:lstStyle/>
          <a:p>
            <a:pPr algn="ctr"/>
            <a:endParaRPr lang="en-US"/>
          </a:p>
        </p:txBody>
      </p:sp>
      <p:sp>
        <p:nvSpPr>
          <p:cNvPr id="41" name="Down Arrow 40"/>
          <p:cNvSpPr/>
          <p:nvPr/>
        </p:nvSpPr>
        <p:spPr>
          <a:xfrm>
            <a:off x="10648950" y="11828854"/>
            <a:ext cx="11220450" cy="7221146"/>
          </a:xfrm>
          <a:prstGeom prst="downArrow">
            <a:avLst>
              <a:gd name="adj1" fmla="val 77429"/>
              <a:gd name="adj2" fmla="val 20153"/>
            </a:avLst>
          </a:prstGeom>
          <a:solidFill>
            <a:schemeClr val="bg1"/>
          </a:solidFill>
          <a:ln w="114300">
            <a:solidFill>
              <a:srgbClr val="005A9C"/>
            </a:solidFill>
          </a:ln>
          <a:effectLst/>
        </p:spPr>
        <p:style>
          <a:lnRef idx="1">
            <a:schemeClr val="accent1"/>
          </a:lnRef>
          <a:fillRef idx="3">
            <a:schemeClr val="accent1"/>
          </a:fillRef>
          <a:effectRef idx="2">
            <a:schemeClr val="accent1"/>
          </a:effectRef>
          <a:fontRef idx="minor">
            <a:schemeClr val="lt1"/>
          </a:fontRef>
        </p:style>
        <p:txBody>
          <a:bodyPr lIns="65299" tIns="32650" rIns="65299" bIns="32650" rtlCol="0" anchor="ctr"/>
          <a:lstStyle/>
          <a:p>
            <a:pPr algn="ctr"/>
            <a:endParaRPr lang="en-US"/>
          </a:p>
        </p:txBody>
      </p:sp>
      <p:sp>
        <p:nvSpPr>
          <p:cNvPr id="53" name="Down Arrow 52"/>
          <p:cNvSpPr/>
          <p:nvPr/>
        </p:nvSpPr>
        <p:spPr>
          <a:xfrm>
            <a:off x="7086600" y="10205841"/>
            <a:ext cx="2486025" cy="2214759"/>
          </a:xfrm>
          <a:prstGeom prst="downArrow">
            <a:avLst>
              <a:gd name="adj1" fmla="val 65260"/>
              <a:gd name="adj2" fmla="val 50000"/>
            </a:avLst>
          </a:prstGeom>
          <a:solidFill>
            <a:schemeClr val="bg1"/>
          </a:solidFill>
          <a:ln w="85725">
            <a:solidFill>
              <a:srgbClr val="005A9C"/>
            </a:solidFill>
          </a:ln>
          <a:effectLst/>
        </p:spPr>
        <p:style>
          <a:lnRef idx="1">
            <a:schemeClr val="accent1"/>
          </a:lnRef>
          <a:fillRef idx="3">
            <a:schemeClr val="accent1"/>
          </a:fillRef>
          <a:effectRef idx="2">
            <a:schemeClr val="accent1"/>
          </a:effectRef>
          <a:fontRef idx="minor">
            <a:schemeClr val="lt1"/>
          </a:fontRef>
        </p:style>
        <p:txBody>
          <a:bodyPr lIns="65299" tIns="32650" rIns="65299" bIns="32650" rtlCol="0" anchor="ctr"/>
          <a:lstStyle/>
          <a:p>
            <a:pPr algn="ctr"/>
            <a:endParaRPr lang="en-US">
              <a:noFill/>
            </a:endParaRPr>
          </a:p>
        </p:txBody>
      </p:sp>
      <p:sp>
        <p:nvSpPr>
          <p:cNvPr id="56" name="Right Arrow 55"/>
          <p:cNvSpPr/>
          <p:nvPr/>
        </p:nvSpPr>
        <p:spPr>
          <a:xfrm>
            <a:off x="1504950" y="11633200"/>
            <a:ext cx="10229850" cy="7416800"/>
          </a:xfrm>
          <a:prstGeom prst="rightArrow">
            <a:avLst>
              <a:gd name="adj1" fmla="val 78044"/>
              <a:gd name="adj2" fmla="val 28131"/>
            </a:avLst>
          </a:prstGeom>
          <a:solidFill>
            <a:schemeClr val="bg1"/>
          </a:solidFill>
          <a:ln w="114300">
            <a:solidFill>
              <a:srgbClr val="005A9C"/>
            </a:solidFill>
          </a:ln>
          <a:effectLst/>
        </p:spPr>
        <p:style>
          <a:lnRef idx="1">
            <a:schemeClr val="accent1"/>
          </a:lnRef>
          <a:fillRef idx="3">
            <a:schemeClr val="accent1"/>
          </a:fillRef>
          <a:effectRef idx="2">
            <a:schemeClr val="accent1"/>
          </a:effectRef>
          <a:fontRef idx="minor">
            <a:schemeClr val="lt1"/>
          </a:fontRef>
        </p:style>
        <p:txBody>
          <a:bodyPr lIns="65299" tIns="32650" rIns="65299" bIns="32650" rtlCol="0" anchor="ctr"/>
          <a:lstStyle/>
          <a:p>
            <a:pPr algn="ctr"/>
            <a:endParaRPr lang="en-US"/>
          </a:p>
        </p:txBody>
      </p:sp>
      <p:sp>
        <p:nvSpPr>
          <p:cNvPr id="18" name="Rectangle 17"/>
          <p:cNvSpPr/>
          <p:nvPr/>
        </p:nvSpPr>
        <p:spPr>
          <a:xfrm>
            <a:off x="0" y="-16313"/>
            <a:ext cx="32918400" cy="3826313"/>
          </a:xfrm>
          <a:prstGeom prst="rect">
            <a:avLst/>
          </a:prstGeom>
          <a:solidFill>
            <a:srgbClr val="005A9C"/>
          </a:solidFill>
          <a:ln w="76200" cap="rnd" cmpd="thickThin"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lIns="65299" tIns="32650" rIns="65299" bIns="32650" anchor="ctr"/>
          <a:lstStyle/>
          <a:p>
            <a:pPr algn="ctr" eaLnBrk="1" latinLnBrk="0" hangingPunct="1"/>
            <a:endParaRPr kumimoji="0" lang="en-US"/>
          </a:p>
        </p:txBody>
      </p:sp>
      <p:sp>
        <p:nvSpPr>
          <p:cNvPr id="7" name="TextBox 6"/>
          <p:cNvSpPr txBox="1"/>
          <p:nvPr/>
        </p:nvSpPr>
        <p:spPr>
          <a:xfrm rot="10800000" flipV="1">
            <a:off x="0" y="21533076"/>
            <a:ext cx="32918400" cy="435233"/>
          </a:xfrm>
          <a:prstGeom prst="rect">
            <a:avLst/>
          </a:prstGeom>
          <a:solidFill>
            <a:srgbClr val="FFCF01"/>
          </a:solidFill>
          <a:ln w="76200">
            <a:noFill/>
          </a:ln>
        </p:spPr>
        <p:txBody>
          <a:bodyPr wrap="square" lIns="65268" tIns="32632" rIns="65268" bIns="32632" rtlCol="0">
            <a:spAutoFit/>
          </a:bodyPr>
          <a:lstStyle/>
          <a:p>
            <a:pPr algn="ctr"/>
            <a:endParaRPr lang="en-US" sz="2400" dirty="0">
              <a:solidFill>
                <a:srgbClr val="005A9C"/>
              </a:solidFill>
            </a:endParaRPr>
          </a:p>
        </p:txBody>
      </p:sp>
      <p:sp>
        <p:nvSpPr>
          <p:cNvPr id="19" name="Rectangle 18"/>
          <p:cNvSpPr/>
          <p:nvPr/>
        </p:nvSpPr>
        <p:spPr>
          <a:xfrm>
            <a:off x="-57150" y="2590800"/>
            <a:ext cx="32847890" cy="243283"/>
          </a:xfrm>
          <a:prstGeom prst="rect">
            <a:avLst/>
          </a:prstGeom>
          <a:solidFill>
            <a:srgbClr val="FFCF01"/>
          </a:solidFill>
          <a:ln w="762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65299" tIns="32650" rIns="65299" bIns="32650" anchor="ctr"/>
          <a:lstStyle/>
          <a:p>
            <a:pPr algn="ctr" eaLnBrk="1" latinLnBrk="0" hangingPunct="1"/>
            <a:endParaRPr kumimoji="0" lang="en-US"/>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60701" y="20370800"/>
            <a:ext cx="4092799" cy="7924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711" y="18530233"/>
            <a:ext cx="4161541" cy="2907368"/>
          </a:xfrm>
          <a:prstGeom prst="rect">
            <a:avLst/>
          </a:prstGeom>
          <a:ln w="76200">
            <a:noFill/>
          </a:ln>
        </p:spPr>
      </p:pic>
      <p:sp>
        <p:nvSpPr>
          <p:cNvPr id="2" name="TextBox 1"/>
          <p:cNvSpPr txBox="1"/>
          <p:nvPr/>
        </p:nvSpPr>
        <p:spPr>
          <a:xfrm>
            <a:off x="114301" y="135645"/>
            <a:ext cx="32847890" cy="3745407"/>
          </a:xfrm>
          <a:prstGeom prst="rect">
            <a:avLst/>
          </a:prstGeom>
          <a:noFill/>
          <a:ln w="76200">
            <a:noFill/>
          </a:ln>
        </p:spPr>
        <p:txBody>
          <a:bodyPr wrap="square" lIns="65299" tIns="32650" rIns="65299" bIns="32650" rtlCol="0">
            <a:spAutoFit/>
          </a:bodyPr>
          <a:lstStyle/>
          <a:p>
            <a:pPr algn="ctr"/>
            <a:r>
              <a:rPr lang="en-US" sz="5600" b="1" dirty="0">
                <a:solidFill>
                  <a:schemeClr val="bg1"/>
                </a:solidFill>
                <a:latin typeface="Book Antiqua" panose="02040602050305030304" pitchFamily="18" charset="0"/>
              </a:rPr>
              <a:t>Partnering with Political Leaders to Evaluate Recommendations for </a:t>
            </a:r>
          </a:p>
          <a:p>
            <a:pPr algn="ctr"/>
            <a:r>
              <a:rPr lang="en-US" sz="5600" b="1" dirty="0">
                <a:solidFill>
                  <a:schemeClr val="bg1"/>
                </a:solidFill>
                <a:latin typeface="Book Antiqua" panose="02040602050305030304" pitchFamily="18" charset="0"/>
              </a:rPr>
              <a:t>State-Level Mental Health Policy Change: </a:t>
            </a:r>
          </a:p>
          <a:p>
            <a:pPr algn="ctr">
              <a:lnSpc>
                <a:spcPct val="110000"/>
              </a:lnSpc>
            </a:pPr>
            <a:r>
              <a:rPr lang="en-US" sz="4600" b="1" dirty="0">
                <a:solidFill>
                  <a:schemeClr val="bg1"/>
                </a:solidFill>
                <a:latin typeface="Book Antiqua" panose="02040602050305030304" pitchFamily="18" charset="0"/>
              </a:rPr>
              <a:t>The Role of Responsive, Participatory Evaluation in Planning for Policy Change</a:t>
            </a:r>
            <a:endParaRPr lang="en-US" sz="3900" dirty="0">
              <a:solidFill>
                <a:schemeClr val="bg1"/>
              </a:solidFill>
              <a:latin typeface="Book Antiqua" panose="02040602050305030304" pitchFamily="18" charset="0"/>
            </a:endParaRPr>
          </a:p>
          <a:p>
            <a:pPr algn="ctr">
              <a:lnSpc>
                <a:spcPct val="150000"/>
              </a:lnSpc>
            </a:pPr>
            <a:r>
              <a:rPr lang="en-US" sz="5100" dirty="0">
                <a:solidFill>
                  <a:schemeClr val="bg1"/>
                </a:solidFill>
                <a:latin typeface="Book Antiqua" panose="02040602050305030304" pitchFamily="18" charset="0"/>
              </a:rPr>
              <a:t>Sarah </a:t>
            </a:r>
            <a:r>
              <a:rPr lang="en-US" sz="5100" dirty="0" err="1">
                <a:solidFill>
                  <a:schemeClr val="bg1"/>
                </a:solidFill>
                <a:latin typeface="Book Antiqua" panose="02040602050305030304" pitchFamily="18" charset="0"/>
              </a:rPr>
              <a:t>Beu</a:t>
            </a:r>
            <a:r>
              <a:rPr lang="en-US" sz="5100" dirty="0">
                <a:solidFill>
                  <a:schemeClr val="bg1"/>
                </a:solidFill>
                <a:latin typeface="Book Antiqua" panose="02040602050305030304" pitchFamily="18" charset="0"/>
              </a:rPr>
              <a:t>, BSW; Addie Weaver, PhD; &amp; Joe </a:t>
            </a:r>
            <a:r>
              <a:rPr lang="en-US" sz="5100" dirty="0" err="1">
                <a:solidFill>
                  <a:schemeClr val="bg1"/>
                </a:solidFill>
                <a:latin typeface="Book Antiqua" panose="02040602050305030304" pitchFamily="18" charset="0"/>
              </a:rPr>
              <a:t>Himle</a:t>
            </a:r>
            <a:r>
              <a:rPr lang="en-US" sz="5100" dirty="0">
                <a:solidFill>
                  <a:schemeClr val="bg1"/>
                </a:solidFill>
                <a:latin typeface="Book Antiqua" panose="02040602050305030304" pitchFamily="18" charset="0"/>
              </a:rPr>
              <a:t>, PhD</a:t>
            </a:r>
          </a:p>
        </p:txBody>
      </p:sp>
      <p:sp>
        <p:nvSpPr>
          <p:cNvPr id="20" name="TextBox 19"/>
          <p:cNvSpPr txBox="1"/>
          <p:nvPr/>
        </p:nvSpPr>
        <p:spPr>
          <a:xfrm>
            <a:off x="1428750" y="4318001"/>
            <a:ext cx="7886700" cy="589158"/>
          </a:xfrm>
          <a:prstGeom prst="rect">
            <a:avLst/>
          </a:prstGeom>
          <a:noFill/>
          <a:ln w="76200">
            <a:noFill/>
          </a:ln>
        </p:spPr>
        <p:txBody>
          <a:bodyPr wrap="square" lIns="65299" tIns="32650" rIns="65299" bIns="32650" rtlCol="0">
            <a:spAutoFit/>
          </a:bodyPr>
          <a:lstStyle/>
          <a:p>
            <a:r>
              <a:rPr lang="en-US" sz="3400" b="1" dirty="0">
                <a:latin typeface="Book Antiqua" panose="02040602050305030304" pitchFamily="18" charset="0"/>
              </a:rPr>
              <a:t>BACKGROUND</a:t>
            </a:r>
            <a:endParaRPr lang="en-US" sz="3400" b="1" dirty="0">
              <a:latin typeface="Book Antiqua" panose="02040602050305030304" pitchFamily="18" charset="0"/>
            </a:endParaRPr>
          </a:p>
        </p:txBody>
      </p:sp>
      <p:sp>
        <p:nvSpPr>
          <p:cNvPr id="21" name="TextBox 20"/>
          <p:cNvSpPr txBox="1"/>
          <p:nvPr/>
        </p:nvSpPr>
        <p:spPr>
          <a:xfrm>
            <a:off x="12296774" y="4953000"/>
            <a:ext cx="8201026" cy="6283024"/>
          </a:xfrm>
          <a:prstGeom prst="rect">
            <a:avLst/>
          </a:prstGeom>
          <a:noFill/>
          <a:ln w="76200">
            <a:noFill/>
          </a:ln>
        </p:spPr>
        <p:txBody>
          <a:bodyPr wrap="square" lIns="65299" tIns="32650" rIns="65299" bIns="32650" rtlCol="0">
            <a:spAutoFit/>
          </a:bodyPr>
          <a:lstStyle/>
          <a:p>
            <a:r>
              <a:rPr lang="en-US" sz="2600" dirty="0">
                <a:solidFill>
                  <a:srgbClr val="005A9C"/>
                </a:solidFill>
              </a:rPr>
              <a:t>Given the collaborative nature of the MHWC, the evaluation was designed to be responsive to the needs of the client. This included being flexible with timelines and continuously reporting findings back to the client as available, often on a weekly basis. </a:t>
            </a:r>
          </a:p>
          <a:p>
            <a:endParaRPr lang="en-US" sz="2600" dirty="0">
              <a:solidFill>
                <a:srgbClr val="005A9C"/>
              </a:solidFill>
            </a:endParaRPr>
          </a:p>
          <a:p>
            <a:r>
              <a:rPr lang="en-US" sz="2600" dirty="0">
                <a:solidFill>
                  <a:srgbClr val="005A9C"/>
                </a:solidFill>
              </a:rPr>
              <a:t>Evaluation methods employed included:</a:t>
            </a:r>
          </a:p>
          <a:p>
            <a:pPr marL="408114" indent="-408114">
              <a:lnSpc>
                <a:spcPct val="140000"/>
              </a:lnSpc>
              <a:buFont typeface="Arial" panose="020B0604020202020204" pitchFamily="34" charset="0"/>
              <a:buChar char="•"/>
            </a:pPr>
            <a:r>
              <a:rPr lang="en-US" sz="2600" dirty="0">
                <a:solidFill>
                  <a:srgbClr val="005A9C"/>
                </a:solidFill>
              </a:rPr>
              <a:t>R</a:t>
            </a:r>
            <a:r>
              <a:rPr lang="en-US" sz="2600" dirty="0">
                <a:solidFill>
                  <a:srgbClr val="005A9C"/>
                </a:solidFill>
              </a:rPr>
              <a:t>eview of literature on national models and programs identified via MHWC recommendations</a:t>
            </a:r>
            <a:endParaRPr lang="en-US" sz="2600" dirty="0">
              <a:solidFill>
                <a:srgbClr val="005A9C"/>
              </a:solidFill>
            </a:endParaRPr>
          </a:p>
          <a:p>
            <a:pPr marL="408114" indent="-408114">
              <a:lnSpc>
                <a:spcPct val="140000"/>
              </a:lnSpc>
              <a:buFont typeface="Arial" panose="020B0604020202020204" pitchFamily="34" charset="0"/>
              <a:buChar char="•"/>
            </a:pPr>
            <a:r>
              <a:rPr lang="en-US" sz="2600" dirty="0">
                <a:solidFill>
                  <a:srgbClr val="005A9C"/>
                </a:solidFill>
              </a:rPr>
              <a:t>Retrospective analyses of state </a:t>
            </a:r>
            <a:r>
              <a:rPr lang="en-US" sz="2600" dirty="0">
                <a:solidFill>
                  <a:srgbClr val="005A9C"/>
                </a:solidFill>
              </a:rPr>
              <a:t>databases </a:t>
            </a:r>
          </a:p>
          <a:p>
            <a:pPr marL="408114" indent="-408114">
              <a:lnSpc>
                <a:spcPct val="140000"/>
              </a:lnSpc>
              <a:buFont typeface="Arial" panose="020B0604020202020204" pitchFamily="34" charset="0"/>
              <a:buChar char="•"/>
            </a:pPr>
            <a:r>
              <a:rPr lang="en-US" sz="2600" dirty="0">
                <a:solidFill>
                  <a:srgbClr val="005A9C"/>
                </a:solidFill>
              </a:rPr>
              <a:t>Strengths, Weaknesses, Opportunity, Threats (SWOT) analysis of current programs</a:t>
            </a:r>
            <a:endParaRPr lang="en-US" sz="2000" dirty="0">
              <a:solidFill>
                <a:srgbClr val="FFFFFF"/>
              </a:solidFill>
            </a:endParaRPr>
          </a:p>
          <a:p>
            <a:endParaRPr lang="en-US" sz="2000" dirty="0">
              <a:solidFill>
                <a:srgbClr val="FFFFFF"/>
              </a:solidFill>
            </a:endParaRPr>
          </a:p>
          <a:p>
            <a:endParaRPr lang="en-US" sz="2000" dirty="0"/>
          </a:p>
        </p:txBody>
      </p:sp>
      <p:sp>
        <p:nvSpPr>
          <p:cNvPr id="16" name="TextBox 15"/>
          <p:cNvSpPr txBox="1"/>
          <p:nvPr/>
        </p:nvSpPr>
        <p:spPr>
          <a:xfrm>
            <a:off x="12058650" y="3886200"/>
            <a:ext cx="11487150" cy="1112378"/>
          </a:xfrm>
          <a:prstGeom prst="rect">
            <a:avLst/>
          </a:prstGeom>
          <a:noFill/>
          <a:ln w="76200">
            <a:noFill/>
          </a:ln>
        </p:spPr>
        <p:txBody>
          <a:bodyPr wrap="square" lIns="65299" tIns="32650" rIns="65299" bIns="32650" rtlCol="0">
            <a:spAutoFit/>
          </a:bodyPr>
          <a:lstStyle/>
          <a:p>
            <a:r>
              <a:rPr lang="en-US" sz="3400" b="1" dirty="0">
                <a:latin typeface="Book Antiqua" panose="02040602050305030304" pitchFamily="18" charset="0"/>
              </a:rPr>
              <a:t>RESPONSIVE, PARTICIPATORY </a:t>
            </a:r>
          </a:p>
          <a:p>
            <a:r>
              <a:rPr lang="en-US" sz="3400" b="1" dirty="0">
                <a:latin typeface="Book Antiqua" panose="02040602050305030304" pitchFamily="18" charset="0"/>
              </a:rPr>
              <a:t>APPROACH</a:t>
            </a:r>
            <a:endParaRPr lang="en-US" sz="3400" b="1" dirty="0">
              <a:latin typeface="Book Antiqua" panose="02040602050305030304" pitchFamily="18" charset="0"/>
            </a:endParaRPr>
          </a:p>
        </p:txBody>
      </p:sp>
      <p:sp>
        <p:nvSpPr>
          <p:cNvPr id="40" name="TextBox 39"/>
          <p:cNvSpPr txBox="1"/>
          <p:nvPr/>
        </p:nvSpPr>
        <p:spPr>
          <a:xfrm>
            <a:off x="1767140" y="12952420"/>
            <a:ext cx="8600439" cy="6190691"/>
          </a:xfrm>
          <a:prstGeom prst="rect">
            <a:avLst/>
          </a:prstGeom>
          <a:noFill/>
          <a:ln w="76200">
            <a:noFill/>
          </a:ln>
        </p:spPr>
        <p:txBody>
          <a:bodyPr wrap="square" lIns="65299" tIns="32650" rIns="65299" bIns="32650" rtlCol="0">
            <a:spAutoFit/>
          </a:bodyPr>
          <a:lstStyle/>
          <a:p>
            <a:r>
              <a:rPr lang="en-US" sz="2600" dirty="0">
                <a:solidFill>
                  <a:srgbClr val="005A9C"/>
                </a:solidFill>
              </a:rPr>
              <a:t>The MHWC would provide the evaluation team with in each area of interest.  The following is an example of a question in the area of </a:t>
            </a:r>
            <a:r>
              <a:rPr lang="en-US" sz="2900" dirty="0">
                <a:solidFill>
                  <a:srgbClr val="005A9C"/>
                </a:solidFill>
              </a:rPr>
              <a:t>education within mental health service system</a:t>
            </a:r>
            <a:r>
              <a:rPr lang="en-US" sz="2600" dirty="0">
                <a:solidFill>
                  <a:srgbClr val="005A9C"/>
                </a:solidFill>
              </a:rPr>
              <a:t>:</a:t>
            </a:r>
            <a:endParaRPr lang="en-US" sz="2600" dirty="0">
              <a:solidFill>
                <a:srgbClr val="005A9C"/>
              </a:solidFill>
            </a:endParaRPr>
          </a:p>
          <a:p>
            <a:endParaRPr lang="en-US" sz="2600" dirty="0">
              <a:solidFill>
                <a:srgbClr val="005A9C"/>
              </a:solidFill>
            </a:endParaRPr>
          </a:p>
          <a:p>
            <a:r>
              <a:rPr lang="en-US" sz="3400" dirty="0">
                <a:solidFill>
                  <a:srgbClr val="005A9C"/>
                </a:solidFill>
              </a:rPr>
              <a:t>What is the total amount of money being spent on special education in Michigan?  </a:t>
            </a:r>
          </a:p>
          <a:p>
            <a:r>
              <a:rPr lang="en-US" sz="3400" dirty="0">
                <a:solidFill>
                  <a:srgbClr val="005A9C"/>
                </a:solidFill>
              </a:rPr>
              <a:t>What percentage of special education is paid for with State allocated dollars and what percentages comes from a local millage?</a:t>
            </a:r>
            <a:endParaRPr lang="en-US" sz="3400" dirty="0">
              <a:solidFill>
                <a:srgbClr val="005A9C"/>
              </a:solidFill>
            </a:endParaRPr>
          </a:p>
          <a:p>
            <a:endParaRPr lang="en-US" sz="2400" dirty="0">
              <a:solidFill>
                <a:srgbClr val="005A9C"/>
              </a:solidFill>
            </a:endParaRPr>
          </a:p>
          <a:p>
            <a:r>
              <a:rPr lang="en-US" sz="3400" dirty="0">
                <a:solidFill>
                  <a:srgbClr val="005A9C"/>
                </a:solidFill>
              </a:rPr>
              <a:t> </a:t>
            </a:r>
          </a:p>
          <a:p>
            <a:endParaRPr lang="en-US" sz="3400" dirty="0">
              <a:solidFill>
                <a:srgbClr val="005A9C"/>
              </a:solidFill>
            </a:endParaRPr>
          </a:p>
        </p:txBody>
      </p:sp>
      <p:sp>
        <p:nvSpPr>
          <p:cNvPr id="51" name="TextBox 50"/>
          <p:cNvSpPr txBox="1"/>
          <p:nvPr/>
        </p:nvSpPr>
        <p:spPr>
          <a:xfrm>
            <a:off x="1543050" y="11879655"/>
            <a:ext cx="9144000" cy="589158"/>
          </a:xfrm>
          <a:prstGeom prst="rect">
            <a:avLst/>
          </a:prstGeom>
          <a:noFill/>
          <a:ln w="76200">
            <a:noFill/>
          </a:ln>
        </p:spPr>
        <p:txBody>
          <a:bodyPr wrap="square" lIns="65299" tIns="32650" rIns="65299" bIns="32650" rtlCol="0">
            <a:spAutoFit/>
          </a:bodyPr>
          <a:lstStyle/>
          <a:p>
            <a:r>
              <a:rPr lang="en-US" sz="3400" b="1" dirty="0">
                <a:latin typeface="Book Antiqua" panose="02040602050305030304" pitchFamily="18" charset="0"/>
              </a:rPr>
              <a:t>CASE EXAMPLE</a:t>
            </a:r>
            <a:endParaRPr lang="en-US" sz="3400" b="1" dirty="0">
              <a:latin typeface="Book Antiqua" panose="02040602050305030304" pitchFamily="18" charset="0"/>
            </a:endParaRPr>
          </a:p>
        </p:txBody>
      </p:sp>
      <p:sp>
        <p:nvSpPr>
          <p:cNvPr id="52" name="TextBox 51"/>
          <p:cNvSpPr txBox="1"/>
          <p:nvPr/>
        </p:nvSpPr>
        <p:spPr>
          <a:xfrm>
            <a:off x="11734800" y="11277600"/>
            <a:ext cx="7886700" cy="589158"/>
          </a:xfrm>
          <a:prstGeom prst="rect">
            <a:avLst/>
          </a:prstGeom>
          <a:noFill/>
          <a:ln w="76200">
            <a:noFill/>
          </a:ln>
        </p:spPr>
        <p:txBody>
          <a:bodyPr wrap="square" lIns="65299" tIns="32650" rIns="65299" bIns="32650" rtlCol="0">
            <a:spAutoFit/>
          </a:bodyPr>
          <a:lstStyle/>
          <a:p>
            <a:r>
              <a:rPr lang="en-US" sz="3400" b="1" dirty="0">
                <a:latin typeface="Book Antiqua" panose="02040602050305030304" pitchFamily="18" charset="0"/>
              </a:rPr>
              <a:t>EXAMPLE RESULTS</a:t>
            </a:r>
            <a:endParaRPr lang="en-US" sz="3400" b="1" dirty="0">
              <a:latin typeface="Book Antiqua" panose="02040602050305030304" pitchFamily="18" charset="0"/>
            </a:endParaRPr>
          </a:p>
        </p:txBody>
      </p:sp>
      <p:graphicFrame>
        <p:nvGraphicFramePr>
          <p:cNvPr id="58" name="Table 57"/>
          <p:cNvGraphicFramePr>
            <a:graphicFrameLocks noGrp="1"/>
          </p:cNvGraphicFramePr>
          <p:nvPr>
            <p:extLst>
              <p:ext uri="{D42A27DB-BD31-4B8C-83A1-F6EECF244321}">
                <p14:modId xmlns:p14="http://schemas.microsoft.com/office/powerpoint/2010/main" val="3208537896"/>
              </p:ext>
            </p:extLst>
          </p:nvPr>
        </p:nvGraphicFramePr>
        <p:xfrm>
          <a:off x="12333878" y="12446000"/>
          <a:ext cx="7725773" cy="4286971"/>
        </p:xfrm>
        <a:graphic>
          <a:graphicData uri="http://schemas.openxmlformats.org/drawingml/2006/table">
            <a:tbl>
              <a:tblPr firstRow="1" bandRow="1">
                <a:tableStyleId>{616DA210-FB5B-4158-B5E0-FEB733F419BA}</a:tableStyleId>
              </a:tblPr>
              <a:tblGrid>
                <a:gridCol w="2410823"/>
                <a:gridCol w="2999754"/>
                <a:gridCol w="2315196"/>
              </a:tblGrid>
              <a:tr h="792480">
                <a:tc>
                  <a:txBody>
                    <a:bodyPr/>
                    <a:lstStyle/>
                    <a:p>
                      <a:pPr algn="ctr"/>
                      <a:r>
                        <a:rPr lang="en-US" sz="1600" dirty="0" smtClean="0">
                          <a:solidFill>
                            <a:srgbClr val="005A9C"/>
                          </a:solidFill>
                        </a:rPr>
                        <a:t>Source of Funding for Special</a:t>
                      </a:r>
                      <a:r>
                        <a:rPr lang="en-US" sz="1600" baseline="0" dirty="0" smtClean="0">
                          <a:solidFill>
                            <a:srgbClr val="005A9C"/>
                          </a:solidFill>
                        </a:rPr>
                        <a:t> Education in Michigan</a:t>
                      </a:r>
                      <a:endParaRPr lang="en-US" sz="1600" dirty="0">
                        <a:solidFill>
                          <a:srgbClr val="005A9C"/>
                        </a:solidFill>
                      </a:endParaRPr>
                    </a:p>
                  </a:txBody>
                  <a:tcPr marL="68580" marR="68580" marT="30480" marB="30480" anchor="ctr"/>
                </a:tc>
                <a:tc>
                  <a:txBody>
                    <a:bodyPr/>
                    <a:lstStyle/>
                    <a:p>
                      <a:pPr algn="ctr"/>
                      <a:r>
                        <a:rPr lang="en-US" sz="1600" dirty="0" smtClean="0">
                          <a:solidFill>
                            <a:srgbClr val="005A9C"/>
                          </a:solidFill>
                        </a:rPr>
                        <a:t>Percentage of cost</a:t>
                      </a:r>
                      <a:endParaRPr lang="en-US" sz="1600" dirty="0">
                        <a:solidFill>
                          <a:srgbClr val="005A9C"/>
                        </a:solidFill>
                      </a:endParaRPr>
                    </a:p>
                  </a:txBody>
                  <a:tcPr marL="68580" marR="68580" marT="30480" marB="30480" anchor="ctr"/>
                </a:tc>
                <a:tc>
                  <a:txBody>
                    <a:bodyPr/>
                    <a:lstStyle/>
                    <a:p>
                      <a:pPr algn="ctr"/>
                      <a:r>
                        <a:rPr lang="en-US" sz="1600" dirty="0" smtClean="0">
                          <a:solidFill>
                            <a:srgbClr val="005A9C"/>
                          </a:solidFill>
                        </a:rPr>
                        <a:t>Total cost</a:t>
                      </a:r>
                      <a:endParaRPr lang="en-US" sz="1600" dirty="0">
                        <a:solidFill>
                          <a:srgbClr val="005A9C"/>
                        </a:solidFill>
                      </a:endParaRPr>
                    </a:p>
                  </a:txBody>
                  <a:tcPr marL="68580" marR="68580" marT="30480" marB="30480" anchor="ctr"/>
                </a:tc>
              </a:tr>
              <a:tr h="389017">
                <a:tc>
                  <a:txBody>
                    <a:bodyPr/>
                    <a:lstStyle/>
                    <a:p>
                      <a:r>
                        <a:rPr lang="en-US" sz="1600" dirty="0" smtClean="0">
                          <a:solidFill>
                            <a:srgbClr val="005A9C"/>
                          </a:solidFill>
                        </a:rPr>
                        <a:t>Mandated</a:t>
                      </a:r>
                      <a:r>
                        <a:rPr lang="en-US" sz="1600" baseline="0" dirty="0" smtClean="0">
                          <a:solidFill>
                            <a:srgbClr val="005A9C"/>
                          </a:solidFill>
                        </a:rPr>
                        <a:t> State aid</a:t>
                      </a:r>
                      <a:endParaRPr lang="en-US" sz="1600" dirty="0">
                        <a:solidFill>
                          <a:srgbClr val="005A9C"/>
                        </a:solidFill>
                      </a:endParaRPr>
                    </a:p>
                  </a:txBody>
                  <a:tcPr marL="68580" marR="68580" marT="30480" marB="30480"/>
                </a:tc>
                <a:tc>
                  <a:txBody>
                    <a:bodyPr/>
                    <a:lstStyle/>
                    <a:p>
                      <a:r>
                        <a:rPr lang="en-US" sz="1600" dirty="0" smtClean="0">
                          <a:solidFill>
                            <a:srgbClr val="005A9C"/>
                          </a:solidFill>
                        </a:rPr>
                        <a:t>28.6% </a:t>
                      </a:r>
                      <a:r>
                        <a:rPr lang="en-US" sz="1600" b="0" i="0" u="none" strike="noStrike" kern="1200" baseline="30000" dirty="0" smtClean="0">
                          <a:solidFill>
                            <a:srgbClr val="005A9C"/>
                          </a:solidFill>
                          <a:effectLst/>
                          <a:latin typeface="+mn-lt"/>
                          <a:ea typeface="+mn-ea"/>
                          <a:cs typeface="+mn-cs"/>
                        </a:rPr>
                        <a:t>1</a:t>
                      </a:r>
                      <a:endParaRPr lang="en-US" sz="1200" dirty="0">
                        <a:solidFill>
                          <a:srgbClr val="005A9C"/>
                        </a:solidFill>
                      </a:endParaRPr>
                    </a:p>
                  </a:txBody>
                  <a:tcPr marL="68580" marR="68580" marT="30480" marB="30480"/>
                </a:tc>
                <a:tc>
                  <a:txBody>
                    <a:bodyPr/>
                    <a:lstStyle/>
                    <a:p>
                      <a:r>
                        <a:rPr lang="en-US" sz="1600" dirty="0" smtClean="0">
                          <a:solidFill>
                            <a:srgbClr val="005A9C"/>
                          </a:solidFill>
                        </a:rPr>
                        <a:t>$879</a:t>
                      </a:r>
                      <a:r>
                        <a:rPr lang="en-US" sz="1600" baseline="0" dirty="0" smtClean="0">
                          <a:solidFill>
                            <a:srgbClr val="005A9C"/>
                          </a:solidFill>
                        </a:rPr>
                        <a:t> million (FY2010) </a:t>
                      </a:r>
                      <a:r>
                        <a:rPr lang="en-US" sz="1600" b="0" i="0" u="none" strike="noStrike" kern="1200" baseline="30000" dirty="0" smtClean="0">
                          <a:solidFill>
                            <a:srgbClr val="005A9C"/>
                          </a:solidFill>
                          <a:effectLst/>
                          <a:latin typeface="+mn-lt"/>
                          <a:ea typeface="+mn-ea"/>
                          <a:cs typeface="+mn-cs"/>
                        </a:rPr>
                        <a:t>2</a:t>
                      </a:r>
                      <a:endParaRPr lang="en-US" sz="1600" dirty="0">
                        <a:solidFill>
                          <a:srgbClr val="005A9C"/>
                        </a:solidFill>
                      </a:endParaRPr>
                    </a:p>
                  </a:txBody>
                  <a:tcPr marL="68580" marR="68580" marT="30480" marB="30480"/>
                </a:tc>
              </a:tr>
              <a:tr h="2118591">
                <a:tc>
                  <a:txBody>
                    <a:bodyPr/>
                    <a:lstStyle/>
                    <a:p>
                      <a:r>
                        <a:rPr lang="en-US" sz="1600" dirty="0" smtClean="0">
                          <a:solidFill>
                            <a:srgbClr val="005A9C"/>
                          </a:solidFill>
                        </a:rPr>
                        <a:t>IDEA Federal</a:t>
                      </a:r>
                      <a:r>
                        <a:rPr lang="en-US" sz="1600" baseline="0" dirty="0" smtClean="0">
                          <a:solidFill>
                            <a:srgbClr val="005A9C"/>
                          </a:solidFill>
                        </a:rPr>
                        <a:t> Government funding (Part B) </a:t>
                      </a:r>
                      <a:endParaRPr lang="en-US" sz="1600" dirty="0">
                        <a:solidFill>
                          <a:srgbClr val="005A9C"/>
                        </a:solidFill>
                      </a:endParaRPr>
                    </a:p>
                  </a:txBody>
                  <a:tcPr marL="68580" marR="68580" marT="30480" marB="30480"/>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1600" dirty="0" smtClean="0">
                          <a:solidFill>
                            <a:srgbClr val="005A9C"/>
                          </a:solidFill>
                        </a:rPr>
                        <a:t>Can </a:t>
                      </a:r>
                      <a:r>
                        <a:rPr lang="en-US" sz="1600" dirty="0" smtClean="0">
                          <a:solidFill>
                            <a:srgbClr val="005A9C"/>
                          </a:solidFill>
                        </a:rPr>
                        <a:t>go </a:t>
                      </a:r>
                      <a:r>
                        <a:rPr lang="en-US" sz="1600" dirty="0" smtClean="0">
                          <a:solidFill>
                            <a:srgbClr val="005A9C"/>
                          </a:solidFill>
                        </a:rPr>
                        <a:t>up to 40%, but historically</a:t>
                      </a:r>
                      <a:r>
                        <a:rPr lang="en-US" sz="1600" baseline="0" dirty="0" smtClean="0">
                          <a:solidFill>
                            <a:srgbClr val="005A9C"/>
                          </a:solidFill>
                        </a:rPr>
                        <a:t> stayed ~10%</a:t>
                      </a:r>
                    </a:p>
                    <a:p>
                      <a:pPr marL="0" marR="0" indent="0" algn="l" defTabSz="4389120" rtl="0" eaLnBrk="1" fontAlgn="auto" latinLnBrk="0" hangingPunct="1">
                        <a:lnSpc>
                          <a:spcPct val="100000"/>
                        </a:lnSpc>
                        <a:spcBef>
                          <a:spcPts val="0"/>
                        </a:spcBef>
                        <a:spcAft>
                          <a:spcPts val="0"/>
                        </a:spcAft>
                        <a:buClrTx/>
                        <a:buSzTx/>
                        <a:buFontTx/>
                        <a:buNone/>
                        <a:tabLst/>
                        <a:defRPr/>
                      </a:pPr>
                      <a:r>
                        <a:rPr lang="en-US" sz="1600" baseline="0" dirty="0" smtClean="0">
                          <a:solidFill>
                            <a:srgbClr val="005A9C"/>
                          </a:solidFill>
                        </a:rPr>
                        <a:t>In 2010, due to available one-time federal stimulus funds, this amount </a:t>
                      </a:r>
                      <a:r>
                        <a:rPr lang="en-US" sz="1600" baseline="0" dirty="0" smtClean="0">
                          <a:solidFill>
                            <a:srgbClr val="005A9C"/>
                          </a:solidFill>
                        </a:rPr>
                        <a:t>doubled </a:t>
                      </a:r>
                      <a:r>
                        <a:rPr lang="en-US" sz="1600" baseline="0" dirty="0" smtClean="0">
                          <a:solidFill>
                            <a:srgbClr val="005A9C"/>
                          </a:solidFill>
                        </a:rPr>
                        <a:t>to 22% </a:t>
                      </a:r>
                      <a:r>
                        <a:rPr lang="en-US" sz="1600" b="0" i="0" u="none" strike="noStrike" kern="1200" baseline="30000" dirty="0" smtClean="0">
                          <a:solidFill>
                            <a:srgbClr val="005A9C"/>
                          </a:solidFill>
                          <a:effectLst/>
                          <a:latin typeface="+mn-lt"/>
                          <a:ea typeface="+mn-ea"/>
                          <a:cs typeface="+mn-cs"/>
                        </a:rPr>
                        <a:t>1</a:t>
                      </a:r>
                      <a:endParaRPr lang="en-US" sz="1600" dirty="0">
                        <a:solidFill>
                          <a:srgbClr val="005A9C"/>
                        </a:solidFill>
                      </a:endParaRPr>
                    </a:p>
                  </a:txBody>
                  <a:tcPr marL="68580" marR="68580" marT="30480" marB="30480"/>
                </a:tc>
                <a:tc>
                  <a:txBody>
                    <a:bodyPr/>
                    <a:lstStyle/>
                    <a:p>
                      <a:r>
                        <a:rPr lang="en-US" sz="1600" dirty="0" smtClean="0">
                          <a:solidFill>
                            <a:srgbClr val="005A9C"/>
                          </a:solidFill>
                        </a:rPr>
                        <a:t>$755 million (FY2010)</a:t>
                      </a:r>
                      <a:r>
                        <a:rPr lang="en-US" sz="1600" b="0" i="0" u="none" strike="noStrike" kern="1200" baseline="30000" dirty="0" smtClean="0">
                          <a:solidFill>
                            <a:srgbClr val="005A9C"/>
                          </a:solidFill>
                          <a:effectLst/>
                          <a:latin typeface="+mn-lt"/>
                          <a:ea typeface="+mn-ea"/>
                          <a:cs typeface="+mn-cs"/>
                        </a:rPr>
                        <a:t> 3</a:t>
                      </a:r>
                      <a:endParaRPr lang="en-US" sz="1600" dirty="0" smtClean="0">
                        <a:solidFill>
                          <a:srgbClr val="005A9C"/>
                        </a:solidFill>
                      </a:endParaRPr>
                    </a:p>
                    <a:p>
                      <a:r>
                        <a:rPr lang="en-US" sz="1600" dirty="0" smtClean="0">
                          <a:solidFill>
                            <a:srgbClr val="005A9C"/>
                          </a:solidFill>
                        </a:rPr>
                        <a:t>$349 million(FY 2013) </a:t>
                      </a:r>
                      <a:r>
                        <a:rPr lang="en-US" sz="1600" b="0" i="0" u="none" strike="noStrike" kern="1200" baseline="30000" dirty="0" smtClean="0">
                          <a:solidFill>
                            <a:srgbClr val="005A9C"/>
                          </a:solidFill>
                          <a:effectLst/>
                          <a:latin typeface="+mn-lt"/>
                          <a:ea typeface="+mn-ea"/>
                          <a:cs typeface="+mn-cs"/>
                        </a:rPr>
                        <a:t>2</a:t>
                      </a:r>
                      <a:endParaRPr lang="en-US" sz="1600" dirty="0">
                        <a:solidFill>
                          <a:srgbClr val="005A9C"/>
                        </a:solidFill>
                      </a:endParaRPr>
                    </a:p>
                  </a:txBody>
                  <a:tcPr marL="68580" marR="68580" marT="30480" marB="30480"/>
                </a:tc>
              </a:tr>
              <a:tr h="548640">
                <a:tc>
                  <a:txBody>
                    <a:bodyPr/>
                    <a:lstStyle/>
                    <a:p>
                      <a:r>
                        <a:rPr lang="en-US" sz="1600" dirty="0" smtClean="0">
                          <a:solidFill>
                            <a:srgbClr val="005A9C"/>
                          </a:solidFill>
                        </a:rPr>
                        <a:t>Local funding from millages</a:t>
                      </a:r>
                      <a:endParaRPr lang="en-US" sz="1600" dirty="0">
                        <a:solidFill>
                          <a:srgbClr val="005A9C"/>
                        </a:solidFill>
                      </a:endParaRPr>
                    </a:p>
                  </a:txBody>
                  <a:tcPr marL="68580" marR="68580" marT="30480" marB="30480"/>
                </a:tc>
                <a:tc>
                  <a:txBody>
                    <a:bodyPr/>
                    <a:lstStyle/>
                    <a:p>
                      <a:r>
                        <a:rPr lang="en-US" sz="1600" dirty="0" smtClean="0">
                          <a:solidFill>
                            <a:srgbClr val="005A9C"/>
                          </a:solidFill>
                        </a:rPr>
                        <a:t>~19% </a:t>
                      </a:r>
                      <a:r>
                        <a:rPr lang="en-US" sz="1600" b="0" i="0" u="none" strike="noStrike" kern="1200" baseline="30000" dirty="0" smtClean="0">
                          <a:solidFill>
                            <a:srgbClr val="005A9C"/>
                          </a:solidFill>
                          <a:effectLst/>
                          <a:latin typeface="+mn-lt"/>
                          <a:ea typeface="+mn-ea"/>
                          <a:cs typeface="+mn-cs"/>
                        </a:rPr>
                        <a:t>3</a:t>
                      </a:r>
                      <a:endParaRPr lang="en-US" sz="1600" dirty="0">
                        <a:solidFill>
                          <a:srgbClr val="005A9C"/>
                        </a:solidFill>
                      </a:endParaRPr>
                    </a:p>
                  </a:txBody>
                  <a:tcPr marL="68580" marR="68580" marT="30480" marB="30480"/>
                </a:tc>
                <a:tc>
                  <a:txBody>
                    <a:bodyPr/>
                    <a:lstStyle/>
                    <a:p>
                      <a:r>
                        <a:rPr lang="en-US" sz="1600" dirty="0" smtClean="0">
                          <a:solidFill>
                            <a:srgbClr val="005A9C"/>
                          </a:solidFill>
                        </a:rPr>
                        <a:t>$655</a:t>
                      </a:r>
                      <a:r>
                        <a:rPr lang="en-US" sz="1600" baseline="0" dirty="0" smtClean="0">
                          <a:solidFill>
                            <a:srgbClr val="005A9C"/>
                          </a:solidFill>
                        </a:rPr>
                        <a:t> million (FY2010) </a:t>
                      </a:r>
                      <a:r>
                        <a:rPr lang="en-US" sz="1600" b="0" i="0" u="none" strike="noStrike" kern="1200" baseline="30000" dirty="0" smtClean="0">
                          <a:solidFill>
                            <a:srgbClr val="005A9C"/>
                          </a:solidFill>
                          <a:effectLst/>
                          <a:latin typeface="+mn-lt"/>
                          <a:ea typeface="+mn-ea"/>
                          <a:cs typeface="+mn-cs"/>
                        </a:rPr>
                        <a:t>3</a:t>
                      </a:r>
                      <a:endParaRPr lang="en-US" sz="1600" dirty="0">
                        <a:solidFill>
                          <a:srgbClr val="005A9C"/>
                        </a:solidFill>
                      </a:endParaRPr>
                    </a:p>
                  </a:txBody>
                  <a:tcPr marL="68580" marR="68580" marT="30480" marB="30480"/>
                </a:tc>
              </a:tr>
              <a:tr h="438243">
                <a:tc>
                  <a:txBody>
                    <a:bodyPr/>
                    <a:lstStyle/>
                    <a:p>
                      <a:r>
                        <a:rPr lang="en-US" sz="1600" dirty="0" smtClean="0">
                          <a:solidFill>
                            <a:srgbClr val="005A9C"/>
                          </a:solidFill>
                        </a:rPr>
                        <a:t>District’s general fund</a:t>
                      </a:r>
                      <a:endParaRPr lang="en-US" sz="1600" dirty="0">
                        <a:solidFill>
                          <a:srgbClr val="005A9C"/>
                        </a:solidFill>
                      </a:endParaRPr>
                    </a:p>
                  </a:txBody>
                  <a:tcPr marL="68580" marR="68580" marT="30480" marB="30480"/>
                </a:tc>
                <a:tc>
                  <a:txBody>
                    <a:bodyPr/>
                    <a:lstStyle/>
                    <a:p>
                      <a:r>
                        <a:rPr lang="en-US" sz="1600" dirty="0" smtClean="0">
                          <a:solidFill>
                            <a:srgbClr val="005A9C"/>
                          </a:solidFill>
                        </a:rPr>
                        <a:t>~25% </a:t>
                      </a:r>
                      <a:r>
                        <a:rPr lang="en-US" sz="1600" b="0" i="0" u="none" strike="noStrike" kern="1200" baseline="30000" dirty="0" smtClean="0">
                          <a:solidFill>
                            <a:srgbClr val="005A9C"/>
                          </a:solidFill>
                          <a:effectLst/>
                          <a:latin typeface="+mn-lt"/>
                          <a:ea typeface="+mn-ea"/>
                          <a:cs typeface="+mn-cs"/>
                        </a:rPr>
                        <a:t>1</a:t>
                      </a:r>
                      <a:endParaRPr lang="en-US" sz="1600" dirty="0">
                        <a:solidFill>
                          <a:srgbClr val="005A9C"/>
                        </a:solidFill>
                      </a:endParaRPr>
                    </a:p>
                  </a:txBody>
                  <a:tcPr marL="68580" marR="68580" marT="30480" marB="30480"/>
                </a:tc>
                <a:tc>
                  <a:txBody>
                    <a:bodyPr/>
                    <a:lstStyle/>
                    <a:p>
                      <a:r>
                        <a:rPr lang="en-US" sz="1600" dirty="0" smtClean="0">
                          <a:solidFill>
                            <a:srgbClr val="005A9C"/>
                          </a:solidFill>
                        </a:rPr>
                        <a:t>$655 million (FY2010)</a:t>
                      </a:r>
                      <a:r>
                        <a:rPr lang="en-US" sz="1600" b="0" i="0" u="none" strike="noStrike" kern="1200" baseline="30000" dirty="0" smtClean="0">
                          <a:solidFill>
                            <a:srgbClr val="005A9C"/>
                          </a:solidFill>
                          <a:effectLst/>
                          <a:latin typeface="+mn-lt"/>
                          <a:ea typeface="+mn-ea"/>
                          <a:cs typeface="+mn-cs"/>
                        </a:rPr>
                        <a:t> 3</a:t>
                      </a:r>
                      <a:endParaRPr lang="en-US" sz="1600" dirty="0">
                        <a:solidFill>
                          <a:srgbClr val="005A9C"/>
                        </a:solidFill>
                      </a:endParaRPr>
                    </a:p>
                  </a:txBody>
                  <a:tcPr marL="68580" marR="68580" marT="30480" marB="30480"/>
                </a:tc>
              </a:tr>
            </a:tbl>
          </a:graphicData>
        </a:graphic>
      </p:graphicFrame>
      <p:sp>
        <p:nvSpPr>
          <p:cNvPr id="10" name="TextBox 9"/>
          <p:cNvSpPr txBox="1"/>
          <p:nvPr/>
        </p:nvSpPr>
        <p:spPr>
          <a:xfrm>
            <a:off x="12344400" y="16867607"/>
            <a:ext cx="11772900" cy="3020593"/>
          </a:xfrm>
          <a:prstGeom prst="rect">
            <a:avLst/>
          </a:prstGeom>
          <a:noFill/>
          <a:ln w="76200">
            <a:noFill/>
          </a:ln>
        </p:spPr>
        <p:txBody>
          <a:bodyPr wrap="square" lIns="65299" tIns="32650" rIns="65299" bIns="32650" rtlCol="0">
            <a:spAutoFit/>
          </a:bodyPr>
          <a:lstStyle/>
          <a:p>
            <a:r>
              <a:rPr lang="en-US" sz="1400" dirty="0">
                <a:solidFill>
                  <a:srgbClr val="005A9C"/>
                </a:solidFill>
              </a:rPr>
              <a:t>1. Systemic </a:t>
            </a:r>
            <a:r>
              <a:rPr lang="en-US" sz="1400" dirty="0">
                <a:solidFill>
                  <a:srgbClr val="005A9C"/>
                </a:solidFill>
              </a:rPr>
              <a:t>Inequities and Cross-subsidization Special </a:t>
            </a:r>
            <a:r>
              <a:rPr lang="en-US" sz="1400" dirty="0">
                <a:solidFill>
                  <a:srgbClr val="005A9C"/>
                </a:solidFill>
              </a:rPr>
              <a:t>Education </a:t>
            </a:r>
            <a:r>
              <a:rPr lang="en-US" sz="1400" dirty="0">
                <a:solidFill>
                  <a:schemeClr val="bg1"/>
                </a:solidFill>
              </a:rPr>
              <a:t>.</a:t>
            </a:r>
          </a:p>
          <a:p>
            <a:pPr marL="326492" indent="-326492">
              <a:buFont typeface="+mj-lt"/>
              <a:buAutoNum type="arabicPeriod"/>
            </a:pPr>
            <a:r>
              <a:rPr lang="en-US" sz="1400" u="sng" dirty="0">
                <a:solidFill>
                  <a:schemeClr val="bg1"/>
                </a:solidFill>
                <a:hlinkClick r:id="rId5"/>
              </a:rPr>
              <a:t>https</a:t>
            </a:r>
            <a:r>
              <a:rPr lang="en-US" sz="1400" u="sng" dirty="0">
                <a:solidFill>
                  <a:schemeClr val="bg1"/>
                </a:solidFill>
                <a:hlinkClick r:id="rId5"/>
              </a:rPr>
              <a:t>://www.msu.edu/~conlinmi/summerdraftspecialed6-20-13.pdf</a:t>
            </a:r>
            <a:endParaRPr lang="en-US" sz="1400" dirty="0">
              <a:solidFill>
                <a:schemeClr val="bg1"/>
              </a:solidFill>
            </a:endParaRPr>
          </a:p>
          <a:p>
            <a:r>
              <a:rPr lang="en-US" sz="1400" dirty="0">
                <a:solidFill>
                  <a:srgbClr val="005A9C"/>
                </a:solidFill>
              </a:rPr>
              <a:t>2. Grant </a:t>
            </a:r>
            <a:r>
              <a:rPr lang="en-US" sz="1400" dirty="0">
                <a:solidFill>
                  <a:srgbClr val="005A9C"/>
                </a:solidFill>
              </a:rPr>
              <a:t>Award Notification, State of Michigan </a:t>
            </a:r>
            <a:r>
              <a:rPr lang="en-US" sz="1400" dirty="0">
                <a:solidFill>
                  <a:srgbClr val="005A9C"/>
                </a:solidFill>
              </a:rPr>
              <a:t>2013-2014 </a:t>
            </a:r>
          </a:p>
          <a:p>
            <a:pPr marL="326492" indent="-326492">
              <a:buFont typeface="+mj-lt"/>
              <a:buAutoNum type="arabicPeriod"/>
            </a:pPr>
            <a:r>
              <a:rPr lang="en-US" sz="1400" u="sng" dirty="0">
                <a:solidFill>
                  <a:schemeClr val="bg1"/>
                </a:solidFill>
                <a:hlinkClick r:id="rId6"/>
              </a:rPr>
              <a:t>http</a:t>
            </a:r>
            <a:r>
              <a:rPr lang="en-US" sz="1400" u="sng" dirty="0">
                <a:solidFill>
                  <a:schemeClr val="bg1"/>
                </a:solidFill>
                <a:hlinkClick r:id="rId6"/>
              </a:rPr>
              <a:t>://</a:t>
            </a:r>
            <a:r>
              <a:rPr lang="en-US" sz="1400" u="sng" dirty="0">
                <a:solidFill>
                  <a:schemeClr val="bg1"/>
                </a:solidFill>
                <a:hlinkClick r:id="rId6"/>
              </a:rPr>
              <a:t>www.michigan.gov/documents/mde/Grant_Award_Notification_FY_2013-2014_434125_7.pdf</a:t>
            </a:r>
            <a:endParaRPr lang="en-US" sz="1400" dirty="0">
              <a:solidFill>
                <a:schemeClr val="bg1"/>
              </a:solidFill>
            </a:endParaRPr>
          </a:p>
          <a:p>
            <a:r>
              <a:rPr lang="en-US" sz="1400" i="1" dirty="0">
                <a:solidFill>
                  <a:srgbClr val="005A9C"/>
                </a:solidFill>
              </a:rPr>
              <a:t>3. Financing </a:t>
            </a:r>
            <a:r>
              <a:rPr lang="en-US" sz="1400" i="1" dirty="0">
                <a:solidFill>
                  <a:srgbClr val="005A9C"/>
                </a:solidFill>
              </a:rPr>
              <a:t>Special Education: </a:t>
            </a:r>
            <a:r>
              <a:rPr lang="en-US" sz="1400" i="1" dirty="0">
                <a:solidFill>
                  <a:srgbClr val="005A9C"/>
                </a:solidFill>
              </a:rPr>
              <a:t>Analyses </a:t>
            </a:r>
            <a:r>
              <a:rPr lang="en-US" sz="1400" u="sng" dirty="0">
                <a:solidFill>
                  <a:schemeClr val="bg1"/>
                </a:solidFill>
                <a:hlinkClick r:id="rId7"/>
              </a:rPr>
              <a:t>http</a:t>
            </a:r>
            <a:r>
              <a:rPr lang="en-US" sz="1400" u="sng" dirty="0">
                <a:solidFill>
                  <a:schemeClr val="bg1"/>
                </a:solidFill>
                <a:hlinkClick r:id="rId7"/>
              </a:rPr>
              <a:t>://crcmich.org/PUBLICAT/2010s/2012/rpt378.pdf</a:t>
            </a:r>
            <a:endParaRPr lang="en-US" sz="1400" dirty="0">
              <a:solidFill>
                <a:schemeClr val="bg1"/>
              </a:solidFill>
            </a:endParaRPr>
          </a:p>
          <a:p>
            <a:r>
              <a:rPr lang="en-US" dirty="0"/>
              <a:t/>
            </a:r>
            <a:br>
              <a:rPr lang="en-US" dirty="0"/>
            </a:br>
            <a:endParaRPr lang="en-US" dirty="0"/>
          </a:p>
        </p:txBody>
      </p:sp>
      <p:sp>
        <p:nvSpPr>
          <p:cNvPr id="9" name="TextBox 8"/>
          <p:cNvSpPr txBox="1"/>
          <p:nvPr/>
        </p:nvSpPr>
        <p:spPr>
          <a:xfrm>
            <a:off x="1600200" y="4972728"/>
            <a:ext cx="8653078" cy="5390472"/>
          </a:xfrm>
          <a:prstGeom prst="rect">
            <a:avLst/>
          </a:prstGeom>
          <a:noFill/>
          <a:ln w="76200">
            <a:noFill/>
          </a:ln>
          <a:effectLst/>
        </p:spPr>
        <p:txBody>
          <a:bodyPr wrap="square" lIns="65299" tIns="32650" rIns="65299" bIns="32650" rtlCol="0">
            <a:spAutoFit/>
          </a:bodyPr>
          <a:lstStyle/>
          <a:p>
            <a:r>
              <a:rPr lang="en-US" sz="2600" dirty="0">
                <a:solidFill>
                  <a:srgbClr val="005A9C"/>
                </a:solidFill>
              </a:rPr>
              <a:t>In February 2013, Michigan Governor Rick Snyder signed an Executive Order establishing the Mental Health and Wellness Commission (MHWC).</a:t>
            </a:r>
            <a:endParaRPr lang="en-US" sz="2600" dirty="0">
              <a:solidFill>
                <a:srgbClr val="005A9C"/>
              </a:solidFill>
            </a:endParaRPr>
          </a:p>
          <a:p>
            <a:r>
              <a:rPr lang="en-US" sz="2600" dirty="0">
                <a:solidFill>
                  <a:srgbClr val="005A9C"/>
                </a:solidFill>
              </a:rPr>
              <a:t>The MHWC was charged with identifying the gaps in delivery of mental health services in the state of Michigan and offering recommendations to address those gaps. </a:t>
            </a:r>
            <a:r>
              <a:rPr lang="en-US" sz="2600" dirty="0">
                <a:solidFill>
                  <a:srgbClr val="005A9C"/>
                </a:solidFill>
              </a:rPr>
              <a:t>The MHWC </a:t>
            </a:r>
            <a:r>
              <a:rPr lang="en-US" sz="2600" dirty="0">
                <a:solidFill>
                  <a:srgbClr val="005A9C"/>
                </a:solidFill>
              </a:rPr>
              <a:t>was intentionally bipartisan, </a:t>
            </a:r>
            <a:r>
              <a:rPr lang="en-US" sz="2600" dirty="0">
                <a:solidFill>
                  <a:srgbClr val="005A9C"/>
                </a:solidFill>
              </a:rPr>
              <a:t>composed of </a:t>
            </a:r>
            <a:r>
              <a:rPr lang="en-US" sz="2600" dirty="0">
                <a:solidFill>
                  <a:srgbClr val="005A9C"/>
                </a:solidFill>
              </a:rPr>
              <a:t>State </a:t>
            </a:r>
            <a:r>
              <a:rPr lang="en-US" sz="2600" dirty="0">
                <a:solidFill>
                  <a:srgbClr val="005A9C"/>
                </a:solidFill>
              </a:rPr>
              <a:t>Senators, Representatives, the Lt. Governor and the </a:t>
            </a:r>
            <a:r>
              <a:rPr lang="en-US" sz="2600" dirty="0">
                <a:solidFill>
                  <a:srgbClr val="005A9C"/>
                </a:solidFill>
              </a:rPr>
              <a:t>Department </a:t>
            </a:r>
            <a:r>
              <a:rPr lang="en-US" sz="2600" dirty="0">
                <a:solidFill>
                  <a:srgbClr val="005A9C"/>
                </a:solidFill>
              </a:rPr>
              <a:t>of Community </a:t>
            </a:r>
            <a:r>
              <a:rPr lang="en-US" sz="2600" dirty="0">
                <a:solidFill>
                  <a:srgbClr val="005A9C"/>
                </a:solidFill>
              </a:rPr>
              <a:t>Health Director. </a:t>
            </a:r>
            <a:r>
              <a:rPr lang="en-US" sz="2600" dirty="0">
                <a:solidFill>
                  <a:srgbClr val="005A9C"/>
                </a:solidFill>
              </a:rPr>
              <a:t>One Senator on the MHWC sought services from the Curtis Center Program Evaluation Group to evaluate the state of mental health services in Michigan, with emphasis on the following areas:</a:t>
            </a:r>
            <a:r>
              <a:rPr lang="en-US" sz="2900" dirty="0"/>
              <a:t> </a:t>
            </a:r>
            <a:endParaRPr lang="en-US" sz="2900" dirty="0" smtClean="0"/>
          </a:p>
          <a:p>
            <a:r>
              <a:rPr lang="en-US" sz="3100" dirty="0" smtClean="0">
                <a:solidFill>
                  <a:srgbClr val="005A9C"/>
                </a:solidFill>
              </a:rPr>
              <a:t>Veterans</a:t>
            </a:r>
            <a:r>
              <a:rPr lang="en-US" sz="3100" dirty="0">
                <a:solidFill>
                  <a:srgbClr val="005A9C"/>
                </a:solidFill>
              </a:rPr>
              <a:t>, Employment, </a:t>
            </a:r>
            <a:r>
              <a:rPr lang="en-US" sz="3100" dirty="0" smtClean="0">
                <a:solidFill>
                  <a:srgbClr val="005A9C"/>
                </a:solidFill>
              </a:rPr>
              <a:t>Education</a:t>
            </a:r>
            <a:endParaRPr lang="en-US" sz="2900" dirty="0">
              <a:solidFill>
                <a:srgbClr val="005A9C"/>
              </a:solidFill>
            </a:endParaRPr>
          </a:p>
        </p:txBody>
      </p:sp>
      <p:sp>
        <p:nvSpPr>
          <p:cNvPr id="12" name="Rectangle 11"/>
          <p:cNvSpPr/>
          <p:nvPr/>
        </p:nvSpPr>
        <p:spPr>
          <a:xfrm>
            <a:off x="22288500" y="4920224"/>
            <a:ext cx="9829800" cy="13971957"/>
          </a:xfrm>
          <a:prstGeom prst="rect">
            <a:avLst/>
          </a:prstGeom>
          <a:noFill/>
          <a:ln w="1016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lIns="65299" tIns="32650" rIns="65299" bIns="32650" rtlCol="0" anchor="ctr"/>
          <a:lstStyle/>
          <a:p>
            <a:pPr algn="ctr"/>
            <a:endParaRPr lang="en-US"/>
          </a:p>
        </p:txBody>
      </p:sp>
      <p:sp>
        <p:nvSpPr>
          <p:cNvPr id="45" name="TextBox 44"/>
          <p:cNvSpPr txBox="1"/>
          <p:nvPr/>
        </p:nvSpPr>
        <p:spPr>
          <a:xfrm>
            <a:off x="22174200" y="3886200"/>
            <a:ext cx="11487150" cy="1112378"/>
          </a:xfrm>
          <a:prstGeom prst="rect">
            <a:avLst/>
          </a:prstGeom>
          <a:noFill/>
          <a:ln w="76200">
            <a:noFill/>
          </a:ln>
        </p:spPr>
        <p:txBody>
          <a:bodyPr wrap="square" lIns="65299" tIns="32650" rIns="65299" bIns="32650" rtlCol="0">
            <a:spAutoFit/>
          </a:bodyPr>
          <a:lstStyle/>
          <a:p>
            <a:r>
              <a:rPr lang="en-US" sz="3400" b="1" dirty="0">
                <a:latin typeface="Book Antiqua" panose="02040602050305030304" pitchFamily="18" charset="0"/>
              </a:rPr>
              <a:t>EVALUATION WITH POLITICAL LEADERS:</a:t>
            </a:r>
          </a:p>
          <a:p>
            <a:r>
              <a:rPr lang="en-US" sz="3400" b="1" dirty="0">
                <a:latin typeface="Book Antiqua" panose="02040602050305030304" pitchFamily="18" charset="0"/>
              </a:rPr>
              <a:t>LESSONS LEARNED</a:t>
            </a:r>
            <a:endParaRPr lang="en-US" sz="3400" b="1" dirty="0">
              <a:latin typeface="Book Antiqua" panose="02040602050305030304" pitchFamily="18" charset="0"/>
            </a:endParaRPr>
          </a:p>
        </p:txBody>
      </p:sp>
      <p:sp>
        <p:nvSpPr>
          <p:cNvPr id="46" name="TextBox 45"/>
          <p:cNvSpPr txBox="1"/>
          <p:nvPr/>
        </p:nvSpPr>
        <p:spPr>
          <a:xfrm>
            <a:off x="22383750" y="5029200"/>
            <a:ext cx="9772650" cy="13985133"/>
          </a:xfrm>
          <a:prstGeom prst="rect">
            <a:avLst/>
          </a:prstGeom>
          <a:noFill/>
          <a:ln w="76200">
            <a:noFill/>
          </a:ln>
        </p:spPr>
        <p:txBody>
          <a:bodyPr wrap="square" lIns="65299" tIns="32650" rIns="65299" bIns="32650" rtlCol="0">
            <a:spAutoFit/>
          </a:bodyPr>
          <a:lstStyle/>
          <a:p>
            <a:pPr marL="530548" indent="-530548">
              <a:lnSpc>
                <a:spcPct val="150000"/>
              </a:lnSpc>
              <a:buFont typeface="+mj-lt"/>
              <a:buAutoNum type="arabicPeriod"/>
              <a:defRPr/>
            </a:pPr>
            <a:r>
              <a:rPr lang="en-US" sz="2900" b="1" dirty="0">
                <a:solidFill>
                  <a:srgbClr val="005A9C"/>
                </a:solidFill>
              </a:rPr>
              <a:t>Accessing </a:t>
            </a:r>
            <a:r>
              <a:rPr lang="en-US" sz="2900" b="1" dirty="0">
                <a:solidFill>
                  <a:srgbClr val="005A9C"/>
                </a:solidFill>
              </a:rPr>
              <a:t>state-level data: </a:t>
            </a:r>
            <a:r>
              <a:rPr lang="en-US" sz="2400" dirty="0">
                <a:solidFill>
                  <a:srgbClr val="005A9C"/>
                </a:solidFill>
              </a:rPr>
              <a:t>The evaluation team had to work with the Senator’s staff to request access to state-level data that was not publicly available. Working on tight timelines made it difficult to obtain restricted data when needed. Therefore, the  </a:t>
            </a:r>
            <a:r>
              <a:rPr lang="en-US" sz="2400" dirty="0">
                <a:solidFill>
                  <a:srgbClr val="005A9C"/>
                </a:solidFill>
              </a:rPr>
              <a:t>evaluation team </a:t>
            </a:r>
            <a:r>
              <a:rPr lang="en-US" sz="2400" dirty="0">
                <a:solidFill>
                  <a:srgbClr val="005A9C"/>
                </a:solidFill>
              </a:rPr>
              <a:t>primarily relied on publicly available data, which often did not contain all variables of interest.  As a result, our ability to address some evaluation questions was limited.</a:t>
            </a:r>
          </a:p>
          <a:p>
            <a:pPr marL="530548" indent="-530548">
              <a:lnSpc>
                <a:spcPct val="150000"/>
              </a:lnSpc>
              <a:buFont typeface="+mj-lt"/>
              <a:buAutoNum type="arabicPeriod"/>
              <a:defRPr/>
            </a:pPr>
            <a:r>
              <a:rPr lang="en-US" sz="2900" b="1" dirty="0">
                <a:solidFill>
                  <a:srgbClr val="005A9C"/>
                </a:solidFill>
              </a:rPr>
              <a:t>Having flexible and quick turn around times: </a:t>
            </a:r>
            <a:r>
              <a:rPr lang="en-US" sz="2400" dirty="0">
                <a:solidFill>
                  <a:srgbClr val="005A9C"/>
                </a:solidFill>
              </a:rPr>
              <a:t>The Senator’s evaluation needs </a:t>
            </a:r>
            <a:r>
              <a:rPr lang="en-US" sz="2400" dirty="0" smtClean="0">
                <a:solidFill>
                  <a:srgbClr val="005A9C"/>
                </a:solidFill>
              </a:rPr>
              <a:t>changed based </a:t>
            </a:r>
            <a:r>
              <a:rPr lang="en-US" sz="2400" dirty="0">
                <a:solidFill>
                  <a:srgbClr val="005A9C"/>
                </a:solidFill>
              </a:rPr>
              <a:t>on discussion at  regular, bimonthly MHWC meetings. </a:t>
            </a:r>
            <a:r>
              <a:rPr lang="en-US" sz="2400" dirty="0">
                <a:solidFill>
                  <a:srgbClr val="005A9C"/>
                </a:solidFill>
              </a:rPr>
              <a:t>T</a:t>
            </a:r>
            <a:r>
              <a:rPr lang="en-US" sz="2400" dirty="0">
                <a:solidFill>
                  <a:srgbClr val="005A9C"/>
                </a:solidFill>
              </a:rPr>
              <a:t>he evaluation team needed to be prepared to </a:t>
            </a:r>
            <a:r>
              <a:rPr lang="en-US" sz="2400" dirty="0" smtClean="0">
                <a:solidFill>
                  <a:srgbClr val="005A9C"/>
                </a:solidFill>
              </a:rPr>
              <a:t>finish </a:t>
            </a:r>
            <a:r>
              <a:rPr lang="en-US" sz="2400" dirty="0">
                <a:solidFill>
                  <a:srgbClr val="005A9C"/>
                </a:solidFill>
              </a:rPr>
              <a:t>prior tasks  and/or change tasks as the MHWC’s priorities </a:t>
            </a:r>
            <a:r>
              <a:rPr lang="en-US" sz="2400" dirty="0" smtClean="0">
                <a:solidFill>
                  <a:srgbClr val="005A9C"/>
                </a:solidFill>
              </a:rPr>
              <a:t>changed  and was in </a:t>
            </a:r>
            <a:r>
              <a:rPr lang="en-US" sz="2400" dirty="0">
                <a:solidFill>
                  <a:srgbClr val="005A9C"/>
                </a:solidFill>
              </a:rPr>
              <a:t>constant communication </a:t>
            </a:r>
            <a:r>
              <a:rPr lang="en-US" sz="2400" dirty="0">
                <a:solidFill>
                  <a:srgbClr val="005A9C"/>
                </a:solidFill>
              </a:rPr>
              <a:t>with t</a:t>
            </a:r>
            <a:r>
              <a:rPr lang="en-US" sz="2400" dirty="0">
                <a:solidFill>
                  <a:srgbClr val="005A9C"/>
                </a:solidFill>
              </a:rPr>
              <a:t>he Senator’s office regarding updates </a:t>
            </a:r>
            <a:r>
              <a:rPr lang="en-US" sz="2400" dirty="0">
                <a:solidFill>
                  <a:srgbClr val="005A9C"/>
                </a:solidFill>
              </a:rPr>
              <a:t>on the current status of the recommendations and </a:t>
            </a:r>
            <a:r>
              <a:rPr lang="en-US" sz="2400" dirty="0">
                <a:solidFill>
                  <a:srgbClr val="005A9C"/>
                </a:solidFill>
              </a:rPr>
              <a:t> </a:t>
            </a:r>
            <a:r>
              <a:rPr lang="en-US" sz="2400" dirty="0">
                <a:solidFill>
                  <a:srgbClr val="005A9C"/>
                </a:solidFill>
              </a:rPr>
              <a:t>new </a:t>
            </a:r>
            <a:r>
              <a:rPr lang="en-US" sz="2400" dirty="0">
                <a:solidFill>
                  <a:srgbClr val="005A9C"/>
                </a:solidFill>
              </a:rPr>
              <a:t>evaluation needs.</a:t>
            </a:r>
          </a:p>
          <a:p>
            <a:pPr marL="530548" indent="-530548">
              <a:lnSpc>
                <a:spcPct val="150000"/>
              </a:lnSpc>
              <a:buFont typeface="+mj-lt"/>
              <a:buAutoNum type="arabicPeriod"/>
              <a:defRPr/>
            </a:pPr>
            <a:r>
              <a:rPr lang="en-US" sz="2900" b="1" dirty="0">
                <a:solidFill>
                  <a:srgbClr val="005A9C"/>
                </a:solidFill>
              </a:rPr>
              <a:t>The use of tables and spreadsheets: </a:t>
            </a:r>
            <a:r>
              <a:rPr lang="en-US" sz="2400" dirty="0">
                <a:solidFill>
                  <a:srgbClr val="005A9C"/>
                </a:solidFill>
              </a:rPr>
              <a:t>To facilitate data interpretation and key takeaways from evaluation findings, we intentionally and strategically used tables, and other data visualization tools when reporting results. This was especially important given the number of documents MHWC members are expected to read and retain on a daily basis. </a:t>
            </a:r>
          </a:p>
          <a:p>
            <a:pPr marL="530548" indent="-530548">
              <a:lnSpc>
                <a:spcPct val="150000"/>
              </a:lnSpc>
              <a:buFont typeface="+mj-lt"/>
              <a:buAutoNum type="arabicPeriod"/>
              <a:defRPr/>
            </a:pPr>
            <a:r>
              <a:rPr lang="en-US" sz="2900" b="1" dirty="0">
                <a:solidFill>
                  <a:srgbClr val="005A9C"/>
                </a:solidFill>
              </a:rPr>
              <a:t>Communicating information back</a:t>
            </a:r>
            <a:r>
              <a:rPr lang="en-US" sz="3100" b="1" dirty="0">
                <a:solidFill>
                  <a:srgbClr val="005A9C"/>
                </a:solidFill>
              </a:rPr>
              <a:t>: </a:t>
            </a:r>
            <a:r>
              <a:rPr lang="en-US" sz="2400" dirty="0">
                <a:solidFill>
                  <a:srgbClr val="005A9C"/>
                </a:solidFill>
              </a:rPr>
              <a:t>Due to the State Senator’s political agenda, the team made extra efforts to remain objective and communicated information back  to the Senator in a unbiased and comprehensive manner. </a:t>
            </a:r>
            <a:r>
              <a:rPr lang="en-US" sz="2900" b="1" dirty="0">
                <a:solidFill>
                  <a:srgbClr val="005A9C"/>
                </a:solidFill>
              </a:rPr>
              <a:t> </a:t>
            </a:r>
          </a:p>
        </p:txBody>
      </p:sp>
      <p:sp>
        <p:nvSpPr>
          <p:cNvPr id="3" name="Rectangle 2"/>
          <p:cNvSpPr/>
          <p:nvPr/>
        </p:nvSpPr>
        <p:spPr>
          <a:xfrm>
            <a:off x="4514850" y="19100800"/>
            <a:ext cx="23831550" cy="2336800"/>
          </a:xfrm>
          <a:prstGeom prst="rect">
            <a:avLst/>
          </a:prstGeom>
          <a:noFill/>
          <a:ln w="76200">
            <a:solidFill>
              <a:srgbClr val="005A9C"/>
            </a:solidFill>
          </a:ln>
          <a:effectLst/>
        </p:spPr>
        <p:style>
          <a:lnRef idx="1">
            <a:schemeClr val="accent1"/>
          </a:lnRef>
          <a:fillRef idx="3">
            <a:schemeClr val="accent1"/>
          </a:fillRef>
          <a:effectRef idx="2">
            <a:schemeClr val="accent1"/>
          </a:effectRef>
          <a:fontRef idx="minor">
            <a:schemeClr val="lt1"/>
          </a:fontRef>
        </p:style>
        <p:txBody>
          <a:bodyPr lIns="65299" tIns="32650" rIns="65299" bIns="32650" rtlCol="0" anchor="ctr"/>
          <a:lstStyle/>
          <a:p>
            <a:pPr algn="ctr"/>
            <a:endParaRPr lang="en-US"/>
          </a:p>
        </p:txBody>
      </p:sp>
      <p:sp>
        <p:nvSpPr>
          <p:cNvPr id="27" name="TextBox 26"/>
          <p:cNvSpPr txBox="1"/>
          <p:nvPr/>
        </p:nvSpPr>
        <p:spPr>
          <a:xfrm>
            <a:off x="4267200" y="18516600"/>
            <a:ext cx="8458200" cy="589158"/>
          </a:xfrm>
          <a:prstGeom prst="rect">
            <a:avLst/>
          </a:prstGeom>
          <a:noFill/>
          <a:ln w="76200">
            <a:noFill/>
          </a:ln>
        </p:spPr>
        <p:txBody>
          <a:bodyPr wrap="square" lIns="65299" tIns="32650" rIns="65299" bIns="32650" rtlCol="0">
            <a:spAutoFit/>
          </a:bodyPr>
          <a:lstStyle/>
          <a:p>
            <a:r>
              <a:rPr lang="en-US" sz="3400" b="1" dirty="0">
                <a:latin typeface="Book Antiqua" panose="02040602050305030304" pitchFamily="18" charset="0"/>
              </a:rPr>
              <a:t>MHWC REPORT</a:t>
            </a:r>
            <a:endParaRPr lang="en-US" sz="3400" b="1" dirty="0">
              <a:latin typeface="Book Antiqua" panose="02040602050305030304" pitchFamily="18" charset="0"/>
            </a:endParaRPr>
          </a:p>
        </p:txBody>
      </p:sp>
      <p:pic>
        <p:nvPicPr>
          <p:cNvPr id="28" name="Picture 27"/>
          <p:cNvPicPr>
            <a:picLocks noChangeAspect="1"/>
          </p:cNvPicPr>
          <p:nvPr/>
        </p:nvPicPr>
        <p:blipFill>
          <a:blip r:embed="rId8"/>
          <a:stretch>
            <a:fillRect/>
          </a:stretch>
        </p:blipFill>
        <p:spPr>
          <a:xfrm>
            <a:off x="4514850" y="19100801"/>
            <a:ext cx="3314700" cy="2315929"/>
          </a:xfrm>
          <a:prstGeom prst="rect">
            <a:avLst/>
          </a:prstGeom>
          <a:ln w="76200">
            <a:solidFill>
              <a:schemeClr val="tx1"/>
            </a:solidFill>
          </a:ln>
        </p:spPr>
      </p:pic>
      <p:sp>
        <p:nvSpPr>
          <p:cNvPr id="29" name="TextBox 28"/>
          <p:cNvSpPr txBox="1"/>
          <p:nvPr/>
        </p:nvSpPr>
        <p:spPr>
          <a:xfrm>
            <a:off x="8001000" y="19334957"/>
            <a:ext cx="19202400" cy="2204985"/>
          </a:xfrm>
          <a:prstGeom prst="rect">
            <a:avLst/>
          </a:prstGeom>
          <a:noFill/>
          <a:ln w="76200">
            <a:noFill/>
          </a:ln>
        </p:spPr>
        <p:txBody>
          <a:bodyPr wrap="square" lIns="65299" tIns="32650" rIns="65299" bIns="32650" rtlCol="0">
            <a:spAutoFit/>
          </a:bodyPr>
          <a:lstStyle/>
          <a:p>
            <a:r>
              <a:rPr lang="en-US" sz="2600" dirty="0">
                <a:solidFill>
                  <a:srgbClr val="005A9C"/>
                </a:solidFill>
              </a:rPr>
              <a:t>Final results summarizing the evaluation of recommendations related to mental health services within the key areas of veterans, employment, and education. The team presented the final report to the MHWC in </a:t>
            </a:r>
            <a:r>
              <a:rPr lang="en-US" sz="2600" dirty="0">
                <a:solidFill>
                  <a:srgbClr val="005A9C"/>
                </a:solidFill>
              </a:rPr>
              <a:t>December </a:t>
            </a:r>
            <a:r>
              <a:rPr lang="en-US" sz="2600" dirty="0">
                <a:solidFill>
                  <a:srgbClr val="005A9C"/>
                </a:solidFill>
              </a:rPr>
              <a:t>2013. The evaluation directly informed the MHWC’s final recommendations, submitted to Gov. Snyder on December 31, 2013.</a:t>
            </a:r>
          </a:p>
          <a:p>
            <a:endParaRPr lang="en-US" dirty="0"/>
          </a:p>
        </p:txBody>
      </p:sp>
      <p:sp>
        <p:nvSpPr>
          <p:cNvPr id="30" name="TextBox 29"/>
          <p:cNvSpPr txBox="1"/>
          <p:nvPr/>
        </p:nvSpPr>
        <p:spPr>
          <a:xfrm>
            <a:off x="8458200" y="19964400"/>
            <a:ext cx="16630650" cy="1343210"/>
          </a:xfrm>
          <a:prstGeom prst="rect">
            <a:avLst/>
          </a:prstGeom>
          <a:noFill/>
        </p:spPr>
        <p:txBody>
          <a:bodyPr wrap="square" lIns="65299" tIns="32650" rIns="65299" bIns="32650" rtlCol="0">
            <a:spAutoFit/>
          </a:bodyPr>
          <a:lstStyle/>
          <a:p>
            <a:endParaRPr lang="en-US" sz="1100" dirty="0"/>
          </a:p>
          <a:p>
            <a:endParaRPr lang="en-US" sz="2400" dirty="0"/>
          </a:p>
          <a:p>
            <a:endParaRPr lang="en-US" sz="2400" dirty="0"/>
          </a:p>
          <a:p>
            <a:r>
              <a:rPr lang="en-US" sz="2400" dirty="0">
                <a:hlinkClick r:id="rId9"/>
              </a:rPr>
              <a:t>http</a:t>
            </a:r>
            <a:r>
              <a:rPr lang="en-US" sz="2400" dirty="0">
                <a:hlinkClick r:id="rId9"/>
              </a:rPr>
              <a:t>://</a:t>
            </a:r>
            <a:r>
              <a:rPr lang="en-US" sz="2400" dirty="0">
                <a:hlinkClick r:id="rId9"/>
              </a:rPr>
              <a:t>www.michigan.gov/documents/mentalhealth/CommissionReportFinal1212014_445161_7.pdf</a:t>
            </a:r>
            <a:r>
              <a:rPr lang="en-US" sz="2400" dirty="0"/>
              <a:t> </a:t>
            </a:r>
            <a:endParaRPr lang="en-US" sz="2400" dirty="0"/>
          </a:p>
        </p:txBody>
      </p:sp>
      <p:sp>
        <p:nvSpPr>
          <p:cNvPr id="5" name="Rectangle 4"/>
          <p:cNvSpPr/>
          <p:nvPr/>
        </p:nvSpPr>
        <p:spPr>
          <a:xfrm>
            <a:off x="7219950" y="10134600"/>
            <a:ext cx="2228850" cy="43179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65299" tIns="32650" rIns="65299" bIns="32650"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4908</TotalTime>
  <Words>756</Words>
  <Application>Microsoft Office PowerPoint</Application>
  <PresentationFormat>Custom</PresentationFormat>
  <Paragraphs>60</Paragraphs>
  <Slides>1</Slides>
  <Notes>1</Notes>
  <HiddenSlides>1</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slgrogan</dc:creator>
  <cp:lastModifiedBy>Beu, Sarah</cp:lastModifiedBy>
  <cp:revision>121</cp:revision>
  <cp:lastPrinted>2014-10-13T13:08:10Z</cp:lastPrinted>
  <dcterms:created xsi:type="dcterms:W3CDTF">2009-05-15T17:56:41Z</dcterms:created>
  <dcterms:modified xsi:type="dcterms:W3CDTF">2014-10-13T13:55:26Z</dcterms:modified>
</cp:coreProperties>
</file>