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9" r:id="rId2"/>
    <p:sldId id="258" r:id="rId3"/>
    <p:sldId id="260" r:id="rId4"/>
    <p:sldId id="256"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580" autoAdjust="0"/>
  </p:normalViewPr>
  <p:slideViewPr>
    <p:cSldViewPr snapToGrid="0" snapToObjects="1">
      <p:cViewPr>
        <p:scale>
          <a:sx n="100" d="100"/>
          <a:sy n="100" d="100"/>
        </p:scale>
        <p:origin x="-120"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AFE8BC-4D7E-8546-A7B6-B07C88E954E1}" type="datetimeFigureOut">
              <a:rPr lang="en-US" smtClean="0"/>
              <a:t>18/10/14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A764A5-F069-9A4C-B667-A14AA333DC48}" type="slidenum">
              <a:rPr lang="en-US" smtClean="0"/>
              <a:t>‹#›</a:t>
            </a:fld>
            <a:endParaRPr lang="en-US"/>
          </a:p>
        </p:txBody>
      </p:sp>
    </p:spTree>
    <p:extLst>
      <p:ext uri="{BB962C8B-B14F-4D97-AF65-F5344CB8AC3E}">
        <p14:creationId xmlns:p14="http://schemas.microsoft.com/office/powerpoint/2010/main" val="5347766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smtClean="0">
                <a:effectLst/>
                <a:latin typeface="Avenir Roman"/>
                <a:ea typeface="Avenir Roman"/>
                <a:cs typeface="Avenir Roman"/>
                <a:sym typeface="Avenir Roman"/>
              </a:rPr>
              <a:t>So I was a bit relieved when I came across this diagram.  It was developed by Ray </a:t>
            </a:r>
            <a:r>
              <a:rPr lang="en-GB" sz="2400" dirty="0" err="1" smtClean="0">
                <a:effectLst/>
                <a:latin typeface="Avenir Roman"/>
                <a:ea typeface="Avenir Roman"/>
                <a:cs typeface="Avenir Roman"/>
                <a:sym typeface="Avenir Roman"/>
              </a:rPr>
              <a:t>Ison</a:t>
            </a:r>
            <a:r>
              <a:rPr lang="en-GB" sz="2400" dirty="0" smtClean="0">
                <a:effectLst/>
                <a:latin typeface="Avenir Roman"/>
                <a:ea typeface="Avenir Roman"/>
                <a:cs typeface="Avenir Roman"/>
                <a:sym typeface="Avenir Roman"/>
              </a:rPr>
              <a:t> – a leading figure in the systems field. There’s still a heck of a lot of information there, but you may recognise some systems methods or concepts that are familiar to you, especially in the third column from the right.</a:t>
            </a:r>
            <a:endParaRPr lang="en-NZ" sz="2400" dirty="0" smtClean="0">
              <a:effectLst/>
              <a:latin typeface="Avenir Roman"/>
              <a:ea typeface="Avenir Roman"/>
              <a:cs typeface="Avenir Roman"/>
              <a:sym typeface="Avenir Roman"/>
            </a:endParaRPr>
          </a:p>
          <a:p>
            <a:r>
              <a:rPr lang="en-GB" sz="2400" dirty="0" smtClean="0">
                <a:effectLst/>
                <a:latin typeface="Avenir Roman"/>
                <a:ea typeface="Avenir Roman"/>
                <a:cs typeface="Avenir Roman"/>
                <a:sym typeface="Avenir Roman"/>
              </a:rPr>
              <a:t> </a:t>
            </a:r>
            <a:endParaRPr lang="en-NZ" sz="2400" dirty="0" smtClean="0">
              <a:effectLst/>
              <a:latin typeface="Avenir Roman"/>
              <a:ea typeface="Avenir Roman"/>
              <a:cs typeface="Avenir Roman"/>
              <a:sym typeface="Avenir Roman"/>
            </a:endParaRPr>
          </a:p>
          <a:p>
            <a:r>
              <a:rPr lang="en-GB" sz="2400" dirty="0" smtClean="0">
                <a:effectLst/>
                <a:latin typeface="Avenir Roman"/>
                <a:ea typeface="Avenir Roman"/>
                <a:cs typeface="Avenir Roman"/>
                <a:sym typeface="Avenir Roman"/>
              </a:rPr>
              <a:t>I also want you to look at the column on the far right.  Ray ordered these methods along a continuum.  At the top there are methods that help to identify and describe what we observe when we look at a situation.  That’s ontology.  At the bottom there are methods that focus on how we make sense of a situation  …. you and I may ‘see’ the same thing, but we make sense of it in totally different ways depending on our beliefs, experience, status and motivations.  Thus the top methods tend to be best when seeking to describe a situation and the bottom methods tend to be best when seeking to manage a response to a situations … finding ways to corral and prioritise all the different beliefs, experience, status and motivations we each bring to that response.  </a:t>
            </a:r>
            <a:endParaRPr lang="en-NZ" sz="2400" dirty="0" smtClean="0">
              <a:effectLst/>
              <a:latin typeface="Avenir Roman"/>
              <a:ea typeface="Avenir Roman"/>
              <a:cs typeface="Avenir Roman"/>
              <a:sym typeface="Avenir Roman"/>
            </a:endParaRPr>
          </a:p>
          <a:p>
            <a:r>
              <a:rPr lang="en-GB" sz="2400" dirty="0" smtClean="0">
                <a:effectLst/>
                <a:latin typeface="Avenir Roman"/>
                <a:ea typeface="Avenir Roman"/>
                <a:cs typeface="Avenir Roman"/>
                <a:sym typeface="Avenir Roman"/>
              </a:rPr>
              <a:t> </a:t>
            </a:r>
            <a:endParaRPr lang="en-NZ" sz="2400" dirty="0" smtClean="0">
              <a:effectLst/>
              <a:latin typeface="Avenir Roman"/>
              <a:ea typeface="Avenir Roman"/>
              <a:cs typeface="Avenir Roman"/>
              <a:sym typeface="Avenir Roman"/>
            </a:endParaRPr>
          </a:p>
          <a:p>
            <a:r>
              <a:rPr lang="en-GB" sz="2400" dirty="0" smtClean="0">
                <a:effectLst/>
                <a:latin typeface="Avenir Roman"/>
                <a:ea typeface="Avenir Roman"/>
                <a:cs typeface="Avenir Roman"/>
                <a:sym typeface="Avenir Roman"/>
              </a:rPr>
              <a:t>For many years the systems field argued about the relative merits of these two ends of the continuum.  These days both are acknowledged as being a useful way of blending methodologies and methods to address different aspects of the problem. </a:t>
            </a:r>
          </a:p>
          <a:p>
            <a:endParaRPr lang="en-GB" sz="2400" dirty="0" smtClean="0">
              <a:effectLst/>
              <a:latin typeface="Avenir Roman"/>
              <a:sym typeface="Avenir Roman"/>
            </a:endParaRPr>
          </a:p>
          <a:p>
            <a:r>
              <a:rPr lang="en-GB" sz="2400" dirty="0" smtClean="0">
                <a:effectLst/>
                <a:latin typeface="Avenir Roman"/>
                <a:sym typeface="Avenir Roman"/>
              </a:rPr>
              <a:t>[BES:</a:t>
            </a:r>
            <a:r>
              <a:rPr lang="en-GB" sz="2400" baseline="0" dirty="0" smtClean="0">
                <a:effectLst/>
                <a:latin typeface="Avenir Roman"/>
                <a:sym typeface="Avenir Roman"/>
              </a:rPr>
              <a:t> this is excellent, and very important… and also how you speak about it, and explain it, as it’s a complex picture in its own right – took me a long time to understand when I first encountered it in the course, and still discover new things in it! – Don’t change anything, and </a:t>
            </a:r>
            <a:r>
              <a:rPr lang="en-GB" sz="2400" baseline="0" dirty="0" err="1" smtClean="0">
                <a:effectLst/>
                <a:latin typeface="Avenir Roman"/>
                <a:sym typeface="Avenir Roman"/>
              </a:rPr>
              <a:t>esp</a:t>
            </a:r>
            <a:r>
              <a:rPr lang="en-GB" sz="2400" baseline="0" dirty="0" smtClean="0">
                <a:effectLst/>
                <a:latin typeface="Avenir Roman"/>
                <a:sym typeface="Avenir Roman"/>
              </a:rPr>
              <a:t> the ‘ontology’ vs ‘epistemology’ bit is important to stress! (but who am I telling!]</a:t>
            </a:r>
            <a:endParaRPr lang="en-US" dirty="0"/>
          </a:p>
        </p:txBody>
      </p:sp>
    </p:spTree>
    <p:extLst>
      <p:ext uri="{BB962C8B-B14F-4D97-AF65-F5344CB8AC3E}">
        <p14:creationId xmlns:p14="http://schemas.microsoft.com/office/powerpoint/2010/main" val="3737859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36632A15-50B7-EE43-B200-4AF5C5715BE7}" type="datetimeFigureOut">
              <a:rPr lang="en-US" smtClean="0"/>
              <a:t>18/10/14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8E962-03F3-0B4B-830E-39210B7A68F0}" type="slidenum">
              <a:rPr lang="en-US" smtClean="0"/>
              <a:t>‹#›</a:t>
            </a:fld>
            <a:endParaRPr lang="en-US"/>
          </a:p>
        </p:txBody>
      </p:sp>
    </p:spTree>
    <p:extLst>
      <p:ext uri="{BB962C8B-B14F-4D97-AF65-F5344CB8AC3E}">
        <p14:creationId xmlns:p14="http://schemas.microsoft.com/office/powerpoint/2010/main" val="2980617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6632A15-50B7-EE43-B200-4AF5C5715BE7}" type="datetimeFigureOut">
              <a:rPr lang="en-US" smtClean="0"/>
              <a:t>18/10/14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8E962-03F3-0B4B-830E-39210B7A68F0}" type="slidenum">
              <a:rPr lang="en-US" smtClean="0"/>
              <a:t>‹#›</a:t>
            </a:fld>
            <a:endParaRPr lang="en-US"/>
          </a:p>
        </p:txBody>
      </p:sp>
    </p:spTree>
    <p:extLst>
      <p:ext uri="{BB962C8B-B14F-4D97-AF65-F5344CB8AC3E}">
        <p14:creationId xmlns:p14="http://schemas.microsoft.com/office/powerpoint/2010/main" val="52890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6632A15-50B7-EE43-B200-4AF5C5715BE7}" type="datetimeFigureOut">
              <a:rPr lang="en-US" smtClean="0"/>
              <a:t>18/10/14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8E962-03F3-0B4B-830E-39210B7A68F0}" type="slidenum">
              <a:rPr lang="en-US" smtClean="0"/>
              <a:t>‹#›</a:t>
            </a:fld>
            <a:endParaRPr lang="en-US"/>
          </a:p>
        </p:txBody>
      </p:sp>
    </p:spTree>
    <p:extLst>
      <p:ext uri="{BB962C8B-B14F-4D97-AF65-F5344CB8AC3E}">
        <p14:creationId xmlns:p14="http://schemas.microsoft.com/office/powerpoint/2010/main" val="2251492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5600"/>
              <a:t>Title Text</a:t>
            </a:r>
          </a:p>
        </p:txBody>
      </p:sp>
      <p:sp>
        <p:nvSpPr>
          <p:cNvPr id="19" name="Shape 19"/>
          <p:cNvSpPr>
            <a:spLocks noGrp="1"/>
          </p:cNvSpPr>
          <p:nvPr>
            <p:ph type="body" idx="1"/>
          </p:nvPr>
        </p:nvSpPr>
        <p:spPr>
          <a:prstGeom prst="rect">
            <a:avLst/>
          </a:prstGeom>
        </p:spPr>
        <p:txBody>
          <a:bodyPr/>
          <a:lstStyle/>
          <a:p>
            <a:pPr lvl="0">
              <a:defRPr sz="1800"/>
            </a:pPr>
            <a:r>
              <a:rPr sz="1700"/>
              <a:t>Body Level One</a:t>
            </a:r>
          </a:p>
          <a:p>
            <a:pPr lvl="1">
              <a:defRPr sz="1800"/>
            </a:pPr>
            <a:r>
              <a:rPr sz="1700"/>
              <a:t>Body Level Two</a:t>
            </a:r>
          </a:p>
          <a:p>
            <a:pPr lvl="2">
              <a:defRPr sz="1800"/>
            </a:pPr>
            <a:r>
              <a:rPr sz="1700"/>
              <a:t>Body Level Three</a:t>
            </a:r>
          </a:p>
          <a:p>
            <a:pPr lvl="3">
              <a:defRPr sz="1800"/>
            </a:pPr>
            <a:r>
              <a:rPr sz="1700"/>
              <a:t>Body Level Four</a:t>
            </a:r>
          </a:p>
          <a:p>
            <a:pPr lvl="4">
              <a:defRPr sz="1800"/>
            </a:pPr>
            <a:r>
              <a:rPr sz="1700"/>
              <a:t>Body Level Five</a:t>
            </a: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6632A15-50B7-EE43-B200-4AF5C5715BE7}" type="datetimeFigureOut">
              <a:rPr lang="en-US" smtClean="0"/>
              <a:t>18/10/14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8E962-03F3-0B4B-830E-39210B7A68F0}" type="slidenum">
              <a:rPr lang="en-US" smtClean="0"/>
              <a:t>‹#›</a:t>
            </a:fld>
            <a:endParaRPr lang="en-US"/>
          </a:p>
        </p:txBody>
      </p:sp>
    </p:spTree>
    <p:extLst>
      <p:ext uri="{BB962C8B-B14F-4D97-AF65-F5344CB8AC3E}">
        <p14:creationId xmlns:p14="http://schemas.microsoft.com/office/powerpoint/2010/main" val="595871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36632A15-50B7-EE43-B200-4AF5C5715BE7}" type="datetimeFigureOut">
              <a:rPr lang="en-US" smtClean="0"/>
              <a:t>18/10/14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8E962-03F3-0B4B-830E-39210B7A68F0}" type="slidenum">
              <a:rPr lang="en-US" smtClean="0"/>
              <a:t>‹#›</a:t>
            </a:fld>
            <a:endParaRPr lang="en-US"/>
          </a:p>
        </p:txBody>
      </p:sp>
    </p:spTree>
    <p:extLst>
      <p:ext uri="{BB962C8B-B14F-4D97-AF65-F5344CB8AC3E}">
        <p14:creationId xmlns:p14="http://schemas.microsoft.com/office/powerpoint/2010/main" val="4105628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36632A15-50B7-EE43-B200-4AF5C5715BE7}" type="datetimeFigureOut">
              <a:rPr lang="en-US" smtClean="0"/>
              <a:t>18/10/14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8E962-03F3-0B4B-830E-39210B7A68F0}" type="slidenum">
              <a:rPr lang="en-US" smtClean="0"/>
              <a:t>‹#›</a:t>
            </a:fld>
            <a:endParaRPr lang="en-US"/>
          </a:p>
        </p:txBody>
      </p:sp>
    </p:spTree>
    <p:extLst>
      <p:ext uri="{BB962C8B-B14F-4D97-AF65-F5344CB8AC3E}">
        <p14:creationId xmlns:p14="http://schemas.microsoft.com/office/powerpoint/2010/main" val="80819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36632A15-50B7-EE43-B200-4AF5C5715BE7}" type="datetimeFigureOut">
              <a:rPr lang="en-US" smtClean="0"/>
              <a:t>18/10/14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38E962-03F3-0B4B-830E-39210B7A68F0}" type="slidenum">
              <a:rPr lang="en-US" smtClean="0"/>
              <a:t>‹#›</a:t>
            </a:fld>
            <a:endParaRPr lang="en-US"/>
          </a:p>
        </p:txBody>
      </p:sp>
    </p:spTree>
    <p:extLst>
      <p:ext uri="{BB962C8B-B14F-4D97-AF65-F5344CB8AC3E}">
        <p14:creationId xmlns:p14="http://schemas.microsoft.com/office/powerpoint/2010/main" val="1135226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36632A15-50B7-EE43-B200-4AF5C5715BE7}" type="datetimeFigureOut">
              <a:rPr lang="en-US" smtClean="0"/>
              <a:t>18/10/14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38E962-03F3-0B4B-830E-39210B7A68F0}" type="slidenum">
              <a:rPr lang="en-US" smtClean="0"/>
              <a:t>‹#›</a:t>
            </a:fld>
            <a:endParaRPr lang="en-US"/>
          </a:p>
        </p:txBody>
      </p:sp>
    </p:spTree>
    <p:extLst>
      <p:ext uri="{BB962C8B-B14F-4D97-AF65-F5344CB8AC3E}">
        <p14:creationId xmlns:p14="http://schemas.microsoft.com/office/powerpoint/2010/main" val="3834696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632A15-50B7-EE43-B200-4AF5C5715BE7}" type="datetimeFigureOut">
              <a:rPr lang="en-US" smtClean="0"/>
              <a:t>18/10/14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38E962-03F3-0B4B-830E-39210B7A68F0}" type="slidenum">
              <a:rPr lang="en-US" smtClean="0"/>
              <a:t>‹#›</a:t>
            </a:fld>
            <a:endParaRPr lang="en-US"/>
          </a:p>
        </p:txBody>
      </p:sp>
    </p:spTree>
    <p:extLst>
      <p:ext uri="{BB962C8B-B14F-4D97-AF65-F5344CB8AC3E}">
        <p14:creationId xmlns:p14="http://schemas.microsoft.com/office/powerpoint/2010/main" val="3174639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6632A15-50B7-EE43-B200-4AF5C5715BE7}" type="datetimeFigureOut">
              <a:rPr lang="en-US" smtClean="0"/>
              <a:t>18/10/14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8E962-03F3-0B4B-830E-39210B7A68F0}" type="slidenum">
              <a:rPr lang="en-US" smtClean="0"/>
              <a:t>‹#›</a:t>
            </a:fld>
            <a:endParaRPr lang="en-US"/>
          </a:p>
        </p:txBody>
      </p:sp>
    </p:spTree>
    <p:extLst>
      <p:ext uri="{BB962C8B-B14F-4D97-AF65-F5344CB8AC3E}">
        <p14:creationId xmlns:p14="http://schemas.microsoft.com/office/powerpoint/2010/main" val="2084574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6632A15-50B7-EE43-B200-4AF5C5715BE7}" type="datetimeFigureOut">
              <a:rPr lang="en-US" smtClean="0"/>
              <a:t>18/10/14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8E962-03F3-0B4B-830E-39210B7A68F0}" type="slidenum">
              <a:rPr lang="en-US" smtClean="0"/>
              <a:t>‹#›</a:t>
            </a:fld>
            <a:endParaRPr lang="en-US"/>
          </a:p>
        </p:txBody>
      </p:sp>
    </p:spTree>
    <p:extLst>
      <p:ext uri="{BB962C8B-B14F-4D97-AF65-F5344CB8AC3E}">
        <p14:creationId xmlns:p14="http://schemas.microsoft.com/office/powerpoint/2010/main" val="11429041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632A15-50B7-EE43-B200-4AF5C5715BE7}" type="datetimeFigureOut">
              <a:rPr lang="en-US" smtClean="0"/>
              <a:t>18/10/14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8E962-03F3-0B4B-830E-39210B7A68F0}" type="slidenum">
              <a:rPr lang="en-US" smtClean="0"/>
              <a:t>‹#›</a:t>
            </a:fld>
            <a:endParaRPr lang="en-US"/>
          </a:p>
        </p:txBody>
      </p:sp>
    </p:spTree>
    <p:extLst>
      <p:ext uri="{BB962C8B-B14F-4D97-AF65-F5344CB8AC3E}">
        <p14:creationId xmlns:p14="http://schemas.microsoft.com/office/powerpoint/2010/main" val="950845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8067" y="660400"/>
            <a:ext cx="7772400" cy="1470025"/>
          </a:xfrm>
        </p:spPr>
        <p:txBody>
          <a:bodyPr/>
          <a:lstStyle/>
          <a:p>
            <a:r>
              <a:rPr lang="en-US" dirty="0" smtClean="0">
                <a:solidFill>
                  <a:srgbClr val="FF0000"/>
                </a:solidFill>
              </a:rPr>
              <a:t>C.S.H. AND D.E.</a:t>
            </a:r>
            <a:endParaRPr lang="en-US" dirty="0">
              <a:solidFill>
                <a:srgbClr val="FF0000"/>
              </a:solidFill>
            </a:endParaRPr>
          </a:p>
        </p:txBody>
      </p:sp>
      <p:sp>
        <p:nvSpPr>
          <p:cNvPr id="4" name="Rectangle 3"/>
          <p:cNvSpPr/>
          <p:nvPr/>
        </p:nvSpPr>
        <p:spPr>
          <a:xfrm>
            <a:off x="1938867" y="1933139"/>
            <a:ext cx="4572000" cy="2585323"/>
          </a:xfrm>
          <a:prstGeom prst="rect">
            <a:avLst/>
          </a:prstGeom>
        </p:spPr>
        <p:txBody>
          <a:bodyPr>
            <a:spAutoFit/>
          </a:bodyPr>
          <a:lstStyle/>
          <a:p>
            <a:r>
              <a:rPr lang="en-US" dirty="0"/>
              <a:t>Describe evaluation as an intervention rather than an observation.  </a:t>
            </a:r>
          </a:p>
          <a:p>
            <a:endParaRPr lang="en-US" dirty="0"/>
          </a:p>
          <a:p>
            <a:r>
              <a:rPr lang="en-US" dirty="0"/>
              <a:t>Describe boundary setting as an ethical act. </a:t>
            </a:r>
          </a:p>
          <a:p>
            <a:endParaRPr lang="en-US" dirty="0"/>
          </a:p>
          <a:p>
            <a:r>
              <a:rPr lang="en-US" dirty="0"/>
              <a:t>Redefine performance and criterion when systems thinking is seen as a way of knowing. </a:t>
            </a:r>
          </a:p>
          <a:p>
            <a:endParaRPr lang="en-US" dirty="0"/>
          </a:p>
          <a:p>
            <a:r>
              <a:rPr lang="en-US" dirty="0"/>
              <a:t>Describe systems thinking as a mental model. </a:t>
            </a:r>
          </a:p>
        </p:txBody>
      </p:sp>
      <p:sp>
        <p:nvSpPr>
          <p:cNvPr id="5" name="TextBox 4"/>
          <p:cNvSpPr txBox="1"/>
          <p:nvPr/>
        </p:nvSpPr>
        <p:spPr>
          <a:xfrm>
            <a:off x="2294467" y="4792133"/>
            <a:ext cx="4824307" cy="646331"/>
          </a:xfrm>
          <a:prstGeom prst="rect">
            <a:avLst/>
          </a:prstGeom>
          <a:noFill/>
        </p:spPr>
        <p:txBody>
          <a:bodyPr wrap="none" rtlCol="0">
            <a:spAutoFit/>
          </a:bodyPr>
          <a:lstStyle/>
          <a:p>
            <a:r>
              <a:rPr lang="en-US" i="1" dirty="0" smtClean="0"/>
              <a:t>Tom </a:t>
            </a:r>
            <a:r>
              <a:rPr lang="en-US" i="1" dirty="0" err="1" smtClean="0"/>
              <a:t>Schwandt</a:t>
            </a:r>
            <a:r>
              <a:rPr lang="en-US" i="1" dirty="0" smtClean="0"/>
              <a:t> – at the Helps and Hinders Session </a:t>
            </a:r>
          </a:p>
          <a:p>
            <a:r>
              <a:rPr lang="en-US" i="1" dirty="0" smtClean="0"/>
              <a:t>AEA 2014 </a:t>
            </a:r>
            <a:endParaRPr lang="en-US" i="1" dirty="0"/>
          </a:p>
        </p:txBody>
      </p:sp>
    </p:spTree>
    <p:extLst>
      <p:ext uri="{BB962C8B-B14F-4D97-AF65-F5344CB8AC3E}">
        <p14:creationId xmlns:p14="http://schemas.microsoft.com/office/powerpoint/2010/main" val="2638218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image5.png" descr="Untitled.png"/>
          <p:cNvPicPr/>
          <p:nvPr/>
        </p:nvPicPr>
        <p:blipFill>
          <a:blip r:embed="rId3">
            <a:extLst>
              <a:ext uri="{28A0092B-C50C-407E-A947-70E740481C1C}">
                <a14:useLocalDpi xmlns:a14="http://schemas.microsoft.com/office/drawing/2010/main" val="0"/>
              </a:ext>
            </a:extLst>
          </a:blip>
          <a:stretch>
            <a:fillRect/>
          </a:stretch>
        </p:blipFill>
        <p:spPr>
          <a:xfrm>
            <a:off x="546100" y="1595636"/>
            <a:ext cx="8051801" cy="5143501"/>
          </a:xfrm>
          <a:prstGeom prst="rect">
            <a:avLst/>
          </a:prstGeom>
          <a:ln w="12700">
            <a:miter lim="400000"/>
          </a:ln>
        </p:spPr>
      </p:pic>
      <p:sp>
        <p:nvSpPr>
          <p:cNvPr id="73" name="Shape 73"/>
          <p:cNvSpPr/>
          <p:nvPr/>
        </p:nvSpPr>
        <p:spPr>
          <a:xfrm>
            <a:off x="149257" y="902787"/>
            <a:ext cx="2174844" cy="672296"/>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lvl1pPr algn="l">
              <a:defRPr sz="1900">
                <a:latin typeface="Trebuchet MS"/>
                <a:ea typeface="Trebuchet MS"/>
                <a:cs typeface="Trebuchet MS"/>
                <a:sym typeface="Trebuchet MS"/>
              </a:defRPr>
            </a:lvl1pPr>
          </a:lstStyle>
          <a:p>
            <a:pPr lvl="0">
              <a:defRPr sz="1800"/>
            </a:pPr>
            <a:r>
              <a:rPr sz="1300" dirty="0"/>
              <a:t>Ison, R. (2010). Systems Practice: How to Act in a Climate Change World </a:t>
            </a:r>
          </a:p>
        </p:txBody>
      </p:sp>
      <p:sp>
        <p:nvSpPr>
          <p:cNvPr id="74" name="Shape 74"/>
          <p:cNvSpPr>
            <a:spLocks noGrp="1"/>
          </p:cNvSpPr>
          <p:nvPr>
            <p:ph type="body" idx="1"/>
          </p:nvPr>
        </p:nvSpPr>
        <p:spPr>
          <a:xfrm>
            <a:off x="669727" y="1928813"/>
            <a:ext cx="7804547" cy="4420195"/>
          </a:xfrm>
          <a:prstGeom prst="rect">
            <a:avLst/>
          </a:prstGeom>
        </p:spPr>
        <p:txBody>
          <a:bodyPr/>
          <a:lstStyle/>
          <a:p>
            <a:pPr marL="0" lvl="0" indent="0">
              <a:buNone/>
            </a:pPr>
            <a:endParaRPr dirty="0"/>
          </a:p>
        </p:txBody>
      </p:sp>
      <p:sp>
        <p:nvSpPr>
          <p:cNvPr id="75" name="Shape 75"/>
          <p:cNvSpPr>
            <a:spLocks noGrp="1"/>
          </p:cNvSpPr>
          <p:nvPr>
            <p:ph type="title"/>
          </p:nvPr>
        </p:nvSpPr>
        <p:spPr>
          <a:xfrm>
            <a:off x="1055674" y="-28877"/>
            <a:ext cx="7804548" cy="1518048"/>
          </a:xfrm>
          <a:prstGeom prst="rect">
            <a:avLst/>
          </a:prstGeom>
        </p:spPr>
        <p:txBody>
          <a:bodyPr/>
          <a:lstStyle>
            <a:lvl1pPr algn="r">
              <a:defRPr sz="6800">
                <a:solidFill>
                  <a:srgbClr val="C82506"/>
                </a:solidFill>
                <a:latin typeface="Trebuchet MS Bold"/>
                <a:ea typeface="Trebuchet MS Bold"/>
                <a:cs typeface="Trebuchet MS Bold"/>
                <a:sym typeface="Trebuchet MS Bold"/>
              </a:defRPr>
            </a:lvl1pPr>
          </a:lstStyle>
          <a:p>
            <a:pPr lvl="0">
              <a:defRPr sz="1800">
                <a:solidFill>
                  <a:srgbClr val="000000"/>
                </a:solidFill>
              </a:defRPr>
            </a:pPr>
            <a:r>
              <a:rPr sz="4800" dirty="0"/>
              <a:t>THE SYSTEMS FIELD?</a:t>
            </a:r>
          </a:p>
        </p:txBody>
      </p:sp>
      <p:sp>
        <p:nvSpPr>
          <p:cNvPr id="2" name="Oval 1"/>
          <p:cNvSpPr/>
          <p:nvPr/>
        </p:nvSpPr>
        <p:spPr>
          <a:xfrm>
            <a:off x="5046138" y="6087543"/>
            <a:ext cx="3366162" cy="741660"/>
          </a:xfrm>
          <a:prstGeom prst="ellipse">
            <a:avLst/>
          </a:prstGeom>
          <a:solidFill>
            <a:srgbClr val="FF0000">
              <a:alpha val="15000"/>
            </a:srgbClr>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algn="ctr" defTabSz="410751" latinLnBrk="1" hangingPunct="0"/>
            <a:endParaRPr lang="en-US" sz="1700">
              <a:solidFill>
                <a:srgbClr val="FFFFFF"/>
              </a:solidFill>
              <a:sym typeface="Helvetica Light"/>
            </a:endParaRPr>
          </a:p>
        </p:txBody>
      </p:sp>
      <p:pic>
        <p:nvPicPr>
          <p:cNvPr id="3" name="Picture 2"/>
          <p:cNvPicPr>
            <a:picLocks noChangeAspect="1"/>
          </p:cNvPicPr>
          <p:nvPr/>
        </p:nvPicPr>
        <p:blipFill>
          <a:blip r:embed="rId4">
            <a:alphaModFix/>
          </a:blip>
          <a:stretch>
            <a:fillRect/>
          </a:stretch>
        </p:blipFill>
        <p:spPr>
          <a:xfrm>
            <a:off x="8081367" y="2232422"/>
            <a:ext cx="392906" cy="3884414"/>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xit" presetSubtype="0" fill="hold" nodeType="clickEffect">
                                  <p:stCondLst>
                                    <p:cond delay="0"/>
                                  </p:stCondLst>
                                  <p:childTnLst>
                                    <p:animEffect transition="out" filter="fade">
                                      <p:cBhvr>
                                        <p:cTn id="10" dur="500"/>
                                        <p:tgtEl>
                                          <p:spTgt spid="3"/>
                                        </p:tgtEl>
                                      </p:cBhvr>
                                    </p:animEffect>
                                    <p:anim calcmode="lin" valueType="num">
                                      <p:cBhvr>
                                        <p:cTn id="11" dur="500"/>
                                        <p:tgtEl>
                                          <p:spTgt spid="3"/>
                                        </p:tgtEl>
                                        <p:attrNameLst>
                                          <p:attrName>style.rotation</p:attrName>
                                        </p:attrNameLst>
                                      </p:cBhvr>
                                      <p:tavLst>
                                        <p:tav tm="0">
                                          <p:val>
                                            <p:fltVal val="0"/>
                                          </p:val>
                                        </p:tav>
                                        <p:tav tm="100000">
                                          <p:val>
                                            <p:fltVal val="720"/>
                                          </p:val>
                                        </p:tav>
                                      </p:tavLst>
                                    </p:anim>
                                    <p:anim calcmode="lin" valueType="num">
                                      <p:cBhvr>
                                        <p:cTn id="12" dur="500"/>
                                        <p:tgtEl>
                                          <p:spTgt spid="3"/>
                                        </p:tgtEl>
                                        <p:attrNameLst>
                                          <p:attrName>ppt_h</p:attrName>
                                        </p:attrNameLst>
                                      </p:cBhvr>
                                      <p:tavLst>
                                        <p:tav tm="0">
                                          <p:val>
                                            <p:strVal val="ppt_h"/>
                                          </p:val>
                                        </p:tav>
                                        <p:tav tm="100000">
                                          <p:val>
                                            <p:fltVal val="0"/>
                                          </p:val>
                                        </p:tav>
                                      </p:tavLst>
                                    </p:anim>
                                    <p:anim calcmode="lin" valueType="num">
                                      <p:cBhvr>
                                        <p:cTn id="13" dur="500"/>
                                        <p:tgtEl>
                                          <p:spTgt spid="3"/>
                                        </p:tgtEl>
                                        <p:attrNameLst>
                                          <p:attrName>ppt_w</p:attrName>
                                        </p:attrNameLst>
                                      </p:cBhvr>
                                      <p:tavLst>
                                        <p:tav tm="0">
                                          <p:val>
                                            <p:strVal val="ppt_w"/>
                                          </p:val>
                                        </p:tav>
                                        <p:tav tm="100000">
                                          <p:val>
                                            <p:fltVal val="0"/>
                                          </p:val>
                                        </p:tav>
                                      </p:tavLst>
                                    </p:anim>
                                    <p:set>
                                      <p:cBhvr>
                                        <p:cTn id="14" dur="1" fill="hold">
                                          <p:stCondLst>
                                            <p:cond delay="499"/>
                                          </p:stCondLst>
                                        </p:cTn>
                                        <p:tgtEl>
                                          <p:spTgt spid="3"/>
                                        </p:tgtEl>
                                        <p:attrNameLst>
                                          <p:attrName>style.visibility</p:attrName>
                                        </p:attrNameLst>
                                      </p:cBhvr>
                                      <p:to>
                                        <p:strVal val="hidden"/>
                                      </p:to>
                                    </p:set>
                                  </p:childTnLst>
                                </p:cTn>
                              </p:par>
                              <p:par>
                                <p:cTn id="15" presetID="9" presetClass="exit" presetSubtype="0" fill="hold" grpId="0" nodeType="withEffect">
                                  <p:stCondLst>
                                    <p:cond delay="0"/>
                                  </p:stCondLst>
                                  <p:childTnLst>
                                    <p:animEffect transition="out" filter="dissolve">
                                      <p:cBhvr>
                                        <p:cTn id="16" dur="500"/>
                                        <p:tgtEl>
                                          <p:spTgt spid="73"/>
                                        </p:tgtEl>
                                      </p:cBhvr>
                                    </p:animEffect>
                                    <p:set>
                                      <p:cBhvr>
                                        <p:cTn id="17" dur="1" fill="hold">
                                          <p:stCondLst>
                                            <p:cond delay="499"/>
                                          </p:stCondLst>
                                        </p:cTn>
                                        <p:tgtEl>
                                          <p:spTgt spid="73"/>
                                        </p:tgtEl>
                                        <p:attrNameLst>
                                          <p:attrName>style.visibility</p:attrName>
                                        </p:attrNameLst>
                                      </p:cBhvr>
                                      <p:to>
                                        <p:strVal val="hidden"/>
                                      </p:to>
                                    </p:set>
                                  </p:childTnLst>
                                </p:cTn>
                              </p:par>
                              <p:par>
                                <p:cTn id="18" presetID="9" presetClass="exit" presetSubtype="0" fill="hold" grpId="0" nodeType="withEffect">
                                  <p:stCondLst>
                                    <p:cond delay="0"/>
                                  </p:stCondLst>
                                  <p:childTnLst>
                                    <p:animEffect transition="out" filter="dissolve">
                                      <p:cBhvr>
                                        <p:cTn id="19" dur="500"/>
                                        <p:tgtEl>
                                          <p:spTgt spid="75"/>
                                        </p:tgtEl>
                                      </p:cBhvr>
                                    </p:animEffect>
                                    <p:set>
                                      <p:cBhvr>
                                        <p:cTn id="20" dur="1" fill="hold">
                                          <p:stCondLst>
                                            <p:cond delay="499"/>
                                          </p:stCondLst>
                                        </p:cTn>
                                        <p:tgtEl>
                                          <p:spTgt spid="75"/>
                                        </p:tgtEl>
                                        <p:attrNameLst>
                                          <p:attrName>style.visibility</p:attrName>
                                        </p:attrNameLst>
                                      </p:cBhvr>
                                      <p:to>
                                        <p:strVal val="hidden"/>
                                      </p:to>
                                    </p:set>
                                  </p:childTnLst>
                                </p:cTn>
                              </p:par>
                              <p:par>
                                <p:cTn id="21" presetID="9" presetClass="exit" presetSubtype="0" fill="hold" grpId="1" nodeType="withEffect">
                                  <p:stCondLst>
                                    <p:cond delay="0"/>
                                  </p:stCondLst>
                                  <p:childTnLst>
                                    <p:animEffect transition="out" filter="dissolv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par>
                                <p:cTn id="24" presetID="9" presetClass="exit" presetSubtype="0" fill="hold" nodeType="withEffect">
                                  <p:stCondLst>
                                    <p:cond delay="0"/>
                                  </p:stCondLst>
                                  <p:childTnLst>
                                    <p:animEffect transition="out" filter="dissolve">
                                      <p:cBhvr>
                                        <p:cTn id="25" dur="500"/>
                                        <p:tgtEl>
                                          <p:spTgt spid="72"/>
                                        </p:tgtEl>
                                      </p:cBhvr>
                                    </p:animEffect>
                                    <p:set>
                                      <p:cBhvr>
                                        <p:cTn id="26" dur="1" fill="hold">
                                          <p:stCondLst>
                                            <p:cond delay="499"/>
                                          </p:stCondLst>
                                        </p:cTn>
                                        <p:tgtEl>
                                          <p:spTgt spid="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5" grpId="0" animBg="1"/>
      <p:bldP spid="2" grpId="0" animBg="1"/>
      <p:bldP spid="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CHURCHMAN &amp; ETHICAL DECISION MAKING</a:t>
            </a:r>
            <a:endParaRPr lang="en-US" dirty="0">
              <a:solidFill>
                <a:srgbClr val="FF0000"/>
              </a:solidFill>
            </a:endParaRPr>
          </a:p>
        </p:txBody>
      </p:sp>
      <p:sp>
        <p:nvSpPr>
          <p:cNvPr id="4" name="TextBox 3"/>
          <p:cNvSpPr txBox="1"/>
          <p:nvPr/>
        </p:nvSpPr>
        <p:spPr>
          <a:xfrm>
            <a:off x="457200" y="1597246"/>
            <a:ext cx="8225525" cy="4524316"/>
          </a:xfrm>
          <a:prstGeom prst="rect">
            <a:avLst/>
          </a:prstGeom>
          <a:noFill/>
        </p:spPr>
        <p:txBody>
          <a:bodyPr wrap="square" rtlCol="0">
            <a:spAutoFit/>
          </a:bodyPr>
          <a:lstStyle/>
          <a:p>
            <a:r>
              <a:rPr lang="en-US" dirty="0"/>
              <a:t>“I suspect, and many agree, that the guiding ethical principle for a lot of human management is justice. Plato made justice central in his main management book, the Republic . So did Bentham in the Introduction to the Principles of Morals and Legislation , designed to help managers of the criminal justice system. So did Kant in the Foundations of the Metaphysics of Morals , which describes the interactive management of a human kingdom of ends. ..... </a:t>
            </a:r>
            <a:endParaRPr lang="en-US" dirty="0" smtClean="0"/>
          </a:p>
          <a:p>
            <a:endParaRPr lang="en-US" dirty="0"/>
          </a:p>
          <a:p>
            <a:r>
              <a:rPr lang="en-US" dirty="0" smtClean="0"/>
              <a:t>Can </a:t>
            </a:r>
            <a:r>
              <a:rPr lang="en-US" dirty="0"/>
              <a:t>we make "objective" ethical judgments</a:t>
            </a:r>
            <a:r>
              <a:rPr lang="en-US" dirty="0" smtClean="0"/>
              <a:t>?.... The designs [to establish ‘objectivity’] </a:t>
            </a:r>
            <a:r>
              <a:rPr lang="en-US" dirty="0"/>
              <a:t>to date have not worked very well, even in the so-called exact sciences. ....</a:t>
            </a:r>
            <a:r>
              <a:rPr lang="en-US" dirty="0" smtClean="0"/>
              <a:t>.</a:t>
            </a:r>
          </a:p>
          <a:p>
            <a:endParaRPr lang="en-US" dirty="0"/>
          </a:p>
          <a:p>
            <a:r>
              <a:rPr lang="en-US" dirty="0" smtClean="0"/>
              <a:t>So </a:t>
            </a:r>
            <a:r>
              <a:rPr lang="en-US" dirty="0"/>
              <a:t>the question whether ethical judgments are objective is still vague, but it is a managerial question. The question is important because ethical judgments are important. Hitler judged that one subspecies of humans was ethically superior to others, and inferred that the ethically inferiors should be killed off. Can we prove him wrong? Who is the "we" that is supposed to design the proof?”. </a:t>
            </a:r>
          </a:p>
          <a:p>
            <a:endParaRPr lang="en-US" dirty="0"/>
          </a:p>
        </p:txBody>
      </p:sp>
    </p:spTree>
    <p:extLst>
      <p:ext uri="{BB962C8B-B14F-4D97-AF65-F5344CB8AC3E}">
        <p14:creationId xmlns:p14="http://schemas.microsoft.com/office/powerpoint/2010/main" val="163028350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187"/>
            <a:ext cx="7772400" cy="1470025"/>
          </a:xfrm>
        </p:spPr>
        <p:txBody>
          <a:bodyPr/>
          <a:lstStyle/>
          <a:p>
            <a:r>
              <a:rPr lang="en-US" dirty="0" smtClean="0">
                <a:solidFill>
                  <a:srgbClr val="FF0000"/>
                </a:solidFill>
              </a:rPr>
              <a:t>Critical Systems Heuristics</a:t>
            </a:r>
            <a:endParaRPr lang="en-US" dirty="0">
              <a:solidFill>
                <a:srgbClr val="FF0000"/>
              </a:solidFill>
            </a:endParaRPr>
          </a:p>
        </p:txBody>
      </p:sp>
      <p:sp>
        <p:nvSpPr>
          <p:cNvPr id="4" name="TextBox 3"/>
          <p:cNvSpPr txBox="1"/>
          <p:nvPr/>
        </p:nvSpPr>
        <p:spPr>
          <a:xfrm>
            <a:off x="685800" y="2412788"/>
            <a:ext cx="1068209" cy="369332"/>
          </a:xfrm>
          <a:prstGeom prst="rect">
            <a:avLst/>
          </a:prstGeom>
          <a:noFill/>
        </p:spPr>
        <p:txBody>
          <a:bodyPr wrap="none" rtlCol="0">
            <a:spAutoFit/>
          </a:bodyPr>
          <a:lstStyle/>
          <a:p>
            <a:r>
              <a:rPr lang="en-US" dirty="0" smtClean="0"/>
              <a:t>PURPOSE</a:t>
            </a:r>
            <a:endParaRPr lang="en-US" dirty="0"/>
          </a:p>
        </p:txBody>
      </p:sp>
      <p:sp>
        <p:nvSpPr>
          <p:cNvPr id="5" name="TextBox 4"/>
          <p:cNvSpPr txBox="1"/>
          <p:nvPr/>
        </p:nvSpPr>
        <p:spPr>
          <a:xfrm>
            <a:off x="685800" y="3214443"/>
            <a:ext cx="1095172" cy="369332"/>
          </a:xfrm>
          <a:prstGeom prst="rect">
            <a:avLst/>
          </a:prstGeom>
          <a:noFill/>
        </p:spPr>
        <p:txBody>
          <a:bodyPr wrap="none" rtlCol="0">
            <a:spAutoFit/>
          </a:bodyPr>
          <a:lstStyle/>
          <a:p>
            <a:r>
              <a:rPr lang="en-US" dirty="0" smtClean="0"/>
              <a:t>CONTROL</a:t>
            </a:r>
            <a:endParaRPr lang="en-US" dirty="0"/>
          </a:p>
        </p:txBody>
      </p:sp>
      <p:sp>
        <p:nvSpPr>
          <p:cNvPr id="7" name="TextBox 6"/>
          <p:cNvSpPr txBox="1"/>
          <p:nvPr/>
        </p:nvSpPr>
        <p:spPr>
          <a:xfrm>
            <a:off x="685800" y="4126469"/>
            <a:ext cx="1161646" cy="369332"/>
          </a:xfrm>
          <a:prstGeom prst="rect">
            <a:avLst/>
          </a:prstGeom>
          <a:noFill/>
        </p:spPr>
        <p:txBody>
          <a:bodyPr wrap="none" rtlCol="0">
            <a:spAutoFit/>
          </a:bodyPr>
          <a:lstStyle/>
          <a:p>
            <a:r>
              <a:rPr lang="en-US" dirty="0" smtClean="0"/>
              <a:t>EXPERTISE</a:t>
            </a:r>
            <a:endParaRPr lang="en-US" dirty="0"/>
          </a:p>
        </p:txBody>
      </p:sp>
      <p:sp>
        <p:nvSpPr>
          <p:cNvPr id="8" name="TextBox 7"/>
          <p:cNvSpPr txBox="1"/>
          <p:nvPr/>
        </p:nvSpPr>
        <p:spPr>
          <a:xfrm>
            <a:off x="685800" y="5132401"/>
            <a:ext cx="1338828" cy="369332"/>
          </a:xfrm>
          <a:prstGeom prst="rect">
            <a:avLst/>
          </a:prstGeom>
          <a:noFill/>
        </p:spPr>
        <p:txBody>
          <a:bodyPr wrap="none" rtlCol="0">
            <a:spAutoFit/>
          </a:bodyPr>
          <a:lstStyle/>
          <a:p>
            <a:r>
              <a:rPr lang="en-US" dirty="0" smtClean="0"/>
              <a:t>LEGITIMACY</a:t>
            </a:r>
            <a:endParaRPr lang="en-US" dirty="0"/>
          </a:p>
        </p:txBody>
      </p:sp>
      <p:sp>
        <p:nvSpPr>
          <p:cNvPr id="9" name="TextBox 8"/>
          <p:cNvSpPr txBox="1"/>
          <p:nvPr/>
        </p:nvSpPr>
        <p:spPr>
          <a:xfrm>
            <a:off x="3102853" y="2412788"/>
            <a:ext cx="1962910" cy="369332"/>
          </a:xfrm>
          <a:prstGeom prst="rect">
            <a:avLst/>
          </a:prstGeom>
          <a:noFill/>
        </p:spPr>
        <p:txBody>
          <a:bodyPr wrap="none" rtlCol="0">
            <a:spAutoFit/>
          </a:bodyPr>
          <a:lstStyle/>
          <a:p>
            <a:r>
              <a:rPr lang="en-US" dirty="0" smtClean="0"/>
              <a:t>How do we know ?</a:t>
            </a:r>
            <a:endParaRPr lang="en-US" dirty="0"/>
          </a:p>
        </p:txBody>
      </p:sp>
      <p:sp>
        <p:nvSpPr>
          <p:cNvPr id="10" name="TextBox 9"/>
          <p:cNvSpPr txBox="1"/>
          <p:nvPr/>
        </p:nvSpPr>
        <p:spPr>
          <a:xfrm>
            <a:off x="3102853" y="3203601"/>
            <a:ext cx="4557658" cy="369332"/>
          </a:xfrm>
          <a:prstGeom prst="rect">
            <a:avLst/>
          </a:prstGeom>
          <a:noFill/>
        </p:spPr>
        <p:txBody>
          <a:bodyPr wrap="none" rtlCol="0">
            <a:spAutoFit/>
          </a:bodyPr>
          <a:lstStyle/>
          <a:p>
            <a:r>
              <a:rPr lang="en-US" dirty="0" smtClean="0"/>
              <a:t>How can we be held to account for resources ?</a:t>
            </a:r>
            <a:endParaRPr lang="en-US" dirty="0"/>
          </a:p>
        </p:txBody>
      </p:sp>
      <p:sp>
        <p:nvSpPr>
          <p:cNvPr id="11" name="TextBox 10"/>
          <p:cNvSpPr txBox="1"/>
          <p:nvPr/>
        </p:nvSpPr>
        <p:spPr>
          <a:xfrm>
            <a:off x="3107588" y="4092603"/>
            <a:ext cx="3852337" cy="369332"/>
          </a:xfrm>
          <a:prstGeom prst="rect">
            <a:avLst/>
          </a:prstGeom>
          <a:noFill/>
        </p:spPr>
        <p:txBody>
          <a:bodyPr wrap="none" rtlCol="0">
            <a:spAutoFit/>
          </a:bodyPr>
          <a:lstStyle/>
          <a:p>
            <a:r>
              <a:rPr lang="en-US" dirty="0" smtClean="0"/>
              <a:t>How can we avoid dogma/groupthink ?</a:t>
            </a:r>
            <a:endParaRPr lang="en-US" dirty="0"/>
          </a:p>
        </p:txBody>
      </p:sp>
      <p:sp>
        <p:nvSpPr>
          <p:cNvPr id="12" name="TextBox 11"/>
          <p:cNvSpPr txBox="1"/>
          <p:nvPr/>
        </p:nvSpPr>
        <p:spPr>
          <a:xfrm>
            <a:off x="3107588" y="5132401"/>
            <a:ext cx="4532010" cy="369332"/>
          </a:xfrm>
          <a:prstGeom prst="rect">
            <a:avLst/>
          </a:prstGeom>
          <a:noFill/>
        </p:spPr>
        <p:txBody>
          <a:bodyPr wrap="none" rtlCol="0">
            <a:spAutoFit/>
          </a:bodyPr>
          <a:lstStyle/>
          <a:p>
            <a:r>
              <a:rPr lang="en-US" dirty="0" smtClean="0"/>
              <a:t>How can we claim the right to do what we do?</a:t>
            </a:r>
            <a:endParaRPr lang="en-US" dirty="0"/>
          </a:p>
        </p:txBody>
      </p:sp>
      <p:sp>
        <p:nvSpPr>
          <p:cNvPr id="13" name="TextBox 12"/>
          <p:cNvSpPr txBox="1"/>
          <p:nvPr/>
        </p:nvSpPr>
        <p:spPr>
          <a:xfrm>
            <a:off x="683932" y="1319350"/>
            <a:ext cx="2194080" cy="369332"/>
          </a:xfrm>
          <a:prstGeom prst="rect">
            <a:avLst/>
          </a:prstGeom>
          <a:noFill/>
        </p:spPr>
        <p:txBody>
          <a:bodyPr wrap="none" rtlCol="0">
            <a:spAutoFit/>
          </a:bodyPr>
          <a:lstStyle/>
          <a:p>
            <a:r>
              <a:rPr lang="en-US" dirty="0" smtClean="0">
                <a:solidFill>
                  <a:srgbClr val="3366FF"/>
                </a:solidFill>
              </a:rPr>
              <a:t>BOUNDARY CHOICES         </a:t>
            </a:r>
            <a:endParaRPr lang="en-US" dirty="0">
              <a:solidFill>
                <a:srgbClr val="3366FF"/>
              </a:solidFill>
            </a:endParaRPr>
          </a:p>
        </p:txBody>
      </p:sp>
      <p:sp>
        <p:nvSpPr>
          <p:cNvPr id="14" name="Rectangle 13"/>
          <p:cNvSpPr/>
          <p:nvPr/>
        </p:nvSpPr>
        <p:spPr>
          <a:xfrm>
            <a:off x="4734918" y="1341696"/>
            <a:ext cx="2574480" cy="369332"/>
          </a:xfrm>
          <a:prstGeom prst="rect">
            <a:avLst/>
          </a:prstGeom>
        </p:spPr>
        <p:txBody>
          <a:bodyPr wrap="none">
            <a:spAutoFit/>
          </a:bodyPr>
          <a:lstStyle/>
          <a:p>
            <a:r>
              <a:rPr lang="en-US" dirty="0" smtClean="0"/>
              <a:t> </a:t>
            </a:r>
            <a:r>
              <a:rPr lang="en-US" dirty="0" smtClean="0">
                <a:solidFill>
                  <a:schemeClr val="accent3">
                    <a:lumMod val="75000"/>
                  </a:schemeClr>
                </a:solidFill>
              </a:rPr>
              <a:t>WHAT’S IS/ISN’T VALUED</a:t>
            </a:r>
            <a:endParaRPr lang="en-US" dirty="0">
              <a:solidFill>
                <a:schemeClr val="accent3">
                  <a:lumMod val="75000"/>
                </a:schemeClr>
              </a:solidFill>
            </a:endParaRPr>
          </a:p>
        </p:txBody>
      </p:sp>
      <p:sp>
        <p:nvSpPr>
          <p:cNvPr id="15" name="Rectangle 14"/>
          <p:cNvSpPr/>
          <p:nvPr/>
        </p:nvSpPr>
        <p:spPr>
          <a:xfrm>
            <a:off x="2985721" y="1337192"/>
            <a:ext cx="1749197" cy="369332"/>
          </a:xfrm>
          <a:prstGeom prst="rect">
            <a:avLst/>
          </a:prstGeom>
        </p:spPr>
        <p:txBody>
          <a:bodyPr wrap="none">
            <a:spAutoFit/>
          </a:bodyPr>
          <a:lstStyle/>
          <a:p>
            <a:r>
              <a:rPr lang="en-US" dirty="0" smtClean="0"/>
              <a:t> </a:t>
            </a:r>
            <a:r>
              <a:rPr lang="en-US" dirty="0" smtClean="0">
                <a:solidFill>
                  <a:srgbClr val="3366FF"/>
                </a:solidFill>
              </a:rPr>
              <a:t>WHAT’S IN/OUT</a:t>
            </a:r>
            <a:endParaRPr lang="en-US" dirty="0">
              <a:solidFill>
                <a:srgbClr val="3366FF"/>
              </a:solidFill>
            </a:endParaRPr>
          </a:p>
        </p:txBody>
      </p:sp>
      <p:sp>
        <p:nvSpPr>
          <p:cNvPr id="16" name="TextBox 15"/>
          <p:cNvSpPr txBox="1"/>
          <p:nvPr/>
        </p:nvSpPr>
        <p:spPr>
          <a:xfrm>
            <a:off x="8125432" y="2853266"/>
            <a:ext cx="332768" cy="1754327"/>
          </a:xfrm>
          <a:prstGeom prst="rect">
            <a:avLst/>
          </a:prstGeom>
          <a:noFill/>
        </p:spPr>
        <p:txBody>
          <a:bodyPr wrap="none" rtlCol="0">
            <a:spAutoFit/>
          </a:bodyPr>
          <a:lstStyle/>
          <a:p>
            <a:r>
              <a:rPr lang="en-US" b="1" dirty="0" smtClean="0">
                <a:solidFill>
                  <a:srgbClr val="FF0000"/>
                </a:solidFill>
              </a:rPr>
              <a:t>V</a:t>
            </a:r>
          </a:p>
          <a:p>
            <a:r>
              <a:rPr lang="en-US" b="1" dirty="0" smtClean="0">
                <a:solidFill>
                  <a:srgbClr val="FF0000"/>
                </a:solidFill>
              </a:rPr>
              <a:t>A </a:t>
            </a:r>
          </a:p>
          <a:p>
            <a:r>
              <a:rPr lang="en-US" b="1" dirty="0" smtClean="0">
                <a:solidFill>
                  <a:srgbClr val="FF0000"/>
                </a:solidFill>
              </a:rPr>
              <a:t>L</a:t>
            </a:r>
          </a:p>
          <a:p>
            <a:r>
              <a:rPr lang="en-US" b="1" dirty="0" smtClean="0">
                <a:solidFill>
                  <a:srgbClr val="FF0000"/>
                </a:solidFill>
              </a:rPr>
              <a:t>U</a:t>
            </a:r>
          </a:p>
          <a:p>
            <a:r>
              <a:rPr lang="en-US" b="1" dirty="0" smtClean="0">
                <a:solidFill>
                  <a:srgbClr val="FF0000"/>
                </a:solidFill>
              </a:rPr>
              <a:t>E</a:t>
            </a:r>
          </a:p>
          <a:p>
            <a:r>
              <a:rPr lang="en-US" b="1" dirty="0">
                <a:solidFill>
                  <a:srgbClr val="FF0000"/>
                </a:solidFill>
              </a:rPr>
              <a:t>S</a:t>
            </a:r>
          </a:p>
        </p:txBody>
      </p:sp>
    </p:spTree>
    <p:extLst>
      <p:ext uri="{BB962C8B-B14F-4D97-AF65-F5344CB8AC3E}">
        <p14:creationId xmlns:p14="http://schemas.microsoft.com/office/powerpoint/2010/main" val="37807362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1"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1"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2"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checkerboard(across)">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nodeType="clickEffect">
                                  <p:stCondLst>
                                    <p:cond delay="0"/>
                                  </p:stCondLst>
                                  <p:childTnLst>
                                    <p:set>
                                      <p:cBhvr>
                                        <p:cTn id="59" dur="1" fill="hold">
                                          <p:stCondLst>
                                            <p:cond delay="0"/>
                                          </p:stCondLst>
                                        </p:cTn>
                                        <p:tgtEl>
                                          <p:spTgt spid="16">
                                            <p:txEl>
                                              <p:pRg st="0" end="0"/>
                                            </p:txEl>
                                          </p:spTgt>
                                        </p:tgtEl>
                                        <p:attrNameLst>
                                          <p:attrName>style.visibility</p:attrName>
                                        </p:attrNameLst>
                                      </p:cBhvr>
                                      <p:to>
                                        <p:strVal val="visible"/>
                                      </p:to>
                                    </p:set>
                                    <p:animEffect transition="in" filter="checkerboard(across)">
                                      <p:cBhvr>
                                        <p:cTn id="60" dur="500"/>
                                        <p:tgtEl>
                                          <p:spTgt spid="16">
                                            <p:txEl>
                                              <p:pRg st="0" end="0"/>
                                            </p:txEl>
                                          </p:spTgt>
                                        </p:tgtEl>
                                      </p:cBhvr>
                                    </p:animEffect>
                                  </p:childTnLst>
                                </p:cTn>
                              </p:par>
                              <p:par>
                                <p:cTn id="61" presetID="5" presetClass="entr" presetSubtype="10" fill="hold" nodeType="withEffect">
                                  <p:stCondLst>
                                    <p:cond delay="0"/>
                                  </p:stCondLst>
                                  <p:childTnLst>
                                    <p:set>
                                      <p:cBhvr>
                                        <p:cTn id="62" dur="1" fill="hold">
                                          <p:stCondLst>
                                            <p:cond delay="0"/>
                                          </p:stCondLst>
                                        </p:cTn>
                                        <p:tgtEl>
                                          <p:spTgt spid="16">
                                            <p:txEl>
                                              <p:pRg st="1" end="1"/>
                                            </p:txEl>
                                          </p:spTgt>
                                        </p:tgtEl>
                                        <p:attrNameLst>
                                          <p:attrName>style.visibility</p:attrName>
                                        </p:attrNameLst>
                                      </p:cBhvr>
                                      <p:to>
                                        <p:strVal val="visible"/>
                                      </p:to>
                                    </p:set>
                                    <p:animEffect transition="in" filter="checkerboard(across)">
                                      <p:cBhvr>
                                        <p:cTn id="63" dur="500"/>
                                        <p:tgtEl>
                                          <p:spTgt spid="16">
                                            <p:txEl>
                                              <p:pRg st="1" end="1"/>
                                            </p:txEl>
                                          </p:spTgt>
                                        </p:tgtEl>
                                      </p:cBhvr>
                                    </p:animEffect>
                                  </p:childTnLst>
                                </p:cTn>
                              </p:par>
                              <p:par>
                                <p:cTn id="64" presetID="5" presetClass="entr" presetSubtype="10" fill="hold" nodeType="withEffect">
                                  <p:stCondLst>
                                    <p:cond delay="0"/>
                                  </p:stCondLst>
                                  <p:childTnLst>
                                    <p:set>
                                      <p:cBhvr>
                                        <p:cTn id="65" dur="1" fill="hold">
                                          <p:stCondLst>
                                            <p:cond delay="0"/>
                                          </p:stCondLst>
                                        </p:cTn>
                                        <p:tgtEl>
                                          <p:spTgt spid="16">
                                            <p:txEl>
                                              <p:pRg st="2" end="2"/>
                                            </p:txEl>
                                          </p:spTgt>
                                        </p:tgtEl>
                                        <p:attrNameLst>
                                          <p:attrName>style.visibility</p:attrName>
                                        </p:attrNameLst>
                                      </p:cBhvr>
                                      <p:to>
                                        <p:strVal val="visible"/>
                                      </p:to>
                                    </p:set>
                                    <p:animEffect transition="in" filter="checkerboard(across)">
                                      <p:cBhvr>
                                        <p:cTn id="66" dur="500"/>
                                        <p:tgtEl>
                                          <p:spTgt spid="16">
                                            <p:txEl>
                                              <p:pRg st="2" end="2"/>
                                            </p:txEl>
                                          </p:spTgt>
                                        </p:tgtEl>
                                      </p:cBhvr>
                                    </p:animEffect>
                                  </p:childTnLst>
                                </p:cTn>
                              </p:par>
                              <p:par>
                                <p:cTn id="67" presetID="5" presetClass="entr" presetSubtype="10" fill="hold" nodeType="withEffect">
                                  <p:stCondLst>
                                    <p:cond delay="0"/>
                                  </p:stCondLst>
                                  <p:childTnLst>
                                    <p:set>
                                      <p:cBhvr>
                                        <p:cTn id="68" dur="1" fill="hold">
                                          <p:stCondLst>
                                            <p:cond delay="0"/>
                                          </p:stCondLst>
                                        </p:cTn>
                                        <p:tgtEl>
                                          <p:spTgt spid="16">
                                            <p:txEl>
                                              <p:pRg st="3" end="3"/>
                                            </p:txEl>
                                          </p:spTgt>
                                        </p:tgtEl>
                                        <p:attrNameLst>
                                          <p:attrName>style.visibility</p:attrName>
                                        </p:attrNameLst>
                                      </p:cBhvr>
                                      <p:to>
                                        <p:strVal val="visible"/>
                                      </p:to>
                                    </p:set>
                                    <p:animEffect transition="in" filter="checkerboard(across)">
                                      <p:cBhvr>
                                        <p:cTn id="69" dur="500"/>
                                        <p:tgtEl>
                                          <p:spTgt spid="16">
                                            <p:txEl>
                                              <p:pRg st="3" end="3"/>
                                            </p:txEl>
                                          </p:spTgt>
                                        </p:tgtEl>
                                      </p:cBhvr>
                                    </p:animEffect>
                                  </p:childTnLst>
                                </p:cTn>
                              </p:par>
                              <p:par>
                                <p:cTn id="70" presetID="5" presetClass="entr" presetSubtype="10" fill="hold" nodeType="withEffect">
                                  <p:stCondLst>
                                    <p:cond delay="0"/>
                                  </p:stCondLst>
                                  <p:childTnLst>
                                    <p:set>
                                      <p:cBhvr>
                                        <p:cTn id="71" dur="1" fill="hold">
                                          <p:stCondLst>
                                            <p:cond delay="0"/>
                                          </p:stCondLst>
                                        </p:cTn>
                                        <p:tgtEl>
                                          <p:spTgt spid="16">
                                            <p:txEl>
                                              <p:pRg st="4" end="4"/>
                                            </p:txEl>
                                          </p:spTgt>
                                        </p:tgtEl>
                                        <p:attrNameLst>
                                          <p:attrName>style.visibility</p:attrName>
                                        </p:attrNameLst>
                                      </p:cBhvr>
                                      <p:to>
                                        <p:strVal val="visible"/>
                                      </p:to>
                                    </p:set>
                                    <p:animEffect transition="in" filter="checkerboard(across)">
                                      <p:cBhvr>
                                        <p:cTn id="72" dur="500"/>
                                        <p:tgtEl>
                                          <p:spTgt spid="16">
                                            <p:txEl>
                                              <p:pRg st="4" end="4"/>
                                            </p:txEl>
                                          </p:spTgt>
                                        </p:tgtEl>
                                      </p:cBhvr>
                                    </p:animEffect>
                                  </p:childTnLst>
                                </p:cTn>
                              </p:par>
                              <p:par>
                                <p:cTn id="73" presetID="5" presetClass="entr" presetSubtype="10" fill="hold" nodeType="withEffect">
                                  <p:stCondLst>
                                    <p:cond delay="0"/>
                                  </p:stCondLst>
                                  <p:childTnLst>
                                    <p:set>
                                      <p:cBhvr>
                                        <p:cTn id="74" dur="1" fill="hold">
                                          <p:stCondLst>
                                            <p:cond delay="0"/>
                                          </p:stCondLst>
                                        </p:cTn>
                                        <p:tgtEl>
                                          <p:spTgt spid="16">
                                            <p:txEl>
                                              <p:pRg st="5" end="5"/>
                                            </p:txEl>
                                          </p:spTgt>
                                        </p:tgtEl>
                                        <p:attrNameLst>
                                          <p:attrName>style.visibility</p:attrName>
                                        </p:attrNameLst>
                                      </p:cBhvr>
                                      <p:to>
                                        <p:strVal val="visible"/>
                                      </p:to>
                                    </p:set>
                                    <p:animEffect transition="in" filter="checkerboard(across)">
                                      <p:cBhvr>
                                        <p:cTn id="75"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1"/>
      <p:bldP spid="10" grpId="1"/>
      <p:bldP spid="11" grpId="0"/>
      <p:bldP spid="12" grpId="2"/>
      <p:bldP spid="13" grpId="0"/>
      <p:bldP spid="14" grpId="0"/>
      <p:bldP spid="1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TotalTime>
  <Words>385</Words>
  <Application>Microsoft Macintosh PowerPoint</Application>
  <PresentationFormat>On-screen Show (4:3)</PresentationFormat>
  <Paragraphs>43</Paragraphs>
  <Slides>4</Slides>
  <Notes>1</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C.S.H. AND D.E.</vt:lpstr>
      <vt:lpstr>THE SYSTEMS FIELD?</vt:lpstr>
      <vt:lpstr>CHURCHMAN &amp; ETHICAL DECISION MAKING</vt:lpstr>
      <vt:lpstr>Critical Systems Heuristics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SYSTEMS FIELD</dc:title>
  <dc:creator>Bob Williams</dc:creator>
  <cp:lastModifiedBy>Bob Williams</cp:lastModifiedBy>
  <cp:revision>11</cp:revision>
  <dcterms:created xsi:type="dcterms:W3CDTF">2014-10-17T22:03:39Z</dcterms:created>
  <dcterms:modified xsi:type="dcterms:W3CDTF">2014-10-18T14:13:11Z</dcterms:modified>
</cp:coreProperties>
</file>