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433" r:id="rId3"/>
    <p:sldId id="405" r:id="rId4"/>
    <p:sldId id="311" r:id="rId5"/>
    <p:sldId id="256" r:id="rId6"/>
    <p:sldId id="407" r:id="rId7"/>
    <p:sldId id="413" r:id="rId8"/>
    <p:sldId id="359" r:id="rId9"/>
    <p:sldId id="357" r:id="rId10"/>
    <p:sldId id="319" r:id="rId11"/>
    <p:sldId id="371" r:id="rId12"/>
    <p:sldId id="353" r:id="rId13"/>
    <p:sldId id="420" r:id="rId14"/>
    <p:sldId id="310" r:id="rId15"/>
    <p:sldId id="289" r:id="rId16"/>
    <p:sldId id="397" r:id="rId17"/>
    <p:sldId id="361" r:id="rId1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2E7D92"/>
    <a:srgbClr val="30999E"/>
    <a:srgbClr val="C5F0FF"/>
    <a:srgbClr val="E8FBFE"/>
    <a:srgbClr val="DEFA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92" autoAdjust="0"/>
    <p:restoredTop sz="95246" autoAdjust="0"/>
  </p:normalViewPr>
  <p:slideViewPr>
    <p:cSldViewPr>
      <p:cViewPr>
        <p:scale>
          <a:sx n="60" d="100"/>
          <a:sy n="60" d="100"/>
        </p:scale>
        <p:origin x="-15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>
        <p:scale>
          <a:sx n="100" d="100"/>
          <a:sy n="100" d="100"/>
        </p:scale>
        <p:origin x="-1740" y="2700"/>
      </p:cViewPr>
      <p:guideLst>
        <p:guide orient="horz" pos="294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 b="0" u="sng"/>
              <a:t>Y-values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'Sheet1'!$B$1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pPr>
              <a:solidFill>
                <a:srgbClr val="4F81BD"/>
              </a:solidFill>
              <a:ln w="0">
                <a:solidFill>
                  <a:prstClr val="black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xVal>
            <c:numRef>
              <c:f>'Sheet1'!$A$2:$A$9</c:f>
              <c:numCache>
                <c:formatCode>General</c:formatCode>
                <c:ptCount val="8"/>
                <c:pt idx="0">
                  <c:v>0.70000000000000062</c:v>
                </c:pt>
                <c:pt idx="1">
                  <c:v>1.8</c:v>
                </c:pt>
                <c:pt idx="2">
                  <c:v>2.6</c:v>
                </c:pt>
                <c:pt idx="3">
                  <c:v>0.30000000000000032</c:v>
                </c:pt>
                <c:pt idx="4">
                  <c:v>1.3</c:v>
                </c:pt>
                <c:pt idx="5">
                  <c:v>2.2000000000000002</c:v>
                </c:pt>
                <c:pt idx="6">
                  <c:v>2.8</c:v>
                </c:pt>
                <c:pt idx="7">
                  <c:v>3.5</c:v>
                </c:pt>
              </c:numCache>
            </c:numRef>
          </c:xVal>
          <c:yVal>
            <c:numRef>
              <c:f>'Sheet1'!$B$2:$B$9</c:f>
              <c:numCache>
                <c:formatCode>General</c:formatCode>
                <c:ptCount val="8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1.6</c:v>
                </c:pt>
                <c:pt idx="4">
                  <c:v>2</c:v>
                </c:pt>
                <c:pt idx="5">
                  <c:v>1.4</c:v>
                </c:pt>
                <c:pt idx="6">
                  <c:v>2</c:v>
                </c:pt>
                <c:pt idx="7">
                  <c:v>0.5</c:v>
                </c:pt>
              </c:numCache>
            </c:numRef>
          </c:yVal>
        </c:ser>
        <c:axId val="75294592"/>
        <c:axId val="75317248"/>
      </c:scatterChart>
      <c:valAx>
        <c:axId val="75294592"/>
        <c:scaling>
          <c:orientation val="minMax"/>
        </c:scaling>
        <c:axPos val="b"/>
        <c:numFmt formatCode="General" sourceLinked="1"/>
        <c:tickLblPos val="nextTo"/>
        <c:crossAx val="75317248"/>
        <c:crosses val="autoZero"/>
        <c:crossBetween val="midCat"/>
      </c:valAx>
      <c:valAx>
        <c:axId val="75317248"/>
        <c:scaling>
          <c:orientation val="minMax"/>
        </c:scaling>
        <c:axPos val="l"/>
        <c:majorGridlines/>
        <c:numFmt formatCode="General" sourceLinked="1"/>
        <c:tickLblPos val="nextTo"/>
        <c:crossAx val="75294592"/>
        <c:crosses val="autoZero"/>
        <c:crossBetween val="midCat"/>
      </c:valAx>
    </c:plotArea>
    <c:plotVisOnly val="1"/>
  </c:chart>
  <c:spPr>
    <a:solidFill>
      <a:schemeClr val="bg1"/>
    </a:solidFill>
    <a:ln>
      <a:solidFill>
        <a:prstClr val="black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F3E9591-338D-42D3-874B-F604FE5616FD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4583D3-FA54-42DE-BA71-EBDEA9A9C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2F5BD25-5F50-4ED7-BB22-CA4685F8CDF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B9D04B4-E671-4BFF-8EDB-D23CCF681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886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2775" y="701675"/>
            <a:ext cx="3332162" cy="249855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6737" y="3462337"/>
            <a:ext cx="5661660" cy="4213384"/>
          </a:xfrm>
        </p:spPr>
        <p:txBody>
          <a:bodyPr>
            <a:normAutofit/>
          </a:bodyPr>
          <a:lstStyle/>
          <a:p>
            <a:pPr marL="0" marR="0" lvl="1" indent="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400" b="1" dirty="0" smtClean="0"/>
              <a:t>Welcome.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Good morning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Thank you Joseph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I am K…3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year…CGU…eval program ….[surprise]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 smtClean="0"/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dirty="0" smtClean="0"/>
              <a:t>Intro.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Topic: [read]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 smtClean="0"/>
              <a:t>Tell you briefly about my interest in this topic</a:t>
            </a:r>
          </a:p>
          <a:p>
            <a:pPr marL="342900" marR="0" lvl="1" indent="-34290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 smtClean="0"/>
          </a:p>
          <a:p>
            <a:pPr marL="800100" lvl="2" indent="-342900" defTabSz="939363">
              <a:buFont typeface="+mj-lt"/>
              <a:buAutoNum type="alphaLcPeriod"/>
              <a:defRPr/>
            </a:pPr>
            <a:r>
              <a:rPr lang="en-US" sz="1400" dirty="0" smtClean="0"/>
              <a:t>I  came back to school </a:t>
            </a:r>
            <a:r>
              <a:rPr lang="en-US" sz="1400" b="1" dirty="0" smtClean="0"/>
              <a:t>because…keenly </a:t>
            </a:r>
            <a:r>
              <a:rPr lang="en-US" sz="1400" dirty="0" smtClean="0"/>
              <a:t>aware </a:t>
            </a:r>
          </a:p>
          <a:p>
            <a:pPr marL="800100" lvl="2" indent="-342900" defTabSz="939363">
              <a:defRPr/>
            </a:pPr>
            <a:r>
              <a:rPr lang="en-US" sz="1400" dirty="0" smtClean="0"/>
              <a:t>          …how little knowledge </a:t>
            </a:r>
            <a:r>
              <a:rPr lang="en-US" sz="1400" b="1" dirty="0" smtClean="0"/>
              <a:t>I </a:t>
            </a:r>
            <a:r>
              <a:rPr lang="en-US" sz="1400" dirty="0" smtClean="0"/>
              <a:t>possessed</a:t>
            </a:r>
          </a:p>
          <a:p>
            <a:pPr marL="800100" lvl="2" indent="-342900" defTabSz="939363">
              <a:defRPr/>
            </a:pPr>
            <a:endParaRPr lang="en-US" sz="1400" dirty="0" smtClean="0"/>
          </a:p>
          <a:p>
            <a:pPr marL="800100" lvl="2" indent="-342900" defTabSz="939363">
              <a:buFont typeface="+mj-lt"/>
              <a:buAutoNum type="alphaLcPeriod" startAt="2"/>
              <a:defRPr/>
            </a:pPr>
            <a:r>
              <a:rPr lang="en-US" sz="1400" dirty="0" smtClean="0"/>
              <a:t>[figure]…By pushing the frontiers [hand outward]…</a:t>
            </a:r>
          </a:p>
          <a:p>
            <a:pPr marL="800100" lvl="2" indent="-342900" defTabSz="939363">
              <a:defRPr/>
            </a:pPr>
            <a:r>
              <a:rPr lang="en-US" sz="1400" dirty="0" smtClean="0"/>
              <a:t>        ….pushes my own [hand to sternum]!</a:t>
            </a:r>
          </a:p>
          <a:p>
            <a:pPr marL="800100" lvl="2" indent="-342900" defTabSz="939363">
              <a:defRPr/>
            </a:pPr>
            <a:endParaRPr lang="en-US" sz="1400" dirty="0" smtClean="0"/>
          </a:p>
          <a:p>
            <a:pPr marL="800100" lvl="2" indent="-342900" defTabSz="939363">
              <a:defRPr/>
            </a:pPr>
            <a:r>
              <a:rPr lang="en-US" sz="1400" dirty="0" smtClean="0"/>
              <a:t>c.    Cool subject</a:t>
            </a:r>
          </a:p>
          <a:p>
            <a:pPr marL="0" marR="0" lvl="1" indent="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400" dirty="0" smtClean="0"/>
          </a:p>
          <a:p>
            <a:pPr marL="0" marR="0" lvl="1" indent="0" algn="l" defTabSz="939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2798763" cy="209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4337" y="2928937"/>
            <a:ext cx="6477000" cy="6324600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strike="sngStrike" dirty="0" smtClean="0"/>
              <a:t>BASIC SLIDE </a:t>
            </a:r>
            <a:r>
              <a:rPr lang="en-US" sz="1200" b="1" u="none" strike="sngStrike" baseline="0" dirty="0" smtClean="0"/>
              <a:t>#4 Isabelle Becerra-Fernandez</a:t>
            </a:r>
          </a:p>
          <a:p>
            <a:pPr marL="228600" indent="-228600">
              <a:buNone/>
            </a:pPr>
            <a:endParaRPr lang="en-US" sz="1200" b="1" u="none" baseline="0" dirty="0" smtClean="0"/>
          </a:p>
          <a:p>
            <a:pPr marL="228600" indent="-228600">
              <a:buNone/>
            </a:pPr>
            <a:r>
              <a:rPr lang="en-US" b="1" strike="sngStrike" dirty="0" smtClean="0"/>
              <a:t>Transition</a:t>
            </a:r>
            <a:endParaRPr lang="en-US" sz="1200" b="1" u="none" strike="sngStrik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u="none" strike="sngStrike" baseline="0" dirty="0" smtClean="0"/>
              <a:t>Nonaka gave us matrix</a:t>
            </a:r>
          </a:p>
          <a:p>
            <a:pPr marL="463550" lvl="1" indent="-228600">
              <a:buFont typeface="+mj-lt"/>
              <a:buAutoNum type="alphaLcPeriod"/>
            </a:pPr>
            <a:r>
              <a:rPr lang="en-US" b="0" u="none" strike="sngStrike" baseline="0" dirty="0" smtClean="0"/>
              <a:t>4 ways tacit and explicit knowledge </a:t>
            </a:r>
            <a:r>
              <a:rPr lang="en-US" strike="sngStrike" dirty="0" smtClean="0"/>
              <a:t>convert</a:t>
            </a:r>
            <a:r>
              <a:rPr lang="en-US" b="0" u="none" strike="sngStrike" baseline="0" dirty="0" smtClean="0"/>
              <a:t> back and forth among people.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u="none" baseline="0" dirty="0" smtClean="0"/>
              <a:t>Becerra-Fernandez now suggests 4 reasons to take advantage of all this conversion.</a:t>
            </a:r>
          </a:p>
          <a:p>
            <a:pPr marL="228600" indent="-228600">
              <a:buNone/>
            </a:pPr>
            <a:endParaRPr lang="en-US" sz="1200" b="0" u="none" baseline="0" dirty="0" smtClean="0"/>
          </a:p>
          <a:p>
            <a:pPr marL="228600" indent="-228600">
              <a:buNone/>
            </a:pPr>
            <a:endParaRPr lang="en-US" b="1" dirty="0" smtClean="0"/>
          </a:p>
          <a:p>
            <a:pPr marL="228600" indent="-228600">
              <a:buNone/>
            </a:pPr>
            <a:r>
              <a:rPr lang="en-US" b="1" strike="sngStrike" dirty="0" smtClean="0"/>
              <a:t>Model.</a:t>
            </a:r>
          </a:p>
          <a:p>
            <a:pPr marL="228600" indent="-228600">
              <a:buAutoNum type="arabicPeriod"/>
            </a:pPr>
            <a:r>
              <a:rPr lang="en-US" dirty="0" smtClean="0"/>
              <a:t>As the organization </a:t>
            </a:r>
            <a:r>
              <a:rPr lang="en-US" b="1" dirty="0" smtClean="0"/>
              <a:t>discovers, captures,</a:t>
            </a:r>
            <a:r>
              <a:rPr lang="en-US" dirty="0" smtClean="0"/>
              <a:t> and</a:t>
            </a:r>
            <a:r>
              <a:rPr lang="en-US" b="1" dirty="0" smtClean="0"/>
              <a:t> shares </a:t>
            </a:r>
          </a:p>
          <a:p>
            <a:pPr lvl="1" indent="-223838">
              <a:buAutoNum type="alphaLcPeriod"/>
            </a:pPr>
            <a:r>
              <a:rPr lang="en-US" b="1" dirty="0" smtClean="0"/>
              <a:t>New </a:t>
            </a:r>
            <a:r>
              <a:rPr lang="en-US" dirty="0" smtClean="0"/>
              <a:t>knowledge is created…and joins the flow</a:t>
            </a:r>
          </a:p>
          <a:p>
            <a:pPr marL="225425" lvl="1" indent="-225425"/>
            <a:endParaRPr lang="en-US" u="sng" dirty="0" smtClean="0"/>
          </a:p>
          <a:p>
            <a:pPr marL="225425" lvl="1" indent="-225425"/>
            <a:r>
              <a:rPr lang="en-US" b="1" dirty="0" smtClean="0"/>
              <a:t>Two side-notes.</a:t>
            </a:r>
          </a:p>
          <a:p>
            <a:pPr marL="228600" lvl="1" indent="-228600">
              <a:buAutoNum type="arabicPeriod"/>
            </a:pPr>
            <a:r>
              <a:rPr lang="en-US" b="1" dirty="0" smtClean="0"/>
              <a:t>Capture - </a:t>
            </a:r>
            <a:r>
              <a:rPr lang="en-US" dirty="0" smtClean="0"/>
              <a:t>denotes the way the knowledge is </a:t>
            </a:r>
            <a:r>
              <a:rPr lang="en-US" b="1" dirty="0" smtClean="0"/>
              <a:t>housed</a:t>
            </a:r>
          </a:p>
          <a:p>
            <a:pPr marL="228600" lvl="1" indent="-228600"/>
            <a:endParaRPr lang="en-US" b="1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US" b="1" dirty="0" smtClean="0"/>
              <a:t>Apply </a:t>
            </a:r>
            <a:r>
              <a:rPr lang="en-US" dirty="0" smtClean="0"/>
              <a:t>- merely </a:t>
            </a:r>
            <a:r>
              <a:rPr lang="en-US" b="1" dirty="0" smtClean="0"/>
              <a:t>reuses</a:t>
            </a:r>
            <a:r>
              <a:rPr lang="en-US" dirty="0" smtClean="0"/>
              <a:t> existing knowledge</a:t>
            </a:r>
          </a:p>
          <a:p>
            <a:pPr marL="463550" lvl="1" indent="-238125">
              <a:buFont typeface="+mj-lt"/>
              <a:buAutoNum type="alphaLcPeriod"/>
            </a:pPr>
            <a:r>
              <a:rPr lang="en-US" dirty="0" smtClean="0"/>
              <a:t>Old insights are just “applied”</a:t>
            </a:r>
          </a:p>
          <a:p>
            <a:pPr marL="688975" lvl="1" indent="-225425">
              <a:defRPr/>
            </a:pPr>
            <a:endParaRPr lang="en-US" dirty="0" smtClean="0"/>
          </a:p>
          <a:p>
            <a:pPr marL="228600" indent="-228600"/>
            <a:endParaRPr lang="en-US" b="1" baseline="0" dirty="0" smtClean="0"/>
          </a:p>
          <a:p>
            <a:pPr marL="228600" indent="-228600"/>
            <a:r>
              <a:rPr lang="en-US" b="1" baseline="0" dirty="0" smtClean="0"/>
              <a:t>How is this matrix</a:t>
            </a:r>
            <a:r>
              <a:rPr lang="en-US" b="1" dirty="0" smtClean="0"/>
              <a:t> useful?</a:t>
            </a:r>
            <a:endParaRPr lang="en-US" sz="1200" b="1" u="none" baseline="0" dirty="0" smtClean="0"/>
          </a:p>
          <a:p>
            <a:pPr marL="228600" lvl="1" indent="-228600">
              <a:buFont typeface="+mj-lt"/>
              <a:buAutoNum type="arabicPeriod"/>
            </a:pPr>
            <a:r>
              <a:rPr lang="en-US" dirty="0" smtClean="0"/>
              <a:t>Being aware of the functions of knowledge aids evaluation design and choice of measures</a:t>
            </a:r>
          </a:p>
          <a:p>
            <a:pPr marL="6350" indent="-228600"/>
            <a:endParaRPr lang="en-US" b="1" dirty="0" smtClean="0"/>
          </a:p>
          <a:p>
            <a:pPr marL="6350" indent="-228600"/>
            <a:r>
              <a:rPr lang="en-US" dirty="0" smtClean="0"/>
              <a:t>An example of an </a:t>
            </a:r>
            <a:r>
              <a:rPr lang="en-US" b="1" dirty="0" smtClean="0"/>
              <a:t>application</a:t>
            </a:r>
            <a:r>
              <a:rPr lang="en-US" dirty="0" smtClean="0"/>
              <a:t>?</a:t>
            </a:r>
            <a:endParaRPr lang="en-US" b="1" dirty="0" smtClean="0"/>
          </a:p>
          <a:p>
            <a:pPr marL="6350" indent="-228600"/>
            <a:r>
              <a:rPr lang="en-US" dirty="0" smtClean="0"/>
              <a:t>1.   Let’s say we are planning a sensitive evaluation.</a:t>
            </a:r>
          </a:p>
          <a:p>
            <a:pPr marL="463550" lvl="1" indent="-228600">
              <a:buFont typeface="+mj-lt"/>
              <a:buAutoNum type="alphaLcPeriod"/>
            </a:pPr>
            <a:r>
              <a:rPr lang="en-US" b="1" dirty="0" smtClean="0"/>
              <a:t>Discovery</a:t>
            </a:r>
            <a:r>
              <a:rPr lang="en-US" dirty="0" smtClean="0"/>
              <a:t> is most likely to be achieved through </a:t>
            </a:r>
            <a:r>
              <a:rPr lang="en-US" b="1" dirty="0" smtClean="0"/>
              <a:t>socialization</a:t>
            </a:r>
            <a:r>
              <a:rPr lang="en-US" dirty="0" smtClean="0"/>
              <a:t>. No one will want to provide documentation for you to combine.</a:t>
            </a:r>
          </a:p>
          <a:p>
            <a:pPr marL="463550" lvl="1" indent="-228600">
              <a:buFont typeface="+mj-lt"/>
              <a:buAutoNum type="alphaLcPeriod"/>
            </a:pPr>
            <a:r>
              <a:rPr lang="en-US" b="1" dirty="0" smtClean="0"/>
              <a:t>Sharing </a:t>
            </a:r>
            <a:r>
              <a:rPr lang="en-US" dirty="0" smtClean="0"/>
              <a:t>might be best achieved through stand-up meetings – another form of </a:t>
            </a:r>
            <a:r>
              <a:rPr lang="en-US" b="1" dirty="0" smtClean="0"/>
              <a:t>socialization</a:t>
            </a:r>
            <a:r>
              <a:rPr lang="en-US" dirty="0" smtClean="0"/>
              <a:t>.</a:t>
            </a:r>
          </a:p>
          <a:p>
            <a:pPr marL="463550" lvl="1" indent="-228600">
              <a:buFont typeface="+mj-lt"/>
              <a:buAutoNum type="alphaLcPeriod"/>
            </a:pPr>
            <a:r>
              <a:rPr lang="en-US" b="1" dirty="0" smtClean="0"/>
              <a:t>Capture </a:t>
            </a:r>
            <a:r>
              <a:rPr lang="en-US" dirty="0" smtClean="0"/>
              <a:t>perhaps through stories.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2722563" cy="2041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137" y="2776537"/>
            <a:ext cx="6476999" cy="6477000"/>
          </a:xfr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baseline="0" dirty="0" smtClean="0"/>
              <a:t>BASIC SLIDE #5:  Thomas Davenport </a:t>
            </a:r>
            <a:r>
              <a:rPr lang="en-US" u="none" baseline="0" dirty="0" smtClean="0"/>
              <a:t>and</a:t>
            </a:r>
            <a:r>
              <a:rPr lang="en-US" b="1" u="none" baseline="0" dirty="0" smtClean="0"/>
              <a:t> Laurence Prusak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baseline="0" dirty="0" smtClean="0"/>
              <a:t>Transition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 Sometimes when we </a:t>
            </a:r>
            <a:r>
              <a:rPr lang="en-US" b="1" dirty="0" smtClean="0"/>
              <a:t>said </a:t>
            </a:r>
            <a:r>
              <a:rPr lang="en-US" dirty="0" smtClean="0"/>
              <a:t>knowledge</a:t>
            </a:r>
            <a:r>
              <a:rPr lang="en-US" b="1" u="none" baseline="0" dirty="0" smtClean="0"/>
              <a:t>….</a:t>
            </a:r>
            <a:r>
              <a:rPr lang="en-US" b="0" u="none" baseline="0" dirty="0" smtClean="0"/>
              <a:t>we </a:t>
            </a:r>
            <a:r>
              <a:rPr lang="en-US" b="1" u="none" baseline="0" dirty="0" smtClean="0"/>
              <a:t>meant </a:t>
            </a:r>
            <a:r>
              <a:rPr lang="en-US" u="none" baseline="0" dirty="0" smtClean="0"/>
              <a:t>information</a:t>
            </a:r>
            <a:r>
              <a:rPr lang="en-US" b="1" u="none" baseline="0" dirty="0" smtClean="0"/>
              <a:t> - </a:t>
            </a:r>
            <a:r>
              <a:rPr lang="en-US" b="0" u="none" baseline="0" dirty="0" smtClean="0"/>
              <a:t>or </a:t>
            </a:r>
            <a:r>
              <a:rPr lang="en-US" b="1" u="none" baseline="0" dirty="0" smtClean="0"/>
              <a:t>maybe </a:t>
            </a:r>
            <a:r>
              <a:rPr lang="en-US" b="0" u="none" baseline="0" dirty="0" smtClean="0"/>
              <a:t>only </a:t>
            </a:r>
            <a:r>
              <a:rPr lang="en-US" u="none" baseline="0" dirty="0" smtClean="0"/>
              <a:t>data.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2.  Davenport - </a:t>
            </a:r>
            <a:r>
              <a:rPr lang="en-US" b="0" dirty="0" smtClean="0"/>
              <a:t>developed </a:t>
            </a:r>
            <a:r>
              <a:rPr lang="en-US" dirty="0" smtClean="0"/>
              <a:t>knowledge </a:t>
            </a:r>
            <a:r>
              <a:rPr lang="en-US" b="1" dirty="0" smtClean="0"/>
              <a:t>nomenclature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u="none" baseline="0" dirty="0" smtClean="0"/>
          </a:p>
          <a:p>
            <a:endParaRPr lang="en-US" dirty="0" smtClean="0"/>
          </a:p>
          <a:p>
            <a:r>
              <a:rPr lang="en-US" dirty="0" smtClean="0"/>
              <a:t>The movement </a:t>
            </a:r>
            <a:r>
              <a:rPr lang="en-US" b="1" dirty="0" smtClean="0"/>
              <a:t>from</a:t>
            </a:r>
            <a:r>
              <a:rPr lang="en-US" dirty="0" smtClean="0"/>
              <a:t> data </a:t>
            </a:r>
            <a:r>
              <a:rPr lang="en-US" b="1" dirty="0" smtClean="0"/>
              <a:t>to</a:t>
            </a:r>
            <a:r>
              <a:rPr lang="en-US" dirty="0" smtClean="0"/>
              <a:t> knowledge involves a </a:t>
            </a:r>
            <a:r>
              <a:rPr lang="en-US" b="1" dirty="0" smtClean="0"/>
              <a:t>progression</a:t>
            </a:r>
            <a:r>
              <a:rPr lang="en-US" dirty="0" smtClean="0"/>
              <a:t>.</a:t>
            </a:r>
          </a:p>
          <a:p>
            <a:pPr marL="174625" indent="-174625">
              <a:buAutoNum type="arabicPeriod"/>
            </a:pPr>
            <a:r>
              <a:rPr lang="en-US" b="1" dirty="0" smtClean="0"/>
              <a:t> </a:t>
            </a:r>
            <a:r>
              <a:rPr lang="en-US" dirty="0" smtClean="0"/>
              <a:t>We </a:t>
            </a:r>
            <a:r>
              <a:rPr lang="en-US" b="1" dirty="0" smtClean="0"/>
              <a:t>start</a:t>
            </a:r>
            <a:r>
              <a:rPr lang="en-US" dirty="0" smtClean="0"/>
              <a:t> with Data</a:t>
            </a:r>
            <a:r>
              <a:rPr lang="en-US" b="1" dirty="0" smtClean="0"/>
              <a:t>.</a:t>
            </a:r>
          </a:p>
          <a:p>
            <a:pPr marL="461963" lvl="1" indent="-228600">
              <a:buFont typeface="+mj-lt"/>
              <a:buAutoNum type="alphaLcPeriod"/>
            </a:pPr>
            <a:r>
              <a:rPr lang="en-US" dirty="0" smtClean="0"/>
              <a:t>Discrete objective facts.</a:t>
            </a:r>
          </a:p>
          <a:p>
            <a:endParaRPr lang="en-US" baseline="0" dirty="0" smtClean="0"/>
          </a:p>
          <a:p>
            <a:pPr marL="228600" indent="-228600">
              <a:buAutoNum type="arabicPeriod" startAt="2"/>
            </a:pPr>
            <a:r>
              <a:rPr lang="en-US" baseline="0" dirty="0" smtClean="0"/>
              <a:t>We </a:t>
            </a:r>
            <a:r>
              <a:rPr lang="en-US" b="1" baseline="0" dirty="0" smtClean="0"/>
              <a:t>move </a:t>
            </a:r>
            <a:r>
              <a:rPr lang="en-US" baseline="0" dirty="0" smtClean="0"/>
              <a:t>to Information</a:t>
            </a:r>
            <a:r>
              <a:rPr lang="en-US" b="1" baseline="0" dirty="0" smtClean="0"/>
              <a:t>.</a:t>
            </a:r>
          </a:p>
          <a:p>
            <a:pPr marL="461963" lvl="1" indent="-228600">
              <a:buFont typeface="+mj-lt"/>
              <a:buAutoNum type="alphaLcPeriod"/>
            </a:pPr>
            <a:r>
              <a:rPr lang="en-US" baseline="0" dirty="0" smtClean="0"/>
              <a:t>“</a:t>
            </a:r>
            <a:r>
              <a:rPr lang="en-US" i="1" baseline="0" dirty="0" smtClean="0"/>
              <a:t>in-form</a:t>
            </a:r>
            <a:r>
              <a:rPr lang="en-US" baseline="0" dirty="0" smtClean="0"/>
              <a:t>”  =  gives shape</a:t>
            </a:r>
          </a:p>
          <a:p>
            <a:pPr marL="461963" lvl="1" indent="-228600">
              <a:buFont typeface="+mj-lt"/>
              <a:buAutoNum type="alphaLcPeriod"/>
            </a:pPr>
            <a:r>
              <a:rPr lang="en-US" dirty="0" smtClean="0"/>
              <a:t>D</a:t>
            </a:r>
            <a:r>
              <a:rPr lang="en-US" baseline="0" dirty="0" smtClean="0"/>
              <a:t>ata becomes information when creator </a:t>
            </a:r>
            <a:r>
              <a:rPr lang="en-US" b="1" baseline="0" dirty="0" smtClean="0"/>
              <a:t>adds meaning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         </a:t>
            </a:r>
          </a:p>
          <a:p>
            <a:pPr marL="228600" indent="-228600">
              <a:buAutoNum type="arabicPeriod" startAt="3"/>
            </a:pPr>
            <a:r>
              <a:rPr lang="en-US" baseline="0" dirty="0" smtClean="0"/>
              <a:t>Knowledge is</a:t>
            </a:r>
            <a:r>
              <a:rPr lang="en-US" b="1" baseline="0" dirty="0" smtClean="0"/>
              <a:t> transformed </a:t>
            </a:r>
            <a:r>
              <a:rPr lang="en-US" baseline="0" dirty="0" smtClean="0"/>
              <a:t>information   [“actionable insights”]</a:t>
            </a:r>
          </a:p>
          <a:p>
            <a:pPr lvl="1" indent="-223838"/>
            <a:r>
              <a:rPr lang="en-US" dirty="0" smtClean="0"/>
              <a:t>a.  Bullets meaningful to me…</a:t>
            </a:r>
            <a:endParaRPr lang="en-US" baseline="0" dirty="0" smtClean="0"/>
          </a:p>
          <a:p>
            <a:pPr lvl="1">
              <a:buFont typeface="Wingdings" pitchFamily="2" charset="2"/>
              <a:buChar char="§"/>
            </a:pPr>
            <a:r>
              <a:rPr lang="en-US" b="1" baseline="0" dirty="0" smtClean="0"/>
              <a:t>   Experience </a:t>
            </a:r>
            <a:r>
              <a:rPr lang="en-US" baseline="0" dirty="0" smtClean="0"/>
              <a:t>– the condition achieved when one has internalized</a:t>
            </a:r>
            <a:r>
              <a:rPr lang="en-US" i="0" baseline="0" dirty="0" smtClean="0"/>
              <a:t> “</a:t>
            </a:r>
            <a:r>
              <a:rPr lang="en-US" dirty="0" smtClean="0"/>
              <a:t>minute” signals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0" baseline="0" dirty="0" smtClean="0"/>
              <a:t>   Ground truths </a:t>
            </a:r>
            <a:r>
              <a:rPr lang="en-US" i="0" baseline="0" dirty="0" smtClean="0"/>
              <a:t>– Are</a:t>
            </a:r>
            <a:r>
              <a:rPr lang="en-US" i="0" dirty="0" smtClean="0"/>
              <a:t> l</a:t>
            </a:r>
            <a:r>
              <a:rPr lang="en-US" dirty="0" smtClean="0"/>
              <a:t>essons learned in the trenches </a:t>
            </a:r>
          </a:p>
          <a:p>
            <a:pPr lvl="1">
              <a:buFont typeface="Wingdings" pitchFamily="2" charset="2"/>
              <a:buChar char="§"/>
            </a:pPr>
            <a:r>
              <a:rPr lang="en-US" i="0" u="none" baseline="0" dirty="0" smtClean="0"/>
              <a:t>   Nonaka suggests</a:t>
            </a:r>
            <a:r>
              <a:rPr lang="en-US" i="0" u="none" dirty="0" smtClean="0"/>
              <a:t> </a:t>
            </a:r>
            <a:r>
              <a:rPr lang="en-US" b="1" u="none" baseline="0" dirty="0" smtClean="0"/>
              <a:t>beliefs </a:t>
            </a:r>
            <a:r>
              <a:rPr lang="en-US" u="none" baseline="0" dirty="0" smtClean="0"/>
              <a:t>and</a:t>
            </a:r>
            <a:r>
              <a:rPr lang="en-US" i="1" u="none" dirty="0" smtClean="0"/>
              <a:t>  </a:t>
            </a:r>
            <a:r>
              <a:rPr lang="en-US" b="1" u="none" baseline="0" dirty="0" smtClean="0"/>
              <a:t>commitments </a:t>
            </a:r>
            <a:r>
              <a:rPr lang="en-US" u="none" baseline="0" dirty="0" smtClean="0"/>
              <a:t>are more important</a:t>
            </a:r>
            <a:r>
              <a:rPr lang="en-US" u="none" dirty="0" smtClean="0"/>
              <a:t> than good </a:t>
            </a:r>
            <a:r>
              <a:rPr lang="en-US" u="none" baseline="0" dirty="0" smtClean="0"/>
              <a:t>information for </a:t>
            </a:r>
            <a:br>
              <a:rPr lang="en-US" u="none" baseline="0" dirty="0" smtClean="0"/>
            </a:br>
            <a:r>
              <a:rPr lang="en-US" u="none" baseline="0" dirty="0" smtClean="0"/>
              <a:t>    arriving at actionable</a:t>
            </a:r>
            <a:r>
              <a:rPr lang="en-US" u="none" dirty="0" smtClean="0"/>
              <a:t> insight</a:t>
            </a:r>
            <a:endParaRPr lang="en-US" i="0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non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baseline="0" dirty="0" smtClean="0"/>
              <a:t>How might this parameter be </a:t>
            </a:r>
            <a:r>
              <a:rPr lang="en-US" b="1" u="none" baseline="0" dirty="0" smtClean="0"/>
              <a:t>applied?</a:t>
            </a:r>
            <a:endParaRPr lang="en-US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 smtClean="0"/>
              <a:t>This slide points out the obvious - make sure you understand and evaluate the right thing.</a:t>
            </a:r>
          </a:p>
          <a:p>
            <a:pPr marL="400050" marR="0" lvl="1" indent="-1666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dirty="0" smtClean="0"/>
              <a:t>[Let’s say...]     Your evaluation involves a widget.</a:t>
            </a:r>
          </a:p>
          <a:p>
            <a:pPr marL="400050" marR="0" lvl="1" indent="-1666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u="none" dirty="0" smtClean="0"/>
              <a:t>What category in the </a:t>
            </a:r>
            <a:r>
              <a:rPr lang="en-US" b="1" u="none" dirty="0" smtClean="0"/>
              <a:t>nomenclature</a:t>
            </a:r>
            <a:r>
              <a:rPr lang="en-US" u="none" dirty="0" smtClean="0"/>
              <a:t> is t</a:t>
            </a:r>
            <a:r>
              <a:rPr lang="en-US" u="none" baseline="0" dirty="0" smtClean="0"/>
              <a:t>he number of widgets….</a:t>
            </a:r>
          </a:p>
          <a:p>
            <a:pPr marL="628650" lvl="2" indent="-166688">
              <a:buFont typeface="Wingdings" pitchFamily="2" charset="2"/>
              <a:buChar char="§"/>
              <a:defRPr/>
            </a:pPr>
            <a:r>
              <a:rPr lang="en-US" u="none" baseline="0" dirty="0" smtClean="0"/>
              <a:t>On a given day</a:t>
            </a:r>
            <a:r>
              <a:rPr lang="en-US" b="0" u="none" baseline="0" dirty="0" smtClean="0"/>
              <a:t>?     </a:t>
            </a:r>
            <a:r>
              <a:rPr lang="en-US" b="1" u="none" baseline="0" dirty="0" smtClean="0"/>
              <a:t>Data</a:t>
            </a:r>
            <a:r>
              <a:rPr lang="en-US" b="0" u="none" baseline="0" dirty="0" smtClean="0"/>
              <a:t>.</a:t>
            </a:r>
          </a:p>
          <a:p>
            <a:pPr marL="628650" lvl="2" indent="-166688">
              <a:buFont typeface="Wingdings" pitchFamily="2" charset="2"/>
              <a:buChar char="§"/>
              <a:defRPr/>
            </a:pPr>
            <a:r>
              <a:rPr lang="en-US" dirty="0" smtClean="0"/>
              <a:t>In a given year relative to projected targets?    </a:t>
            </a:r>
            <a:r>
              <a:rPr lang="en-US" b="1" dirty="0" smtClean="0"/>
              <a:t>Information.</a:t>
            </a:r>
          </a:p>
          <a:p>
            <a:pPr marL="628650" lvl="2" indent="-166688">
              <a:buFont typeface="Wingdings" pitchFamily="2" charset="2"/>
              <a:buChar char="§"/>
              <a:defRPr/>
            </a:pPr>
            <a:r>
              <a:rPr lang="en-US" b="0" u="none" baseline="0" dirty="0" smtClean="0"/>
              <a:t>Contrasted and compared at</a:t>
            </a:r>
            <a:r>
              <a:rPr lang="en-US" b="0" u="none" dirty="0" smtClean="0"/>
              <a:t> multiple sites or with entry into new markets?     </a:t>
            </a:r>
            <a:r>
              <a:rPr lang="en-US" b="1" u="none" dirty="0" smtClean="0"/>
              <a:t>Knowledge</a:t>
            </a:r>
            <a:endParaRPr lang="en-US" b="1" u="none" baseline="0" dirty="0" smtClean="0"/>
          </a:p>
          <a:p>
            <a:pPr marL="228600" lvl="1" indent="-228600">
              <a:defRPr/>
            </a:pP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3103563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138" y="3081337"/>
            <a:ext cx="6738937" cy="6019800"/>
          </a:xfrm>
        </p:spPr>
        <p:txBody>
          <a:bodyPr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="1" strike="sngStrike" dirty="0" smtClean="0"/>
              <a:t>2nd GENERATION SLIDE – more recent streams of knowledge flow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Final slide. How knowledge parameters have evolved</a:t>
            </a:r>
          </a:p>
          <a:p>
            <a:pPr marL="52388" marR="0" lvl="1" indent="4048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b="1" dirty="0" smtClean="0"/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="1" strike="sngStrike" dirty="0" smtClean="0"/>
              <a:t>Transition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   </a:t>
            </a:r>
            <a:r>
              <a:rPr lang="en-US" strike="sngStrike" dirty="0" smtClean="0"/>
              <a:t>A special 2009 issue of New Directions spring-boarded these more contemporary KN parameters .</a:t>
            </a:r>
            <a:r>
              <a:rPr lang="en-US" dirty="0" smtClean="0"/>
              <a:t> 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dirty="0" smtClean="0"/>
              <a:t>   Disciplines outside evaluation </a:t>
            </a:r>
            <a:r>
              <a:rPr lang="en-US" b="1" dirty="0" smtClean="0"/>
              <a:t>certainly </a:t>
            </a:r>
            <a:r>
              <a:rPr lang="en-US" dirty="0" smtClean="0"/>
              <a:t>use these lenses. 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dirty="0" smtClean="0"/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1" dirty="0" smtClean="0"/>
              <a:t>Highlight four key words.</a:t>
            </a:r>
          </a:p>
          <a:p>
            <a:pPr>
              <a:defRPr/>
            </a:pPr>
            <a:r>
              <a:rPr lang="en-US" dirty="0" smtClean="0"/>
              <a:t>1</a:t>
            </a:r>
            <a:r>
              <a:rPr lang="en-US" b="1" dirty="0" smtClean="0"/>
              <a:t>.  Transfer</a:t>
            </a:r>
          </a:p>
          <a:p>
            <a:pPr marL="228600" indent="4763">
              <a:buFont typeface="+mj-lt"/>
              <a:buAutoNum type="alphaLcPeriod"/>
              <a:defRPr/>
            </a:pPr>
            <a:r>
              <a:rPr lang="en-US" dirty="0" smtClean="0"/>
              <a:t>   KN arrives at </a:t>
            </a:r>
            <a:r>
              <a:rPr lang="en-US" b="1" dirty="0" smtClean="0"/>
              <a:t>new</a:t>
            </a:r>
            <a:r>
              <a:rPr lang="en-US" dirty="0" smtClean="0"/>
              <a:t> location with fidelity      [party game - gossip]</a:t>
            </a:r>
          </a:p>
          <a:p>
            <a:pPr marL="228600" indent="4763">
              <a:buFont typeface="+mj-lt"/>
              <a:buAutoNum type="alphaLcPeriod"/>
              <a:defRPr/>
            </a:pPr>
            <a:endParaRPr lang="en-US" dirty="0" smtClean="0"/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2.  </a:t>
            </a:r>
            <a:r>
              <a:rPr lang="en-US" sz="1200" b="1" dirty="0" smtClean="0"/>
              <a:t>Diffusion </a:t>
            </a:r>
            <a:r>
              <a:rPr lang="en-US" sz="1200" dirty="0" smtClean="0"/>
              <a:t>– similar to transfer</a:t>
            </a:r>
            <a:endParaRPr lang="en-US" sz="1200" b="1" dirty="0" smtClean="0"/>
          </a:p>
          <a:p>
            <a:pPr marL="228600" indent="4763">
              <a:defRPr/>
            </a:pPr>
            <a:r>
              <a:rPr lang="en-US" dirty="0" smtClean="0"/>
              <a:t>a.    [In this case…]     Knowledge “permeates”</a:t>
            </a:r>
            <a:r>
              <a:rPr lang="en-US" baseline="0" dirty="0" smtClean="0"/>
              <a:t> to recipients </a:t>
            </a:r>
          </a:p>
          <a:p>
            <a:pPr marL="461963" lvl="1" indent="4763">
              <a:buFont typeface="Wingdings" pitchFamily="2" charset="2"/>
              <a:buChar char="§"/>
              <a:defRPr/>
            </a:pPr>
            <a:r>
              <a:rPr lang="en-US" dirty="0" smtClean="0"/>
              <a:t>   “Perceived” as new    [an innovation]</a:t>
            </a:r>
            <a:endParaRPr lang="en-US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baseline="0" dirty="0" smtClean="0"/>
          </a:p>
          <a:p>
            <a:pPr marL="228600" indent="-228600">
              <a:buFont typeface="Wingdings" pitchFamily="2" charset="2"/>
              <a:buAutoNum type="arabicPeriod" startAt="3"/>
              <a:defRPr/>
            </a:pPr>
            <a:r>
              <a:rPr lang="en-US" b="1" baseline="0" dirty="0" smtClean="0"/>
              <a:t>Translation </a:t>
            </a:r>
            <a:r>
              <a:rPr lang="en-US" baseline="0" dirty="0" smtClean="0"/>
              <a:t>– </a:t>
            </a:r>
          </a:p>
          <a:p>
            <a:pPr marL="460375" lvl="1" indent="-228600">
              <a:buFont typeface="Wingdings" pitchFamily="2" charset="2"/>
              <a:buAutoNum type="alphaLcPeriod"/>
              <a:defRPr/>
            </a:pPr>
            <a:r>
              <a:rPr lang="en-US" dirty="0" smtClean="0"/>
              <a:t>Commonly used in healthcare research</a:t>
            </a:r>
          </a:p>
          <a:p>
            <a:pPr marL="682625" lvl="2" indent="-225425">
              <a:buFont typeface="Wingdings" pitchFamily="2" charset="2"/>
              <a:buChar char="§"/>
              <a:defRPr/>
            </a:pPr>
            <a:r>
              <a:rPr lang="en-US" dirty="0" smtClean="0"/>
              <a:t>It involves the </a:t>
            </a:r>
            <a:r>
              <a:rPr lang="en-US" b="1" dirty="0" smtClean="0"/>
              <a:t>exchange</a:t>
            </a:r>
            <a:r>
              <a:rPr lang="en-US" dirty="0" smtClean="0"/>
              <a:t>, </a:t>
            </a:r>
            <a:r>
              <a:rPr lang="en-US" b="1" dirty="0" smtClean="0"/>
              <a:t>synthesis</a:t>
            </a:r>
            <a:r>
              <a:rPr lang="en-US" dirty="0" smtClean="0"/>
              <a:t>, and </a:t>
            </a:r>
            <a:r>
              <a:rPr lang="en-US" b="1" dirty="0" smtClean="0"/>
              <a:t>application</a:t>
            </a:r>
            <a:r>
              <a:rPr lang="en-US" dirty="0" smtClean="0"/>
              <a:t> of knowledge…</a:t>
            </a:r>
          </a:p>
          <a:p>
            <a:pPr marL="915988" lvl="3" indent="-225425">
              <a:buFont typeface="Courier New" pitchFamily="49" charset="0"/>
              <a:buChar char="o"/>
              <a:defRPr/>
            </a:pPr>
            <a:r>
              <a:rPr lang="en-US" dirty="0" smtClean="0"/>
              <a:t>To accelerate getting the benefits of research </a:t>
            </a:r>
            <a:r>
              <a:rPr lang="en-US" b="1" dirty="0" smtClean="0"/>
              <a:t>out</a:t>
            </a:r>
            <a:r>
              <a:rPr lang="en-US" dirty="0" smtClean="0"/>
              <a:t> to those that </a:t>
            </a:r>
            <a:r>
              <a:rPr lang="en-US" b="1" dirty="0" smtClean="0"/>
              <a:t>need</a:t>
            </a:r>
            <a:r>
              <a:rPr lang="en-US" dirty="0" smtClean="0"/>
              <a:t> it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4.  </a:t>
            </a:r>
            <a:r>
              <a:rPr lang="en-US" b="1" dirty="0" smtClean="0"/>
              <a:t>Complex Adaptive</a:t>
            </a:r>
            <a:r>
              <a:rPr lang="en-US" b="1" baseline="0" dirty="0" smtClean="0"/>
              <a:t> System </a:t>
            </a:r>
          </a:p>
          <a:p>
            <a:pPr marL="452438" lvl="1" indent="-228600">
              <a:buFont typeface="+mj-lt"/>
              <a:buAutoNum type="arabicPeriod" startAt="6"/>
              <a:defRPr/>
            </a:pPr>
            <a:r>
              <a:rPr lang="en-US" b="1" baseline="0" dirty="0" smtClean="0"/>
              <a:t>Simply put:</a:t>
            </a:r>
            <a:r>
              <a:rPr lang="en-US" baseline="0" dirty="0" smtClean="0"/>
              <a:t>  Nothing linear – everything’s interconnected</a:t>
            </a:r>
          </a:p>
          <a:p>
            <a:pPr marL="685800" lvl="2" indent="-228600">
              <a:defRPr/>
            </a:pPr>
            <a:r>
              <a:rPr lang="en-US" dirty="0" smtClean="0"/>
              <a:t>a.   [Like we are…]    All sitting on </a:t>
            </a:r>
            <a:r>
              <a:rPr lang="en-US" baseline="0" dirty="0" smtClean="0"/>
              <a:t>a  giant </a:t>
            </a:r>
            <a:r>
              <a:rPr lang="en-US" dirty="0" smtClean="0"/>
              <a:t>inflated </a:t>
            </a:r>
            <a:r>
              <a:rPr lang="en-US" baseline="0" dirty="0" smtClean="0"/>
              <a:t>cushion- one </a:t>
            </a:r>
            <a:r>
              <a:rPr lang="en-US" dirty="0" smtClean="0"/>
              <a:t>shifts/all shifts </a:t>
            </a:r>
          </a:p>
          <a:p>
            <a:pPr marL="452438" lvl="1" indent="-228600">
              <a:buFont typeface="+mj-lt"/>
              <a:buAutoNum type="arabicPeriod" startAt="6"/>
              <a:defRPr/>
            </a:pPr>
            <a:r>
              <a:rPr lang="en-US" b="1" baseline="0" dirty="0" smtClean="0"/>
              <a:t>Great example</a:t>
            </a:r>
          </a:p>
          <a:p>
            <a:pPr marL="685800" lvl="1" indent="-228600" defTabSz="1139825">
              <a:defRPr/>
            </a:pPr>
            <a:r>
              <a:rPr lang="en-US" dirty="0" smtClean="0"/>
              <a:t>a.   The way that </a:t>
            </a:r>
            <a:r>
              <a:rPr lang="en-US" smtClean="0"/>
              <a:t>b</a:t>
            </a:r>
            <a:r>
              <a:rPr lang="en-US" baseline="0" smtClean="0"/>
              <a:t>irds fly </a:t>
            </a:r>
            <a:r>
              <a:rPr lang="en-US" baseline="0" dirty="0" smtClean="0"/>
              <a:t>in synch</a:t>
            </a:r>
          </a:p>
          <a:p>
            <a:pPr marL="461963" lvl="1" indent="-228600">
              <a:buFont typeface="Wingdings" pitchFamily="2" charset="2"/>
              <a:buAutoNum type="arabicPeriod" startAt="6"/>
              <a:defRPr/>
            </a:pPr>
            <a:r>
              <a:rPr lang="en-US" b="1" dirty="0" smtClean="0"/>
              <a:t>Most applicable </a:t>
            </a:r>
            <a:r>
              <a:rPr lang="en-US" dirty="0" smtClean="0"/>
              <a:t>rules to me</a:t>
            </a:r>
            <a:endParaRPr lang="en-US" baseline="0" dirty="0" smtClean="0"/>
          </a:p>
          <a:p>
            <a:pPr marL="685800" lvl="2" indent="-228600">
              <a:buFont typeface="+mj-lt"/>
              <a:buAutoNum type="alphaLcPeriod"/>
              <a:defRPr/>
            </a:pPr>
            <a:r>
              <a:rPr lang="en-US" baseline="0" dirty="0" smtClean="0"/>
              <a:t>Long leash - control function, not form </a:t>
            </a:r>
          </a:p>
          <a:p>
            <a:pPr marL="685800" lvl="2" indent="-228600">
              <a:buFont typeface="+mj-lt"/>
              <a:buAutoNum type="alphaLcPeriod"/>
              <a:defRPr/>
            </a:pPr>
            <a:r>
              <a:rPr lang="en-US" dirty="0" smtClean="0"/>
              <a:t>R</a:t>
            </a:r>
            <a:r>
              <a:rPr lang="en-US" baseline="0" dirty="0" smtClean="0"/>
              <a:t>espect  people’s agency    [trust</a:t>
            </a:r>
            <a:r>
              <a:rPr lang="en-US" dirty="0" smtClean="0"/>
              <a:t> that </a:t>
            </a:r>
            <a:r>
              <a:rPr lang="en-US" baseline="0" dirty="0" smtClean="0"/>
              <a:t>people</a:t>
            </a:r>
            <a:r>
              <a:rPr lang="en-US" dirty="0" smtClean="0"/>
              <a:t> are </a:t>
            </a:r>
            <a:r>
              <a:rPr lang="en-US" baseline="0" dirty="0" smtClean="0"/>
              <a:t>knowledgeable re. their ax]</a:t>
            </a:r>
          </a:p>
          <a:p>
            <a:pPr marL="461963" lvl="1" indent="-4763">
              <a:buFont typeface="+mj-lt"/>
              <a:buAutoNum type="arabicPeriod" startAt="6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3478213" cy="2608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1937" y="3614737"/>
            <a:ext cx="6553200" cy="5486400"/>
          </a:xfrm>
        </p:spPr>
        <p:txBody>
          <a:bodyPr>
            <a:noAutofit/>
          </a:bodyPr>
          <a:lstStyle/>
          <a:p>
            <a:pPr marL="228600" lvl="1" indent="-228600">
              <a:buFont typeface="+mj-lt"/>
              <a:buNone/>
              <a:defRPr/>
            </a:pPr>
            <a:r>
              <a:rPr lang="en-US" b="1" dirty="0" smtClean="0"/>
              <a:t>BACK TO MY ODE</a:t>
            </a:r>
          </a:p>
          <a:p>
            <a:pPr marL="228600" lvl="1" indent="-228600">
              <a:buFont typeface="+mj-lt"/>
              <a:buNone/>
              <a:defRPr/>
            </a:pPr>
            <a:endParaRPr lang="en-US" b="1" dirty="0" smtClean="0"/>
          </a:p>
          <a:p>
            <a:pPr marL="228600" lvl="1" indent="-228600">
              <a:buFont typeface="+mj-lt"/>
              <a:buNone/>
              <a:defRPr/>
            </a:pPr>
            <a:r>
              <a:rPr lang="en-US" b="1" dirty="0" smtClean="0"/>
              <a:t>Conclusion.</a:t>
            </a:r>
          </a:p>
          <a:p>
            <a:pPr marL="228600" lvl="1" indent="-228600">
              <a:buFont typeface="+mj-lt"/>
              <a:buAutoNum type="arabicPeriod"/>
              <a:defRPr/>
            </a:pPr>
            <a:r>
              <a:rPr lang="en-US" dirty="0" smtClean="0"/>
              <a:t>Convince you – next time you are called to evaluate something  </a:t>
            </a:r>
          </a:p>
          <a:p>
            <a:pPr marL="463550" lvl="2" indent="-238125">
              <a:buFont typeface="+mj-lt"/>
              <a:buAutoNum type="alphaLcPeriod"/>
              <a:defRPr/>
            </a:pPr>
            <a:r>
              <a:rPr lang="en-US" dirty="0" smtClean="0"/>
              <a:t>Put your knowledge flow glasses on</a:t>
            </a:r>
          </a:p>
          <a:p>
            <a:pPr marL="228600" lvl="1" indent="-228600">
              <a:defRPr/>
            </a:pPr>
            <a:endParaRPr lang="en-US" b="1" dirty="0" smtClean="0"/>
          </a:p>
          <a:p>
            <a:pPr marL="228600" lvl="1" indent="-228600">
              <a:buAutoNum type="arabicPeriod" startAt="3"/>
              <a:defRPr/>
            </a:pPr>
            <a:endParaRPr lang="en-US" dirty="0" smtClean="0"/>
          </a:p>
          <a:p>
            <a:pPr marL="228600" lvl="1" indent="-228600">
              <a:buFont typeface="+mj-lt"/>
              <a:buAutoNum type="arabicPeriod" startAt="3"/>
              <a:defRPr/>
            </a:pPr>
            <a:r>
              <a:rPr lang="en-US" dirty="0" smtClean="0"/>
              <a:t>[yes] </a:t>
            </a:r>
            <a:r>
              <a:rPr lang="en-US" b="1" dirty="0" smtClean="0"/>
              <a:t>Read slide</a:t>
            </a:r>
          </a:p>
          <a:p>
            <a:pPr marL="228600" lvl="1" indent="-228600">
              <a:defRPr/>
            </a:pPr>
            <a:endParaRPr lang="en-US" dirty="0" smtClean="0"/>
          </a:p>
          <a:p>
            <a:pPr marL="228600" lvl="1" indent="-228600">
              <a:defRPr/>
            </a:pPr>
            <a:r>
              <a:rPr lang="en-US" dirty="0" smtClean="0"/>
              <a:t>4.   Remember that…</a:t>
            </a:r>
          </a:p>
          <a:p>
            <a:pPr marL="463550" lvl="2" indent="-231775">
              <a:buFont typeface="+mj-lt"/>
              <a:buAutoNum type="alphaLcPeriod"/>
              <a:defRPr/>
            </a:pPr>
            <a:r>
              <a:rPr lang="en-US" dirty="0" smtClean="0"/>
              <a:t>[With flourish!]   The flow of knowledge is woven into the fabric of organizational learning. It ties evaluative thinking to better performance. The most effective way for an organization to </a:t>
            </a:r>
            <a:r>
              <a:rPr lang="en-US" i="1" dirty="0" smtClean="0"/>
              <a:t>do</a:t>
            </a:r>
            <a:r>
              <a:rPr lang="en-US" dirty="0" smtClean="0"/>
              <a:t> better is to value that flow.”</a:t>
            </a:r>
          </a:p>
          <a:p>
            <a:pPr marL="228600" lvl="1" indent="-228600">
              <a:defRPr/>
            </a:pPr>
            <a:endParaRPr lang="en-US" sz="1100" dirty="0" smtClean="0"/>
          </a:p>
          <a:p>
            <a:pPr marL="228600" lvl="1" indent="-228600">
              <a:defRPr/>
            </a:pPr>
            <a:endParaRPr lang="en-US" sz="1100" dirty="0" smtClean="0"/>
          </a:p>
          <a:p>
            <a:pPr marL="228600" lvl="1" indent="-228600">
              <a:defRPr/>
            </a:pPr>
            <a:endParaRPr lang="en-US" sz="1100" dirty="0" smtClean="0"/>
          </a:p>
          <a:p>
            <a:pPr marL="228600" lvl="1" indent="-228600">
              <a:defRPr/>
            </a:pPr>
            <a:endParaRPr lang="en-US" sz="1100" dirty="0" smtClean="0"/>
          </a:p>
          <a:p>
            <a:pPr marL="228600" lvl="1" indent="-228600">
              <a:defRPr/>
            </a:pPr>
            <a:r>
              <a:rPr lang="en-US" sz="1100" dirty="0" smtClean="0"/>
              <a:t>SKIP. Remember that….</a:t>
            </a:r>
          </a:p>
          <a:p>
            <a:pPr marL="461963" lvl="2" indent="-228600">
              <a:buFont typeface="+mj-lt"/>
              <a:buAutoNum type="alphaLcPeriod"/>
              <a:defRPr/>
            </a:pPr>
            <a:r>
              <a:rPr lang="en-US" sz="1100" dirty="0" smtClean="0"/>
              <a:t>By building the knowledge platform on which it stands, evaluation capacity grows and delivers a return on performance. A learning organization does this well.</a:t>
            </a:r>
          </a:p>
          <a:p>
            <a:pPr marL="0" lvl="2">
              <a:defRPr/>
            </a:pPr>
            <a:endParaRPr lang="en-US" sz="1100" dirty="0" smtClean="0"/>
          </a:p>
          <a:p>
            <a:pPr marL="228600" lvl="1" indent="-228600">
              <a:defRPr/>
            </a:pPr>
            <a:r>
              <a:rPr lang="en-US" sz="1100" dirty="0" smtClean="0"/>
              <a:t>SKIP</a:t>
            </a:r>
          </a:p>
          <a:p>
            <a:pPr marL="228600" lvl="1" indent="-228600">
              <a:defRPr/>
            </a:pPr>
            <a:r>
              <a:rPr lang="en-US" sz="1100" dirty="0" smtClean="0"/>
              <a:t>Ask yourself: 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[Are these packets…]                                Tacit or explicit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[Do they represent…]                                Single- and double-loops of learning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[How did they create that KN? By...]       Socializing, externalizing, internalizing, and combining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[What platform need were they meeting…]   Discovery, capture, sharing, just applying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[What kind of packet was that?]              Data, information, or actionable insights [aka KN]</a:t>
            </a:r>
          </a:p>
          <a:p>
            <a:pPr marL="457200" lvl="2" indent="-233363" defTabSz="690563">
              <a:buFont typeface="+mj-lt"/>
              <a:buAutoNum type="alphaLcPeriod"/>
              <a:defRPr/>
            </a:pPr>
            <a:r>
              <a:rPr lang="en-US" sz="1100" dirty="0" smtClean="0"/>
              <a:t>[Where’d that flow go? Did it…]               Diffuse, get transferred, translated, or head some non-                                       </a:t>
            </a:r>
            <a:br>
              <a:rPr lang="en-US" sz="1100" dirty="0" smtClean="0"/>
            </a:br>
            <a:r>
              <a:rPr lang="en-US" sz="1100" dirty="0" smtClean="0"/>
              <a:t>                                                                       linear direction</a:t>
            </a:r>
          </a:p>
          <a:p>
            <a:pPr marL="228600" lvl="1" indent="-228600">
              <a:buAutoNum type="arabicPeriod" startAt="3"/>
              <a:defRPr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Invite you to join another session </a:t>
            </a:r>
          </a:p>
          <a:p>
            <a:r>
              <a:rPr lang="en-US" dirty="0" smtClean="0"/>
              <a:t>1.   That begins shortly in Laguna A</a:t>
            </a:r>
          </a:p>
          <a:p>
            <a:pPr marL="228600" indent="-228600">
              <a:buAutoNum type="arabicPeriod" startAt="2"/>
            </a:pPr>
            <a:r>
              <a:rPr lang="en-US" dirty="0" smtClean="0"/>
              <a:t>Sponsored by the Research on Evaluation TIG</a:t>
            </a:r>
          </a:p>
          <a:p>
            <a:pPr marL="228600" indent="-228600"/>
            <a:endParaRPr lang="en-US" dirty="0" smtClean="0"/>
          </a:p>
          <a:p>
            <a:pPr marL="228600" indent="-228600"/>
            <a:r>
              <a:rPr lang="en-US" dirty="0" smtClean="0"/>
              <a:t>Exciting to see interest in the contribution that knowledge flow makes to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9363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3478213" cy="2608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1937" y="3614737"/>
            <a:ext cx="6815138" cy="4213384"/>
          </a:xfrm>
        </p:spPr>
        <p:txBody>
          <a:bodyPr>
            <a:normAutofit/>
          </a:bodyPr>
          <a:lstStyle/>
          <a:p>
            <a:pPr marL="225425" lvl="2" indent="-225425">
              <a:defRPr/>
            </a:pPr>
            <a:r>
              <a:rPr lang="en-US" b="1" dirty="0" smtClean="0"/>
              <a:t>Transition.</a:t>
            </a:r>
          </a:p>
          <a:p>
            <a:pPr marL="225425" lvl="2" indent="-225425">
              <a:defRPr/>
            </a:pPr>
            <a:r>
              <a:rPr lang="en-US" dirty="0" smtClean="0"/>
              <a:t>Allow me to start this presentation with three verses to my song.</a:t>
            </a:r>
          </a:p>
          <a:p>
            <a:pPr marL="225425" lvl="2" indent="-225425">
              <a:defRPr/>
            </a:pPr>
            <a:endParaRPr lang="en-US" b="1" dirty="0" smtClean="0"/>
          </a:p>
          <a:p>
            <a:pPr marL="225425" lvl="2" indent="-225425">
              <a:defRPr/>
            </a:pPr>
            <a:r>
              <a:rPr lang="en-US" b="1" dirty="0" smtClean="0"/>
              <a:t>Read </a:t>
            </a:r>
            <a:r>
              <a:rPr lang="en-US" dirty="0" smtClean="0"/>
              <a:t>(from screen)</a:t>
            </a:r>
          </a:p>
          <a:p>
            <a:pPr marL="225425" lvl="2" indent="-225425">
              <a:defRPr/>
            </a:pPr>
            <a:endParaRPr lang="en-US" b="1" dirty="0" smtClean="0"/>
          </a:p>
          <a:p>
            <a:pPr marL="225425" lvl="2" indent="-225425">
              <a:defRPr/>
            </a:pPr>
            <a:r>
              <a:rPr lang="en-US" b="1" dirty="0" smtClean="0"/>
              <a:t>Transition.</a:t>
            </a:r>
          </a:p>
          <a:p>
            <a:pPr marL="0" lvl="2">
              <a:defRPr/>
            </a:pPr>
            <a:r>
              <a:rPr lang="en-US" dirty="0" smtClean="0"/>
              <a:t>Today’s  presentation is about the </a:t>
            </a:r>
            <a:r>
              <a:rPr lang="en-US" b="1" dirty="0" smtClean="0"/>
              <a:t>flow</a:t>
            </a:r>
            <a:r>
              <a:rPr lang="en-US" dirty="0" smtClean="0"/>
              <a:t> of knowledge. That is my term for what goes on with the data and information our collective heads send and receive.</a:t>
            </a:r>
          </a:p>
          <a:p>
            <a:pPr marL="0" lvl="2">
              <a:defRPr/>
            </a:pPr>
            <a:endParaRPr lang="en-US" dirty="0" smtClean="0"/>
          </a:p>
          <a:p>
            <a:pPr marL="0" lvl="2">
              <a:defRPr/>
            </a:pPr>
            <a:r>
              <a:rPr lang="en-US" dirty="0" smtClean="0"/>
              <a:t> I suggest that – as a platform - this flow… </a:t>
            </a:r>
          </a:p>
          <a:p>
            <a:pPr marL="452438" lvl="2" indent="-228600">
              <a:buFont typeface="+mj-lt"/>
              <a:buAutoNum type="alphaLcPeriod"/>
              <a:defRPr/>
            </a:pPr>
            <a:r>
              <a:rPr lang="en-US" dirty="0" smtClean="0"/>
              <a:t>Builds evaluative thought… which</a:t>
            </a:r>
          </a:p>
          <a:p>
            <a:pPr marL="463550" lvl="3" indent="-238125">
              <a:buFont typeface="+mj-lt"/>
              <a:buAutoNum type="alphaLcPeriod" startAt="2"/>
              <a:defRPr/>
            </a:pPr>
            <a:r>
              <a:rPr lang="en-US" dirty="0" smtClean="0"/>
              <a:t>Improves organizational performance, however broadly defined</a:t>
            </a:r>
          </a:p>
          <a:p>
            <a:pPr marL="0" lvl="2">
              <a:defRPr/>
            </a:pPr>
            <a:endParaRPr lang="en-US" dirty="0" smtClean="0"/>
          </a:p>
          <a:p>
            <a:pPr defTabSz="939363">
              <a:defRPr/>
            </a:pPr>
            <a:r>
              <a:rPr lang="en-US" b="1" dirty="0" smtClean="0"/>
              <a:t>Next few slides.</a:t>
            </a:r>
            <a:endParaRPr lang="en-US" dirty="0" smtClean="0"/>
          </a:p>
          <a:p>
            <a:pPr defTabSz="939363">
              <a:defRPr/>
            </a:pPr>
            <a:r>
              <a:rPr lang="en-US" dirty="0" smtClean="0"/>
              <a:t>In the next slides, I will take knowledge parameters drawn from multiple disciplines and apply them to the evaluation process.</a:t>
            </a:r>
          </a:p>
          <a:p>
            <a:pPr defTabSz="939363">
              <a:defRPr/>
            </a:pPr>
            <a:endParaRPr lang="en-US" dirty="0" smtClean="0"/>
          </a:p>
          <a:p>
            <a:pPr defTabSz="939363">
              <a:buFont typeface="Wingdings" pitchFamily="2" charset="2"/>
              <a:buNone/>
              <a:defRPr/>
            </a:pPr>
            <a:endParaRPr lang="en-US" dirty="0" smtClean="0"/>
          </a:p>
          <a:p>
            <a:pPr marL="461963" lvl="2" indent="-228600">
              <a:buFont typeface="+mj-lt"/>
              <a:buAutoNum type="alphaLcPeriod"/>
              <a:defRPr/>
            </a:pPr>
            <a:endParaRPr lang="en-US" dirty="0" smtClean="0"/>
          </a:p>
          <a:p>
            <a:pPr marL="452438" lvl="2" indent="-228600">
              <a:buAutoNum type="alphaLcPeriod"/>
              <a:defRPr/>
            </a:pPr>
            <a:endParaRPr lang="en-US" dirty="0" smtClean="0"/>
          </a:p>
          <a:p>
            <a:pPr marL="228600" lvl="1" indent="-228600">
              <a:buAutoNum type="arabicPeriod" startAt="3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4539" y="701676"/>
            <a:ext cx="2462092" cy="184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137" y="2624137"/>
            <a:ext cx="6476999" cy="6738938"/>
          </a:xfrm>
        </p:spPr>
        <p:txBody>
          <a:bodyPr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/>
              <a:t>My model characterizes this flow.</a:t>
            </a:r>
            <a:endParaRPr lang="en-US" sz="1100" b="0" dirty="0" smtClean="0"/>
          </a:p>
          <a:p>
            <a:pPr marL="225425" marR="0" lvl="1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100" dirty="0" smtClean="0"/>
              <a:t>Note the three key concepts:      Evaluation    Knowledge     Performance</a:t>
            </a:r>
          </a:p>
          <a:p>
            <a:pPr marL="225425" lvl="1" indent="-225425">
              <a:buFont typeface="+mj-lt"/>
              <a:buAutoNum type="arabicPeriod"/>
              <a:defRPr/>
            </a:pPr>
            <a:r>
              <a:rPr lang="en-US" sz="1100" dirty="0" smtClean="0"/>
              <a:t>Notice also the Flow .</a:t>
            </a:r>
          </a:p>
          <a:p>
            <a:pPr marL="685800" lvl="2" indent="-228600">
              <a:buFont typeface="+mj-lt"/>
              <a:buAutoNum type="alphaLcPeriod"/>
              <a:defRPr/>
            </a:pPr>
            <a:r>
              <a:rPr lang="en-US" sz="1100" dirty="0" smtClean="0"/>
              <a:t>Depicted by arrows – but…</a:t>
            </a:r>
          </a:p>
          <a:p>
            <a:pPr marL="685800" lvl="2" indent="-228600">
              <a:buFont typeface="+mj-lt"/>
              <a:buAutoNum type="alphaLcPeriod"/>
              <a:defRPr/>
            </a:pPr>
            <a:r>
              <a:rPr lang="en-US" sz="1100" dirty="0" smtClean="0"/>
              <a:t>Pretend there’s an Activate button</a:t>
            </a:r>
          </a:p>
          <a:p>
            <a:pPr marL="1143000" lvl="3" indent="-228600">
              <a:buFont typeface="Wingdings" pitchFamily="2" charset="2"/>
              <a:buChar char="§"/>
              <a:defRPr/>
            </a:pPr>
            <a:r>
              <a:rPr lang="en-US" sz="1100" dirty="0" smtClean="0"/>
              <a:t>Push it – carousel moves</a:t>
            </a:r>
          </a:p>
          <a:p>
            <a:pPr marL="225425" lvl="1" indent="-225425">
              <a:defRPr/>
            </a:pPr>
            <a:endParaRPr lang="en-US" sz="1100" dirty="0" smtClean="0"/>
          </a:p>
          <a:p>
            <a:pPr marL="0" lvl="1">
              <a:defRPr/>
            </a:pPr>
            <a:r>
              <a:rPr lang="en-US" sz="1100" b="1" dirty="0" smtClean="0"/>
              <a:t>My model suggests </a:t>
            </a:r>
            <a:r>
              <a:rPr lang="en-US" sz="1100" dirty="0" smtClean="0"/>
              <a:t>[read from screen]</a:t>
            </a:r>
            <a:r>
              <a:rPr lang="en-US" sz="1100" b="1" dirty="0" smtClean="0"/>
              <a:t>:   </a:t>
            </a:r>
          </a:p>
          <a:p>
            <a:pPr marL="0" lvl="1">
              <a:defRPr/>
            </a:pPr>
            <a:r>
              <a:rPr lang="en-US" sz="1100" dirty="0" smtClean="0"/>
              <a:t>By building the platform on which it stands, evaluation capacity grows</a:t>
            </a:r>
            <a:r>
              <a:rPr lang="en-US" sz="1100" baseline="0" dirty="0" smtClean="0"/>
              <a:t> </a:t>
            </a:r>
            <a:r>
              <a:rPr lang="en-US" sz="1100" dirty="0" smtClean="0"/>
              <a:t>and delivers a return on performance.</a:t>
            </a:r>
          </a:p>
          <a:p>
            <a:pPr marL="0" lvl="1">
              <a:defRPr/>
            </a:pPr>
            <a:r>
              <a:rPr lang="en-US" sz="1100" dirty="0" smtClean="0"/>
              <a:t>A learning organization does this well.</a:t>
            </a:r>
          </a:p>
          <a:p>
            <a:pPr marL="0" lvl="1">
              <a:defRPr/>
            </a:pPr>
            <a:endParaRPr lang="en-US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 smtClean="0"/>
              <a:t>Operationalize the boxes .</a:t>
            </a:r>
            <a:endParaRPr lang="en-US" sz="1100" dirty="0" smtClean="0"/>
          </a:p>
          <a:p>
            <a:pPr marL="228600" indent="-228600">
              <a:buAutoNum type="arabicPeriod"/>
              <a:defRPr/>
            </a:pPr>
            <a:r>
              <a:rPr lang="en-US" sz="1100" b="1" strike="sngStrike" dirty="0" smtClean="0"/>
              <a:t>Evaluative capacity</a:t>
            </a:r>
            <a:r>
              <a:rPr lang="en-US" sz="1100" b="1" dirty="0" smtClean="0"/>
              <a:t>. </a:t>
            </a:r>
          </a:p>
          <a:p>
            <a:pPr marL="344488" indent="-119063">
              <a:defRPr/>
            </a:pPr>
            <a:r>
              <a:rPr lang="en-US" sz="1100" b="0" dirty="0" smtClean="0"/>
              <a:t>a.  My model uses </a:t>
            </a:r>
            <a:r>
              <a:rPr lang="en-US" sz="1100" b="1" dirty="0" smtClean="0"/>
              <a:t>this simplified version </a:t>
            </a:r>
            <a:r>
              <a:rPr lang="en-US" sz="1100" b="0" baseline="0" dirty="0" smtClean="0"/>
              <a:t>of the “evaluation capacity definition”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100" b="0" baseline="0" dirty="0" smtClean="0"/>
              <a:t>  </a:t>
            </a:r>
            <a:r>
              <a:rPr lang="en-US" sz="1100" b="1" baseline="0" dirty="0" smtClean="0"/>
              <a:t>Pro-offered</a:t>
            </a:r>
            <a:r>
              <a:rPr lang="en-US" sz="1100" b="0" dirty="0" smtClean="0"/>
              <a:t> in the 2002 New Directions on ECB…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 o </a:t>
            </a:r>
            <a:r>
              <a:rPr lang="en-US" sz="1100" b="1" dirty="0" smtClean="0"/>
              <a:t> </a:t>
            </a:r>
            <a:r>
              <a:rPr lang="en-US" sz="1100" dirty="0" smtClean="0"/>
              <a:t>Evaluative capacity</a:t>
            </a:r>
            <a:r>
              <a:rPr lang="en-US" sz="1100" b="1" dirty="0" smtClean="0"/>
              <a:t> is </a:t>
            </a:r>
            <a:r>
              <a:rPr lang="en-US" sz="1100" i="1" dirty="0" smtClean="0"/>
              <a:t>Evaluative thinking routinely applied to work activities</a:t>
            </a:r>
            <a:r>
              <a:rPr lang="en-US" sz="1100" dirty="0" smtClean="0"/>
              <a:t>  </a:t>
            </a:r>
            <a:endParaRPr lang="en-US" sz="11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sz="1100" b="1" strike="sngStrike" dirty="0" smtClean="0"/>
              <a:t>Knowledge platform.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b="1" dirty="0" smtClean="0"/>
              <a:t>	a. The knowledge platform itself   </a:t>
            </a:r>
            <a:r>
              <a:rPr lang="en-US" sz="1100" dirty="0" smtClean="0"/>
              <a:t>(sometimes referred to as a knowledge management system…)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       a.</a:t>
            </a:r>
            <a:r>
              <a:rPr lang="en-US" sz="1100" baseline="0" dirty="0" smtClean="0"/>
              <a:t> </a:t>
            </a:r>
            <a:r>
              <a:rPr lang="en-US" sz="1100" dirty="0" smtClean="0"/>
              <a:t>Consists of </a:t>
            </a:r>
            <a:r>
              <a:rPr lang="en-US" sz="1100" b="1" dirty="0" smtClean="0"/>
              <a:t>t</a:t>
            </a:r>
            <a:r>
              <a:rPr lang="en-US" sz="1100" b="1" dirty="0" smtClean="0">
                <a:solidFill>
                  <a:schemeClr val="tx1"/>
                </a:solidFill>
              </a:rPr>
              <a:t>angible</a:t>
            </a:r>
            <a:r>
              <a:rPr lang="en-US" sz="1100" dirty="0" smtClean="0">
                <a:solidFill>
                  <a:schemeClr val="tx1"/>
                </a:solidFill>
              </a:rPr>
              <a:t> and </a:t>
            </a:r>
            <a:r>
              <a:rPr lang="en-US" sz="1100" b="1" dirty="0" smtClean="0">
                <a:solidFill>
                  <a:schemeClr val="tx1"/>
                </a:solidFill>
              </a:rPr>
              <a:t>intangible</a:t>
            </a:r>
            <a:r>
              <a:rPr lang="en-US" sz="1100" dirty="0" smtClean="0">
                <a:solidFill>
                  <a:schemeClr val="tx1"/>
                </a:solidFill>
              </a:rPr>
              <a:t> properties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         o   </a:t>
            </a:r>
            <a:r>
              <a:rPr lang="en-US" sz="1100" b="1" i="1" dirty="0" smtClean="0">
                <a:solidFill>
                  <a:schemeClr val="tx1"/>
                </a:solidFill>
              </a:rPr>
              <a:t>Intangible</a:t>
            </a:r>
            <a:r>
              <a:rPr lang="en-US" sz="1100" b="1" dirty="0" smtClean="0">
                <a:solidFill>
                  <a:schemeClr val="tx1"/>
                </a:solidFill>
              </a:rPr>
              <a:t>  </a:t>
            </a:r>
            <a:r>
              <a:rPr lang="en-US" sz="1100" dirty="0" smtClean="0">
                <a:solidFill>
                  <a:schemeClr val="tx1"/>
                </a:solidFill>
              </a:rPr>
              <a:t>being the </a:t>
            </a:r>
            <a:r>
              <a:rPr lang="en-US" sz="1100" b="1" dirty="0" smtClean="0">
                <a:solidFill>
                  <a:schemeClr val="tx1"/>
                </a:solidFill>
              </a:rPr>
              <a:t>dynamics… </a:t>
            </a:r>
            <a:r>
              <a:rPr lang="en-US" sz="1100" dirty="0" smtClean="0">
                <a:solidFill>
                  <a:schemeClr val="tx1"/>
                </a:solidFill>
              </a:rPr>
              <a:t>like leadership behavior,</a:t>
            </a:r>
            <a:r>
              <a:rPr lang="en-US" sz="1100" baseline="0" dirty="0" smtClean="0">
                <a:solidFill>
                  <a:schemeClr val="tx1"/>
                </a:solidFill>
              </a:rPr>
              <a:t> organizational values, incentives, rituals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>
                <a:solidFill>
                  <a:schemeClr val="tx1"/>
                </a:solidFill>
              </a:rPr>
              <a:t>             o  </a:t>
            </a:r>
            <a:r>
              <a:rPr lang="en-US" sz="1100" b="1" i="1" dirty="0" smtClean="0"/>
              <a:t>Tangible – </a:t>
            </a:r>
            <a:r>
              <a:rPr lang="en-US" sz="1100" i="1" dirty="0" smtClean="0"/>
              <a:t>the </a:t>
            </a:r>
            <a:r>
              <a:rPr lang="en-US" sz="1100" b="1" dirty="0" smtClean="0"/>
              <a:t>p</a:t>
            </a:r>
            <a:r>
              <a:rPr lang="en-US" sz="1100" b="1" baseline="0" dirty="0" smtClean="0">
                <a:solidFill>
                  <a:schemeClr val="tx1"/>
                </a:solidFill>
              </a:rPr>
              <a:t>hysical</a:t>
            </a:r>
            <a:r>
              <a:rPr lang="en-US" sz="1100" b="0" baseline="0" dirty="0" smtClean="0">
                <a:solidFill>
                  <a:schemeClr val="tx1"/>
                </a:solidFill>
              </a:rPr>
              <a:t> products such</a:t>
            </a:r>
            <a:r>
              <a:rPr lang="en-US" sz="1100" b="0" dirty="0" smtClean="0">
                <a:solidFill>
                  <a:schemeClr val="tx1"/>
                </a:solidFill>
              </a:rPr>
              <a:t> as a </a:t>
            </a:r>
            <a:r>
              <a:rPr lang="en-US" sz="1100" dirty="0" smtClean="0"/>
              <a:t>database – and all that surrounds using it</a:t>
            </a:r>
          </a:p>
          <a:p>
            <a:pPr marL="344488" lvl="1" indent="-119063">
              <a:buFont typeface="+mj-lt"/>
              <a:buAutoNum type="alphaLcPeriod" startAt="2"/>
              <a:defRPr/>
            </a:pPr>
            <a:r>
              <a:rPr lang="en-US" sz="1100" dirty="0" smtClean="0"/>
              <a:t>  [Make clear]  P</a:t>
            </a:r>
            <a:r>
              <a:rPr lang="en-US" sz="1100" b="0" baseline="0" dirty="0" smtClean="0">
                <a:solidFill>
                  <a:schemeClr val="tx1"/>
                </a:solidFill>
              </a:rPr>
              <a:t>latform is </a:t>
            </a:r>
            <a:r>
              <a:rPr lang="en-US" sz="1100" b="1" baseline="0" dirty="0" smtClean="0">
                <a:solidFill>
                  <a:schemeClr val="tx1"/>
                </a:solidFill>
              </a:rPr>
              <a:t>shared </a:t>
            </a:r>
            <a:r>
              <a:rPr lang="en-US" sz="1100" baseline="0" dirty="0" smtClean="0">
                <a:solidFill>
                  <a:schemeClr val="tx1"/>
                </a:solidFill>
              </a:rPr>
              <a:t>– things that go </a:t>
            </a:r>
            <a:r>
              <a:rPr lang="en-US" sz="1100" dirty="0" smtClean="0"/>
              <a:t>home </a:t>
            </a:r>
            <a:r>
              <a:rPr lang="en-US" sz="1100" baseline="0" dirty="0" smtClean="0">
                <a:solidFill>
                  <a:schemeClr val="tx1"/>
                </a:solidFill>
              </a:rPr>
              <a:t>with the individual don’t count</a:t>
            </a:r>
          </a:p>
          <a:p>
            <a:pPr marL="231775" lvl="1">
              <a:defRPr/>
            </a:pPr>
            <a:r>
              <a:rPr lang="en-US" sz="1100" dirty="0" smtClean="0"/>
              <a:t>c.   And remember –t he carousel is in motion</a:t>
            </a:r>
            <a:endParaRPr lang="en-US" sz="110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baseline="0" dirty="0" smtClean="0">
                <a:solidFill>
                  <a:schemeClr val="tx1"/>
                </a:solidFill>
              </a:rPr>
              <a:t>3.  </a:t>
            </a:r>
            <a:r>
              <a:rPr lang="en-US" sz="1100" b="1" strike="sngStrike" dirty="0" smtClean="0">
                <a:solidFill>
                  <a:schemeClr val="tx1"/>
                </a:solidFill>
              </a:rPr>
              <a:t>Organizational performance.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>
                <a:solidFill>
                  <a:schemeClr val="tx1"/>
                </a:solidFill>
              </a:rPr>
              <a:t>       a. </a:t>
            </a:r>
            <a:r>
              <a:rPr lang="en-US" sz="1100" dirty="0" smtClean="0"/>
              <a:t>The</a:t>
            </a:r>
            <a:r>
              <a:rPr lang="en-US" sz="1100" baseline="0" dirty="0" smtClean="0">
                <a:solidFill>
                  <a:schemeClr val="tx1"/>
                </a:solidFill>
              </a:rPr>
              <a:t> organization performance concept is equally broad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               </a:t>
            </a:r>
            <a:r>
              <a:rPr lang="en-US" sz="1100" baseline="0" dirty="0" smtClean="0">
                <a:solidFill>
                  <a:schemeClr val="tx1"/>
                </a:solidFill>
              </a:rPr>
              <a:t>o  Like many kinds of use….there are many kinds of performance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1100" dirty="0" smtClean="0"/>
              <a:t>  In</a:t>
            </a:r>
            <a:r>
              <a:rPr lang="en-US" sz="1100" baseline="0" dirty="0" smtClean="0">
                <a:solidFill>
                  <a:schemeClr val="tx1"/>
                </a:solidFill>
              </a:rPr>
              <a:t>strumental, process, conceptual, and symbolic</a:t>
            </a:r>
            <a:endParaRPr lang="en-US" sz="1100" dirty="0" smtClean="0"/>
          </a:p>
          <a:p>
            <a:pPr marL="463550" lvl="1" indent="-1588">
              <a:buFont typeface="Courier New" pitchFamily="49" charset="0"/>
              <a:buChar char="o"/>
              <a:defRPr/>
            </a:pPr>
            <a:r>
              <a:rPr lang="en-US" sz="1100" dirty="0" smtClean="0"/>
              <a:t>  W</a:t>
            </a:r>
            <a:r>
              <a:rPr lang="en-US" sz="1100" dirty="0" smtClean="0">
                <a:solidFill>
                  <a:schemeClr val="tx1"/>
                </a:solidFill>
              </a:rPr>
              <a:t>hole-organization performance is underscored, especially when strategically relevant</a:t>
            </a:r>
            <a:r>
              <a:rPr lang="en-US" sz="1100" baseline="0" dirty="0" smtClean="0">
                <a:solidFill>
                  <a:schemeClr val="tx1"/>
                </a:solidFill>
              </a:rPr>
              <a:t/>
            </a:r>
            <a:br>
              <a:rPr lang="en-US" sz="1100" baseline="0" dirty="0" smtClean="0">
                <a:solidFill>
                  <a:schemeClr val="tx1"/>
                </a:solidFill>
              </a:rPr>
            </a:br>
            <a:r>
              <a:rPr lang="en-US" sz="1100" baseline="0" dirty="0" smtClean="0">
                <a:solidFill>
                  <a:schemeClr val="tx1"/>
                </a:solidFill>
              </a:rPr>
              <a:t>                </a:t>
            </a:r>
            <a:endParaRPr lang="en-US" sz="1100" b="1" baseline="0" dirty="0" smtClean="0">
              <a:solidFill>
                <a:schemeClr val="tx1"/>
              </a:solidFill>
            </a:endParaRPr>
          </a:p>
          <a:p>
            <a:pPr marL="0" lvl="1">
              <a:defRPr/>
            </a:pPr>
            <a:r>
              <a:rPr lang="en-US" sz="1100" b="1" strike="sngStrike" dirty="0" smtClean="0">
                <a:sym typeface="Wingdings" pitchFamily="2" charset="2"/>
              </a:rPr>
              <a:t>Proposition.</a:t>
            </a:r>
          </a:p>
          <a:p>
            <a:pPr marL="0" lvl="1">
              <a:defRPr/>
            </a:pPr>
            <a:r>
              <a:rPr lang="en-US" sz="1100" b="1" dirty="0" smtClean="0">
                <a:sym typeface="Wingdings" pitchFamily="2" charset="2"/>
              </a:rPr>
              <a:t>Blue flags….</a:t>
            </a:r>
            <a:r>
              <a:rPr lang="en-US" sz="1100" dirty="0" smtClean="0">
                <a:sym typeface="Wingdings" pitchFamily="2" charset="2"/>
              </a:rPr>
              <a:t>note my proposition</a:t>
            </a:r>
            <a:r>
              <a:rPr lang="en-US" sz="1100" b="1" dirty="0" smtClean="0">
                <a:sym typeface="Wingdings" pitchFamily="2" charset="2"/>
              </a:rPr>
              <a:t>:</a:t>
            </a:r>
          </a:p>
          <a:p>
            <a:pPr marL="0" lvl="1">
              <a:defRPr/>
            </a:pPr>
            <a:r>
              <a:rPr lang="en-US" sz="1100" dirty="0" smtClean="0">
                <a:sym typeface="Wingdings" pitchFamily="2" charset="2"/>
              </a:rPr>
              <a:t>“Poorly managed knowledge flow moderates– even partially mediates – the quality of routine evaluation”</a:t>
            </a:r>
          </a:p>
          <a:p>
            <a:pPr marL="0" lvl="1">
              <a:defRPr/>
            </a:pPr>
            <a:endParaRPr lang="en-US" sz="1100" dirty="0" smtClean="0">
              <a:sym typeface="Wingdings" pitchFamily="2" charset="2"/>
            </a:endParaRPr>
          </a:p>
          <a:p>
            <a:pPr marL="0" lvl="1">
              <a:defRPr/>
            </a:pPr>
            <a:r>
              <a:rPr lang="en-US" sz="1100" b="1" dirty="0" smtClean="0">
                <a:sym typeface="Wingdings" pitchFamily="2" charset="2"/>
              </a:rPr>
              <a:t>The title  </a:t>
            </a:r>
            <a:r>
              <a:rPr lang="en-US" sz="1100" dirty="0" smtClean="0">
                <a:sym typeface="Wingdings" pitchFamily="2" charset="2"/>
              </a:rPr>
              <a:t>[And finally….]:</a:t>
            </a:r>
            <a:endParaRPr lang="en-US" sz="1100" b="1" dirty="0" smtClean="0">
              <a:sym typeface="Wingdings" pitchFamily="2" charset="2"/>
            </a:endParaRPr>
          </a:p>
          <a:p>
            <a:pPr marL="228600" indent="-228600">
              <a:buAutoNum type="arabicPeriod"/>
              <a:defRPr/>
            </a:pPr>
            <a:r>
              <a:rPr lang="en-US" sz="1100" b="1" dirty="0" smtClean="0"/>
              <a:t>A Learning Organization.</a:t>
            </a:r>
            <a:endParaRPr lang="en-US" sz="1100" dirty="0" smtClean="0"/>
          </a:p>
          <a:p>
            <a:pPr marL="457200" indent="-228600">
              <a:buFont typeface="+mj-lt"/>
              <a:buAutoNum type="alphaLcPeriod"/>
              <a:defRPr/>
            </a:pPr>
            <a:r>
              <a:rPr lang="en-US" sz="1100" dirty="0" smtClean="0"/>
              <a:t>All elements in model</a:t>
            </a:r>
            <a:r>
              <a:rPr lang="en-US" sz="1100" b="1" dirty="0" smtClean="0"/>
              <a:t>, done right</a:t>
            </a:r>
            <a:r>
              <a:rPr lang="en-US" sz="1100" dirty="0" smtClean="0"/>
              <a:t>, contribute to organization learning</a:t>
            </a:r>
          </a:p>
          <a:p>
            <a:pPr marL="0" lvl="1">
              <a:defRPr/>
            </a:pPr>
            <a:endParaRPr lang="en-US" sz="1100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95538" y="642937"/>
            <a:ext cx="1904999" cy="1371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90537" y="2166937"/>
            <a:ext cx="6172200" cy="6858000"/>
          </a:xfrm>
        </p:spPr>
        <p:txBody>
          <a:bodyPr>
            <a:noAutofit/>
          </a:bodyPr>
          <a:lstStyle/>
          <a:p>
            <a:r>
              <a:rPr lang="en-US" sz="1100" b="1" baseline="0" dirty="0" smtClean="0"/>
              <a:t>Now for a more</a:t>
            </a:r>
            <a:r>
              <a:rPr lang="en-US" sz="1100" b="1" dirty="0" smtClean="0"/>
              <a:t> interesting version of the </a:t>
            </a:r>
            <a:r>
              <a:rPr lang="en-US" sz="1100" b="1" baseline="0" dirty="0" smtClean="0"/>
              <a:t>model </a:t>
            </a:r>
            <a:endParaRPr lang="en-US" sz="1100" b="1" dirty="0" smtClean="0"/>
          </a:p>
          <a:p>
            <a:pPr marL="228600" indent="-228600">
              <a:buAutoNum type="arabicPeriod"/>
            </a:pPr>
            <a:r>
              <a:rPr lang="en-US" sz="1100" baseline="0" dirty="0" smtClean="0"/>
              <a:t>The purpose of </a:t>
            </a:r>
            <a:r>
              <a:rPr lang="en-US" sz="1100" dirty="0" smtClean="0"/>
              <a:t>a </a:t>
            </a:r>
            <a:r>
              <a:rPr lang="en-US" sz="1100" dirty="0" err="1" smtClean="0"/>
              <a:t>Wordle</a:t>
            </a:r>
            <a:r>
              <a:rPr lang="en-US" sz="1100" dirty="0" smtClean="0"/>
              <a:t> is….</a:t>
            </a:r>
            <a:endParaRPr lang="en-US" sz="1100" baseline="0" dirty="0" smtClean="0"/>
          </a:p>
          <a:p>
            <a:pPr marL="461963" lvl="1" indent="-228600">
              <a:buFont typeface="+mj-lt"/>
              <a:buAutoNum type="alphaLcPeriod"/>
            </a:pPr>
            <a:r>
              <a:rPr lang="en-US" sz="1100" dirty="0" smtClean="0"/>
              <a:t>To convey a concept </a:t>
            </a:r>
          </a:p>
          <a:p>
            <a:pPr marL="228600" indent="-228600">
              <a:buNone/>
            </a:pPr>
            <a:endParaRPr lang="en-US" sz="1100" b="1" dirty="0" smtClean="0"/>
          </a:p>
          <a:p>
            <a:pPr marL="228600" indent="-228600">
              <a:buNone/>
            </a:pPr>
            <a:r>
              <a:rPr lang="en-US" sz="1100" b="1" strike="sngStrike" dirty="0" smtClean="0"/>
              <a:t>Concept construction</a:t>
            </a:r>
            <a:r>
              <a:rPr lang="en-US" sz="1100" b="1" dirty="0" smtClean="0"/>
              <a:t>.</a:t>
            </a:r>
            <a:endParaRPr lang="en-US" sz="11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100" b="1" dirty="0" smtClean="0"/>
              <a:t>Purpose of model? </a:t>
            </a:r>
            <a:r>
              <a:rPr lang="en-US" sz="1100" dirty="0" smtClean="0"/>
              <a:t>[big green word] </a:t>
            </a:r>
          </a:p>
          <a:p>
            <a:pPr marL="463550" lvl="1" indent="-238125">
              <a:buFont typeface="+mj-lt"/>
              <a:buAutoNum type="alphaLcPeriod"/>
              <a:defRPr/>
            </a:pPr>
            <a:r>
              <a:rPr lang="en-US" sz="1100" i="0" dirty="0" smtClean="0"/>
              <a:t>Build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i="0" dirty="0" smtClean="0"/>
          </a:p>
          <a:p>
            <a:pPr marL="228600" indent="-228600">
              <a:buAutoNum type="arabicPeriod" startAt="2"/>
            </a:pPr>
            <a:r>
              <a:rPr lang="en-US" sz="1100" b="1" i="0" dirty="0" smtClean="0"/>
              <a:t>What are we building? </a:t>
            </a:r>
          </a:p>
          <a:p>
            <a:pPr marL="400050" lvl="1" indent="-177800">
              <a:buFont typeface="+mj-lt"/>
              <a:buAutoNum type="alphaLcPeriod"/>
            </a:pPr>
            <a:r>
              <a:rPr lang="en-US" sz="1100" i="0" dirty="0" smtClean="0"/>
              <a:t>The evaluativ</a:t>
            </a:r>
            <a:r>
              <a:rPr lang="en-US" sz="1100" b="1" i="0" dirty="0" smtClean="0"/>
              <a:t>e capacity </a:t>
            </a:r>
            <a:r>
              <a:rPr lang="en-US" sz="1100" i="0" dirty="0" smtClean="0"/>
              <a:t>to make </a:t>
            </a:r>
            <a:r>
              <a:rPr lang="en-US" sz="1100" b="1" i="0" dirty="0" smtClean="0"/>
              <a:t>routine</a:t>
            </a:r>
            <a:r>
              <a:rPr lang="en-US" sz="1100" i="0" dirty="0" smtClean="0"/>
              <a:t> our evaluative </a:t>
            </a:r>
            <a:r>
              <a:rPr lang="en-US" sz="1100" b="1" i="0" dirty="0" smtClean="0"/>
              <a:t>thinking</a:t>
            </a:r>
            <a:r>
              <a:rPr lang="en-US" sz="1100" i="0" dirty="0" smtClean="0"/>
              <a:t> [</a:t>
            </a:r>
            <a:r>
              <a:rPr lang="en-US" sz="1100" b="1" i="0" dirty="0" smtClean="0"/>
              <a:t>ET</a:t>
            </a:r>
            <a:r>
              <a:rPr lang="en-US" sz="1100" i="0" dirty="0" smtClean="0"/>
              <a:t>], and thus</a:t>
            </a:r>
          </a:p>
          <a:p>
            <a:pPr marL="6350" indent="-177800"/>
            <a:r>
              <a:rPr lang="en-US" sz="1100" b="1" dirty="0" smtClean="0"/>
              <a:t>             </a:t>
            </a:r>
            <a:r>
              <a:rPr lang="en-US" sz="1100" b="1" i="0" dirty="0" smtClean="0"/>
              <a:t>build</a:t>
            </a:r>
            <a:r>
              <a:rPr lang="en-US" sz="1100" i="0" dirty="0" smtClean="0"/>
              <a:t>  an </a:t>
            </a:r>
            <a:r>
              <a:rPr lang="en-US" sz="1100" b="1" i="0" dirty="0" smtClean="0"/>
              <a:t>LO </a:t>
            </a:r>
            <a:r>
              <a:rPr lang="en-US" sz="1100" i="0" dirty="0" smtClean="0"/>
              <a:t>[learning organization].</a:t>
            </a:r>
            <a:r>
              <a:rPr lang="en-US" sz="1100" dirty="0" smtClean="0"/>
              <a:t> </a:t>
            </a:r>
            <a:endParaRPr lang="en-US" sz="1100" i="0" dirty="0" smtClean="0"/>
          </a:p>
          <a:p>
            <a:pPr marL="228600" indent="-228600">
              <a:buFont typeface="+mj-lt"/>
              <a:buNone/>
            </a:pPr>
            <a:r>
              <a:rPr lang="en-US" sz="1100" b="1" baseline="0" dirty="0" smtClean="0"/>
              <a:t>		</a:t>
            </a:r>
            <a:endParaRPr lang="en-US" sz="1100" dirty="0" smtClean="0"/>
          </a:p>
          <a:p>
            <a:pPr marL="228600" indent="-228600">
              <a:buFont typeface="+mj-lt"/>
              <a:buAutoNum type="arabicPeriod" startAt="3"/>
            </a:pPr>
            <a:r>
              <a:rPr lang="en-US" sz="1100" b="1" dirty="0" smtClean="0"/>
              <a:t>What words </a:t>
            </a:r>
            <a:r>
              <a:rPr lang="en-US" sz="1100" b="1" baseline="0" dirty="0" smtClean="0"/>
              <a:t>accomplish this construction?</a:t>
            </a:r>
            <a:endParaRPr lang="en-US" sz="1100" dirty="0" smtClean="0"/>
          </a:p>
          <a:p>
            <a:pPr marL="403225" lvl="1" indent="-177800">
              <a:buFont typeface="+mj-lt"/>
              <a:buAutoNum type="alphaLcPeriod"/>
            </a:pPr>
            <a:r>
              <a:rPr lang="en-US" sz="1100" baseline="0" dirty="0" smtClean="0"/>
              <a:t>To move evaluative thinking  beyond wishful thinking…</a:t>
            </a:r>
          </a:p>
          <a:p>
            <a:pPr marL="625475" lvl="2" indent="-177800">
              <a:buFont typeface="Wingdings" pitchFamily="2" charset="2"/>
              <a:buChar char="§"/>
            </a:pPr>
            <a:r>
              <a:rPr lang="en-US" sz="1100" dirty="0" smtClean="0"/>
              <a:t>Requires attaching it….t</a:t>
            </a:r>
            <a:r>
              <a:rPr lang="en-US" sz="1100" baseline="0" dirty="0" smtClean="0"/>
              <a:t>hrough knowledge platform…to performance </a:t>
            </a:r>
          </a:p>
          <a:p>
            <a:pPr marL="403225" lvl="1" indent="-177800">
              <a:buFont typeface="+mj-lt"/>
              <a:buAutoNum type="alphaLcPeriod"/>
            </a:pPr>
            <a:r>
              <a:rPr lang="en-US" sz="1100" dirty="0" smtClean="0"/>
              <a:t>T</a:t>
            </a:r>
            <a:r>
              <a:rPr lang="en-US" sz="1100" baseline="0" dirty="0" smtClean="0"/>
              <a:t>he</a:t>
            </a:r>
            <a:r>
              <a:rPr lang="en-US" sz="1100" dirty="0" smtClean="0"/>
              <a:t> </a:t>
            </a:r>
            <a:r>
              <a:rPr lang="en-US" sz="1100" baseline="0" dirty="0" smtClean="0"/>
              <a:t>complete loop locks evaluation capacity into real time</a:t>
            </a:r>
          </a:p>
          <a:p>
            <a:pPr marL="0" lvl="1">
              <a:defRPr/>
            </a:pPr>
            <a:endParaRPr lang="en-US" sz="1100" b="1" dirty="0" smtClean="0">
              <a:sym typeface="Wingdings" pitchFamily="2" charset="2"/>
            </a:endParaRPr>
          </a:p>
          <a:p>
            <a:pPr marL="0" lvl="1">
              <a:defRPr/>
            </a:pPr>
            <a:r>
              <a:rPr lang="en-US" sz="1100" b="1" dirty="0" smtClean="0">
                <a:sym typeface="Wingdings" pitchFamily="2" charset="2"/>
              </a:rPr>
              <a:t>Rest is details.</a:t>
            </a:r>
            <a:endParaRPr lang="en-US" sz="1100" b="0" i="0" baseline="0" dirty="0" smtClean="0">
              <a:sym typeface="Wingdings" pitchFamily="2" charset="2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smtClean="0"/>
              <a:t>Major influences </a:t>
            </a:r>
            <a:r>
              <a:rPr lang="en-US" sz="1100" dirty="0" smtClean="0"/>
              <a:t>b</a:t>
            </a:r>
            <a:r>
              <a:rPr lang="en-US" sz="1100" b="0" dirty="0" smtClean="0"/>
              <a:t>ehind</a:t>
            </a:r>
            <a:r>
              <a:rPr lang="en-US" sz="1100" b="0" baseline="0" dirty="0" smtClean="0"/>
              <a:t> successful knowledge flow? Items like culture</a:t>
            </a:r>
            <a:r>
              <a:rPr lang="en-US" sz="1100" b="0" dirty="0" smtClean="0"/>
              <a:t> and leadership</a:t>
            </a:r>
            <a:endParaRPr lang="en-US" sz="1100" b="0" baseline="0" dirty="0" smtClean="0"/>
          </a:p>
          <a:p>
            <a:pPr marL="228600" indent="-228600">
              <a:buNone/>
            </a:pPr>
            <a:endParaRPr lang="en-US" sz="1100" baseline="0" dirty="0" smtClean="0"/>
          </a:p>
          <a:p>
            <a:pPr marL="0" lvl="1" indent="-228600">
              <a:buFont typeface="+mj-lt"/>
              <a:buAutoNum type="arabicPeriod" startAt="2"/>
            </a:pPr>
            <a:r>
              <a:rPr lang="en-US" sz="1100" dirty="0" smtClean="0"/>
              <a:t>[Smallest words] </a:t>
            </a:r>
            <a:r>
              <a:rPr lang="en-US" sz="1100" b="1" dirty="0" smtClean="0"/>
              <a:t>How influences are measured </a:t>
            </a:r>
            <a:r>
              <a:rPr lang="en-US" sz="1100" dirty="0" smtClean="0"/>
              <a:t> - actions like grooming and rewards</a:t>
            </a:r>
            <a:r>
              <a:rPr lang="en-US" sz="1100" b="1" baseline="0" dirty="0" smtClean="0"/>
              <a:t/>
            </a:r>
            <a:br>
              <a:rPr lang="en-US" sz="1100" b="1" baseline="0" dirty="0" smtClean="0"/>
            </a:br>
            <a:endParaRPr lang="en-US" sz="1100" b="1" baseline="0" dirty="0" smtClean="0"/>
          </a:p>
          <a:p>
            <a:pPr marL="0" lvl="1" indent="-228600"/>
            <a:endParaRPr lang="en-US" sz="1100" b="1" dirty="0" smtClean="0"/>
          </a:p>
          <a:p>
            <a:pPr marL="0" lvl="1" indent="-228600"/>
            <a:r>
              <a:rPr lang="en-US" sz="1100" b="1" dirty="0" smtClean="0"/>
              <a:t>SKIP</a:t>
            </a:r>
          </a:p>
          <a:p>
            <a:pPr marL="0" lvl="1" indent="-228600"/>
            <a:r>
              <a:rPr lang="en-US" sz="1100" b="1" dirty="0" err="1" smtClean="0"/>
              <a:t>Wordle</a:t>
            </a:r>
            <a:r>
              <a:rPr lang="en-US" sz="1100" b="1" dirty="0" smtClean="0"/>
              <a:t> premise. </a:t>
            </a:r>
          </a:p>
          <a:p>
            <a:pPr marL="0" lvl="1" indent="-228600"/>
            <a:r>
              <a:rPr lang="en-US" sz="1100" dirty="0" smtClean="0"/>
              <a:t> Every time, in the course of everyday work practices, that an organization…</a:t>
            </a:r>
          </a:p>
          <a:p>
            <a:pPr marL="514350" lvl="2" indent="-228600">
              <a:buFont typeface="Wingdings" pitchFamily="2" charset="2"/>
              <a:buChar char="§"/>
              <a:defRPr/>
            </a:pPr>
            <a:r>
              <a:rPr lang="en-US" sz="1100" dirty="0" smtClean="0"/>
              <a:t>Uses ET and LO behaviors</a:t>
            </a:r>
          </a:p>
          <a:p>
            <a:pPr marL="514350" lvl="2" indent="-228600">
              <a:buFont typeface="Wingdings" pitchFamily="2" charset="2"/>
              <a:buChar char="§"/>
            </a:pPr>
            <a:r>
              <a:rPr lang="en-US" sz="1100" dirty="0" smtClean="0"/>
              <a:t>To engage in building evaluation capacity</a:t>
            </a:r>
          </a:p>
          <a:p>
            <a:pPr marL="514350" lvl="2" indent="-228600">
              <a:buFont typeface="Wingdings" pitchFamily="2" charset="2"/>
              <a:buChar char="§"/>
            </a:pPr>
            <a:r>
              <a:rPr lang="en-US" sz="1100" dirty="0" smtClean="0"/>
              <a:t>Through which knowledge continually flows [for better or worse]</a:t>
            </a:r>
          </a:p>
          <a:p>
            <a:pPr marL="514350" lvl="2" indent="-228600">
              <a:buFont typeface="Wingdings" pitchFamily="2" charset="2"/>
              <a:buChar char="§"/>
            </a:pPr>
            <a:r>
              <a:rPr lang="en-US" sz="1100" dirty="0" smtClean="0"/>
              <a:t>One can expect better org performance</a:t>
            </a:r>
          </a:p>
          <a:p>
            <a:pPr marL="514350" lvl="2" indent="-228600">
              <a:buFont typeface="Wingdings" pitchFamily="2" charset="2"/>
              <a:buChar char="§"/>
            </a:pPr>
            <a:r>
              <a:rPr lang="en-US" sz="1100" dirty="0" smtClean="0"/>
              <a:t>…or organization needs to find a consultant on the AEA website </a:t>
            </a:r>
            <a:r>
              <a:rPr lang="en-US" sz="1100" baseline="0" dirty="0" smtClean="0"/>
              <a:t>self-organize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2798763" cy="209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4337" y="3005137"/>
            <a:ext cx="6248400" cy="3581400"/>
          </a:xfrm>
        </p:spPr>
        <p:txBody>
          <a:bodyPr>
            <a:normAutofit/>
          </a:bodyPr>
          <a:lstStyle/>
          <a:p>
            <a:pPr marL="0" lvl="1">
              <a:defRPr/>
            </a:pPr>
            <a:r>
              <a:rPr lang="en-US" b="1" strike="sngStrike" dirty="0" smtClean="0"/>
              <a:t>Five slides: </a:t>
            </a:r>
            <a:r>
              <a:rPr lang="en-US" b="1" i="1" strike="sngStrike" dirty="0" smtClean="0"/>
              <a:t>Knowledge Basics</a:t>
            </a:r>
            <a:r>
              <a:rPr lang="en-US" b="1" i="1" dirty="0" smtClean="0"/>
              <a:t>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0" baseline="0" dirty="0" smtClean="0"/>
              <a:t>Enough about model.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="0" baseline="0" dirty="0" smtClean="0"/>
              <a:t>Now the knowledge parameters.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b="1" i="1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1" strike="sngStrike" dirty="0" smtClean="0"/>
              <a:t>Why these five?    </a:t>
            </a:r>
            <a:r>
              <a:rPr lang="en-US" sz="1200" baseline="0" dirty="0" smtClean="0"/>
              <a:t>[I chose the next five slides because…]</a:t>
            </a:r>
            <a:endParaRPr lang="en-US" sz="1200" b="1" baseline="0" dirty="0" smtClean="0"/>
          </a:p>
          <a:p>
            <a:pPr marL="228600" lvl="1" indent="-228600">
              <a:buAutoNum type="arabicPeriod"/>
              <a:defRPr/>
            </a:pPr>
            <a:r>
              <a:rPr lang="en-US" dirty="0" smtClean="0"/>
              <a:t>[They are…] Foundational concepts about knowledge – introduced by philosophy, information systems, instructional design, business management, communication theory…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1" baseline="0" dirty="0" smtClean="0"/>
              <a:t>Your job…. </a:t>
            </a:r>
            <a:r>
              <a:rPr lang="en-US" sz="1200" baseline="0" dirty="0" smtClean="0"/>
              <a:t>[D</a:t>
            </a:r>
            <a:r>
              <a:rPr lang="en-US" dirty="0" smtClean="0"/>
              <a:t>irections….</a:t>
            </a:r>
            <a:r>
              <a:rPr lang="en-US" sz="1200" baseline="0" dirty="0" smtClean="0"/>
              <a:t>show one slide from each expert].</a:t>
            </a:r>
            <a:r>
              <a:rPr lang="en-US" sz="1200" b="1" dirty="0" smtClean="0"/>
              <a:t> </a:t>
            </a:r>
            <a:endParaRPr lang="en-US" sz="1200" b="1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="1" dirty="0" smtClean="0"/>
              <a:t>1. N</a:t>
            </a:r>
            <a:r>
              <a:rPr lang="en-US" sz="1200" b="1" baseline="0" dirty="0" smtClean="0"/>
              <a:t>otice the flow </a:t>
            </a:r>
            <a:r>
              <a:rPr lang="en-US" sz="1200" baseline="0" dirty="0" smtClean="0"/>
              <a:t>in</a:t>
            </a:r>
            <a:r>
              <a:rPr lang="en-US" sz="1200" dirty="0" smtClean="0"/>
              <a:t> </a:t>
            </a:r>
            <a:r>
              <a:rPr lang="en-US" sz="1200" baseline="0" dirty="0" smtClean="0"/>
              <a:t>each</a:t>
            </a:r>
            <a:r>
              <a:rPr lang="en-US" sz="1200" b="1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="1" dirty="0" smtClean="0"/>
              <a:t>2. </a:t>
            </a:r>
            <a:r>
              <a:rPr lang="en-US" dirty="0" smtClean="0"/>
              <a:t>Ask how flow could </a:t>
            </a:r>
            <a:r>
              <a:rPr lang="en-US" b="1" dirty="0" smtClean="0"/>
              <a:t>hamper/hamstring</a:t>
            </a:r>
            <a:r>
              <a:rPr lang="en-US" dirty="0" smtClean="0"/>
              <a:t> (aka moderate/mediate) the process.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baseline="0" dirty="0" smtClean="0"/>
          </a:p>
          <a:p>
            <a:pPr marL="0" lvl="1">
              <a:defRPr/>
            </a:pPr>
            <a:r>
              <a:rPr lang="en-US" sz="1200" b="1" dirty="0" smtClean="0"/>
              <a:t>FYI. Names are listed by </a:t>
            </a:r>
            <a:r>
              <a:rPr lang="en-US" b="1" dirty="0" smtClean="0"/>
              <a:t>birth order</a:t>
            </a:r>
            <a:endParaRPr lang="en-US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n-US" sz="1200" b="0" baseline="0" dirty="0" smtClean="0"/>
              <a:t>Polanyi  1891-1976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n-US" sz="1200" b="0" baseline="0" dirty="0" smtClean="0"/>
              <a:t>Argyris  1923–present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n-US" sz="1200" b="0" baseline="0" dirty="0" smtClean="0"/>
              <a:t>Nonaka  1935–present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n-US" sz="1200" b="0" baseline="0" dirty="0" smtClean="0"/>
              <a:t>Davenport 1954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3027363" cy="2270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4337" y="3081337"/>
            <a:ext cx="6400800" cy="6096000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strike="sngStrike" dirty="0" smtClean="0"/>
              <a:t>BASIC SLIDE #1</a:t>
            </a:r>
            <a:r>
              <a:rPr lang="en-US" b="1" strike="sngStrike" dirty="0" smtClean="0"/>
              <a:t>: Michael Polanyi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none" baseline="0" dirty="0" smtClean="0"/>
              <a:t>Michael Polanyi </a:t>
            </a:r>
            <a:r>
              <a:rPr lang="en-US" u="none" baseline="0" dirty="0" smtClean="0"/>
              <a:t>is one of the </a:t>
            </a:r>
            <a:r>
              <a:rPr lang="en-US" b="1" u="none" baseline="0" dirty="0" smtClean="0"/>
              <a:t>earliest </a:t>
            </a:r>
            <a:r>
              <a:rPr lang="en-US" u="none" baseline="0" dirty="0" smtClean="0"/>
              <a:t>academics to </a:t>
            </a:r>
            <a:r>
              <a:rPr lang="en-US" b="1" u="none" baseline="0" dirty="0" smtClean="0"/>
              <a:t>deconstruct the KN platform.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 smtClean="0"/>
              <a:t>1. [He suggested….] Two basic kinds of knowledge – tacit and explicit.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 smtClean="0"/>
          </a:p>
          <a:p>
            <a:pPr>
              <a:defRPr/>
            </a:pPr>
            <a:r>
              <a:rPr lang="en-US" dirty="0" smtClean="0"/>
              <a:t>Of </a:t>
            </a:r>
            <a:r>
              <a:rPr lang="en-US" b="1" dirty="0" smtClean="0"/>
              <a:t>tacit </a:t>
            </a:r>
            <a:r>
              <a:rPr lang="en-US" dirty="0" smtClean="0"/>
              <a:t>it could be said…</a:t>
            </a:r>
            <a:endParaRPr lang="en-US" b="1" dirty="0" smtClean="0"/>
          </a:p>
          <a:p>
            <a:pPr marL="228600" indent="-228600">
              <a:buAutoNum type="arabicPeriod"/>
              <a:defRPr/>
            </a:pPr>
            <a:r>
              <a:rPr lang="en-US" dirty="0" smtClean="0"/>
              <a:t>“We…know more than we can tell”</a:t>
            </a:r>
          </a:p>
          <a:p>
            <a:pPr marL="228600" indent="-228600">
              <a:defRPr/>
            </a:pPr>
            <a:endParaRPr lang="en-US" b="1" dirty="0" smtClean="0"/>
          </a:p>
          <a:p>
            <a:pPr marL="228600" indent="-228600">
              <a:defRPr/>
            </a:pPr>
            <a:r>
              <a:rPr lang="en-US" b="1" dirty="0" smtClean="0"/>
              <a:t>Explicit </a:t>
            </a:r>
            <a:r>
              <a:rPr lang="en-US" dirty="0" smtClean="0"/>
              <a:t>knowledge, in contrast….</a:t>
            </a:r>
          </a:p>
          <a:p>
            <a:pPr marL="233363" lvl="1" indent="-233363">
              <a:buFont typeface="+mj-lt"/>
              <a:buAutoNum type="arabicPeriod"/>
              <a:defRPr/>
            </a:pPr>
            <a:r>
              <a:rPr lang="en-US" dirty="0" smtClean="0"/>
              <a:t>Appears in an understandable and transferable form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b="1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/>
              <a:t>Within tacit</a:t>
            </a:r>
            <a:r>
              <a:rPr lang="en-US" dirty="0" smtClean="0"/>
              <a:t>, two kinds:</a:t>
            </a:r>
          </a:p>
          <a:p>
            <a:pPr marL="342900" indent="-171450">
              <a:buAutoNum type="alphaLcPeriod"/>
              <a:defRPr/>
            </a:pPr>
            <a:r>
              <a:rPr lang="en-US" b="1" dirty="0" smtClean="0"/>
              <a:t>Cognitions </a:t>
            </a:r>
            <a:r>
              <a:rPr lang="en-US" dirty="0" smtClean="0"/>
              <a:t> – “mental models”</a:t>
            </a:r>
            <a:r>
              <a:rPr lang="en-US" baseline="0" dirty="0" smtClean="0"/>
              <a:t> </a:t>
            </a:r>
          </a:p>
          <a:p>
            <a:pPr marL="342900" indent="-171450">
              <a:buFont typeface="+mj-lt"/>
              <a:buAutoNum type="alphaLcPeriod"/>
              <a:defRPr/>
            </a:pPr>
            <a:r>
              <a:rPr lang="en-US" dirty="0" smtClean="0"/>
              <a:t>T</a:t>
            </a:r>
            <a:r>
              <a:rPr lang="en-US" b="1" dirty="0" smtClean="0"/>
              <a:t>echnical know-how  – </a:t>
            </a:r>
            <a:r>
              <a:rPr lang="en-US" dirty="0" smtClean="0"/>
              <a:t>a “</a:t>
            </a:r>
            <a:r>
              <a:rPr lang="en-US" b="0" dirty="0" smtClean="0"/>
              <a:t>knack” for making things happen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r>
              <a:rPr lang="en-US" b="1" dirty="0" smtClean="0"/>
              <a:t>Pull-out box - </a:t>
            </a:r>
            <a:r>
              <a:rPr lang="en-US" dirty="0" smtClean="0"/>
              <a:t>expands on the many ways to elicit tacit knowledge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Imagine</a:t>
            </a:r>
            <a:r>
              <a:rPr lang="en-US" dirty="0" smtClean="0"/>
              <a:t> the many ways Dads have taught their children to ride a bike</a:t>
            </a:r>
          </a:p>
          <a:p>
            <a:pPr marL="228600" indent="-228600"/>
            <a:r>
              <a:rPr lang="en-US" dirty="0" smtClean="0"/>
              <a:t>	a.  He could climb on the bike and wobble down the street, use words to describe how…</a:t>
            </a:r>
          </a:p>
          <a:p>
            <a:pPr marL="228600" indent="-228600"/>
            <a:r>
              <a:rPr lang="en-US" dirty="0" smtClean="0"/>
              <a:t>2.   [Similarly] </a:t>
            </a:r>
            <a:r>
              <a:rPr lang="en-US" b="1" dirty="0" smtClean="0"/>
              <a:t>Workplace </a:t>
            </a:r>
            <a:r>
              <a:rPr lang="en-US" dirty="0" smtClean="0"/>
              <a:t>– mentor or rounds</a:t>
            </a:r>
          </a:p>
          <a:p>
            <a:pPr marL="404813" lvl="1" indent="-171450">
              <a:buFont typeface="+mj-lt"/>
              <a:buAutoNum type="alphaLcPeriod"/>
            </a:pPr>
            <a:r>
              <a:rPr lang="en-US" dirty="0" smtClean="0"/>
              <a:t>Both can be used to elicit tacit knowledge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indent="-228600"/>
            <a:r>
              <a:rPr lang="en-US" dirty="0" smtClean="0"/>
              <a:t>So let’s </a:t>
            </a:r>
            <a:r>
              <a:rPr lang="en-US" b="1" dirty="0" smtClean="0"/>
              <a:t>apply </a:t>
            </a:r>
            <a:r>
              <a:rPr lang="en-US" dirty="0" smtClean="0"/>
              <a:t>this…</a:t>
            </a:r>
          </a:p>
          <a:p>
            <a:pPr indent="-228600">
              <a:buAutoNum type="arabicPeriod"/>
            </a:pPr>
            <a:r>
              <a:rPr lang="en-US" b="0" u="none" baseline="0" dirty="0" smtClean="0"/>
              <a:t>What happens if…an outcome doesn’t line up with what was </a:t>
            </a:r>
            <a:r>
              <a:rPr lang="en-US" b="1" u="none" baseline="0" dirty="0" smtClean="0"/>
              <a:t>“supposed” </a:t>
            </a:r>
            <a:r>
              <a:rPr lang="en-US" dirty="0" smtClean="0"/>
              <a:t>to happen?</a:t>
            </a:r>
          </a:p>
          <a:p>
            <a:pPr marL="457200" lvl="2" indent="-228600">
              <a:buFont typeface="+mj-lt"/>
              <a:buAutoNum type="alphaLcPeriod"/>
            </a:pPr>
            <a:r>
              <a:rPr lang="en-US" dirty="0" smtClean="0"/>
              <a:t>Did you get the theory wrong? [tilt head]</a:t>
            </a:r>
          </a:p>
          <a:p>
            <a:pPr marL="457200" lvl="2" indent="-228600">
              <a:buFont typeface="+mj-lt"/>
              <a:buAutoNum type="alphaLcPeriod"/>
            </a:pPr>
            <a:r>
              <a:rPr lang="en-US" dirty="0" smtClean="0"/>
              <a:t>[Or….]   Maybe something tacit needed to be made explicit </a:t>
            </a:r>
          </a:p>
          <a:p>
            <a:pPr marL="0" lvl="1" indent="-228600">
              <a:buAutoNum type="arabicPeriod" startAt="2"/>
            </a:pPr>
            <a:r>
              <a:rPr lang="en-US" dirty="0" smtClean="0"/>
              <a:t>As an </a:t>
            </a:r>
            <a:r>
              <a:rPr lang="en-US" b="1" dirty="0" smtClean="0"/>
              <a:t>example…</a:t>
            </a:r>
          </a:p>
          <a:p>
            <a:pPr marL="457200" lvl="2" indent="-228600">
              <a:buFont typeface="+mj-lt"/>
              <a:buAutoNum type="alphaLcPeriod"/>
            </a:pPr>
            <a:r>
              <a:rPr lang="en-US" dirty="0" smtClean="0"/>
              <a:t>A formal After-Action Review</a:t>
            </a:r>
            <a:r>
              <a:rPr lang="en-US" b="1" dirty="0" smtClean="0"/>
              <a:t> </a:t>
            </a:r>
            <a:r>
              <a:rPr lang="en-US" dirty="0" smtClean="0"/>
              <a:t>might uncover why an innovation – like why adding a visit from the clown to the oncology ward activity program was such a bomb.</a:t>
            </a:r>
          </a:p>
          <a:p>
            <a:pPr marL="688975" lvl="2" indent="-225425">
              <a:buFont typeface="Wingdings" pitchFamily="2" charset="2"/>
              <a:buChar char="§"/>
            </a:pPr>
            <a:endParaRPr lang="en-US" b="1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6" y="701675"/>
            <a:ext cx="3376846" cy="2532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6737" y="3538537"/>
            <a:ext cx="5661660" cy="4213384"/>
          </a:xfrm>
        </p:spPr>
        <p:txBody>
          <a:bodyPr>
            <a:normAutofit/>
          </a:bodyPr>
          <a:lstStyle/>
          <a:p>
            <a:pPr defTabSz="939363">
              <a:buFont typeface="Wingdings" pitchFamily="2" charset="2"/>
              <a:buNone/>
              <a:defRPr/>
            </a:pPr>
            <a:r>
              <a:rPr lang="en-US" b="1" dirty="0" smtClean="0"/>
              <a:t>Tacit or Explicit?</a:t>
            </a:r>
          </a:p>
          <a:p>
            <a:pPr defTabSz="939363">
              <a:buFont typeface="Wingdings" pitchFamily="2" charset="2"/>
              <a:buNone/>
              <a:defRPr/>
            </a:pPr>
            <a:endParaRPr lang="en-US" dirty="0" smtClean="0"/>
          </a:p>
          <a:p>
            <a:pPr defTabSz="939363">
              <a:buFont typeface="Wingdings" pitchFamily="2" charset="2"/>
              <a:buNone/>
              <a:defRPr/>
            </a:pPr>
            <a:r>
              <a:rPr lang="en-US" dirty="0" smtClean="0"/>
              <a:t>I’m the guy behind the desk.</a:t>
            </a:r>
          </a:p>
          <a:p>
            <a:pPr defTabSz="939363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5075" y="701675"/>
            <a:ext cx="3255963" cy="244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137" y="3233737"/>
            <a:ext cx="6324600" cy="5867400"/>
          </a:xfrm>
        </p:spPr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1" strike="sngStrike" dirty="0" smtClean="0"/>
              <a:t>BASIC SLIDE #2: Chris Argyris and </a:t>
            </a:r>
            <a:r>
              <a:rPr lang="en-US" b="1" strike="sngStrike" dirty="0" smtClean="0"/>
              <a:t>D</a:t>
            </a:r>
            <a:r>
              <a:rPr lang="en-US" sz="1200" b="1" strike="sngStrike" dirty="0" smtClean="0"/>
              <a:t>onald Shon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b="1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1" strike="sngStrike" dirty="0" smtClean="0"/>
              <a:t>Transition.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b="0" dirty="0" smtClean="0"/>
              <a:t>Another way</a:t>
            </a:r>
            <a:r>
              <a:rPr lang="en-US" sz="1200" dirty="0" smtClean="0"/>
              <a:t> flow of knowledge might be woven into the fabric of organizational learning</a:t>
            </a:r>
            <a:r>
              <a:rPr lang="en-US" sz="1200" baseline="0" dirty="0" smtClean="0"/>
              <a:t> is through single- and double-loop learning.</a:t>
            </a:r>
            <a:r>
              <a:rPr lang="en-US" sz="1200" dirty="0" smtClean="0"/>
              <a:t> </a:t>
            </a:r>
            <a:endParaRPr lang="en-US" sz="1200" b="1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b="1" baseline="0" dirty="0" smtClean="0"/>
          </a:p>
          <a:p>
            <a:pPr>
              <a:defRPr/>
            </a:pPr>
            <a:r>
              <a:rPr lang="en-US" b="1" strike="sngStrike" dirty="0" smtClean="0"/>
              <a:t>Single.</a:t>
            </a:r>
          </a:p>
          <a:p>
            <a:pPr>
              <a:defRPr/>
            </a:pPr>
            <a:r>
              <a:rPr lang="en-US" b="1" dirty="0" smtClean="0">
                <a:latin typeface="Monotype Corsiva" pitchFamily="66" charset="0"/>
              </a:rPr>
              <a:t>Single -</a:t>
            </a:r>
            <a:r>
              <a:rPr lang="en-US" b="1" dirty="0" smtClean="0"/>
              <a:t> </a:t>
            </a:r>
            <a:r>
              <a:rPr lang="en-US" b="0" dirty="0" smtClean="0"/>
              <a:t>loop learning...is </a:t>
            </a:r>
            <a:r>
              <a:rPr lang="en-US" b="0" u="sng" dirty="0" smtClean="0"/>
              <a:t>doing</a:t>
            </a:r>
            <a:r>
              <a:rPr lang="en-US" b="0" dirty="0" smtClean="0"/>
              <a:t> something, </a:t>
            </a:r>
            <a:r>
              <a:rPr lang="en-US" b="0" u="sng" dirty="0" smtClean="0"/>
              <a:t>saying</a:t>
            </a:r>
            <a:r>
              <a:rPr lang="en-US" b="0" dirty="0" smtClean="0"/>
              <a:t> I don’t like it, but doing it </a:t>
            </a:r>
            <a:r>
              <a:rPr lang="en-US" b="0" u="sng" dirty="0" smtClean="0"/>
              <a:t>again</a:t>
            </a:r>
            <a:r>
              <a:rPr lang="en-US" dirty="0" smtClean="0"/>
              <a:t> - </a:t>
            </a:r>
            <a:r>
              <a:rPr lang="en-US" b="0" dirty="0" smtClean="0"/>
              <a:t>same way!</a:t>
            </a:r>
            <a:endParaRPr lang="en-US" i="0" dirty="0" smtClean="0"/>
          </a:p>
          <a:p>
            <a:pPr marL="228600" lvl="1" indent="-228600">
              <a:buFontTx/>
              <a:buAutoNum type="arabicPeriod"/>
              <a:defRPr/>
            </a:pPr>
            <a:r>
              <a:rPr lang="en-US" dirty="0" smtClean="0"/>
              <a:t>Einstein’s definition of insanity?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Monotype Corsiva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trike="sngStrike" dirty="0" smtClean="0"/>
              <a:t>Double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organization does </a:t>
            </a:r>
            <a:r>
              <a:rPr lang="en-US" b="1" dirty="0" smtClean="0">
                <a:latin typeface="Monotype Corsiva" pitchFamily="66" charset="0"/>
              </a:rPr>
              <a:t>Double</a:t>
            </a:r>
            <a:r>
              <a:rPr lang="en-US" b="0" dirty="0" smtClean="0"/>
              <a:t>-loop</a:t>
            </a:r>
            <a:r>
              <a:rPr lang="en-US" dirty="0" smtClean="0"/>
              <a:t> learning when it…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b="1" dirty="0" smtClean="0"/>
              <a:t>“Un</a:t>
            </a:r>
            <a:r>
              <a:rPr lang="en-US" dirty="0" smtClean="0"/>
              <a:t>learns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re</a:t>
            </a:r>
            <a:r>
              <a:rPr lang="en-US" dirty="0" smtClean="0"/>
              <a:t>frames</a:t>
            </a:r>
            <a:r>
              <a:rPr lang="en-US" b="1" dirty="0" smtClean="0"/>
              <a:t>” </a:t>
            </a:r>
            <a:r>
              <a:rPr lang="en-US" dirty="0" smtClean="0"/>
              <a:t>its assumptions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defRPr/>
            </a:pPr>
            <a:endParaRPr lang="en-US" b="1" dirty="0" smtClean="0"/>
          </a:p>
          <a:p>
            <a:pPr marL="169863" indent="-169863">
              <a:defRPr/>
            </a:pPr>
            <a:r>
              <a:rPr lang="en-US" b="1" dirty="0" smtClean="0"/>
              <a:t>An example?</a:t>
            </a:r>
          </a:p>
          <a:p>
            <a:pPr marL="228600" indent="-228600">
              <a:buAutoNum type="arabicPeriod"/>
              <a:defRPr/>
            </a:pPr>
            <a:r>
              <a:rPr lang="en-US" dirty="0" smtClean="0"/>
              <a:t>[Are you…] Facing a seemingly unsolvable issue?</a:t>
            </a:r>
          </a:p>
          <a:p>
            <a:pPr lvl="1" indent="-223838">
              <a:buFont typeface="+mj-lt"/>
              <a:buAutoNum type="alphaLcPeriod"/>
              <a:defRPr/>
            </a:pPr>
            <a:r>
              <a:rPr lang="en-US" dirty="0" smtClean="0"/>
              <a:t>E.g. Those recalcitrant smokers</a:t>
            </a:r>
            <a:r>
              <a:rPr lang="en-US" b="1" dirty="0" smtClean="0"/>
              <a:t> </a:t>
            </a:r>
            <a:r>
              <a:rPr lang="en-US" dirty="0" smtClean="0"/>
              <a:t>who </a:t>
            </a:r>
            <a:r>
              <a:rPr lang="en-US" b="1" dirty="0" smtClean="0"/>
              <a:t>refuse </a:t>
            </a:r>
            <a:r>
              <a:rPr lang="en-US" dirty="0" smtClean="0"/>
              <a:t>to use the </a:t>
            </a:r>
            <a:r>
              <a:rPr lang="en-US" b="1" dirty="0" smtClean="0"/>
              <a:t>nice, convenient</a:t>
            </a:r>
            <a:r>
              <a:rPr lang="en-US" dirty="0" smtClean="0"/>
              <a:t> ash-cans outside the building?</a:t>
            </a:r>
          </a:p>
          <a:p>
            <a:pPr indent="-223838">
              <a:buFont typeface="+mj-lt"/>
              <a:buAutoNum type="arabicPeriod"/>
              <a:defRPr/>
            </a:pPr>
            <a:r>
              <a:rPr lang="en-US" dirty="0" smtClean="0"/>
              <a:t>How might you generate double-loop learning?</a:t>
            </a:r>
          </a:p>
          <a:p>
            <a:pPr lvl="1" indent="-223838">
              <a:buFont typeface="+mj-lt"/>
              <a:buAutoNum type="alphaLcPeriod"/>
              <a:defRPr/>
            </a:pPr>
            <a:r>
              <a:rPr lang="en-US" dirty="0" smtClean="0"/>
              <a:t>Carol Weiss suggests you bring in a critic of the program</a:t>
            </a:r>
          </a:p>
          <a:p>
            <a:pPr marL="690563" lvl="2" indent="-233363">
              <a:buFont typeface="Wingdings" pitchFamily="2" charset="2"/>
              <a:buChar char="§"/>
              <a:defRPr/>
            </a:pPr>
            <a:r>
              <a:rPr lang="en-US" dirty="0" smtClean="0"/>
              <a:t>On our Lean teams, we always had a set of Fresh Eyes</a:t>
            </a:r>
          </a:p>
          <a:p>
            <a:pPr marL="690563" lvl="2" indent="-233363">
              <a:buFont typeface="Wingdings" pitchFamily="2" charset="2"/>
              <a:buChar char="§"/>
              <a:defRPr/>
            </a:pPr>
            <a:r>
              <a:rPr lang="en-US" dirty="0" smtClean="0"/>
              <a:t>It was their </a:t>
            </a:r>
            <a:r>
              <a:rPr lang="en-US" b="1" dirty="0" smtClean="0"/>
              <a:t>job</a:t>
            </a:r>
            <a:r>
              <a:rPr lang="en-US" dirty="0" smtClean="0"/>
              <a:t> to see things differently!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Apply </a:t>
            </a:r>
            <a:r>
              <a:rPr lang="en-US" dirty="0" smtClean="0"/>
              <a:t>[read from </a:t>
            </a:r>
            <a:r>
              <a:rPr lang="en-US" i="1" dirty="0" smtClean="0"/>
              <a:t>bottom</a:t>
            </a:r>
            <a:r>
              <a:rPr lang="en-US" dirty="0" smtClean="0"/>
              <a:t>]</a:t>
            </a:r>
            <a:r>
              <a:rPr lang="en-US" b="1" dirty="0" smtClean="0"/>
              <a:t>.  </a:t>
            </a:r>
            <a:r>
              <a:rPr lang="en-US" dirty="0" smtClean="0"/>
              <a:t>Do you </a:t>
            </a:r>
            <a:r>
              <a:rPr lang="en-US" b="1" dirty="0" smtClean="0"/>
              <a:t>structure</a:t>
            </a:r>
            <a:r>
              <a:rPr lang="en-US" dirty="0" smtClean="0"/>
              <a:t> </a:t>
            </a:r>
            <a:r>
              <a:rPr lang="en-US" b="1" dirty="0" smtClean="0"/>
              <a:t>reframing</a:t>
            </a:r>
            <a:r>
              <a:rPr lang="en-US" dirty="0" smtClean="0"/>
              <a:t> into your evaluations?</a:t>
            </a:r>
          </a:p>
          <a:p>
            <a:pPr marL="169863" indent="-169863">
              <a:buFont typeface="+mj-lt"/>
              <a:buAutoNum type="arabicPeriod"/>
              <a:defRPr/>
            </a:pPr>
            <a:r>
              <a:rPr lang="en-US" dirty="0" smtClean="0"/>
              <a:t>A double loop </a:t>
            </a:r>
            <a:r>
              <a:rPr lang="en-US" b="1" dirty="0" smtClean="0"/>
              <a:t>quadruples </a:t>
            </a:r>
            <a:r>
              <a:rPr lang="en-US" dirty="0" smtClean="0"/>
              <a:t>learning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10342" y="8894921"/>
            <a:ext cx="3066733" cy="468154"/>
          </a:xfrm>
        </p:spPr>
        <p:txBody>
          <a:bodyPr/>
          <a:lstStyle/>
          <a:p>
            <a:fld id="{0B9D04B4-E671-4BFF-8EDB-D23CCF681DE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2493963" cy="187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1937" y="2624137"/>
            <a:ext cx="6738938" cy="655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b="1" u="none" strike="sngStrike" dirty="0" smtClean="0"/>
              <a:t>BASIC SLIDE #3: </a:t>
            </a:r>
            <a:r>
              <a:rPr lang="en-US" b="1" strike="sngStrike" dirty="0" smtClean="0"/>
              <a:t>Ikujiro </a:t>
            </a:r>
            <a:r>
              <a:rPr lang="en-US" sz="1200" b="1" u="none" strike="sngStrike" dirty="0" smtClean="0"/>
              <a:t>Nonaka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none" strike="sngStrike" dirty="0" smtClean="0"/>
              <a:t>Transition</a:t>
            </a:r>
            <a:r>
              <a:rPr lang="en-US" b="1" strike="sngStrike" dirty="0" smtClean="0"/>
              <a:t>.</a:t>
            </a:r>
            <a:endParaRPr lang="en-US" sz="1200" b="1" u="none" strike="sngStrik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  Nonaka b</a:t>
            </a:r>
            <a:r>
              <a:rPr lang="en-US" sz="1200" b="0" u="none" dirty="0" smtClean="0"/>
              <a:t>uilds on Polanyi’s distinction between tacit and explicit knowledge.</a:t>
            </a:r>
          </a:p>
          <a:p>
            <a:pPr marL="171450" indent="-171450">
              <a:buAutoNum type="arabicPeriod" startAt="2"/>
              <a:defRPr/>
            </a:pPr>
            <a:r>
              <a:rPr lang="en-US" dirty="0" smtClean="0"/>
              <a:t> He suggests four different activities that convert knowledge into different forms</a:t>
            </a:r>
          </a:p>
          <a:p>
            <a:pPr marL="457200" lvl="2" indent="-223838">
              <a:buFont typeface="+mj-lt"/>
              <a:buAutoNum type="alphaLcPeriod"/>
              <a:defRPr/>
            </a:pPr>
            <a:r>
              <a:rPr lang="en-US" dirty="0" smtClean="0"/>
              <a:t>Each quadrant involves a separate activity</a:t>
            </a:r>
          </a:p>
          <a:p>
            <a:pPr marL="457200" lvl="2" indent="-223838">
              <a:buFont typeface="+mj-lt"/>
              <a:buAutoNum type="alphaLcPeriod"/>
              <a:defRPr/>
            </a:pPr>
            <a:r>
              <a:rPr lang="en-US" dirty="0" smtClean="0"/>
              <a:t>Never done in logical order!</a:t>
            </a:r>
          </a:p>
          <a:p>
            <a:pPr marL="457200" lvl="2" indent="-223838"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trike="sngStrike" dirty="0" smtClean="0"/>
              <a:t>Model </a:t>
            </a:r>
            <a:r>
              <a:rPr lang="en-US" sz="1200" strike="sngStrike" dirty="0" smtClean="0"/>
              <a:t>[read screen]</a:t>
            </a:r>
          </a:p>
          <a:p>
            <a:pPr marL="228600" indent="-228600">
              <a:buAutoNum type="arabicPeriod"/>
            </a:pPr>
            <a:r>
              <a:rPr lang="en-US" dirty="0" smtClean="0"/>
              <a:t>[Top left?] </a:t>
            </a:r>
            <a:r>
              <a:rPr lang="en-US" sz="1200" b="1" i="0" baseline="0" dirty="0" smtClean="0"/>
              <a:t>Socialize. </a:t>
            </a:r>
            <a:endParaRPr lang="en-US" sz="1200" b="0" i="0" baseline="0" dirty="0" smtClean="0"/>
          </a:p>
          <a:p>
            <a:pPr marL="400050" lvl="1" indent="-171450">
              <a:buFont typeface="+mj-lt"/>
              <a:buAutoNum type="alphaLcPeriod"/>
            </a:pPr>
            <a:r>
              <a:rPr lang="en-US" b="0" i="0" baseline="0" dirty="0" smtClean="0"/>
              <a:t> Two people</a:t>
            </a:r>
            <a:r>
              <a:rPr lang="en-US" i="0" baseline="0" dirty="0" smtClean="0"/>
              <a:t>– interact at water cooler</a:t>
            </a:r>
          </a:p>
          <a:p>
            <a:pPr lvl="1" indent="-228600">
              <a:buFont typeface="+mj-lt"/>
              <a:buAutoNum type="alphaLcPeriod"/>
            </a:pPr>
            <a:r>
              <a:rPr lang="en-US" dirty="0" smtClean="0"/>
              <a:t>Having built acquaintance, we can </a:t>
            </a:r>
            <a:r>
              <a:rPr lang="en-US" b="1" dirty="0" smtClean="0"/>
              <a:t>more quickly</a:t>
            </a:r>
            <a:r>
              <a:rPr lang="en-US" i="0" dirty="0" smtClean="0"/>
              <a:t> pick up on each other’s</a:t>
            </a:r>
            <a:r>
              <a:rPr lang="en-US" i="0" baseline="0" dirty="0" smtClean="0"/>
              <a:t> </a:t>
            </a:r>
            <a:r>
              <a:rPr lang="en-US" b="1" i="0" baseline="0" dirty="0" smtClean="0"/>
              <a:t>nuances</a:t>
            </a:r>
            <a:r>
              <a:rPr lang="en-US" i="0" baseline="0" dirty="0" smtClean="0"/>
              <a:t>  when working</a:t>
            </a:r>
            <a:r>
              <a:rPr lang="en-US" i="0" dirty="0" smtClean="0"/>
              <a:t> </a:t>
            </a:r>
            <a:r>
              <a:rPr lang="en-US" i="0" baseline="0" dirty="0" smtClean="0"/>
              <a:t>together</a:t>
            </a:r>
          </a:p>
          <a:p>
            <a:pPr marL="400050" lvl="1" indent="-171450"/>
            <a:endParaRPr lang="en-US" i="0" baseline="0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US" dirty="0" smtClean="0"/>
              <a:t>[Top right?]</a:t>
            </a:r>
          </a:p>
          <a:p>
            <a:pPr lvl="1" indent="-228600">
              <a:buFont typeface="+mj-lt"/>
              <a:buAutoNum type="alphaLcPeriod"/>
            </a:pPr>
            <a:r>
              <a:rPr lang="en-US" dirty="0" smtClean="0"/>
              <a:t>It’s in your head…pull it out…make your document….that’s </a:t>
            </a:r>
            <a:r>
              <a:rPr lang="en-US" b="1" dirty="0" smtClean="0"/>
              <a:t>Externalize.</a:t>
            </a:r>
          </a:p>
          <a:p>
            <a:pPr lvl="1" indent="-228600"/>
            <a:endParaRPr lang="en-US" dirty="0" smtClean="0"/>
          </a:p>
          <a:p>
            <a:pPr marL="228600" indent="-228600">
              <a:buFont typeface="+mj-lt"/>
              <a:buAutoNum type="arabicPeriod" startAt="3"/>
            </a:pPr>
            <a:r>
              <a:rPr lang="en-US" dirty="0" smtClean="0"/>
              <a:t>[Bottom right ]</a:t>
            </a:r>
            <a:r>
              <a:rPr lang="en-US" sz="1200" b="1" i="0" baseline="0" dirty="0" smtClean="0"/>
              <a:t>.</a:t>
            </a:r>
            <a:endParaRPr lang="en-US" sz="1200" b="1" baseline="0" dirty="0" smtClean="0"/>
          </a:p>
          <a:p>
            <a:pPr lvl="1" indent="-228600">
              <a:buFont typeface="+mj-lt"/>
              <a:buAutoNum type="alphaLcPeriod"/>
            </a:pPr>
            <a:r>
              <a:rPr lang="en-US" b="1" i="0" baseline="0" dirty="0" smtClean="0"/>
              <a:t>You‘ve </a:t>
            </a:r>
            <a:r>
              <a:rPr lang="en-US" i="0" baseline="0" dirty="0" smtClean="0"/>
              <a:t>worked on your document; </a:t>
            </a:r>
            <a:r>
              <a:rPr lang="en-US" b="1" i="0" baseline="0" dirty="0" smtClean="0"/>
              <a:t>I’ve</a:t>
            </a:r>
            <a:r>
              <a:rPr lang="en-US" i="0" baseline="0" dirty="0" smtClean="0"/>
              <a:t> worked on mine</a:t>
            </a:r>
          </a:p>
          <a:p>
            <a:pPr lvl="1" indent="-228600">
              <a:buFont typeface="+mj-lt"/>
              <a:buAutoNum type="alphaLcPeriod"/>
            </a:pPr>
            <a:r>
              <a:rPr lang="en-US" i="0" baseline="0" dirty="0" smtClean="0"/>
              <a:t>In this quadrant…we merge them. </a:t>
            </a:r>
            <a:r>
              <a:rPr lang="en-US" b="1" dirty="0" smtClean="0"/>
              <a:t>Combination.</a:t>
            </a:r>
            <a:endParaRPr lang="en-US" i="0" baseline="0" dirty="0" smtClean="0"/>
          </a:p>
          <a:p>
            <a:pPr marL="228600" indent="-228600"/>
            <a:endParaRPr lang="en-US" sz="1200" b="1" i="0" baseline="0" dirty="0" smtClean="0"/>
          </a:p>
          <a:p>
            <a:pPr marL="228600" indent="-228600">
              <a:buAutoNum type="arabicPeriod" startAt="4"/>
            </a:pPr>
            <a:r>
              <a:rPr lang="en-US" b="1" dirty="0" smtClean="0"/>
              <a:t>Internalize  </a:t>
            </a:r>
            <a:r>
              <a:rPr lang="en-US" dirty="0" smtClean="0"/>
              <a:t>[</a:t>
            </a:r>
            <a:r>
              <a:rPr lang="en-US" i="1" dirty="0" smtClean="0"/>
              <a:t>bottom</a:t>
            </a:r>
            <a:r>
              <a:rPr lang="en-US" dirty="0" smtClean="0"/>
              <a:t> left]</a:t>
            </a:r>
            <a:r>
              <a:rPr lang="en-US" b="1" dirty="0" smtClean="0"/>
              <a:t> </a:t>
            </a:r>
            <a:endParaRPr lang="en-US" dirty="0" smtClean="0"/>
          </a:p>
          <a:p>
            <a:pPr marL="457200" lvl="2" indent="-233363">
              <a:buFont typeface="+mj-lt"/>
              <a:buAutoNum type="alphaLcPeriod"/>
            </a:pPr>
            <a:r>
              <a:rPr lang="en-US" dirty="0" smtClean="0"/>
              <a:t>Have all your participants’ interests </a:t>
            </a:r>
            <a:r>
              <a:rPr lang="en-US" b="1" dirty="0" smtClean="0"/>
              <a:t>now been shared</a:t>
            </a:r>
            <a:r>
              <a:rPr lang="en-US" dirty="0" smtClean="0"/>
              <a:t>? Do they </a:t>
            </a:r>
            <a:r>
              <a:rPr lang="en-US" b="1" dirty="0" smtClean="0"/>
              <a:t>now sit </a:t>
            </a:r>
            <a:r>
              <a:rPr lang="en-US" dirty="0" smtClean="0"/>
              <a:t>on the flipchart?</a:t>
            </a:r>
          </a:p>
          <a:p>
            <a:pPr marL="457200" lvl="2" indent="-233363">
              <a:buFont typeface="+mj-lt"/>
              <a:buAutoNum type="alphaLcPeriod"/>
            </a:pPr>
            <a:r>
              <a:rPr lang="en-US" dirty="0" smtClean="0"/>
              <a:t>Internalization moves the new learning </a:t>
            </a:r>
            <a:r>
              <a:rPr lang="en-US" b="1" dirty="0" smtClean="0"/>
              <a:t>from</a:t>
            </a:r>
            <a:r>
              <a:rPr lang="en-US" b="1" i="1" dirty="0" smtClean="0"/>
              <a:t> </a:t>
            </a:r>
            <a:r>
              <a:rPr lang="en-US" dirty="0" smtClean="0"/>
              <a:t>the flipchart…</a:t>
            </a:r>
          </a:p>
          <a:p>
            <a:pPr marL="920750" lvl="2" indent="-238125">
              <a:buFont typeface="+mj-lt"/>
              <a:buAutoNum type="alphaLcPeriod"/>
            </a:pPr>
            <a:r>
              <a:rPr lang="en-US" dirty="0" smtClean="0"/>
              <a:t>Collectively inside [point – temple]</a:t>
            </a:r>
            <a:r>
              <a:rPr lang="en-US" b="0" i="0" baseline="0" dirty="0" smtClean="0"/>
              <a:t> </a:t>
            </a:r>
          </a:p>
          <a:p>
            <a:pPr marL="685800" lvl="2" indent="-238125">
              <a:buFont typeface="Wingdings" pitchFamily="2" charset="2"/>
              <a:buChar char="§"/>
            </a:pPr>
            <a:endParaRPr lang="en-US" b="1" i="0" baseline="0" dirty="0" smtClean="0"/>
          </a:p>
          <a:p>
            <a:r>
              <a:rPr lang="en-US" b="1" i="0" dirty="0" smtClean="0"/>
              <a:t>Apply</a:t>
            </a:r>
            <a:endParaRPr lang="en-US" i="0" dirty="0" smtClean="0"/>
          </a:p>
          <a:p>
            <a:pPr marL="228600" indent="-228600">
              <a:buAutoNum type="arabicPeriod"/>
            </a:pPr>
            <a:r>
              <a:rPr lang="en-US" dirty="0" smtClean="0"/>
              <a:t>Conceptually, these conversions happen in a loop – Nonaka calls it a spiral [hand upward]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6350" indent="-238125">
              <a:buAutoNum type="arabicPeriod"/>
            </a:pPr>
            <a:r>
              <a:rPr lang="en-US" dirty="0" smtClean="0"/>
              <a:t>The spiral is of  perhaps of greatest importance when you think about conceptual or symbolic use.</a:t>
            </a:r>
          </a:p>
          <a:p>
            <a:pPr marL="463550" lvl="1" indent="-238125">
              <a:buFont typeface="+mj-lt"/>
              <a:buAutoNum type="alphaLcPeriod"/>
            </a:pPr>
            <a:r>
              <a:rPr lang="en-US" dirty="0" smtClean="0"/>
              <a:t>Policy [and Empowerment] Evaluation aims at Internalization</a:t>
            </a:r>
          </a:p>
          <a:p>
            <a:pPr marL="920750" lvl="2" indent="-238125">
              <a:buFont typeface="Wingdings" pitchFamily="2" charset="2"/>
              <a:buChar char="§"/>
            </a:pPr>
            <a:r>
              <a:rPr lang="en-US" dirty="0" smtClean="0"/>
              <a:t>A shift in thinking, new understandings – on the collective inside.</a:t>
            </a:r>
          </a:p>
          <a:p>
            <a:pPr marL="920750" lvl="2" indent="-238125"/>
            <a:endParaRPr lang="en-US" dirty="0" smtClean="0"/>
          </a:p>
          <a:p>
            <a:pPr marL="6350" indent="-238125">
              <a:buAutoNum type="arabicPeriod"/>
            </a:pPr>
            <a:endParaRPr lang="en-US" dirty="0" smtClean="0"/>
          </a:p>
          <a:p>
            <a:pPr marL="6350" indent="-238125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350" indent="-23812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D04B4-E671-4BFF-8EDB-D23CCF681DE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062B-3CA3-4C72-A7B7-F50219A6800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D3732-E5CB-473E-998C-49A5650C3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Widmer@cg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widmer@earthlink.n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hlinkClick r:id="rId3"/>
              </a:rPr>
              <a:t>Karen.Widmer@cgu.edu</a:t>
            </a:r>
            <a:r>
              <a:rPr lang="en-US" sz="1600" dirty="0" smtClean="0"/>
              <a:t> 					123 E. 8th Street 707-815-2286  					           Claremont, CA  91711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latin typeface="+mj-lt"/>
              </a:rPr>
              <a:t>Valuing Knowledge Flow</a:t>
            </a:r>
          </a:p>
          <a:p>
            <a:pPr algn="ctr">
              <a:buNone/>
            </a:pPr>
            <a:r>
              <a:rPr lang="en-US" sz="5400" b="1" dirty="0" smtClean="0">
                <a:latin typeface="+mj-lt"/>
              </a:rPr>
              <a:t>in the Evaluation Process</a:t>
            </a:r>
            <a:endParaRPr lang="en-US" sz="5400" b="1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4800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</a:tabLst>
            </a:pPr>
            <a:r>
              <a:rPr lang="en-US" dirty="0">
                <a:latin typeface="+mj-lt"/>
                <a:ea typeface="+mj-ea"/>
                <a:cs typeface="+mj-cs"/>
              </a:rPr>
              <a:t>E</a:t>
            </a:r>
            <a:r>
              <a:rPr lang="en-US" dirty="0" smtClean="0"/>
              <a:t>valuation 2011: Values and Valuing                                                            Multisession 329</a:t>
            </a:r>
            <a:endParaRPr lang="en-US" sz="7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9144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438400" y="4191000"/>
            <a:ext cx="3886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Karen Widmer,  M.S.</a:t>
            </a:r>
          </a:p>
          <a:p>
            <a:pPr lvl="0" algn="ctr">
              <a:spcBef>
                <a:spcPct val="0"/>
              </a:spcBef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Claremont Graduate University</a:t>
            </a:r>
          </a:p>
          <a:p>
            <a:pPr lvl="0" algn="ctr">
              <a:spcBef>
                <a:spcPct val="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November 3, 2011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3584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76400" y="563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Awareness of the purposes that are served by knowledge aids evaluation design and choice of measures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828800"/>
            <a:ext cx="7848600" cy="3200400"/>
            <a:chOff x="914400" y="1676400"/>
            <a:chExt cx="7848600" cy="3200400"/>
          </a:xfrm>
        </p:grpSpPr>
        <p:grpSp>
          <p:nvGrpSpPr>
            <p:cNvPr id="15" name="Group 14"/>
            <p:cNvGrpSpPr/>
            <p:nvPr/>
          </p:nvGrpSpPr>
          <p:grpSpPr>
            <a:xfrm>
              <a:off x="914400" y="1676400"/>
              <a:ext cx="7848600" cy="3200400"/>
              <a:chOff x="914400" y="2895600"/>
              <a:chExt cx="7848600" cy="32004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295400" y="3276600"/>
                <a:ext cx="7097712" cy="2362200"/>
                <a:chOff x="1295400" y="3276600"/>
                <a:chExt cx="7097712" cy="2362200"/>
              </a:xfrm>
            </p:grpSpPr>
            <p:sp>
              <p:nvSpPr>
                <p:cNvPr id="65538" name="Rectangle 2"/>
                <p:cNvSpPr>
                  <a:spLocks noChangeArrowheads="1"/>
                </p:cNvSpPr>
                <p:nvPr/>
              </p:nvSpPr>
              <p:spPr bwMode="auto">
                <a:xfrm>
                  <a:off x="1295400" y="3276600"/>
                  <a:ext cx="2073275" cy="1108075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Discover</a:t>
                  </a:r>
                  <a:b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Socialization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</a:t>
                  </a:r>
                  <a:b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Combination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b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539" name="Rectangle 3"/>
                <p:cNvSpPr>
                  <a:spLocks noChangeArrowheads="1"/>
                </p:cNvSpPr>
                <p:nvPr/>
              </p:nvSpPr>
              <p:spPr bwMode="auto">
                <a:xfrm>
                  <a:off x="1295400" y="4552950"/>
                  <a:ext cx="2073275" cy="108585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Capture</a:t>
                  </a:r>
                  <a:b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Internalization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</a:t>
                  </a:r>
                  <a:b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Externalization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b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sp>
              <p:nvSpPr>
                <p:cNvPr id="65540" name="Rectangle 4"/>
                <p:cNvSpPr>
                  <a:spLocks noChangeArrowheads="1"/>
                </p:cNvSpPr>
                <p:nvPr/>
              </p:nvSpPr>
              <p:spPr bwMode="auto">
                <a:xfrm>
                  <a:off x="3962400" y="3962400"/>
                  <a:ext cx="2060575" cy="1087438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Share</a:t>
                  </a:r>
                  <a:b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Socialization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</a:t>
                  </a:r>
                  <a:b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Exchange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b</a:t>
                  </a:r>
                  <a:endPara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sp>
              <p:nvSpPr>
                <p:cNvPr id="65541" name="Rectangle 5"/>
                <p:cNvSpPr>
                  <a:spLocks noChangeArrowheads="1"/>
                </p:cNvSpPr>
                <p:nvPr/>
              </p:nvSpPr>
              <p:spPr bwMode="auto">
                <a:xfrm>
                  <a:off x="6400800" y="3962400"/>
                  <a:ext cx="1992312" cy="1066800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Apply</a:t>
                  </a:r>
                  <a:b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 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o  Direction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a, b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/>
                  </a:r>
                  <a:b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</a:b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     o  Routine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rPr>
                    <a:t>a 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endParaRPr>
                </a:p>
              </p:txBody>
            </p:sp>
            <p:cxnSp>
              <p:nvCxnSpPr>
                <p:cNvPr id="65542" name="AutoShape 6"/>
                <p:cNvCxnSpPr>
                  <a:cxnSpLocks noChangeShapeType="1"/>
                  <a:stCxn id="65539" idx="3"/>
                </p:cNvCxnSpPr>
                <p:nvPr/>
              </p:nvCxnSpPr>
              <p:spPr bwMode="auto">
                <a:xfrm flipV="1">
                  <a:off x="3368675" y="4495800"/>
                  <a:ext cx="212725" cy="600075"/>
                </a:xfrm>
                <a:prstGeom prst="bentConnector2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65543" name="AutoShape 7"/>
                <p:cNvCxnSpPr>
                  <a:cxnSpLocks noChangeShapeType="1"/>
                  <a:stCxn id="65538" idx="3"/>
                  <a:endCxn id="65540" idx="1"/>
                </p:cNvCxnSpPr>
                <p:nvPr/>
              </p:nvCxnSpPr>
              <p:spPr bwMode="auto">
                <a:xfrm>
                  <a:off x="3368675" y="3830638"/>
                  <a:ext cx="593725" cy="675481"/>
                </a:xfrm>
                <a:prstGeom prst="bentConnector3">
                  <a:avLst>
                    <a:gd name="adj1" fmla="val 36723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sp>
            <p:nvSpPr>
              <p:cNvPr id="14" name="Rectangle 13"/>
              <p:cNvSpPr/>
              <p:nvPr/>
            </p:nvSpPr>
            <p:spPr>
              <a:xfrm>
                <a:off x="914400" y="2895600"/>
                <a:ext cx="7848600" cy="32004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Arrow Connector 24"/>
            <p:cNvCxnSpPr>
              <a:stCxn id="65540" idx="3"/>
              <a:endCxn id="65541" idx="1"/>
            </p:cNvCxnSpPr>
            <p:nvPr/>
          </p:nvCxnSpPr>
          <p:spPr>
            <a:xfrm flipV="1">
              <a:off x="6022975" y="3276600"/>
              <a:ext cx="377825" cy="1031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85800" y="388203"/>
            <a:ext cx="1447800" cy="830997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Becerra-Fernandez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5751731"/>
            <a:ext cx="7620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5800" y="46482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a</a:t>
            </a:r>
            <a:r>
              <a:rPr lang="en-US" dirty="0" smtClean="0"/>
              <a:t>  =tacit knowledge; </a:t>
            </a:r>
            <a:r>
              <a:rPr lang="en-US" baseline="30000" dirty="0" smtClean="0"/>
              <a:t>b</a:t>
            </a:r>
            <a:r>
              <a:rPr lang="en-US" dirty="0" smtClean="0"/>
              <a:t> = explicit knowledge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6051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Four ways to </a:t>
            </a:r>
            <a:r>
              <a:rPr lang="en-US" sz="2400" i="1" dirty="0" smtClean="0"/>
              <a:t>use </a:t>
            </a:r>
            <a:r>
              <a:rPr lang="en-US" sz="2400" dirty="0" smtClean="0"/>
              <a:t>tacit       explicit flow!</a:t>
            </a:r>
            <a:endParaRPr lang="en-US" sz="2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85800" y="1371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-Right Arrow 18"/>
          <p:cNvSpPr/>
          <p:nvPr/>
        </p:nvSpPr>
        <p:spPr bwMode="auto">
          <a:xfrm>
            <a:off x="5105400" y="762000"/>
            <a:ext cx="304800" cy="152400"/>
          </a:xfrm>
          <a:prstGeom prst="leftRightArrow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ransition advTm="6215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838200" y="1828800"/>
          <a:ext cx="7467600" cy="360231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92680"/>
                <a:gridCol w="2484120"/>
                <a:gridCol w="25908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  <a:endParaRPr lang="en-US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Information</a:t>
                      </a:r>
                      <a:endParaRPr lang="en-US" dirty="0"/>
                    </a:p>
                  </a:txBody>
                  <a:tcPr marL="45720" marR="4572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Knowledge</a:t>
                      </a:r>
                      <a:endParaRPr lang="en-US" dirty="0"/>
                    </a:p>
                  </a:txBody>
                  <a:tcPr marL="45720" marR="4572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Discrete objective facts</a:t>
                      </a:r>
                      <a:endParaRPr lang="en-US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    Data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with a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message</a:t>
                      </a:r>
                      <a:endParaRPr lang="en-US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2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/>
                        <a:t>  Categorized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/>
                        <a:t>  Condensed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baseline="0" dirty="0" smtClean="0"/>
                        <a:t>  </a:t>
                      </a:r>
                      <a:r>
                        <a:rPr lang="en-US" sz="1800" dirty="0" smtClean="0"/>
                        <a:t>Corrected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/>
                        <a:t>  Calculated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/>
                        <a:t>  Contextualized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      Actionable insights</a:t>
                      </a:r>
                    </a:p>
                    <a:p>
                      <a:endParaRPr lang="en-US" sz="1800" dirty="0" smtClean="0">
                        <a:latin typeface="+mn-lt"/>
                        <a:cs typeface="Times New Roman"/>
                      </a:endParaRPr>
                    </a:p>
                    <a:p>
                      <a:r>
                        <a:rPr lang="en-US" sz="1200" dirty="0" smtClean="0">
                          <a:latin typeface="+mn-lt"/>
                          <a:cs typeface="Times New Roman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>
                          <a:latin typeface="+mn-lt"/>
                          <a:cs typeface="Times New Roman"/>
                        </a:rPr>
                        <a:t>  Experience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>
                          <a:latin typeface="+mn-lt"/>
                          <a:cs typeface="Times New Roman"/>
                        </a:rPr>
                        <a:t>  Ground truths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>
                          <a:latin typeface="+mn-lt"/>
                          <a:cs typeface="Times New Roman"/>
                        </a:rPr>
                        <a:t>  Complexity rules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>
                          <a:latin typeface="+mn-lt"/>
                          <a:cs typeface="Times New Roman"/>
                        </a:rPr>
                        <a:t>  Involves judgment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800" dirty="0" smtClean="0">
                          <a:latin typeface="+mn-lt"/>
                          <a:cs typeface="Times New Roman"/>
                        </a:rPr>
                        <a:t>  Values and beliefs 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219200" y="3103288"/>
          <a:ext cx="1685925" cy="177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388203"/>
            <a:ext cx="1524000" cy="830997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Davenport</a:t>
            </a:r>
          </a:p>
          <a:p>
            <a:pPr algn="ctr"/>
            <a:r>
              <a:rPr lang="en-US" sz="2400" dirty="0" smtClean="0">
                <a:latin typeface="Monotype Corsiva" pitchFamily="66" charset="0"/>
              </a:rPr>
              <a:t>&amp; Prusek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4953000" y="762000"/>
            <a:ext cx="2286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858000" y="762000"/>
            <a:ext cx="2286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609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Distinguishing  Data       Information       Knowledge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5867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need to measure (data, information, or knowledge)?</a:t>
            </a:r>
          </a:p>
          <a:p>
            <a:r>
              <a:rPr lang="en-US" dirty="0" smtClean="0"/>
              <a:t> And to what end?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" y="5943600"/>
            <a:ext cx="762000" cy="381000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advTm="9764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1000"/>
            <a:ext cx="6019800" cy="762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More recent streams of knowledge flow</a:t>
            </a:r>
            <a:endParaRPr lang="en-US" sz="2400" baseline="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752600"/>
            <a:ext cx="80010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latin typeface="Monotype Corsiva" pitchFamily="66" charset="0"/>
              </a:rPr>
              <a:t>Oliver (2009)</a:t>
            </a:r>
            <a:r>
              <a:rPr lang="en-US" sz="3200" dirty="0" smtClean="0">
                <a:latin typeface="Brush Script MT" pitchFamily="66" charset="0"/>
              </a:rPr>
              <a:t>         </a:t>
            </a:r>
            <a:r>
              <a:rPr lang="en-US" sz="2400" dirty="0" smtClean="0"/>
              <a:t>“Knowledge transfer”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Ashley (2009) 	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“Innovation diffusion”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Davison (2009)	 </a:t>
            </a:r>
            <a:r>
              <a:rPr lang="en-US" sz="2400" dirty="0" smtClean="0"/>
              <a:t>“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 translation”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Hawe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(2009)	</a:t>
            </a:r>
            <a:r>
              <a:rPr lang="en-US" sz="2400" noProof="0" dirty="0" smtClean="0"/>
              <a:t> </a:t>
            </a:r>
            <a:r>
              <a:rPr lang="en-US" sz="2400" dirty="0" smtClean="0"/>
              <a:t>“The complexity lens”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192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304800"/>
            <a:ext cx="1828800" cy="830997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2</a:t>
            </a:r>
            <a:r>
              <a:rPr lang="en-US" sz="2400" baseline="30000" dirty="0" smtClean="0">
                <a:latin typeface="Monotype Corsiva" pitchFamily="66" charset="0"/>
              </a:rPr>
              <a:t>nd</a:t>
            </a:r>
            <a:r>
              <a:rPr lang="en-US" sz="2400" dirty="0" smtClean="0">
                <a:latin typeface="Monotype Corsiva" pitchFamily="66" charset="0"/>
              </a:rPr>
              <a:t> Generation Concepts</a:t>
            </a:r>
            <a:endParaRPr lang="en-US" sz="2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52600" y="5334000"/>
            <a:ext cx="7162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other </a:t>
            </a:r>
            <a:r>
              <a:rPr kumimoji="0" lang="en-US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disciplines evaluate by following the knowledge flow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334000"/>
            <a:ext cx="9144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6031468"/>
            <a:ext cx="9144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Hint</a:t>
            </a:r>
            <a:endParaRPr lang="en-US" dirty="0">
              <a:latin typeface="+mn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2600" y="5943600"/>
            <a:ext cx="7315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Information systems, business management, instructional design, public policy, healthcare…other?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4804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5800" y="457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onotype Corsiva" pitchFamily="66" charset="0"/>
              </a:rPr>
              <a:t>Widmer’s Ode to Knowledge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668482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The flow of knowledge is the </a:t>
            </a:r>
            <a:r>
              <a:rPr lang="en-US" sz="2800" dirty="0" smtClean="0">
                <a:latin typeface="Monotype Corsiva" pitchFamily="66" charset="0"/>
              </a:rPr>
              <a:t>chief</a:t>
            </a:r>
            <a:r>
              <a:rPr lang="en-US" sz="2800" dirty="0" smtClean="0"/>
              <a:t>  necessary </a:t>
            </a:r>
            <a:br>
              <a:rPr lang="en-US" sz="2800" dirty="0" smtClean="0"/>
            </a:br>
            <a:r>
              <a:rPr lang="en-US" sz="2800" dirty="0" smtClean="0"/>
              <a:t>    condition for evaluation capacity/building</a:t>
            </a:r>
            <a:br>
              <a:rPr lang="en-US" sz="2800" dirty="0" smtClean="0"/>
            </a:b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 It mediates or moderates </a:t>
            </a:r>
            <a:r>
              <a:rPr lang="en-US" sz="2800" dirty="0" smtClean="0">
                <a:latin typeface="Monotype Corsiva" pitchFamily="66" charset="0"/>
              </a:rPr>
              <a:t>all </a:t>
            </a:r>
            <a:r>
              <a:rPr lang="en-US" sz="2800" dirty="0" smtClean="0"/>
              <a:t> evaluative activities </a:t>
            </a:r>
          </a:p>
          <a:p>
            <a:r>
              <a:rPr lang="en-US" sz="2800" dirty="0" smtClean="0"/>
              <a:t>     and learning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It determines how well an organization can self- </a:t>
            </a:r>
            <a:br>
              <a:rPr lang="en-US" sz="2800" dirty="0" smtClean="0"/>
            </a:br>
            <a:r>
              <a:rPr lang="en-US" sz="2800" dirty="0" smtClean="0"/>
              <a:t>    assess and how well it can use what it finds when it </a:t>
            </a:r>
            <a:br>
              <a:rPr lang="en-US" sz="2800" dirty="0" smtClean="0"/>
            </a:br>
            <a:r>
              <a:rPr lang="en-US" sz="2800" dirty="0" smtClean="0"/>
              <a:t>    looks.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990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9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752600"/>
            <a:ext cx="2476500" cy="609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(11:40 AM, today)   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895600"/>
            <a:ext cx="84582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Session 329: The Value of Knowledge Management in Evaluation: A Research Perspective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  Knowledge Translation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Knowledge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Management/Knowledge Exchange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0050" y="5410201"/>
            <a:ext cx="82296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Multi-paper</a:t>
            </a:r>
            <a:r>
              <a:rPr lang="en-US" sz="2000" dirty="0" smtClean="0"/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Session 329;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Laguna A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en-US" sz="2000" dirty="0" smtClean="0"/>
              <a:t>Thursday, Nov 3; 11:40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 to 12:25 PM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Sponsored by the Research on Evaluation  TIG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1600200"/>
            <a:ext cx="800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400050" y="381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knowledge and evaluation?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Join Us!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4698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287988"/>
            <a:ext cx="8001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Ashley, S. R. (2009). Innovation diffusion: Implications for evaluation. In J. Ottoson &amp; P. Hawe (Eds.), </a:t>
            </a:r>
            <a:r>
              <a:rPr lang="en-US" i="1" dirty="0" smtClean="0"/>
              <a:t>New Directions for Evaluation</a:t>
            </a:r>
            <a:r>
              <a:rPr lang="en-US" dirty="0" smtClean="0"/>
              <a:t>, </a:t>
            </a:r>
            <a:r>
              <a:rPr lang="en-US" i="1" dirty="0" smtClean="0"/>
              <a:t>124,</a:t>
            </a:r>
            <a:r>
              <a:rPr lang="en-US" dirty="0" smtClean="0"/>
              <a:t> 35-46. DOI: 10.1002/ev.310</a:t>
            </a:r>
          </a:p>
          <a:p>
            <a:endParaRPr lang="en-US" sz="900" dirty="0" smtClean="0"/>
          </a:p>
          <a:p>
            <a:r>
              <a:rPr lang="en-US" dirty="0" smtClean="0"/>
              <a:t>Argyris, C., &amp; </a:t>
            </a:r>
            <a:r>
              <a:rPr lang="en-US" dirty="0" err="1" smtClean="0"/>
              <a:t>Schön</a:t>
            </a:r>
            <a:r>
              <a:rPr lang="en-US" dirty="0" smtClean="0"/>
              <a:t>, D. (1978) </a:t>
            </a:r>
            <a:r>
              <a:rPr lang="en-US" i="1" dirty="0" smtClean="0"/>
              <a:t>Organizational learning: A theory of action perspective. </a:t>
            </a:r>
            <a:r>
              <a:rPr lang="en-US" dirty="0" smtClean="0"/>
              <a:t>Reading, MA: Addison Wesley. </a:t>
            </a:r>
          </a:p>
          <a:p>
            <a:endParaRPr lang="en-US" sz="900" dirty="0" smtClean="0"/>
          </a:p>
          <a:p>
            <a:r>
              <a:rPr lang="en-US" dirty="0" smtClean="0"/>
              <a:t>Becerra-Fernandez, I., &amp; Sabherwal, R. (2010). Knowledge management: Systems and processes. Armonk, N.Y.: M. E. Sharpe, Inc.</a:t>
            </a:r>
          </a:p>
          <a:p>
            <a:endParaRPr lang="en-US" sz="900" dirty="0" smtClean="0"/>
          </a:p>
          <a:p>
            <a:r>
              <a:rPr lang="en-US" dirty="0" smtClean="0"/>
              <a:t>Davenport, T. H. &amp; Prusak, L. (1998). Working knowledge. How organizations manage what they know. Boston, MA: Harvard Business School Press.</a:t>
            </a:r>
          </a:p>
          <a:p>
            <a:endParaRPr lang="en-US" sz="900" dirty="0" smtClean="0"/>
          </a:p>
          <a:p>
            <a:r>
              <a:rPr lang="en-US" dirty="0" smtClean="0"/>
              <a:t>Davison, C. M. (2009). Knowledge translation: Implications for evaluation. In J. Ottoson &amp; P. Hawe (Eds.), </a:t>
            </a:r>
            <a:r>
              <a:rPr lang="en-US" i="1" dirty="0" smtClean="0"/>
              <a:t>New Directions in Evaluation</a:t>
            </a:r>
            <a:r>
              <a:rPr lang="en-US" dirty="0" smtClean="0"/>
              <a:t>, </a:t>
            </a:r>
            <a:r>
              <a:rPr lang="en-US" i="1" dirty="0" smtClean="0"/>
              <a:t>124</a:t>
            </a:r>
            <a:r>
              <a:rPr lang="en-US" dirty="0" smtClean="0"/>
              <a:t>, 75-88. DOI: 10.1002/ev.310</a:t>
            </a:r>
          </a:p>
          <a:p>
            <a:endParaRPr lang="en-US" sz="900" dirty="0" smtClean="0"/>
          </a:p>
          <a:p>
            <a:r>
              <a:rPr lang="en-US" dirty="0" err="1" smtClean="0"/>
              <a:t>DeGroff</a:t>
            </a:r>
            <a:r>
              <a:rPr lang="en-US" dirty="0" smtClean="0"/>
              <a:t>, A. &amp; Cargo, M. (2009). Policy implementation: Implications for evaluation. In J. Ottoson &amp; P. Hawe (Eds.), </a:t>
            </a:r>
            <a:r>
              <a:rPr lang="en-US" i="1" dirty="0" smtClean="0"/>
              <a:t>New Directions in Evaluation, 124, </a:t>
            </a:r>
            <a:r>
              <a:rPr lang="en-US" dirty="0" smtClean="0"/>
              <a:t>47-59. DOI: 10.1002/ev.310</a:t>
            </a:r>
          </a:p>
          <a:p>
            <a:r>
              <a:rPr lang="en-US" sz="900" dirty="0" smtClean="0"/>
              <a:t> 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90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457200"/>
            <a:ext cx="1447800" cy="461665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References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2192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 smtClean="0"/>
          </a:p>
          <a:p>
            <a:r>
              <a:rPr lang="en-US" dirty="0" smtClean="0"/>
              <a:t>Hawe, P., Bond, L., Butler, H. (2009). Knowledge theories can inform evaluation practice: What can a complexity lens add? In J. Ottoson &amp; P. Hawe (Eds.), </a:t>
            </a:r>
            <a:r>
              <a:rPr lang="en-US" i="1" dirty="0" smtClean="0"/>
              <a:t>New Directions in Evaluation, 124</a:t>
            </a:r>
            <a:r>
              <a:rPr lang="en-US" dirty="0" smtClean="0"/>
              <a:t>, 89-100. DOI: 10.1002/ev.310</a:t>
            </a:r>
          </a:p>
          <a:p>
            <a:endParaRPr lang="en-US" sz="900" dirty="0" smtClean="0"/>
          </a:p>
          <a:p>
            <a:r>
              <a:rPr lang="en-US" dirty="0" smtClean="0"/>
              <a:t>Nonaka, I. (1994).  A dynamic theory of organizational knowledge creation. </a:t>
            </a:r>
            <a:r>
              <a:rPr lang="en-US" i="1" dirty="0" smtClean="0"/>
              <a:t>Organization Science</a:t>
            </a:r>
            <a:r>
              <a:rPr lang="en-US" dirty="0" smtClean="0"/>
              <a:t>, </a:t>
            </a:r>
            <a:r>
              <a:rPr lang="en-US" i="1" dirty="0" smtClean="0"/>
              <a:t>5 </a:t>
            </a:r>
            <a:r>
              <a:rPr lang="en-US" dirty="0" smtClean="0"/>
              <a:t>(1), 14-37.</a:t>
            </a:r>
          </a:p>
          <a:p>
            <a:endParaRPr lang="en-US" sz="900" dirty="0" smtClean="0"/>
          </a:p>
          <a:p>
            <a:r>
              <a:rPr lang="en-US" dirty="0" smtClean="0"/>
              <a:t>Oliver, M. L. (2009). The transfer process: Implications for evaluation. In J. Ottoson &amp; P. Hawe (Eds.), </a:t>
            </a:r>
            <a:r>
              <a:rPr lang="en-US" i="1" dirty="0" smtClean="0"/>
              <a:t>New Directions in Evaluation, 124</a:t>
            </a:r>
            <a:r>
              <a:rPr lang="en-US" dirty="0" smtClean="0"/>
              <a:t>, 61-74. DOI: 10.1002/ev.310</a:t>
            </a:r>
          </a:p>
          <a:p>
            <a:endParaRPr lang="en-US" sz="900" dirty="0" smtClean="0"/>
          </a:p>
          <a:p>
            <a:r>
              <a:rPr lang="en-US" dirty="0" smtClean="0"/>
              <a:t>Polanyi, M. (1966). </a:t>
            </a:r>
            <a:r>
              <a:rPr lang="en-US" i="1" dirty="0" smtClean="0"/>
              <a:t>The tacit dimension.</a:t>
            </a:r>
            <a:r>
              <a:rPr lang="en-US" dirty="0" smtClean="0"/>
              <a:t> London, England: </a:t>
            </a:r>
            <a:r>
              <a:rPr lang="en-US" dirty="0" err="1" smtClean="0"/>
              <a:t>Routledge</a:t>
            </a:r>
            <a:r>
              <a:rPr lang="en-US" dirty="0" smtClean="0"/>
              <a:t> and </a:t>
            </a:r>
            <a:r>
              <a:rPr lang="en-US" dirty="0" err="1" smtClean="0"/>
              <a:t>Kegan</a:t>
            </a:r>
            <a:r>
              <a:rPr lang="en-US" dirty="0" smtClean="0"/>
              <a:t> Paul.</a:t>
            </a:r>
          </a:p>
          <a:p>
            <a:r>
              <a:rPr lang="en-US" sz="900" dirty="0" smtClean="0"/>
              <a:t> </a:t>
            </a:r>
          </a:p>
          <a:p>
            <a:r>
              <a:rPr lang="en-US" dirty="0" smtClean="0"/>
              <a:t>Preskill, H. &amp; Boyle, S. (2008). A multidisciplinary model of evaluation capacity building. </a:t>
            </a:r>
            <a:r>
              <a:rPr lang="en-US" i="1" dirty="0" smtClean="0"/>
              <a:t>American Journal of Evaluation, 29 </a:t>
            </a:r>
            <a:r>
              <a:rPr lang="en-US" dirty="0" smtClean="0"/>
              <a:t>(4), 443-459. Online. Retrieved September 11, 2008, from http:aje.sagepub.com; </a:t>
            </a:r>
            <a:r>
              <a:rPr lang="en-US" dirty="0" err="1" smtClean="0"/>
              <a:t>doi</a:t>
            </a:r>
            <a:r>
              <a:rPr lang="en-US" dirty="0" smtClean="0"/>
              <a:t>: 10.1177/1098214008324182</a:t>
            </a:r>
          </a:p>
          <a:p>
            <a:endParaRPr lang="en-US" sz="9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90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457200"/>
            <a:ext cx="1447800" cy="461665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References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19800"/>
            <a:ext cx="8458200" cy="76200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123 E. 8th Street 	 			                          </a:t>
            </a:r>
            <a:r>
              <a:rPr lang="en-US" sz="1600" dirty="0" smtClean="0">
                <a:hlinkClick r:id="rId3"/>
              </a:rPr>
              <a:t>karenwidmer@earthlink.net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Claremont, CA  91711           			   		         (707) 815-2286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+mj-lt"/>
              </a:rPr>
              <a:t>Contact Information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914400"/>
            <a:ext cx="800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819400" y="411480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Karen Widmer,  M.S.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latin typeface="+mj-lt"/>
                <a:ea typeface="+mj-ea"/>
                <a:cs typeface="+mj-cs"/>
              </a:rPr>
              <a:t>Claremont Graduate University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</a:tabLst>
            </a:pPr>
            <a:r>
              <a:rPr lang="en-US" dirty="0">
                <a:latin typeface="+mj-lt"/>
                <a:ea typeface="+mj-ea"/>
                <a:cs typeface="+mj-cs"/>
              </a:rPr>
              <a:t>E</a:t>
            </a:r>
            <a:r>
              <a:rPr lang="en-US" dirty="0" smtClean="0"/>
              <a:t>valuation 2011: Values and Valuing             November 3, 2011                 Multisession 329</a:t>
            </a:r>
            <a:endParaRPr lang="en-US" sz="7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743200"/>
            <a:ext cx="8153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Valuing Knowledge Flow in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Evaluation Process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5800" y="457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Monotype Corsiva" pitchFamily="66" charset="0"/>
              </a:rPr>
              <a:t>Widmer’s Ode to Knowledge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668482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The flow of knowledge is the </a:t>
            </a:r>
            <a:r>
              <a:rPr lang="en-US" sz="2800" dirty="0" smtClean="0">
                <a:latin typeface="Monotype Corsiva" pitchFamily="66" charset="0"/>
              </a:rPr>
              <a:t>chief</a:t>
            </a:r>
            <a:r>
              <a:rPr lang="en-US" sz="2800" dirty="0" smtClean="0"/>
              <a:t>  necessary </a:t>
            </a:r>
            <a:br>
              <a:rPr lang="en-US" sz="2800" dirty="0" smtClean="0"/>
            </a:br>
            <a:r>
              <a:rPr lang="en-US" sz="2800" dirty="0" smtClean="0"/>
              <a:t>    condition for evaluation capacity/building</a:t>
            </a:r>
            <a:br>
              <a:rPr lang="en-US" sz="2800" dirty="0" smtClean="0"/>
            </a:b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 It mediates or moderates </a:t>
            </a:r>
            <a:r>
              <a:rPr lang="en-US" sz="2800" dirty="0" smtClean="0">
                <a:latin typeface="Monotype Corsiva" pitchFamily="66" charset="0"/>
              </a:rPr>
              <a:t>all </a:t>
            </a:r>
            <a:r>
              <a:rPr lang="en-US" sz="2800" dirty="0" smtClean="0"/>
              <a:t> evaluative activities </a:t>
            </a:r>
          </a:p>
          <a:p>
            <a:r>
              <a:rPr lang="en-US" sz="2800" dirty="0" smtClean="0"/>
              <a:t>     and learning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It determines how well an organization can self- </a:t>
            </a:r>
            <a:br>
              <a:rPr lang="en-US" sz="2800" dirty="0" smtClean="0"/>
            </a:br>
            <a:r>
              <a:rPr lang="en-US" sz="2800" dirty="0" smtClean="0"/>
              <a:t>    assess and how well it can use what it finds when it </a:t>
            </a:r>
            <a:br>
              <a:rPr lang="en-US" sz="2800" dirty="0" smtClean="0"/>
            </a:br>
            <a:r>
              <a:rPr lang="en-US" sz="2800" dirty="0" smtClean="0"/>
              <a:t>    looks.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990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380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76200"/>
            <a:ext cx="9067800" cy="6705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295400" y="152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dirty="0" smtClean="0"/>
              <a:t> LEARNING ORGANIZATIONS</a:t>
            </a:r>
            <a:br>
              <a:rPr lang="en-US" sz="2400" b="1" dirty="0" smtClean="0"/>
            </a:br>
            <a:r>
              <a:rPr lang="en-US" sz="2400" b="1" dirty="0" smtClean="0"/>
              <a:t>Valuing Knowledge Flow in the Evaluation Process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609600" y="3352800"/>
            <a:ext cx="279468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Evaluative capacity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86239" y="3352800"/>
            <a:ext cx="284816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Organizational performance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stCxn id="51" idx="3"/>
          </p:cNvCxnSpPr>
          <p:nvPr/>
        </p:nvCxnSpPr>
        <p:spPr>
          <a:xfrm>
            <a:off x="6096000" y="2095500"/>
            <a:ext cx="1400361" cy="125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3"/>
            <a:endCxn id="52" idx="1"/>
          </p:cNvCxnSpPr>
          <p:nvPr/>
        </p:nvCxnSpPr>
        <p:spPr>
          <a:xfrm>
            <a:off x="3404286" y="3924300"/>
            <a:ext cx="228195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67039" y="2667000"/>
            <a:ext cx="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895600" y="1524000"/>
            <a:ext cx="3200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Knowledge platform</a:t>
            </a:r>
          </a:p>
        </p:txBody>
      </p:sp>
      <p:cxnSp>
        <p:nvCxnSpPr>
          <p:cNvPr id="149" name="Elbow Connector 148"/>
          <p:cNvCxnSpPr>
            <a:stCxn id="52" idx="2"/>
            <a:endCxn id="53" idx="2"/>
          </p:cNvCxnSpPr>
          <p:nvPr/>
        </p:nvCxnSpPr>
        <p:spPr>
          <a:xfrm rot="5400000">
            <a:off x="4558632" y="1944112"/>
            <a:ext cx="12700" cy="5103377"/>
          </a:xfrm>
          <a:prstGeom prst="bentConnector3">
            <a:avLst>
              <a:gd name="adj1" fmla="val 2386048"/>
            </a:avLst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1" idx="1"/>
          </p:cNvCxnSpPr>
          <p:nvPr/>
        </p:nvCxnSpPr>
        <p:spPr>
          <a:xfrm flipV="1">
            <a:off x="1447800" y="2095500"/>
            <a:ext cx="1447800" cy="125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Wave 20"/>
          <p:cNvSpPr/>
          <p:nvPr/>
        </p:nvSpPr>
        <p:spPr>
          <a:xfrm>
            <a:off x="3962400" y="2971800"/>
            <a:ext cx="1219200" cy="533400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Moderates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Wave 21"/>
          <p:cNvSpPr/>
          <p:nvPr/>
        </p:nvSpPr>
        <p:spPr>
          <a:xfrm>
            <a:off x="6629400" y="2362200"/>
            <a:ext cx="1219200" cy="533400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Mediates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55536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r>
              <a:rPr lang="en-US" b="1" dirty="0" smtClean="0"/>
              <a:t>My model suggests:  </a:t>
            </a:r>
            <a:r>
              <a:rPr lang="en-US" dirty="0" smtClean="0"/>
              <a:t>By building the platform on which it stands, evaluation capacity grows and delivers a return on performance. A learning organization does this well.</a:t>
            </a:r>
            <a:endParaRPr lang="en-US" sz="2400" dirty="0"/>
          </a:p>
        </p:txBody>
      </p:sp>
    </p:spTree>
  </p:cSld>
  <p:clrMapOvr>
    <a:masterClrMapping/>
  </p:clrMapOvr>
  <p:transition advTm="12877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906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488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81000"/>
            <a:ext cx="4876800" cy="457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Follow the flow = better evaluation</a:t>
            </a:r>
            <a:endParaRPr lang="en-US" sz="2400" b="1" baseline="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1143000"/>
            <a:ext cx="85344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endParaRPr kumimoji="0" lang="en-US" sz="7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Polanyi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(1966)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        	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“Tacit and explicit knowledge”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Argyris and Shon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( 1978)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“Single- and double-loop learning”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Nonaka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(1994)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    </a:t>
            </a:r>
            <a:r>
              <a:rPr lang="en-US" sz="3200" dirty="0" smtClean="0">
                <a:latin typeface="Monotype Corsiva" pitchFamily="66" charset="0"/>
              </a:rPr>
              <a:t>       </a:t>
            </a:r>
            <a:r>
              <a:rPr lang="en-US" sz="2400" dirty="0" smtClean="0"/>
              <a:t>“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 creation”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/>
          </a:p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latin typeface="Monotype Corsiva" pitchFamily="66" charset="0"/>
              </a:rPr>
              <a:t>Becerra-Fernandez </a:t>
            </a:r>
            <a:r>
              <a:rPr lang="en-US" dirty="0" smtClean="0">
                <a:latin typeface="Monotype Corsiva" pitchFamily="66" charset="0"/>
              </a:rPr>
              <a:t>(2010)   </a:t>
            </a:r>
            <a:r>
              <a:rPr lang="en-US" dirty="0" smtClean="0">
                <a:latin typeface="Brush Script MT" pitchFamily="66" charset="0"/>
              </a:rPr>
              <a:t>   </a:t>
            </a:r>
            <a:r>
              <a:rPr lang="en-US" dirty="0" smtClean="0"/>
              <a:t>   </a:t>
            </a:r>
            <a:r>
              <a:rPr lang="en-US" sz="2400" dirty="0" smtClean="0"/>
              <a:t>“Knowledge roles”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/>
          </a:p>
          <a:p>
            <a:pPr>
              <a:spcBef>
                <a:spcPct val="20000"/>
              </a:spcBef>
            </a:pPr>
            <a:r>
              <a:rPr lang="en-US" sz="3200" dirty="0" smtClean="0">
                <a:latin typeface="Monotype Corsiva" pitchFamily="66" charset="0"/>
              </a:rPr>
              <a:t>Davenport &amp; Prusek </a:t>
            </a:r>
            <a:r>
              <a:rPr lang="en-US" dirty="0" smtClean="0">
                <a:latin typeface="Monotype Corsiva" pitchFamily="66" charset="0"/>
              </a:rPr>
              <a:t>(1988)  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2400" dirty="0" smtClean="0"/>
              <a:t>“Data      Information      Knowledge”</a:t>
            </a:r>
            <a:endParaRPr lang="en-US" sz="3200" dirty="0" smtClean="0">
              <a:latin typeface="Monotype Corsiva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858000" y="4724400"/>
            <a:ext cx="237067" cy="691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029200" y="4724400"/>
            <a:ext cx="237067" cy="691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9906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304801"/>
            <a:ext cx="2209800" cy="553998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en-US" sz="400" dirty="0" smtClean="0">
              <a:latin typeface="Monotype Corsiva" pitchFamily="66" charset="0"/>
            </a:endParaRPr>
          </a:p>
          <a:p>
            <a:pPr algn="ctr"/>
            <a:r>
              <a:rPr lang="en-US" sz="2400" dirty="0" smtClean="0">
                <a:latin typeface="Monotype Corsiva" pitchFamily="66" charset="0"/>
              </a:rPr>
              <a:t>Knowledge Basics</a:t>
            </a:r>
          </a:p>
          <a:p>
            <a:pPr algn="ctr"/>
            <a:endParaRPr lang="en-US" sz="200" dirty="0"/>
          </a:p>
        </p:txBody>
      </p:sp>
      <p:grpSp>
        <p:nvGrpSpPr>
          <p:cNvPr id="8" name="Group 7"/>
          <p:cNvGrpSpPr/>
          <p:nvPr/>
        </p:nvGrpSpPr>
        <p:grpSpPr>
          <a:xfrm>
            <a:off x="2895600" y="5181600"/>
            <a:ext cx="3048000" cy="1375025"/>
            <a:chOff x="401052" y="1524003"/>
            <a:chExt cx="8341895" cy="2985591"/>
          </a:xfrm>
        </p:grpSpPr>
        <p:sp>
          <p:nvSpPr>
            <p:cNvPr id="11" name="Rectangle 10"/>
            <p:cNvSpPr/>
            <p:nvPr/>
          </p:nvSpPr>
          <p:spPr>
            <a:xfrm>
              <a:off x="401052" y="3352805"/>
              <a:ext cx="3003233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Evaluation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86239" y="3352806"/>
              <a:ext cx="3056708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Performance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6" idx="3"/>
            </p:cNvCxnSpPr>
            <p:nvPr/>
          </p:nvCxnSpPr>
          <p:spPr>
            <a:xfrm>
              <a:off x="6095999" y="2095504"/>
              <a:ext cx="1400360" cy="12573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3"/>
              <a:endCxn id="12" idx="1"/>
            </p:cNvCxnSpPr>
            <p:nvPr/>
          </p:nvCxnSpPr>
          <p:spPr>
            <a:xfrm>
              <a:off x="3404285" y="3924306"/>
              <a:ext cx="228195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467039" y="2667004"/>
              <a:ext cx="0" cy="12192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895599" y="1524003"/>
              <a:ext cx="3200401" cy="11430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Knowledge</a:t>
              </a:r>
            </a:p>
          </p:txBody>
        </p:sp>
        <p:cxnSp>
          <p:nvCxnSpPr>
            <p:cNvPr id="17" name="Elbow Connector 16"/>
            <p:cNvCxnSpPr>
              <a:stCxn id="12" idx="2"/>
              <a:endCxn id="11" idx="2"/>
            </p:cNvCxnSpPr>
            <p:nvPr/>
          </p:nvCxnSpPr>
          <p:spPr>
            <a:xfrm rot="5400000">
              <a:off x="4562224" y="1839845"/>
              <a:ext cx="27575" cy="5311923"/>
            </a:xfrm>
            <a:prstGeom prst="bent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6" idx="1"/>
            </p:cNvCxnSpPr>
            <p:nvPr/>
          </p:nvCxnSpPr>
          <p:spPr>
            <a:xfrm flipV="1">
              <a:off x="1447798" y="2095502"/>
              <a:ext cx="1447801" cy="12573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Wave 18"/>
            <p:cNvSpPr/>
            <p:nvPr/>
          </p:nvSpPr>
          <p:spPr>
            <a:xfrm>
              <a:off x="4005941" y="2942168"/>
              <a:ext cx="772887" cy="378885"/>
            </a:xfrm>
            <a:prstGeom prst="wav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Wave 19"/>
            <p:cNvSpPr/>
            <p:nvPr/>
          </p:nvSpPr>
          <p:spPr>
            <a:xfrm>
              <a:off x="6510228" y="2516717"/>
              <a:ext cx="772887" cy="378885"/>
            </a:xfrm>
            <a:prstGeom prst="wav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Tm="3090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09800" y="304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Tacit and Explicit Knowledge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Tacit:  </a:t>
            </a:r>
            <a:r>
              <a:rPr lang="en-US" dirty="0" smtClean="0"/>
              <a:t>“Indwells” -  understanding that resides in the mind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61722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observed outcomes match the </a:t>
            </a:r>
            <a:r>
              <a:rPr lang="en-US" dirty="0" err="1" smtClean="0"/>
              <a:t>evaluand’s</a:t>
            </a:r>
            <a:r>
              <a:rPr lang="en-US" dirty="0" smtClean="0"/>
              <a:t> program theory? </a:t>
            </a:r>
            <a:endParaRPr lang="en-US" i="1" dirty="0"/>
          </a:p>
        </p:txBody>
      </p:sp>
      <p:sp>
        <p:nvSpPr>
          <p:cNvPr id="86026" name="AutoShape 10" descr="data:image/jpg;base64,/9j/4AAQSkZJRgABAQAAAQABAAD/2wCEAAkGBhQREBUUExMUFRMVGBcYFxcXGB4aGhcbGR4aGxsVHxgcHSYeGhsjHRcYHy8gIycpLy8sGh8xNTAqNSYrLCkBCQoKDQwOGg8PGjQkHiMwNDUuMDU1NTUtMDUuLCwvLzAsLzUtLCwsLywvLCwuLDUsLCwvLCwsLCwsKSwsLCwsLP/AABEIAFgAeAMBIgACEQEDEQH/xAAbAAABBQEBAAAAAAAAAAAAAAAFAAIDBAYBB//EADoQAAECBAQFAgIHBwUAAAAAAAECEQADITEEBRJBIlFhcYGRoROxBjJiwdHw8RQjQpKisuEVFnKCwv/EABkBAQEBAQEBAAAAAAAAAAAAAAIDAQAEBf/EACsRAAICAgIBAgQGAwAAAAAAAAECAAMEERIhMUFRExQiYTJCgaHR4SNxkf/aAAwDAQACEQMRAD8A8lw2HmAsUByHqY7lSCqdoUkXqOth7wb/ANXlgtwlSWHfmPLiv2YjTNlygZyeIqIPeopvQkE7GkfT+Co1pvHmfcGOgI0/Q8wPmqCJxQkX0t1O59YixIUlLFIf33g7iMKTPTM20mr712fYKETyMTLnOs6QbdBVRYcn4aGMNGye9b8TPleTMOWiT1/qZfCKUdRCaAV5RalZyoSxLbp4d/8ADQaky5SOBLHWSed3LM9KDTXnA7L8KlE2YSKIt5rfam8H4TpoBvPmT+BZXxAbz0YLn4hQW4YEco6rEnQDS/neDYwiMTQBpjgOw3IqSO5qekRzPo8lmCtnr+Lty9YBosOyvYgOLcdlTsGDMunlz9Wz1hScMtSFLDaQa+P1jQy8tl6dBA1szNXVwgC9XLj9I7gcGmXLKFVCrcyCT19oqMZugxllwn6DHqZnFLWDUMD6QlzzoFvv3jQzsRIJEtQBNqDeoAD7fVrem0MTkqCKDd60o5IF9wD6QTjsSeJ3JnEck8G3AOFWo6qC28Qy8QQoWjXTpEuSgqABG4Avbq38RBEB52XpmaVykkvcNb3LAdTygvjsuhvuG3EsTQB2faDZs1WtgHNqR2D8hMuQkFYCVK6PQhv7S/8A2jsaMcfmfRjGID29gBmew+GNbQ/DYRayEgvUUfeDg+joJQwNb+aD3BijgMtUMQdIOlJNfDgd4Py7KRseZM4jqVBHkyLHT5iTp1EJYMHNRt98VTJOi8XvpHhycQwq7gfzERxf0fmaRTkbGgNj1/WC9blmAG9Q2VOzsACdSlhUEKd63fl5gnOzEKkhNNar0P5b8TAyTgF6lJ0ElNC20Qy8MorCWLktAV2QaA8ySWPWNAeepclTDKmhSWtHZ85SuMEAk7enyhua5cUKGlyCD7Ej7oq/COi2944ll2s5mZSVIhHLpy9ZVqcs12itPxC1UK7fpDsvy5Z4tBUG/wAP6x3AZQZoUajTQD8+B5hAOwAEYFrKFAPe5BNlst3AIYwWxuZqUhOhWkAV5cmbfvDcflQ/Z0lKeKj+L/3D0gfLwCyggSy4PnbbyIWnr2oHmPVtJKgeRJ/21a0aCQdyez/jEWDxi5dElLEuxry8bCLmV5GTq+IGa3IczS7W8mBmMwCpamUKxjCxQHMLi5VFjAyzmeJVNUCSB+e/5YQo7hsmXOqGAtX802jkd8Kyz6uO5houtPPiTuEJ30k1agkE8j7v4JPtEQ+k1GCK299mHYVeBclSXLAwyWgKUwFSWEb8xafWI5d5/NNZicXLQlMxYqfmaj/0e8VMvzpAClKZnoN2o3yPrAnN+FQSSSNIZ4hYaPqqeKtksH69Jd8ywWdekN/6zKB4Ug6iCrh7A33YX+0eVVMkiWpc5YflTwT3c/OAWHKXA0l+nOLc3NSpAlKTYj897ekEX8htv0hXK5Db636e24UlZylawlSOJXT0Hago0PxuNlyiU6HCbUBevDeg68wTA7N5KZC0FDu56/VLRSmYnWklQLuO1GYQ2vddqfMb5TrtG/F7wvgc7+IvSwCWNDvYMT2cRLMzaVKTwaSXLsL1HOrcL15wEwaP3n1Fc2F2/CK01aXNDeJjIcL35khmWKmzrfvDS/pIQr6g07Agb37OzUgovGJloTMpxVtYuGPsnxGbm4Y6Nenhb72eJP28rlBGl25btb0c+sJMhxvl+kpXl2Lvme/SFMXnSVyiE32Au9AT/S/mB+GzoNpmp1gG9z0f8aeYo4NOqYEgVJb1h2Kw/wANTEdfBibX2N9Ui+Tc/wDk39vtDWLzNEpA+Gx1XFLPeliGSPWFAGcoUpCjGyLN9HUL5dhPR0JqJmRICg1g70vUjbs/OKoyLTOC0lkg2NGIBdudUn2gTKzCYXBJY3p7dLR2Xms1KdO1nIqA7t61ipupPfHU9ByMZiDw1NBmeRfFW/gDkASz9yR7xck4ZKiOGwrTcludmAPQ94DTc/UjQwJLOT1u9erGI8Pm3AskEEkkADoAPcP4j0i6kN0PPmewZGMrkgefMsyMiUmf8TY1ZubdftD2i0nJ0qmKJFdTfygDn5gXic6UpSdBIS2432bkwAHiDgxQSjUTVQPqS49gY2r4LE6m0DHckKOgdxk/BalpJS7J+YCvW8QIysaGCbKJtyOo/wBPyEWlYkaXBd1UNt1I+8RQzjHGX9UbPUbsEk9bG/IQ7BUAWMraKFBcy8jB8ZUwsBsBRiRf7Y9IqKyBCtLhqhyW3LVrzrSKGV5rMWoIU7MQetOXgekF8zzIATA+xbsVEj5wVNLpy1ArY9tZfXj3jJ+ABk/DTR2boGJO/OKuWZQZSzcuOl6Eb8vmIjkZw60lmYE+S34RLOzX90rSXIJ0+oAp2Ag8qWPL2ky+O55+ojEZFom/EJapIDU3Iq9BVP8AN0gjiMvBUss9Gem1OfNYu0ZdWMmLWCXFGpBqXmoTLQXJqx99u6UesTqsq0RrQk8e3HIYcdCLCZMlDqmFxYu3dr7s3rCijm+aKW6UjhO/ufd/WFE3urQ8VXck+TXUeNa7Ebgctm6i4ZtyKHyaNuYjl5XNUsgsnmdr9PXtHJWcrUWfzYny8O/3AoJKavUO/cezmJg068mR3j6GyZHm8haCHarigao2I2P4iKyZx0Gop07Ro5SkTkoTMUHDE7lh5cu5FHsIkX8LRqUHCblhayt9izf8ooaNksG6lWxORLB9CZXDTTquIfOxqyNJNAaUjQysskq4w3EKBn5Wru59DE+OwqFmiaJJPQAE0HTiTGDFfj+KEYNvA/V/czWIxa+Hit0o8On5gqYkkkDZgPP3wfmplzCZKQCWYNQUp6vXyRAhWXqSgjQC5cNXZ9uhEF6nXwdiCyixd6bY/iUcBiVCYDqa/wAodipq1rURxdhsOmwi/lOW6nUQwD3HSvuw7kQUw2D+EpZUG1GlAKjbpxGMSh2UbPU6rFsdBs6G5mJ6ywrtDpM86TxRpVZbJTxKYpHQVG9xtT1ijicsOo6EDSRTqWNB1pGtjuve5zYdiHe/+QLh5p1CrRybOOo13jQ4LIdKgo1YFxS9B8zvFrHZfLmFhpCh2/ho/V/m3OOGLZx7Pc1cG0psnRmYxM4sOImFB7E5TLcOoBKaHxtqIbp3EKMONZvzA+Hbvs/vAeFwp1bFtojmYTiNRSOwonwXjJGteIljG4Qgpsnhe947ISr4RGoaTU17QoUIqAxjKBbCBGYJSkqSQqzkDYeIL5fjgBM1rAJNug29UgNChR1blPEyq01diDypUspUCkFm7v8ArBGVnR0HVpUQa2AN+RGxO3KFChrYyHQiW9q2IWcn5gFKSJamLua3oa9HJJaG5pjkrlaSsaqP99X6J94UKON7FT95Q5Tsh36wXPJKQ67itb96xbwWYzEoYTEsOfLlfoPQcoUKJByG2J51tZX2PaLD5svUeJJKi1dqEbnrvFNSilRIXV2jsKMNhI7mG5mXv3ixiOEHUkn9IUKFE3PclYRy8T//2Q=="/>
          <p:cNvSpPr>
            <a:spLocks noChangeAspect="1" noChangeArrowheads="1"/>
          </p:cNvSpPr>
          <p:nvPr/>
        </p:nvSpPr>
        <p:spPr bwMode="auto">
          <a:xfrm>
            <a:off x="63500" y="-409575"/>
            <a:ext cx="1143000" cy="838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8" name="AutoShape 12" descr="data:image/jpg;base64,/9j/4AAQSkZJRgABAQAAAQABAAD/2wCEAAkGBhQREBUUExMUFRMVGBcYFxcXGB4aGhcbGR4aGxsVHxgcHSYeGhsjHRcYHy8gIycpLy8sGh8xNTAqNSYrLCkBCQoKDQwOGg8PGjQkHiMwNDUuMDU1NTUtMDUuLCwvLzAsLzUtLCwsLywvLCwuLDUsLCwvLCwsLCwsKSwsLCwsLP/AABEIAFgAeAMBIgACEQEDEQH/xAAbAAABBQEBAAAAAAAAAAAAAAAFAAIDBAYBB//EADoQAAECBAQFAgIHBwUAAAAAAAECEQADITEEBRJBIlFhcYGRoROxBjJiwdHw8RQjQpKisuEVFnKCwv/EABkBAQEBAQEBAAAAAAAAAAAAAAIDAQAEBf/EACsRAAICAgIBAgQGAwAAAAAAAAECAAMEERIhMUFRExQiYTJCgaHR4SNxkf/aAAwDAQACEQMRAD8A8lw2HmAsUByHqY7lSCqdoUkXqOth7wb/ANXlgtwlSWHfmPLiv2YjTNlygZyeIqIPeopvQkE7GkfT+Co1pvHmfcGOgI0/Q8wPmqCJxQkX0t1O59YixIUlLFIf33g7iMKTPTM20mr712fYKETyMTLnOs6QbdBVRYcn4aGMNGye9b8TPleTMOWiT1/qZfCKUdRCaAV5RalZyoSxLbp4d/8ADQaky5SOBLHWSed3LM9KDTXnA7L8KlE2YSKIt5rfam8H4TpoBvPmT+BZXxAbz0YLn4hQW4YEco6rEnQDS/neDYwiMTQBpjgOw3IqSO5qekRzPo8lmCtnr+Lty9YBosOyvYgOLcdlTsGDMunlz9Wz1hScMtSFLDaQa+P1jQy8tl6dBA1szNXVwgC9XLj9I7gcGmXLKFVCrcyCT19oqMZugxllwn6DHqZnFLWDUMD6QlzzoFvv3jQzsRIJEtQBNqDeoAD7fVrem0MTkqCKDd60o5IF9wD6QTjsSeJ3JnEck8G3AOFWo6qC28Qy8QQoWjXTpEuSgqABG4Avbq38RBEB52XpmaVykkvcNb3LAdTygvjsuhvuG3EsTQB2faDZs1WtgHNqR2D8hMuQkFYCVK6PQhv7S/8A2jsaMcfmfRjGID29gBmew+GNbQ/DYRayEgvUUfeDg+joJQwNb+aD3BijgMtUMQdIOlJNfDgd4Py7KRseZM4jqVBHkyLHT5iTp1EJYMHNRt98VTJOi8XvpHhycQwq7gfzERxf0fmaRTkbGgNj1/WC9blmAG9Q2VOzsACdSlhUEKd63fl5gnOzEKkhNNar0P5b8TAyTgF6lJ0ElNC20Qy8MorCWLktAV2QaA8ySWPWNAeepclTDKmhSWtHZ85SuMEAk7enyhua5cUKGlyCD7Ej7oq/COi2944ll2s5mZSVIhHLpy9ZVqcs12itPxC1UK7fpDsvy5Z4tBUG/wAP6x3AZQZoUajTQD8+B5hAOwAEYFrKFAPe5BNlst3AIYwWxuZqUhOhWkAV5cmbfvDcflQ/Z0lKeKj+L/3D0gfLwCyggSy4PnbbyIWnr2oHmPVtJKgeRJ/21a0aCQdyez/jEWDxi5dElLEuxry8bCLmV5GTq+IGa3IczS7W8mBmMwCpamUKxjCxQHMLi5VFjAyzmeJVNUCSB+e/5YQo7hsmXOqGAtX802jkd8Kyz6uO5houtPPiTuEJ30k1agkE8j7v4JPtEQ+k1GCK299mHYVeBclSXLAwyWgKUwFSWEb8xafWI5d5/NNZicXLQlMxYqfmaj/0e8VMvzpAClKZnoN2o3yPrAnN+FQSSSNIZ4hYaPqqeKtksH69Jd8ywWdekN/6zKB4Ug6iCrh7A33YX+0eVVMkiWpc5YflTwT3c/OAWHKXA0l+nOLc3NSpAlKTYj897ekEX8htv0hXK5Db636e24UlZylawlSOJXT0Hago0PxuNlyiU6HCbUBevDeg68wTA7N5KZC0FDu56/VLRSmYnWklQLuO1GYQ2vddqfMb5TrtG/F7wvgc7+IvSwCWNDvYMT2cRLMzaVKTwaSXLsL1HOrcL15wEwaP3n1Fc2F2/CK01aXNDeJjIcL35khmWKmzrfvDS/pIQr6g07Agb37OzUgovGJloTMpxVtYuGPsnxGbm4Y6Nenhb72eJP28rlBGl25btb0c+sJMhxvl+kpXl2Lvme/SFMXnSVyiE32Au9AT/S/mB+GzoNpmp1gG9z0f8aeYo4NOqYEgVJb1h2Kw/wANTEdfBibX2N9Ui+Tc/wDk39vtDWLzNEpA+Gx1XFLPeliGSPWFAGcoUpCjGyLN9HUL5dhPR0JqJmRICg1g70vUjbs/OKoyLTOC0lkg2NGIBdudUn2gTKzCYXBJY3p7dLR2Xms1KdO1nIqA7t61ipupPfHU9ByMZiDw1NBmeRfFW/gDkASz9yR7xck4ZKiOGwrTcludmAPQ94DTc/UjQwJLOT1u9erGI8Pm3AskEEkkADoAPcP4j0i6kN0PPmewZGMrkgefMsyMiUmf8TY1ZubdftD2i0nJ0qmKJFdTfygDn5gXic6UpSdBIS2432bkwAHiDgxQSjUTVQPqS49gY2r4LE6m0DHckKOgdxk/BalpJS7J+YCvW8QIysaGCbKJtyOo/wBPyEWlYkaXBd1UNt1I+8RQzjHGX9UbPUbsEk9bG/IQ7BUAWMraKFBcy8jB8ZUwsBsBRiRf7Y9IqKyBCtLhqhyW3LVrzrSKGV5rMWoIU7MQetOXgekF8zzIATA+xbsVEj5wVNLpy1ArY9tZfXj3jJ+ABk/DTR2boGJO/OKuWZQZSzcuOl6Eb8vmIjkZw60lmYE+S34RLOzX90rSXIJ0+oAp2Ag8qWPL2ky+O55+ojEZFom/EJapIDU3Iq9BVP8AN0gjiMvBUss9Gem1OfNYu0ZdWMmLWCXFGpBqXmoTLQXJqx99u6UesTqsq0RrQk8e3HIYcdCLCZMlDqmFxYu3dr7s3rCijm+aKW6UjhO/ufd/WFE3urQ8VXck+TXUeNa7Ebgctm6i4ZtyKHyaNuYjl5XNUsgsnmdr9PXtHJWcrUWfzYny8O/3AoJKavUO/cezmJg068mR3j6GyZHm8haCHarigao2I2P4iKyZx0Gop07Ro5SkTkoTMUHDE7lh5cu5FHsIkX8LRqUHCblhayt9izf8ooaNksG6lWxORLB9CZXDTTquIfOxqyNJNAaUjQysskq4w3EKBn5Wru59DE+OwqFmiaJJPQAE0HTiTGDFfj+KEYNvA/V/czWIxa+Hit0o8On5gqYkkkDZgPP3wfmplzCZKQCWYNQUp6vXyRAhWXqSgjQC5cNXZ9uhEF6nXwdiCyixd6bY/iUcBiVCYDqa/wAodipq1rURxdhsOmwi/lOW6nUQwD3HSvuw7kQUw2D+EpZUG1GlAKjbpxGMSh2UbPU6rFsdBs6G5mJ6ywrtDpM86TxRpVZbJTxKYpHQVG9xtT1ijicsOo6EDSRTqWNB1pGtjuve5zYdiHe/+QLh5p1CrRybOOo13jQ4LIdKgo1YFxS9B8zvFrHZfLmFhpCh2/ho/V/m3OOGLZx7Pc1cG0psnRmYxM4sOImFB7E5TLcOoBKaHxtqIbp3EKMONZvzA+Hbvs/vAeFwp1bFtojmYTiNRSOwonwXjJGteIljG4Qgpsnhe947ISr4RGoaTU17QoUIqAxjKBbCBGYJSkqSQqzkDYeIL5fjgBM1rAJNug29UgNChR1blPEyq01diDypUspUCkFm7v8ArBGVnR0HVpUQa2AN+RGxO3KFChrYyHQiW9q2IWcn5gFKSJamLua3oa9HJJaG5pjkrlaSsaqP99X6J94UKON7FT95Q5Tsh36wXPJKQ67itb96xbwWYzEoYTEsOfLlfoPQcoUKJByG2J51tZX2PaLD5svUeJJKi1dqEbnrvFNSilRIXV2jsKMNhI7mG5mXv3ixiOEHUkn9IUKFE3PclYRy8T//2Q=="/>
          <p:cNvSpPr>
            <a:spLocks noChangeAspect="1" noChangeArrowheads="1"/>
          </p:cNvSpPr>
          <p:nvPr/>
        </p:nvSpPr>
        <p:spPr bwMode="auto">
          <a:xfrm>
            <a:off x="63500" y="-409575"/>
            <a:ext cx="1143000" cy="838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0" name="AutoShape 14" descr="data:image/jpg;base64,/9j/4AAQSkZJRgABAQAAAQABAAD/2wCEAAkGBhQREBUUExMUFRMVGBcYFxcXGB4aGhcbGR4aGxsVHxgcHSYeGhsjHRcYHy8gIycpLy8sGh8xNTAqNSYrLCkBCQoKDQwOGg8PGjQkHiMwNDUuMDU1NTUtMDUuLCwvLzAsLzUtLCwsLywvLCwuLDUsLCwvLCwsLCwsKSwsLCwsLP/AABEIAFgAeAMBIgACEQEDEQH/xAAbAAABBQEBAAAAAAAAAAAAAAAFAAIDBAYBB//EADoQAAECBAQFAgIHBwUAAAAAAAECEQADITEEBRJBIlFhcYGRoROxBjJiwdHw8RQjQpKisuEVFnKCwv/EABkBAQEBAQEBAAAAAAAAAAAAAAIDAQAEBf/EACsRAAICAgIBAgQGAwAAAAAAAAECAAMEERIhMUFRExQiYTJCgaHR4SNxkf/aAAwDAQACEQMRAD8A8lw2HmAsUByHqY7lSCqdoUkXqOth7wb/ANXlgtwlSWHfmPLiv2YjTNlygZyeIqIPeopvQkE7GkfT+Co1pvHmfcGOgI0/Q8wPmqCJxQkX0t1O59YixIUlLFIf33g7iMKTPTM20mr712fYKETyMTLnOs6QbdBVRYcn4aGMNGye9b8TPleTMOWiT1/qZfCKUdRCaAV5RalZyoSxLbp4d/8ADQaky5SOBLHWSed3LM9KDTXnA7L8KlE2YSKIt5rfam8H4TpoBvPmT+BZXxAbz0YLn4hQW4YEco6rEnQDS/neDYwiMTQBpjgOw3IqSO5qekRzPo8lmCtnr+Lty9YBosOyvYgOLcdlTsGDMunlz9Wz1hScMtSFLDaQa+P1jQy8tl6dBA1szNXVwgC9XLj9I7gcGmXLKFVCrcyCT19oqMZugxllwn6DHqZnFLWDUMD6QlzzoFvv3jQzsRIJEtQBNqDeoAD7fVrem0MTkqCKDd60o5IF9wD6QTjsSeJ3JnEck8G3AOFWo6qC28Qy8QQoWjXTpEuSgqABG4Avbq38RBEB52XpmaVykkvcNb3LAdTygvjsuhvuG3EsTQB2faDZs1WtgHNqR2D8hMuQkFYCVK6PQhv7S/8A2jsaMcfmfRjGID29gBmew+GNbQ/DYRayEgvUUfeDg+joJQwNb+aD3BijgMtUMQdIOlJNfDgd4Py7KRseZM4jqVBHkyLHT5iTp1EJYMHNRt98VTJOi8XvpHhycQwq7gfzERxf0fmaRTkbGgNj1/WC9blmAG9Q2VOzsACdSlhUEKd63fl5gnOzEKkhNNar0P5b8TAyTgF6lJ0ElNC20Qy8MorCWLktAV2QaA8ySWPWNAeepclTDKmhSWtHZ85SuMEAk7enyhua5cUKGlyCD7Ej7oq/COi2944ll2s5mZSVIhHLpy9ZVqcs12itPxC1UK7fpDsvy5Z4tBUG/wAP6x3AZQZoUajTQD8+B5hAOwAEYFrKFAPe5BNlst3AIYwWxuZqUhOhWkAV5cmbfvDcflQ/Z0lKeKj+L/3D0gfLwCyggSy4PnbbyIWnr2oHmPVtJKgeRJ/21a0aCQdyez/jEWDxi5dElLEuxry8bCLmV5GTq+IGa3IczS7W8mBmMwCpamUKxjCxQHMLi5VFjAyzmeJVNUCSB+e/5YQo7hsmXOqGAtX802jkd8Kyz6uO5houtPPiTuEJ30k1agkE8j7v4JPtEQ+k1GCK299mHYVeBclSXLAwyWgKUwFSWEb8xafWI5d5/NNZicXLQlMxYqfmaj/0e8VMvzpAClKZnoN2o3yPrAnN+FQSSSNIZ4hYaPqqeKtksH69Jd8ywWdekN/6zKB4Ug6iCrh7A33YX+0eVVMkiWpc5YflTwT3c/OAWHKXA0l+nOLc3NSpAlKTYj897ekEX8htv0hXK5Db636e24UlZylawlSOJXT0Hago0PxuNlyiU6HCbUBevDeg68wTA7N5KZC0FDu56/VLRSmYnWklQLuO1GYQ2vddqfMb5TrtG/F7wvgc7+IvSwCWNDvYMT2cRLMzaVKTwaSXLsL1HOrcL15wEwaP3n1Fc2F2/CK01aXNDeJjIcL35khmWKmzrfvDS/pIQr6g07Agb37OzUgovGJloTMpxVtYuGPsnxGbm4Y6Nenhb72eJP28rlBGl25btb0c+sJMhxvl+kpXl2Lvme/SFMXnSVyiE32Au9AT/S/mB+GzoNpmp1gG9z0f8aeYo4NOqYEgVJb1h2Kw/wANTEdfBibX2N9Ui+Tc/wDk39vtDWLzNEpA+Gx1XFLPeliGSPWFAGcoUpCjGyLN9HUL5dhPR0JqJmRICg1g70vUjbs/OKoyLTOC0lkg2NGIBdudUn2gTKzCYXBJY3p7dLR2Xms1KdO1nIqA7t61ipupPfHU9ByMZiDw1NBmeRfFW/gDkASz9yR7xck4ZKiOGwrTcludmAPQ94DTc/UjQwJLOT1u9erGI8Pm3AskEEkkADoAPcP4j0i6kN0PPmewZGMrkgefMsyMiUmf8TY1ZubdftD2i0nJ0qmKJFdTfygDn5gXic6UpSdBIS2432bkwAHiDgxQSjUTVQPqS49gY2r4LE6m0DHckKOgdxk/BalpJS7J+YCvW8QIysaGCbKJtyOo/wBPyEWlYkaXBd1UNt1I+8RQzjHGX9UbPUbsEk9bG/IQ7BUAWMraKFBcy8jB8ZUwsBsBRiRf7Y9IqKyBCtLhqhyW3LVrzrSKGV5rMWoIU7MQetOXgekF8zzIATA+xbsVEj5wVNLpy1ArY9tZfXj3jJ+ABk/DTR2boGJO/OKuWZQZSzcuOl6Eb8vmIjkZw60lmYE+S34RLOzX90rSXIJ0+oAp2Ag8qWPL2ky+O55+ojEZFom/EJapIDU3Iq9BVP8AN0gjiMvBUss9Gem1OfNYu0ZdWMmLWCXFGpBqXmoTLQXJqx99u6UesTqsq0RrQk8e3HIYcdCLCZMlDqmFxYu3dr7s3rCijm+aKW6UjhO/ufd/WFE3urQ8VXck+TXUeNa7Ebgctm6i4ZtyKHyaNuYjl5XNUsgsnmdr9PXtHJWcrUWfzYny8O/3AoJKavUO/cezmJg068mR3j6GyZHm8haCHarigao2I2P4iKyZx0Gop07Ro5SkTkoTMUHDE7lh5cu5FHsIkX8LRqUHCblhayt9izf8ooaNksG6lWxORLB9CZXDTTquIfOxqyNJNAaUjQysskq4w3EKBn5Wru59DE+OwqFmiaJJPQAE0HTiTGDFfj+KEYNvA/V/czWIxa+Hit0o8On5gqYkkkDZgPP3wfmplzCZKQCWYNQUp6vXyRAhWXqSgjQC5cNXZ9uhEF6nXwdiCyixd6bY/iUcBiVCYDqa/wAodipq1rURxdhsOmwi/lOW6nUQwD3HSvuw7kQUw2D+EpZUG1GlAKjbpxGMSh2UbPU6rFsdBs6G5mJ6ywrtDpM86TxRpVZbJTxKYpHQVG9xtT1ijicsOo6EDSRTqWNB1pGtjuve5zYdiHe/+QLh5p1CrRybOOo13jQ4LIdKgo1YFxS9B8zvFrHZfLmFhpCh2/ho/V/m3OOGLZx7Pc1cG0psnRmYxM4sOImFB7E5TLcOoBKaHxtqIbp3EKMONZvzA+Hbvs/vAeFwp1bFtojmYTiNRSOwonwXjJGteIljG4Qgpsnhe947ISr4RGoaTU17QoUIqAxjKBbCBGYJSkqSQqzkDYeIL5fjgBM1rAJNug29UgNChR1blPEyq01diDypUspUCkFm7v8ArBGVnR0HVpUQa2AN+RGxO3KFChrYyHQiW9q2IWcn5gFKSJamLua3oa9HJJaG5pjkrlaSsaqP99X6J94UKON7FT95Q5Tsh36wXPJKQ67itb96xbwWYzEoYTEsOfLlfoPQcoUKJByG2J51tZX2PaLD5svUeJJKi1dqEbnrvFNSilRIXV2jsKMNhI7mG5mXv3ixiOEHUkn9IUKFE3PclYRy8T//2Q=="/>
          <p:cNvSpPr>
            <a:spLocks noChangeAspect="1" noChangeArrowheads="1"/>
          </p:cNvSpPr>
          <p:nvPr/>
        </p:nvSpPr>
        <p:spPr bwMode="auto">
          <a:xfrm>
            <a:off x="63500" y="-409575"/>
            <a:ext cx="1143000" cy="838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25500" y="2438400"/>
            <a:ext cx="4508500" cy="1733550"/>
            <a:chOff x="1054100" y="2362200"/>
            <a:chExt cx="4508500" cy="1733550"/>
          </a:xfrm>
        </p:grpSpPr>
        <p:grpSp>
          <p:nvGrpSpPr>
            <p:cNvPr id="2" name="Group 22"/>
            <p:cNvGrpSpPr/>
            <p:nvPr/>
          </p:nvGrpSpPr>
          <p:grpSpPr>
            <a:xfrm>
              <a:off x="1054100" y="2362200"/>
              <a:ext cx="2324100" cy="1733550"/>
              <a:chOff x="2057400" y="1792069"/>
              <a:chExt cx="2324100" cy="1733550"/>
            </a:xfrm>
          </p:grpSpPr>
          <p:pic>
            <p:nvPicPr>
              <p:cNvPr id="56324" name="Picture 4" descr="http://t1.gstatic.com/images?q=tbn:ANd9GcSRyqJoRMJfniNovvP-SghCWAzcHxNnFEc5qxsmZhk9Ss03AqTfUw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29000" y="2249269"/>
                <a:ext cx="952500" cy="1276350"/>
              </a:xfrm>
              <a:prstGeom prst="rect">
                <a:avLst/>
              </a:prstGeom>
              <a:noFill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2057400" y="2325469"/>
                <a:ext cx="137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Technical know-how</a:t>
                </a:r>
                <a:endParaRPr lang="en-US" dirty="0">
                  <a:latin typeface="Monotype Corsiva" pitchFamily="66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832100" y="1792069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Monotype Corsiva" pitchFamily="66" charset="0"/>
                  </a:rPr>
                  <a:t>Cognitions</a:t>
                </a:r>
                <a:endParaRPr lang="en-US" dirty="0">
                  <a:latin typeface="Monotype Corsiva" pitchFamily="66" charset="0"/>
                </a:endParaRPr>
              </a:p>
            </p:txBody>
          </p:sp>
        </p:grpSp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683000" y="3409950"/>
              <a:ext cx="2794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~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32766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onotype Corsiva" pitchFamily="66" charset="0"/>
                </a:rPr>
                <a:t>Relationships</a:t>
              </a:r>
            </a:p>
            <a:p>
              <a:r>
                <a:rPr lang="en-US" dirty="0" smtClean="0">
                  <a:latin typeface="Monotype Corsiva" pitchFamily="66" charset="0"/>
                </a:rPr>
                <a:t> and trust</a:t>
              </a:r>
              <a:endParaRPr lang="en-US" dirty="0">
                <a:latin typeface="Monotype Corsiva" pitchFamily="66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685800" y="914400"/>
            <a:ext cx="784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304800"/>
            <a:ext cx="1219200" cy="461665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Polanyi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172200"/>
            <a:ext cx="7620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0" y="1675924"/>
            <a:ext cx="2057400" cy="4031873"/>
          </a:xfrm>
          <a:prstGeom prst="rect">
            <a:avLst/>
          </a:prstGeom>
          <a:gradFill>
            <a:gsLst>
              <a:gs pos="89000">
                <a:srgbClr val="E8FBFE">
                  <a:alpha val="31000"/>
                </a:srgbClr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b="1" dirty="0" smtClean="0"/>
              <a:t>Ways to elicit tacit knowledge</a:t>
            </a:r>
          </a:p>
          <a:p>
            <a:r>
              <a:rPr lang="en-US" b="1" dirty="0" smtClean="0"/>
              <a:t>on-the-job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sz="400" b="1" dirty="0" smtClean="0"/>
          </a:p>
          <a:p>
            <a:r>
              <a:rPr lang="en-US" dirty="0" smtClean="0"/>
              <a:t>Collaborative problem-solving,  exit interview, focus group, network, job rotation, facilitate, mentor, apprentice, rounds, coach, cross-train, “master”, lessons learned, case-based reasoning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45836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 Explicit:  </a:t>
            </a:r>
            <a:r>
              <a:rPr lang="en-US" dirty="0" smtClean="0"/>
              <a:t>“articulated” – written or recorded content</a:t>
            </a:r>
            <a:endParaRPr lang="en-US" dirty="0"/>
          </a:p>
        </p:txBody>
      </p:sp>
    </p:spTree>
  </p:cSld>
  <p:clrMapOvr>
    <a:masterClrMapping/>
  </p:clrMapOvr>
  <p:transition advTm="9924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aren Widmer\Pictures\2010-04-28 KM\KM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7876"/>
            <a:ext cx="7696200" cy="5640524"/>
          </a:xfrm>
          <a:prstGeom prst="rect">
            <a:avLst/>
          </a:prstGeom>
          <a:noFill/>
        </p:spPr>
      </p:pic>
    </p:spTree>
  </p:cSld>
  <p:clrMapOvr>
    <a:masterClrMapping/>
  </p:clrMapOvr>
  <p:transition advTm="633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438400" y="5289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Single- and double-loop learning</a:t>
            </a:r>
            <a:endParaRPr lang="en-US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838200" y="1665982"/>
            <a:ext cx="8153400" cy="3896618"/>
            <a:chOff x="1219200" y="2027872"/>
            <a:chExt cx="8153400" cy="3896618"/>
          </a:xfrm>
        </p:grpSpPr>
        <p:sp>
          <p:nvSpPr>
            <p:cNvPr id="13" name="TextBox 12"/>
            <p:cNvSpPr txBox="1"/>
            <p:nvPr/>
          </p:nvSpPr>
          <p:spPr>
            <a:xfrm>
              <a:off x="1219200" y="3437692"/>
              <a:ext cx="14478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0800000" algn="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Underlying assumptions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3437692"/>
              <a:ext cx="10668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0800000" algn="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What </a:t>
              </a:r>
              <a:br>
                <a:rPr lang="en-US" dirty="0" smtClean="0"/>
              </a:br>
              <a:r>
                <a:rPr lang="en-US" dirty="0" smtClean="0"/>
                <a:t>we do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81600" y="3437692"/>
              <a:ext cx="1066800" cy="661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0800000" algn="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900" dirty="0" smtClean="0"/>
            </a:p>
            <a:p>
              <a:r>
                <a:rPr lang="en-US" dirty="0" smtClean="0"/>
                <a:t>Results</a:t>
              </a:r>
            </a:p>
            <a:p>
              <a:pPr algn="ctr"/>
              <a:endParaRPr lang="en-US" sz="900" dirty="0"/>
            </a:p>
          </p:txBody>
        </p:sp>
        <p:sp>
          <p:nvSpPr>
            <p:cNvPr id="18" name="Curved Right Arrow 17"/>
            <p:cNvSpPr/>
            <p:nvPr/>
          </p:nvSpPr>
          <p:spPr>
            <a:xfrm rot="5400000">
              <a:off x="4210050" y="1806774"/>
              <a:ext cx="876300" cy="2133600"/>
            </a:xfrm>
            <a:prstGeom prst="curvedRightArrow">
              <a:avLst>
                <a:gd name="adj1" fmla="val 20837"/>
                <a:gd name="adj2" fmla="val 50000"/>
                <a:gd name="adj3" fmla="val 2216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urved Right Arrow 18"/>
            <p:cNvSpPr/>
            <p:nvPr/>
          </p:nvSpPr>
          <p:spPr>
            <a:xfrm rot="5400000" flipH="1">
              <a:off x="3324255" y="2685128"/>
              <a:ext cx="895290" cy="4038600"/>
            </a:xfrm>
            <a:prstGeom prst="curvedRightArrow">
              <a:avLst>
                <a:gd name="adj1" fmla="val 28772"/>
                <a:gd name="adj2" fmla="val 50000"/>
                <a:gd name="adj3" fmla="val 2216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53000" y="2027872"/>
              <a:ext cx="441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Monotype Corsiva" pitchFamily="66" charset="0"/>
                </a:rPr>
                <a:t>Single-Loop Learning – </a:t>
              </a:r>
              <a:r>
                <a:rPr lang="en-US" dirty="0" smtClean="0"/>
                <a:t>low-level evaluation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71800" y="5247382"/>
              <a:ext cx="63246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Monotype Corsiva" pitchFamily="66" charset="0"/>
                </a:rPr>
                <a:t>Double-Loop Learning </a:t>
              </a:r>
              <a:r>
                <a:rPr lang="en-US" dirty="0" smtClean="0"/>
                <a:t>- continuously create new knowledge by reconstructing the framework</a:t>
              </a:r>
              <a:endParaRPr lang="en-US" dirty="0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2819400" y="3654624"/>
              <a:ext cx="457200" cy="228600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648200" y="3730824"/>
              <a:ext cx="457200" cy="228600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274" name="Picture 2" descr="Cartoon Thought Bubbl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483647" y="-1209675"/>
            <a:ext cx="2857500" cy="2428875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>
          <a:xfrm>
            <a:off x="685800" y="12192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8200" y="304800"/>
            <a:ext cx="1219200" cy="830997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Argyris </a:t>
            </a:r>
          </a:p>
          <a:p>
            <a:pPr algn="ctr"/>
            <a:r>
              <a:rPr lang="en-US" sz="2400" dirty="0" smtClean="0">
                <a:latin typeface="Monotype Corsiva" pitchFamily="66" charset="0"/>
              </a:rPr>
              <a:t>&amp; Shon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6096000"/>
            <a:ext cx="7620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600" y="6019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</a:t>
            </a:r>
            <a:r>
              <a:rPr lang="en-US" b="1" dirty="0" smtClean="0"/>
              <a:t>structure</a:t>
            </a:r>
            <a:r>
              <a:rPr lang="en-US" dirty="0" smtClean="0"/>
              <a:t> reframing into your evaluations?</a:t>
            </a:r>
            <a:endParaRPr lang="en-US" dirty="0"/>
          </a:p>
        </p:txBody>
      </p:sp>
    </p:spTree>
  </p:cSld>
  <p:clrMapOvr>
    <a:masterClrMapping/>
  </p:clrMapOvr>
  <p:transition advTm="6288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1696721"/>
          <a:ext cx="5943600" cy="3293363"/>
        </p:xfrm>
        <a:graphic>
          <a:graphicData uri="http://schemas.openxmlformats.org/drawingml/2006/table">
            <a:tbl>
              <a:tblPr/>
              <a:tblGrid>
                <a:gridCol w="1303867"/>
                <a:gridCol w="2373037"/>
                <a:gridCol w="2266696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Tacit knowledge</a:t>
                      </a:r>
                      <a:b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  Explicit knowledge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US" sz="2000" dirty="0" smtClean="0">
                          <a:latin typeface="Calibri"/>
                          <a:cs typeface="Times New Roman"/>
                        </a:rPr>
                        <a:t>Tacit</a:t>
                      </a:r>
                      <a:r>
                        <a:rPr lang="en-US" sz="2000" dirty="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latin typeface="Calibri"/>
                          <a:cs typeface="Times New Roman"/>
                        </a:rPr>
                      </a:br>
                      <a:r>
                        <a:rPr lang="en-US" sz="2000" dirty="0">
                          <a:latin typeface="Calibri"/>
                          <a:cs typeface="Times New Roman"/>
                        </a:rPr>
                        <a:t>knowledge</a:t>
                      </a:r>
                      <a:br>
                        <a:rPr lang="en-US" sz="2000" dirty="0">
                          <a:latin typeface="Calibri"/>
                          <a:cs typeface="Times New Roman"/>
                        </a:rPr>
                      </a:br>
                      <a:endParaRPr lang="en-US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Socialization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Externalization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Explicit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knowledge</a:t>
                      </a:r>
                      <a:b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Internalization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Combination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125538" y="79375"/>
            <a:ext cx="334962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277813" y="600075"/>
            <a:ext cx="520700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125538" y="79375"/>
            <a:ext cx="334962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77813" y="600075"/>
            <a:ext cx="520700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5791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participants in synch and ready to action-</a:t>
            </a:r>
            <a:r>
              <a:rPr lang="en-US" dirty="0" err="1" smtClean="0"/>
              <a:t>ize</a:t>
            </a:r>
            <a:r>
              <a:rPr lang="en-US" dirty="0" smtClean="0"/>
              <a:t> the newly internalized?</a:t>
            </a:r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914400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1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Converting the forms of knowledge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304800"/>
            <a:ext cx="1524000" cy="461665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onotype Corsiva" pitchFamily="66" charset="0"/>
              </a:rPr>
              <a:t>Nonaka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867400"/>
            <a:ext cx="762000" cy="369332"/>
          </a:xfrm>
          <a:prstGeom prst="rect">
            <a:avLst/>
          </a:prstGeom>
          <a:gradFill>
            <a:gsLst>
              <a:gs pos="0">
                <a:srgbClr val="E8FBFE"/>
              </a:gs>
              <a:gs pos="100000">
                <a:schemeClr val="dk2">
                  <a:shade val="30000"/>
                  <a:satMod val="200000"/>
                  <a:alpha val="3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Apply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 advTm="8781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5400" algn="ctr">
          <a:solidFill>
            <a:schemeClr val="tx1"/>
          </a:solidFill>
          <a:round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ctr">
          <a:defRPr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12275</TotalTime>
  <Words>2510</Words>
  <Application>Microsoft Office PowerPoint</Application>
  <PresentationFormat>On-screen Show (4:3)</PresentationFormat>
  <Paragraphs>511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Karen.Widmer@cgu.edu      123 E. 8th Street 707-815-2286                  Claremont, CA  91711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(11:40 AM, today)   </vt:lpstr>
      <vt:lpstr>Slide 15</vt:lpstr>
      <vt:lpstr>Slide 16</vt:lpstr>
      <vt:lpstr>123 E. 8th Street                                karenwidmer@earthlink.net  Claremont, CA  91711                            (707) 815-2286 </vt:lpstr>
    </vt:vector>
  </TitlesOfParts>
  <Company>Libraries Of The Claremont Colleges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Karen Widmer, M.S.            1445 No. College Ave. #102B karenwidmer@earthlink.net          Claremont, CA  91711</dc:title>
  <dc:creator>widmerk</dc:creator>
  <cp:lastModifiedBy>Karen</cp:lastModifiedBy>
  <cp:revision>1056</cp:revision>
  <dcterms:created xsi:type="dcterms:W3CDTF">2010-10-31T23:27:39Z</dcterms:created>
  <dcterms:modified xsi:type="dcterms:W3CDTF">2011-11-03T12:56:53Z</dcterms:modified>
</cp:coreProperties>
</file>