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Default Extension="bin" ContentType="application/vnd.openxmlformats-officedocument.presentationml.printerSettings"/>
  <Override PartName="/ppt/notesSlides/notesSlide30.xml" ContentType="application/vnd.openxmlformats-officedocument.presentationml.notesSlide+xml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6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commentAuthors.xml" ContentType="application/vnd.openxmlformats-officedocument.presentationml.commentAuthors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34.xml" ContentType="application/vnd.openxmlformats-officedocument.presentationml.notesSlide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slideLayouts/slideLayout24.xml" ContentType="application/vnd.openxmlformats-officedocument.presentationml.slideLayout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theme/theme5.xml" ContentType="application/vnd.openxmlformats-officedocument.theme+xml"/>
  <Override PartName="/ppt/slides/slide11.xml" ContentType="application/vnd.openxmlformats-officedocument.presentationml.slide+xml"/>
  <Override PartName="/ppt/slideLayouts/slideLayout28.xml" ContentType="application/vnd.openxmlformats-officedocument.presentationml.slideLayout+xml"/>
  <Override PartName="/ppt/slideMasters/slideMaster3.xml" ContentType="application/vnd.openxmlformats-officedocument.presentationml.slideMaster+xml"/>
  <Override PartName="/ppt/notesSlides/notesSlide8.xml" ContentType="application/vnd.openxmlformats-officedocument.presentationml.notesSlide+xml"/>
  <Override PartName="/ppt/notesSlides/notesSlide41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26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35.xml" ContentType="application/vnd.openxmlformats-officedocument.presentationml.notesSlide+xml"/>
  <Override PartName="/ppt/slides/slide24.xml" ContentType="application/vnd.openxmlformats-officedocument.presentationml.slide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8.xml" ContentType="application/vnd.openxmlformats-officedocument.presentationml.slide+xml"/>
  <Override PartName="/ppt/slides/slide31.xml" ContentType="application/vnd.openxmlformats-officedocument.presentationml.slide+xml"/>
  <Override PartName="/ppt/slideLayouts/slideLayout29.xml" ContentType="application/vnd.openxmlformats-officedocument.presentationml.slideLayout+xml"/>
  <Override PartName="/ppt/notesSlides/notesSlide42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Layouts/slideLayout34.xml" ContentType="application/vnd.openxmlformats-officedocument.presentationml.slideLayout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Layouts/slideLayout7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s/slide32.xml" ContentType="application/vnd.openxmlformats-officedocument.presentationml.slide+xml"/>
  <Override PartName="/ppt/slides/slide29.xml" ContentType="application/vnd.openxmlformats-officedocument.presentationml.slide+xml"/>
  <Override PartName="/docProps/app.xml" ContentType="application/vnd.openxmlformats-officedocument.extended-properties+xml"/>
  <Override PartName="/ppt/viewProps.xml" ContentType="application/vnd.openxmlformats-officedocument.presentationml.viewProps+xml"/>
  <Override PartName="/ppt/slideLayouts/slideLayout16.xml" ContentType="application/vnd.openxmlformats-officedocument.presentationml.slideLayout+xml"/>
  <Override PartName="/ppt/slideLayouts/slideLayout35.xml" ContentType="application/vnd.openxmlformats-officedocument.presentationml.slideLayout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slideLayouts/slideLayout2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6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6.xml" ContentType="application/vnd.openxmlformats-officedocument.presentationml.slide+xml"/>
  <Override PartName="/ppt/theme/theme4.xml" ContentType="application/vnd.openxmlformats-officedocument.theme+xml"/>
  <Override PartName="/ppt/slides/slide10.xml" ContentType="application/vnd.openxmlformats-officedocument.presentationml.slide+xml"/>
  <Override PartName="/ppt/slideLayouts/slideLayout27.xml" ContentType="application/vnd.openxmlformats-officedocument.presentationml.slideLayout+xml"/>
  <Override PartName="/ppt/notesSlides/notesSlide40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39.xml" ContentType="application/vnd.openxmlformats-officedocument.presentationml.notesSlide+xml"/>
  <Default Extension="png" ContentType="image/png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  <p:sldMasterId id="2147483675" r:id="rId2"/>
    <p:sldMasterId id="2147483662" r:id="rId3"/>
  </p:sldMasterIdLst>
  <p:notesMasterIdLst>
    <p:notesMasterId r:id="rId46"/>
  </p:notesMasterIdLst>
  <p:handoutMasterIdLst>
    <p:handoutMasterId r:id="rId47"/>
  </p:handoutMasterIdLst>
  <p:sldIdLst>
    <p:sldId id="745" r:id="rId4"/>
    <p:sldId id="746" r:id="rId5"/>
    <p:sldId id="767" r:id="rId6"/>
    <p:sldId id="844" r:id="rId7"/>
    <p:sldId id="849" r:id="rId8"/>
    <p:sldId id="814" r:id="rId9"/>
    <p:sldId id="815" r:id="rId10"/>
    <p:sldId id="816" r:id="rId11"/>
    <p:sldId id="817" r:id="rId12"/>
    <p:sldId id="818" r:id="rId13"/>
    <p:sldId id="834" r:id="rId14"/>
    <p:sldId id="835" r:id="rId15"/>
    <p:sldId id="836" r:id="rId16"/>
    <p:sldId id="837" r:id="rId17"/>
    <p:sldId id="838" r:id="rId18"/>
    <p:sldId id="824" r:id="rId19"/>
    <p:sldId id="825" r:id="rId20"/>
    <p:sldId id="826" r:id="rId21"/>
    <p:sldId id="827" r:id="rId22"/>
    <p:sldId id="828" r:id="rId23"/>
    <p:sldId id="829" r:id="rId24"/>
    <p:sldId id="830" r:id="rId25"/>
    <p:sldId id="831" r:id="rId26"/>
    <p:sldId id="785" r:id="rId27"/>
    <p:sldId id="847" r:id="rId28"/>
    <p:sldId id="807" r:id="rId29"/>
    <p:sldId id="758" r:id="rId30"/>
    <p:sldId id="759" r:id="rId31"/>
    <p:sldId id="791" r:id="rId32"/>
    <p:sldId id="792" r:id="rId33"/>
    <p:sldId id="848" r:id="rId34"/>
    <p:sldId id="760" r:id="rId35"/>
    <p:sldId id="796" r:id="rId36"/>
    <p:sldId id="800" r:id="rId37"/>
    <p:sldId id="842" r:id="rId38"/>
    <p:sldId id="810" r:id="rId39"/>
    <p:sldId id="843" r:id="rId40"/>
    <p:sldId id="801" r:id="rId41"/>
    <p:sldId id="802" r:id="rId42"/>
    <p:sldId id="799" r:id="rId43"/>
    <p:sldId id="782" r:id="rId44"/>
    <p:sldId id="783" r:id="rId4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Owner" initials="O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9" clrMode="bw" frameSlides="1"/>
  <p:showPr showNarration="1">
    <p:present/>
    <p:sldAll/>
    <p:penClr>
      <a:srgbClr val="FF0000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clrMru>
    <a:srgbClr val="D5E1F0"/>
    <a:srgbClr val="EEF1F6"/>
    <a:srgbClr val="922A76"/>
    <a:srgbClr val="BB8AAD"/>
    <a:srgbClr val="76075D"/>
    <a:srgbClr val="009900"/>
    <a:srgbClr val="01865C"/>
    <a:srgbClr val="1A699B"/>
    <a:srgbClr val="B54854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27141" autoAdjust="0"/>
    <p:restoredTop sz="84211" autoAdjust="0"/>
  </p:normalViewPr>
  <p:slideViewPr>
    <p:cSldViewPr snapToGrid="0">
      <p:cViewPr varScale="1">
        <p:scale>
          <a:sx n="112" d="100"/>
          <a:sy n="112" d="100"/>
        </p:scale>
        <p:origin x="-104" y="-320"/>
      </p:cViewPr>
      <p:guideLst>
        <p:guide orient="horz" pos="3048"/>
        <p:guide pos="2881"/>
      </p:guideLst>
    </p:cSldViewPr>
  </p:slideViewPr>
  <p:outlineViewPr>
    <p:cViewPr>
      <p:scale>
        <a:sx n="33" d="100"/>
        <a:sy n="33" d="100"/>
      </p:scale>
      <p:origin x="0" y="19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72" d="100"/>
          <a:sy n="72" d="100"/>
        </p:scale>
        <p:origin x="-3080" y="-6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4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Systems Thinking in Mid-course Analysis of a Complex Cross-site Evaluation 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6D5A862-B142-9042-87D7-3C167F3E73D0}" type="datetime1">
              <a:rPr lang="en-US" smtClean="0"/>
              <a:pPr>
                <a:defRPr/>
              </a:pPr>
              <a:t>10/24/12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AE.12.ppf.QICSystemsAnlysis.10-17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61B3F7-0FA7-49C9-85F4-81F91CE98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260246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Systems Thinking in Mid-course Analysis of a Complex Cross-site Evaluation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0138480-5D35-5846-B570-C6DF19DC8CC0}" type="datetime1">
              <a:rPr lang="en-US" smtClean="0"/>
              <a:pPr>
                <a:defRPr/>
              </a:pPr>
              <a:t>10/24/12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AE.12.ppf.QICSystemsAnlysis.10-17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C80F309-A190-4683-8938-1DC67EF253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9884872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51" tIns="45726" rIns="91451" bIns="45726"/>
          <a:lstStyle/>
          <a:p>
            <a:r>
              <a:rPr lang="en-US" sz="1200" dirty="0" smtClean="0">
                <a:latin typeface="Calibri" pitchFamily="34" charset="0"/>
              </a:rPr>
              <a:t>Systems Thinking in Mid-course Analysis of a Complex Cross-site Evaluation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21506" name="Rectangle 3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51" tIns="45726" rIns="91451" bIns="45726"/>
          <a:lstStyle/>
          <a:p>
            <a:pPr algn="r"/>
            <a:fld id="{01F80ADB-BCF1-4317-9078-2B7CF1CF823D}" type="datetime1">
              <a:rPr lang="en-US" sz="1200">
                <a:latin typeface="Calibri" pitchFamily="34" charset="0"/>
              </a:rPr>
              <a:pPr algn="r"/>
              <a:t>10/24/12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21507" name="Rectangle 6"/>
          <p:cNvSpPr txBox="1">
            <a:spLocks noGrp="1"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51" tIns="45726" rIns="91451" bIns="45726" anchor="b"/>
          <a:lstStyle/>
          <a:p>
            <a:r>
              <a:rPr lang="en-US" sz="1200" dirty="0">
                <a:latin typeface="Calibri" pitchFamily="34" charset="0"/>
              </a:rPr>
              <a:t>AE</a:t>
            </a:r>
            <a:r>
              <a:rPr lang="en-US" sz="1200" dirty="0" smtClean="0">
                <a:latin typeface="Calibri" pitchFamily="34" charset="0"/>
              </a:rPr>
              <a:t>.12.ppf.QICSystemsAnlysis.10-17.pptx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2150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51" tIns="45726" rIns="91451" bIns="45726" anchor="b"/>
          <a:lstStyle/>
          <a:p>
            <a:pPr algn="r"/>
            <a:fld id="{1C7DCC29-D486-40CB-A5E2-37D613593818}" type="slidenum">
              <a:rPr lang="en-US" sz="1200">
                <a:latin typeface="Calibri" pitchFamily="34" charset="0"/>
              </a:rPr>
              <a:pPr algn="r"/>
              <a:t>1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2150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51" tIns="45726" rIns="91451" bIns="45726"/>
          <a:lstStyle/>
          <a:p>
            <a:pPr algn="r"/>
            <a:fld id="{F25A0226-FADF-4D77-B385-DF855500F96B}" type="datetime1">
              <a:rPr lang="en-US" sz="1200">
                <a:latin typeface="Calibri" pitchFamily="34" charset="0"/>
              </a:rPr>
              <a:pPr algn="r"/>
              <a:t>10/24/12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2560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DF0E019-B138-BC4B-877F-BAA0402A6BA1}" type="datetime1">
              <a:rPr lang="en-US" smtClean="0"/>
              <a:pPr>
                <a:defRPr/>
              </a:pPr>
              <a:t>10/24/12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AE.12.ppf.QICSystemsAnlysis.10-17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80F309-A190-4683-8938-1DC67EF2538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Thinking in Mid-course Analysis of a Complex Cross-site Evaluation 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51" tIns="45726" rIns="91451" bIns="45726"/>
          <a:lstStyle/>
          <a:p>
            <a:pPr algn="r"/>
            <a:fld id="{F25A0226-FADF-4D77-B385-DF855500F96B}" type="datetime1">
              <a:rPr lang="en-US" sz="1200">
                <a:latin typeface="Calibri" pitchFamily="34" charset="0"/>
              </a:rPr>
              <a:pPr algn="r"/>
              <a:t>10/24/12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2560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E68DA53-BB6F-A146-9A3F-D0FA1355A03E}" type="datetime1">
              <a:rPr lang="en-US" smtClean="0"/>
              <a:pPr>
                <a:defRPr/>
              </a:pPr>
              <a:t>10/24/12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AE.12.ppf.QICSystemsAnlysis.10-17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80F309-A190-4683-8938-1DC67EF2538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Thinking in Mid-course Analysis of a Complex Cross-site Evaluation 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1BFAF80-823E-6442-9C09-E41B8CA72A20}" type="datetime1">
              <a:rPr lang="en-US" smtClean="0"/>
              <a:pPr>
                <a:defRPr/>
              </a:pPr>
              <a:t>10/24/12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AE.12.ppf.QICSystemsAnlysis.10-17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80F309-A190-4683-8938-1DC67EF2538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Thinking in Mid-course Analysis of a Complex Cross-site Evaluation 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F0A7414-168A-6340-8FD2-E15B9F2B00BE}" type="datetime1">
              <a:rPr lang="en-US" smtClean="0"/>
              <a:pPr>
                <a:defRPr/>
              </a:pPr>
              <a:t>10/24/12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AE.12.ppf.QICSystemsAnlysis.10-17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80F309-A190-4683-8938-1DC67EF2538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Thinking in Mid-course Analysis of a Complex Cross-site Evaluation 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9CF2E1E3-629F-414D-A7C4-5D5D4D30E4A8}" type="datetime1">
              <a:rPr lang="en-US" smtClean="0"/>
              <a:pPr>
                <a:defRPr/>
              </a:pPr>
              <a:t>10/24/12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AE.12.ppf.QICSystemsAnlysis.10-17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80F309-A190-4683-8938-1DC67EF2538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Thinking in Mid-course Analysis of a Complex Cross-site Evaluation </a:t>
            </a:r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918BBAA0-9A1C-7548-BCF7-B12B71276E83}" type="datetime1">
              <a:rPr lang="en-US" smtClean="0"/>
              <a:pPr>
                <a:defRPr/>
              </a:pPr>
              <a:t>10/24/12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AE.12.ppf.QICSystemsAnlysis.10-17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80F309-A190-4683-8938-1DC67EF2538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Thinking in Mid-course Analysis of a Complex Cross-site Evaluation </a:t>
            </a:r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80F309-A190-4683-8938-1DC67EF253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BD0866-2631-0C43-B88D-97756BEDF3C1}" type="datetime1">
              <a:rPr lang="en-US" smtClean="0"/>
              <a:pPr>
                <a:defRPr/>
              </a:pPr>
              <a:t>10/24/12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AE.12.ppf.QICSystemsAnlysis.10-17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Thinking in Mid-course Analysis of a Complex Cross-site Evaluation </a:t>
            </a: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80F309-A190-4683-8938-1DC67EF2538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B840FB5-E42D-A84E-852A-BF555D715F8E}" type="datetime1">
              <a:rPr lang="en-US" smtClean="0"/>
              <a:pPr>
                <a:defRPr/>
              </a:pPr>
              <a:t>10/24/12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AE.12.ppf.QICSystemsAnlysis.10-17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Thinking in Mid-course Analysis of a Complex Cross-site Evaluation </a:t>
            </a: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80F309-A190-4683-8938-1DC67EF2538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F0CF67F-EE37-D04B-BA92-A2961490E2DD}" type="datetime1">
              <a:rPr lang="en-US" smtClean="0"/>
              <a:pPr>
                <a:defRPr/>
              </a:pPr>
              <a:t>10/24/12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AE.12.ppf.QICSystemsAnlysis.10-17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Thinking in Mid-course Analysis of a Complex Cross-site Evaluation 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80F309-A190-4683-8938-1DC67EF2538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7F68D2F-1CD2-1646-8301-2D6B93331B30}" type="datetime1">
              <a:rPr lang="en-US" smtClean="0"/>
              <a:pPr>
                <a:defRPr/>
              </a:pPr>
              <a:t>10/24/12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AE.12.ppf.QICSystemsAnlysis.10-17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Thinking in Mid-course Analysis of a Complex Cross-site Evaluation 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51" tIns="45726" rIns="91451" bIns="45726"/>
          <a:lstStyle/>
          <a:p>
            <a:pPr algn="r"/>
            <a:fld id="{41201F96-6932-491E-ABA4-44452BBF50A8}" type="datetime1">
              <a:rPr lang="en-US" sz="1200">
                <a:latin typeface="Calibri" pitchFamily="34" charset="0"/>
              </a:rPr>
              <a:pPr algn="r"/>
              <a:t>10/24/12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2355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D82F29A-A743-6B44-83A4-01E9344129EC}" type="datetime1">
              <a:rPr lang="en-US" smtClean="0"/>
              <a:pPr>
                <a:defRPr/>
              </a:pPr>
              <a:t>10/24/12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8658698"/>
            <a:ext cx="29718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AE.12.ppf.QICSystemsAnlysis.10-17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743484" y="8458200"/>
            <a:ext cx="2971800" cy="457200"/>
          </a:xfrm>
        </p:spPr>
        <p:txBody>
          <a:bodyPr/>
          <a:lstStyle/>
          <a:p>
            <a:pPr>
              <a:defRPr/>
            </a:pPr>
            <a:fld id="{FC80F309-A190-4683-8938-1DC67EF253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Thinking in Mid-course Analysis of a Complex Cross-site Evaluation </a:t>
            </a:r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80F309-A190-4683-8938-1DC67EF2538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E55E36F-E75D-A043-A7B6-3D28EA431DCD}" type="datetime1">
              <a:rPr lang="en-US" smtClean="0"/>
              <a:pPr>
                <a:defRPr/>
              </a:pPr>
              <a:t>10/24/12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AE.12.ppf.QICSystemsAnlysis.10-17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Thinking in Mid-course Analysis of a Complex Cross-site Evaluation </a:t>
            </a: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80F309-A190-4683-8938-1DC67EF2538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B649C86-F6BF-7446-A7B3-E4F6CFEB56B5}" type="datetime1">
              <a:rPr lang="en-US" smtClean="0"/>
              <a:pPr>
                <a:defRPr/>
              </a:pPr>
              <a:t>10/24/12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AE.12.ppf.QICSystemsAnlysis.10-17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Thinking in Mid-course Analysis of a Complex Cross-site Evaluation </a:t>
            </a:r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09D875A1-F40D-F945-BF98-B6192FB5442C}" type="datetime1">
              <a:rPr lang="en-US" smtClean="0"/>
              <a:pPr>
                <a:defRPr/>
              </a:pPr>
              <a:t>10/24/12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AE.12.ppf.QICSystemsAnlysis.10-17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80F309-A190-4683-8938-1DC67EF25387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Thinking in Mid-course Analysis of a Complex Cross-site Evaluation </a:t>
            </a:r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 dirty="0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B3AED06-C910-6C4D-A5B1-84643DAF3F51}" type="datetime1">
              <a:rPr lang="en-US" smtClean="0"/>
              <a:pPr>
                <a:defRPr/>
              </a:pPr>
              <a:t>10/24/12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AE.12.ppf.QICSystemsAnlysis.10-17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80F309-A190-4683-8938-1DC67EF25387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Thinking in Mid-course Analysis of a Complex Cross-site Evaluation </a:t>
            </a:r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80F309-A190-4683-8938-1DC67EF2538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82813209-7A5C-954E-9D64-7302D76EB9B1}" type="datetime1">
              <a:rPr lang="en-US" smtClean="0"/>
              <a:pPr>
                <a:defRPr/>
              </a:pPr>
              <a:t>10/24/12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AE.12.ppf.QICSystemsAnlysis.10-17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Thinking in Mid-course Analysis of a Complex Cross-site Evaluation </a:t>
            </a:r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3EC0B1D-3186-2D4F-BDA7-7EF98E637246}" type="datetime1">
              <a:rPr lang="en-US" smtClean="0"/>
              <a:pPr>
                <a:defRPr/>
              </a:pPr>
              <a:t>10/24/12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AE.12.ppf.QICSystemsAnlysis.10-17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80F309-A190-4683-8938-1DC67EF25387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Thinking in Mid-course Analysis of a Complex Cross-site Evaluation </a:t>
            </a:r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80F309-A190-4683-8938-1DC67EF2538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001697F-3758-F147-BA7C-7BBD4FE50F37}" type="datetime1">
              <a:rPr lang="en-US" smtClean="0"/>
              <a:pPr>
                <a:defRPr/>
              </a:pPr>
              <a:t>10/24/12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AE.12.ppf.QICSystemsAnlysis.10-17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Thinking in Mid-course Analysis of a Complex Cross-site Evaluation </a:t>
            </a:r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54E411-E310-4271-88A0-546C71D8AA0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2FDF467-F7DB-7543-B765-184E3C466908}" type="datetime1">
              <a:rPr lang="en-US" smtClean="0"/>
              <a:pPr>
                <a:defRPr/>
              </a:pPr>
              <a:t>10/24/12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AE.12.ppf.QICSystemsAnlysis.10-17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Thinking in Mid-course Analysis of a Complex Cross-site Evaluation </a:t>
            </a:r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80F309-A190-4683-8938-1DC67EF2538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EAD2F3AD-08BE-4B42-97F6-ABCEBF0D2CC5}" type="datetime1">
              <a:rPr lang="en-US" smtClean="0"/>
              <a:pPr>
                <a:defRPr/>
              </a:pPr>
              <a:t>10/24/12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AE.12.ppf.QICSystemsAnlysis.10-17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Thinking in Mid-course Analysis of a Complex Cross-site Evaluation 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967354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80F309-A190-4683-8938-1DC67EF25387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AF90528-3A00-CF4C-8B55-448815284D3A}" type="datetime1">
              <a:rPr lang="en-US" smtClean="0"/>
              <a:pPr>
                <a:defRPr/>
              </a:pPr>
              <a:t>10/24/12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AE.12.ppf.QICSystemsAnlysis.10-17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Thinking in Mid-course Analysis of a Complex Cross-site Evaluation 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31224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51" tIns="45726" rIns="91451" bIns="45726"/>
          <a:lstStyle/>
          <a:p>
            <a:pPr algn="r"/>
            <a:fld id="{F25A0226-FADF-4D77-B385-DF855500F96B}" type="datetime1">
              <a:rPr lang="en-US" sz="1200">
                <a:latin typeface="Calibri" pitchFamily="34" charset="0"/>
              </a:rPr>
              <a:pPr algn="r"/>
              <a:t>10/24/12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25604" name="Rectangle 7"/>
          <p:cNvSpPr txBox="1">
            <a:spLocks noGrp="1" noChangeArrowheads="1"/>
          </p:cNvSpPr>
          <p:nvPr/>
        </p:nvSpPr>
        <p:spPr bwMode="auto">
          <a:xfrm>
            <a:off x="3831690" y="863229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51" tIns="45726" rIns="91451" bIns="45726" anchor="b"/>
          <a:lstStyle/>
          <a:p>
            <a:pPr algn="r"/>
            <a:fld id="{35923719-7285-426C-A712-33816E6982B8}" type="slidenum">
              <a:rPr lang="en-US" sz="1200">
                <a:latin typeface="Calibri" pitchFamily="34" charset="0"/>
              </a:rPr>
              <a:pPr algn="r"/>
              <a:t>3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2560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1511" name="Footer Placeholder 7"/>
          <p:cNvSpPr>
            <a:spLocks noGrp="1"/>
          </p:cNvSpPr>
          <p:nvPr>
            <p:ph type="ftr" sz="quarter" idx="4"/>
          </p:nvPr>
        </p:nvSpPr>
        <p:spPr bwMode="auto">
          <a:xfrm>
            <a:off x="0" y="8623418"/>
            <a:ext cx="2971800" cy="45720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AE.12.ppf.QICSystemsAnlysis.10-17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3884613" y="87482"/>
            <a:ext cx="2971800" cy="457200"/>
          </a:xfrm>
        </p:spPr>
        <p:txBody>
          <a:bodyPr/>
          <a:lstStyle/>
          <a:p>
            <a:pPr>
              <a:defRPr/>
            </a:pPr>
            <a:fld id="{5DFE4696-E19B-4845-B0F3-A2FD6328D669}" type="datetime1">
              <a:rPr lang="en-US" smtClean="0"/>
              <a:pPr>
                <a:defRPr/>
              </a:pPr>
              <a:t>10/24/12</a:t>
            </a:fld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>
          <a:xfrm>
            <a:off x="0" y="52203"/>
            <a:ext cx="29718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Systems Thinking in Mid-course Analysis of a Complex Cross-site Evaluation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C80F309-A190-4683-8938-1DC67EF2538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CD6C6664-5F82-7D46-932F-11DFFB8D6045}" type="datetime1">
              <a:rPr lang="en-US" smtClean="0"/>
              <a:pPr>
                <a:defRPr/>
              </a:pPr>
              <a:t>10/24/12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AE.12.ppf.QICSystemsAnlysis.10-17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80F309-A190-4683-8938-1DC67EF25387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Thinking in Mid-course Analysis of a Complex Cross-site Evaluation </a:t>
            </a:r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417ACF58-0074-124D-89CB-2D653CC86FBB}" type="datetime1">
              <a:rPr lang="en-US" smtClean="0"/>
              <a:pPr>
                <a:defRPr/>
              </a:pPr>
              <a:t>10/24/12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AE.12.ppf.QICSystemsAnlysis.10-17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80F309-A190-4683-8938-1DC67EF25387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Thinking in Mid-course Analysis of a Complex Cross-site Evaluation </a:t>
            </a:r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80F309-A190-4683-8938-1DC67EF25387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F4AD52A-83D6-124C-8CE1-C766C92AF874}" type="datetime1">
              <a:rPr lang="en-US" smtClean="0"/>
              <a:pPr>
                <a:defRPr/>
              </a:pPr>
              <a:t>10/24/12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AE.12.ppf.QICSystemsAnlysis.10-17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Thinking in Mid-course Analysis of a Complex Cross-site Evaluation 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3499207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49F7986C-5F61-DB4F-B82E-0F6DC3ABCFE0}" type="datetime1">
              <a:rPr lang="en-US" smtClean="0"/>
              <a:pPr>
                <a:defRPr/>
              </a:pPr>
              <a:t>10/24/12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AE.12.ppf.QICSystemsAnlysis.10-17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80F309-A190-4683-8938-1DC67EF25387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Thinking in Mid-course Analysis of a Complex Cross-site Evaluation </a:t>
            </a:r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BB9FE50-1E9E-1E49-81E9-87A7A07D459E}" type="datetime1">
              <a:rPr lang="en-US" smtClean="0"/>
              <a:pPr>
                <a:defRPr/>
              </a:pPr>
              <a:t>10/24/12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AE.12.ppf.QICSystemsAnlysis.10-17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80F309-A190-4683-8938-1DC67EF25387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Thinking in Mid-course Analysis of a Complex Cross-site Evaluation </a:t>
            </a:r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C4707365-2DDC-0844-8AE9-0FE725FDDF6D}" type="datetime1">
              <a:rPr lang="en-US" smtClean="0"/>
              <a:pPr>
                <a:defRPr/>
              </a:pPr>
              <a:t>10/24/12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AE.12.ppf.QICSystemsAnlysis.10-17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80F309-A190-4683-8938-1DC67EF25387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Thinking in Mid-course Analysis of a Complex Cross-site Evaluation </a:t>
            </a:r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80F309-A190-4683-8938-1DC67EF25387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45EF9DB2-CF8C-9242-B0CF-DE566BFD53B7}" type="datetime1">
              <a:rPr lang="en-US" smtClean="0"/>
              <a:pPr>
                <a:defRPr/>
              </a:pPr>
              <a:t>10/24/12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AE.12.ppf.QICSystemsAnlysis.10-17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Thinking in Mid-course Analysis of a Complex Cross-site Evaluation </a:t>
            </a:r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 dirty="0" smtClean="0">
              <a:latin typeface="Arial" charset="0"/>
              <a:ea typeface="ＭＳ Ｐゴシック"/>
              <a:cs typeface="ＭＳ Ｐゴシック"/>
            </a:endParaRPr>
          </a:p>
          <a:p>
            <a:pPr eaLnBrk="1" hangingPunct="1">
              <a:spcBef>
                <a:spcPct val="0"/>
              </a:spcBef>
            </a:pPr>
            <a:endParaRPr lang="en-US" sz="2400" dirty="0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673B992-B00A-489C-B310-38ACA1F383B5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E6CFBD1-0CB8-3640-B994-C5FAE6A441EB}" type="datetime1">
              <a:rPr lang="en-US" smtClean="0"/>
              <a:pPr>
                <a:defRPr/>
              </a:pPr>
              <a:t>10/24/12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AE.12.ppf.QICSystemsAnlysis.10-17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Thinking in Mid-course Analysis of a Complex Cross-site Evaluation </a:t>
            </a:r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80F309-A190-4683-8938-1DC67EF25387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B483EF90-6AA7-7A4D-A6A2-D2D76DB3C932}" type="datetime1">
              <a:rPr lang="en-US" smtClean="0"/>
              <a:pPr>
                <a:defRPr/>
              </a:pPr>
              <a:t>10/24/12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AE.12.ppf.QICSystemsAnlysis.10-17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Thinking in Mid-course Analysis of a Complex Cross-site Evaluation </a:t>
            </a:r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80F309-A190-4683-8938-1DC67EF25387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7179B9A-54F4-2541-8D6E-16C92E80CB57}" type="datetime1">
              <a:rPr lang="en-US" smtClean="0"/>
              <a:pPr>
                <a:defRPr/>
              </a:pPr>
              <a:t>10/24/12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AE.12.ppf.QICSystemsAnlysis.10-17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Thinking in Mid-course Analysis of a Complex Cross-site Evaluation 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80F309-A190-4683-8938-1DC67EF253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150BFCB8-A2DA-AA4A-B6BE-E5D0C3990B6B}" type="datetime1">
              <a:rPr lang="en-US" smtClean="0"/>
              <a:pPr>
                <a:defRPr/>
              </a:pPr>
              <a:t>10/24/12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AE.12.ppf.QICSystemsAnlysis.10-17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>
          <a:xfrm>
            <a:off x="0" y="70559"/>
            <a:ext cx="29718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Systems Thinking in Mid-course Analysis of a Complex Cross-site Evaluation 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9577004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40F80F58-0107-AF4E-8695-23123FDB3ACF}" type="datetime1">
              <a:rPr lang="en-US" smtClean="0"/>
              <a:pPr>
                <a:defRPr/>
              </a:pPr>
              <a:t>10/24/12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AE.12.ppf.QICSystemsAnlysis.10-17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80F309-A190-4683-8938-1DC67EF25387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Thinking in Mid-course Analysis of a Complex Cross-site Evaluation </a:t>
            </a:r>
            <a:endParaRPr 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51" tIns="45726" rIns="91451" bIns="45726"/>
          <a:lstStyle/>
          <a:p>
            <a:endParaRPr lang="en-US" sz="1200" dirty="0">
              <a:latin typeface="Calibri" pitchFamily="34" charset="0"/>
            </a:endParaRPr>
          </a:p>
        </p:txBody>
      </p:sp>
      <p:sp>
        <p:nvSpPr>
          <p:cNvPr id="19458" name="Rectangle 3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51" tIns="45726" rIns="91451" bIns="45726"/>
          <a:lstStyle/>
          <a:p>
            <a:pPr algn="r"/>
            <a:fld id="{E6A793F8-FBF7-4E33-9261-95C42F6968C1}" type="datetime1">
              <a:rPr lang="en-US" sz="1200">
                <a:latin typeface="Calibri" pitchFamily="34" charset="0"/>
              </a:rPr>
              <a:pPr algn="r"/>
              <a:t>10/24/12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9459" name="Rectangle 6"/>
          <p:cNvSpPr txBox="1">
            <a:spLocks noGrp="1"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51" tIns="45726" rIns="91451" bIns="45726" anchor="b"/>
          <a:lstStyle/>
          <a:p>
            <a:r>
              <a:rPr lang="en-US" sz="1200">
                <a:latin typeface="Calibri" pitchFamily="34" charset="0"/>
              </a:rPr>
              <a:t>AE.07.SOvsPSPrsntn.10-24.ppt</a:t>
            </a:r>
          </a:p>
        </p:txBody>
      </p:sp>
      <p:sp>
        <p:nvSpPr>
          <p:cNvPr id="1946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51" tIns="45726" rIns="91451" bIns="45726" anchor="b"/>
          <a:lstStyle/>
          <a:p>
            <a:pPr algn="r"/>
            <a:fld id="{AAF37963-0262-4D5A-A2D9-099962732289}" type="slidenum">
              <a:rPr lang="en-US" sz="1200">
                <a:latin typeface="Calibri" pitchFamily="34" charset="0"/>
              </a:rPr>
              <a:pPr algn="r"/>
              <a:t>41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946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9463" name="Footer Placeholder 7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AE.12.ppf.QICSystemsAnlysis.10-17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BB35195F-9D82-A64B-9EE3-0C630D7C2C5E}" type="datetime1">
              <a:rPr lang="en-US" smtClean="0"/>
              <a:pPr>
                <a:defRPr/>
              </a:pPr>
              <a:t>10/24/12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80F309-A190-4683-8938-1DC67EF25387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Thinking in Mid-course Analysis of a Complex Cross-site Evaluation </a:t>
            </a:r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51" tIns="45726" rIns="91451" bIns="45726"/>
          <a:lstStyle/>
          <a:p>
            <a:endParaRPr lang="en-US" sz="1200" dirty="0">
              <a:latin typeface="Calibri" pitchFamily="34" charset="0"/>
            </a:endParaRPr>
          </a:p>
        </p:txBody>
      </p:sp>
      <p:sp>
        <p:nvSpPr>
          <p:cNvPr id="19458" name="Rectangle 3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51" tIns="45726" rIns="91451" bIns="45726"/>
          <a:lstStyle/>
          <a:p>
            <a:pPr algn="r"/>
            <a:fld id="{E6A793F8-FBF7-4E33-9261-95C42F6968C1}" type="datetime1">
              <a:rPr lang="en-US" sz="1200">
                <a:latin typeface="Calibri" pitchFamily="34" charset="0"/>
              </a:rPr>
              <a:pPr algn="r"/>
              <a:t>10/24/12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946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015212F1-940C-C345-9917-835AF80FF118}" type="datetime1">
              <a:rPr lang="en-US" smtClean="0"/>
              <a:pPr>
                <a:defRPr/>
              </a:pPr>
              <a:t>10/24/12</a:t>
            </a:fld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Thinking in Mid-course Analysis of a Complex Cross-site Evaluation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AE.12.ppf.QICSystemsAnlysis.10-17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C80F309-A190-4683-8938-1DC67EF25387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80F309-A190-4683-8938-1DC67EF253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54ACFBC-6E48-664A-937C-8296F35FD3DD}" type="datetime1">
              <a:rPr lang="en-US" smtClean="0"/>
              <a:pPr>
                <a:defRPr/>
              </a:pPr>
              <a:t>10/24/12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AE.12.ppf.QICSystemsAnlysis.10-17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Thinking in Mid-course Analysis of a Complex Cross-site Evaluation 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61158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51" tIns="45726" rIns="91451" bIns="45726"/>
          <a:lstStyle/>
          <a:p>
            <a:pPr algn="r"/>
            <a:fld id="{BBB9D3B2-A8FA-42DA-8F97-26EE69800D13}" type="datetime1">
              <a:rPr lang="en-US" sz="1200">
                <a:latin typeface="Calibri" pitchFamily="34" charset="0"/>
              </a:rPr>
              <a:pPr algn="r"/>
              <a:t>10/24/12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4710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51" tIns="45726" rIns="91451" bIns="45726" anchor="b"/>
          <a:lstStyle/>
          <a:p>
            <a:pPr algn="r"/>
            <a:fld id="{05753FC8-BDC2-4476-829A-9DC5D87C390C}" type="slidenum">
              <a:rPr lang="en-US" sz="1200">
                <a:latin typeface="Calibri" pitchFamily="34" charset="0"/>
              </a:rPr>
              <a:pPr algn="r"/>
              <a:t>6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4710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47111" name="Footer Placeholder 7"/>
          <p:cNvSpPr>
            <a:spLocks noGrp="1"/>
          </p:cNvSpPr>
          <p:nvPr>
            <p:ph type="ftr" sz="quarter" idx="4"/>
          </p:nvPr>
        </p:nvSpPr>
        <p:spPr bwMode="auto">
          <a:xfrm>
            <a:off x="52923" y="8614653"/>
            <a:ext cx="2971800" cy="45720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AE.12.ppf.QICSystemsAnlysis.10-17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9CD1390E-2528-3440-8D5C-D30FE40E72B7}" type="datetime1">
              <a:rPr lang="en-US" smtClean="0"/>
              <a:pPr>
                <a:defRPr/>
              </a:pPr>
              <a:t>10/24/12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80F309-A190-4683-8938-1DC67EF253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>
          <a:xfrm>
            <a:off x="0" y="17640"/>
            <a:ext cx="29718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Systems Thinking in Mid-course Analysis of a Complex Cross-site Evaluation 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51" tIns="45726" rIns="91451" bIns="45726"/>
          <a:lstStyle/>
          <a:p>
            <a:pPr algn="r"/>
            <a:fld id="{F25A0226-FADF-4D77-B385-DF855500F96B}" type="datetime1">
              <a:rPr lang="en-US" sz="1200">
                <a:latin typeface="Calibri" pitchFamily="34" charset="0"/>
              </a:rPr>
              <a:pPr algn="r"/>
              <a:t>10/24/12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2560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51" tIns="45726" rIns="91451" bIns="45726" anchor="b"/>
          <a:lstStyle/>
          <a:p>
            <a:pPr algn="r"/>
            <a:fld id="{35923719-7285-426C-A712-33816E6982B8}" type="slidenum">
              <a:rPr lang="en-US" sz="1200">
                <a:latin typeface="Calibri" pitchFamily="34" charset="0"/>
              </a:rPr>
              <a:pPr algn="r"/>
              <a:t>7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2560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 dirty="0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7EECD35-CEED-D747-A822-E95C878A43EC}" type="datetime1">
              <a:rPr lang="en-US" smtClean="0"/>
              <a:pPr>
                <a:defRPr/>
              </a:pPr>
              <a:t>10/24/12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80F309-A190-4683-8938-1DC67EF253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AE.12.ppf.QICSystemsAnlysis.10-17</a:t>
            </a:r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Thinking in Mid-course Analysis of a Complex Cross-site Evaluation 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51" tIns="45726" rIns="91451" bIns="45726"/>
          <a:lstStyle/>
          <a:p>
            <a:pPr algn="r"/>
            <a:fld id="{F25A0226-FADF-4D77-B385-DF855500F96B}" type="datetime1">
              <a:rPr lang="en-US" sz="1200">
                <a:latin typeface="Calibri" pitchFamily="34" charset="0"/>
              </a:rPr>
              <a:pPr algn="r"/>
              <a:t>10/24/12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2560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 dirty="0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4DCE8A59-027F-6340-BDE2-18768140EF68}" type="datetime1">
              <a:rPr lang="en-US" smtClean="0"/>
              <a:pPr>
                <a:defRPr/>
              </a:pPr>
              <a:t>10/24/12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80F309-A190-4683-8938-1DC67EF253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AE.12.ppf.QICSystemsAnlysis.10-17</a:t>
            </a:r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Thinking in Mid-course Analysis of a Complex Cross-site Evaluation 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51" tIns="45726" rIns="91451" bIns="45726"/>
          <a:lstStyle/>
          <a:p>
            <a:pPr algn="r"/>
            <a:fld id="{F25A0226-FADF-4D77-B385-DF855500F96B}" type="datetime1">
              <a:rPr lang="en-US" sz="1200">
                <a:latin typeface="Calibri" pitchFamily="34" charset="0"/>
              </a:rPr>
              <a:pPr algn="r"/>
              <a:t>10/24/12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2560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84AF7C9-2972-D94A-AD17-9FC455534769}" type="datetime1">
              <a:rPr lang="en-US" smtClean="0"/>
              <a:pPr>
                <a:defRPr/>
              </a:pPr>
              <a:t>10/24/12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AE.12.ppf.QICSystemsAnlysis.10-17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Thinking in Mid-course Analysis of a Complex Cross-site Evaluation 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20967-EB32-4063-AA14-B9CB43709F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034DF-C662-407F-B426-277BE789A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1E1D7-CA87-4B0E-BCD1-CE91F2F42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2_Sec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1"/>
          <p:cNvSpPr>
            <a:spLocks noChangeArrowheads="1"/>
          </p:cNvSpPr>
          <p:nvPr userDrawn="1"/>
        </p:nvSpPr>
        <p:spPr bwMode="auto">
          <a:xfrm>
            <a:off x="8534400" y="6302375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1EA6C06-CB62-4CA3-BAC8-980E7901405F}" type="slidenum">
              <a:rPr lang="en-US" sz="1000">
                <a:solidFill>
                  <a:schemeClr val="accent2"/>
                </a:solidFill>
                <a:latin typeface="Tahoma Bold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latin typeface="Times" charset="0"/>
            </a:endParaRPr>
          </a:p>
        </p:txBody>
      </p:sp>
      <p:sp>
        <p:nvSpPr>
          <p:cNvPr id="3" name="Text Box 84"/>
          <p:cNvSpPr txBox="1">
            <a:spLocks noChangeArrowheads="1"/>
          </p:cNvSpPr>
          <p:nvPr userDrawn="1"/>
        </p:nvSpPr>
        <p:spPr bwMode="auto">
          <a:xfrm>
            <a:off x="7569200" y="6553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914400" y="1524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5400"/>
              </a:spcBef>
              <a:spcAft>
                <a:spcPts val="1800"/>
              </a:spcAft>
              <a:defRPr/>
            </a:pPr>
            <a:endParaRPr lang="en-US" sz="2800" b="1" dirty="0">
              <a:solidFill>
                <a:srgbClr val="FFFFFF"/>
              </a:solidFill>
              <a:latin typeface="+mn-lt"/>
              <a:ea typeface="ＭＳ Ｐゴシック"/>
              <a:cs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914400" y="1524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5400"/>
              </a:spcBef>
              <a:spcAft>
                <a:spcPts val="1800"/>
              </a:spcAft>
              <a:defRPr/>
            </a:pPr>
            <a:endParaRPr lang="en-US" sz="2800" b="1" dirty="0">
              <a:solidFill>
                <a:srgbClr val="FFFFFF"/>
              </a:solidFill>
              <a:latin typeface="+mn-lt"/>
              <a:ea typeface="ＭＳ Ｐゴシック"/>
              <a:cs typeface="Arial" charset="0"/>
            </a:endParaRPr>
          </a:p>
        </p:txBody>
      </p:sp>
      <p:sp>
        <p:nvSpPr>
          <p:cNvPr id="6" name="Rectangle 78"/>
          <p:cNvSpPr>
            <a:spLocks noChangeArrowheads="1"/>
          </p:cNvSpPr>
          <p:nvPr userDrawn="1"/>
        </p:nvSpPr>
        <p:spPr bwMode="auto">
          <a:xfrm>
            <a:off x="1340556" y="6129339"/>
            <a:ext cx="7803444" cy="728662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61000"/>
                </a:schemeClr>
              </a:gs>
              <a:gs pos="46000">
                <a:srgbClr val="CBB0C5">
                  <a:alpha val="66000"/>
                </a:srgbClr>
              </a:gs>
              <a:gs pos="20000">
                <a:srgbClr val="BA8FA0">
                  <a:alpha val="61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31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7" name="Picture 13" descr="TM.10.InSLogo.1.75X.82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3038" y="6096000"/>
            <a:ext cx="14827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Title and Bullets --no banner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1"/>
          <p:cNvSpPr>
            <a:spLocks noChangeArrowheads="1"/>
          </p:cNvSpPr>
          <p:nvPr userDrawn="1"/>
        </p:nvSpPr>
        <p:spPr bwMode="auto">
          <a:xfrm>
            <a:off x="8534400" y="6302375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AD71B19-BAFE-4139-B6FC-8256B360D873}" type="slidenum">
              <a:rPr lang="en-US" sz="1000">
                <a:solidFill>
                  <a:schemeClr val="accent2"/>
                </a:solidFill>
                <a:latin typeface="Tahoma Bold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latin typeface="Times" charset="0"/>
            </a:endParaRPr>
          </a:p>
        </p:txBody>
      </p:sp>
      <p:sp>
        <p:nvSpPr>
          <p:cNvPr id="3" name="Text Box 84"/>
          <p:cNvSpPr txBox="1">
            <a:spLocks noChangeArrowheads="1"/>
          </p:cNvSpPr>
          <p:nvPr userDrawn="1"/>
        </p:nvSpPr>
        <p:spPr bwMode="auto">
          <a:xfrm>
            <a:off x="7569200" y="6553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Rectangle 77"/>
          <p:cNvSpPr>
            <a:spLocks noChangeArrowheads="1"/>
          </p:cNvSpPr>
          <p:nvPr userDrawn="1"/>
        </p:nvSpPr>
        <p:spPr bwMode="auto">
          <a:xfrm rot="10800000">
            <a:off x="0" y="6046788"/>
            <a:ext cx="9169400" cy="100012"/>
          </a:xfrm>
          <a:prstGeom prst="rect">
            <a:avLst/>
          </a:prstGeom>
          <a:gradFill rotWithShape="0">
            <a:gsLst>
              <a:gs pos="0">
                <a:srgbClr val="BA8FA0"/>
              </a:gs>
              <a:gs pos="50000">
                <a:srgbClr val="D2B6CB"/>
              </a:gs>
              <a:gs pos="100000">
                <a:srgbClr val="BA8FA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78"/>
          <p:cNvSpPr>
            <a:spLocks noChangeArrowheads="1"/>
          </p:cNvSpPr>
          <p:nvPr userDrawn="1"/>
        </p:nvSpPr>
        <p:spPr bwMode="auto">
          <a:xfrm>
            <a:off x="0" y="6172199"/>
            <a:ext cx="9169400" cy="713229"/>
          </a:xfrm>
          <a:prstGeom prst="rect">
            <a:avLst/>
          </a:prstGeom>
          <a:gradFill flip="none" rotWithShape="1">
            <a:gsLst>
              <a:gs pos="14000">
                <a:srgbClr val="BA8FA0">
                  <a:alpha val="61000"/>
                </a:srgbClr>
              </a:gs>
              <a:gs pos="40000">
                <a:srgbClr val="CBB0C5">
                  <a:alpha val="66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3175" cap="flat" cmpd="sng" algn="ctr">
            <a:solidFill>
              <a:srgbClr val="CAD1D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0200" y="5994400"/>
            <a:ext cx="1627188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3_Sec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1"/>
          <p:cNvSpPr>
            <a:spLocks noChangeArrowheads="1"/>
          </p:cNvSpPr>
          <p:nvPr userDrawn="1"/>
        </p:nvSpPr>
        <p:spPr bwMode="auto">
          <a:xfrm>
            <a:off x="8534400" y="6302375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7AB9C4B9-3E54-41E7-9361-A70B642A8715}" type="slidenum">
              <a:rPr lang="en-US" sz="1000">
                <a:solidFill>
                  <a:schemeClr val="accent2"/>
                </a:solidFill>
                <a:latin typeface="Tahoma Bold" charset="0"/>
              </a:rPr>
              <a:pPr>
                <a:defRPr/>
              </a:pPr>
              <a:t>‹#›</a:t>
            </a:fld>
            <a:endParaRPr lang="en-US">
              <a:latin typeface="Times" charset="0"/>
            </a:endParaRPr>
          </a:p>
        </p:txBody>
      </p:sp>
      <p:sp>
        <p:nvSpPr>
          <p:cNvPr id="3" name="Text Box 84"/>
          <p:cNvSpPr txBox="1">
            <a:spLocks noChangeArrowheads="1"/>
          </p:cNvSpPr>
          <p:nvPr userDrawn="1"/>
        </p:nvSpPr>
        <p:spPr bwMode="auto">
          <a:xfrm>
            <a:off x="7569200" y="6553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914400" y="1524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5400"/>
              </a:spcBef>
              <a:spcAft>
                <a:spcPts val="1800"/>
              </a:spcAft>
              <a:defRPr/>
            </a:pPr>
            <a:endParaRPr lang="en-US" sz="2800" b="1" dirty="0">
              <a:solidFill>
                <a:srgbClr val="FFFFFF"/>
              </a:solidFill>
              <a:ea typeface="ＭＳ Ｐゴシック"/>
              <a:cs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914400" y="1524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5400"/>
              </a:spcBef>
              <a:spcAft>
                <a:spcPts val="1800"/>
              </a:spcAft>
              <a:defRPr/>
            </a:pPr>
            <a:endParaRPr lang="en-US" sz="2800" b="1" dirty="0">
              <a:solidFill>
                <a:srgbClr val="FFFFFF"/>
              </a:solidFill>
              <a:ea typeface="ＭＳ Ｐゴシック"/>
              <a:cs typeface="Arial" charset="0"/>
            </a:endParaRPr>
          </a:p>
        </p:txBody>
      </p:sp>
      <p:sp>
        <p:nvSpPr>
          <p:cNvPr id="6" name="Rectangle 78"/>
          <p:cNvSpPr>
            <a:spLocks noChangeArrowheads="1"/>
          </p:cNvSpPr>
          <p:nvPr userDrawn="1"/>
        </p:nvSpPr>
        <p:spPr bwMode="auto">
          <a:xfrm>
            <a:off x="1340556" y="6129339"/>
            <a:ext cx="7803444" cy="728662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61000"/>
                </a:schemeClr>
              </a:gs>
              <a:gs pos="46000">
                <a:srgbClr val="CBB0C5">
                  <a:alpha val="66000"/>
                </a:srgbClr>
              </a:gs>
              <a:gs pos="20000">
                <a:srgbClr val="BA8FA0">
                  <a:alpha val="61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31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7" name="Picture 13" descr="TM.10.InSLogo.1.75X.82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3038" y="6096000"/>
            <a:ext cx="14827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DBE87-68FA-4412-B932-67C9490D48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6654-D6D8-46E0-82C9-7CD105683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01F5F-4057-40ED-A71F-9F2B8C40D5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090D7-D39A-49C7-A0D9-8B9E0B630D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B5F52-2976-4FCA-8A19-14F925974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AC014-53AB-44ED-8063-91D2F3B8B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3705A-6AEC-4158-88DA-BC969C84E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82A6-2003-4088-933E-A1BC853E5E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C7DFE-1632-4203-AA0F-B33AD24A5D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82221-58C5-45C1-9BFA-8D5EAA6F2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64561-68B8-47F9-BE7B-9DA7744C8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F626A-89A0-463E-B5B4-EFD478E10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1619C-55F8-4988-9676-27DEEDBCB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1B913-FA0B-4DC7-9DD6-A50052BB0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2CDCC-82A5-4B4E-8D7A-BE4CB39CF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29103-01A3-4AE6-B463-1AFF5F170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F0161-86CC-4887-AA7E-E23B39F7C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676FC-0362-4292-8D78-2FFD733AB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D2905-10B8-4CFF-9F07-00B2BCE6B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02D3F-F48E-48BF-9BCA-3F33B27C78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010ED-AF14-453D-B88D-2FB3C5B9E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49DA4-FC2D-4A5F-A279-3847CCFF9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3CE5E-2753-45DC-8E8B-998D2A29C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00407-3120-447C-965B-5E9A18B9B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15C65-758F-4FF7-90E1-6910EF67F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3221E-EB23-4A0E-90A8-8BBB3D063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D64A6-2777-4258-9506-9C21E5C013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7432E-ED13-4B08-8C42-1C1D8938A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D9F71-5672-48E4-9873-71AC06168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56C5B-6647-4056-B9D3-EA6537146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9.xml"/><Relationship Id="rId5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2.xml"/><Relationship Id="rId8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22647C-46EA-4E1A-BC14-E458B91CA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7" r:id="rId2"/>
    <p:sldLayoutId id="2147483686" r:id="rId3"/>
    <p:sldLayoutId id="2147483685" r:id="rId4"/>
    <p:sldLayoutId id="2147483684" r:id="rId5"/>
    <p:sldLayoutId id="2147483683" r:id="rId6"/>
    <p:sldLayoutId id="2147483682" r:id="rId7"/>
    <p:sldLayoutId id="2147483681" r:id="rId8"/>
    <p:sldLayoutId id="2147483680" r:id="rId9"/>
    <p:sldLayoutId id="2147483679" r:id="rId10"/>
    <p:sldLayoutId id="2147483678" r:id="rId11"/>
    <p:sldLayoutId id="2147483711" r:id="rId12"/>
    <p:sldLayoutId id="2147483712" r:id="rId13"/>
    <p:sldLayoutId id="2147483713" r:id="rId14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546BE7-1544-4076-81E6-7BB22529E2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98" r:id="rId2"/>
    <p:sldLayoutId id="2147483697" r:id="rId3"/>
    <p:sldLayoutId id="2147483696" r:id="rId4"/>
    <p:sldLayoutId id="2147483695" r:id="rId5"/>
    <p:sldLayoutId id="2147483694" r:id="rId6"/>
    <p:sldLayoutId id="2147483693" r:id="rId7"/>
    <p:sldLayoutId id="2147483692" r:id="rId8"/>
    <p:sldLayoutId id="2147483691" r:id="rId9"/>
    <p:sldLayoutId id="2147483690" r:id="rId10"/>
    <p:sldLayoutId id="2147483689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B03AB03-A7DB-4622-9C6F-DB2A1E082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9" r:id="rId2"/>
    <p:sldLayoutId id="2147483708" r:id="rId3"/>
    <p:sldLayoutId id="2147483707" r:id="rId4"/>
    <p:sldLayoutId id="2147483706" r:id="rId5"/>
    <p:sldLayoutId id="2147483705" r:id="rId6"/>
    <p:sldLayoutId id="2147483704" r:id="rId7"/>
    <p:sldLayoutId id="2147483703" r:id="rId8"/>
    <p:sldLayoutId id="2147483702" r:id="rId9"/>
    <p:sldLayoutId id="2147483701" r:id="rId10"/>
    <p:sldLayoutId id="2147483700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tfranke@ucla.ed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TextBox 10"/>
          <p:cNvSpPr txBox="1">
            <a:spLocks noChangeArrowheads="1"/>
          </p:cNvSpPr>
          <p:nvPr/>
        </p:nvSpPr>
        <p:spPr bwMode="auto">
          <a:xfrm>
            <a:off x="520700" y="330200"/>
            <a:ext cx="81153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660066"/>
                </a:solidFill>
                <a:latin typeface="+mj-lt"/>
                <a:cs typeface="Arial" charset="0"/>
              </a:rPr>
              <a:t>Systems Thinking in Mid-course Analysis of a Complex Cross-site Evaluation</a:t>
            </a:r>
            <a:endParaRPr lang="en-US" sz="4000" dirty="0">
              <a:latin typeface="+mj-lt"/>
            </a:endParaRPr>
          </a:p>
        </p:txBody>
      </p:sp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5953311" y="3124689"/>
            <a:ext cx="2540079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rgbClr val="660066"/>
                </a:solidFill>
                <a:cs typeface="Arial" charset="0"/>
              </a:rPr>
              <a:t>Beverly </a:t>
            </a:r>
            <a:r>
              <a:rPr lang="en-US" sz="1600" dirty="0" smtClean="0">
                <a:solidFill>
                  <a:srgbClr val="660066"/>
                </a:solidFill>
                <a:cs typeface="Arial" charset="0"/>
              </a:rPr>
              <a:t>Parsons, PhD</a:t>
            </a:r>
          </a:p>
          <a:p>
            <a:pPr algn="ctr"/>
            <a:r>
              <a:rPr lang="en-US" sz="1600" dirty="0">
                <a:solidFill>
                  <a:srgbClr val="660066"/>
                </a:solidFill>
                <a:cs typeface="Arial" charset="0"/>
              </a:rPr>
              <a:t>InSites</a:t>
            </a:r>
            <a:r>
              <a:rPr lang="en-US" sz="1600" dirty="0">
                <a:cs typeface="Arial" charset="0"/>
              </a:rPr>
              <a:t> </a:t>
            </a:r>
          </a:p>
          <a:p>
            <a:pPr algn="ctr"/>
            <a:r>
              <a:rPr lang="en-US" sz="1600" dirty="0" err="1">
                <a:solidFill>
                  <a:srgbClr val="660066"/>
                </a:solidFill>
                <a:cs typeface="Arial" charset="0"/>
              </a:rPr>
              <a:t>bparsons@insites.org</a:t>
            </a:r>
            <a:endParaRPr lang="en-US" sz="1600" dirty="0">
              <a:solidFill>
                <a:srgbClr val="660066"/>
              </a:solidFill>
              <a:cs typeface="Arial" charset="0"/>
            </a:endParaRPr>
          </a:p>
        </p:txBody>
      </p:sp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476264" y="3083327"/>
            <a:ext cx="215453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rgbClr val="660066"/>
                </a:solidFill>
                <a:cs typeface="Arial" charset="0"/>
              </a:rPr>
              <a:t>Patricia Jessup, PhD</a:t>
            </a:r>
          </a:p>
          <a:p>
            <a:pPr algn="ctr"/>
            <a:r>
              <a:rPr lang="en-US" sz="1600" dirty="0">
                <a:solidFill>
                  <a:srgbClr val="660066"/>
                </a:solidFill>
                <a:cs typeface="Arial" charset="0"/>
              </a:rPr>
              <a:t>InSites</a:t>
            </a:r>
            <a:endParaRPr lang="en-US" sz="1600" dirty="0">
              <a:cs typeface="Arial" charset="0"/>
            </a:endParaRPr>
          </a:p>
          <a:p>
            <a:pPr algn="ctr"/>
            <a:r>
              <a:rPr lang="en-US" sz="1600" dirty="0" err="1">
                <a:solidFill>
                  <a:srgbClr val="660066"/>
                </a:solidFill>
                <a:cs typeface="Arial" charset="0"/>
              </a:rPr>
              <a:t>pjessup@insites.org</a:t>
            </a:r>
            <a:endParaRPr lang="en-US" sz="1600" dirty="0">
              <a:solidFill>
                <a:srgbClr val="660066"/>
              </a:solidFill>
              <a:cs typeface="Arial" charset="0"/>
            </a:endParaRPr>
          </a:p>
        </p:txBody>
      </p:sp>
      <p:sp>
        <p:nvSpPr>
          <p:cNvPr id="20484" name="TextBox 7"/>
          <p:cNvSpPr txBox="1">
            <a:spLocks noChangeArrowheads="1"/>
          </p:cNvSpPr>
          <p:nvPr/>
        </p:nvSpPr>
        <p:spPr bwMode="auto">
          <a:xfrm>
            <a:off x="345164" y="4454492"/>
            <a:ext cx="41036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rgbClr val="75367A"/>
                </a:solidFill>
                <a:cs typeface="Arial" charset="0"/>
              </a:rPr>
              <a:t>Meg Hargreaves, PhD</a:t>
            </a:r>
          </a:p>
          <a:p>
            <a:pPr algn="ctr"/>
            <a:r>
              <a:rPr lang="en-US" sz="1600" dirty="0" err="1" smtClean="0">
                <a:solidFill>
                  <a:srgbClr val="75367A"/>
                </a:solidFill>
                <a:cs typeface="Arial" charset="0"/>
              </a:rPr>
              <a:t>Mathematica</a:t>
            </a:r>
            <a:r>
              <a:rPr lang="en-US" sz="1600" dirty="0" smtClean="0">
                <a:solidFill>
                  <a:srgbClr val="75367A"/>
                </a:solidFill>
                <a:cs typeface="Arial" charset="0"/>
              </a:rPr>
              <a:t> </a:t>
            </a:r>
          </a:p>
          <a:p>
            <a:pPr algn="ctr"/>
            <a:r>
              <a:rPr lang="en-US" sz="1600" dirty="0" err="1" smtClean="0">
                <a:solidFill>
                  <a:srgbClr val="75367A"/>
                </a:solidFill>
                <a:cs typeface="Arial" charset="0"/>
              </a:rPr>
              <a:t>MHargreaves@mathematica-mpr.com(</a:t>
            </a:r>
            <a:r>
              <a:rPr lang="en-US" sz="1600" dirty="0" err="1">
                <a:solidFill>
                  <a:srgbClr val="75367A"/>
                </a:solidFill>
                <a:cs typeface="Arial" charset="0"/>
              </a:rPr>
              <a:t>Discussant</a:t>
            </a:r>
            <a:r>
              <a:rPr lang="en-US" sz="1600" dirty="0">
                <a:solidFill>
                  <a:srgbClr val="75367A"/>
                </a:solidFill>
                <a:cs typeface="Arial" charset="0"/>
              </a:rPr>
              <a:t>)</a:t>
            </a:r>
          </a:p>
          <a:p>
            <a:pPr algn="ctr"/>
            <a:endParaRPr lang="en-US" sz="1600" dirty="0">
              <a:solidFill>
                <a:srgbClr val="75367A"/>
              </a:solidFill>
              <a:cs typeface="Arial" charset="0"/>
            </a:endParaRPr>
          </a:p>
        </p:txBody>
      </p:sp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3027683" y="3123699"/>
            <a:ext cx="25854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solidFill>
                  <a:srgbClr val="660066"/>
                </a:solidFill>
                <a:cs typeface="Arial" charset="0"/>
              </a:rPr>
              <a:t>Marah</a:t>
            </a:r>
            <a:r>
              <a:rPr lang="en-US" sz="1600" dirty="0">
                <a:solidFill>
                  <a:srgbClr val="660066"/>
                </a:solidFill>
                <a:cs typeface="Arial" charset="0"/>
              </a:rPr>
              <a:t> </a:t>
            </a:r>
            <a:r>
              <a:rPr lang="en-US" sz="1600" dirty="0" smtClean="0">
                <a:solidFill>
                  <a:srgbClr val="660066"/>
                </a:solidFill>
                <a:cs typeface="Arial" charset="0"/>
              </a:rPr>
              <a:t>Moore, MPA</a:t>
            </a:r>
          </a:p>
          <a:p>
            <a:pPr algn="ctr"/>
            <a:r>
              <a:rPr lang="en-US" sz="1600" dirty="0">
                <a:solidFill>
                  <a:srgbClr val="660066"/>
                </a:solidFill>
                <a:cs typeface="Arial" charset="0"/>
              </a:rPr>
              <a:t>I2i Institute</a:t>
            </a:r>
            <a:endParaRPr lang="en-US" sz="1600" dirty="0">
              <a:cs typeface="Arial" charset="0"/>
            </a:endParaRPr>
          </a:p>
          <a:p>
            <a:pPr algn="ctr"/>
            <a:r>
              <a:rPr lang="en-US" sz="1600" dirty="0">
                <a:solidFill>
                  <a:srgbClr val="660066"/>
                </a:solidFill>
                <a:cs typeface="Arial" charset="0"/>
              </a:rPr>
              <a:t>marah@i2i-institute.com</a:t>
            </a:r>
          </a:p>
        </p:txBody>
      </p:sp>
      <p:sp>
        <p:nvSpPr>
          <p:cNvPr id="20486" name="TextBox 4"/>
          <p:cNvSpPr txBox="1">
            <a:spLocks noChangeArrowheads="1"/>
          </p:cNvSpPr>
          <p:nvPr/>
        </p:nvSpPr>
        <p:spPr bwMode="auto">
          <a:xfrm>
            <a:off x="4630286" y="4453133"/>
            <a:ext cx="41259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rgbClr val="660066"/>
                </a:solidFill>
                <a:cs typeface="Arial" charset="0"/>
              </a:rPr>
              <a:t>Todd </a:t>
            </a:r>
            <a:r>
              <a:rPr lang="en-US" sz="1600" dirty="0" err="1" smtClean="0">
                <a:solidFill>
                  <a:srgbClr val="660066"/>
                </a:solidFill>
                <a:cs typeface="Arial" charset="0"/>
              </a:rPr>
              <a:t>Franke</a:t>
            </a:r>
            <a:r>
              <a:rPr lang="en-US" sz="1600" dirty="0" smtClean="0">
                <a:solidFill>
                  <a:srgbClr val="660066"/>
                </a:solidFill>
                <a:cs typeface="Arial" charset="0"/>
              </a:rPr>
              <a:t>, PhD</a:t>
            </a:r>
          </a:p>
          <a:p>
            <a:pPr algn="ctr"/>
            <a:r>
              <a:rPr lang="en-US" sz="1600" dirty="0" smtClean="0">
                <a:solidFill>
                  <a:srgbClr val="660066"/>
                </a:solidFill>
                <a:cs typeface="Arial" charset="0"/>
              </a:rPr>
              <a:t>University of California Los Angeles</a:t>
            </a:r>
          </a:p>
          <a:p>
            <a:pPr algn="ctr"/>
            <a:r>
              <a:rPr lang="en-US" sz="1600" dirty="0" smtClean="0">
                <a:solidFill>
                  <a:srgbClr val="922A76"/>
                </a:solidFill>
                <a:cs typeface="Arial" charset="0"/>
                <a:hlinkClick r:id="rId3"/>
              </a:rPr>
              <a:t>tfranke@ucla.edu</a:t>
            </a:r>
            <a:endParaRPr lang="en-US" sz="1600" dirty="0" smtClean="0">
              <a:solidFill>
                <a:srgbClr val="922A76"/>
              </a:solidFill>
              <a:cs typeface="Arial" charset="0"/>
            </a:endParaRPr>
          </a:p>
          <a:p>
            <a:pPr algn="ctr"/>
            <a:r>
              <a:rPr lang="en-US" sz="1600" dirty="0" smtClean="0">
                <a:solidFill>
                  <a:srgbClr val="660066"/>
                </a:solidFill>
                <a:cs typeface="Arial" charset="0"/>
              </a:rPr>
              <a:t>(Discussant)</a:t>
            </a:r>
            <a:endParaRPr lang="en-US" sz="1600" dirty="0">
              <a:solidFill>
                <a:srgbClr val="660066"/>
              </a:solidFill>
              <a:cs typeface="Arial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92100" y="2311400"/>
            <a:ext cx="8623300" cy="1588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2"/>
          <p:cNvSpPr txBox="1">
            <a:spLocks noChangeArrowheads="1"/>
          </p:cNvSpPr>
          <p:nvPr/>
        </p:nvSpPr>
        <p:spPr bwMode="auto">
          <a:xfrm>
            <a:off x="0" y="401638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 smtClean="0">
                <a:solidFill>
                  <a:srgbClr val="660066"/>
                </a:solidFill>
                <a:latin typeface="Calibri" pitchFamily="34" charset="0"/>
              </a:rPr>
              <a:t>Strong Start (CO)</a:t>
            </a:r>
            <a:endParaRPr lang="en-US" sz="4000" b="1" dirty="0">
              <a:solidFill>
                <a:srgbClr val="660066"/>
              </a:solidFill>
              <a:latin typeface="Calibri" pitchFamily="34" charset="0"/>
            </a:endParaRPr>
          </a:p>
        </p:txBody>
      </p:sp>
      <p:sp>
        <p:nvSpPr>
          <p:cNvPr id="24578" name="TextBox 3"/>
          <p:cNvSpPr txBox="1">
            <a:spLocks noChangeArrowheads="1"/>
          </p:cNvSpPr>
          <p:nvPr/>
        </p:nvSpPr>
        <p:spPr bwMode="auto">
          <a:xfrm>
            <a:off x="520700" y="1544658"/>
            <a:ext cx="8153400" cy="351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341313" fontAlgn="auto">
              <a:spcBef>
                <a:spcPts val="0"/>
              </a:spcBef>
              <a:spcAft>
                <a:spcPts val="800"/>
              </a:spcAft>
              <a:buClr>
                <a:srgbClr val="660066"/>
              </a:buClr>
              <a:buFont typeface="Arial"/>
              <a:buChar char="•"/>
              <a:defRPr/>
            </a:pPr>
            <a:r>
              <a:rPr lang="en-US" sz="2800" dirty="0" smtClean="0">
                <a:latin typeface="Arial"/>
                <a:ea typeface="Cambria" charset="0"/>
                <a:cs typeface="Arial"/>
              </a:rPr>
              <a:t>High Fidelity Wrap-Around </a:t>
            </a:r>
          </a:p>
          <a:p>
            <a:pPr marL="457200" indent="-341313" fontAlgn="auto">
              <a:spcBef>
                <a:spcPts val="0"/>
              </a:spcBef>
              <a:spcAft>
                <a:spcPts val="800"/>
              </a:spcAft>
              <a:buClr>
                <a:srgbClr val="660066"/>
              </a:buClr>
              <a:buFont typeface="Arial"/>
              <a:buChar char="•"/>
              <a:defRPr/>
            </a:pPr>
            <a:r>
              <a:rPr lang="en-US" sz="2800" dirty="0" smtClean="0">
                <a:latin typeface="Arial"/>
                <a:ea typeface="Cambria" charset="0"/>
                <a:cs typeface="Arial"/>
              </a:rPr>
              <a:t>Pregnant women in substance abuse treatment programs</a:t>
            </a:r>
          </a:p>
          <a:p>
            <a:pPr marL="457200" indent="-341313" fontAlgn="auto">
              <a:spcBef>
                <a:spcPts val="0"/>
              </a:spcBef>
              <a:spcAft>
                <a:spcPts val="800"/>
              </a:spcAft>
              <a:buClr>
                <a:srgbClr val="660066"/>
              </a:buClr>
              <a:buFont typeface="Arial"/>
              <a:buChar char="•"/>
              <a:defRPr/>
            </a:pPr>
            <a:r>
              <a:rPr lang="en-US" sz="2800" dirty="0" smtClean="0">
                <a:latin typeface="Arial"/>
                <a:ea typeface="Cambria" charset="0"/>
                <a:cs typeface="Arial"/>
              </a:rPr>
              <a:t>Out-patient and residential </a:t>
            </a:r>
          </a:p>
          <a:p>
            <a:pPr marL="457200" indent="-341313" fontAlgn="auto">
              <a:spcBef>
                <a:spcPts val="0"/>
              </a:spcBef>
              <a:spcAft>
                <a:spcPts val="800"/>
              </a:spcAft>
              <a:buClr>
                <a:srgbClr val="660066"/>
              </a:buClr>
              <a:buFont typeface="Arial"/>
              <a:buChar char="•"/>
              <a:defRPr/>
            </a:pPr>
            <a:r>
              <a:rPr lang="en-US" sz="2800" dirty="0" smtClean="0">
                <a:latin typeface="Arial"/>
                <a:ea typeface="Cambria" charset="0"/>
                <a:cs typeface="Arial"/>
              </a:rPr>
              <a:t>Part C and Special Connections as key partners</a:t>
            </a:r>
          </a:p>
          <a:p>
            <a:pPr marL="457200" indent="-341313" fontAlgn="auto">
              <a:spcBef>
                <a:spcPts val="0"/>
              </a:spcBef>
              <a:spcAft>
                <a:spcPts val="800"/>
              </a:spcAft>
              <a:buClr>
                <a:srgbClr val="660066"/>
              </a:buClr>
              <a:buFont typeface="Arial"/>
              <a:buChar char="•"/>
              <a:defRPr/>
            </a:pPr>
            <a:r>
              <a:rPr lang="en-US" sz="2800" dirty="0" smtClean="0">
                <a:latin typeface="Arial"/>
                <a:ea typeface="Cambria" charset="0"/>
                <a:cs typeface="Arial"/>
              </a:rPr>
              <a:t>Denver metro area (4 counties)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2"/>
          <p:cNvSpPr txBox="1">
            <a:spLocks noChangeArrowheads="1"/>
          </p:cNvSpPr>
          <p:nvPr/>
        </p:nvSpPr>
        <p:spPr bwMode="auto">
          <a:xfrm>
            <a:off x="0" y="401638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 smtClean="0">
                <a:solidFill>
                  <a:srgbClr val="660066"/>
                </a:solidFill>
                <a:latin typeface="Calibri" pitchFamily="34" charset="0"/>
              </a:rPr>
              <a:t>Project </a:t>
            </a:r>
            <a:r>
              <a:rPr lang="en-US" sz="4000" b="1" dirty="0" err="1" smtClean="0">
                <a:solidFill>
                  <a:srgbClr val="660066"/>
                </a:solidFill>
                <a:latin typeface="Calibri" pitchFamily="34" charset="0"/>
              </a:rPr>
              <a:t>Dulce</a:t>
            </a:r>
            <a:r>
              <a:rPr lang="en-US" sz="4000" b="1" dirty="0" smtClean="0">
                <a:solidFill>
                  <a:srgbClr val="660066"/>
                </a:solidFill>
                <a:latin typeface="Calibri" pitchFamily="34" charset="0"/>
              </a:rPr>
              <a:t> (MA)</a:t>
            </a:r>
            <a:endParaRPr lang="en-US" sz="4000" b="1" dirty="0">
              <a:solidFill>
                <a:srgbClr val="660066"/>
              </a:solidFill>
              <a:latin typeface="Calibri" pitchFamily="34" charset="0"/>
            </a:endParaRPr>
          </a:p>
        </p:txBody>
      </p:sp>
      <p:sp>
        <p:nvSpPr>
          <p:cNvPr id="24578" name="TextBox 3"/>
          <p:cNvSpPr txBox="1">
            <a:spLocks noChangeArrowheads="1"/>
          </p:cNvSpPr>
          <p:nvPr/>
        </p:nvSpPr>
        <p:spPr bwMode="auto">
          <a:xfrm>
            <a:off x="469900" y="1476925"/>
            <a:ext cx="815340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341313" fontAlgn="auto">
              <a:spcBef>
                <a:spcPts val="0"/>
              </a:spcBef>
              <a:spcAft>
                <a:spcPts val="800"/>
              </a:spcAft>
              <a:buClr>
                <a:srgbClr val="660066"/>
              </a:buClr>
              <a:buFont typeface="Arial"/>
              <a:buChar char="•"/>
              <a:defRPr/>
            </a:pPr>
            <a:r>
              <a:rPr lang="en-US" sz="2800" dirty="0" smtClean="0">
                <a:latin typeface="Arial"/>
                <a:ea typeface="Cambria" charset="0"/>
                <a:cs typeface="Arial"/>
              </a:rPr>
              <a:t>Family Specialist, based in medical home, facilitates access to services</a:t>
            </a:r>
          </a:p>
          <a:p>
            <a:pPr marL="457200" indent="-341313" fontAlgn="auto">
              <a:spcBef>
                <a:spcPts val="0"/>
              </a:spcBef>
              <a:spcAft>
                <a:spcPts val="800"/>
              </a:spcAft>
              <a:buClr>
                <a:srgbClr val="660066"/>
              </a:buClr>
              <a:buFont typeface="Arial"/>
              <a:buChar char="•"/>
              <a:defRPr/>
            </a:pPr>
            <a:r>
              <a:rPr lang="en-US" sz="2800" dirty="0" smtClean="0">
                <a:latin typeface="Arial"/>
                <a:ea typeface="Cambria" charset="0"/>
                <a:cs typeface="Arial"/>
              </a:rPr>
              <a:t>Families with newborn infants</a:t>
            </a:r>
          </a:p>
          <a:p>
            <a:pPr marL="457200" indent="-341313" fontAlgn="auto">
              <a:spcBef>
                <a:spcPts val="0"/>
              </a:spcBef>
              <a:spcAft>
                <a:spcPts val="800"/>
              </a:spcAft>
              <a:buClr>
                <a:srgbClr val="660066"/>
              </a:buClr>
              <a:buFont typeface="Arial"/>
              <a:buChar char="•"/>
              <a:defRPr/>
            </a:pPr>
            <a:r>
              <a:rPr lang="en-US" sz="2800" dirty="0" smtClean="0">
                <a:latin typeface="Arial"/>
                <a:ea typeface="Cambria" charset="0"/>
                <a:cs typeface="Arial"/>
              </a:rPr>
              <a:t>Medical Legal Partnership and Healthy Steps as key partners</a:t>
            </a:r>
          </a:p>
          <a:p>
            <a:pPr marL="457200" indent="-341313" fontAlgn="auto">
              <a:spcBef>
                <a:spcPts val="0"/>
              </a:spcBef>
              <a:spcAft>
                <a:spcPts val="800"/>
              </a:spcAft>
              <a:buClr>
                <a:srgbClr val="660066"/>
              </a:buClr>
              <a:buFont typeface="Arial"/>
              <a:buChar char="•"/>
              <a:defRPr/>
            </a:pPr>
            <a:r>
              <a:rPr lang="en-US" sz="2800" dirty="0" smtClean="0">
                <a:latin typeface="Arial"/>
                <a:ea typeface="Cambria" charset="0"/>
                <a:cs typeface="Arial"/>
              </a:rPr>
              <a:t>Low income urban area (Boston)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0345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2"/>
          <p:cNvSpPr txBox="1">
            <a:spLocks noChangeArrowheads="1"/>
          </p:cNvSpPr>
          <p:nvPr/>
        </p:nvSpPr>
        <p:spPr bwMode="auto">
          <a:xfrm>
            <a:off x="0" y="401638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 smtClean="0">
                <a:solidFill>
                  <a:srgbClr val="660066"/>
                </a:solidFill>
                <a:latin typeface="Calibri" pitchFamily="34" charset="0"/>
              </a:rPr>
              <a:t>Fostering Hope Initiative (OR)</a:t>
            </a:r>
            <a:endParaRPr lang="en-US" sz="4000" b="1" dirty="0">
              <a:solidFill>
                <a:srgbClr val="660066"/>
              </a:solidFill>
              <a:latin typeface="Calibri" pitchFamily="34" charset="0"/>
            </a:endParaRPr>
          </a:p>
        </p:txBody>
      </p:sp>
      <p:sp>
        <p:nvSpPr>
          <p:cNvPr id="24578" name="TextBox 3"/>
          <p:cNvSpPr txBox="1">
            <a:spLocks noChangeArrowheads="1"/>
          </p:cNvSpPr>
          <p:nvPr/>
        </p:nvSpPr>
        <p:spPr bwMode="auto">
          <a:xfrm>
            <a:off x="503767" y="1510792"/>
            <a:ext cx="8153400" cy="308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341313" fontAlgn="auto">
              <a:spcBef>
                <a:spcPts val="0"/>
              </a:spcBef>
              <a:spcAft>
                <a:spcPts val="800"/>
              </a:spcAft>
              <a:buClr>
                <a:srgbClr val="660066"/>
              </a:buClr>
              <a:buFont typeface="Arial"/>
              <a:buChar char="•"/>
              <a:defRPr/>
            </a:pPr>
            <a:r>
              <a:rPr lang="en-US" sz="2800" dirty="0" smtClean="0">
                <a:latin typeface="Arial"/>
                <a:ea typeface="Cambria" charset="0"/>
                <a:cs typeface="Arial"/>
              </a:rPr>
              <a:t>Neighborhood-based initiative with home visiting</a:t>
            </a:r>
          </a:p>
          <a:p>
            <a:pPr marL="457200" indent="-341313" fontAlgn="auto">
              <a:spcBef>
                <a:spcPts val="0"/>
              </a:spcBef>
              <a:spcAft>
                <a:spcPts val="800"/>
              </a:spcAft>
              <a:buClr>
                <a:srgbClr val="660066"/>
              </a:buClr>
              <a:buFont typeface="Arial"/>
              <a:buChar char="•"/>
              <a:defRPr/>
            </a:pPr>
            <a:r>
              <a:rPr lang="en-US" sz="2800" dirty="0" smtClean="0">
                <a:latin typeface="Arial"/>
                <a:ea typeface="Cambria" charset="0"/>
                <a:cs typeface="Arial"/>
              </a:rPr>
              <a:t>High proportion of immigrant families</a:t>
            </a:r>
          </a:p>
          <a:p>
            <a:pPr marL="457200" indent="-341313" fontAlgn="auto">
              <a:spcBef>
                <a:spcPts val="0"/>
              </a:spcBef>
              <a:spcAft>
                <a:spcPts val="800"/>
              </a:spcAft>
              <a:buClr>
                <a:srgbClr val="660066"/>
              </a:buClr>
              <a:buFont typeface="Arial"/>
              <a:buChar char="•"/>
              <a:defRPr/>
            </a:pPr>
            <a:r>
              <a:rPr lang="en-US" sz="2800" dirty="0" smtClean="0">
                <a:latin typeface="Arial"/>
                <a:ea typeface="Cambria" charset="0"/>
                <a:cs typeface="Arial"/>
              </a:rPr>
              <a:t>Broad partnership</a:t>
            </a:r>
          </a:p>
          <a:p>
            <a:pPr marL="457200" indent="-341313" fontAlgn="auto">
              <a:spcBef>
                <a:spcPts val="0"/>
              </a:spcBef>
              <a:spcAft>
                <a:spcPts val="800"/>
              </a:spcAft>
              <a:buClr>
                <a:srgbClr val="660066"/>
              </a:buClr>
              <a:buFont typeface="Arial"/>
              <a:buChar char="•"/>
              <a:defRPr/>
            </a:pPr>
            <a:r>
              <a:rPr lang="en-US" sz="2800" dirty="0" smtClean="0">
                <a:latin typeface="Arial"/>
                <a:ea typeface="Cambria" charset="0"/>
                <a:cs typeface="Arial"/>
              </a:rPr>
              <a:t>Six neighborhoods/two counties (Salem area)</a:t>
            </a:r>
          </a:p>
          <a:p>
            <a:pPr marL="457200" indent="-341313" fontAlgn="auto">
              <a:spcBef>
                <a:spcPts val="0"/>
              </a:spcBef>
              <a:spcAft>
                <a:spcPts val="800"/>
              </a:spcAft>
              <a:buClr>
                <a:srgbClr val="660066"/>
              </a:buClr>
              <a:buFont typeface="Arial"/>
              <a:buChar char="•"/>
              <a:defRPr/>
            </a:pPr>
            <a:endParaRPr lang="en-US" sz="2800" dirty="0" smtClean="0">
              <a:latin typeface="Arial"/>
              <a:ea typeface="Cambria" charset="0"/>
              <a:cs typeface="Arial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0345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401638"/>
            <a:ext cx="9144000" cy="3097345"/>
            <a:chOff x="0" y="401638"/>
            <a:chExt cx="9144000" cy="3097345"/>
          </a:xfrm>
        </p:grpSpPr>
        <p:sp>
          <p:nvSpPr>
            <p:cNvPr id="24577" name="TextBox 2"/>
            <p:cNvSpPr txBox="1">
              <a:spLocks noChangeArrowheads="1"/>
            </p:cNvSpPr>
            <p:nvPr/>
          </p:nvSpPr>
          <p:spPr bwMode="auto">
            <a:xfrm>
              <a:off x="0" y="401638"/>
              <a:ext cx="9144000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4000" b="1" dirty="0" smtClean="0">
                  <a:solidFill>
                    <a:srgbClr val="660066"/>
                  </a:solidFill>
                  <a:latin typeface="Calibri" pitchFamily="34" charset="0"/>
                </a:rPr>
                <a:t>Family Networks Project (SC)</a:t>
              </a:r>
              <a:endParaRPr lang="en-US" sz="4000" b="1" dirty="0">
                <a:solidFill>
                  <a:srgbClr val="660066"/>
                </a:solidFill>
                <a:latin typeface="Calibri" pitchFamily="34" charset="0"/>
              </a:endParaRPr>
            </a:p>
          </p:txBody>
        </p:sp>
        <p:sp>
          <p:nvSpPr>
            <p:cNvPr id="24578" name="TextBox 3"/>
            <p:cNvSpPr txBox="1">
              <a:spLocks noChangeArrowheads="1"/>
            </p:cNvSpPr>
            <p:nvPr/>
          </p:nvSpPr>
          <p:spPr bwMode="auto">
            <a:xfrm>
              <a:off x="571500" y="1375325"/>
              <a:ext cx="8153400" cy="21236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341313" fontAlgn="auto">
                <a:spcBef>
                  <a:spcPts val="0"/>
                </a:spcBef>
                <a:spcAft>
                  <a:spcPts val="800"/>
                </a:spcAft>
                <a:buClr>
                  <a:srgbClr val="660066"/>
                </a:buClr>
                <a:buFont typeface="Arial"/>
                <a:buChar char="•"/>
                <a:defRPr/>
              </a:pPr>
              <a:r>
                <a:rPr lang="en-US" sz="2800" dirty="0" smtClean="0">
                  <a:latin typeface="Arial"/>
                  <a:ea typeface="Cambria" charset="0"/>
                  <a:cs typeface="Arial"/>
                </a:rPr>
                <a:t>Stepping Stones Triple P and </a:t>
              </a:r>
              <a:r>
                <a:rPr lang="en-US" sz="2800" dirty="0" err="1" smtClean="0">
                  <a:latin typeface="Arial"/>
                  <a:ea typeface="Cambria" charset="0"/>
                  <a:cs typeface="Arial"/>
                </a:rPr>
                <a:t>PCAN</a:t>
              </a:r>
              <a:r>
                <a:rPr lang="en-US" sz="2800" dirty="0" smtClean="0">
                  <a:latin typeface="Arial"/>
                  <a:ea typeface="Cambria" charset="0"/>
                  <a:cs typeface="Arial"/>
                </a:rPr>
                <a:t> training </a:t>
              </a:r>
            </a:p>
            <a:p>
              <a:pPr marL="457200" indent="-341313" fontAlgn="auto">
                <a:spcBef>
                  <a:spcPts val="0"/>
                </a:spcBef>
                <a:spcAft>
                  <a:spcPts val="800"/>
                </a:spcAft>
                <a:buClr>
                  <a:srgbClr val="660066"/>
                </a:buClr>
                <a:buFont typeface="Arial"/>
                <a:buChar char="•"/>
                <a:defRPr/>
              </a:pPr>
              <a:r>
                <a:rPr lang="en-US" sz="2800" dirty="0" smtClean="0">
                  <a:latin typeface="Arial"/>
                  <a:ea typeface="Cambria" charset="0"/>
                  <a:cs typeface="Arial"/>
                </a:rPr>
                <a:t>Caregivers of children with disabilities</a:t>
              </a:r>
            </a:p>
            <a:p>
              <a:pPr marL="457200" indent="-341313" fontAlgn="auto">
                <a:spcBef>
                  <a:spcPts val="0"/>
                </a:spcBef>
                <a:spcAft>
                  <a:spcPts val="800"/>
                </a:spcAft>
                <a:buClr>
                  <a:srgbClr val="660066"/>
                </a:buClr>
                <a:buFont typeface="Arial"/>
                <a:buChar char="•"/>
                <a:defRPr/>
              </a:pPr>
              <a:r>
                <a:rPr lang="en-US" sz="2800" dirty="0" err="1" smtClean="0">
                  <a:latin typeface="Arial"/>
                  <a:ea typeface="Cambria" charset="0"/>
                  <a:cs typeface="Arial"/>
                </a:rPr>
                <a:t>BabyNet</a:t>
              </a:r>
              <a:r>
                <a:rPr lang="en-US" sz="2800" dirty="0" smtClean="0">
                  <a:latin typeface="Arial"/>
                  <a:ea typeface="Cambria" charset="0"/>
                  <a:cs typeface="Arial"/>
                </a:rPr>
                <a:t> (Part C) as key partner</a:t>
              </a:r>
            </a:p>
            <a:p>
              <a:pPr marL="457200" indent="-341313" fontAlgn="auto">
                <a:spcBef>
                  <a:spcPts val="0"/>
                </a:spcBef>
                <a:spcAft>
                  <a:spcPts val="800"/>
                </a:spcAft>
                <a:buClr>
                  <a:srgbClr val="660066"/>
                </a:buClr>
                <a:buFont typeface="Arial"/>
                <a:buChar char="•"/>
                <a:defRPr/>
              </a:pPr>
              <a:r>
                <a:rPr lang="en-US" sz="2800" dirty="0" smtClean="0">
                  <a:latin typeface="Arial"/>
                  <a:ea typeface="Cambria" charset="0"/>
                  <a:cs typeface="Arial"/>
                </a:rPr>
                <a:t>Two regions of the state</a:t>
              </a:r>
            </a:p>
          </p:txBody>
        </p: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2533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401638"/>
            <a:ext cx="9144000" cy="4453507"/>
            <a:chOff x="0" y="401638"/>
            <a:chExt cx="9144000" cy="4453507"/>
          </a:xfrm>
        </p:grpSpPr>
        <p:sp>
          <p:nvSpPr>
            <p:cNvPr id="24577" name="TextBox 2"/>
            <p:cNvSpPr txBox="1">
              <a:spLocks noChangeArrowheads="1"/>
            </p:cNvSpPr>
            <p:nvPr/>
          </p:nvSpPr>
          <p:spPr bwMode="auto">
            <a:xfrm>
              <a:off x="0" y="401638"/>
              <a:ext cx="9144000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4000" b="1" dirty="0" smtClean="0">
                  <a:solidFill>
                    <a:srgbClr val="660066"/>
                  </a:solidFill>
                  <a:latin typeface="Calibri" pitchFamily="34" charset="0"/>
                </a:rPr>
                <a:t>Project Site Research Features</a:t>
              </a:r>
              <a:endParaRPr lang="en-US" sz="4000" b="1" dirty="0">
                <a:solidFill>
                  <a:srgbClr val="660066"/>
                </a:solidFill>
                <a:latin typeface="Calibri" pitchFamily="34" charset="0"/>
              </a:endParaRPr>
            </a:p>
          </p:txBody>
        </p:sp>
        <p:sp>
          <p:nvSpPr>
            <p:cNvPr id="24578" name="TextBox 3"/>
            <p:cNvSpPr txBox="1">
              <a:spLocks noChangeArrowheads="1"/>
            </p:cNvSpPr>
            <p:nvPr/>
          </p:nvSpPr>
          <p:spPr bwMode="auto">
            <a:xfrm>
              <a:off x="522033" y="1438825"/>
              <a:ext cx="8153400" cy="3416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341313" fontAlgn="auto">
                <a:spcBef>
                  <a:spcPts val="0"/>
                </a:spcBef>
                <a:spcAft>
                  <a:spcPts val="800"/>
                </a:spcAft>
                <a:buClr>
                  <a:srgbClr val="660066"/>
                </a:buClr>
                <a:buFont typeface="Arial"/>
                <a:buChar char="•"/>
                <a:defRPr/>
              </a:pPr>
              <a:r>
                <a:rPr lang="en-US" sz="2800" dirty="0" smtClean="0">
                  <a:latin typeface="Arial"/>
                  <a:ea typeface="Cambria" charset="0"/>
                  <a:cs typeface="Arial"/>
                </a:rPr>
                <a:t>Each site uses an experimental or quasi-experimental research design at the caregiver level</a:t>
              </a:r>
            </a:p>
            <a:p>
              <a:pPr marL="457200" indent="-341313" fontAlgn="auto">
                <a:spcBef>
                  <a:spcPts val="0"/>
                </a:spcBef>
                <a:spcAft>
                  <a:spcPts val="800"/>
                </a:spcAft>
                <a:buClr>
                  <a:srgbClr val="660066"/>
                </a:buClr>
                <a:buFont typeface="Arial"/>
                <a:buChar char="•"/>
                <a:defRPr/>
              </a:pPr>
              <a:r>
                <a:rPr lang="en-US" sz="2800" dirty="0" smtClean="0">
                  <a:latin typeface="Arial"/>
                  <a:ea typeface="Cambria" charset="0"/>
                  <a:cs typeface="Arial"/>
                </a:rPr>
                <a:t>Sites are using six common outcome measures as well as locally chosen outcome measures</a:t>
              </a:r>
            </a:p>
            <a:p>
              <a:pPr marL="457200" indent="-341313" fontAlgn="auto">
                <a:spcBef>
                  <a:spcPts val="0"/>
                </a:spcBef>
                <a:spcAft>
                  <a:spcPts val="800"/>
                </a:spcAft>
                <a:buClr>
                  <a:srgbClr val="660066"/>
                </a:buClr>
                <a:buFont typeface="Arial"/>
                <a:buChar char="•"/>
                <a:defRPr/>
              </a:pPr>
              <a:r>
                <a:rPr lang="en-US" sz="2800" dirty="0" smtClean="0">
                  <a:latin typeface="Arial"/>
                  <a:ea typeface="Cambria" charset="0"/>
                  <a:cs typeface="Arial"/>
                </a:rPr>
                <a:t>Sites gather all caregiver outcome data</a:t>
              </a:r>
            </a:p>
            <a:p>
              <a:pPr marL="457200" indent="-341313" fontAlgn="auto">
                <a:spcBef>
                  <a:spcPts val="0"/>
                </a:spcBef>
                <a:spcAft>
                  <a:spcPts val="800"/>
                </a:spcAft>
                <a:buClr>
                  <a:srgbClr val="660066"/>
                </a:buClr>
                <a:defRPr/>
              </a:pPr>
              <a:endParaRPr lang="en-US" sz="2800" dirty="0" smtClean="0">
                <a:latin typeface="Arial"/>
                <a:ea typeface="Cambria" charset="0"/>
                <a:cs typeface="Arial"/>
              </a:endParaRPr>
            </a:p>
          </p:txBody>
        </p: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8171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2"/>
          <p:cNvSpPr txBox="1">
            <a:spLocks noChangeArrowheads="1"/>
          </p:cNvSpPr>
          <p:nvPr/>
        </p:nvSpPr>
        <p:spPr bwMode="auto">
          <a:xfrm>
            <a:off x="0" y="300038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 smtClean="0">
                <a:solidFill>
                  <a:srgbClr val="660066"/>
                </a:solidFill>
                <a:latin typeface="Calibri" pitchFamily="34" charset="0"/>
              </a:rPr>
              <a:t>Outcomes for Primary Caregivers</a:t>
            </a:r>
            <a:endParaRPr lang="en-US" sz="4000" b="1" dirty="0">
              <a:solidFill>
                <a:srgbClr val="660066"/>
              </a:solidFill>
              <a:latin typeface="Calibri" pitchFamily="34" charset="0"/>
            </a:endParaRPr>
          </a:p>
        </p:txBody>
      </p:sp>
      <p:sp>
        <p:nvSpPr>
          <p:cNvPr id="24578" name="TextBox 3"/>
          <p:cNvSpPr txBox="1">
            <a:spLocks noChangeArrowheads="1"/>
          </p:cNvSpPr>
          <p:nvPr/>
        </p:nvSpPr>
        <p:spPr bwMode="auto">
          <a:xfrm>
            <a:off x="273377" y="1277959"/>
            <a:ext cx="8582756" cy="4483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341313" fontAlgn="auto">
              <a:spcBef>
                <a:spcPts val="0"/>
              </a:spcBef>
              <a:spcAft>
                <a:spcPts val="800"/>
              </a:spcAft>
              <a:buClr>
                <a:srgbClr val="660066"/>
              </a:buClr>
              <a:buFont typeface="Arial"/>
              <a:buChar char="•"/>
              <a:defRPr/>
            </a:pPr>
            <a:r>
              <a:rPr lang="en-US" sz="2800" dirty="0" smtClean="0">
                <a:latin typeface="Arial"/>
                <a:ea typeface="Cambria" charset="0"/>
                <a:cs typeface="Arial"/>
              </a:rPr>
              <a:t>Increased Likelihood of Optimal Child Development</a:t>
            </a:r>
          </a:p>
          <a:p>
            <a:pPr marL="915987" lvl="1" indent="-342900" fontAlgn="auto">
              <a:spcBef>
                <a:spcPts val="0"/>
              </a:spcBef>
              <a:spcAft>
                <a:spcPts val="800"/>
              </a:spcAft>
              <a:buClr>
                <a:srgbClr val="660066"/>
              </a:buClr>
              <a:buFont typeface="Wingdings" charset="2"/>
              <a:buChar char="§"/>
              <a:defRPr/>
            </a:pPr>
            <a:r>
              <a:rPr lang="en-US" sz="2000" dirty="0" smtClean="0">
                <a:cs typeface="Arial" charset="0"/>
              </a:rPr>
              <a:t>Caregiver’s knowledge, skills, attitudes, and sense of competence that contribute to a trajectory  of growth and development that promotes the best possible outcomes</a:t>
            </a:r>
          </a:p>
          <a:p>
            <a:pPr marL="457200" indent="-341313" fontAlgn="auto">
              <a:spcBef>
                <a:spcPts val="0"/>
              </a:spcBef>
              <a:spcAft>
                <a:spcPts val="800"/>
              </a:spcAft>
              <a:buClr>
                <a:srgbClr val="660066"/>
              </a:buClr>
              <a:buFont typeface="Arial"/>
              <a:buChar char="•"/>
              <a:defRPr/>
            </a:pPr>
            <a:r>
              <a:rPr lang="en-US" sz="2800" dirty="0" smtClean="0">
                <a:latin typeface="Arial"/>
                <a:ea typeface="Cambria" charset="0"/>
                <a:cs typeface="Arial"/>
              </a:rPr>
              <a:t>Increased Family Strengths</a:t>
            </a:r>
          </a:p>
          <a:p>
            <a:pPr marL="915987" lvl="1" indent="-342900" fontAlgn="auto">
              <a:spcBef>
                <a:spcPts val="0"/>
              </a:spcBef>
              <a:spcAft>
                <a:spcPts val="800"/>
              </a:spcAft>
              <a:buClr>
                <a:srgbClr val="660066"/>
              </a:buClr>
              <a:buFont typeface="Wingdings" charset="2"/>
              <a:buChar char="§"/>
              <a:defRPr/>
            </a:pPr>
            <a:r>
              <a:rPr lang="en-US" sz="2000" dirty="0" smtClean="0">
                <a:cs typeface="Arial" charset="0"/>
              </a:rPr>
              <a:t>Competencies and qualities that facilitate the ability of the family to meet the needs of its members and to effectively and non-violently manage the demands made upon the family</a:t>
            </a:r>
          </a:p>
          <a:p>
            <a:pPr marL="457200" indent="-341313" fontAlgn="auto">
              <a:spcBef>
                <a:spcPts val="0"/>
              </a:spcBef>
              <a:spcAft>
                <a:spcPts val="800"/>
              </a:spcAft>
              <a:buClr>
                <a:srgbClr val="660066"/>
              </a:buClr>
              <a:buFont typeface="Arial"/>
              <a:buChar char="•"/>
              <a:defRPr/>
            </a:pPr>
            <a:r>
              <a:rPr lang="en-US" sz="2800" dirty="0" smtClean="0">
                <a:latin typeface="Arial"/>
                <a:ea typeface="Cambria" charset="0"/>
                <a:cs typeface="Arial"/>
              </a:rPr>
              <a:t>Decreased Likelihood of Child Maltreatment</a:t>
            </a:r>
          </a:p>
          <a:p>
            <a:pPr marL="915987" lvl="1" indent="-342900" fontAlgn="auto">
              <a:spcBef>
                <a:spcPts val="0"/>
              </a:spcBef>
              <a:spcAft>
                <a:spcPts val="800"/>
              </a:spcAft>
              <a:buClr>
                <a:srgbClr val="660066"/>
              </a:buClr>
              <a:buFont typeface="Wingdings" charset="2"/>
              <a:buChar char="§"/>
              <a:defRPr/>
            </a:pPr>
            <a:r>
              <a:rPr lang="en-US" sz="2000" dirty="0" smtClean="0">
                <a:cs typeface="Arial" charset="0"/>
              </a:rPr>
              <a:t>Increase in protective factors and a decrease in risk factors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3950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Box 2"/>
          <p:cNvSpPr txBox="1">
            <a:spLocks noChangeArrowheads="1"/>
          </p:cNvSpPr>
          <p:nvPr/>
        </p:nvSpPr>
        <p:spPr bwMode="auto">
          <a:xfrm>
            <a:off x="0" y="142875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660066"/>
                </a:solidFill>
                <a:latin typeface="Calibri" pitchFamily="34" charset="0"/>
              </a:rPr>
              <a:t>Paradigm Shift #1:</a:t>
            </a:r>
            <a:r>
              <a:rPr lang="en-US" sz="4000" b="1" dirty="0" smtClean="0">
                <a:solidFill>
                  <a:srgbClr val="660066"/>
                </a:solidFill>
                <a:latin typeface="Calibri" pitchFamily="34" charset="0"/>
              </a:rPr>
              <a:t/>
            </a:r>
            <a:br>
              <a:rPr lang="en-US" sz="4000" b="1" dirty="0" smtClean="0">
                <a:solidFill>
                  <a:srgbClr val="660066"/>
                </a:solidFill>
                <a:latin typeface="Calibri" pitchFamily="34" charset="0"/>
              </a:rPr>
            </a:br>
            <a:r>
              <a:rPr lang="en-US" sz="4000" b="1" dirty="0" smtClean="0">
                <a:solidFill>
                  <a:srgbClr val="660066"/>
                </a:solidFill>
                <a:latin typeface="Calibri" pitchFamily="34" charset="0"/>
              </a:rPr>
              <a:t>From Risk Factors to Protective Factors</a:t>
            </a:r>
            <a:endParaRPr lang="en-US" sz="4000" b="1" dirty="0">
              <a:solidFill>
                <a:srgbClr val="660066"/>
              </a:solidFill>
              <a:latin typeface="Calibri" pitchFamily="34" charset="0"/>
            </a:endParaRPr>
          </a:p>
        </p:txBody>
      </p:sp>
      <p:sp>
        <p:nvSpPr>
          <p:cNvPr id="30722" name="TextBox 3"/>
          <p:cNvSpPr txBox="1">
            <a:spLocks noChangeArrowheads="1"/>
          </p:cNvSpPr>
          <p:nvPr/>
        </p:nvSpPr>
        <p:spPr bwMode="auto">
          <a:xfrm>
            <a:off x="390525" y="1790700"/>
            <a:ext cx="8448675" cy="3801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660066"/>
                </a:solidFill>
                <a:ea typeface="ＭＳ Ｐゴシック"/>
                <a:cs typeface="ＭＳ Ｐゴシック"/>
              </a:rPr>
              <a:t>Risk Factors</a:t>
            </a:r>
            <a:r>
              <a:rPr lang="en-US" sz="2800" dirty="0" smtClean="0">
                <a:ea typeface="ＭＳ Ｐゴシック"/>
                <a:cs typeface="ＭＳ Ｐゴシック"/>
              </a:rPr>
              <a:t>: </a:t>
            </a:r>
            <a:r>
              <a:rPr lang="en-US" sz="2800" dirty="0" smtClean="0"/>
              <a:t>Conditions or attributes of individuals, families, communities, or the larger society that increase the probability of poor outcomes </a:t>
            </a:r>
          </a:p>
          <a:p>
            <a:pPr>
              <a:spcAft>
                <a:spcPts val="0"/>
              </a:spcAft>
            </a:pPr>
            <a:endParaRPr lang="en-US" sz="1600" dirty="0" smtClean="0">
              <a:ea typeface="ＭＳ Ｐゴシック"/>
              <a:cs typeface="ＭＳ Ｐゴシック"/>
            </a:endParaRPr>
          </a:p>
          <a:p>
            <a:pPr marL="914400" lvl="1" indent="-457200">
              <a:spcAft>
                <a:spcPts val="600"/>
              </a:spcAft>
              <a:buClr>
                <a:srgbClr val="660066"/>
              </a:buClr>
              <a:buFont typeface="Arial"/>
              <a:buChar char="•"/>
            </a:pPr>
            <a:r>
              <a:rPr lang="en-US" sz="2800" dirty="0" smtClean="0">
                <a:ea typeface="ＭＳ Ｐゴシック"/>
                <a:cs typeface="ＭＳ Ｐゴシック"/>
              </a:rPr>
              <a:t>Stress</a:t>
            </a:r>
          </a:p>
          <a:p>
            <a:pPr marL="914400" lvl="1" indent="-457200">
              <a:spcAft>
                <a:spcPts val="600"/>
              </a:spcAft>
              <a:buClr>
                <a:srgbClr val="660066"/>
              </a:buClr>
              <a:buFont typeface="Arial"/>
              <a:buChar char="•"/>
            </a:pPr>
            <a:r>
              <a:rPr lang="en-US" sz="2800" dirty="0" smtClean="0">
                <a:ea typeface="ＭＳ Ｐゴシック"/>
                <a:cs typeface="ＭＳ Ｐゴシック"/>
              </a:rPr>
              <a:t>Poverty</a:t>
            </a:r>
          </a:p>
          <a:p>
            <a:pPr marL="914400" lvl="1" indent="-457200">
              <a:spcAft>
                <a:spcPts val="600"/>
              </a:spcAft>
              <a:buClr>
                <a:srgbClr val="660066"/>
              </a:buClr>
              <a:buFont typeface="Arial"/>
              <a:buChar char="•"/>
            </a:pPr>
            <a:r>
              <a:rPr lang="en-US" sz="2800" dirty="0" smtClean="0">
                <a:ea typeface="ＭＳ Ｐゴシック"/>
                <a:cs typeface="ＭＳ Ｐゴシック"/>
              </a:rPr>
              <a:t>Substance abuse</a:t>
            </a:r>
          </a:p>
          <a:p>
            <a:pPr marL="914400" lvl="1" indent="-457200">
              <a:spcAft>
                <a:spcPts val="600"/>
              </a:spcAft>
              <a:buClr>
                <a:srgbClr val="660066"/>
              </a:buClr>
              <a:buFont typeface="Arial"/>
              <a:buChar char="•"/>
            </a:pPr>
            <a:r>
              <a:rPr lang="en-US" sz="2800" dirty="0" smtClean="0">
                <a:ea typeface="ＭＳ Ｐゴシック"/>
                <a:cs typeface="ＭＳ Ｐゴシック"/>
              </a:rPr>
              <a:t>Violence</a:t>
            </a:r>
          </a:p>
          <a:p>
            <a:pPr marL="457200" indent="-457200">
              <a:spcAft>
                <a:spcPts val="600"/>
              </a:spcAft>
              <a:buFont typeface="Arial" charset="0"/>
              <a:buChar char="•"/>
            </a:pPr>
            <a:endParaRPr lang="en-US" sz="900" dirty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Box 2"/>
          <p:cNvSpPr txBox="1">
            <a:spLocks noChangeArrowheads="1"/>
          </p:cNvSpPr>
          <p:nvPr/>
        </p:nvSpPr>
        <p:spPr bwMode="auto">
          <a:xfrm>
            <a:off x="0" y="231685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660066"/>
                </a:solidFill>
                <a:latin typeface="Calibri" pitchFamily="34" charset="0"/>
              </a:rPr>
              <a:t>Paradigm Shift #1:</a:t>
            </a:r>
            <a:r>
              <a:rPr lang="en-US" sz="4000" b="1" dirty="0" smtClean="0">
                <a:solidFill>
                  <a:srgbClr val="660066"/>
                </a:solidFill>
                <a:latin typeface="Calibri" pitchFamily="34" charset="0"/>
              </a:rPr>
              <a:t/>
            </a:r>
            <a:br>
              <a:rPr lang="en-US" sz="4000" b="1" dirty="0" smtClean="0">
                <a:solidFill>
                  <a:srgbClr val="660066"/>
                </a:solidFill>
                <a:latin typeface="Calibri" pitchFamily="34" charset="0"/>
              </a:rPr>
            </a:br>
            <a:r>
              <a:rPr lang="en-US" sz="4000" b="1" dirty="0" smtClean="0">
                <a:solidFill>
                  <a:srgbClr val="660066"/>
                </a:solidFill>
                <a:latin typeface="Calibri" pitchFamily="34" charset="0"/>
              </a:rPr>
              <a:t>From Risk Factors to Protective Factors</a:t>
            </a:r>
            <a:endParaRPr lang="en-US" sz="4000" b="1" dirty="0">
              <a:solidFill>
                <a:srgbClr val="660066"/>
              </a:solidFill>
              <a:latin typeface="Calibri" pitchFamily="34" charset="0"/>
            </a:endParaRPr>
          </a:p>
        </p:txBody>
      </p:sp>
      <p:sp>
        <p:nvSpPr>
          <p:cNvPr id="30722" name="TextBox 3"/>
          <p:cNvSpPr txBox="1">
            <a:spLocks noChangeArrowheads="1"/>
          </p:cNvSpPr>
          <p:nvPr/>
        </p:nvSpPr>
        <p:spPr bwMode="auto">
          <a:xfrm>
            <a:off x="356244" y="2028280"/>
            <a:ext cx="8187185" cy="312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indent="-341313">
              <a:spcAft>
                <a:spcPts val="1200"/>
              </a:spcAft>
              <a:buClr>
                <a:srgbClr val="660066"/>
              </a:buClr>
              <a:buFont typeface="Arial"/>
              <a:buChar char="•"/>
            </a:pPr>
            <a:r>
              <a:rPr lang="en-US" sz="2800" b="1" dirty="0" smtClean="0">
                <a:solidFill>
                  <a:srgbClr val="660066"/>
                </a:solidFill>
                <a:ea typeface="ＭＳ Ｐゴシック"/>
                <a:cs typeface="ＭＳ Ｐゴシック"/>
              </a:rPr>
              <a:t>Protective Factors</a:t>
            </a:r>
            <a:r>
              <a:rPr lang="en-US" sz="2800" dirty="0" smtClean="0">
                <a:solidFill>
                  <a:srgbClr val="660066"/>
                </a:solidFill>
                <a:ea typeface="ＭＳ Ｐゴシック"/>
                <a:cs typeface="ＭＳ Ｐゴシック"/>
              </a:rPr>
              <a:t>: </a:t>
            </a:r>
            <a:r>
              <a:rPr lang="en-US" sz="2800" dirty="0" smtClean="0"/>
              <a:t>Conditions or attributes of individuals, families, communities, or the larger society that  mitigate or eliminate risk (and may actively enhance well-being).</a:t>
            </a:r>
          </a:p>
          <a:p>
            <a:pPr marL="457200" indent="-341313">
              <a:spcAft>
                <a:spcPts val="1200"/>
              </a:spcAft>
              <a:buClr>
                <a:srgbClr val="660066"/>
              </a:buClr>
              <a:buFont typeface="Arial"/>
              <a:buChar char="•"/>
            </a:pPr>
            <a:r>
              <a:rPr lang="en-US" sz="2800" dirty="0" smtClean="0"/>
              <a:t>Research-based principles; an approach, not a method</a:t>
            </a:r>
          </a:p>
          <a:p>
            <a:pPr marL="457200" indent="-457200">
              <a:spcAft>
                <a:spcPts val="600"/>
              </a:spcAft>
              <a:buFont typeface="Arial" charset="0"/>
              <a:buChar char="•"/>
            </a:pPr>
            <a:endParaRPr lang="en-US" sz="900" dirty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Box 2"/>
          <p:cNvSpPr txBox="1">
            <a:spLocks noChangeArrowheads="1"/>
          </p:cNvSpPr>
          <p:nvPr/>
        </p:nvSpPr>
        <p:spPr bwMode="auto">
          <a:xfrm>
            <a:off x="0" y="427052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 smtClean="0">
                <a:solidFill>
                  <a:srgbClr val="660066"/>
                </a:solidFill>
                <a:latin typeface="Calibri" pitchFamily="34" charset="0"/>
              </a:rPr>
              <a:t>QIC-EC Protective Factors</a:t>
            </a:r>
            <a:endParaRPr lang="en-US" sz="4000" b="1" dirty="0">
              <a:solidFill>
                <a:srgbClr val="660066"/>
              </a:solidFill>
              <a:latin typeface="Calibri" pitchFamily="34" charset="0"/>
            </a:endParaRPr>
          </a:p>
        </p:txBody>
      </p:sp>
      <p:sp>
        <p:nvSpPr>
          <p:cNvPr id="30722" name="TextBox 3"/>
          <p:cNvSpPr txBox="1">
            <a:spLocks noChangeArrowheads="1"/>
          </p:cNvSpPr>
          <p:nvPr/>
        </p:nvSpPr>
        <p:spPr bwMode="auto">
          <a:xfrm>
            <a:off x="399406" y="1222641"/>
            <a:ext cx="8448675" cy="417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</a:pPr>
            <a:endParaRPr lang="en-US" sz="900" dirty="0" smtClean="0">
              <a:ea typeface="ＭＳ Ｐゴシック"/>
              <a:cs typeface="ＭＳ Ｐゴシック"/>
            </a:endParaRPr>
          </a:p>
          <a:p>
            <a:pPr marL="457200" indent="-457200">
              <a:spcAft>
                <a:spcPts val="600"/>
              </a:spcAft>
            </a:pPr>
            <a:endParaRPr lang="en-US" sz="900" dirty="0" smtClean="0">
              <a:ea typeface="ＭＳ Ｐゴシック"/>
              <a:cs typeface="ＭＳ Ｐゴシック"/>
            </a:endParaRPr>
          </a:p>
          <a:p>
            <a:pPr marL="457200" indent="-341313">
              <a:spcAft>
                <a:spcPts val="1200"/>
              </a:spcAft>
              <a:buClr>
                <a:srgbClr val="660066"/>
              </a:buClr>
              <a:buFont typeface="Arial" charset="0"/>
              <a:buChar char="•"/>
            </a:pPr>
            <a:r>
              <a:rPr lang="en-US" sz="2800" dirty="0" smtClean="0">
                <a:ea typeface="ＭＳ Ｐゴシック"/>
                <a:cs typeface="ＭＳ Ｐゴシック"/>
              </a:rPr>
              <a:t>Knowledge of Parenting &amp; Child Development</a:t>
            </a:r>
          </a:p>
          <a:p>
            <a:pPr marL="457200" indent="-341313">
              <a:spcAft>
                <a:spcPts val="1200"/>
              </a:spcAft>
              <a:buClr>
                <a:srgbClr val="660066"/>
              </a:buClr>
              <a:buFont typeface="Arial" charset="0"/>
              <a:buChar char="•"/>
            </a:pPr>
            <a:r>
              <a:rPr lang="en-US" sz="2800" dirty="0" smtClean="0">
                <a:ea typeface="ＭＳ Ｐゴシック"/>
                <a:cs typeface="ＭＳ Ｐゴシック"/>
              </a:rPr>
              <a:t>Parental Resilience</a:t>
            </a:r>
          </a:p>
          <a:p>
            <a:pPr marL="457200" indent="-341313">
              <a:spcAft>
                <a:spcPts val="1200"/>
              </a:spcAft>
              <a:buClr>
                <a:srgbClr val="660066"/>
              </a:buClr>
              <a:buFont typeface="Arial" charset="0"/>
              <a:buChar char="•"/>
            </a:pPr>
            <a:r>
              <a:rPr lang="en-US" sz="2800" dirty="0" smtClean="0">
                <a:ea typeface="ＭＳ Ｐゴシック"/>
                <a:cs typeface="ＭＳ Ｐゴシック"/>
              </a:rPr>
              <a:t>Nurturing &amp; Attachment</a:t>
            </a:r>
          </a:p>
          <a:p>
            <a:pPr marL="457200" indent="-341313">
              <a:spcAft>
                <a:spcPts val="1200"/>
              </a:spcAft>
              <a:buClr>
                <a:srgbClr val="660066"/>
              </a:buClr>
              <a:buFont typeface="Arial" charset="0"/>
              <a:buChar char="•"/>
            </a:pPr>
            <a:r>
              <a:rPr lang="en-US" sz="2800" dirty="0" smtClean="0">
                <a:ea typeface="ＭＳ Ｐゴシック"/>
                <a:cs typeface="ＭＳ Ｐゴシック"/>
              </a:rPr>
              <a:t>Social-Emotional Competence in Children</a:t>
            </a:r>
          </a:p>
          <a:p>
            <a:pPr marL="457200" indent="-341313">
              <a:spcAft>
                <a:spcPts val="1200"/>
              </a:spcAft>
              <a:buClr>
                <a:srgbClr val="660066"/>
              </a:buClr>
              <a:buFont typeface="Arial" charset="0"/>
              <a:buChar char="•"/>
            </a:pPr>
            <a:r>
              <a:rPr lang="en-US" sz="2800" dirty="0" smtClean="0">
                <a:ea typeface="ＭＳ Ｐゴシック"/>
                <a:cs typeface="ＭＳ Ｐゴシック"/>
              </a:rPr>
              <a:t>Social Connections</a:t>
            </a:r>
          </a:p>
          <a:p>
            <a:pPr marL="457200" indent="-341313">
              <a:spcAft>
                <a:spcPts val="1200"/>
              </a:spcAft>
              <a:buClr>
                <a:srgbClr val="660066"/>
              </a:buClr>
              <a:buFont typeface="Arial" charset="0"/>
              <a:buChar char="•"/>
            </a:pPr>
            <a:r>
              <a:rPr lang="en-US" sz="2800" dirty="0" smtClean="0">
                <a:ea typeface="ＭＳ Ｐゴシック"/>
                <a:cs typeface="ＭＳ Ｐゴシック"/>
              </a:rPr>
              <a:t>Concrete </a:t>
            </a:r>
            <a:r>
              <a:rPr lang="en-US" sz="2800" dirty="0">
                <a:ea typeface="ＭＳ Ｐゴシック"/>
                <a:cs typeface="ＭＳ Ｐゴシック"/>
              </a:rPr>
              <a:t>Support in Times of Need</a:t>
            </a:r>
            <a:endParaRPr lang="en-US" sz="2800" dirty="0" smtClean="0">
              <a:ea typeface="ＭＳ Ｐゴシック"/>
              <a:cs typeface="ＭＳ Ｐゴシック"/>
            </a:endParaRPr>
          </a:p>
          <a:p>
            <a:pPr marL="457200" indent="-457200">
              <a:spcAft>
                <a:spcPts val="600"/>
              </a:spcAft>
              <a:buFont typeface="Arial" charset="0"/>
              <a:buChar char="•"/>
            </a:pPr>
            <a:endParaRPr lang="en-US" sz="900" dirty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Box 2"/>
          <p:cNvSpPr txBox="1">
            <a:spLocks noChangeArrowheads="1"/>
          </p:cNvSpPr>
          <p:nvPr/>
        </p:nvSpPr>
        <p:spPr bwMode="auto">
          <a:xfrm>
            <a:off x="0" y="428968"/>
            <a:ext cx="9144000" cy="534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000" b="1" i="1" dirty="0" smtClean="0">
                <a:solidFill>
                  <a:srgbClr val="660066"/>
                </a:solidFill>
                <a:latin typeface="Calibri" pitchFamily="34" charset="0"/>
              </a:rPr>
              <a:t>Paradigm Shift #2:</a:t>
            </a:r>
          </a:p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US" sz="3600" b="1" dirty="0" smtClean="0">
                <a:solidFill>
                  <a:srgbClr val="660066"/>
                </a:solidFill>
                <a:latin typeface="Calibri" pitchFamily="34" charset="0"/>
              </a:rPr>
              <a:t>from </a:t>
            </a:r>
            <a:br>
              <a:rPr lang="en-US" sz="3600" b="1" dirty="0" smtClean="0">
                <a:solidFill>
                  <a:srgbClr val="660066"/>
                </a:solidFill>
                <a:latin typeface="Calibri" pitchFamily="34" charset="0"/>
              </a:rPr>
            </a:br>
            <a:r>
              <a:rPr lang="en-US" sz="3600" b="1" dirty="0" smtClean="0">
                <a:solidFill>
                  <a:srgbClr val="660066"/>
                </a:solidFill>
                <a:latin typeface="Calibri" pitchFamily="34" charset="0"/>
              </a:rPr>
              <a:t>Evidence-Based Projects</a:t>
            </a:r>
            <a:br>
              <a:rPr lang="en-US" sz="3600" b="1" dirty="0" smtClean="0">
                <a:solidFill>
                  <a:srgbClr val="660066"/>
                </a:solidFill>
                <a:latin typeface="Calibri" pitchFamily="34" charset="0"/>
              </a:rPr>
            </a:br>
            <a:r>
              <a:rPr lang="en-US" sz="3600" b="1" dirty="0" smtClean="0">
                <a:solidFill>
                  <a:srgbClr val="660066"/>
                </a:solidFill>
                <a:latin typeface="Calibri" pitchFamily="34" charset="0"/>
              </a:rPr>
              <a:t> to </a:t>
            </a:r>
            <a:br>
              <a:rPr lang="en-US" sz="3600" b="1" dirty="0" smtClean="0">
                <a:solidFill>
                  <a:srgbClr val="660066"/>
                </a:solidFill>
                <a:latin typeface="Calibri" pitchFamily="34" charset="0"/>
              </a:rPr>
            </a:br>
            <a:r>
              <a:rPr lang="en-US" sz="3600" b="1" dirty="0" smtClean="0">
                <a:solidFill>
                  <a:srgbClr val="660066"/>
                </a:solidFill>
                <a:latin typeface="Calibri" pitchFamily="34" charset="0"/>
              </a:rPr>
              <a:t>Evidence-Based Projects +</a:t>
            </a:r>
          </a:p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US" sz="3600" b="1" dirty="0" smtClean="0">
                <a:solidFill>
                  <a:srgbClr val="660066"/>
                </a:solidFill>
                <a:latin typeface="Calibri" pitchFamily="34" charset="0"/>
              </a:rPr>
              <a:t>Attention to Whole Social Ecology</a:t>
            </a:r>
          </a:p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US" sz="3600" b="1" dirty="0" smtClean="0">
                <a:solidFill>
                  <a:srgbClr val="660066"/>
                </a:solidFill>
                <a:latin typeface="Calibri" pitchFamily="34" charset="0"/>
              </a:rPr>
              <a:t>to</a:t>
            </a:r>
          </a:p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US" sz="3600" b="1" dirty="0" smtClean="0">
                <a:solidFill>
                  <a:srgbClr val="660066"/>
                </a:solidFill>
                <a:latin typeface="Calibri" pitchFamily="34" charset="0"/>
              </a:rPr>
              <a:t>Evidence-based Projects + </a:t>
            </a:r>
          </a:p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US" sz="3600" b="1" dirty="0" smtClean="0">
                <a:solidFill>
                  <a:srgbClr val="660066"/>
                </a:solidFill>
                <a:latin typeface="Calibri" pitchFamily="34" charset="0"/>
              </a:rPr>
              <a:t>Evidence-based Principles </a:t>
            </a:r>
          </a:p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US" sz="3600" b="1" dirty="0" smtClean="0">
                <a:solidFill>
                  <a:srgbClr val="660066"/>
                </a:solidFill>
                <a:latin typeface="Calibri" pitchFamily="34" charset="0"/>
              </a:rPr>
              <a:t>across the Whole Social Ecology</a:t>
            </a:r>
            <a:endParaRPr lang="en-US" sz="3600" b="1" dirty="0">
              <a:solidFill>
                <a:srgbClr val="660066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2"/>
          <p:cNvSpPr txBox="1">
            <a:spLocks noChangeArrowheads="1"/>
          </p:cNvSpPr>
          <p:nvPr/>
        </p:nvSpPr>
        <p:spPr bwMode="auto">
          <a:xfrm>
            <a:off x="0" y="342814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>
                <a:solidFill>
                  <a:srgbClr val="660066"/>
                </a:solidFill>
                <a:latin typeface="+mj-lt"/>
                <a:cs typeface="Arial"/>
              </a:rPr>
              <a:t>Session Focus</a:t>
            </a:r>
          </a:p>
        </p:txBody>
      </p:sp>
      <p:sp>
        <p:nvSpPr>
          <p:cNvPr id="22530" name="TextBox 3"/>
          <p:cNvSpPr txBox="1">
            <a:spLocks noChangeArrowheads="1"/>
          </p:cNvSpPr>
          <p:nvPr/>
        </p:nvSpPr>
        <p:spPr bwMode="auto">
          <a:xfrm>
            <a:off x="724125" y="1106452"/>
            <a:ext cx="8166100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279400">
              <a:spcBef>
                <a:spcPts val="0"/>
              </a:spcBef>
              <a:spcAft>
                <a:spcPts val="1200"/>
              </a:spcAft>
              <a:buClr>
                <a:srgbClr val="660066"/>
              </a:buClr>
              <a:buFont typeface="Arial" charset="0"/>
              <a:buChar char="•"/>
              <a:tabLst>
                <a:tab pos="457200" algn="l"/>
              </a:tabLst>
            </a:pPr>
            <a:r>
              <a:rPr lang="en-US" sz="2800" dirty="0" smtClean="0">
                <a:ea typeface="ＭＳ Ｐゴシック"/>
                <a:cs typeface="ＭＳ Ｐゴシック"/>
              </a:rPr>
              <a:t>Why mid-course analysis matters</a:t>
            </a:r>
          </a:p>
          <a:p>
            <a:pPr marL="457200" indent="-279400">
              <a:spcBef>
                <a:spcPts val="0"/>
              </a:spcBef>
              <a:spcAft>
                <a:spcPts val="1200"/>
              </a:spcAft>
              <a:buClr>
                <a:srgbClr val="660066"/>
              </a:buClr>
              <a:buFont typeface="Arial" charset="0"/>
              <a:buChar char="•"/>
              <a:tabLst>
                <a:tab pos="457200" algn="l"/>
              </a:tabLst>
            </a:pPr>
            <a:r>
              <a:rPr lang="en-US" sz="2800" dirty="0" smtClean="0">
                <a:ea typeface="ＭＳ Ｐゴシック"/>
                <a:cs typeface="ＭＳ Ｐゴシック"/>
              </a:rPr>
              <a:t>Initiative Description</a:t>
            </a:r>
          </a:p>
          <a:p>
            <a:pPr marL="749300" lvl="1" indent="-292100"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ct val="80000"/>
              <a:buFont typeface="Wingdings" charset="2"/>
              <a:buChar char="§"/>
            </a:pPr>
            <a:r>
              <a:rPr lang="en-US" sz="2800" dirty="0" smtClean="0">
                <a:ea typeface="ＭＳ Ｐゴシック"/>
                <a:cs typeface="ＭＳ Ｐゴシック"/>
              </a:rPr>
              <a:t>Research and evaluation questions</a:t>
            </a:r>
          </a:p>
          <a:p>
            <a:pPr marL="749300" lvl="1" indent="-292100"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ct val="80000"/>
              <a:buFont typeface="Wingdings" charset="2"/>
              <a:buChar char="§"/>
            </a:pPr>
            <a:r>
              <a:rPr lang="en-US" sz="2800" dirty="0" smtClean="0">
                <a:ea typeface="ＭＳ Ｐゴシック"/>
                <a:cs typeface="ＭＳ Ｐゴシック"/>
              </a:rPr>
              <a:t>Theory base</a:t>
            </a:r>
          </a:p>
          <a:p>
            <a:pPr marL="749300" lvl="1" indent="-292100">
              <a:spcBef>
                <a:spcPts val="0"/>
              </a:spcBef>
              <a:spcAft>
                <a:spcPts val="600"/>
              </a:spcAft>
              <a:buClr>
                <a:srgbClr val="660066"/>
              </a:buClr>
              <a:buSzPct val="80000"/>
              <a:buFont typeface="Wingdings" charset="2"/>
              <a:buChar char="§"/>
            </a:pPr>
            <a:r>
              <a:rPr lang="en-US" sz="2800" dirty="0" smtClean="0">
                <a:ea typeface="ＭＳ Ｐゴシック"/>
                <a:cs typeface="ＭＳ Ｐゴシック"/>
              </a:rPr>
              <a:t>Analysis framework</a:t>
            </a:r>
          </a:p>
          <a:p>
            <a:pPr marL="457200" indent="-279400">
              <a:spcBef>
                <a:spcPts val="0"/>
              </a:spcBef>
              <a:spcAft>
                <a:spcPts val="600"/>
              </a:spcAft>
              <a:buClr>
                <a:srgbClr val="660066"/>
              </a:buClr>
              <a:buFont typeface="Arial" charset="0"/>
              <a:buChar char="•"/>
            </a:pPr>
            <a:r>
              <a:rPr lang="en-US" sz="2800" dirty="0" smtClean="0">
                <a:ea typeface="ＭＳ Ｐゴシック"/>
                <a:cs typeface="ＭＳ Ｐゴシック"/>
              </a:rPr>
              <a:t>Unpacking the Intervention</a:t>
            </a:r>
          </a:p>
          <a:p>
            <a:pPr marL="749300" lvl="1" indent="-292100"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ct val="80000"/>
              <a:buFont typeface="Wingdings" charset="2"/>
              <a:buChar char="§"/>
            </a:pPr>
            <a:r>
              <a:rPr lang="en-US" sz="2800" dirty="0" smtClean="0">
                <a:ea typeface="ＭＳ Ｐゴシック"/>
                <a:cs typeface="ＭＳ Ｐゴシック"/>
              </a:rPr>
              <a:t>Protective Factors</a:t>
            </a:r>
          </a:p>
          <a:p>
            <a:pPr marL="749300" lvl="1" indent="-292100"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ct val="80000"/>
              <a:buFont typeface="Wingdings" charset="2"/>
              <a:buChar char="§"/>
            </a:pPr>
            <a:r>
              <a:rPr lang="en-US" sz="2800" dirty="0" smtClean="0">
                <a:ea typeface="ＭＳ Ｐゴシック"/>
                <a:cs typeface="ＭＳ Ｐゴシック"/>
              </a:rPr>
              <a:t>Social Ecology</a:t>
            </a:r>
          </a:p>
          <a:p>
            <a:pPr marL="749300" lvl="1" indent="-292100">
              <a:spcBef>
                <a:spcPts val="0"/>
              </a:spcBef>
              <a:spcAft>
                <a:spcPts val="600"/>
              </a:spcAft>
              <a:buClr>
                <a:srgbClr val="660066"/>
              </a:buClr>
              <a:buSzPct val="80000"/>
              <a:buFont typeface="Wingdings" charset="2"/>
              <a:buChar char="§"/>
            </a:pPr>
            <a:r>
              <a:rPr lang="en-US" sz="2800" dirty="0" smtClean="0">
                <a:ea typeface="ＭＳ Ｐゴシック"/>
                <a:cs typeface="ＭＳ Ｐゴシック"/>
              </a:rPr>
              <a:t>Principles</a:t>
            </a:r>
          </a:p>
          <a:p>
            <a:pPr marL="457200" indent="-279400">
              <a:spcBef>
                <a:spcPts val="0"/>
              </a:spcBef>
              <a:spcAft>
                <a:spcPts val="1200"/>
              </a:spcAft>
              <a:buClr>
                <a:srgbClr val="660066"/>
              </a:buClr>
              <a:buFont typeface="Arial" charset="0"/>
              <a:buChar char="•"/>
            </a:pPr>
            <a:r>
              <a:rPr lang="en-US" sz="2800" dirty="0" smtClean="0">
                <a:ea typeface="ＭＳ Ｐゴシック"/>
                <a:cs typeface="ＭＳ Ｐゴシック"/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548247" y="1609121"/>
            <a:ext cx="6014052" cy="3979324"/>
            <a:chOff x="1548247" y="1609121"/>
            <a:chExt cx="6014052" cy="3979324"/>
          </a:xfrm>
        </p:grpSpPr>
        <p:sp>
          <p:nvSpPr>
            <p:cNvPr id="20484" name="Oval 4"/>
            <p:cNvSpPr>
              <a:spLocks noChangeAspect="1" noChangeArrowheads="1"/>
            </p:cNvSpPr>
            <p:nvPr/>
          </p:nvSpPr>
          <p:spPr bwMode="auto">
            <a:xfrm>
              <a:off x="1548247" y="1609121"/>
              <a:ext cx="5938929" cy="3979324"/>
            </a:xfrm>
            <a:prstGeom prst="ellipse">
              <a:avLst/>
            </a:prstGeom>
            <a:solidFill>
              <a:srgbClr val="D8D8D8"/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5" name="Oval 5"/>
            <p:cNvSpPr>
              <a:spLocks noChangeAspect="1" noChangeArrowheads="1"/>
            </p:cNvSpPr>
            <p:nvPr/>
          </p:nvSpPr>
          <p:spPr bwMode="auto">
            <a:xfrm>
              <a:off x="2748052" y="1820055"/>
              <a:ext cx="4627515" cy="3547908"/>
            </a:xfrm>
            <a:prstGeom prst="ellipse">
              <a:avLst/>
            </a:prstGeom>
            <a:solidFill>
              <a:srgbClr val="31849B">
                <a:alpha val="39999"/>
              </a:srgbClr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6" name="Oval 6"/>
            <p:cNvSpPr>
              <a:spLocks noChangeAspect="1" noChangeArrowheads="1"/>
            </p:cNvSpPr>
            <p:nvPr/>
          </p:nvSpPr>
          <p:spPr bwMode="auto">
            <a:xfrm>
              <a:off x="4057321" y="2118396"/>
              <a:ext cx="3429855" cy="2886835"/>
            </a:xfrm>
            <a:prstGeom prst="ellipse">
              <a:avLst/>
            </a:prstGeom>
            <a:solidFill>
              <a:srgbClr val="D99594">
                <a:alpha val="60001"/>
              </a:srgbClr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7" name="Oval 7"/>
            <p:cNvSpPr>
              <a:spLocks noChangeAspect="1" noChangeArrowheads="1"/>
            </p:cNvSpPr>
            <p:nvPr/>
          </p:nvSpPr>
          <p:spPr bwMode="auto">
            <a:xfrm>
              <a:off x="5641322" y="2556933"/>
              <a:ext cx="1920977" cy="192697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90" name="Text Box 10"/>
            <p:cNvSpPr txBox="1">
              <a:spLocks noChangeArrowheads="1"/>
            </p:cNvSpPr>
            <p:nvPr/>
          </p:nvSpPr>
          <p:spPr bwMode="auto">
            <a:xfrm>
              <a:off x="6018357" y="3342530"/>
              <a:ext cx="1395123" cy="620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Times New Roman" charset="0"/>
                </a:rPr>
                <a:t>Individual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Times New Roman" charset="0"/>
                </a:rPr>
                <a:t> 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endParaRPr>
            </a:p>
          </p:txBody>
        </p:sp>
        <p:sp>
          <p:nvSpPr>
            <p:cNvPr id="20491" name="Text Box 11"/>
            <p:cNvSpPr txBox="1">
              <a:spLocks noChangeArrowheads="1"/>
            </p:cNvSpPr>
            <p:nvPr/>
          </p:nvSpPr>
          <p:spPr bwMode="auto">
            <a:xfrm>
              <a:off x="4101673" y="3359335"/>
              <a:ext cx="2058342" cy="9400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Times New Roman" charset="0"/>
                </a:rPr>
                <a:t>Relationships</a:t>
              </a:r>
            </a:p>
          </p:txBody>
        </p:sp>
        <p:sp>
          <p:nvSpPr>
            <p:cNvPr id="20492" name="Text Box 12"/>
            <p:cNvSpPr txBox="1">
              <a:spLocks noChangeArrowheads="1"/>
            </p:cNvSpPr>
            <p:nvPr/>
          </p:nvSpPr>
          <p:spPr bwMode="auto">
            <a:xfrm>
              <a:off x="2748052" y="3359335"/>
              <a:ext cx="1779317" cy="487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Times New Roman" charset="0"/>
                </a:rPr>
                <a:t>Community</a:t>
              </a:r>
            </a:p>
          </p:txBody>
        </p:sp>
        <p:sp>
          <p:nvSpPr>
            <p:cNvPr id="20493" name="Text Box 13"/>
            <p:cNvSpPr txBox="1">
              <a:spLocks noChangeArrowheads="1"/>
            </p:cNvSpPr>
            <p:nvPr/>
          </p:nvSpPr>
          <p:spPr bwMode="auto">
            <a:xfrm>
              <a:off x="1673629" y="3359335"/>
              <a:ext cx="1199805" cy="5880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Times New Roman" charset="0"/>
                </a:rPr>
                <a:t>Societal</a:t>
              </a:r>
            </a:p>
          </p:txBody>
        </p:sp>
      </p:grp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487363" y="379091"/>
            <a:ext cx="83264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660066"/>
                </a:solidFill>
                <a:latin typeface="+mj-lt"/>
                <a:ea typeface="Arial Black"/>
                <a:cs typeface="Arial Black"/>
              </a:rPr>
              <a:t>Domains of the </a:t>
            </a:r>
            <a:r>
              <a:rPr lang="en-US" sz="4000" b="1" dirty="0" smtClean="0">
                <a:solidFill>
                  <a:srgbClr val="660066"/>
                </a:solidFill>
                <a:latin typeface="+mj-lt"/>
                <a:ea typeface="Arial Black"/>
                <a:cs typeface="Arial Black"/>
              </a:rPr>
              <a:t>Social</a:t>
            </a:r>
            <a:r>
              <a:rPr lang="en-US" sz="3600" b="1" dirty="0" smtClean="0">
                <a:solidFill>
                  <a:srgbClr val="660066"/>
                </a:solidFill>
                <a:latin typeface="+mj-lt"/>
                <a:ea typeface="Arial Black"/>
                <a:cs typeface="Arial Black"/>
              </a:rPr>
              <a:t> Ecology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Box 1"/>
          <p:cNvSpPr txBox="1">
            <a:spLocks noChangeArrowheads="1"/>
          </p:cNvSpPr>
          <p:nvPr/>
        </p:nvSpPr>
        <p:spPr bwMode="auto">
          <a:xfrm>
            <a:off x="0" y="29210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>
                <a:solidFill>
                  <a:srgbClr val="660066"/>
                </a:solidFill>
                <a:latin typeface="Calibri" pitchFamily="34" charset="0"/>
              </a:rPr>
              <a:t>Overarching Research Question</a:t>
            </a:r>
          </a:p>
        </p:txBody>
      </p:sp>
      <p:sp>
        <p:nvSpPr>
          <p:cNvPr id="33794" name="TextBox 2"/>
          <p:cNvSpPr txBox="1">
            <a:spLocks noChangeArrowheads="1"/>
          </p:cNvSpPr>
          <p:nvPr/>
        </p:nvSpPr>
        <p:spPr bwMode="auto">
          <a:xfrm>
            <a:off x="685800" y="1143000"/>
            <a:ext cx="8029575" cy="4731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0800" indent="-4763">
              <a:lnSpc>
                <a:spcPct val="120000"/>
              </a:lnSpc>
              <a:spcAft>
                <a:spcPts val="600"/>
              </a:spcAft>
            </a:pPr>
            <a:r>
              <a:rPr lang="en-US" sz="2800" dirty="0" smtClean="0"/>
              <a:t>How and to what extent do </a:t>
            </a:r>
            <a:r>
              <a:rPr lang="en-US" sz="2800" u="sng" dirty="0" smtClean="0">
                <a:solidFill>
                  <a:srgbClr val="660066"/>
                </a:solidFill>
              </a:rPr>
              <a:t>collaborative interventions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smtClean="0"/>
              <a:t>that are designed </a:t>
            </a:r>
            <a:r>
              <a:rPr lang="en-US" sz="2800" u="sng" dirty="0" smtClean="0">
                <a:solidFill>
                  <a:srgbClr val="660066"/>
                </a:solidFill>
              </a:rPr>
              <a:t>to increase protective factors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smtClean="0"/>
              <a:t>and </a:t>
            </a:r>
            <a:r>
              <a:rPr lang="en-US" sz="2800" u="sng" dirty="0" smtClean="0">
                <a:solidFill>
                  <a:srgbClr val="660066"/>
                </a:solidFill>
              </a:rPr>
              <a:t>decrease risk factors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smtClean="0"/>
              <a:t>in </a:t>
            </a:r>
            <a:r>
              <a:rPr lang="en-US" sz="2800" u="sng" dirty="0" smtClean="0">
                <a:solidFill>
                  <a:srgbClr val="660066"/>
                </a:solidFill>
              </a:rPr>
              <a:t>core areas of the social ecology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smtClean="0"/>
              <a:t>result in </a:t>
            </a:r>
            <a:r>
              <a:rPr lang="en-US" sz="2800" u="sng" dirty="0" smtClean="0">
                <a:solidFill>
                  <a:srgbClr val="660066"/>
                </a:solidFill>
              </a:rPr>
              <a:t>increased likelihood of optimal child development, increased family strengths</a:t>
            </a:r>
            <a:r>
              <a:rPr lang="en-US" sz="2800" dirty="0" smtClean="0"/>
              <a:t>, and </a:t>
            </a:r>
            <a:r>
              <a:rPr lang="en-US" sz="2800" u="sng" dirty="0" smtClean="0">
                <a:solidFill>
                  <a:srgbClr val="660066"/>
                </a:solidFill>
              </a:rPr>
              <a:t>decreased likelihood of child maltreatment within families</a:t>
            </a:r>
            <a:r>
              <a:rPr lang="en-US" sz="2800" dirty="0" smtClean="0"/>
              <a:t> of young children at high risk for child maltreatment? </a:t>
            </a:r>
            <a:endParaRPr lang="en-US" sz="2800" dirty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392757"/>
            <a:ext cx="9144000" cy="5718133"/>
            <a:chOff x="0" y="392757"/>
            <a:chExt cx="9144000" cy="5718133"/>
          </a:xfrm>
        </p:grpSpPr>
        <p:sp>
          <p:nvSpPr>
            <p:cNvPr id="24577" name="TextBox 2"/>
            <p:cNvSpPr txBox="1">
              <a:spLocks noChangeArrowheads="1"/>
            </p:cNvSpPr>
            <p:nvPr/>
          </p:nvSpPr>
          <p:spPr bwMode="auto">
            <a:xfrm>
              <a:off x="0" y="392757"/>
              <a:ext cx="9144000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4000" b="1" dirty="0" smtClean="0">
                  <a:solidFill>
                    <a:srgbClr val="660066"/>
                  </a:solidFill>
                  <a:latin typeface="Calibri" pitchFamily="34" charset="0"/>
                </a:rPr>
                <a:t>Cross-Site Evaluation Questions</a:t>
              </a:r>
              <a:endParaRPr lang="en-US" sz="4000" b="1" dirty="0">
                <a:solidFill>
                  <a:srgbClr val="660066"/>
                </a:solidFill>
                <a:latin typeface="Calibri" pitchFamily="34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612784" y="1278798"/>
              <a:ext cx="7832955" cy="48320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65125" indent="-365125">
                <a:buClr>
                  <a:srgbClr val="660066"/>
                </a:buClr>
                <a:buFont typeface="Arial"/>
                <a:buChar char="•"/>
              </a:pPr>
              <a:r>
                <a:rPr lang="en-US" sz="2800" dirty="0">
                  <a:ea typeface="ＭＳ Ｐゴシック"/>
                  <a:cs typeface="ＭＳ Ｐゴシック"/>
                </a:rPr>
                <a:t>(Same as projects but across </a:t>
              </a:r>
              <a:r>
                <a:rPr lang="en-US" sz="2800" dirty="0" smtClean="0">
                  <a:ea typeface="ＭＳ Ｐゴシック"/>
                  <a:cs typeface="ＭＳ Ｐゴシック"/>
                </a:rPr>
                <a:t>sites)</a:t>
              </a:r>
            </a:p>
            <a:p>
              <a:pPr marL="365125" indent="-365125">
                <a:buClr>
                  <a:srgbClr val="660066"/>
                </a:buClr>
                <a:buFont typeface="Arial"/>
                <a:buChar char="•"/>
              </a:pPr>
              <a:r>
                <a:rPr lang="en-US" sz="2800" dirty="0" smtClean="0"/>
                <a:t>What </a:t>
              </a:r>
              <a:r>
                <a:rPr lang="en-US" sz="2800" b="1" dirty="0" smtClean="0">
                  <a:solidFill>
                    <a:srgbClr val="660066"/>
                  </a:solidFill>
                </a:rPr>
                <a:t>knowledge</a:t>
              </a:r>
              <a:r>
                <a:rPr lang="en-US" sz="2800" dirty="0" smtClean="0"/>
                <a:t> is gained </a:t>
              </a:r>
              <a:r>
                <a:rPr lang="en-US" sz="2800" b="1" dirty="0" smtClean="0">
                  <a:solidFill>
                    <a:srgbClr val="660066"/>
                  </a:solidFill>
                </a:rPr>
                <a:t>about inquiry methods</a:t>
              </a:r>
              <a:r>
                <a:rPr lang="en-US" sz="2800" b="1" dirty="0" smtClean="0"/>
                <a:t> </a:t>
              </a:r>
              <a:r>
                <a:rPr lang="en-US" sz="2800" dirty="0" smtClean="0"/>
                <a:t>for understanding evidence-based and evidence-informed practices, programs, and policies for preventing child maltreatment within families of young children?</a:t>
              </a:r>
            </a:p>
            <a:p>
              <a:pPr marL="365125" indent="-365125">
                <a:buClr>
                  <a:srgbClr val="660066"/>
                </a:buClr>
                <a:buFont typeface="Arial"/>
                <a:buChar char="•"/>
              </a:pPr>
              <a:r>
                <a:rPr lang="en-US" sz="2800" dirty="0" smtClean="0"/>
                <a:t>What </a:t>
              </a:r>
              <a:r>
                <a:rPr lang="en-US" sz="2800" b="1" dirty="0" smtClean="0">
                  <a:solidFill>
                    <a:srgbClr val="660066"/>
                  </a:solidFill>
                </a:rPr>
                <a:t>understandings</a:t>
              </a:r>
              <a:r>
                <a:rPr lang="en-US" sz="2800" dirty="0" smtClean="0">
                  <a:solidFill>
                    <a:srgbClr val="660066"/>
                  </a:solidFill>
                </a:rPr>
                <a:t> </a:t>
              </a:r>
              <a:r>
                <a:rPr lang="en-US" sz="2800" dirty="0" smtClean="0"/>
                <a:t>are gained </a:t>
              </a:r>
              <a:r>
                <a:rPr lang="en-US" sz="2800" b="1" dirty="0" smtClean="0">
                  <a:solidFill>
                    <a:srgbClr val="660066"/>
                  </a:solidFill>
                </a:rPr>
                <a:t>about knowledge development, dissemination, and integration</a:t>
              </a:r>
              <a:r>
                <a:rPr lang="en-US" sz="2800" dirty="0" smtClean="0">
                  <a:solidFill>
                    <a:srgbClr val="660066"/>
                  </a:solidFill>
                </a:rPr>
                <a:t> </a:t>
              </a:r>
              <a:r>
                <a:rPr lang="en-US" sz="2800" dirty="0" smtClean="0"/>
                <a:t>related to preventing child maltreatment within families of young children?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2"/>
          <p:cNvSpPr txBox="1">
            <a:spLocks noChangeArrowheads="1"/>
          </p:cNvSpPr>
          <p:nvPr/>
        </p:nvSpPr>
        <p:spPr bwMode="auto">
          <a:xfrm>
            <a:off x="0" y="185969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 smtClean="0">
                <a:solidFill>
                  <a:srgbClr val="660066"/>
                </a:solidFill>
                <a:latin typeface="Calibri" pitchFamily="34" charset="0"/>
              </a:rPr>
              <a:t>Groups Involved</a:t>
            </a:r>
            <a:endParaRPr lang="en-US" sz="4000" b="1" dirty="0">
              <a:solidFill>
                <a:srgbClr val="660066"/>
              </a:solidFill>
              <a:latin typeface="Calibri" pitchFamily="34" charset="0"/>
            </a:endParaRPr>
          </a:p>
        </p:txBody>
      </p:sp>
      <p:sp>
        <p:nvSpPr>
          <p:cNvPr id="2" name="Oval 1"/>
          <p:cNvSpPr>
            <a:spLocks noChangeAspect="1"/>
          </p:cNvSpPr>
          <p:nvPr/>
        </p:nvSpPr>
        <p:spPr>
          <a:xfrm>
            <a:off x="2964987" y="921962"/>
            <a:ext cx="2783188" cy="278318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78" name="TextBox 3"/>
          <p:cNvSpPr txBox="1">
            <a:spLocks noChangeArrowheads="1"/>
          </p:cNvSpPr>
          <p:nvPr/>
        </p:nvSpPr>
        <p:spPr bwMode="auto">
          <a:xfrm>
            <a:off x="2503890" y="1120098"/>
            <a:ext cx="3486275" cy="201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36537" algn="ctr">
              <a:spcAft>
                <a:spcPts val="600"/>
              </a:spcAft>
              <a:buClr>
                <a:srgbClr val="660066"/>
              </a:buClr>
            </a:pPr>
            <a:r>
              <a:rPr lang="en-US" sz="2200" b="1" dirty="0" smtClean="0">
                <a:ea typeface="ＭＳ Ｐゴシック"/>
                <a:cs typeface="ＭＳ Ｐゴシック"/>
              </a:rPr>
              <a:t>Leadership </a:t>
            </a:r>
            <a:br>
              <a:rPr lang="en-US" sz="2200" b="1" dirty="0" smtClean="0">
                <a:ea typeface="ＭＳ Ｐゴシック"/>
                <a:cs typeface="ＭＳ Ｐゴシック"/>
              </a:rPr>
            </a:br>
            <a:r>
              <a:rPr lang="en-US" sz="2200" b="1" dirty="0" smtClean="0">
                <a:ea typeface="ＭＳ Ｐゴシック"/>
                <a:cs typeface="ＭＳ Ｐゴシック"/>
              </a:rPr>
              <a:t>Team</a:t>
            </a:r>
          </a:p>
          <a:p>
            <a:pPr marL="452438" lvl="1" defTabSz="693738">
              <a:spcAft>
                <a:spcPts val="0"/>
              </a:spcAft>
              <a:buClr>
                <a:srgbClr val="660066"/>
              </a:buClr>
              <a:buSzPct val="80000"/>
            </a:pPr>
            <a:r>
              <a:rPr lang="en-US" sz="1900" dirty="0" smtClean="0">
                <a:solidFill>
                  <a:srgbClr val="660066"/>
                </a:solidFill>
                <a:ea typeface="ＭＳ Ｐゴシック"/>
                <a:cs typeface="ＭＳ Ｐゴシック"/>
              </a:rPr>
              <a:t> • </a:t>
            </a:r>
            <a:r>
              <a:rPr lang="en-US" sz="1900" dirty="0" smtClean="0">
                <a:ea typeface="ＭＳ Ｐゴシック"/>
                <a:cs typeface="ＭＳ Ｐゴシック"/>
              </a:rPr>
              <a:t>Center for the Study </a:t>
            </a:r>
            <a:br>
              <a:rPr lang="en-US" sz="1900" dirty="0" smtClean="0">
                <a:ea typeface="ＭＳ Ｐゴシック"/>
                <a:cs typeface="ＭＳ Ｐゴシック"/>
              </a:rPr>
            </a:br>
            <a:r>
              <a:rPr lang="en-US" sz="1900" dirty="0" smtClean="0">
                <a:ea typeface="ＭＳ Ｐゴシック"/>
                <a:cs typeface="ＭＳ Ｐゴシック"/>
              </a:rPr>
              <a:t>   of Social Policy (CSSP)</a:t>
            </a:r>
          </a:p>
          <a:p>
            <a:pPr marL="452438" lvl="1" defTabSz="693738">
              <a:spcAft>
                <a:spcPts val="0"/>
              </a:spcAft>
              <a:buClr>
                <a:srgbClr val="660066"/>
              </a:buClr>
              <a:buSzPct val="80000"/>
            </a:pPr>
            <a:r>
              <a:rPr lang="en-US" sz="1900" dirty="0" smtClean="0">
                <a:ea typeface="ＭＳ Ｐゴシック"/>
                <a:cs typeface="ＭＳ Ｐゴシック"/>
              </a:rPr>
              <a:t>   </a:t>
            </a:r>
            <a:r>
              <a:rPr lang="en-US" sz="1900" dirty="0">
                <a:solidFill>
                  <a:srgbClr val="660066"/>
                </a:solidFill>
                <a:ea typeface="ＭＳ Ｐゴシック"/>
                <a:cs typeface="ＭＳ Ｐゴシック"/>
              </a:rPr>
              <a:t>• </a:t>
            </a:r>
            <a:r>
              <a:rPr lang="en-US" sz="1900" dirty="0" smtClean="0">
                <a:ea typeface="ＭＳ Ｐゴシック"/>
                <a:cs typeface="ＭＳ Ｐゴシック"/>
              </a:rPr>
              <a:t>National Alliance</a:t>
            </a:r>
          </a:p>
          <a:p>
            <a:pPr marL="452438" lvl="1" defTabSz="693738">
              <a:spcAft>
                <a:spcPts val="0"/>
              </a:spcAft>
              <a:buClr>
                <a:srgbClr val="660066"/>
              </a:buClr>
              <a:buSzPct val="80000"/>
            </a:pPr>
            <a:r>
              <a:rPr lang="en-US" sz="1900" dirty="0" smtClean="0">
                <a:ea typeface="ＭＳ Ｐゴシック"/>
                <a:cs typeface="ＭＳ Ｐゴシック"/>
              </a:rPr>
              <a:t>     </a:t>
            </a:r>
            <a:r>
              <a:rPr lang="en-US" sz="1900" dirty="0">
                <a:solidFill>
                  <a:srgbClr val="660066"/>
                </a:solidFill>
                <a:ea typeface="ＭＳ Ｐゴシック"/>
                <a:cs typeface="ＭＳ Ｐゴシック"/>
              </a:rPr>
              <a:t>• </a:t>
            </a:r>
            <a:r>
              <a:rPr lang="en-US" sz="1900" dirty="0" smtClean="0">
                <a:ea typeface="ＭＳ Ｐゴシック"/>
                <a:cs typeface="ＭＳ Ｐゴシック"/>
              </a:rPr>
              <a:t>Zero to Three</a:t>
            </a: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1616451" y="3357877"/>
            <a:ext cx="2783188" cy="278318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341798" y="3484821"/>
            <a:ext cx="311489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36537" algn="ctr">
              <a:spcAft>
                <a:spcPts val="600"/>
              </a:spcAft>
              <a:buClr>
                <a:srgbClr val="660066"/>
              </a:buClr>
            </a:pPr>
            <a:r>
              <a:rPr lang="en-US" sz="2200" b="1" dirty="0" smtClean="0">
                <a:ea typeface="ＭＳ Ｐゴシック"/>
                <a:cs typeface="ＭＳ Ｐゴシック"/>
              </a:rPr>
              <a:t> R&amp;D </a:t>
            </a:r>
            <a:br>
              <a:rPr lang="en-US" sz="2200" b="1" dirty="0" smtClean="0">
                <a:ea typeface="ＭＳ Ｐゴシック"/>
                <a:cs typeface="ＭＳ Ｐゴシック"/>
              </a:rPr>
            </a:br>
            <a:r>
              <a:rPr lang="en-US" sz="2200" b="1" dirty="0" smtClean="0">
                <a:ea typeface="ＭＳ Ｐゴシック"/>
                <a:cs typeface="ＭＳ Ｐゴシック"/>
              </a:rPr>
              <a:t>Project Sites</a:t>
            </a:r>
          </a:p>
          <a:p>
            <a:pPr marL="392113" lvl="1" defTabSz="693738">
              <a:spcAft>
                <a:spcPts val="0"/>
              </a:spcAft>
              <a:buClr>
                <a:srgbClr val="660066"/>
              </a:buClr>
              <a:buSzPct val="80000"/>
            </a:pPr>
            <a:r>
              <a:rPr lang="en-US" sz="1900" dirty="0" smtClean="0">
                <a:solidFill>
                  <a:srgbClr val="660066"/>
                </a:solidFill>
                <a:ea typeface="ＭＳ Ｐゴシック"/>
                <a:cs typeface="ＭＳ Ｐゴシック"/>
              </a:rPr>
              <a:t>• </a:t>
            </a:r>
            <a:r>
              <a:rPr lang="en-US" sz="1900" dirty="0" smtClean="0">
                <a:ea typeface="ＭＳ Ｐゴシック"/>
                <a:cs typeface="ＭＳ Ｐゴシック"/>
              </a:rPr>
              <a:t>Project Director</a:t>
            </a:r>
          </a:p>
          <a:p>
            <a:pPr marL="392113" lvl="1" defTabSz="693738">
              <a:spcAft>
                <a:spcPts val="0"/>
              </a:spcAft>
              <a:buClr>
                <a:srgbClr val="660066"/>
              </a:buClr>
              <a:buSzPct val="80000"/>
            </a:pPr>
            <a:r>
              <a:rPr lang="en-US" sz="1900" dirty="0" smtClean="0">
                <a:solidFill>
                  <a:srgbClr val="660066"/>
                </a:solidFill>
                <a:ea typeface="ＭＳ Ｐゴシック"/>
                <a:cs typeface="ＭＳ Ｐゴシック"/>
              </a:rPr>
              <a:t>• </a:t>
            </a:r>
            <a:r>
              <a:rPr lang="en-US" sz="1900" dirty="0" smtClean="0">
                <a:ea typeface="ＭＳ Ｐゴシック"/>
                <a:cs typeface="ＭＳ Ｐゴシック"/>
              </a:rPr>
              <a:t>Local Evaluator(s)</a:t>
            </a:r>
          </a:p>
          <a:p>
            <a:pPr marL="392113" lvl="1" defTabSz="693738">
              <a:spcAft>
                <a:spcPts val="0"/>
              </a:spcAft>
              <a:buClr>
                <a:srgbClr val="660066"/>
              </a:buClr>
              <a:buSzPct val="80000"/>
            </a:pPr>
            <a:r>
              <a:rPr lang="en-US" sz="1900" dirty="0">
                <a:solidFill>
                  <a:srgbClr val="660066"/>
                </a:solidFill>
                <a:ea typeface="ＭＳ Ｐゴシック"/>
                <a:cs typeface="ＭＳ Ｐゴシック"/>
              </a:rPr>
              <a:t> </a:t>
            </a:r>
            <a:r>
              <a:rPr lang="en-US" sz="1900" dirty="0" smtClean="0">
                <a:solidFill>
                  <a:srgbClr val="660066"/>
                </a:solidFill>
                <a:ea typeface="ＭＳ Ｐゴシック"/>
                <a:cs typeface="ＭＳ Ｐゴシック"/>
              </a:rPr>
              <a:t>• </a:t>
            </a:r>
            <a:r>
              <a:rPr lang="en-US" sz="1900" dirty="0" smtClean="0">
                <a:ea typeface="ＭＳ Ｐゴシック"/>
                <a:cs typeface="ＭＳ Ｐゴシック"/>
              </a:rPr>
              <a:t>Providers</a:t>
            </a:r>
          </a:p>
          <a:p>
            <a:pPr marL="392113" lvl="1" defTabSz="693738">
              <a:spcAft>
                <a:spcPts val="0"/>
              </a:spcAft>
              <a:buClr>
                <a:srgbClr val="660066"/>
              </a:buClr>
              <a:buSzPct val="80000"/>
            </a:pPr>
            <a:r>
              <a:rPr lang="en-US" sz="1900" dirty="0" smtClean="0">
                <a:solidFill>
                  <a:srgbClr val="660066"/>
                </a:solidFill>
                <a:ea typeface="ＭＳ Ｐゴシック"/>
                <a:cs typeface="ＭＳ Ｐゴシック"/>
              </a:rPr>
              <a:t>   • </a:t>
            </a:r>
            <a:r>
              <a:rPr lang="en-US" sz="1900" dirty="0" smtClean="0">
                <a:ea typeface="ＭＳ Ｐゴシック"/>
                <a:cs typeface="ＭＳ Ｐゴシック"/>
              </a:rPr>
              <a:t>Caregivers</a:t>
            </a:r>
          </a:p>
          <a:p>
            <a:pPr marL="392113" lvl="1" defTabSz="693738">
              <a:spcAft>
                <a:spcPts val="0"/>
              </a:spcAft>
              <a:buClr>
                <a:srgbClr val="660066"/>
              </a:buClr>
              <a:buSzPct val="80000"/>
            </a:pPr>
            <a:r>
              <a:rPr lang="en-US" sz="1900" dirty="0" smtClean="0">
                <a:solidFill>
                  <a:srgbClr val="660066"/>
                </a:solidFill>
                <a:ea typeface="ＭＳ Ｐゴシック"/>
                <a:cs typeface="ＭＳ Ｐゴシック"/>
              </a:rPr>
              <a:t>     • </a:t>
            </a:r>
            <a:r>
              <a:rPr lang="en-US" sz="1900" dirty="0" smtClean="0">
                <a:ea typeface="ＭＳ Ｐゴシック"/>
                <a:cs typeface="ＭＳ Ｐゴシック"/>
              </a:rPr>
              <a:t>Partnership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4406327" y="3314512"/>
            <a:ext cx="2783188" cy="278318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3881631" y="3492911"/>
            <a:ext cx="363004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36537" algn="ctr">
              <a:spcAft>
                <a:spcPts val="600"/>
              </a:spcAft>
              <a:buClr>
                <a:srgbClr val="660066"/>
              </a:buClr>
            </a:pPr>
            <a:r>
              <a:rPr lang="en-US" sz="2200" b="1" dirty="0" smtClean="0">
                <a:ea typeface="ＭＳ Ｐゴシック"/>
                <a:cs typeface="ＭＳ Ｐゴシック"/>
              </a:rPr>
              <a:t>Cross-site </a:t>
            </a:r>
            <a:br>
              <a:rPr lang="en-US" sz="2200" b="1" dirty="0" smtClean="0">
                <a:ea typeface="ＭＳ Ｐゴシック"/>
                <a:cs typeface="ＭＳ Ｐゴシック"/>
              </a:rPr>
            </a:br>
            <a:r>
              <a:rPr lang="en-US" sz="2200" b="1" dirty="0" smtClean="0">
                <a:ea typeface="ＭＳ Ｐゴシック"/>
                <a:cs typeface="ＭＳ Ｐゴシック"/>
              </a:rPr>
              <a:t>Evaluators</a:t>
            </a:r>
          </a:p>
          <a:p>
            <a:pPr marL="523875" lvl="1" defTabSz="693738">
              <a:spcAft>
                <a:spcPts val="0"/>
              </a:spcAft>
              <a:buClr>
                <a:srgbClr val="660066"/>
              </a:buClr>
              <a:buSzPct val="80000"/>
            </a:pPr>
            <a:r>
              <a:rPr lang="en-US" sz="1900" dirty="0" smtClean="0">
                <a:solidFill>
                  <a:srgbClr val="660066"/>
                </a:solidFill>
                <a:ea typeface="ＭＳ Ｐゴシック"/>
                <a:cs typeface="ＭＳ Ｐゴシック"/>
              </a:rPr>
              <a:t>  • </a:t>
            </a:r>
            <a:r>
              <a:rPr lang="en-US" sz="1900" dirty="0" smtClean="0">
                <a:ea typeface="ＭＳ Ｐゴシック"/>
                <a:cs typeface="ＭＳ Ｐゴシック"/>
              </a:rPr>
              <a:t>Primary team </a:t>
            </a:r>
            <a:br>
              <a:rPr lang="en-US" sz="1900" dirty="0" smtClean="0">
                <a:ea typeface="ＭＳ Ｐゴシック"/>
                <a:cs typeface="ＭＳ Ｐゴシック"/>
              </a:rPr>
            </a:br>
            <a:r>
              <a:rPr lang="en-US" sz="1900" dirty="0" smtClean="0">
                <a:ea typeface="ＭＳ Ｐゴシック"/>
                <a:cs typeface="ＭＳ Ｐゴシック"/>
              </a:rPr>
              <a:t>    (3 evaluators)</a:t>
            </a:r>
          </a:p>
          <a:p>
            <a:pPr marL="523875" lvl="1" defTabSz="693738">
              <a:spcAft>
                <a:spcPts val="0"/>
              </a:spcAft>
              <a:buClr>
                <a:srgbClr val="660066"/>
              </a:buClr>
              <a:buSzPct val="80000"/>
            </a:pPr>
            <a:r>
              <a:rPr lang="en-US" sz="1900" dirty="0" smtClean="0">
                <a:solidFill>
                  <a:srgbClr val="660066"/>
                </a:solidFill>
                <a:ea typeface="ＭＳ Ｐゴシック"/>
                <a:cs typeface="ＭＳ Ｐゴシック"/>
              </a:rPr>
              <a:t>  • </a:t>
            </a:r>
            <a:r>
              <a:rPr lang="en-US" sz="1900" dirty="0" smtClean="0">
                <a:ea typeface="ＭＳ Ｐゴシック"/>
                <a:cs typeface="ＭＳ Ｐゴシック"/>
              </a:rPr>
              <a:t>Statistician</a:t>
            </a:r>
          </a:p>
          <a:p>
            <a:pPr marL="523875" lvl="1" defTabSz="693738">
              <a:spcAft>
                <a:spcPts val="0"/>
              </a:spcAft>
              <a:buClr>
                <a:srgbClr val="660066"/>
              </a:buClr>
              <a:buSzPct val="80000"/>
            </a:pPr>
            <a:r>
              <a:rPr lang="en-US" sz="1900" dirty="0" smtClean="0">
                <a:solidFill>
                  <a:srgbClr val="660066"/>
                </a:solidFill>
                <a:ea typeface="ＭＳ Ｐゴシック"/>
                <a:cs typeface="ＭＳ Ｐゴシック"/>
              </a:rPr>
              <a:t>    • </a:t>
            </a:r>
            <a:r>
              <a:rPr lang="en-US" sz="1900" dirty="0" smtClean="0">
                <a:ea typeface="ＭＳ Ｐゴシック"/>
                <a:cs typeface="ＭＳ Ｐゴシック"/>
              </a:rPr>
              <a:t>Editor</a:t>
            </a:r>
          </a:p>
          <a:p>
            <a:pPr marL="523875" lvl="1" defTabSz="693738">
              <a:spcAft>
                <a:spcPts val="0"/>
              </a:spcAft>
              <a:buClr>
                <a:srgbClr val="660066"/>
              </a:buClr>
              <a:buSzPct val="80000"/>
            </a:pPr>
            <a:r>
              <a:rPr lang="en-US" sz="1900" dirty="0" smtClean="0">
                <a:solidFill>
                  <a:srgbClr val="660066"/>
                </a:solidFill>
                <a:ea typeface="ＭＳ Ｐゴシック"/>
                <a:cs typeface="ＭＳ Ｐゴシック"/>
              </a:rPr>
              <a:t>        • </a:t>
            </a:r>
            <a:r>
              <a:rPr lang="en-US" sz="1900" dirty="0" smtClean="0">
                <a:ea typeface="ＭＳ Ｐゴシック"/>
                <a:cs typeface="ＭＳ Ｐゴシック"/>
              </a:rPr>
              <a:t>Project </a:t>
            </a:r>
            <a:r>
              <a:rPr lang="en-US" sz="1900" dirty="0" err="1" smtClean="0">
                <a:ea typeface="ＭＳ Ｐゴシック"/>
                <a:cs typeface="ＭＳ Ｐゴシック"/>
              </a:rPr>
              <a:t>Ass’t</a:t>
            </a:r>
            <a:r>
              <a:rPr lang="en-US" sz="1900" dirty="0" smtClean="0">
                <a:ea typeface="ＭＳ Ｐゴシック"/>
                <a:cs typeface="ＭＳ Ｐゴシック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Box 2"/>
          <p:cNvSpPr txBox="1">
            <a:spLocks noChangeArrowheads="1"/>
          </p:cNvSpPr>
          <p:nvPr/>
        </p:nvSpPr>
        <p:spPr bwMode="auto">
          <a:xfrm>
            <a:off x="0" y="396875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 smtClean="0">
                <a:solidFill>
                  <a:srgbClr val="660066"/>
                </a:solidFill>
                <a:latin typeface="Calibri" pitchFamily="34" charset="0"/>
              </a:rPr>
              <a:t>Questions</a:t>
            </a:r>
            <a:endParaRPr lang="en-US" sz="4000" b="1" dirty="0">
              <a:solidFill>
                <a:srgbClr val="660066"/>
              </a:solidFill>
              <a:latin typeface="Calibri" pitchFamily="34" charset="0"/>
            </a:endParaRPr>
          </a:p>
        </p:txBody>
      </p:sp>
      <p:sp>
        <p:nvSpPr>
          <p:cNvPr id="30722" name="TextBox 3"/>
          <p:cNvSpPr txBox="1">
            <a:spLocks noChangeArrowheads="1"/>
          </p:cNvSpPr>
          <p:nvPr/>
        </p:nvSpPr>
        <p:spPr bwMode="auto">
          <a:xfrm>
            <a:off x="575732" y="1265767"/>
            <a:ext cx="7704667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</a:pPr>
            <a:endParaRPr lang="en-US" sz="900" dirty="0" smtClean="0">
              <a:ea typeface="ＭＳ Ｐゴシック"/>
              <a:cs typeface="ＭＳ Ｐゴシック"/>
            </a:endParaRPr>
          </a:p>
          <a:p>
            <a:pPr marL="457200" indent="-457200">
              <a:spcAft>
                <a:spcPts val="600"/>
              </a:spcAft>
            </a:pPr>
            <a:endParaRPr lang="en-US" sz="900" dirty="0" smtClean="0">
              <a:ea typeface="ＭＳ Ｐゴシック"/>
              <a:cs typeface="ＭＳ Ｐゴシック"/>
            </a:endParaRPr>
          </a:p>
          <a:p>
            <a:pPr marL="685800" indent="-279400">
              <a:spcAft>
                <a:spcPts val="1200"/>
              </a:spcAft>
              <a:buClr>
                <a:srgbClr val="660066"/>
              </a:buClr>
              <a:buFont typeface="Arial" charset="0"/>
              <a:buChar char="•"/>
            </a:pPr>
            <a:r>
              <a:rPr lang="en-US" sz="2800" dirty="0" smtClean="0">
                <a:ea typeface="ＭＳ Ｐゴシック"/>
                <a:cs typeface="ＭＳ Ｐゴシック"/>
              </a:rPr>
              <a:t>What aspects of the initiative just mentioned do you see as especially important in shaping our work? </a:t>
            </a:r>
          </a:p>
          <a:p>
            <a:pPr marL="685800" indent="-279400">
              <a:spcAft>
                <a:spcPts val="1200"/>
              </a:spcAft>
              <a:buClr>
                <a:srgbClr val="660066"/>
              </a:buClr>
              <a:buFont typeface="Arial" charset="0"/>
              <a:buChar char="•"/>
            </a:pPr>
            <a:r>
              <a:rPr lang="en-US" sz="2800" dirty="0" smtClean="0">
                <a:ea typeface="ＭＳ Ｐゴシック"/>
                <a:cs typeface="ＭＳ Ｐゴシック"/>
              </a:rPr>
              <a:t>How has a systems orientation been critical to addressing this complex situation?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5300" y="836613"/>
            <a:ext cx="8140700" cy="47752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4444" b="1" dirty="0" smtClean="0">
                <a:solidFill>
                  <a:srgbClr val="660066"/>
                </a:solidFill>
              </a:rPr>
              <a:t>Mid-course Analysis of Interventions Addressing Paradigm Shifts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3111" dirty="0" smtClean="0"/>
              <a:t/>
            </a:r>
            <a:br>
              <a:rPr lang="en-US" sz="3111" dirty="0" smtClean="0"/>
            </a:br>
            <a:r>
              <a:rPr lang="en-US" sz="2600" dirty="0" smtClean="0">
                <a:solidFill>
                  <a:srgbClr val="660066"/>
                </a:solidFill>
                <a:latin typeface="Arial Black"/>
                <a:ea typeface="Arial Black"/>
                <a:cs typeface="Arial Black"/>
              </a:rPr>
              <a:t/>
            </a:r>
            <a:br>
              <a:rPr lang="en-US" sz="2600" dirty="0" smtClean="0">
                <a:solidFill>
                  <a:srgbClr val="660066"/>
                </a:solidFill>
                <a:latin typeface="Arial Black"/>
                <a:ea typeface="Arial Black"/>
                <a:cs typeface="Arial Black"/>
              </a:rPr>
            </a:br>
            <a:r>
              <a:rPr lang="en-US" sz="2600" dirty="0" smtClean="0">
                <a:solidFill>
                  <a:srgbClr val="660066"/>
                </a:solidFill>
                <a:latin typeface="Arial Black"/>
                <a:ea typeface="Arial Black"/>
                <a:cs typeface="Arial Black"/>
              </a:rPr>
              <a:t/>
            </a:r>
            <a:br>
              <a:rPr lang="en-US" sz="2600" dirty="0" smtClean="0">
                <a:solidFill>
                  <a:srgbClr val="660066"/>
                </a:solidFill>
                <a:latin typeface="Arial Black"/>
                <a:ea typeface="Arial Black"/>
                <a:cs typeface="Arial Black"/>
              </a:rPr>
            </a:br>
            <a:r>
              <a:rPr lang="en-US" sz="2600" dirty="0" smtClean="0">
                <a:solidFill>
                  <a:srgbClr val="660066"/>
                </a:solidFill>
                <a:latin typeface="Arial Black"/>
                <a:ea typeface="Arial Black"/>
                <a:cs typeface="Arial Black"/>
              </a:rPr>
              <a:t/>
            </a:r>
            <a:br>
              <a:rPr lang="en-US" sz="2600" dirty="0" smtClean="0">
                <a:solidFill>
                  <a:srgbClr val="660066"/>
                </a:solidFill>
                <a:latin typeface="Arial Black"/>
                <a:ea typeface="Arial Black"/>
                <a:cs typeface="Arial Black"/>
              </a:rPr>
            </a:br>
            <a:r>
              <a:rPr lang="en-US" sz="2600" dirty="0" smtClean="0">
                <a:solidFill>
                  <a:srgbClr val="660066"/>
                </a:solidFill>
                <a:latin typeface="Arial Black"/>
                <a:ea typeface="Arial Black"/>
                <a:cs typeface="Arial Black"/>
              </a:rPr>
              <a:t/>
            </a:r>
            <a:br>
              <a:rPr lang="en-US" sz="2600" dirty="0" smtClean="0">
                <a:solidFill>
                  <a:srgbClr val="660066"/>
                </a:solidFill>
                <a:latin typeface="Arial Black"/>
                <a:ea typeface="Arial Black"/>
                <a:cs typeface="Arial Black"/>
              </a:rPr>
            </a:br>
            <a:endParaRPr lang="en-US" sz="2600" dirty="0" smtClean="0">
              <a:solidFill>
                <a:srgbClr val="660066"/>
              </a:solidFill>
              <a:latin typeface="Arial Black"/>
              <a:ea typeface="Arial Black"/>
              <a:cs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Box 2"/>
          <p:cNvSpPr txBox="1">
            <a:spLocks noChangeArrowheads="1"/>
          </p:cNvSpPr>
          <p:nvPr/>
        </p:nvSpPr>
        <p:spPr bwMode="auto">
          <a:xfrm>
            <a:off x="0" y="419099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660066"/>
                </a:solidFill>
                <a:latin typeface="Calibri" pitchFamily="34" charset="0"/>
              </a:rPr>
              <a:t>Exploring the Interventions: </a:t>
            </a:r>
            <a:br>
              <a:rPr lang="en-US" sz="4000" b="1" dirty="0" smtClean="0">
                <a:solidFill>
                  <a:srgbClr val="660066"/>
                </a:solidFill>
                <a:latin typeface="Calibri" pitchFamily="34" charset="0"/>
              </a:rPr>
            </a:br>
            <a:r>
              <a:rPr lang="en-US" sz="4000" b="1" dirty="0" smtClean="0">
                <a:solidFill>
                  <a:srgbClr val="660066"/>
                </a:solidFill>
                <a:latin typeface="Calibri" pitchFamily="34" charset="0"/>
              </a:rPr>
              <a:t>Three Dimensions</a:t>
            </a:r>
          </a:p>
        </p:txBody>
      </p:sp>
      <p:sp>
        <p:nvSpPr>
          <p:cNvPr id="30722" name="TextBox 3"/>
          <p:cNvSpPr txBox="1">
            <a:spLocks noChangeArrowheads="1"/>
          </p:cNvSpPr>
          <p:nvPr/>
        </p:nvSpPr>
        <p:spPr bwMode="auto">
          <a:xfrm>
            <a:off x="592667" y="1765300"/>
            <a:ext cx="8246533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</a:pPr>
            <a:endParaRPr lang="en-US" sz="900" dirty="0" smtClean="0">
              <a:ea typeface="ＭＳ Ｐゴシック"/>
              <a:cs typeface="ＭＳ Ｐゴシック"/>
            </a:endParaRPr>
          </a:p>
          <a:p>
            <a:pPr marL="457200" indent="-457200">
              <a:spcAft>
                <a:spcPts val="1200"/>
              </a:spcAft>
            </a:pPr>
            <a:endParaRPr lang="en-US" sz="900" dirty="0" smtClean="0">
              <a:ea typeface="ＭＳ Ｐゴシック"/>
              <a:cs typeface="ＭＳ Ｐゴシック"/>
            </a:endParaRPr>
          </a:p>
          <a:p>
            <a:pPr marL="692150" indent="-514350">
              <a:spcAft>
                <a:spcPts val="1200"/>
              </a:spcAft>
              <a:buClr>
                <a:srgbClr val="660066"/>
              </a:buClr>
              <a:buFont typeface="+mj-lt"/>
              <a:buAutoNum type="arabicPeriod"/>
            </a:pPr>
            <a:r>
              <a:rPr lang="en-US" sz="2800" dirty="0" smtClean="0">
                <a:ea typeface="ＭＳ Ｐゴシック"/>
                <a:cs typeface="ＭＳ Ｐゴシック"/>
              </a:rPr>
              <a:t>Support for building Protective Factors</a:t>
            </a:r>
          </a:p>
          <a:p>
            <a:pPr marL="692150" indent="-514350">
              <a:spcAft>
                <a:spcPts val="1200"/>
              </a:spcAft>
              <a:buClr>
                <a:srgbClr val="660066"/>
              </a:buClr>
              <a:buFont typeface="+mj-lt"/>
              <a:buAutoNum type="arabicPeriod"/>
            </a:pPr>
            <a:r>
              <a:rPr lang="en-US" sz="2800" dirty="0" smtClean="0">
                <a:ea typeface="ＭＳ Ｐゴシック"/>
                <a:cs typeface="ＭＳ Ｐゴシック"/>
              </a:rPr>
              <a:t>Domains of the social ecology</a:t>
            </a:r>
          </a:p>
          <a:p>
            <a:pPr marL="692150" indent="-514350">
              <a:spcAft>
                <a:spcPts val="1200"/>
              </a:spcAft>
              <a:buClr>
                <a:srgbClr val="660066"/>
              </a:buClr>
              <a:buFont typeface="+mj-lt"/>
              <a:buAutoNum type="arabicPeriod"/>
            </a:pPr>
            <a:r>
              <a:rPr lang="en-US" sz="2800" dirty="0" smtClean="0">
                <a:ea typeface="ＭＳ Ｐゴシック"/>
                <a:cs typeface="ＭＳ Ｐゴシック"/>
              </a:rPr>
              <a:t>Principles undergirding paradigm shifts</a:t>
            </a:r>
          </a:p>
          <a:p>
            <a:pPr marL="457200" indent="-457200">
              <a:spcAft>
                <a:spcPts val="600"/>
              </a:spcAft>
              <a:buFont typeface="Arial" charset="0"/>
              <a:buChar char="•"/>
            </a:pPr>
            <a:endParaRPr lang="en-US" i="1" dirty="0" smtClean="0">
              <a:ea typeface="ＭＳ Ｐゴシック"/>
              <a:cs typeface="ＭＳ Ｐゴシック"/>
            </a:endParaRPr>
          </a:p>
          <a:p>
            <a:pPr marL="457200" indent="-457200">
              <a:spcAft>
                <a:spcPts val="600"/>
              </a:spcAft>
              <a:buFont typeface="Arial" charset="0"/>
              <a:buChar char="•"/>
            </a:pPr>
            <a:endParaRPr lang="en-US" sz="3000" dirty="0" smtClean="0">
              <a:ea typeface="ＭＳ Ｐゴシック"/>
              <a:cs typeface="ＭＳ Ｐゴシック"/>
            </a:endParaRPr>
          </a:p>
          <a:p>
            <a:pPr marL="457200" indent="-457200">
              <a:spcAft>
                <a:spcPts val="600"/>
              </a:spcAft>
              <a:buFont typeface="Arial" charset="0"/>
              <a:buChar char="•"/>
            </a:pPr>
            <a:endParaRPr lang="en-US" sz="900" dirty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 txBox="1">
            <a:spLocks/>
          </p:cNvSpPr>
          <p:nvPr/>
        </p:nvSpPr>
        <p:spPr bwMode="auto">
          <a:xfrm>
            <a:off x="191686" y="293536"/>
            <a:ext cx="8793574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3200" b="1" dirty="0">
                <a:solidFill>
                  <a:srgbClr val="74275F"/>
                </a:solidFill>
                <a:latin typeface="+mj-lt"/>
                <a:ea typeface="ＭＳ Ｐゴシック"/>
                <a:cs typeface="ＭＳ Ｐゴシック"/>
              </a:rPr>
              <a:t>QIC-EC Site-Specific Analysis Framework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838200" y="3658470"/>
            <a:ext cx="2141538" cy="2068512"/>
            <a:chOff x="838200" y="3646488"/>
            <a:chExt cx="2141538" cy="2068512"/>
          </a:xfrm>
        </p:grpSpPr>
        <p:sp>
          <p:nvSpPr>
            <p:cNvPr id="24" name="Text Box 2"/>
            <p:cNvSpPr txBox="1">
              <a:spLocks noChangeArrowheads="1"/>
            </p:cNvSpPr>
            <p:nvPr/>
          </p:nvSpPr>
          <p:spPr bwMode="auto">
            <a:xfrm>
              <a:off x="838200" y="3646488"/>
              <a:ext cx="2133600" cy="55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/>
            <a:lstStyle/>
            <a:p>
              <a:pPr algn="ctr">
                <a:lnSpc>
                  <a:spcPct val="8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US" sz="1600" b="1" dirty="0">
                  <a:latin typeface="Calibri" pitchFamily="34" charset="0"/>
                </a:rPr>
                <a:t>Collaborative Intervention</a:t>
              </a:r>
            </a:p>
            <a:p>
              <a:endParaRPr 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838200" y="4197350"/>
              <a:ext cx="2141538" cy="1517650"/>
            </a:xfrm>
            <a:prstGeom prst="rect">
              <a:avLst/>
            </a:prstGeom>
            <a:noFill/>
            <a:ln w="22225">
              <a:solidFill>
                <a:srgbClr val="660066"/>
              </a:solidFill>
              <a:prstDash val="dash"/>
              <a:miter lim="800000"/>
              <a:headEnd/>
              <a:tailEnd/>
            </a:ln>
          </p:spPr>
          <p:txBody>
            <a:bodyPr lIns="45720" rIns="45720"/>
            <a:lstStyle/>
            <a:p>
              <a:pPr algn="ctr" fontAlgn="auto">
                <a:lnSpc>
                  <a:spcPct val="72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r>
                <a:rPr lang="en-US" sz="1100" u="sng" dirty="0">
                  <a:latin typeface="Calibri" charset="0"/>
                  <a:ea typeface="Cambria" charset="0"/>
                </a:rPr>
                <a:t/>
              </a:r>
              <a:br>
                <a:rPr lang="en-US" sz="1100" u="sng" dirty="0">
                  <a:latin typeface="Calibri" charset="0"/>
                  <a:ea typeface="Cambria" charset="0"/>
                </a:rPr>
              </a:br>
              <a:r>
                <a:rPr lang="en-US" sz="1100" b="1" dirty="0">
                  <a:latin typeface="Calibri" charset="0"/>
                  <a:ea typeface="Cambria" charset="0"/>
                </a:rPr>
                <a:t>As implemented </a:t>
              </a:r>
              <a:br>
                <a:rPr lang="en-US" sz="1100" b="1" dirty="0">
                  <a:latin typeface="Calibri" charset="0"/>
                  <a:ea typeface="Cambria" charset="0"/>
                </a:rPr>
              </a:br>
              <a:r>
                <a:rPr lang="en-US" sz="1100" b="1" dirty="0">
                  <a:latin typeface="Calibri" charset="0"/>
                  <a:ea typeface="Cambria" charset="0"/>
                </a:rPr>
                <a:t>by each site:</a:t>
              </a:r>
            </a:p>
            <a:p>
              <a:pPr marL="119063" indent="-119063" fontAlgn="auto">
                <a:lnSpc>
                  <a:spcPct val="72000"/>
                </a:lnSpc>
                <a:spcBef>
                  <a:spcPts val="0"/>
                </a:spcBef>
                <a:spcAft>
                  <a:spcPts val="800"/>
                </a:spcAft>
                <a:buFont typeface="Wingdings" charset="2"/>
                <a:buChar char="§"/>
                <a:defRPr/>
              </a:pPr>
              <a:r>
                <a:rPr lang="en-US" sz="1100" b="1" dirty="0">
                  <a:latin typeface="Calibri" charset="0"/>
                  <a:ea typeface="Cambria" charset="0"/>
                </a:rPr>
                <a:t>Strong Start (CO)</a:t>
              </a:r>
            </a:p>
            <a:p>
              <a:pPr marL="119063" indent="-119063" fontAlgn="auto">
                <a:lnSpc>
                  <a:spcPct val="72000"/>
                </a:lnSpc>
                <a:spcBef>
                  <a:spcPts val="0"/>
                </a:spcBef>
                <a:spcAft>
                  <a:spcPts val="800"/>
                </a:spcAft>
                <a:buFont typeface="Wingdings" charset="2"/>
                <a:buChar char="§"/>
                <a:defRPr/>
              </a:pPr>
              <a:r>
                <a:rPr lang="en-US" sz="1100" b="1" dirty="0">
                  <a:latin typeface="Calibri" charset="0"/>
                  <a:ea typeface="Cambria" charset="0"/>
                </a:rPr>
                <a:t>Project </a:t>
              </a:r>
              <a:r>
                <a:rPr lang="en-US" sz="1100" b="1" dirty="0" err="1">
                  <a:latin typeface="Calibri" charset="0"/>
                  <a:ea typeface="Cambria" charset="0"/>
                </a:rPr>
                <a:t>Dulce</a:t>
              </a:r>
              <a:r>
                <a:rPr lang="en-US" sz="1100" b="1" dirty="0">
                  <a:latin typeface="Calibri" charset="0"/>
                  <a:ea typeface="Cambria" charset="0"/>
                </a:rPr>
                <a:t> (MA)</a:t>
              </a:r>
            </a:p>
            <a:p>
              <a:pPr marL="119063" indent="-119063" fontAlgn="auto">
                <a:lnSpc>
                  <a:spcPct val="72000"/>
                </a:lnSpc>
                <a:spcBef>
                  <a:spcPts val="0"/>
                </a:spcBef>
                <a:spcAft>
                  <a:spcPts val="800"/>
                </a:spcAft>
                <a:buFont typeface="Wingdings" charset="2"/>
                <a:buChar char="§"/>
                <a:defRPr/>
              </a:pPr>
              <a:r>
                <a:rPr lang="en-US" sz="1100" b="1" dirty="0">
                  <a:latin typeface="Calibri" charset="0"/>
                  <a:ea typeface="Cambria" charset="0"/>
                </a:rPr>
                <a:t>Fostering Hope Initiative (OR)</a:t>
              </a:r>
            </a:p>
            <a:p>
              <a:pPr marL="119063" indent="-119063" fontAlgn="auto">
                <a:lnSpc>
                  <a:spcPct val="72000"/>
                </a:lnSpc>
                <a:spcBef>
                  <a:spcPts val="0"/>
                </a:spcBef>
                <a:spcAft>
                  <a:spcPts val="800"/>
                </a:spcAft>
                <a:buFont typeface="Wingdings" charset="2"/>
                <a:buChar char="§"/>
                <a:defRPr/>
              </a:pPr>
              <a:r>
                <a:rPr lang="en-US" sz="1100" b="1" dirty="0">
                  <a:latin typeface="Calibri" charset="0"/>
                  <a:ea typeface="Cambria" charset="0"/>
                </a:rPr>
                <a:t>Family Networks Project (SC)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427288" y="1007193"/>
            <a:ext cx="5946775" cy="5006975"/>
            <a:chOff x="2427288" y="1007193"/>
            <a:chExt cx="5946775" cy="5006975"/>
          </a:xfrm>
        </p:grpSpPr>
        <p:sp>
          <p:nvSpPr>
            <p:cNvPr id="13" name="Line 21"/>
            <p:cNvSpPr>
              <a:spLocks noChangeShapeType="1"/>
            </p:cNvSpPr>
            <p:nvPr/>
          </p:nvSpPr>
          <p:spPr bwMode="auto">
            <a:xfrm flipV="1">
              <a:off x="2971800" y="4838700"/>
              <a:ext cx="3203575" cy="17463"/>
            </a:xfrm>
            <a:prstGeom prst="line">
              <a:avLst/>
            </a:prstGeom>
            <a:noFill/>
            <a:ln w="63500">
              <a:solidFill>
                <a:srgbClr val="66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2427288" y="1007193"/>
              <a:ext cx="5946775" cy="5006975"/>
              <a:chOff x="2427288" y="1019175"/>
              <a:chExt cx="5946775" cy="5006975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6175375" y="2967038"/>
                <a:ext cx="2198688" cy="3059112"/>
                <a:chOff x="6175375" y="2967038"/>
                <a:chExt cx="2198688" cy="3059112"/>
              </a:xfrm>
            </p:grpSpPr>
            <p:sp>
              <p:nvSpPr>
                <p:cNvPr id="1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6175375" y="2967038"/>
                  <a:ext cx="2198688" cy="4540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tIns="91440" bIns="91440"/>
                <a:lstStyle/>
                <a:p>
                  <a:pPr algn="ctr">
                    <a:lnSpc>
                      <a:spcPct val="8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en-US" sz="1600" b="1">
                      <a:latin typeface="Calibri" pitchFamily="34" charset="0"/>
                    </a:rPr>
                    <a:t>Caregiver Outcomes  </a:t>
                  </a:r>
                  <a:endParaRPr lang="en-US" sz="1600" b="1">
                    <a:latin typeface="Times New Roman" pitchFamily="18" charset="0"/>
                  </a:endParaRPr>
                </a:p>
                <a:p>
                  <a:endParaRPr lang="en-US" sz="12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5" name="Rectangle 12"/>
                <p:cNvSpPr>
                  <a:spLocks noChangeArrowheads="1"/>
                </p:cNvSpPr>
                <p:nvPr/>
              </p:nvSpPr>
              <p:spPr bwMode="auto">
                <a:xfrm>
                  <a:off x="6175375" y="3294063"/>
                  <a:ext cx="2198688" cy="2732087"/>
                </a:xfrm>
                <a:prstGeom prst="rect">
                  <a:avLst/>
                </a:prstGeom>
                <a:noFill/>
                <a:ln w="22225">
                  <a:solidFill>
                    <a:srgbClr val="660066"/>
                  </a:solidFill>
                  <a:miter lim="800000"/>
                  <a:headEnd/>
                  <a:tailEnd/>
                </a:ln>
                <a:effectLst>
                  <a:outerShdw blurRad="38100" dist="26940" dir="5400000" algn="ctr" rotWithShape="0">
                    <a:srgbClr val="CCC0D9">
                      <a:alpha val="35001"/>
                    </a:srgbClr>
                  </a:outerShdw>
                </a:effectLst>
              </p:spPr>
              <p:txBody>
                <a:bodyPr tIns="91440" bIns="91440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6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6261100" y="3365500"/>
                  <a:ext cx="2038350" cy="444500"/>
                </a:xfrm>
                <a:prstGeom prst="rect">
                  <a:avLst/>
                </a:prstGeom>
                <a:noFill/>
                <a:ln w="19050">
                  <a:solidFill>
                    <a:srgbClr val="660066"/>
                  </a:solidFill>
                  <a:miter lim="800000"/>
                  <a:headEnd/>
                  <a:tailEnd/>
                </a:ln>
              </p:spPr>
              <p:txBody>
                <a:bodyPr tIns="91440" bIns="91440"/>
                <a:lstStyle/>
                <a:p>
                  <a:pPr algn="ctr">
                    <a:lnSpc>
                      <a:spcPct val="80000"/>
                    </a:lnSpc>
                    <a:spcAft>
                      <a:spcPts val="600"/>
                    </a:spcAft>
                  </a:pPr>
                  <a:r>
                    <a:rPr lang="en-US" sz="1100" b="1" dirty="0">
                      <a:latin typeface="Calibri" pitchFamily="34" charset="0"/>
                    </a:rPr>
                    <a:t>Increased Likelihood of Optimal Child Development (PSI, AAPI)</a:t>
                  </a:r>
                  <a:endParaRPr lang="en-US" sz="1100" b="1" dirty="0">
                    <a:latin typeface="Times New Roman" pitchFamily="18" charset="0"/>
                  </a:endParaRPr>
                </a:p>
                <a:p>
                  <a:endParaRPr lang="en-US" sz="11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6253163" y="3886200"/>
                  <a:ext cx="2038350" cy="446088"/>
                </a:xfrm>
                <a:prstGeom prst="rect">
                  <a:avLst/>
                </a:prstGeom>
                <a:noFill/>
                <a:ln w="19050">
                  <a:solidFill>
                    <a:srgbClr val="660066"/>
                  </a:solidFill>
                  <a:miter lim="800000"/>
                  <a:headEnd/>
                  <a:tailEnd/>
                </a:ln>
              </p:spPr>
              <p:txBody>
                <a:bodyPr tIns="91440" bIns="91440"/>
                <a:lstStyle/>
                <a:p>
                  <a:pPr algn="ctr">
                    <a:lnSpc>
                      <a:spcPct val="80000"/>
                    </a:lnSpc>
                    <a:spcAft>
                      <a:spcPts val="600"/>
                    </a:spcAft>
                  </a:pPr>
                  <a:r>
                    <a:rPr lang="en-US" sz="1100" b="1" dirty="0">
                      <a:latin typeface="Calibri" pitchFamily="34" charset="0"/>
                    </a:rPr>
                    <a:t>Increased Family Strength (SRFI, SNM, BIF)</a:t>
                  </a:r>
                  <a:endParaRPr lang="en-US" sz="1100" b="1" dirty="0">
                    <a:latin typeface="Times New Roman" pitchFamily="18" charset="0"/>
                  </a:endParaRPr>
                </a:p>
              </p:txBody>
            </p:sp>
            <p:sp>
              <p:nvSpPr>
                <p:cNvPr id="18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6448425" y="4408488"/>
                  <a:ext cx="1644650" cy="5016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tIns="91440" bIns="91440"/>
                <a:lstStyle/>
                <a:p>
                  <a:pPr algn="ctr">
                    <a:lnSpc>
                      <a:spcPct val="80000"/>
                    </a:lnSpc>
                    <a:spcAft>
                      <a:spcPts val="600"/>
                    </a:spcAft>
                  </a:pPr>
                  <a:r>
                    <a:rPr lang="en-US" sz="1200" b="1" dirty="0">
                      <a:latin typeface="Calibri" pitchFamily="34" charset="0"/>
                    </a:rPr>
                    <a:t>Decreased Likelihood of Child Maltreatment</a:t>
                  </a:r>
                </a:p>
              </p:txBody>
            </p:sp>
            <p:sp>
              <p:nvSpPr>
                <p:cNvPr id="19" name="Rectangle 13"/>
                <p:cNvSpPr>
                  <a:spLocks noChangeArrowheads="1"/>
                </p:cNvSpPr>
                <p:nvPr/>
              </p:nvSpPr>
              <p:spPr bwMode="auto">
                <a:xfrm>
                  <a:off x="6259513" y="4416425"/>
                  <a:ext cx="2041525" cy="1516063"/>
                </a:xfrm>
                <a:prstGeom prst="rect">
                  <a:avLst/>
                </a:prstGeom>
                <a:noFill/>
                <a:ln w="19050">
                  <a:solidFill>
                    <a:srgbClr val="660066"/>
                  </a:solidFill>
                  <a:miter lim="800000"/>
                  <a:headEnd/>
                  <a:tailEnd/>
                </a:ln>
                <a:effectLst>
                  <a:outerShdw blurRad="38100" dist="26940" dir="5400000" algn="ctr" rotWithShape="0">
                    <a:srgbClr val="CCC0D9">
                      <a:alpha val="35001"/>
                    </a:srgbClr>
                  </a:outerShdw>
                </a:effectLst>
              </p:spPr>
              <p:txBody>
                <a:bodyPr tIns="91440" bIns="91440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6319838" y="4856163"/>
                  <a:ext cx="1911350" cy="447675"/>
                </a:xfrm>
                <a:prstGeom prst="rect">
                  <a:avLst/>
                </a:prstGeom>
                <a:noFill/>
                <a:ln w="6350">
                  <a:solidFill>
                    <a:srgbClr val="660066"/>
                  </a:solidFill>
                  <a:miter lim="800000"/>
                  <a:headEnd/>
                  <a:tailEnd/>
                </a:ln>
              </p:spPr>
              <p:txBody>
                <a:bodyPr tIns="91440" bIns="91440"/>
                <a:lstStyle/>
                <a:p>
                  <a:pPr algn="ctr">
                    <a:lnSpc>
                      <a:spcPct val="80000"/>
                    </a:lnSpc>
                    <a:spcAft>
                      <a:spcPts val="600"/>
                    </a:spcAft>
                  </a:pPr>
                  <a:r>
                    <a:rPr lang="en-US" sz="1100" b="1" i="1" dirty="0">
                      <a:latin typeface="Calibri" pitchFamily="34" charset="0"/>
                    </a:rPr>
                    <a:t>Increased Protective Factors (CAPF)</a:t>
                  </a:r>
                  <a:endParaRPr lang="en-US" sz="1100" b="1" i="1" dirty="0">
                    <a:latin typeface="Times New Roman" pitchFamily="18" charset="0"/>
                  </a:endParaRPr>
                </a:p>
                <a:p>
                  <a:endParaRPr lang="en-US" sz="11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6323013" y="5383213"/>
                  <a:ext cx="1911350" cy="446087"/>
                </a:xfrm>
                <a:prstGeom prst="rect">
                  <a:avLst/>
                </a:prstGeom>
                <a:noFill/>
                <a:ln w="3175">
                  <a:solidFill>
                    <a:srgbClr val="660066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>
                    <a:lnSpc>
                      <a:spcPct val="80000"/>
                    </a:lnSpc>
                    <a:spcAft>
                      <a:spcPts val="600"/>
                    </a:spcAft>
                  </a:pPr>
                  <a:r>
                    <a:rPr lang="en-US" sz="1100" b="1" i="1">
                      <a:latin typeface="Calibri" pitchFamily="34" charset="0"/>
                    </a:rPr>
                    <a:t>Decreased Risk Factors (PSI)</a:t>
                  </a:r>
                  <a:endParaRPr lang="en-US" sz="11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3" name="Group 2"/>
              <p:cNvGrpSpPr/>
              <p:nvPr/>
            </p:nvGrpSpPr>
            <p:grpSpPr>
              <a:xfrm>
                <a:off x="2427288" y="1019175"/>
                <a:ext cx="4021137" cy="3730625"/>
                <a:chOff x="2427288" y="1019175"/>
                <a:chExt cx="4021137" cy="3730625"/>
              </a:xfrm>
            </p:grpSpPr>
            <p:sp>
              <p:nvSpPr>
                <p:cNvPr id="23" name="Line 21"/>
                <p:cNvSpPr>
                  <a:spLocks noChangeShapeType="1"/>
                </p:cNvSpPr>
                <p:nvPr/>
              </p:nvSpPr>
              <p:spPr bwMode="auto">
                <a:xfrm>
                  <a:off x="4435475" y="2895600"/>
                  <a:ext cx="0" cy="1854200"/>
                </a:xfrm>
                <a:prstGeom prst="line">
                  <a:avLst/>
                </a:prstGeom>
                <a:noFill/>
                <a:ln w="63500">
                  <a:solidFill>
                    <a:srgbClr val="660066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Rectangle 6"/>
                <p:cNvSpPr>
                  <a:spLocks noChangeArrowheads="1"/>
                </p:cNvSpPr>
                <p:nvPr/>
              </p:nvSpPr>
              <p:spPr bwMode="auto">
                <a:xfrm>
                  <a:off x="2430463" y="1397000"/>
                  <a:ext cx="4003675" cy="1511300"/>
                </a:xfrm>
                <a:prstGeom prst="rect">
                  <a:avLst/>
                </a:prstGeom>
                <a:noFill/>
                <a:ln w="19050">
                  <a:solidFill>
                    <a:srgbClr val="660066"/>
                  </a:solidFill>
                  <a:prstDash val="dash"/>
                  <a:miter lim="800000"/>
                  <a:headEnd/>
                  <a:tailEnd/>
                </a:ln>
                <a:effectLst>
                  <a:outerShdw blurRad="38100" dist="26940" dir="5400000" algn="ctr" rotWithShape="0">
                    <a:srgbClr val="CCC0D9">
                      <a:alpha val="35001"/>
                    </a:srgbClr>
                  </a:outerShdw>
                </a:effectLst>
              </p:spPr>
              <p:txBody>
                <a:bodyPr tIns="91440" bIns="91440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dirty="0">
                      <a:latin typeface="+mn-lt"/>
                    </a:rPr>
                    <a:t> </a:t>
                  </a:r>
                </a:p>
              </p:txBody>
            </p:sp>
            <p:sp>
              <p:nvSpPr>
                <p:cNvPr id="27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516188" y="1489075"/>
                  <a:ext cx="1874837" cy="393700"/>
                </a:xfrm>
                <a:prstGeom prst="rect">
                  <a:avLst/>
                </a:prstGeom>
                <a:noFill/>
                <a:ln w="6350">
                  <a:solidFill>
                    <a:srgbClr val="660066"/>
                  </a:solidFill>
                  <a:miter lim="800000"/>
                  <a:headEnd/>
                  <a:tailEnd/>
                </a:ln>
              </p:spPr>
              <p:txBody>
                <a:bodyPr rIns="45720" anchor="ctr"/>
                <a:lstStyle/>
                <a:p>
                  <a:pPr algn="ctr">
                    <a:lnSpc>
                      <a:spcPct val="80000"/>
                    </a:lnSpc>
                    <a:spcAft>
                      <a:spcPts val="600"/>
                    </a:spcAft>
                  </a:pPr>
                  <a:r>
                    <a:rPr lang="en-US" sz="1100" b="1" dirty="0">
                      <a:latin typeface="Calibri" pitchFamily="34" charset="0"/>
                    </a:rPr>
                    <a:t>Caregiver Characteristics (BIF)</a:t>
                  </a:r>
                </a:p>
              </p:txBody>
            </p:sp>
            <p:sp>
              <p:nvSpPr>
                <p:cNvPr id="2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516188" y="1955800"/>
                  <a:ext cx="1884362" cy="393700"/>
                </a:xfrm>
                <a:prstGeom prst="rect">
                  <a:avLst/>
                </a:prstGeom>
                <a:noFill/>
                <a:ln w="6350">
                  <a:solidFill>
                    <a:srgbClr val="660066"/>
                  </a:solidFill>
                  <a:miter lim="800000"/>
                  <a:headEnd/>
                  <a:tailEnd/>
                </a:ln>
              </p:spPr>
              <p:txBody>
                <a:bodyPr rIns="45720" anchor="ctr"/>
                <a:lstStyle/>
                <a:p>
                  <a:pPr algn="ctr">
                    <a:lnSpc>
                      <a:spcPct val="80000"/>
                    </a:lnSpc>
                    <a:spcAft>
                      <a:spcPts val="600"/>
                    </a:spcAft>
                  </a:pPr>
                  <a:r>
                    <a:rPr lang="en-US" sz="1100" b="1">
                      <a:latin typeface="Calibri" pitchFamily="34" charset="0"/>
                    </a:rPr>
                    <a:t>Child Characteristics (BIF)</a:t>
                  </a:r>
                  <a:endParaRPr lang="en-US" sz="1100" b="1">
                    <a:latin typeface="Times New Roman" pitchFamily="18" charset="0"/>
                  </a:endParaRPr>
                </a:p>
              </p:txBody>
            </p:sp>
            <p:sp>
              <p:nvSpPr>
                <p:cNvPr id="29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4459288" y="1489075"/>
                  <a:ext cx="1882775" cy="393700"/>
                </a:xfrm>
                <a:prstGeom prst="rect">
                  <a:avLst/>
                </a:prstGeom>
                <a:noFill/>
                <a:ln w="6350">
                  <a:solidFill>
                    <a:srgbClr val="660066"/>
                  </a:solidFill>
                  <a:miter lim="800000"/>
                  <a:headEnd/>
                  <a:tailEnd/>
                </a:ln>
              </p:spPr>
              <p:txBody>
                <a:bodyPr rIns="45720"/>
                <a:lstStyle/>
                <a:p>
                  <a:pPr algn="ctr">
                    <a:lnSpc>
                      <a:spcPct val="80000"/>
                    </a:lnSpc>
                    <a:spcAft>
                      <a:spcPts val="600"/>
                    </a:spcAft>
                  </a:pPr>
                  <a:r>
                    <a:rPr lang="en-US" sz="1100" b="1" dirty="0">
                      <a:latin typeface="Calibri" pitchFamily="34" charset="0"/>
                    </a:rPr>
                    <a:t>Neighborhood Characteristics (BIF)</a:t>
                  </a:r>
                  <a:endParaRPr lang="en-US" sz="1100" b="1" dirty="0">
                    <a:latin typeface="Times New Roman" pitchFamily="18" charset="0"/>
                  </a:endParaRPr>
                </a:p>
                <a:p>
                  <a:pPr>
                    <a:lnSpc>
                      <a:spcPct val="72000"/>
                    </a:lnSpc>
                  </a:pPr>
                  <a:endParaRPr lang="en-US" sz="11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0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520950" y="2422525"/>
                  <a:ext cx="1884363" cy="392113"/>
                </a:xfrm>
                <a:prstGeom prst="rect">
                  <a:avLst/>
                </a:prstGeom>
                <a:noFill/>
                <a:ln w="6350">
                  <a:solidFill>
                    <a:srgbClr val="660066"/>
                  </a:solidFill>
                  <a:miter lim="800000"/>
                  <a:headEnd/>
                  <a:tailEnd/>
                </a:ln>
              </p:spPr>
              <p:txBody>
                <a:bodyPr rIns="45720" anchor="ctr"/>
                <a:lstStyle/>
                <a:p>
                  <a:pPr algn="ctr">
                    <a:lnSpc>
                      <a:spcPct val="80000"/>
                    </a:lnSpc>
                    <a:spcAft>
                      <a:spcPts val="600"/>
                    </a:spcAft>
                  </a:pPr>
                  <a:r>
                    <a:rPr lang="en-US" sz="1100" b="1">
                      <a:latin typeface="Calibri" pitchFamily="34" charset="0"/>
                    </a:rPr>
                    <a:t>Support Network </a:t>
                  </a:r>
                  <a:br>
                    <a:rPr lang="en-US" sz="1100" b="1">
                      <a:latin typeface="Calibri" pitchFamily="34" charset="0"/>
                    </a:rPr>
                  </a:br>
                  <a:r>
                    <a:rPr lang="en-US" sz="1100" b="1">
                      <a:latin typeface="Calibri" pitchFamily="34" charset="0"/>
                    </a:rPr>
                    <a:t>Characteristics</a:t>
                  </a:r>
                  <a:endParaRPr lang="en-US" sz="11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1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454525" y="1955800"/>
                  <a:ext cx="1884363" cy="393700"/>
                </a:xfrm>
                <a:prstGeom prst="rect">
                  <a:avLst/>
                </a:prstGeom>
                <a:noFill/>
                <a:ln w="6350">
                  <a:solidFill>
                    <a:srgbClr val="660066"/>
                  </a:solidFill>
                  <a:miter lim="800000"/>
                  <a:headEnd/>
                  <a:tailEnd/>
                </a:ln>
              </p:spPr>
              <p:txBody>
                <a:bodyPr rIns="45720" anchor="ctr"/>
                <a:lstStyle/>
                <a:p>
                  <a:pPr algn="ctr">
                    <a:lnSpc>
                      <a:spcPct val="80000"/>
                    </a:lnSpc>
                    <a:spcAft>
                      <a:spcPts val="600"/>
                    </a:spcAft>
                  </a:pPr>
                  <a:r>
                    <a:rPr lang="en-US" sz="1100" b="1">
                      <a:latin typeface="Calibri" pitchFamily="34" charset="0"/>
                    </a:rPr>
                    <a:t>Community Characteristics</a:t>
                  </a:r>
                </a:p>
              </p:txBody>
            </p:sp>
            <p:sp>
              <p:nvSpPr>
                <p:cNvPr id="32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459288" y="2422525"/>
                  <a:ext cx="1882775" cy="388938"/>
                </a:xfrm>
                <a:prstGeom prst="rect">
                  <a:avLst/>
                </a:prstGeom>
                <a:noFill/>
                <a:ln w="6350">
                  <a:solidFill>
                    <a:srgbClr val="660066"/>
                  </a:solidFill>
                  <a:miter lim="800000"/>
                  <a:headEnd/>
                  <a:tailEnd/>
                </a:ln>
              </p:spPr>
              <p:txBody>
                <a:bodyPr rIns="45720"/>
                <a:lstStyle/>
                <a:p>
                  <a:pPr algn="ctr">
                    <a:lnSpc>
                      <a:spcPct val="80000"/>
                    </a:lnSpc>
                    <a:spcAft>
                      <a:spcPts val="600"/>
                    </a:spcAft>
                  </a:pPr>
                  <a:r>
                    <a:rPr lang="en-US" sz="1100" b="1" dirty="0">
                      <a:latin typeface="Calibri" pitchFamily="34" charset="0"/>
                    </a:rPr>
                    <a:t>Organization/Policy/Social Norms Characteristics</a:t>
                  </a:r>
                </a:p>
                <a:p>
                  <a:endParaRPr lang="en-US" sz="11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3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427288" y="1019175"/>
                  <a:ext cx="4021137" cy="538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tIns="91440" bIns="91440"/>
                <a:lstStyle/>
                <a:p>
                  <a:pPr algn="ctr">
                    <a:lnSpc>
                      <a:spcPct val="8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en-US" sz="1600" b="1" dirty="0">
                      <a:latin typeface="Calibri" pitchFamily="34" charset="0"/>
                    </a:rPr>
                    <a:t>Moderating Variables</a:t>
                  </a:r>
                  <a:endParaRPr lang="en-US" sz="1600" b="1" dirty="0">
                    <a:latin typeface="Times New Roman" pitchFamily="18" charset="0"/>
                  </a:endParaRPr>
                </a:p>
                <a:p>
                  <a:endParaRPr lang="en-US" sz="12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>
            <a:spLocks/>
          </p:cNvSpPr>
          <p:nvPr/>
        </p:nvSpPr>
        <p:spPr>
          <a:xfrm rot="574402">
            <a:off x="180975" y="844550"/>
            <a:ext cx="8559800" cy="5440363"/>
          </a:xfrm>
          <a:prstGeom prst="cloud">
            <a:avLst/>
          </a:prstGeom>
          <a:solidFill>
            <a:srgbClr val="D2FEE7">
              <a:alpha val="13000"/>
            </a:srgbClr>
          </a:solidFill>
          <a:ln w="9525" cap="flat" cmpd="sng" algn="ctr">
            <a:solidFill>
              <a:schemeClr val="bg1">
                <a:lumMod val="50000"/>
                <a:alpha val="59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9154" name="Title 1"/>
          <p:cNvSpPr txBox="1">
            <a:spLocks/>
          </p:cNvSpPr>
          <p:nvPr/>
        </p:nvSpPr>
        <p:spPr bwMode="auto">
          <a:xfrm>
            <a:off x="0" y="207792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200" b="1" dirty="0" err="1">
                <a:solidFill>
                  <a:srgbClr val="74275F"/>
                </a:solidFill>
                <a:latin typeface="Calibri" pitchFamily="34" charset="0"/>
                <a:ea typeface="ＭＳ Ｐゴシック"/>
                <a:cs typeface="ＭＳ Ｐゴシック"/>
              </a:rPr>
              <a:t>QIC</a:t>
            </a:r>
            <a:r>
              <a:rPr lang="en-US" sz="3200" b="1" dirty="0">
                <a:solidFill>
                  <a:srgbClr val="74275F"/>
                </a:solidFill>
                <a:latin typeface="Calibri" pitchFamily="34" charset="0"/>
                <a:ea typeface="ＭＳ Ｐゴシック"/>
                <a:cs typeface="ＭＳ Ｐゴシック"/>
              </a:rPr>
              <a:t>-EC Cross-Site “Meaning-Making” Framework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244600" y="1019175"/>
            <a:ext cx="7192963" cy="5006975"/>
            <a:chOff x="1244600" y="1019175"/>
            <a:chExt cx="7192963" cy="5006975"/>
          </a:xfrm>
        </p:grpSpPr>
        <p:sp>
          <p:nvSpPr>
            <p:cNvPr id="30" name="Text Box 22"/>
            <p:cNvSpPr txBox="1">
              <a:spLocks noChangeArrowheads="1"/>
            </p:cNvSpPr>
            <p:nvPr/>
          </p:nvSpPr>
          <p:spPr bwMode="auto">
            <a:xfrm>
              <a:off x="2630488" y="1019175"/>
              <a:ext cx="4402137" cy="538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/>
            <a:lstStyle/>
            <a:p>
              <a:pPr algn="ctr">
                <a:lnSpc>
                  <a:spcPct val="8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US" sz="1600" b="1" dirty="0">
                  <a:latin typeface="Calibri" pitchFamily="34" charset="0"/>
                </a:rPr>
                <a:t>Moderating Variables</a:t>
              </a:r>
              <a:endParaRPr lang="en-US" sz="1600" b="1" dirty="0">
                <a:latin typeface="Times New Roman" pitchFamily="18" charset="0"/>
              </a:endParaRPr>
            </a:p>
            <a:p>
              <a:endParaRPr 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1244600" y="1397000"/>
              <a:ext cx="7192963" cy="4629150"/>
              <a:chOff x="1244600" y="1397000"/>
              <a:chExt cx="7192963" cy="4629150"/>
            </a:xfrm>
          </p:grpSpPr>
          <p:sp>
            <p:nvSpPr>
              <p:cNvPr id="28" name="Text Box 2"/>
              <p:cNvSpPr txBox="1">
                <a:spLocks noChangeArrowheads="1"/>
              </p:cNvSpPr>
              <p:nvPr/>
            </p:nvSpPr>
            <p:spPr bwMode="auto">
              <a:xfrm>
                <a:off x="1244600" y="3646488"/>
                <a:ext cx="2133600" cy="558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tIns="91440" bIns="91440"/>
              <a:lstStyle/>
              <a:p>
                <a:pPr algn="ctr">
                  <a:lnSpc>
                    <a:spcPct val="8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1600" b="1">
                    <a:latin typeface="Calibri" pitchFamily="34" charset="0"/>
                  </a:rPr>
                  <a:t>Collaborative Intervention</a:t>
                </a:r>
              </a:p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" name="Text Box 25"/>
              <p:cNvSpPr txBox="1">
                <a:spLocks noChangeArrowheads="1"/>
              </p:cNvSpPr>
              <p:nvPr/>
            </p:nvSpPr>
            <p:spPr bwMode="auto">
              <a:xfrm>
                <a:off x="1244600" y="4197350"/>
                <a:ext cx="2141538" cy="1517650"/>
              </a:xfrm>
              <a:prstGeom prst="rect">
                <a:avLst/>
              </a:prstGeom>
              <a:noFill/>
              <a:ln w="22225">
                <a:solidFill>
                  <a:srgbClr val="660066"/>
                </a:solidFill>
                <a:prstDash val="dash"/>
                <a:miter lim="800000"/>
                <a:headEnd/>
                <a:tailEnd/>
              </a:ln>
            </p:spPr>
            <p:txBody>
              <a:bodyPr lIns="45720" rIns="45720"/>
              <a:lstStyle/>
              <a:p>
                <a:pPr algn="ctr" fontAlgn="auto">
                  <a:lnSpc>
                    <a:spcPct val="72000"/>
                  </a:lnSpc>
                  <a:spcBef>
                    <a:spcPts val="0"/>
                  </a:spcBef>
                  <a:spcAft>
                    <a:spcPts val="800"/>
                  </a:spcAft>
                  <a:defRPr/>
                </a:pPr>
                <a:r>
                  <a:rPr lang="en-US" sz="1100" u="sng" dirty="0">
                    <a:latin typeface="Calibri" charset="0"/>
                    <a:ea typeface="Cambria" charset="0"/>
                  </a:rPr>
                  <a:t/>
                </a:r>
                <a:br>
                  <a:rPr lang="en-US" sz="1100" u="sng" dirty="0">
                    <a:latin typeface="Calibri" charset="0"/>
                    <a:ea typeface="Cambria" charset="0"/>
                  </a:rPr>
                </a:br>
                <a:r>
                  <a:rPr lang="en-US" sz="1100" b="1" dirty="0">
                    <a:latin typeface="Calibri" charset="0"/>
                    <a:ea typeface="Cambria" charset="0"/>
                  </a:rPr>
                  <a:t>As implemented </a:t>
                </a:r>
                <a:br>
                  <a:rPr lang="en-US" sz="1100" b="1" dirty="0">
                    <a:latin typeface="Calibri" charset="0"/>
                    <a:ea typeface="Cambria" charset="0"/>
                  </a:rPr>
                </a:br>
                <a:r>
                  <a:rPr lang="en-US" sz="1100" b="1" dirty="0">
                    <a:latin typeface="Calibri" charset="0"/>
                    <a:ea typeface="Cambria" charset="0"/>
                  </a:rPr>
                  <a:t>by each site:</a:t>
                </a:r>
              </a:p>
              <a:p>
                <a:pPr marL="119063" indent="-119063" fontAlgn="auto">
                  <a:lnSpc>
                    <a:spcPct val="72000"/>
                  </a:lnSpc>
                  <a:spcBef>
                    <a:spcPts val="0"/>
                  </a:spcBef>
                  <a:spcAft>
                    <a:spcPts val="800"/>
                  </a:spcAft>
                  <a:buFont typeface="Wingdings" charset="2"/>
                  <a:buChar char="§"/>
                  <a:defRPr/>
                </a:pPr>
                <a:r>
                  <a:rPr lang="en-US" sz="1100" b="1" dirty="0">
                    <a:latin typeface="Calibri" charset="0"/>
                    <a:ea typeface="Cambria" charset="0"/>
                  </a:rPr>
                  <a:t>Strong Start (CO)</a:t>
                </a:r>
              </a:p>
              <a:p>
                <a:pPr marL="119063" indent="-119063" fontAlgn="auto">
                  <a:lnSpc>
                    <a:spcPct val="72000"/>
                  </a:lnSpc>
                  <a:spcBef>
                    <a:spcPts val="0"/>
                  </a:spcBef>
                  <a:spcAft>
                    <a:spcPts val="800"/>
                  </a:spcAft>
                  <a:buFont typeface="Wingdings" charset="2"/>
                  <a:buChar char="§"/>
                  <a:defRPr/>
                </a:pPr>
                <a:r>
                  <a:rPr lang="en-US" sz="1100" b="1" dirty="0">
                    <a:latin typeface="Calibri" charset="0"/>
                    <a:ea typeface="Cambria" charset="0"/>
                  </a:rPr>
                  <a:t>Project </a:t>
                </a:r>
                <a:r>
                  <a:rPr lang="en-US" sz="1100" b="1" dirty="0" err="1">
                    <a:latin typeface="Calibri" charset="0"/>
                    <a:ea typeface="Cambria" charset="0"/>
                  </a:rPr>
                  <a:t>Dulce</a:t>
                </a:r>
                <a:r>
                  <a:rPr lang="en-US" sz="1100" b="1" dirty="0">
                    <a:latin typeface="Calibri" charset="0"/>
                    <a:ea typeface="Cambria" charset="0"/>
                  </a:rPr>
                  <a:t> (MA)</a:t>
                </a:r>
              </a:p>
              <a:p>
                <a:pPr marL="119063" indent="-119063" fontAlgn="auto">
                  <a:lnSpc>
                    <a:spcPct val="72000"/>
                  </a:lnSpc>
                  <a:spcBef>
                    <a:spcPts val="0"/>
                  </a:spcBef>
                  <a:spcAft>
                    <a:spcPts val="800"/>
                  </a:spcAft>
                  <a:buFont typeface="Wingdings" charset="2"/>
                  <a:buChar char="§"/>
                  <a:defRPr/>
                </a:pPr>
                <a:r>
                  <a:rPr lang="en-US" sz="1100" b="1" dirty="0">
                    <a:latin typeface="Calibri" charset="0"/>
                    <a:ea typeface="Cambria" charset="0"/>
                  </a:rPr>
                  <a:t>Fostering Hope Initiative (OR)</a:t>
                </a:r>
              </a:p>
              <a:p>
                <a:pPr marL="119063" indent="-119063" fontAlgn="auto">
                  <a:lnSpc>
                    <a:spcPct val="72000"/>
                  </a:lnSpc>
                  <a:spcBef>
                    <a:spcPts val="0"/>
                  </a:spcBef>
                  <a:spcAft>
                    <a:spcPts val="800"/>
                  </a:spcAft>
                  <a:buFont typeface="Wingdings" charset="2"/>
                  <a:buChar char="§"/>
                  <a:defRPr/>
                </a:pPr>
                <a:r>
                  <a:rPr lang="en-US" sz="1100" b="1" dirty="0">
                    <a:latin typeface="Calibri" charset="0"/>
                    <a:ea typeface="Cambria" charset="0"/>
                  </a:rPr>
                  <a:t>Family Networks Project (SC)</a:t>
                </a:r>
              </a:p>
            </p:txBody>
          </p:sp>
          <p:sp>
            <p:nvSpPr>
              <p:cNvPr id="38" name="Line 21"/>
              <p:cNvSpPr>
                <a:spLocks noChangeShapeType="1"/>
              </p:cNvSpPr>
              <p:nvPr/>
            </p:nvSpPr>
            <p:spPr bwMode="auto">
              <a:xfrm flipV="1">
                <a:off x="3378200" y="4838700"/>
                <a:ext cx="2860675" cy="17463"/>
              </a:xfrm>
              <a:prstGeom prst="line">
                <a:avLst/>
              </a:prstGeom>
              <a:noFill/>
              <a:ln w="63500">
                <a:solidFill>
                  <a:srgbClr val="660066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Text Box 18"/>
              <p:cNvSpPr txBox="1">
                <a:spLocks noChangeArrowheads="1"/>
              </p:cNvSpPr>
              <p:nvPr/>
            </p:nvSpPr>
            <p:spPr bwMode="auto">
              <a:xfrm>
                <a:off x="6238875" y="2967038"/>
                <a:ext cx="2198688" cy="454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tIns="91440" bIns="91440"/>
              <a:lstStyle/>
              <a:p>
                <a:pPr algn="ctr">
                  <a:lnSpc>
                    <a:spcPct val="8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1600" b="1" dirty="0">
                    <a:latin typeface="Calibri" pitchFamily="34" charset="0"/>
                  </a:rPr>
                  <a:t>Caregiver Outcomes  </a:t>
                </a:r>
                <a:endParaRPr lang="en-US" sz="1600" b="1" dirty="0">
                  <a:latin typeface="Times New Roman" pitchFamily="18" charset="0"/>
                </a:endParaRPr>
              </a:p>
              <a:p>
                <a:endParaRPr lang="en-US" sz="1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0" name="Rectangle 12"/>
              <p:cNvSpPr>
                <a:spLocks noChangeArrowheads="1"/>
              </p:cNvSpPr>
              <p:nvPr/>
            </p:nvSpPr>
            <p:spPr bwMode="auto">
              <a:xfrm>
                <a:off x="6238875" y="3294063"/>
                <a:ext cx="2198688" cy="2732087"/>
              </a:xfrm>
              <a:prstGeom prst="rect">
                <a:avLst/>
              </a:prstGeom>
              <a:noFill/>
              <a:ln w="22225">
                <a:solidFill>
                  <a:srgbClr val="660066"/>
                </a:solidFill>
                <a:miter lim="800000"/>
                <a:headEnd/>
                <a:tailEnd/>
              </a:ln>
              <a:effectLst>
                <a:outerShdw blurRad="38100" dist="26940" dir="5400000" algn="ctr" rotWithShape="0">
                  <a:srgbClr val="CCC0D9">
                    <a:alpha val="35001"/>
                  </a:srgbClr>
                </a:outerShdw>
              </a:effectLst>
            </p:spPr>
            <p:txBody>
              <a:bodyPr tIns="91440" bIns="9144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1" name="Text Box 14"/>
              <p:cNvSpPr txBox="1">
                <a:spLocks noChangeArrowheads="1"/>
              </p:cNvSpPr>
              <p:nvPr/>
            </p:nvSpPr>
            <p:spPr bwMode="auto">
              <a:xfrm>
                <a:off x="6324600" y="3365500"/>
                <a:ext cx="2038350" cy="444500"/>
              </a:xfrm>
              <a:prstGeom prst="rect">
                <a:avLst/>
              </a:prstGeom>
              <a:noFill/>
              <a:ln w="19050">
                <a:solidFill>
                  <a:srgbClr val="660066"/>
                </a:solidFill>
                <a:miter lim="800000"/>
                <a:headEnd/>
                <a:tailEnd/>
              </a:ln>
            </p:spPr>
            <p:txBody>
              <a:bodyPr tIns="91440" bIns="91440"/>
              <a:lstStyle/>
              <a:p>
                <a:pPr algn="ctr">
                  <a:lnSpc>
                    <a:spcPct val="80000"/>
                  </a:lnSpc>
                  <a:spcAft>
                    <a:spcPts val="600"/>
                  </a:spcAft>
                </a:pPr>
                <a:r>
                  <a:rPr lang="en-US" sz="1100" b="1">
                    <a:latin typeface="Calibri" pitchFamily="34" charset="0"/>
                  </a:rPr>
                  <a:t>Increased Likelihood of Optimal Child Development (PSI, AAPI)</a:t>
                </a:r>
                <a:endParaRPr lang="en-US" sz="1100" b="1">
                  <a:latin typeface="Times New Roman" pitchFamily="18" charset="0"/>
                </a:endParaRPr>
              </a:p>
              <a:p>
                <a:endParaRPr lang="en-US" sz="11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" name="Text Box 15"/>
              <p:cNvSpPr txBox="1">
                <a:spLocks noChangeArrowheads="1"/>
              </p:cNvSpPr>
              <p:nvPr/>
            </p:nvSpPr>
            <p:spPr bwMode="auto">
              <a:xfrm>
                <a:off x="6316663" y="3886200"/>
                <a:ext cx="2038350" cy="446088"/>
              </a:xfrm>
              <a:prstGeom prst="rect">
                <a:avLst/>
              </a:prstGeom>
              <a:noFill/>
              <a:ln w="19050">
                <a:solidFill>
                  <a:srgbClr val="660066"/>
                </a:solidFill>
                <a:miter lim="800000"/>
                <a:headEnd/>
                <a:tailEnd/>
              </a:ln>
            </p:spPr>
            <p:txBody>
              <a:bodyPr tIns="91440" bIns="91440"/>
              <a:lstStyle/>
              <a:p>
                <a:pPr algn="ctr">
                  <a:lnSpc>
                    <a:spcPct val="80000"/>
                  </a:lnSpc>
                  <a:spcAft>
                    <a:spcPts val="600"/>
                  </a:spcAft>
                </a:pPr>
                <a:r>
                  <a:rPr lang="en-US" sz="1100" b="1" dirty="0">
                    <a:latin typeface="Calibri" pitchFamily="34" charset="0"/>
                  </a:rPr>
                  <a:t>Increased Family Strength (SRFI, SNM, BIF)</a:t>
                </a:r>
                <a:endParaRPr lang="en-US" sz="1100" b="1" dirty="0">
                  <a:latin typeface="Times New Roman" pitchFamily="18" charset="0"/>
                </a:endParaRPr>
              </a:p>
            </p:txBody>
          </p:sp>
          <p:sp>
            <p:nvSpPr>
              <p:cNvPr id="43" name="Text Box 23"/>
              <p:cNvSpPr txBox="1">
                <a:spLocks noChangeArrowheads="1"/>
              </p:cNvSpPr>
              <p:nvPr/>
            </p:nvSpPr>
            <p:spPr bwMode="auto">
              <a:xfrm>
                <a:off x="6511925" y="4408488"/>
                <a:ext cx="1644650" cy="5016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tIns="91440" bIns="91440"/>
              <a:lstStyle/>
              <a:p>
                <a:pPr algn="ctr">
                  <a:lnSpc>
                    <a:spcPct val="80000"/>
                  </a:lnSpc>
                  <a:spcAft>
                    <a:spcPts val="600"/>
                  </a:spcAft>
                </a:pPr>
                <a:r>
                  <a:rPr lang="en-US" sz="1200" b="1" dirty="0">
                    <a:latin typeface="Calibri" pitchFamily="34" charset="0"/>
                  </a:rPr>
                  <a:t>Decreased Likelihood of Child Maltreatment</a:t>
                </a:r>
              </a:p>
            </p:txBody>
          </p:sp>
          <p:sp>
            <p:nvSpPr>
              <p:cNvPr id="44" name="Rectangle 13"/>
              <p:cNvSpPr>
                <a:spLocks noChangeArrowheads="1"/>
              </p:cNvSpPr>
              <p:nvPr/>
            </p:nvSpPr>
            <p:spPr bwMode="auto">
              <a:xfrm>
                <a:off x="6323013" y="4416425"/>
                <a:ext cx="2041525" cy="1516063"/>
              </a:xfrm>
              <a:prstGeom prst="rect">
                <a:avLst/>
              </a:prstGeom>
              <a:noFill/>
              <a:ln w="19050">
                <a:solidFill>
                  <a:srgbClr val="660066"/>
                </a:solidFill>
                <a:miter lim="800000"/>
                <a:headEnd/>
                <a:tailEnd/>
              </a:ln>
              <a:effectLst>
                <a:outerShdw blurRad="38100" dist="26940" dir="5400000" algn="ctr" rotWithShape="0">
                  <a:srgbClr val="CCC0D9">
                    <a:alpha val="35001"/>
                  </a:srgbClr>
                </a:outerShdw>
              </a:effectLst>
            </p:spPr>
            <p:txBody>
              <a:bodyPr tIns="91440" bIns="9144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5" name="Text Box 16"/>
              <p:cNvSpPr txBox="1">
                <a:spLocks noChangeArrowheads="1"/>
              </p:cNvSpPr>
              <p:nvPr/>
            </p:nvSpPr>
            <p:spPr bwMode="auto">
              <a:xfrm>
                <a:off x="6383338" y="4856163"/>
                <a:ext cx="1911350" cy="447675"/>
              </a:xfrm>
              <a:prstGeom prst="rect">
                <a:avLst/>
              </a:prstGeom>
              <a:noFill/>
              <a:ln w="6350">
                <a:solidFill>
                  <a:srgbClr val="660066"/>
                </a:solidFill>
                <a:miter lim="800000"/>
                <a:headEnd/>
                <a:tailEnd/>
              </a:ln>
            </p:spPr>
            <p:txBody>
              <a:bodyPr tIns="91440" bIns="91440"/>
              <a:lstStyle/>
              <a:p>
                <a:pPr algn="ctr">
                  <a:lnSpc>
                    <a:spcPct val="80000"/>
                  </a:lnSpc>
                  <a:spcAft>
                    <a:spcPts val="600"/>
                  </a:spcAft>
                </a:pPr>
                <a:r>
                  <a:rPr lang="en-US" sz="1100" b="1" i="1" dirty="0">
                    <a:latin typeface="Calibri" pitchFamily="34" charset="0"/>
                  </a:rPr>
                  <a:t>Increased Protective Factors (CAPF)</a:t>
                </a:r>
                <a:endParaRPr lang="en-US" sz="1100" b="1" i="1" dirty="0">
                  <a:latin typeface="Times New Roman" pitchFamily="18" charset="0"/>
                </a:endParaRPr>
              </a:p>
              <a:p>
                <a:endParaRPr lang="en-US" sz="11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" name="Text Box 17"/>
              <p:cNvSpPr txBox="1">
                <a:spLocks noChangeArrowheads="1"/>
              </p:cNvSpPr>
              <p:nvPr/>
            </p:nvSpPr>
            <p:spPr bwMode="auto">
              <a:xfrm>
                <a:off x="6386513" y="5383213"/>
                <a:ext cx="1911350" cy="446087"/>
              </a:xfrm>
              <a:prstGeom prst="rect">
                <a:avLst/>
              </a:prstGeom>
              <a:noFill/>
              <a:ln w="3175">
                <a:solidFill>
                  <a:srgbClr val="660066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lnSpc>
                    <a:spcPct val="80000"/>
                  </a:lnSpc>
                  <a:spcAft>
                    <a:spcPts val="600"/>
                  </a:spcAft>
                </a:pPr>
                <a:r>
                  <a:rPr lang="en-US" sz="1100" b="1" i="1">
                    <a:latin typeface="Calibri" pitchFamily="34" charset="0"/>
                  </a:rPr>
                  <a:t>Decreased Risk Factors (PSI)</a:t>
                </a:r>
                <a:endParaRPr lang="en-US" sz="11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" name="Rectangle 6"/>
              <p:cNvSpPr>
                <a:spLocks noChangeArrowheads="1"/>
              </p:cNvSpPr>
              <p:nvPr/>
            </p:nvSpPr>
            <p:spPr bwMode="auto">
              <a:xfrm>
                <a:off x="2836863" y="1397000"/>
                <a:ext cx="4003675" cy="1511300"/>
              </a:xfrm>
              <a:prstGeom prst="rect">
                <a:avLst/>
              </a:prstGeom>
              <a:noFill/>
              <a:ln w="19050">
                <a:solidFill>
                  <a:srgbClr val="660066"/>
                </a:solidFill>
                <a:prstDash val="dash"/>
                <a:miter lim="800000"/>
                <a:headEnd/>
                <a:tailEnd/>
              </a:ln>
              <a:effectLst>
                <a:outerShdw blurRad="38100" dist="26940" dir="5400000" algn="ctr" rotWithShape="0">
                  <a:srgbClr val="CCC0D9">
                    <a:alpha val="35001"/>
                  </a:srgbClr>
                </a:outerShdw>
              </a:effectLst>
            </p:spPr>
            <p:txBody>
              <a:bodyPr tIns="91440" bIns="9144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+mn-lt"/>
                  </a:rPr>
                  <a:t> </a:t>
                </a:r>
              </a:p>
            </p:txBody>
          </p:sp>
          <p:sp>
            <p:nvSpPr>
              <p:cNvPr id="32" name="Text Box 7"/>
              <p:cNvSpPr txBox="1">
                <a:spLocks noChangeArrowheads="1"/>
              </p:cNvSpPr>
              <p:nvPr/>
            </p:nvSpPr>
            <p:spPr bwMode="auto">
              <a:xfrm>
                <a:off x="2922588" y="1489075"/>
                <a:ext cx="1874837" cy="393700"/>
              </a:xfrm>
              <a:prstGeom prst="rect">
                <a:avLst/>
              </a:prstGeom>
              <a:noFill/>
              <a:ln w="6350">
                <a:solidFill>
                  <a:srgbClr val="660066"/>
                </a:solidFill>
                <a:miter lim="800000"/>
                <a:headEnd/>
                <a:tailEnd/>
              </a:ln>
            </p:spPr>
            <p:txBody>
              <a:bodyPr rIns="45720" anchor="ctr"/>
              <a:lstStyle/>
              <a:p>
                <a:pPr algn="ctr">
                  <a:lnSpc>
                    <a:spcPct val="80000"/>
                  </a:lnSpc>
                  <a:spcAft>
                    <a:spcPts val="600"/>
                  </a:spcAft>
                </a:pPr>
                <a:r>
                  <a:rPr lang="en-US" sz="1100" b="1" dirty="0">
                    <a:latin typeface="Calibri" pitchFamily="34" charset="0"/>
                  </a:rPr>
                  <a:t>Caregiver Characteristics (BIF)</a:t>
                </a:r>
              </a:p>
            </p:txBody>
          </p:sp>
          <p:sp>
            <p:nvSpPr>
              <p:cNvPr id="33" name="Text Box 8"/>
              <p:cNvSpPr txBox="1">
                <a:spLocks noChangeArrowheads="1"/>
              </p:cNvSpPr>
              <p:nvPr/>
            </p:nvSpPr>
            <p:spPr bwMode="auto">
              <a:xfrm>
                <a:off x="2922588" y="1955800"/>
                <a:ext cx="1884362" cy="393700"/>
              </a:xfrm>
              <a:prstGeom prst="rect">
                <a:avLst/>
              </a:prstGeom>
              <a:noFill/>
              <a:ln w="6350">
                <a:solidFill>
                  <a:srgbClr val="660066"/>
                </a:solidFill>
                <a:miter lim="800000"/>
                <a:headEnd/>
                <a:tailEnd/>
              </a:ln>
            </p:spPr>
            <p:txBody>
              <a:bodyPr rIns="45720" anchor="ctr"/>
              <a:lstStyle/>
              <a:p>
                <a:pPr algn="ctr">
                  <a:lnSpc>
                    <a:spcPct val="80000"/>
                  </a:lnSpc>
                  <a:spcAft>
                    <a:spcPts val="600"/>
                  </a:spcAft>
                </a:pPr>
                <a:r>
                  <a:rPr lang="en-US" sz="1100" b="1" dirty="0">
                    <a:latin typeface="Calibri" pitchFamily="34" charset="0"/>
                  </a:rPr>
                  <a:t>Child Characteristics (BIF)</a:t>
                </a:r>
                <a:endParaRPr lang="en-US" sz="1100" b="1" dirty="0">
                  <a:latin typeface="Times New Roman" pitchFamily="18" charset="0"/>
                </a:endParaRPr>
              </a:p>
            </p:txBody>
          </p:sp>
          <p:sp>
            <p:nvSpPr>
              <p:cNvPr id="34" name="Text Box 9"/>
              <p:cNvSpPr txBox="1">
                <a:spLocks noChangeArrowheads="1"/>
              </p:cNvSpPr>
              <p:nvPr/>
            </p:nvSpPr>
            <p:spPr bwMode="auto">
              <a:xfrm>
                <a:off x="4865688" y="1489075"/>
                <a:ext cx="1882775" cy="393700"/>
              </a:xfrm>
              <a:prstGeom prst="rect">
                <a:avLst/>
              </a:prstGeom>
              <a:noFill/>
              <a:ln w="6350">
                <a:solidFill>
                  <a:srgbClr val="660066"/>
                </a:solidFill>
                <a:miter lim="800000"/>
                <a:headEnd/>
                <a:tailEnd/>
              </a:ln>
            </p:spPr>
            <p:txBody>
              <a:bodyPr rIns="45720"/>
              <a:lstStyle/>
              <a:p>
                <a:pPr algn="ctr">
                  <a:lnSpc>
                    <a:spcPct val="80000"/>
                  </a:lnSpc>
                  <a:spcAft>
                    <a:spcPts val="600"/>
                  </a:spcAft>
                </a:pPr>
                <a:r>
                  <a:rPr lang="en-US" sz="1100" b="1" dirty="0">
                    <a:latin typeface="Calibri" pitchFamily="34" charset="0"/>
                  </a:rPr>
                  <a:t>Neighborhood Characteristics (BIF)</a:t>
                </a:r>
                <a:endParaRPr lang="en-US" sz="1100" b="1" dirty="0">
                  <a:latin typeface="Times New Roman" pitchFamily="18" charset="0"/>
                </a:endParaRPr>
              </a:p>
              <a:p>
                <a:pPr>
                  <a:lnSpc>
                    <a:spcPct val="72000"/>
                  </a:lnSpc>
                </a:pPr>
                <a:endParaRPr lang="en-US" sz="11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" name="Text Box 9"/>
              <p:cNvSpPr txBox="1">
                <a:spLocks noChangeArrowheads="1"/>
              </p:cNvSpPr>
              <p:nvPr/>
            </p:nvSpPr>
            <p:spPr bwMode="auto">
              <a:xfrm>
                <a:off x="2927350" y="2422525"/>
                <a:ext cx="1884363" cy="392113"/>
              </a:xfrm>
              <a:prstGeom prst="rect">
                <a:avLst/>
              </a:prstGeom>
              <a:noFill/>
              <a:ln w="6350">
                <a:solidFill>
                  <a:srgbClr val="660066"/>
                </a:solidFill>
                <a:miter lim="800000"/>
                <a:headEnd/>
                <a:tailEnd/>
              </a:ln>
            </p:spPr>
            <p:txBody>
              <a:bodyPr rIns="45720" anchor="ctr"/>
              <a:lstStyle/>
              <a:p>
                <a:pPr algn="ctr">
                  <a:lnSpc>
                    <a:spcPct val="80000"/>
                  </a:lnSpc>
                  <a:spcAft>
                    <a:spcPts val="600"/>
                  </a:spcAft>
                </a:pPr>
                <a:r>
                  <a:rPr lang="en-US" sz="1100" b="1">
                    <a:latin typeface="Calibri" pitchFamily="34" charset="0"/>
                  </a:rPr>
                  <a:t>Support Network </a:t>
                </a:r>
                <a:br>
                  <a:rPr lang="en-US" sz="1100" b="1">
                    <a:latin typeface="Calibri" pitchFamily="34" charset="0"/>
                  </a:rPr>
                </a:br>
                <a:r>
                  <a:rPr lang="en-US" sz="1100" b="1">
                    <a:latin typeface="Calibri" pitchFamily="34" charset="0"/>
                  </a:rPr>
                  <a:t>Characteristics</a:t>
                </a:r>
                <a:endParaRPr lang="en-US" sz="11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" name="Text Box 10"/>
              <p:cNvSpPr txBox="1">
                <a:spLocks noChangeArrowheads="1"/>
              </p:cNvSpPr>
              <p:nvPr/>
            </p:nvSpPr>
            <p:spPr bwMode="auto">
              <a:xfrm>
                <a:off x="4860925" y="1955800"/>
                <a:ext cx="1884363" cy="393700"/>
              </a:xfrm>
              <a:prstGeom prst="rect">
                <a:avLst/>
              </a:prstGeom>
              <a:noFill/>
              <a:ln w="6350">
                <a:solidFill>
                  <a:srgbClr val="660066"/>
                </a:solidFill>
                <a:miter lim="800000"/>
                <a:headEnd/>
                <a:tailEnd/>
              </a:ln>
            </p:spPr>
            <p:txBody>
              <a:bodyPr rIns="45720" anchor="ctr"/>
              <a:lstStyle/>
              <a:p>
                <a:pPr algn="ctr">
                  <a:lnSpc>
                    <a:spcPct val="80000"/>
                  </a:lnSpc>
                  <a:spcAft>
                    <a:spcPts val="600"/>
                  </a:spcAft>
                </a:pPr>
                <a:r>
                  <a:rPr lang="en-US" sz="1100" b="1" dirty="0">
                    <a:latin typeface="Calibri" pitchFamily="34" charset="0"/>
                  </a:rPr>
                  <a:t>Community Characteristics</a:t>
                </a:r>
              </a:p>
            </p:txBody>
          </p:sp>
          <p:sp>
            <p:nvSpPr>
              <p:cNvPr id="37" name="Text Box 11"/>
              <p:cNvSpPr txBox="1">
                <a:spLocks noChangeArrowheads="1"/>
              </p:cNvSpPr>
              <p:nvPr/>
            </p:nvSpPr>
            <p:spPr bwMode="auto">
              <a:xfrm>
                <a:off x="4865688" y="2422525"/>
                <a:ext cx="1882775" cy="388938"/>
              </a:xfrm>
              <a:prstGeom prst="rect">
                <a:avLst/>
              </a:prstGeom>
              <a:noFill/>
              <a:ln w="6350">
                <a:solidFill>
                  <a:srgbClr val="660066"/>
                </a:solidFill>
                <a:miter lim="800000"/>
                <a:headEnd/>
                <a:tailEnd/>
              </a:ln>
            </p:spPr>
            <p:txBody>
              <a:bodyPr rIns="45720"/>
              <a:lstStyle/>
              <a:p>
                <a:pPr algn="ctr">
                  <a:lnSpc>
                    <a:spcPct val="80000"/>
                  </a:lnSpc>
                  <a:spcAft>
                    <a:spcPts val="600"/>
                  </a:spcAft>
                </a:pPr>
                <a:r>
                  <a:rPr lang="en-US" sz="1100" b="1">
                    <a:latin typeface="Calibri" pitchFamily="34" charset="0"/>
                  </a:rPr>
                  <a:t>Organization/Policy/Social Norms Characteristics</a:t>
                </a:r>
              </a:p>
              <a:p>
                <a:endParaRPr lang="en-US" sz="11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7" name="Line 21"/>
              <p:cNvSpPr>
                <a:spLocks noChangeShapeType="1"/>
              </p:cNvSpPr>
              <p:nvPr/>
            </p:nvSpPr>
            <p:spPr bwMode="auto">
              <a:xfrm>
                <a:off x="4829175" y="2895600"/>
                <a:ext cx="0" cy="1854200"/>
              </a:xfrm>
              <a:prstGeom prst="line">
                <a:avLst/>
              </a:prstGeom>
              <a:noFill/>
              <a:ln w="63500">
                <a:solidFill>
                  <a:srgbClr val="660066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579438" y="987425"/>
            <a:ext cx="1941512" cy="3167063"/>
            <a:chOff x="579438" y="987425"/>
            <a:chExt cx="1941512" cy="3167063"/>
          </a:xfrm>
        </p:grpSpPr>
        <p:sp>
          <p:nvSpPr>
            <p:cNvPr id="48" name="Rectangle 12"/>
            <p:cNvSpPr>
              <a:spLocks noChangeArrowheads="1"/>
            </p:cNvSpPr>
            <p:nvPr/>
          </p:nvSpPr>
          <p:spPr bwMode="auto">
            <a:xfrm>
              <a:off x="731838" y="1787524"/>
              <a:ext cx="1636712" cy="1611901"/>
            </a:xfrm>
            <a:prstGeom prst="rect">
              <a:avLst/>
            </a:prstGeom>
            <a:noFill/>
            <a:ln w="22225">
              <a:solidFill>
                <a:srgbClr val="660066"/>
              </a:solidFill>
              <a:miter lim="800000"/>
              <a:headEnd/>
              <a:tailEnd/>
            </a:ln>
            <a:effectLst>
              <a:outerShdw blurRad="38100" dist="26940" dir="5400000" algn="ctr" rotWithShape="0">
                <a:srgbClr val="CCC0D9">
                  <a:alpha val="35001"/>
                </a:srgbClr>
              </a:outerShdw>
            </a:effectLst>
          </p:spPr>
          <p:txBody>
            <a:bodyPr tIns="91440" bIns="9144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818B3D"/>
                </a:solidFill>
                <a:latin typeface="+mn-lt"/>
              </a:endParaRPr>
            </a:p>
          </p:txBody>
        </p:sp>
        <p:sp>
          <p:nvSpPr>
            <p:cNvPr id="49176" name="TextBox 48"/>
            <p:cNvSpPr txBox="1">
              <a:spLocks noChangeArrowheads="1"/>
            </p:cNvSpPr>
            <p:nvPr/>
          </p:nvSpPr>
          <p:spPr bwMode="auto">
            <a:xfrm>
              <a:off x="579438" y="987425"/>
              <a:ext cx="1941512" cy="768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dirty="0">
                  <a:latin typeface="Calibri" pitchFamily="34" charset="0"/>
                </a:rPr>
                <a:t>Hypothesized Intervention Levers </a:t>
              </a:r>
              <a:br>
                <a:rPr lang="en-US" sz="1600" b="1" dirty="0">
                  <a:latin typeface="Calibri" pitchFamily="34" charset="0"/>
                </a:rPr>
              </a:br>
              <a:r>
                <a:rPr lang="en-US" sz="1200" b="1" dirty="0">
                  <a:latin typeface="Calibri" pitchFamily="34" charset="0"/>
                </a:rPr>
                <a:t>(Mediating Variables)</a:t>
              </a:r>
            </a:p>
          </p:txBody>
        </p:sp>
        <p:sp>
          <p:nvSpPr>
            <p:cNvPr id="50" name="Text Box 14"/>
            <p:cNvSpPr txBox="1">
              <a:spLocks noChangeArrowheads="1"/>
            </p:cNvSpPr>
            <p:nvPr/>
          </p:nvSpPr>
          <p:spPr bwMode="auto">
            <a:xfrm>
              <a:off x="819150" y="1877765"/>
              <a:ext cx="1466850" cy="986220"/>
            </a:xfrm>
            <a:prstGeom prst="rect">
              <a:avLst/>
            </a:prstGeom>
            <a:noFill/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tIns="91440" bIns="91440"/>
            <a:lstStyle/>
            <a:p>
              <a:pPr algn="ctr"/>
              <a:r>
                <a:rPr lang="en-US" sz="1100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Calibri" pitchFamily="34" charset="0"/>
                </a:rPr>
                <a:t>Support for Building Six Protective Factors at Five Levels of System</a:t>
              </a:r>
              <a:endParaRPr lang="en-US" sz="11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51" name="Text Box 14"/>
            <p:cNvSpPr txBox="1">
              <a:spLocks noChangeArrowheads="1"/>
            </p:cNvSpPr>
            <p:nvPr/>
          </p:nvSpPr>
          <p:spPr bwMode="auto">
            <a:xfrm>
              <a:off x="819150" y="2936231"/>
              <a:ext cx="1466850" cy="381000"/>
            </a:xfrm>
            <a:prstGeom prst="rect">
              <a:avLst/>
            </a:prstGeom>
            <a:noFill/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tIns="91440" bIns="91440"/>
            <a:lstStyle/>
            <a:p>
              <a:pPr algn="ctr"/>
              <a:r>
                <a:rPr lang="en-US" sz="1100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Calibri" pitchFamily="34" charset="0"/>
                </a:rPr>
                <a:t>Partnerships</a:t>
              </a:r>
              <a:endParaRPr lang="en-US" sz="1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52" name="Line 21"/>
            <p:cNvSpPr>
              <a:spLocks noChangeShapeType="1"/>
            </p:cNvSpPr>
            <p:nvPr/>
          </p:nvSpPr>
          <p:spPr bwMode="auto">
            <a:xfrm>
              <a:off x="1549400" y="3386974"/>
              <a:ext cx="0" cy="767514"/>
            </a:xfrm>
            <a:prstGeom prst="line">
              <a:avLst/>
            </a:prstGeom>
            <a:noFill/>
            <a:ln w="63500">
              <a:solidFill>
                <a:srgbClr val="66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 txBox="1">
            <a:spLocks/>
          </p:cNvSpPr>
          <p:nvPr/>
        </p:nvSpPr>
        <p:spPr bwMode="auto">
          <a:xfrm>
            <a:off x="0" y="140944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200" b="1" dirty="0">
                <a:solidFill>
                  <a:srgbClr val="74275F"/>
                </a:solidFill>
                <a:latin typeface="Calibri" pitchFamily="34" charset="0"/>
                <a:ea typeface="ＭＳ Ｐゴシック"/>
                <a:cs typeface="ＭＳ Ｐゴシック"/>
              </a:rPr>
              <a:t>QIC-EC Cross-Site “Meaning-Making” Framework</a:t>
            </a:r>
          </a:p>
        </p:txBody>
      </p:sp>
      <p:sp>
        <p:nvSpPr>
          <p:cNvPr id="2" name="Cloud 1"/>
          <p:cNvSpPr>
            <a:spLocks/>
          </p:cNvSpPr>
          <p:nvPr/>
        </p:nvSpPr>
        <p:spPr>
          <a:xfrm rot="574402">
            <a:off x="180975" y="844550"/>
            <a:ext cx="8559800" cy="5440363"/>
          </a:xfrm>
          <a:prstGeom prst="cloud">
            <a:avLst/>
          </a:prstGeom>
          <a:solidFill>
            <a:srgbClr val="D2FEE7">
              <a:alpha val="13000"/>
            </a:srgbClr>
          </a:solidFill>
          <a:ln w="9525" cap="flat" cmpd="sng" algn="ctr">
            <a:solidFill>
              <a:schemeClr val="bg1">
                <a:lumMod val="50000"/>
                <a:alpha val="59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1244600" y="3646488"/>
            <a:ext cx="21336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algn="ctr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1">
                <a:latin typeface="Calibri" pitchFamily="34" charset="0"/>
              </a:rPr>
              <a:t>Collaborative Intervention</a:t>
            </a:r>
          </a:p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1244600" y="4197350"/>
            <a:ext cx="2141538" cy="1517650"/>
          </a:xfrm>
          <a:prstGeom prst="rect">
            <a:avLst/>
          </a:prstGeom>
          <a:noFill/>
          <a:ln w="22225">
            <a:solidFill>
              <a:srgbClr val="660066"/>
            </a:solidFill>
            <a:prstDash val="dash"/>
            <a:miter lim="800000"/>
            <a:headEnd/>
            <a:tailEnd/>
          </a:ln>
        </p:spPr>
        <p:txBody>
          <a:bodyPr lIns="45720" rIns="45720"/>
          <a:lstStyle/>
          <a:p>
            <a:pPr algn="ctr" fontAlgn="auto">
              <a:lnSpc>
                <a:spcPct val="72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1100" u="sng" dirty="0">
                <a:latin typeface="Calibri" charset="0"/>
                <a:ea typeface="Cambria" charset="0"/>
              </a:rPr>
              <a:t/>
            </a:r>
            <a:br>
              <a:rPr lang="en-US" sz="1100" u="sng" dirty="0">
                <a:latin typeface="Calibri" charset="0"/>
                <a:ea typeface="Cambria" charset="0"/>
              </a:rPr>
            </a:br>
            <a:r>
              <a:rPr lang="en-US" sz="1100" b="1" dirty="0">
                <a:latin typeface="Calibri" charset="0"/>
                <a:ea typeface="Cambria" charset="0"/>
              </a:rPr>
              <a:t>As implemented </a:t>
            </a:r>
            <a:br>
              <a:rPr lang="en-US" sz="1100" b="1" dirty="0">
                <a:latin typeface="Calibri" charset="0"/>
                <a:ea typeface="Cambria" charset="0"/>
              </a:rPr>
            </a:br>
            <a:r>
              <a:rPr lang="en-US" sz="1100" b="1" dirty="0">
                <a:latin typeface="Calibri" charset="0"/>
                <a:ea typeface="Cambria" charset="0"/>
              </a:rPr>
              <a:t>by each site:</a:t>
            </a:r>
          </a:p>
          <a:p>
            <a:pPr marL="119063" indent="-119063" fontAlgn="auto">
              <a:lnSpc>
                <a:spcPct val="72000"/>
              </a:lnSpc>
              <a:spcBef>
                <a:spcPts val="0"/>
              </a:spcBef>
              <a:spcAft>
                <a:spcPts val="800"/>
              </a:spcAft>
              <a:buFont typeface="Wingdings" charset="2"/>
              <a:buChar char="§"/>
              <a:defRPr/>
            </a:pPr>
            <a:r>
              <a:rPr lang="en-US" sz="1100" b="1" dirty="0">
                <a:latin typeface="Calibri" charset="0"/>
                <a:ea typeface="Cambria" charset="0"/>
              </a:rPr>
              <a:t>Strong Start </a:t>
            </a:r>
            <a:r>
              <a:rPr lang="en-US" sz="1100" b="1" dirty="0" smtClean="0">
                <a:latin typeface="Calibri" charset="0"/>
                <a:ea typeface="Cambria" charset="0"/>
              </a:rPr>
              <a:t>(CO)</a:t>
            </a:r>
            <a:endParaRPr lang="en-US" sz="1100" b="1" dirty="0">
              <a:latin typeface="Calibri" charset="0"/>
              <a:ea typeface="Cambria" charset="0"/>
            </a:endParaRPr>
          </a:p>
          <a:p>
            <a:pPr marL="119063" indent="-119063" fontAlgn="auto">
              <a:lnSpc>
                <a:spcPct val="72000"/>
              </a:lnSpc>
              <a:spcBef>
                <a:spcPts val="0"/>
              </a:spcBef>
              <a:spcAft>
                <a:spcPts val="800"/>
              </a:spcAft>
              <a:buFont typeface="Wingdings" charset="2"/>
              <a:buChar char="§"/>
              <a:defRPr/>
            </a:pPr>
            <a:r>
              <a:rPr lang="en-US" sz="1100" b="1" dirty="0">
                <a:latin typeface="Calibri" charset="0"/>
                <a:ea typeface="Cambria" charset="0"/>
              </a:rPr>
              <a:t>Project </a:t>
            </a:r>
            <a:r>
              <a:rPr lang="en-US" sz="1100" b="1" dirty="0" err="1">
                <a:latin typeface="Calibri" charset="0"/>
                <a:ea typeface="Cambria" charset="0"/>
              </a:rPr>
              <a:t>Dulce</a:t>
            </a:r>
            <a:r>
              <a:rPr lang="en-US" sz="1100" b="1" dirty="0">
                <a:latin typeface="Calibri" charset="0"/>
                <a:ea typeface="Cambria" charset="0"/>
              </a:rPr>
              <a:t> </a:t>
            </a:r>
            <a:r>
              <a:rPr lang="en-US" sz="1100" b="1" dirty="0" smtClean="0">
                <a:latin typeface="Calibri" charset="0"/>
                <a:ea typeface="Cambria" charset="0"/>
              </a:rPr>
              <a:t>(MA)</a:t>
            </a:r>
            <a:endParaRPr lang="en-US" sz="1100" b="1" dirty="0">
              <a:latin typeface="Calibri" charset="0"/>
              <a:ea typeface="Cambria" charset="0"/>
            </a:endParaRPr>
          </a:p>
          <a:p>
            <a:pPr marL="119063" indent="-119063" fontAlgn="auto">
              <a:lnSpc>
                <a:spcPct val="72000"/>
              </a:lnSpc>
              <a:spcBef>
                <a:spcPts val="0"/>
              </a:spcBef>
              <a:spcAft>
                <a:spcPts val="800"/>
              </a:spcAft>
              <a:buFont typeface="Wingdings" charset="2"/>
              <a:buChar char="§"/>
              <a:defRPr/>
            </a:pPr>
            <a:r>
              <a:rPr lang="en-US" sz="1100" b="1" dirty="0">
                <a:latin typeface="Calibri" charset="0"/>
                <a:ea typeface="Cambria" charset="0"/>
              </a:rPr>
              <a:t>Fostering Hope Initiative </a:t>
            </a:r>
            <a:r>
              <a:rPr lang="en-US" sz="1100" b="1" dirty="0" smtClean="0">
                <a:latin typeface="Calibri" charset="0"/>
                <a:ea typeface="Cambria" charset="0"/>
              </a:rPr>
              <a:t>(OR)</a:t>
            </a:r>
            <a:endParaRPr lang="en-US" sz="1100" b="1" dirty="0">
              <a:latin typeface="Calibri" charset="0"/>
              <a:ea typeface="Cambria" charset="0"/>
            </a:endParaRPr>
          </a:p>
          <a:p>
            <a:pPr marL="119063" indent="-119063" fontAlgn="auto">
              <a:lnSpc>
                <a:spcPct val="72000"/>
              </a:lnSpc>
              <a:spcBef>
                <a:spcPts val="0"/>
              </a:spcBef>
              <a:spcAft>
                <a:spcPts val="800"/>
              </a:spcAft>
              <a:buFont typeface="Wingdings" charset="2"/>
              <a:buChar char="§"/>
              <a:defRPr/>
            </a:pPr>
            <a:r>
              <a:rPr lang="en-US" sz="1100" b="1" dirty="0">
                <a:latin typeface="Calibri" charset="0"/>
                <a:ea typeface="Cambria" charset="0"/>
              </a:rPr>
              <a:t>Family Networks Project </a:t>
            </a:r>
            <a:r>
              <a:rPr lang="en-US" sz="1100" b="1" dirty="0" smtClean="0">
                <a:latin typeface="Calibri" charset="0"/>
                <a:ea typeface="Cambria" charset="0"/>
              </a:rPr>
              <a:t>(SC)</a:t>
            </a:r>
            <a:endParaRPr lang="en-US" sz="1100" b="1" dirty="0">
              <a:latin typeface="Calibri" charset="0"/>
              <a:ea typeface="Cambria" charset="0"/>
            </a:endParaRPr>
          </a:p>
        </p:txBody>
      </p:sp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2630488" y="1019175"/>
            <a:ext cx="440213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algn="ctr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1">
                <a:latin typeface="Calibri" pitchFamily="34" charset="0"/>
              </a:rPr>
              <a:t>Moderating Variables</a:t>
            </a:r>
            <a:endParaRPr lang="en-US" sz="1600" b="1">
              <a:latin typeface="Times New Roman" pitchFamily="18" charset="0"/>
            </a:endParaRPr>
          </a:p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2836863" y="1397000"/>
            <a:ext cx="4003675" cy="1511300"/>
          </a:xfrm>
          <a:prstGeom prst="rect">
            <a:avLst/>
          </a:prstGeom>
          <a:noFill/>
          <a:ln w="19050">
            <a:solidFill>
              <a:srgbClr val="660066"/>
            </a:solidFill>
            <a:prstDash val="dash"/>
            <a:miter lim="800000"/>
            <a:headEnd/>
            <a:tailEnd/>
          </a:ln>
          <a:effectLst>
            <a:outerShdw blurRad="38100" dist="26940" dir="5400000" algn="ctr" rotWithShape="0">
              <a:srgbClr val="CCC0D9">
                <a:alpha val="35001"/>
              </a:srgbClr>
            </a:outerShdw>
          </a:effectLst>
        </p:spPr>
        <p:txBody>
          <a:bodyPr tIns="91440" bIns="9144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 </a:t>
            </a: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2922588" y="1489075"/>
            <a:ext cx="1874837" cy="393700"/>
          </a:xfrm>
          <a:prstGeom prst="rect">
            <a:avLst/>
          </a:prstGeom>
          <a:noFill/>
          <a:ln w="6350">
            <a:solidFill>
              <a:srgbClr val="660066"/>
            </a:solidFill>
            <a:miter lim="800000"/>
            <a:headEnd/>
            <a:tailEnd/>
          </a:ln>
        </p:spPr>
        <p:txBody>
          <a:bodyPr rIns="4572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1100" b="1">
                <a:latin typeface="Calibri" pitchFamily="34" charset="0"/>
              </a:rPr>
              <a:t>Caregiver Characteristics (BIF)</a:t>
            </a: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2922588" y="1955800"/>
            <a:ext cx="1884362" cy="393700"/>
          </a:xfrm>
          <a:prstGeom prst="rect">
            <a:avLst/>
          </a:prstGeom>
          <a:noFill/>
          <a:ln w="6350">
            <a:solidFill>
              <a:srgbClr val="660066"/>
            </a:solidFill>
            <a:miter lim="800000"/>
            <a:headEnd/>
            <a:tailEnd/>
          </a:ln>
        </p:spPr>
        <p:txBody>
          <a:bodyPr rIns="4572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1100" b="1" dirty="0">
                <a:latin typeface="Calibri" pitchFamily="34" charset="0"/>
              </a:rPr>
              <a:t>Child Characteristics (BIF)</a:t>
            </a:r>
            <a:endParaRPr lang="en-US" sz="1100" b="1" dirty="0">
              <a:latin typeface="Times New Roman" pitchFamily="18" charset="0"/>
            </a:endParaRP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4865688" y="1489075"/>
            <a:ext cx="1882775" cy="393700"/>
          </a:xfrm>
          <a:prstGeom prst="rect">
            <a:avLst/>
          </a:prstGeom>
          <a:noFill/>
          <a:ln w="6350">
            <a:solidFill>
              <a:srgbClr val="660066"/>
            </a:solidFill>
            <a:miter lim="800000"/>
            <a:headEnd/>
            <a:tailEnd/>
          </a:ln>
        </p:spPr>
        <p:txBody>
          <a:bodyPr rIns="45720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1100" b="1" dirty="0">
                <a:latin typeface="Calibri" pitchFamily="34" charset="0"/>
              </a:rPr>
              <a:t>Neighborhood Characteristics (BIF)</a:t>
            </a:r>
            <a:endParaRPr lang="en-US" sz="1100" b="1" dirty="0">
              <a:latin typeface="Times New Roman" pitchFamily="18" charset="0"/>
            </a:endParaRPr>
          </a:p>
          <a:p>
            <a:pPr>
              <a:lnSpc>
                <a:spcPct val="72000"/>
              </a:lnSpc>
            </a:pP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2927350" y="2422525"/>
            <a:ext cx="1884363" cy="392113"/>
          </a:xfrm>
          <a:prstGeom prst="rect">
            <a:avLst/>
          </a:prstGeom>
          <a:noFill/>
          <a:ln w="6350">
            <a:solidFill>
              <a:srgbClr val="660066"/>
            </a:solidFill>
            <a:miter lim="800000"/>
            <a:headEnd/>
            <a:tailEnd/>
          </a:ln>
        </p:spPr>
        <p:txBody>
          <a:bodyPr rIns="4572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1100" b="1" dirty="0">
                <a:latin typeface="Calibri" pitchFamily="34" charset="0"/>
              </a:rPr>
              <a:t>Support Network </a:t>
            </a:r>
            <a:br>
              <a:rPr lang="en-US" sz="1100" b="1" dirty="0">
                <a:latin typeface="Calibri" pitchFamily="34" charset="0"/>
              </a:rPr>
            </a:br>
            <a:r>
              <a:rPr lang="en-US" sz="1100" b="1" dirty="0">
                <a:latin typeface="Calibri" pitchFamily="34" charset="0"/>
              </a:rPr>
              <a:t>Characteristics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4860925" y="1955800"/>
            <a:ext cx="1884363" cy="393700"/>
          </a:xfrm>
          <a:prstGeom prst="rect">
            <a:avLst/>
          </a:prstGeom>
          <a:noFill/>
          <a:ln w="6350">
            <a:solidFill>
              <a:srgbClr val="660066"/>
            </a:solidFill>
            <a:miter lim="800000"/>
            <a:headEnd/>
            <a:tailEnd/>
          </a:ln>
        </p:spPr>
        <p:txBody>
          <a:bodyPr rIns="4572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1100" b="1" dirty="0">
                <a:latin typeface="Calibri" pitchFamily="34" charset="0"/>
              </a:rPr>
              <a:t>Community Characteristics</a:t>
            </a:r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4865688" y="2422525"/>
            <a:ext cx="1882775" cy="388938"/>
          </a:xfrm>
          <a:prstGeom prst="rect">
            <a:avLst/>
          </a:prstGeom>
          <a:noFill/>
          <a:ln w="6350">
            <a:solidFill>
              <a:srgbClr val="660066"/>
            </a:solidFill>
            <a:miter lim="800000"/>
            <a:headEnd/>
            <a:tailEnd/>
          </a:ln>
        </p:spPr>
        <p:txBody>
          <a:bodyPr rIns="45720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1100" b="1" dirty="0">
                <a:latin typeface="Calibri" pitchFamily="34" charset="0"/>
              </a:rPr>
              <a:t>Organization/Policy/Social Norms Characteristics</a:t>
            </a:r>
          </a:p>
          <a:p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Line 21"/>
          <p:cNvSpPr>
            <a:spLocks noChangeShapeType="1"/>
          </p:cNvSpPr>
          <p:nvPr/>
        </p:nvSpPr>
        <p:spPr bwMode="auto">
          <a:xfrm flipV="1">
            <a:off x="3378200" y="4838700"/>
            <a:ext cx="2860675" cy="17463"/>
          </a:xfrm>
          <a:prstGeom prst="line">
            <a:avLst/>
          </a:prstGeom>
          <a:noFill/>
          <a:ln w="63500">
            <a:solidFill>
              <a:srgbClr val="66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" name="Text Box 18"/>
          <p:cNvSpPr txBox="1">
            <a:spLocks noChangeArrowheads="1"/>
          </p:cNvSpPr>
          <p:nvPr/>
        </p:nvSpPr>
        <p:spPr bwMode="auto">
          <a:xfrm>
            <a:off x="6238875" y="2967038"/>
            <a:ext cx="219868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algn="ctr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latin typeface="Calibri" pitchFamily="34" charset="0"/>
              </a:rPr>
              <a:t>Caregiver Outcomes  </a:t>
            </a:r>
            <a:endParaRPr lang="en-US" sz="1600" b="1" dirty="0">
              <a:latin typeface="Times New Roman" pitchFamily="18" charset="0"/>
            </a:endParaRP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12"/>
          <p:cNvSpPr>
            <a:spLocks noChangeArrowheads="1"/>
          </p:cNvSpPr>
          <p:nvPr/>
        </p:nvSpPr>
        <p:spPr bwMode="auto">
          <a:xfrm>
            <a:off x="6238875" y="3294063"/>
            <a:ext cx="2198688" cy="2732087"/>
          </a:xfrm>
          <a:prstGeom prst="rect">
            <a:avLst/>
          </a:prstGeom>
          <a:noFill/>
          <a:ln w="22225">
            <a:solidFill>
              <a:srgbClr val="660066"/>
            </a:solidFill>
            <a:miter lim="800000"/>
            <a:headEnd/>
            <a:tailEnd/>
          </a:ln>
          <a:effectLst>
            <a:outerShdw blurRad="38100" dist="26940" dir="5400000" algn="ctr" rotWithShape="0">
              <a:srgbClr val="CCC0D9">
                <a:alpha val="35001"/>
              </a:srgbClr>
            </a:outerShdw>
          </a:effectLst>
        </p:spPr>
        <p:txBody>
          <a:bodyPr tIns="91440" bIns="9144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6324600" y="3365500"/>
            <a:ext cx="2038350" cy="444500"/>
          </a:xfrm>
          <a:prstGeom prst="rect">
            <a:avLst/>
          </a:prstGeom>
          <a:noFill/>
          <a:ln w="19050">
            <a:solidFill>
              <a:srgbClr val="660066"/>
            </a:solidFill>
            <a:miter lim="800000"/>
            <a:headEnd/>
            <a:tailEnd/>
          </a:ln>
        </p:spPr>
        <p:txBody>
          <a:bodyPr tIns="91440" bIns="91440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1100" b="1">
                <a:latin typeface="Calibri" pitchFamily="34" charset="0"/>
              </a:rPr>
              <a:t>Increased Likelihood of Optimal Child Development (PSI, AAPI)</a:t>
            </a:r>
            <a:endParaRPr lang="en-US" sz="1100" b="1">
              <a:latin typeface="Times New Roman" pitchFamily="18" charset="0"/>
            </a:endParaRPr>
          </a:p>
          <a:p>
            <a:endParaRPr lang="en-US" sz="1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6316663" y="3886200"/>
            <a:ext cx="2038350" cy="446088"/>
          </a:xfrm>
          <a:prstGeom prst="rect">
            <a:avLst/>
          </a:prstGeom>
          <a:noFill/>
          <a:ln w="19050">
            <a:solidFill>
              <a:srgbClr val="660066"/>
            </a:solidFill>
            <a:miter lim="800000"/>
            <a:headEnd/>
            <a:tailEnd/>
          </a:ln>
        </p:spPr>
        <p:txBody>
          <a:bodyPr tIns="91440" bIns="91440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1100" b="1">
                <a:latin typeface="Calibri" pitchFamily="34" charset="0"/>
              </a:rPr>
              <a:t>Increased Family Strength (SRFI, SNM, BIF)</a:t>
            </a:r>
            <a:endParaRPr lang="en-US" sz="1100" b="1">
              <a:latin typeface="Times New Roman" pitchFamily="18" charset="0"/>
            </a:endParaRPr>
          </a:p>
        </p:txBody>
      </p:sp>
      <p:sp>
        <p:nvSpPr>
          <p:cNvPr id="43" name="Text Box 23"/>
          <p:cNvSpPr txBox="1">
            <a:spLocks noChangeArrowheads="1"/>
          </p:cNvSpPr>
          <p:nvPr/>
        </p:nvSpPr>
        <p:spPr bwMode="auto">
          <a:xfrm>
            <a:off x="6511925" y="4408488"/>
            <a:ext cx="164465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1200" b="1">
                <a:latin typeface="Calibri" pitchFamily="34" charset="0"/>
              </a:rPr>
              <a:t>Decreased Likelihood of Child Maltreatment</a:t>
            </a:r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6323013" y="4416425"/>
            <a:ext cx="2041525" cy="1516063"/>
          </a:xfrm>
          <a:prstGeom prst="rect">
            <a:avLst/>
          </a:prstGeom>
          <a:noFill/>
          <a:ln w="19050">
            <a:solidFill>
              <a:srgbClr val="660066"/>
            </a:solidFill>
            <a:miter lim="800000"/>
            <a:headEnd/>
            <a:tailEnd/>
          </a:ln>
          <a:effectLst>
            <a:outerShdw blurRad="38100" dist="26940" dir="5400000" algn="ctr" rotWithShape="0">
              <a:srgbClr val="CCC0D9">
                <a:alpha val="35001"/>
              </a:srgbClr>
            </a:outerShdw>
          </a:effectLst>
        </p:spPr>
        <p:txBody>
          <a:bodyPr tIns="91440" bIns="9144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5" name="Text Box 16"/>
          <p:cNvSpPr txBox="1">
            <a:spLocks noChangeArrowheads="1"/>
          </p:cNvSpPr>
          <p:nvPr/>
        </p:nvSpPr>
        <p:spPr bwMode="auto">
          <a:xfrm>
            <a:off x="6383338" y="4856163"/>
            <a:ext cx="1911350" cy="447675"/>
          </a:xfrm>
          <a:prstGeom prst="rect">
            <a:avLst/>
          </a:prstGeom>
          <a:noFill/>
          <a:ln w="6350">
            <a:solidFill>
              <a:srgbClr val="660066"/>
            </a:solidFill>
            <a:miter lim="800000"/>
            <a:headEnd/>
            <a:tailEnd/>
          </a:ln>
        </p:spPr>
        <p:txBody>
          <a:bodyPr tIns="91440" bIns="91440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1100" b="1" i="1">
                <a:latin typeface="Calibri" pitchFamily="34" charset="0"/>
              </a:rPr>
              <a:t>Increased Protective Factors (CAPF)</a:t>
            </a:r>
            <a:endParaRPr lang="en-US" sz="1100" b="1" i="1">
              <a:latin typeface="Times New Roman" pitchFamily="18" charset="0"/>
            </a:endParaRPr>
          </a:p>
          <a:p>
            <a:endParaRPr lang="en-US" sz="1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 Box 17"/>
          <p:cNvSpPr txBox="1">
            <a:spLocks noChangeArrowheads="1"/>
          </p:cNvSpPr>
          <p:nvPr/>
        </p:nvSpPr>
        <p:spPr bwMode="auto">
          <a:xfrm>
            <a:off x="6386513" y="5383213"/>
            <a:ext cx="1911350" cy="446087"/>
          </a:xfrm>
          <a:prstGeom prst="rect">
            <a:avLst/>
          </a:prstGeom>
          <a:noFill/>
          <a:ln w="3175">
            <a:solidFill>
              <a:srgbClr val="66006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1100" b="1" i="1">
                <a:latin typeface="Calibri" pitchFamily="34" charset="0"/>
              </a:rPr>
              <a:t>Decreased Risk Factors (PSI)</a:t>
            </a:r>
            <a:endParaRPr lang="en-US" sz="1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Line 21"/>
          <p:cNvSpPr>
            <a:spLocks noChangeShapeType="1"/>
          </p:cNvSpPr>
          <p:nvPr/>
        </p:nvSpPr>
        <p:spPr bwMode="auto">
          <a:xfrm>
            <a:off x="4829175" y="2895600"/>
            <a:ext cx="0" cy="1854200"/>
          </a:xfrm>
          <a:prstGeom prst="line">
            <a:avLst/>
          </a:prstGeom>
          <a:noFill/>
          <a:ln w="63500">
            <a:solidFill>
              <a:srgbClr val="66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79438" y="987425"/>
            <a:ext cx="1941512" cy="3167063"/>
            <a:chOff x="579438" y="987425"/>
            <a:chExt cx="1941512" cy="3167063"/>
          </a:xfrm>
        </p:grpSpPr>
        <p:sp>
          <p:nvSpPr>
            <p:cNvPr id="48" name="Rectangle 12"/>
            <p:cNvSpPr>
              <a:spLocks noChangeArrowheads="1"/>
            </p:cNvSpPr>
            <p:nvPr/>
          </p:nvSpPr>
          <p:spPr bwMode="auto">
            <a:xfrm>
              <a:off x="731838" y="1787524"/>
              <a:ext cx="1636712" cy="1616075"/>
            </a:xfrm>
            <a:prstGeom prst="rect">
              <a:avLst/>
            </a:prstGeom>
            <a:noFill/>
            <a:ln w="22225">
              <a:solidFill>
                <a:srgbClr val="660066"/>
              </a:solidFill>
              <a:miter lim="800000"/>
              <a:headEnd/>
              <a:tailEnd/>
            </a:ln>
            <a:effectLst>
              <a:outerShdw blurRad="38100" dist="26940" dir="5400000" algn="ctr" rotWithShape="0">
                <a:srgbClr val="CCC0D9">
                  <a:alpha val="35001"/>
                </a:srgbClr>
              </a:outerShdw>
            </a:effectLst>
          </p:spPr>
          <p:txBody>
            <a:bodyPr tIns="91440" bIns="9144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9176" name="TextBox 48"/>
            <p:cNvSpPr txBox="1">
              <a:spLocks noChangeArrowheads="1"/>
            </p:cNvSpPr>
            <p:nvPr/>
          </p:nvSpPr>
          <p:spPr bwMode="auto">
            <a:xfrm>
              <a:off x="579438" y="987425"/>
              <a:ext cx="1941512" cy="768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>
                  <a:latin typeface="Calibri" pitchFamily="34" charset="0"/>
                </a:rPr>
                <a:t>Hypothesized Intervention Levers </a:t>
              </a:r>
              <a:br>
                <a:rPr lang="en-US" sz="1600" b="1">
                  <a:latin typeface="Calibri" pitchFamily="34" charset="0"/>
                </a:rPr>
              </a:br>
              <a:r>
                <a:rPr lang="en-US" sz="1200" b="1">
                  <a:latin typeface="Calibri" pitchFamily="34" charset="0"/>
                </a:rPr>
                <a:t>(Mediating Variables)</a:t>
              </a:r>
            </a:p>
          </p:txBody>
        </p:sp>
        <p:sp>
          <p:nvSpPr>
            <p:cNvPr id="50" name="Text Box 14"/>
            <p:cNvSpPr txBox="1">
              <a:spLocks noChangeArrowheads="1"/>
            </p:cNvSpPr>
            <p:nvPr/>
          </p:nvSpPr>
          <p:spPr bwMode="auto">
            <a:xfrm>
              <a:off x="819150" y="1865313"/>
              <a:ext cx="1466850" cy="1460284"/>
            </a:xfrm>
            <a:prstGeom prst="rect">
              <a:avLst/>
            </a:prstGeom>
            <a:noFill/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tIns="91440" bIns="91440"/>
            <a:lstStyle/>
            <a:p>
              <a:pPr algn="ctr">
                <a:lnSpc>
                  <a:spcPct val="110000"/>
                </a:lnSpc>
              </a:pPr>
              <a:r>
                <a:rPr lang="en-US" sz="12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Calibri" pitchFamily="34" charset="0"/>
                </a:rPr>
                <a:t>Support </a:t>
              </a:r>
              <a:r>
                <a:rPr lang="en-US" sz="12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Calibri" pitchFamily="34" charset="0"/>
                </a:rPr>
                <a:t>for Building Six Protective Factors</a:t>
              </a:r>
              <a:r>
                <a:rPr lang="en-US" sz="12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Calibri" pitchFamily="34" charset="0"/>
                </a:rPr>
                <a:t> across four domains of social ecology</a:t>
              </a:r>
              <a:endParaRPr lang="en-US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52" name="Line 21"/>
            <p:cNvSpPr>
              <a:spLocks noChangeShapeType="1"/>
            </p:cNvSpPr>
            <p:nvPr/>
          </p:nvSpPr>
          <p:spPr bwMode="auto">
            <a:xfrm>
              <a:off x="1549400" y="3390900"/>
              <a:ext cx="0" cy="763588"/>
            </a:xfrm>
            <a:prstGeom prst="line">
              <a:avLst/>
            </a:prstGeom>
            <a:noFill/>
            <a:ln w="63500">
              <a:solidFill>
                <a:srgbClr val="66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2"/>
          <p:cNvSpPr txBox="1">
            <a:spLocks noChangeArrowheads="1"/>
          </p:cNvSpPr>
          <p:nvPr/>
        </p:nvSpPr>
        <p:spPr bwMode="auto">
          <a:xfrm>
            <a:off x="0" y="401638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 smtClean="0">
                <a:solidFill>
                  <a:srgbClr val="660066"/>
                </a:solidFill>
                <a:latin typeface="+mj-lt"/>
              </a:rPr>
              <a:t>Why Mid-course Analysis Matters</a:t>
            </a:r>
            <a:endParaRPr lang="en-US" sz="4000" b="1" dirty="0">
              <a:solidFill>
                <a:srgbClr val="660066"/>
              </a:solidFill>
              <a:latin typeface="+mj-lt"/>
            </a:endParaRPr>
          </a:p>
        </p:txBody>
      </p:sp>
      <p:sp>
        <p:nvSpPr>
          <p:cNvPr id="24578" name="TextBox 3"/>
          <p:cNvSpPr txBox="1">
            <a:spLocks noChangeArrowheads="1"/>
          </p:cNvSpPr>
          <p:nvPr/>
        </p:nvSpPr>
        <p:spPr bwMode="auto">
          <a:xfrm>
            <a:off x="496888" y="1498600"/>
            <a:ext cx="8153400" cy="321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279400">
              <a:spcAft>
                <a:spcPts val="1800"/>
              </a:spcAft>
              <a:buClr>
                <a:srgbClr val="660066"/>
              </a:buClr>
              <a:buFont typeface="Arial" charset="0"/>
              <a:buChar char="•"/>
            </a:pPr>
            <a:r>
              <a:rPr lang="en-US" sz="2800" dirty="0" smtClean="0">
                <a:ea typeface="ＭＳ Ｐゴシック"/>
                <a:cs typeface="ＭＳ Ｐゴシック"/>
              </a:rPr>
              <a:t>Leads to more useful feedback to initiative leaders and stakeholders</a:t>
            </a:r>
          </a:p>
          <a:p>
            <a:pPr marL="457200" indent="-279400">
              <a:spcAft>
                <a:spcPts val="1800"/>
              </a:spcAft>
              <a:buClr>
                <a:srgbClr val="660066"/>
              </a:buClr>
              <a:buFont typeface="Arial" charset="0"/>
              <a:buChar char="•"/>
            </a:pPr>
            <a:r>
              <a:rPr lang="en-US" sz="2800" dirty="0" smtClean="0">
                <a:ea typeface="ＭＳ Ｐゴシック"/>
                <a:cs typeface="ＭＳ Ｐゴシック"/>
              </a:rPr>
              <a:t>Positions the work as part of an ongoing strategic learning agenda</a:t>
            </a:r>
          </a:p>
          <a:p>
            <a:pPr marL="457200" indent="-279400">
              <a:spcAft>
                <a:spcPts val="1800"/>
              </a:spcAft>
              <a:buClr>
                <a:srgbClr val="660066"/>
              </a:buClr>
              <a:buFont typeface="Arial" charset="0"/>
              <a:buChar char="•"/>
            </a:pPr>
            <a:r>
              <a:rPr lang="en-US" sz="2800" dirty="0" smtClean="0">
                <a:ea typeface="ＭＳ Ｐゴシック"/>
                <a:cs typeface="ＭＳ Ｐゴシック"/>
              </a:rPr>
              <a:t>Is more interesting for the evaluators </a:t>
            </a:r>
          </a:p>
          <a:p>
            <a:pPr marL="457200" indent="-279400">
              <a:spcAft>
                <a:spcPts val="600"/>
              </a:spcAft>
              <a:buClr>
                <a:srgbClr val="660066"/>
              </a:buClr>
              <a:buFont typeface="Arial" charset="0"/>
              <a:buChar char="•"/>
            </a:pPr>
            <a:endParaRPr lang="en-US" b="1" i="1" dirty="0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2"/>
          <p:cNvSpPr txBox="1">
            <a:spLocks noChangeArrowheads="1"/>
          </p:cNvSpPr>
          <p:nvPr/>
        </p:nvSpPr>
        <p:spPr bwMode="auto">
          <a:xfrm>
            <a:off x="0" y="157742"/>
            <a:ext cx="914400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660066"/>
                </a:solidFill>
                <a:latin typeface="Calibri" pitchFamily="34" charset="0"/>
              </a:rPr>
              <a:t>Part 1:</a:t>
            </a:r>
            <a:r>
              <a:rPr lang="en-US" sz="3800" b="1" dirty="0" smtClean="0">
                <a:solidFill>
                  <a:srgbClr val="660066"/>
                </a:solidFill>
                <a:latin typeface="Calibri" pitchFamily="34" charset="0"/>
              </a:rPr>
              <a:t/>
            </a:r>
            <a:br>
              <a:rPr lang="en-US" sz="3800" b="1" dirty="0" smtClean="0">
                <a:solidFill>
                  <a:srgbClr val="660066"/>
                </a:solidFill>
                <a:latin typeface="Calibri" pitchFamily="34" charset="0"/>
              </a:rPr>
            </a:br>
            <a:r>
              <a:rPr lang="en-US" sz="4000" b="1" dirty="0" smtClean="0">
                <a:solidFill>
                  <a:srgbClr val="660066"/>
                </a:solidFill>
                <a:latin typeface="Calibri" pitchFamily="34" charset="0"/>
              </a:rPr>
              <a:t>Understanding Support for Building the Protective Factors</a:t>
            </a:r>
            <a:endParaRPr lang="en-US" sz="4000" b="1" dirty="0">
              <a:solidFill>
                <a:srgbClr val="660066"/>
              </a:solidFill>
              <a:latin typeface="Calibri" pitchFamily="34" charset="0"/>
            </a:endParaRPr>
          </a:p>
        </p:txBody>
      </p:sp>
      <p:sp>
        <p:nvSpPr>
          <p:cNvPr id="24578" name="TextBox 3"/>
          <p:cNvSpPr txBox="1">
            <a:spLocks noChangeArrowheads="1"/>
          </p:cNvSpPr>
          <p:nvPr/>
        </p:nvSpPr>
        <p:spPr bwMode="auto">
          <a:xfrm>
            <a:off x="367597" y="1989204"/>
            <a:ext cx="8504881" cy="3801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7663" indent="-347663" fontAlgn="auto">
              <a:spcBef>
                <a:spcPts val="0"/>
              </a:spcBef>
              <a:spcAft>
                <a:spcPts val="1400"/>
              </a:spcAft>
              <a:buClr>
                <a:srgbClr val="660066"/>
              </a:buClr>
              <a:buFont typeface="Arial"/>
              <a:buChar char="•"/>
              <a:defRPr/>
            </a:pPr>
            <a:r>
              <a:rPr lang="en-US" sz="2700" dirty="0" smtClean="0">
                <a:latin typeface="Arial"/>
                <a:ea typeface="Cambria" charset="0"/>
                <a:cs typeface="Arial"/>
              </a:rPr>
              <a:t>How are we determining the</a:t>
            </a:r>
            <a:r>
              <a:rPr lang="en-US" sz="2700" dirty="0" smtClean="0">
                <a:latin typeface="Arial"/>
                <a:ea typeface="Cambria" charset="0"/>
                <a:cs typeface="Arial"/>
              </a:rPr>
              <a:t> focus </a:t>
            </a:r>
            <a:r>
              <a:rPr lang="en-US" sz="2700" dirty="0" smtClean="0">
                <a:latin typeface="Arial"/>
                <a:ea typeface="Cambria" charset="0"/>
                <a:cs typeface="Arial"/>
              </a:rPr>
              <a:t>of the six Protective Factors in each of the R&amp;D projects? </a:t>
            </a:r>
          </a:p>
          <a:p>
            <a:pPr marL="690563" lvl="1" indent="-347663" fontAlgn="auto">
              <a:spcBef>
                <a:spcPts val="0"/>
              </a:spcBef>
              <a:spcAft>
                <a:spcPts val="200"/>
              </a:spcAft>
              <a:buClr>
                <a:srgbClr val="660066"/>
              </a:buClr>
              <a:buSzPct val="80000"/>
              <a:buFont typeface="Wingdings" charset="2"/>
              <a:buChar char="§"/>
              <a:defRPr/>
            </a:pPr>
            <a:r>
              <a:rPr lang="en-US" sz="2700" dirty="0" smtClean="0">
                <a:latin typeface="Arial"/>
                <a:ea typeface="Cambria" charset="0"/>
                <a:cs typeface="Arial"/>
              </a:rPr>
              <a:t>Rubrics</a:t>
            </a:r>
          </a:p>
          <a:p>
            <a:pPr marL="690563" lvl="1" indent="-347663" fontAlgn="auto">
              <a:spcBef>
                <a:spcPts val="0"/>
              </a:spcBef>
              <a:spcAft>
                <a:spcPts val="200"/>
              </a:spcAft>
              <a:buClr>
                <a:srgbClr val="660066"/>
              </a:buClr>
              <a:buSzPct val="80000"/>
              <a:buFont typeface="Wingdings" charset="2"/>
              <a:buChar char="§"/>
              <a:defRPr/>
            </a:pPr>
            <a:r>
              <a:rPr lang="en-US" sz="2700" dirty="0" smtClean="0">
                <a:latin typeface="Arial"/>
                <a:ea typeface="Cambria" charset="0"/>
                <a:cs typeface="Arial"/>
              </a:rPr>
              <a:t>Examples</a:t>
            </a:r>
          </a:p>
          <a:p>
            <a:pPr marL="690563" lvl="1" indent="-347663" fontAlgn="auto">
              <a:spcBef>
                <a:spcPts val="0"/>
              </a:spcBef>
              <a:spcAft>
                <a:spcPts val="1200"/>
              </a:spcAft>
              <a:buClr>
                <a:srgbClr val="660066"/>
              </a:buClr>
              <a:buSzPct val="80000"/>
              <a:buFont typeface="Wingdings" charset="2"/>
              <a:buChar char="§"/>
              <a:defRPr/>
            </a:pPr>
            <a:r>
              <a:rPr lang="en-US" sz="2700" dirty="0" smtClean="0">
                <a:latin typeface="Arial"/>
                <a:ea typeface="Cambria" charset="0"/>
                <a:cs typeface="Arial"/>
              </a:rPr>
              <a:t>Looking at both treatment and comparison groups</a:t>
            </a:r>
          </a:p>
          <a:p>
            <a:pPr marL="347663" indent="-347663" fontAlgn="auto">
              <a:spcBef>
                <a:spcPts val="0"/>
              </a:spcBef>
              <a:spcAft>
                <a:spcPts val="1200"/>
              </a:spcAft>
              <a:buClr>
                <a:srgbClr val="660066"/>
              </a:buClr>
              <a:buFont typeface="Arial"/>
              <a:buChar char="•"/>
              <a:defRPr/>
            </a:pPr>
            <a:r>
              <a:rPr lang="en-US" sz="2700" dirty="0" smtClean="0">
                <a:latin typeface="Arial"/>
                <a:ea typeface="Cambria" charset="0"/>
                <a:cs typeface="Arial"/>
              </a:rPr>
              <a:t>How are we interacting with the Leadership Team and the R&amp;D projects regarding the Protective Factors?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2"/>
          <p:cNvSpPr txBox="1">
            <a:spLocks noChangeArrowheads="1"/>
          </p:cNvSpPr>
          <p:nvPr/>
        </p:nvSpPr>
        <p:spPr bwMode="auto">
          <a:xfrm>
            <a:off x="0" y="21590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660066"/>
                </a:solidFill>
                <a:latin typeface="Calibri" pitchFamily="34" charset="0"/>
              </a:rPr>
              <a:t>Part 2:</a:t>
            </a:r>
            <a:r>
              <a:rPr lang="en-US" sz="4000" b="1" dirty="0" smtClean="0">
                <a:solidFill>
                  <a:srgbClr val="660066"/>
                </a:solidFill>
                <a:latin typeface="Calibri" pitchFamily="34" charset="0"/>
              </a:rPr>
              <a:t/>
            </a:r>
            <a:br>
              <a:rPr lang="en-US" sz="4000" b="1" dirty="0" smtClean="0">
                <a:solidFill>
                  <a:srgbClr val="660066"/>
                </a:solidFill>
                <a:latin typeface="Calibri" pitchFamily="34" charset="0"/>
              </a:rPr>
            </a:br>
            <a:r>
              <a:rPr lang="en-US" sz="4000" b="1" dirty="0" smtClean="0">
                <a:solidFill>
                  <a:srgbClr val="660066"/>
                </a:solidFill>
                <a:latin typeface="Calibri" pitchFamily="34" charset="0"/>
              </a:rPr>
              <a:t>Understanding the Social Ecology</a:t>
            </a:r>
            <a:endParaRPr lang="en-US" sz="4000" b="1" dirty="0">
              <a:solidFill>
                <a:srgbClr val="660066"/>
              </a:solidFill>
              <a:latin typeface="Calibri" pitchFamily="34" charset="0"/>
            </a:endParaRPr>
          </a:p>
        </p:txBody>
      </p:sp>
      <p:sp>
        <p:nvSpPr>
          <p:cNvPr id="24578" name="TextBox 3"/>
          <p:cNvSpPr txBox="1">
            <a:spLocks noChangeArrowheads="1"/>
          </p:cNvSpPr>
          <p:nvPr/>
        </p:nvSpPr>
        <p:spPr bwMode="auto">
          <a:xfrm>
            <a:off x="496888" y="1739900"/>
            <a:ext cx="8153400" cy="250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7663" indent="-284163" fontAlgn="auto">
              <a:spcBef>
                <a:spcPts val="0"/>
              </a:spcBef>
              <a:spcAft>
                <a:spcPts val="1400"/>
              </a:spcAft>
              <a:buClr>
                <a:srgbClr val="660066"/>
              </a:buClr>
              <a:buFont typeface="Arial"/>
              <a:buChar char="•"/>
              <a:defRPr/>
            </a:pPr>
            <a:r>
              <a:rPr lang="en-US" sz="2800" dirty="0" smtClean="0">
                <a:latin typeface="Arial"/>
                <a:ea typeface="Cambria" charset="0"/>
                <a:cs typeface="Arial"/>
              </a:rPr>
              <a:t>How our understanding of the social ecology evolved</a:t>
            </a:r>
          </a:p>
          <a:p>
            <a:pPr marL="347663" lvl="1" indent="-284163" fontAlgn="auto">
              <a:spcBef>
                <a:spcPts val="0"/>
              </a:spcBef>
              <a:spcAft>
                <a:spcPts val="1400"/>
              </a:spcAft>
              <a:buClr>
                <a:srgbClr val="660066"/>
              </a:buClr>
              <a:buFont typeface="Arial"/>
              <a:buChar char="•"/>
              <a:defRPr/>
            </a:pPr>
            <a:r>
              <a:rPr lang="en-US" sz="2800" dirty="0" smtClean="0">
                <a:latin typeface="Arial"/>
                <a:ea typeface="Cambria" charset="0"/>
                <a:cs typeface="Arial"/>
              </a:rPr>
              <a:t>How the evolution of our thinking about the social ecology affected the evaluation </a:t>
            </a:r>
          </a:p>
          <a:p>
            <a:pPr marL="119063" indent="-119063" fontAlgn="auto">
              <a:lnSpc>
                <a:spcPct val="72000"/>
              </a:lnSpc>
              <a:spcBef>
                <a:spcPts val="0"/>
              </a:spcBef>
              <a:spcAft>
                <a:spcPts val="800"/>
              </a:spcAft>
              <a:buFont typeface="Wingdings" charset="2"/>
              <a:buChar char="§"/>
              <a:defRPr/>
            </a:pPr>
            <a:endParaRPr lang="en-US" sz="2800" dirty="0">
              <a:latin typeface="Calibri" charset="0"/>
              <a:ea typeface="Cambri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487363" y="379091"/>
            <a:ext cx="83264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660066"/>
                </a:solidFill>
                <a:latin typeface="Arial Black"/>
                <a:ea typeface="Arial Black"/>
                <a:cs typeface="Arial Black"/>
              </a:rPr>
              <a:t>Domains of the Social Ecology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48247" y="1609121"/>
            <a:ext cx="6014052" cy="3979324"/>
            <a:chOff x="1548247" y="1609121"/>
            <a:chExt cx="6014052" cy="3979324"/>
          </a:xfrm>
        </p:grpSpPr>
        <p:sp>
          <p:nvSpPr>
            <p:cNvPr id="13" name="Oval 4"/>
            <p:cNvSpPr>
              <a:spLocks noChangeAspect="1" noChangeArrowheads="1"/>
            </p:cNvSpPr>
            <p:nvPr/>
          </p:nvSpPr>
          <p:spPr bwMode="auto">
            <a:xfrm>
              <a:off x="1548247" y="1609121"/>
              <a:ext cx="5938929" cy="3979324"/>
            </a:xfrm>
            <a:prstGeom prst="ellipse">
              <a:avLst/>
            </a:prstGeom>
            <a:solidFill>
              <a:srgbClr val="D8D8D8"/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Oval 5"/>
            <p:cNvSpPr>
              <a:spLocks noChangeAspect="1" noChangeArrowheads="1"/>
            </p:cNvSpPr>
            <p:nvPr/>
          </p:nvSpPr>
          <p:spPr bwMode="auto">
            <a:xfrm>
              <a:off x="2748052" y="1820055"/>
              <a:ext cx="4627515" cy="3547908"/>
            </a:xfrm>
            <a:prstGeom prst="ellipse">
              <a:avLst/>
            </a:prstGeom>
            <a:solidFill>
              <a:srgbClr val="31849B">
                <a:alpha val="39999"/>
              </a:srgbClr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Oval 6"/>
            <p:cNvSpPr>
              <a:spLocks noChangeAspect="1" noChangeArrowheads="1"/>
            </p:cNvSpPr>
            <p:nvPr/>
          </p:nvSpPr>
          <p:spPr bwMode="auto">
            <a:xfrm>
              <a:off x="4057321" y="2118396"/>
              <a:ext cx="3429855" cy="2886835"/>
            </a:xfrm>
            <a:prstGeom prst="ellipse">
              <a:avLst/>
            </a:prstGeom>
            <a:solidFill>
              <a:srgbClr val="D99594">
                <a:alpha val="60001"/>
              </a:srgbClr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Oval 7"/>
            <p:cNvSpPr>
              <a:spLocks noChangeAspect="1" noChangeArrowheads="1"/>
            </p:cNvSpPr>
            <p:nvPr/>
          </p:nvSpPr>
          <p:spPr bwMode="auto">
            <a:xfrm>
              <a:off x="5641322" y="2556933"/>
              <a:ext cx="1920977" cy="192697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Text Box 10"/>
            <p:cNvSpPr txBox="1">
              <a:spLocks noChangeArrowheads="1"/>
            </p:cNvSpPr>
            <p:nvPr/>
          </p:nvSpPr>
          <p:spPr bwMode="auto">
            <a:xfrm>
              <a:off x="6018357" y="3342530"/>
              <a:ext cx="1395123" cy="620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Times New Roman" charset="0"/>
                </a:rPr>
                <a:t>Individual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Times New Roman" charset="0"/>
                </a:rPr>
                <a:t> 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endParaRPr>
            </a:p>
          </p:txBody>
        </p:sp>
        <p:sp>
          <p:nvSpPr>
            <p:cNvPr id="19" name="Text Box 11"/>
            <p:cNvSpPr txBox="1">
              <a:spLocks noChangeArrowheads="1"/>
            </p:cNvSpPr>
            <p:nvPr/>
          </p:nvSpPr>
          <p:spPr bwMode="auto">
            <a:xfrm>
              <a:off x="4101673" y="3359335"/>
              <a:ext cx="2058342" cy="9400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Times New Roman" charset="0"/>
                </a:rPr>
                <a:t>Relationships</a:t>
              </a:r>
            </a:p>
          </p:txBody>
        </p:sp>
        <p:sp>
          <p:nvSpPr>
            <p:cNvPr id="20" name="Text Box 12"/>
            <p:cNvSpPr txBox="1">
              <a:spLocks noChangeArrowheads="1"/>
            </p:cNvSpPr>
            <p:nvPr/>
          </p:nvSpPr>
          <p:spPr bwMode="auto">
            <a:xfrm>
              <a:off x="2748052" y="3359335"/>
              <a:ext cx="1779317" cy="487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Times New Roman" charset="0"/>
                </a:rPr>
                <a:t>Community</a:t>
              </a:r>
            </a:p>
          </p:txBody>
        </p:sp>
        <p:sp>
          <p:nvSpPr>
            <p:cNvPr id="21" name="Text Box 13"/>
            <p:cNvSpPr txBox="1">
              <a:spLocks noChangeArrowheads="1"/>
            </p:cNvSpPr>
            <p:nvPr/>
          </p:nvSpPr>
          <p:spPr bwMode="auto">
            <a:xfrm>
              <a:off x="1673629" y="3359335"/>
              <a:ext cx="1199805" cy="5880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Times New Roman" charset="0"/>
                </a:rPr>
                <a:t>Societal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2"/>
          <p:cNvSpPr txBox="1">
            <a:spLocks noChangeArrowheads="1"/>
          </p:cNvSpPr>
          <p:nvPr/>
        </p:nvSpPr>
        <p:spPr bwMode="auto">
          <a:xfrm>
            <a:off x="0" y="284657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 smtClean="0">
                <a:solidFill>
                  <a:srgbClr val="660066"/>
                </a:solidFill>
                <a:latin typeface="Calibri" pitchFamily="34" charset="0"/>
              </a:rPr>
              <a:t>Understanding the Individual and Relationship Domains of the </a:t>
            </a:r>
            <a:br>
              <a:rPr lang="en-US" sz="4000" b="1" dirty="0" smtClean="0">
                <a:solidFill>
                  <a:srgbClr val="660066"/>
                </a:solidFill>
                <a:latin typeface="Calibri" pitchFamily="34" charset="0"/>
              </a:rPr>
            </a:br>
            <a:r>
              <a:rPr lang="en-US" sz="4000" b="1" dirty="0" smtClean="0">
                <a:solidFill>
                  <a:srgbClr val="660066"/>
                </a:solidFill>
                <a:latin typeface="Calibri" pitchFamily="34" charset="0"/>
              </a:rPr>
              <a:t>Social Ecology</a:t>
            </a:r>
            <a:endParaRPr lang="en-US" sz="4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4578" name="TextBox 3"/>
          <p:cNvSpPr txBox="1">
            <a:spLocks noChangeArrowheads="1"/>
          </p:cNvSpPr>
          <p:nvPr/>
        </p:nvSpPr>
        <p:spPr bwMode="auto">
          <a:xfrm>
            <a:off x="529391" y="2461784"/>
            <a:ext cx="8153400" cy="285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96863" indent="-296863" fontAlgn="auto">
              <a:spcBef>
                <a:spcPts val="0"/>
              </a:spcBef>
              <a:spcAft>
                <a:spcPts val="1400"/>
              </a:spcAft>
              <a:buClr>
                <a:srgbClr val="660066"/>
              </a:buClr>
              <a:buFont typeface="Arial"/>
              <a:buChar char="•"/>
              <a:defRPr/>
            </a:pPr>
            <a:r>
              <a:rPr lang="en-US" sz="2800" dirty="0" smtClean="0">
                <a:latin typeface="Arial"/>
                <a:ea typeface="Cambria" charset="0"/>
                <a:cs typeface="Arial"/>
              </a:rPr>
              <a:t>What is the connection between the protective factors and the individual and relationship domains of the social ecology?</a:t>
            </a:r>
          </a:p>
          <a:p>
            <a:pPr marL="296863" indent="-296863" fontAlgn="auto">
              <a:spcBef>
                <a:spcPts val="0"/>
              </a:spcBef>
              <a:spcAft>
                <a:spcPts val="1400"/>
              </a:spcAft>
              <a:buClr>
                <a:srgbClr val="660066"/>
              </a:buClr>
              <a:buFont typeface="Arial"/>
              <a:buChar char="•"/>
              <a:defRPr/>
            </a:pPr>
            <a:r>
              <a:rPr lang="en-US" sz="2800" dirty="0" smtClean="0">
                <a:latin typeface="Arial"/>
                <a:ea typeface="Cambria" charset="0"/>
                <a:cs typeface="Arial"/>
              </a:rPr>
              <a:t>What did we discover about the patterns of emphasis in the individual and relationship domains of the social ecology?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2"/>
          <p:cNvSpPr txBox="1">
            <a:spLocks noChangeArrowheads="1"/>
          </p:cNvSpPr>
          <p:nvPr/>
        </p:nvSpPr>
        <p:spPr bwMode="auto">
          <a:xfrm>
            <a:off x="0" y="251234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 smtClean="0">
                <a:solidFill>
                  <a:srgbClr val="660066"/>
                </a:solidFill>
                <a:latin typeface="Calibri" pitchFamily="34" charset="0"/>
              </a:rPr>
              <a:t>Understanding the Community and Societal Domains of the Social Ecology</a:t>
            </a:r>
            <a:endParaRPr lang="en-US" sz="4000" b="1" dirty="0">
              <a:solidFill>
                <a:srgbClr val="660066"/>
              </a:solidFill>
              <a:latin typeface="Calibri" pitchFamily="34" charset="0"/>
            </a:endParaRPr>
          </a:p>
        </p:txBody>
      </p:sp>
      <p:sp>
        <p:nvSpPr>
          <p:cNvPr id="24578" name="TextBox 3"/>
          <p:cNvSpPr txBox="1">
            <a:spLocks noChangeArrowheads="1"/>
          </p:cNvSpPr>
          <p:nvPr/>
        </p:nvSpPr>
        <p:spPr bwMode="auto">
          <a:xfrm>
            <a:off x="500655" y="1744557"/>
            <a:ext cx="8153400" cy="438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96863" indent="-296863" fontAlgn="auto">
              <a:spcBef>
                <a:spcPts val="0"/>
              </a:spcBef>
              <a:spcAft>
                <a:spcPts val="800"/>
              </a:spcAft>
              <a:buClr>
                <a:srgbClr val="660066"/>
              </a:buClr>
              <a:buFont typeface="Arial"/>
              <a:buChar char="•"/>
              <a:defRPr/>
            </a:pPr>
            <a:r>
              <a:rPr lang="en-US" sz="2800" dirty="0" smtClean="0">
                <a:latin typeface="Arial"/>
                <a:ea typeface="Cambria" charset="0"/>
                <a:cs typeface="Arial"/>
              </a:rPr>
              <a:t>What is the connection between the protective factors and the</a:t>
            </a:r>
            <a:r>
              <a:rPr lang="en-US" sz="2800" dirty="0" smtClean="0">
                <a:latin typeface="Arial"/>
                <a:ea typeface="Cambria" charset="0"/>
                <a:cs typeface="Arial"/>
              </a:rPr>
              <a:t> community </a:t>
            </a:r>
            <a:r>
              <a:rPr lang="en-US" sz="2800" smtClean="0">
                <a:latin typeface="Arial"/>
                <a:ea typeface="Cambria" charset="0"/>
                <a:cs typeface="Arial"/>
              </a:rPr>
              <a:t>and societal domains </a:t>
            </a:r>
            <a:r>
              <a:rPr lang="en-US" sz="2800" dirty="0" smtClean="0">
                <a:latin typeface="Arial"/>
                <a:ea typeface="Cambria" charset="0"/>
                <a:cs typeface="Arial"/>
              </a:rPr>
              <a:t>of the social ecology?</a:t>
            </a:r>
          </a:p>
          <a:p>
            <a:pPr marL="296863" indent="-296863" fontAlgn="auto">
              <a:spcBef>
                <a:spcPts val="0"/>
              </a:spcBef>
              <a:spcAft>
                <a:spcPts val="800"/>
              </a:spcAft>
              <a:buClr>
                <a:srgbClr val="660066"/>
              </a:buClr>
              <a:buFont typeface="Arial"/>
              <a:buChar char="•"/>
              <a:defRPr/>
            </a:pPr>
            <a:r>
              <a:rPr lang="en-US" sz="2800" dirty="0" smtClean="0">
                <a:latin typeface="Arial"/>
                <a:ea typeface="Cambria" charset="0"/>
                <a:cs typeface="Arial"/>
              </a:rPr>
              <a:t>What did we discover about the patterns of emphasis in the community and societal domains?</a:t>
            </a:r>
          </a:p>
          <a:p>
            <a:pPr marL="576263" lvl="1" indent="-284163" fontAlgn="auto">
              <a:spcBef>
                <a:spcPts val="0"/>
              </a:spcBef>
              <a:spcAft>
                <a:spcPts val="800"/>
              </a:spcAft>
              <a:buClr>
                <a:srgbClr val="660066"/>
              </a:buClr>
              <a:buSzPct val="80000"/>
              <a:buFont typeface="Wingdings" charset="2"/>
              <a:buChar char="§"/>
              <a:defRPr/>
            </a:pPr>
            <a:r>
              <a:rPr lang="en-US" sz="2800" dirty="0" smtClean="0">
                <a:latin typeface="Arial"/>
                <a:ea typeface="Cambria" charset="0"/>
                <a:cs typeface="Arial"/>
              </a:rPr>
              <a:t>Norms</a:t>
            </a:r>
          </a:p>
          <a:p>
            <a:pPr marL="576263" lvl="1" indent="-284163" fontAlgn="auto">
              <a:spcBef>
                <a:spcPts val="0"/>
              </a:spcBef>
              <a:spcAft>
                <a:spcPts val="800"/>
              </a:spcAft>
              <a:buClr>
                <a:srgbClr val="660066"/>
              </a:buClr>
              <a:buSzPct val="80000"/>
              <a:buFont typeface="Wingdings" charset="2"/>
              <a:buChar char="§"/>
              <a:defRPr/>
            </a:pPr>
            <a:r>
              <a:rPr lang="en-US" sz="2800" dirty="0" smtClean="0">
                <a:latin typeface="Arial"/>
                <a:ea typeface="Cambria" charset="0"/>
                <a:cs typeface="Arial"/>
              </a:rPr>
              <a:t>Infrastructure</a:t>
            </a:r>
          </a:p>
          <a:p>
            <a:pPr marL="576263" lvl="1" indent="-284163" fontAlgn="auto">
              <a:spcBef>
                <a:spcPts val="0"/>
              </a:spcBef>
              <a:spcAft>
                <a:spcPts val="800"/>
              </a:spcAft>
              <a:buClr>
                <a:srgbClr val="660066"/>
              </a:buClr>
              <a:buSzPct val="80000"/>
              <a:buFont typeface="Wingdings" charset="2"/>
              <a:buChar char="§"/>
              <a:defRPr/>
            </a:pPr>
            <a:r>
              <a:rPr lang="en-US" sz="2800" dirty="0" smtClean="0">
                <a:latin typeface="Arial"/>
                <a:ea typeface="Cambria" charset="0"/>
                <a:cs typeface="Arial"/>
              </a:rPr>
              <a:t>Policy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2"/>
          <p:cNvSpPr txBox="1">
            <a:spLocks noChangeArrowheads="1"/>
          </p:cNvSpPr>
          <p:nvPr/>
        </p:nvSpPr>
        <p:spPr bwMode="auto">
          <a:xfrm>
            <a:off x="0" y="518618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 smtClean="0">
                <a:solidFill>
                  <a:srgbClr val="660066"/>
                </a:solidFill>
                <a:latin typeface="Calibri" pitchFamily="34" charset="0"/>
              </a:rPr>
              <a:t>Understanding the Social Ecology</a:t>
            </a:r>
            <a:endParaRPr lang="en-US" sz="4000" b="1" dirty="0">
              <a:solidFill>
                <a:srgbClr val="660066"/>
              </a:solidFill>
              <a:latin typeface="Calibri" pitchFamily="34" charset="0"/>
            </a:endParaRPr>
          </a:p>
        </p:txBody>
      </p:sp>
      <p:sp>
        <p:nvSpPr>
          <p:cNvPr id="24578" name="TextBox 3"/>
          <p:cNvSpPr txBox="1">
            <a:spLocks noChangeArrowheads="1"/>
          </p:cNvSpPr>
          <p:nvPr/>
        </p:nvSpPr>
        <p:spPr bwMode="auto">
          <a:xfrm>
            <a:off x="450528" y="1777981"/>
            <a:ext cx="8153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96863" indent="-296863" fontAlgn="auto">
              <a:spcBef>
                <a:spcPts val="0"/>
              </a:spcBef>
              <a:spcAft>
                <a:spcPts val="800"/>
              </a:spcAft>
              <a:buClr>
                <a:srgbClr val="660066"/>
              </a:buClr>
              <a:buFont typeface="Arial"/>
              <a:buChar char="•"/>
              <a:defRPr/>
            </a:pPr>
            <a:r>
              <a:rPr lang="en-US" sz="2800" dirty="0" smtClean="0">
                <a:latin typeface="Arial"/>
                <a:ea typeface="Cambria" charset="0"/>
                <a:cs typeface="Arial"/>
              </a:rPr>
              <a:t>Why are the changes in thinking about the social ecology important and how do they fit our complex adaptive systems model of evaluation?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Box 2"/>
          <p:cNvSpPr txBox="1">
            <a:spLocks noChangeArrowheads="1"/>
          </p:cNvSpPr>
          <p:nvPr/>
        </p:nvSpPr>
        <p:spPr bwMode="auto">
          <a:xfrm>
            <a:off x="0" y="904875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 smtClean="0">
                <a:solidFill>
                  <a:srgbClr val="660066"/>
                </a:solidFill>
                <a:latin typeface="+mj-lt"/>
              </a:rPr>
              <a:t>Part 3</a:t>
            </a:r>
          </a:p>
          <a:p>
            <a:pPr algn="ctr"/>
            <a:r>
              <a:rPr lang="en-US" sz="4000" b="1" dirty="0" smtClean="0">
                <a:solidFill>
                  <a:srgbClr val="660066"/>
                </a:solidFill>
                <a:latin typeface="+mj-lt"/>
              </a:rPr>
              <a:t>Linking Domains of the Social Ecology: </a:t>
            </a:r>
          </a:p>
          <a:p>
            <a:pPr algn="ctr"/>
            <a:r>
              <a:rPr lang="en-US" sz="4000" b="1" dirty="0" smtClean="0">
                <a:solidFill>
                  <a:srgbClr val="660066"/>
                </a:solidFill>
                <a:latin typeface="+mj-lt"/>
              </a:rPr>
              <a:t>Principles of Support for Building Protective Factors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58472"/>
            <a:ext cx="9144000" cy="8382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b="1" dirty="0" smtClean="0">
                <a:solidFill>
                  <a:srgbClr val="660066"/>
                </a:solidFill>
                <a:ea typeface="ＭＳ Ｐゴシック"/>
                <a:cs typeface="Arial Black"/>
              </a:rPr>
              <a:t>Complex Systems</a:t>
            </a:r>
            <a:br>
              <a:rPr lang="en-US" sz="3200" b="1" dirty="0" smtClean="0">
                <a:solidFill>
                  <a:srgbClr val="660066"/>
                </a:solidFill>
                <a:ea typeface="ＭＳ Ｐゴシック"/>
                <a:cs typeface="Arial Black"/>
              </a:rPr>
            </a:br>
            <a:r>
              <a:rPr lang="en-US" sz="2800" b="1" dirty="0" smtClean="0">
                <a:solidFill>
                  <a:srgbClr val="660066"/>
                </a:solidFill>
                <a:ea typeface="ＭＳ Ｐゴシック"/>
                <a:cs typeface="Arial Black"/>
              </a:rPr>
              <a:t>(Illustrating Visibility and Depth)</a:t>
            </a:r>
          </a:p>
        </p:txBody>
      </p:sp>
      <p:pic>
        <p:nvPicPr>
          <p:cNvPr id="50179" name="P 4" descr="iceberg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34800" y="1413835"/>
            <a:ext cx="2486025" cy="471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7" name="O 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45264" y="2620431"/>
            <a:ext cx="2950591" cy="64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710858" y="2791293"/>
            <a:ext cx="419705" cy="26497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82" name="Text Box 20"/>
          <p:cNvSpPr txBox="1">
            <a:spLocks noChangeArrowheads="1"/>
          </p:cNvSpPr>
          <p:nvPr/>
        </p:nvSpPr>
        <p:spPr bwMode="auto">
          <a:xfrm>
            <a:off x="990600" y="2694947"/>
            <a:ext cx="2514600" cy="34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defTabSz="914400"/>
            <a:r>
              <a:rPr lang="en-US" sz="1600" dirty="0">
                <a:solidFill>
                  <a:srgbClr val="0493D5"/>
                </a:solidFill>
                <a:latin typeface="Arial Black"/>
                <a:cs typeface="Times New Roman" pitchFamily="18" charset="0"/>
              </a:rPr>
              <a:t>Patterns</a:t>
            </a:r>
          </a:p>
        </p:txBody>
      </p:sp>
      <p:grpSp>
        <p:nvGrpSpPr>
          <p:cNvPr id="3" name="Group 35"/>
          <p:cNvGrpSpPr/>
          <p:nvPr/>
        </p:nvGrpSpPr>
        <p:grpSpPr>
          <a:xfrm flipH="1">
            <a:off x="5100644" y="1978053"/>
            <a:ext cx="3695036" cy="640080"/>
            <a:chOff x="2662035" y="2045481"/>
            <a:chExt cx="685590" cy="464819"/>
          </a:xfrm>
        </p:grpSpPr>
        <p:pic>
          <p:nvPicPr>
            <p:cNvPr id="37" name="O 5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686151" y="2045481"/>
              <a:ext cx="661474" cy="4648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8" name="Rectangle 37"/>
            <p:cNvSpPr/>
            <p:nvPr/>
          </p:nvSpPr>
          <p:spPr>
            <a:xfrm>
              <a:off x="2662035" y="2162584"/>
              <a:ext cx="94091" cy="1922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181" name="Text Box 19"/>
          <p:cNvSpPr txBox="1">
            <a:spLocks noChangeArrowheads="1"/>
          </p:cNvSpPr>
          <p:nvPr/>
        </p:nvSpPr>
        <p:spPr bwMode="auto">
          <a:xfrm>
            <a:off x="5540408" y="2048860"/>
            <a:ext cx="3083463" cy="47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algn="r" defTabSz="914400"/>
            <a:r>
              <a:rPr lang="en-US" sz="1600" dirty="0">
                <a:solidFill>
                  <a:srgbClr val="0493D5"/>
                </a:solidFill>
                <a:latin typeface="Arial Black"/>
                <a:cs typeface="Times New Roman" pitchFamily="18" charset="0"/>
              </a:rPr>
              <a:t>Events</a:t>
            </a:r>
            <a:r>
              <a:rPr lang="en-US" sz="1600" dirty="0" smtClean="0">
                <a:solidFill>
                  <a:srgbClr val="0493D5"/>
                </a:solidFill>
                <a:latin typeface="Arial Black"/>
                <a:cs typeface="Times New Roman" pitchFamily="18" charset="0"/>
              </a:rPr>
              <a:t>/Behaviors/Results</a:t>
            </a:r>
            <a:endParaRPr lang="en-US" sz="1600" dirty="0">
              <a:solidFill>
                <a:srgbClr val="0493D5"/>
              </a:solidFill>
              <a:latin typeface="Arial Black"/>
              <a:cs typeface="Times New Roman" pitchFamily="18" charset="0"/>
            </a:endParaRPr>
          </a:p>
        </p:txBody>
      </p:sp>
      <p:grpSp>
        <p:nvGrpSpPr>
          <p:cNvPr id="4" name="Group 42"/>
          <p:cNvGrpSpPr/>
          <p:nvPr/>
        </p:nvGrpSpPr>
        <p:grpSpPr>
          <a:xfrm>
            <a:off x="927100" y="3528362"/>
            <a:ext cx="2957703" cy="640588"/>
            <a:chOff x="2958695" y="3538991"/>
            <a:chExt cx="666979" cy="640588"/>
          </a:xfrm>
        </p:grpSpPr>
        <p:pic>
          <p:nvPicPr>
            <p:cNvPr id="39" name="O 5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64200" y="3538991"/>
              <a:ext cx="661474" cy="640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" name="Rectangle 41"/>
            <p:cNvSpPr/>
            <p:nvPr/>
          </p:nvSpPr>
          <p:spPr>
            <a:xfrm>
              <a:off x="2958695" y="3708036"/>
              <a:ext cx="94091" cy="264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183" name="Text Box 21"/>
          <p:cNvSpPr txBox="1">
            <a:spLocks noChangeArrowheads="1"/>
          </p:cNvSpPr>
          <p:nvPr/>
        </p:nvSpPr>
        <p:spPr bwMode="auto">
          <a:xfrm>
            <a:off x="981122" y="3585413"/>
            <a:ext cx="2713028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defTabSz="914400"/>
            <a:r>
              <a:rPr lang="en-US" sz="1600" dirty="0">
                <a:solidFill>
                  <a:srgbClr val="0493D5"/>
                </a:solidFill>
                <a:latin typeface="Arial Black"/>
                <a:cs typeface="Times New Roman" pitchFamily="18" charset="0"/>
              </a:rPr>
              <a:t>Structures</a:t>
            </a:r>
            <a:r>
              <a:rPr lang="en-US" sz="1600" dirty="0" smtClean="0">
                <a:solidFill>
                  <a:srgbClr val="0493D5"/>
                </a:solidFill>
                <a:latin typeface="Arial Black"/>
                <a:cs typeface="Times New Roman" pitchFamily="18" charset="0"/>
              </a:rPr>
              <a:t>/Processes</a:t>
            </a:r>
            <a:endParaRPr lang="en-US" sz="1600" dirty="0">
              <a:solidFill>
                <a:srgbClr val="0493D5"/>
              </a:solidFill>
              <a:latin typeface="Arial Black"/>
              <a:cs typeface="Times New Roman" pitchFamily="18" charset="0"/>
            </a:endParaRPr>
          </a:p>
        </p:txBody>
      </p:sp>
      <p:grpSp>
        <p:nvGrpSpPr>
          <p:cNvPr id="5" name="Group 43"/>
          <p:cNvGrpSpPr/>
          <p:nvPr/>
        </p:nvGrpSpPr>
        <p:grpSpPr>
          <a:xfrm>
            <a:off x="939800" y="4159326"/>
            <a:ext cx="3110306" cy="640588"/>
            <a:chOff x="2958695" y="3538991"/>
            <a:chExt cx="666979" cy="640588"/>
          </a:xfrm>
        </p:grpSpPr>
        <p:pic>
          <p:nvPicPr>
            <p:cNvPr id="45" name="O 5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64200" y="3538991"/>
              <a:ext cx="661474" cy="640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" name="Rectangle 45"/>
            <p:cNvSpPr/>
            <p:nvPr/>
          </p:nvSpPr>
          <p:spPr>
            <a:xfrm>
              <a:off x="2958695" y="3708036"/>
              <a:ext cx="94091" cy="264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 Box 21"/>
          <p:cNvSpPr txBox="1">
            <a:spLocks noChangeArrowheads="1"/>
          </p:cNvSpPr>
          <p:nvPr/>
        </p:nvSpPr>
        <p:spPr bwMode="auto">
          <a:xfrm>
            <a:off x="990601" y="4230865"/>
            <a:ext cx="2590800" cy="369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defTabSz="914400"/>
            <a:r>
              <a:rPr lang="en-US" sz="1600" dirty="0" smtClean="0">
                <a:solidFill>
                  <a:srgbClr val="0493D5"/>
                </a:solidFill>
                <a:latin typeface="Arial Black"/>
                <a:cs typeface="Times New Roman" pitchFamily="18" charset="0"/>
              </a:rPr>
              <a:t>Norms, Policies</a:t>
            </a:r>
            <a:endParaRPr lang="en-US" sz="1600" dirty="0">
              <a:solidFill>
                <a:srgbClr val="0493D5"/>
              </a:solidFill>
              <a:latin typeface="Arial Black"/>
              <a:cs typeface="Times New Roman" pitchFamily="18" charset="0"/>
            </a:endParaRPr>
          </a:p>
        </p:txBody>
      </p:sp>
      <p:pic>
        <p:nvPicPr>
          <p:cNvPr id="52" name="O 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43062" y="5280848"/>
            <a:ext cx="3444021" cy="66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" name="Rectangle 52"/>
          <p:cNvSpPr/>
          <p:nvPr/>
        </p:nvSpPr>
        <p:spPr>
          <a:xfrm>
            <a:off x="914400" y="5464674"/>
            <a:ext cx="489893" cy="24991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 Box 21"/>
          <p:cNvSpPr txBox="1">
            <a:spLocks noChangeArrowheads="1"/>
          </p:cNvSpPr>
          <p:nvPr/>
        </p:nvSpPr>
        <p:spPr bwMode="auto">
          <a:xfrm>
            <a:off x="990601" y="5346700"/>
            <a:ext cx="2881502" cy="56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defTabSz="914400"/>
            <a:r>
              <a:rPr lang="en-US" sz="1600" dirty="0" smtClean="0">
                <a:solidFill>
                  <a:srgbClr val="0493D5"/>
                </a:solidFill>
                <a:latin typeface="Arial Black"/>
                <a:cs typeface="Times New Roman" pitchFamily="18" charset="0"/>
              </a:rPr>
              <a:t>Paradigms</a:t>
            </a:r>
            <a:endParaRPr lang="en-US" sz="1600" dirty="0">
              <a:solidFill>
                <a:srgbClr val="0493D5"/>
              </a:solidFill>
              <a:latin typeface="Arial Black"/>
              <a:cs typeface="Times New Roman" pitchFamily="18" charset="0"/>
            </a:endParaRPr>
          </a:p>
        </p:txBody>
      </p:sp>
      <p:grpSp>
        <p:nvGrpSpPr>
          <p:cNvPr id="7" name="Group 35"/>
          <p:cNvGrpSpPr/>
          <p:nvPr/>
        </p:nvGrpSpPr>
        <p:grpSpPr>
          <a:xfrm flipH="1">
            <a:off x="5164624" y="5257800"/>
            <a:ext cx="3695036" cy="640080"/>
            <a:chOff x="2662035" y="2045481"/>
            <a:chExt cx="685590" cy="464819"/>
          </a:xfrm>
        </p:grpSpPr>
        <p:pic>
          <p:nvPicPr>
            <p:cNvPr id="56" name="O 5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686151" y="2045481"/>
              <a:ext cx="661474" cy="4648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7" name="Rectangle 56"/>
            <p:cNvSpPr/>
            <p:nvPr/>
          </p:nvSpPr>
          <p:spPr>
            <a:xfrm>
              <a:off x="2662035" y="2162584"/>
              <a:ext cx="94091" cy="1922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185" name="Text Box 23"/>
          <p:cNvSpPr txBox="1">
            <a:spLocks noChangeArrowheads="1"/>
          </p:cNvSpPr>
          <p:nvPr/>
        </p:nvSpPr>
        <p:spPr bwMode="auto">
          <a:xfrm>
            <a:off x="5760839" y="5334532"/>
            <a:ext cx="2911226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algn="r" defTabSz="914400"/>
            <a:r>
              <a:rPr lang="en-US" sz="1600" dirty="0">
                <a:solidFill>
                  <a:srgbClr val="0493D5"/>
                </a:solidFill>
                <a:latin typeface="Arial Black"/>
                <a:cs typeface="Times New Roman" pitchFamily="18" charset="0"/>
              </a:rPr>
              <a:t>Conditions</a:t>
            </a:r>
          </a:p>
        </p:txBody>
      </p:sp>
      <p:pic>
        <p:nvPicPr>
          <p:cNvPr id="29" name="O 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63597" y="4733531"/>
            <a:ext cx="3213653" cy="64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999850" y="4799153"/>
            <a:ext cx="271302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defTabSz="914400"/>
            <a:r>
              <a:rPr lang="en-US" sz="1600" dirty="0" smtClean="0">
                <a:solidFill>
                  <a:srgbClr val="0493D5"/>
                </a:solidFill>
                <a:latin typeface="Arial Black"/>
                <a:cs typeface="Times New Roman" pitchFamily="18" charset="0"/>
              </a:rPr>
              <a:t>Principles</a:t>
            </a:r>
            <a:endParaRPr lang="en-US" sz="1600" dirty="0">
              <a:solidFill>
                <a:srgbClr val="0493D5"/>
              </a:solidFill>
              <a:latin typeface="Arial Black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62750" y="4913195"/>
            <a:ext cx="419705" cy="26743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Box 2"/>
          <p:cNvSpPr txBox="1">
            <a:spLocks noChangeArrowheads="1"/>
          </p:cNvSpPr>
          <p:nvPr/>
        </p:nvSpPr>
        <p:spPr bwMode="auto">
          <a:xfrm>
            <a:off x="0" y="302784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660066"/>
                </a:solidFill>
                <a:latin typeface="+mj-lt"/>
              </a:rPr>
              <a:t>Criteria for Principles of Support for </a:t>
            </a:r>
            <a:br>
              <a:rPr lang="en-US" sz="4000" b="1" dirty="0" smtClean="0">
                <a:solidFill>
                  <a:srgbClr val="660066"/>
                </a:solidFill>
                <a:latin typeface="+mj-lt"/>
              </a:rPr>
            </a:br>
            <a:r>
              <a:rPr lang="en-US" sz="4000" b="1" dirty="0" smtClean="0">
                <a:solidFill>
                  <a:srgbClr val="660066"/>
                </a:solidFill>
                <a:latin typeface="+mj-lt"/>
              </a:rPr>
              <a:t>Building Protective Factors</a:t>
            </a:r>
            <a:endParaRPr lang="en-US" sz="4000" b="1" dirty="0">
              <a:solidFill>
                <a:srgbClr val="660066"/>
              </a:solidFill>
              <a:latin typeface="+mj-lt"/>
            </a:endParaRPr>
          </a:p>
        </p:txBody>
      </p:sp>
      <p:sp>
        <p:nvSpPr>
          <p:cNvPr id="30722" name="TextBox 3"/>
          <p:cNvSpPr txBox="1">
            <a:spLocks noChangeArrowheads="1"/>
          </p:cNvSpPr>
          <p:nvPr/>
        </p:nvSpPr>
        <p:spPr bwMode="auto">
          <a:xfrm>
            <a:off x="215578" y="1765985"/>
            <a:ext cx="8448675" cy="413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25513" lvl="1" indent="-290513">
              <a:spcAft>
                <a:spcPts val="600"/>
              </a:spcAft>
              <a:buClr>
                <a:srgbClr val="660066"/>
              </a:buClr>
              <a:buFont typeface="Arial"/>
              <a:buChar char="•"/>
            </a:pPr>
            <a:r>
              <a:rPr lang="en-US" sz="2800" dirty="0" smtClean="0"/>
              <a:t>emerged from the data</a:t>
            </a:r>
          </a:p>
          <a:p>
            <a:pPr marL="914400" lvl="1" indent="-279400">
              <a:spcAft>
                <a:spcPts val="600"/>
              </a:spcAft>
              <a:buClr>
                <a:srgbClr val="660066"/>
              </a:buClr>
              <a:buFont typeface="Arial" charset="0"/>
              <a:buChar char="•"/>
            </a:pPr>
            <a:r>
              <a:rPr lang="en-US" sz="2800" dirty="0" smtClean="0"/>
              <a:t>apply to all of protective factors individually and collecti</a:t>
            </a:r>
            <a:r>
              <a:rPr lang="en-US" sz="2800" dirty="0" smtClean="0">
                <a:ea typeface="ＭＳ Ｐゴシック"/>
                <a:cs typeface="ＭＳ Ｐゴシック"/>
              </a:rPr>
              <a:t>vely</a:t>
            </a:r>
          </a:p>
          <a:p>
            <a:pPr marL="914400" lvl="1" indent="-279400">
              <a:spcAft>
                <a:spcPts val="600"/>
              </a:spcAft>
              <a:buClr>
                <a:srgbClr val="660066"/>
              </a:buClr>
              <a:buFont typeface="Arial" charset="0"/>
              <a:buChar char="•"/>
            </a:pPr>
            <a:r>
              <a:rPr lang="en-US" sz="2800" dirty="0" smtClean="0"/>
              <a:t>can be expressed across all of the social ecology domains</a:t>
            </a:r>
          </a:p>
          <a:p>
            <a:pPr marL="914400" lvl="1" indent="-279400">
              <a:spcAft>
                <a:spcPts val="600"/>
              </a:spcAft>
              <a:buClr>
                <a:srgbClr val="660066"/>
              </a:buClr>
              <a:buFont typeface="Arial" charset="0"/>
              <a:buChar char="•"/>
            </a:pPr>
            <a:r>
              <a:rPr lang="en-US" sz="2800" dirty="0" smtClean="0"/>
              <a:t>guide behavior and action (begin with a verb)</a:t>
            </a:r>
          </a:p>
          <a:p>
            <a:pPr marL="914400" lvl="1" indent="-279400">
              <a:spcAft>
                <a:spcPts val="600"/>
              </a:spcAft>
              <a:buClr>
                <a:srgbClr val="660066"/>
              </a:buClr>
              <a:buFont typeface="Arial" charset="0"/>
              <a:buChar char="•"/>
            </a:pPr>
            <a:r>
              <a:rPr lang="en-US" sz="2800" dirty="0" smtClean="0"/>
              <a:t>are relevant in the long term</a:t>
            </a:r>
          </a:p>
          <a:p>
            <a:pPr marL="914400" lvl="1" indent="-279400">
              <a:spcAft>
                <a:spcPts val="600"/>
              </a:spcAft>
              <a:buClr>
                <a:srgbClr val="660066"/>
              </a:buClr>
              <a:buFont typeface="Arial" charset="0"/>
              <a:buChar char="•"/>
            </a:pPr>
            <a:r>
              <a:rPr lang="en-US" sz="2800" dirty="0" smtClean="0"/>
              <a:t>are congruent with complex system theory</a:t>
            </a:r>
            <a:endParaRPr lang="en-US" sz="3000" dirty="0" smtClean="0">
              <a:ea typeface="ＭＳ Ｐゴシック"/>
              <a:cs typeface="ＭＳ Ｐゴシック"/>
            </a:endParaRPr>
          </a:p>
          <a:p>
            <a:pPr marL="457200" indent="-457200">
              <a:spcAft>
                <a:spcPts val="600"/>
              </a:spcAft>
              <a:buFont typeface="Arial" charset="0"/>
              <a:buChar char="•"/>
            </a:pPr>
            <a:endParaRPr lang="en-US" sz="900" dirty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Box 2"/>
          <p:cNvSpPr txBox="1">
            <a:spLocks noChangeArrowheads="1"/>
          </p:cNvSpPr>
          <p:nvPr/>
        </p:nvSpPr>
        <p:spPr bwMode="auto">
          <a:xfrm>
            <a:off x="0" y="142875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 smtClean="0">
                <a:solidFill>
                  <a:srgbClr val="660066"/>
                </a:solidFill>
                <a:latin typeface="+mj-lt"/>
              </a:rPr>
              <a:t>Principles of Support for Building  </a:t>
            </a:r>
            <a:br>
              <a:rPr lang="en-US" sz="4000" b="1" dirty="0" smtClean="0">
                <a:solidFill>
                  <a:srgbClr val="660066"/>
                </a:solidFill>
                <a:latin typeface="+mj-lt"/>
              </a:rPr>
            </a:br>
            <a:r>
              <a:rPr lang="en-US" sz="4000" b="1" dirty="0" smtClean="0">
                <a:solidFill>
                  <a:srgbClr val="660066"/>
                </a:solidFill>
                <a:latin typeface="+mj-lt"/>
              </a:rPr>
              <a:t>Protective Factors</a:t>
            </a:r>
            <a:r>
              <a:rPr lang="en-US" sz="4000" dirty="0" smtClean="0">
                <a:solidFill>
                  <a:srgbClr val="660066"/>
                </a:solidFill>
                <a:latin typeface="+mj-lt"/>
              </a:rPr>
              <a:t>	</a:t>
            </a:r>
            <a:endParaRPr lang="en-US" sz="4000" b="1" dirty="0">
              <a:solidFill>
                <a:srgbClr val="660066"/>
              </a:solidFill>
              <a:latin typeface="+mj-lt"/>
            </a:endParaRPr>
          </a:p>
        </p:txBody>
      </p:sp>
      <p:sp>
        <p:nvSpPr>
          <p:cNvPr id="30722" name="TextBox 3"/>
          <p:cNvSpPr txBox="1">
            <a:spLocks noChangeArrowheads="1"/>
          </p:cNvSpPr>
          <p:nvPr/>
        </p:nvSpPr>
        <p:spPr bwMode="auto">
          <a:xfrm>
            <a:off x="288926" y="1477433"/>
            <a:ext cx="8650390" cy="4708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lvl="0" indent="-342900">
              <a:spcAft>
                <a:spcPts val="600"/>
              </a:spcAft>
              <a:buClr>
                <a:srgbClr val="660066"/>
              </a:buClr>
              <a:buFont typeface="Arial"/>
              <a:buChar char="•"/>
            </a:pPr>
            <a:r>
              <a:rPr lang="en-US" sz="2800" dirty="0" smtClean="0"/>
              <a:t>Create and build on mutually respectful, trusting, caring relationships.</a:t>
            </a:r>
          </a:p>
          <a:p>
            <a:pPr marL="457200" lvl="0" indent="-342900">
              <a:spcAft>
                <a:spcPts val="600"/>
              </a:spcAft>
              <a:buClr>
                <a:srgbClr val="660066"/>
              </a:buClr>
              <a:buFont typeface="Arial"/>
              <a:buChar char="•"/>
            </a:pPr>
            <a:r>
              <a:rPr lang="en-US" sz="2800" dirty="0" smtClean="0"/>
              <a:t>Support equity and justice by addressing disparities in power and privilege. </a:t>
            </a:r>
          </a:p>
          <a:p>
            <a:pPr marL="457200" lvl="0" indent="-342900">
              <a:spcAft>
                <a:spcPts val="600"/>
              </a:spcAft>
              <a:buClr>
                <a:srgbClr val="660066"/>
              </a:buClr>
              <a:buFont typeface="Arial"/>
              <a:buChar char="•"/>
            </a:pPr>
            <a:r>
              <a:rPr lang="en-US" sz="2800" dirty="0" smtClean="0"/>
              <a:t>Provide flexible and responsive supports that consider all domains of the social ecology. </a:t>
            </a:r>
          </a:p>
          <a:p>
            <a:pPr marL="457200" lvl="0" indent="-342900">
              <a:spcAft>
                <a:spcPts val="600"/>
              </a:spcAft>
              <a:buClr>
                <a:srgbClr val="660066"/>
              </a:buClr>
              <a:buFont typeface="Arial"/>
              <a:buChar char="•"/>
            </a:pPr>
            <a:r>
              <a:rPr lang="en-US" sz="2800" dirty="0" smtClean="0"/>
              <a:t>Persist until needs are resolved or become manageable. </a:t>
            </a:r>
          </a:p>
          <a:p>
            <a:pPr marL="457200" indent="-342900">
              <a:spcAft>
                <a:spcPts val="600"/>
              </a:spcAft>
              <a:buClr>
                <a:srgbClr val="660066"/>
              </a:buClr>
              <a:buFont typeface="Arial"/>
              <a:buChar char="•"/>
            </a:pPr>
            <a:r>
              <a:rPr lang="en-US" sz="2800" dirty="0" smtClean="0"/>
              <a:t>Seek coherence among multiple actions appropriate to the context. </a:t>
            </a:r>
            <a:endParaRPr lang="en-US" sz="2800" dirty="0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660066"/>
                </a:solidFill>
                <a:cs typeface="Arial"/>
              </a:rPr>
              <a:t>Options for Mid-course Analysis</a:t>
            </a:r>
            <a:endParaRPr lang="en-US" sz="4000" b="1" dirty="0">
              <a:solidFill>
                <a:srgbClr val="660066"/>
              </a:solidFill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0701" y="1481800"/>
            <a:ext cx="8229600" cy="5060783"/>
          </a:xfrm>
        </p:spPr>
        <p:txBody>
          <a:bodyPr/>
          <a:lstStyle/>
          <a:p>
            <a:pPr marL="514350" indent="-341313">
              <a:lnSpc>
                <a:spcPct val="90000"/>
              </a:lnSpc>
              <a:spcAft>
                <a:spcPts val="0"/>
              </a:spcAft>
              <a:buClr>
                <a:srgbClr val="660066"/>
              </a:buClr>
              <a:buNone/>
            </a:pPr>
            <a:r>
              <a:rPr lang="en-US" sz="2800" b="1" dirty="0" smtClean="0">
                <a:latin typeface="Arial"/>
                <a:ea typeface="ＭＳ Ｐゴシック"/>
                <a:cs typeface="Arial"/>
              </a:rPr>
              <a:t>Formative</a:t>
            </a:r>
          </a:p>
          <a:p>
            <a:pPr marL="514350" indent="-341313">
              <a:lnSpc>
                <a:spcPct val="90000"/>
              </a:lnSpc>
              <a:spcAft>
                <a:spcPts val="0"/>
              </a:spcAft>
              <a:buClr>
                <a:srgbClr val="660066"/>
              </a:buClr>
            </a:pPr>
            <a:r>
              <a:rPr lang="en-US" sz="2800" dirty="0" smtClean="0">
                <a:latin typeface="Arial"/>
                <a:ea typeface="ＭＳ Ｐゴシック"/>
                <a:cs typeface="Arial"/>
              </a:rPr>
              <a:t>For mid-course refinement of intervention</a:t>
            </a:r>
          </a:p>
          <a:p>
            <a:pPr marL="514350" indent="-341313">
              <a:lnSpc>
                <a:spcPct val="90000"/>
              </a:lnSpc>
              <a:spcAft>
                <a:spcPts val="0"/>
              </a:spcAft>
              <a:buClr>
                <a:srgbClr val="660066"/>
              </a:buClr>
            </a:pPr>
            <a:r>
              <a:rPr lang="en-US" sz="2800" dirty="0" smtClean="0">
                <a:latin typeface="Arial"/>
                <a:ea typeface="ＭＳ Ｐゴシック"/>
                <a:cs typeface="Arial"/>
              </a:rPr>
              <a:t>For mid-course refinement of evaluation methods </a:t>
            </a:r>
          </a:p>
          <a:p>
            <a:pPr marL="514350" indent="-341313">
              <a:lnSpc>
                <a:spcPct val="90000"/>
              </a:lnSpc>
              <a:spcAft>
                <a:spcPts val="0"/>
              </a:spcAft>
              <a:buClr>
                <a:srgbClr val="660066"/>
              </a:buClr>
              <a:buNone/>
            </a:pPr>
            <a:r>
              <a:rPr lang="en-US" sz="2800" b="1" dirty="0" smtClean="0">
                <a:latin typeface="Arial"/>
                <a:ea typeface="ＭＳ Ｐゴシック"/>
                <a:cs typeface="Arial"/>
              </a:rPr>
              <a:t>Summative</a:t>
            </a:r>
          </a:p>
          <a:p>
            <a:pPr marL="514350" indent="-341313">
              <a:lnSpc>
                <a:spcPct val="90000"/>
              </a:lnSpc>
              <a:spcAft>
                <a:spcPts val="0"/>
              </a:spcAft>
              <a:buClr>
                <a:srgbClr val="660066"/>
              </a:buClr>
            </a:pPr>
            <a:r>
              <a:rPr lang="en-US" sz="2800" dirty="0" smtClean="0">
                <a:latin typeface="Arial"/>
                <a:ea typeface="ＭＳ Ｐゴシック"/>
                <a:cs typeface="Arial"/>
              </a:rPr>
              <a:t>Preliminary outcomes data</a:t>
            </a:r>
          </a:p>
          <a:p>
            <a:pPr marL="514350" indent="-341313">
              <a:lnSpc>
                <a:spcPct val="90000"/>
              </a:lnSpc>
              <a:spcAft>
                <a:spcPts val="0"/>
              </a:spcAft>
              <a:buClr>
                <a:srgbClr val="660066"/>
              </a:buClr>
              <a:buNone/>
            </a:pPr>
            <a:r>
              <a:rPr lang="en-US" sz="2800" b="1" dirty="0" smtClean="0">
                <a:latin typeface="Arial"/>
                <a:ea typeface="ＭＳ Ｐゴシック"/>
                <a:cs typeface="Arial"/>
              </a:rPr>
              <a:t>Developmental</a:t>
            </a:r>
          </a:p>
          <a:p>
            <a:pPr marL="514350" indent="-341313">
              <a:lnSpc>
                <a:spcPct val="90000"/>
              </a:lnSpc>
              <a:spcAft>
                <a:spcPts val="0"/>
              </a:spcAft>
              <a:buClr>
                <a:srgbClr val="660066"/>
              </a:buClr>
            </a:pPr>
            <a:r>
              <a:rPr lang="en-US" sz="2800" dirty="0" smtClean="0">
                <a:latin typeface="Arial"/>
                <a:ea typeface="ＭＳ Ｐゴシック"/>
                <a:cs typeface="Arial"/>
              </a:rPr>
              <a:t>Provide feedback for on-going adaptation of dynamic complex initiatives</a:t>
            </a:r>
            <a:endParaRPr lang="en-US"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5300" y="836613"/>
            <a:ext cx="8140700" cy="47752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4444" b="1" dirty="0" smtClean="0">
                <a:solidFill>
                  <a:srgbClr val="660066"/>
                </a:solidFill>
              </a:rPr>
              <a:t>Relevance of Systems Thinking to </a:t>
            </a:r>
            <a:br>
              <a:rPr lang="en-US" sz="4444" b="1" dirty="0" smtClean="0">
                <a:solidFill>
                  <a:srgbClr val="660066"/>
                </a:solidFill>
              </a:rPr>
            </a:br>
            <a:r>
              <a:rPr lang="en-US" sz="4444" b="1" dirty="0" smtClean="0">
                <a:solidFill>
                  <a:srgbClr val="660066"/>
                </a:solidFill>
              </a:rPr>
              <a:t>the Mid-course Analyses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3111" dirty="0" smtClean="0"/>
              <a:t/>
            </a:r>
            <a:br>
              <a:rPr lang="en-US" sz="3111" dirty="0" smtClean="0"/>
            </a:br>
            <a:r>
              <a:rPr lang="en-US" sz="2600" dirty="0" smtClean="0">
                <a:solidFill>
                  <a:srgbClr val="660066"/>
                </a:solidFill>
                <a:latin typeface="Arial Black"/>
                <a:ea typeface="Arial Black"/>
                <a:cs typeface="Arial Black"/>
              </a:rPr>
              <a:t/>
            </a:r>
            <a:br>
              <a:rPr lang="en-US" sz="2600" dirty="0" smtClean="0">
                <a:solidFill>
                  <a:srgbClr val="660066"/>
                </a:solidFill>
                <a:latin typeface="Arial Black"/>
                <a:ea typeface="Arial Black"/>
                <a:cs typeface="Arial Black"/>
              </a:rPr>
            </a:br>
            <a:r>
              <a:rPr lang="en-US" sz="2600" dirty="0" smtClean="0">
                <a:solidFill>
                  <a:srgbClr val="660066"/>
                </a:solidFill>
                <a:latin typeface="Arial Black"/>
                <a:ea typeface="Arial Black"/>
                <a:cs typeface="Arial Black"/>
              </a:rPr>
              <a:t/>
            </a:r>
            <a:br>
              <a:rPr lang="en-US" sz="2600" dirty="0" smtClean="0">
                <a:solidFill>
                  <a:srgbClr val="660066"/>
                </a:solidFill>
                <a:latin typeface="Arial Black"/>
                <a:ea typeface="Arial Black"/>
                <a:cs typeface="Arial Black"/>
              </a:rPr>
            </a:br>
            <a:r>
              <a:rPr lang="en-US" sz="2600" dirty="0" smtClean="0">
                <a:solidFill>
                  <a:srgbClr val="660066"/>
                </a:solidFill>
                <a:latin typeface="Arial Black"/>
                <a:ea typeface="Arial Black"/>
                <a:cs typeface="Arial Black"/>
              </a:rPr>
              <a:t/>
            </a:r>
            <a:br>
              <a:rPr lang="en-US" sz="2600" dirty="0" smtClean="0">
                <a:solidFill>
                  <a:srgbClr val="660066"/>
                </a:solidFill>
                <a:latin typeface="Arial Black"/>
                <a:ea typeface="Arial Black"/>
                <a:cs typeface="Arial Black"/>
              </a:rPr>
            </a:br>
            <a:r>
              <a:rPr lang="en-US" sz="2600" dirty="0" smtClean="0">
                <a:solidFill>
                  <a:srgbClr val="660066"/>
                </a:solidFill>
                <a:latin typeface="Arial Black"/>
                <a:ea typeface="Arial Black"/>
                <a:cs typeface="Arial Black"/>
              </a:rPr>
              <a:t/>
            </a:r>
            <a:br>
              <a:rPr lang="en-US" sz="2600" dirty="0" smtClean="0">
                <a:solidFill>
                  <a:srgbClr val="660066"/>
                </a:solidFill>
                <a:latin typeface="Arial Black"/>
                <a:ea typeface="Arial Black"/>
                <a:cs typeface="Arial Black"/>
              </a:rPr>
            </a:br>
            <a:endParaRPr lang="en-US" sz="2600" dirty="0" smtClean="0">
              <a:solidFill>
                <a:srgbClr val="660066"/>
              </a:solidFill>
              <a:latin typeface="Arial Black"/>
              <a:ea typeface="Arial Black"/>
              <a:cs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2"/>
          <p:cNvSpPr txBox="1">
            <a:spLocks noChangeArrowheads="1"/>
          </p:cNvSpPr>
          <p:nvPr/>
        </p:nvSpPr>
        <p:spPr bwMode="auto">
          <a:xfrm>
            <a:off x="0" y="495303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660066"/>
                </a:solidFill>
                <a:latin typeface="+mj-lt"/>
                <a:cs typeface="Arial Black"/>
              </a:rPr>
              <a:t>A Systems-oriented Mid-course Analysis</a:t>
            </a:r>
            <a:endParaRPr lang="en-US" sz="4000" b="1" dirty="0">
              <a:solidFill>
                <a:srgbClr val="660066"/>
              </a:solidFill>
              <a:latin typeface="+mj-lt"/>
              <a:cs typeface="Arial Black"/>
            </a:endParaRPr>
          </a:p>
        </p:txBody>
      </p:sp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575733" y="1585913"/>
            <a:ext cx="7958667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Clr>
                <a:srgbClr val="660066"/>
              </a:buClr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Focuses on deeper understanding of the paradigms and their implications for changes in all domains of the social ecology (not just a project)</a:t>
            </a:r>
          </a:p>
          <a:p>
            <a:pPr marL="457200" indent="-457200">
              <a:spcAft>
                <a:spcPts val="1200"/>
              </a:spcAft>
              <a:buClr>
                <a:srgbClr val="660066"/>
              </a:buClr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Unpacks the implications of the paradigms</a:t>
            </a:r>
          </a:p>
          <a:p>
            <a:pPr>
              <a:spcAft>
                <a:spcPts val="1200"/>
              </a:spcAft>
            </a:pPr>
            <a:r>
              <a:rPr lang="en-US" sz="3200" dirty="0" smtClean="0">
                <a:latin typeface="Arial"/>
                <a:cs typeface="Arial"/>
              </a:rPr>
              <a:t/>
            </a:r>
            <a:br>
              <a:rPr lang="en-US" sz="3200" dirty="0" smtClean="0">
                <a:latin typeface="Arial"/>
                <a:cs typeface="Arial"/>
              </a:rPr>
            </a:br>
            <a:endParaRPr lang="en-US" sz="3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2"/>
          <p:cNvSpPr txBox="1">
            <a:spLocks noChangeArrowheads="1"/>
          </p:cNvSpPr>
          <p:nvPr/>
        </p:nvSpPr>
        <p:spPr bwMode="auto">
          <a:xfrm>
            <a:off x="0" y="478366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660066"/>
                </a:solidFill>
                <a:latin typeface="+mj-lt"/>
                <a:cs typeface="Arial Black"/>
              </a:rPr>
              <a:t>Why Systems Thinking is Essential in Interventions for Paradigm Shifts</a:t>
            </a:r>
            <a:endParaRPr lang="en-US" sz="4000" b="1" dirty="0">
              <a:solidFill>
                <a:srgbClr val="660066"/>
              </a:solidFill>
              <a:latin typeface="+mj-lt"/>
              <a:cs typeface="Arial Black"/>
            </a:endParaRPr>
          </a:p>
        </p:txBody>
      </p:sp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1012649" y="2171701"/>
            <a:ext cx="722824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Clr>
                <a:srgbClr val="660066"/>
              </a:buClr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These are complex system with multiple dynamics across domains of the system</a:t>
            </a:r>
          </a:p>
          <a:p>
            <a:pPr marL="457200" indent="-457200">
              <a:spcAft>
                <a:spcPts val="1200"/>
              </a:spcAft>
              <a:buClr>
                <a:srgbClr val="660066"/>
              </a:buClr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Paradigm shifts can not be sustained when addressed at only one level or domain of a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660066"/>
                </a:solidFill>
                <a:cs typeface="Arial"/>
              </a:rPr>
              <a:t>Our Mid-course Analysis Approach</a:t>
            </a:r>
            <a:endParaRPr lang="en-US" sz="4000" b="1" dirty="0">
              <a:solidFill>
                <a:srgbClr val="660066"/>
              </a:solidFill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0701" y="1625600"/>
            <a:ext cx="8229600" cy="4916983"/>
          </a:xfrm>
        </p:spPr>
        <p:txBody>
          <a:bodyPr/>
          <a:lstStyle/>
          <a:p>
            <a:pPr marL="514350" indent="-341313">
              <a:lnSpc>
                <a:spcPct val="90000"/>
              </a:lnSpc>
              <a:spcAft>
                <a:spcPts val="0"/>
              </a:spcAft>
              <a:buClr>
                <a:srgbClr val="660066"/>
              </a:buClr>
              <a:buNone/>
            </a:pPr>
            <a:r>
              <a:rPr lang="en-US" sz="2800" b="1" dirty="0" smtClean="0">
                <a:latin typeface="Arial"/>
                <a:ea typeface="ＭＳ Ｐゴシック"/>
                <a:cs typeface="Arial"/>
              </a:rPr>
              <a:t>Primarily</a:t>
            </a:r>
          </a:p>
          <a:p>
            <a:pPr marL="514350" indent="-341313">
              <a:lnSpc>
                <a:spcPct val="90000"/>
              </a:lnSpc>
              <a:spcAft>
                <a:spcPts val="0"/>
              </a:spcAft>
              <a:buClr>
                <a:srgbClr val="660066"/>
              </a:buClr>
            </a:pPr>
            <a:r>
              <a:rPr lang="en-US" sz="2800" dirty="0" smtClean="0">
                <a:latin typeface="Arial"/>
                <a:ea typeface="ＭＳ Ｐゴシック"/>
                <a:cs typeface="Arial"/>
              </a:rPr>
              <a:t>Deepen understanding of complex system and its leverage points</a:t>
            </a:r>
          </a:p>
          <a:p>
            <a:pPr marL="514350" indent="-341313">
              <a:lnSpc>
                <a:spcPct val="90000"/>
              </a:lnSpc>
              <a:spcAft>
                <a:spcPts val="0"/>
              </a:spcAft>
              <a:buClr>
                <a:srgbClr val="660066"/>
              </a:buClr>
            </a:pPr>
            <a:r>
              <a:rPr lang="en-US" sz="2800" dirty="0" smtClean="0">
                <a:latin typeface="Arial"/>
                <a:ea typeface="ＭＳ Ｐゴシック"/>
                <a:cs typeface="Arial"/>
              </a:rPr>
              <a:t>Deepen and refine (not “correct”) analytical framework(s)</a:t>
            </a:r>
          </a:p>
          <a:p>
            <a:pPr marL="514350" indent="-341313">
              <a:lnSpc>
                <a:spcPct val="90000"/>
              </a:lnSpc>
              <a:spcAft>
                <a:spcPts val="0"/>
              </a:spcAft>
              <a:buClr>
                <a:srgbClr val="660066"/>
              </a:buClr>
              <a:buNone/>
            </a:pPr>
            <a:r>
              <a:rPr lang="en-US" sz="2800" b="1" i="1" dirty="0" smtClean="0">
                <a:latin typeface="Arial"/>
                <a:ea typeface="ＭＳ Ｐゴシック"/>
                <a:cs typeface="Arial"/>
              </a:rPr>
              <a:t>Plus…</a:t>
            </a:r>
          </a:p>
          <a:p>
            <a:pPr marL="514350" indent="-341313">
              <a:lnSpc>
                <a:spcPct val="90000"/>
              </a:lnSpc>
              <a:spcAft>
                <a:spcPts val="0"/>
              </a:spcAft>
              <a:buClr>
                <a:srgbClr val="660066"/>
              </a:buClr>
            </a:pPr>
            <a:r>
              <a:rPr lang="en-US" sz="2800" dirty="0" smtClean="0">
                <a:latin typeface="Arial"/>
                <a:ea typeface="ＭＳ Ｐゴシック"/>
                <a:cs typeface="Arial"/>
              </a:rPr>
              <a:t>Systemic learning across the initiative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7412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5300" y="836613"/>
            <a:ext cx="8140700" cy="47752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4444" b="1" dirty="0" smtClean="0">
                <a:solidFill>
                  <a:srgbClr val="660066"/>
                </a:solidFill>
              </a:rPr>
              <a:t>Introduction to the Cross-Site Evaluation of the Quality Improvement Center on Early Childhood (QIC-EC) R&amp;D Initiative</a:t>
            </a:r>
            <a:r>
              <a:rPr lang="en-US" sz="3600" dirty="0" smtClean="0">
                <a:solidFill>
                  <a:srgbClr val="660066"/>
                </a:solidFill>
              </a:rPr>
              <a:t/>
            </a:r>
            <a:br>
              <a:rPr lang="en-US" sz="3600" dirty="0" smtClean="0">
                <a:solidFill>
                  <a:srgbClr val="660066"/>
                </a:solidFill>
              </a:rPr>
            </a:br>
            <a:r>
              <a:rPr lang="en-US" sz="3600" dirty="0" smtClean="0">
                <a:solidFill>
                  <a:srgbClr val="660066"/>
                </a:solidFill>
              </a:rPr>
              <a:t/>
            </a:r>
            <a:br>
              <a:rPr lang="en-US" sz="3600" dirty="0" smtClean="0">
                <a:solidFill>
                  <a:srgbClr val="660066"/>
                </a:solidFill>
              </a:rPr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3111" dirty="0" smtClean="0"/>
              <a:t/>
            </a:r>
            <a:br>
              <a:rPr lang="en-US" sz="3111" dirty="0" smtClean="0"/>
            </a:br>
            <a:r>
              <a:rPr lang="en-US" sz="2600" dirty="0" smtClean="0">
                <a:solidFill>
                  <a:srgbClr val="660066"/>
                </a:solidFill>
                <a:latin typeface="Arial Black"/>
                <a:ea typeface="Arial Black"/>
                <a:cs typeface="Arial Black"/>
              </a:rPr>
              <a:t/>
            </a:r>
            <a:br>
              <a:rPr lang="en-US" sz="2600" dirty="0" smtClean="0">
                <a:solidFill>
                  <a:srgbClr val="660066"/>
                </a:solidFill>
                <a:latin typeface="Arial Black"/>
                <a:ea typeface="Arial Black"/>
                <a:cs typeface="Arial Black"/>
              </a:rPr>
            </a:br>
            <a:r>
              <a:rPr lang="en-US" sz="2600" dirty="0" smtClean="0">
                <a:solidFill>
                  <a:srgbClr val="660066"/>
                </a:solidFill>
                <a:latin typeface="Arial Black"/>
                <a:ea typeface="Arial Black"/>
                <a:cs typeface="Arial Black"/>
              </a:rPr>
              <a:t/>
            </a:r>
            <a:br>
              <a:rPr lang="en-US" sz="2600" dirty="0" smtClean="0">
                <a:solidFill>
                  <a:srgbClr val="660066"/>
                </a:solidFill>
                <a:latin typeface="Arial Black"/>
                <a:ea typeface="Arial Black"/>
                <a:cs typeface="Arial Black"/>
              </a:rPr>
            </a:br>
            <a:r>
              <a:rPr lang="en-US" sz="2600" dirty="0" smtClean="0">
                <a:solidFill>
                  <a:srgbClr val="660066"/>
                </a:solidFill>
                <a:latin typeface="Arial Black"/>
                <a:ea typeface="Arial Black"/>
                <a:cs typeface="Arial Black"/>
              </a:rPr>
              <a:t/>
            </a:r>
            <a:br>
              <a:rPr lang="en-US" sz="2600" dirty="0" smtClean="0">
                <a:solidFill>
                  <a:srgbClr val="660066"/>
                </a:solidFill>
                <a:latin typeface="Arial Black"/>
                <a:ea typeface="Arial Black"/>
                <a:cs typeface="Arial Black"/>
              </a:rPr>
            </a:br>
            <a:r>
              <a:rPr lang="en-US" sz="2600" dirty="0" smtClean="0">
                <a:solidFill>
                  <a:srgbClr val="660066"/>
                </a:solidFill>
                <a:latin typeface="Arial Black"/>
                <a:ea typeface="Arial Black"/>
                <a:cs typeface="Arial Black"/>
              </a:rPr>
              <a:t/>
            </a:r>
            <a:br>
              <a:rPr lang="en-US" sz="2600" dirty="0" smtClean="0">
                <a:solidFill>
                  <a:srgbClr val="660066"/>
                </a:solidFill>
                <a:latin typeface="Arial Black"/>
                <a:ea typeface="Arial Black"/>
                <a:cs typeface="Arial Black"/>
              </a:rPr>
            </a:br>
            <a:endParaRPr lang="en-US" sz="2600" dirty="0" smtClean="0">
              <a:solidFill>
                <a:srgbClr val="660066"/>
              </a:solidFill>
              <a:latin typeface="Arial Black"/>
              <a:ea typeface="Arial Black"/>
              <a:cs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3"/>
          <p:cNvSpPr txBox="1">
            <a:spLocks noChangeArrowheads="1"/>
          </p:cNvSpPr>
          <p:nvPr/>
        </p:nvSpPr>
        <p:spPr bwMode="auto">
          <a:xfrm>
            <a:off x="728234" y="5300525"/>
            <a:ext cx="815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Aft>
                <a:spcPts val="600"/>
              </a:spcAft>
              <a:buClr>
                <a:srgbClr val="660066"/>
              </a:buClr>
              <a:buFont typeface="Arial" charset="0"/>
              <a:buChar char="•"/>
            </a:pPr>
            <a:endParaRPr lang="en-US" sz="2800" dirty="0">
              <a:ea typeface="ＭＳ Ｐゴシック"/>
              <a:cs typeface="ＭＳ Ｐゴシック"/>
            </a:endParaRPr>
          </a:p>
        </p:txBody>
      </p:sp>
      <p:sp>
        <p:nvSpPr>
          <p:cNvPr id="24577" name="TextBox 2"/>
          <p:cNvSpPr txBox="1">
            <a:spLocks noChangeArrowheads="1"/>
          </p:cNvSpPr>
          <p:nvPr/>
        </p:nvSpPr>
        <p:spPr bwMode="auto">
          <a:xfrm>
            <a:off x="0" y="350839"/>
            <a:ext cx="9144000" cy="64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>
                <a:solidFill>
                  <a:srgbClr val="660066"/>
                </a:solidFill>
                <a:latin typeface="Calibri" pitchFamily="34" charset="0"/>
              </a:rPr>
              <a:t>Initiative’s </a:t>
            </a:r>
            <a:r>
              <a:rPr lang="en-US" sz="4000" b="1" dirty="0" smtClean="0">
                <a:solidFill>
                  <a:srgbClr val="660066"/>
                </a:solidFill>
                <a:latin typeface="Calibri" pitchFamily="34" charset="0"/>
              </a:rPr>
              <a:t>Nature and Scope</a:t>
            </a:r>
            <a:endParaRPr lang="en-US" sz="4000" b="1" dirty="0">
              <a:solidFill>
                <a:srgbClr val="660066"/>
              </a:solidFill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5448" y="1268007"/>
            <a:ext cx="786201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Clr>
                <a:srgbClr val="660066"/>
              </a:buClr>
              <a:buFont typeface="Arial"/>
              <a:buChar char="•"/>
            </a:pPr>
            <a:r>
              <a:rPr lang="en-US" sz="2400" dirty="0">
                <a:ea typeface="ＭＳ Ｐゴシック"/>
                <a:cs typeface="ＭＳ Ｐゴシック"/>
              </a:rPr>
              <a:t>National R&amp;D about prevention of child abuse and neglect among children 0-5 years old</a:t>
            </a:r>
            <a:r>
              <a:rPr lang="en-US" sz="2400" dirty="0" smtClean="0">
                <a:ea typeface="ＭＳ Ｐゴシック"/>
                <a:cs typeface="ＭＳ Ｐゴシック"/>
              </a:rPr>
              <a:t> </a:t>
            </a:r>
          </a:p>
          <a:p>
            <a:pPr marL="457200" indent="-457200">
              <a:spcAft>
                <a:spcPts val="600"/>
              </a:spcAft>
              <a:buClr>
                <a:srgbClr val="660066"/>
              </a:buClr>
              <a:buFont typeface="Arial"/>
              <a:buChar char="•"/>
            </a:pPr>
            <a:r>
              <a:rPr lang="en-US" sz="2400" dirty="0" smtClean="0">
                <a:ea typeface="ＭＳ Ｐゴシック"/>
                <a:cs typeface="ＭＳ Ｐゴシック"/>
              </a:rPr>
              <a:t>Purpose is knowledge development, dissemination, and integration</a:t>
            </a:r>
          </a:p>
          <a:p>
            <a:pPr marL="457200" indent="-457200">
              <a:spcAft>
                <a:spcPts val="600"/>
              </a:spcAft>
              <a:buClr>
                <a:srgbClr val="660066"/>
              </a:buClr>
              <a:buFont typeface="Arial"/>
              <a:buChar char="•"/>
            </a:pPr>
            <a:r>
              <a:rPr lang="en-US" sz="2400" dirty="0" smtClean="0">
                <a:ea typeface="ＭＳ Ｐゴシック"/>
                <a:cs typeface="ＭＳ Ｐゴシック"/>
              </a:rPr>
              <a:t>5 year initiative and evaluation</a:t>
            </a:r>
          </a:p>
          <a:p>
            <a:pPr marL="457200" indent="-457200">
              <a:spcAft>
                <a:spcPts val="600"/>
              </a:spcAft>
              <a:buClr>
                <a:srgbClr val="660066"/>
              </a:buClr>
              <a:buFont typeface="Arial"/>
              <a:buChar char="•"/>
            </a:pPr>
            <a:r>
              <a:rPr lang="en-US" sz="2400" dirty="0" smtClean="0">
                <a:ea typeface="ＭＳ Ｐゴシック"/>
                <a:cs typeface="ＭＳ Ｐゴシック"/>
              </a:rPr>
              <a:t>4 R&amp;D project sites</a:t>
            </a:r>
            <a:endParaRPr lang="en-US" sz="2400" dirty="0" smtClean="0"/>
          </a:p>
          <a:p>
            <a:pPr marL="457200" indent="-457200">
              <a:spcAft>
                <a:spcPts val="600"/>
              </a:spcAft>
              <a:buClr>
                <a:srgbClr val="660066"/>
              </a:buClr>
              <a:buFont typeface="Arial"/>
              <a:buChar char="•"/>
            </a:pPr>
            <a:r>
              <a:rPr lang="en-US" sz="2400" dirty="0" smtClean="0">
                <a:ea typeface="ＭＳ Ｐゴシック"/>
                <a:cs typeface="ＭＳ Ｐゴシック"/>
              </a:rPr>
              <a:t>Funded by U.S. Department of Health and Human Services, Children’s Bureau</a:t>
            </a:r>
          </a:p>
          <a:p>
            <a:pPr marL="457200" indent="-457200">
              <a:spcAft>
                <a:spcPts val="600"/>
              </a:spcAft>
              <a:buClr>
                <a:srgbClr val="660066"/>
              </a:buClr>
              <a:buFont typeface="Arial"/>
              <a:buChar char="•"/>
            </a:pPr>
            <a:r>
              <a:rPr lang="en-US" sz="2400" dirty="0" smtClean="0">
                <a:ea typeface="ＭＳ Ｐゴシック"/>
                <a:cs typeface="ＭＳ Ｐゴシック"/>
              </a:rPr>
              <a:t>Led by Center for Study of Social Policy</a:t>
            </a:r>
          </a:p>
          <a:p>
            <a:pPr marL="457200" indent="-457200">
              <a:spcAft>
                <a:spcPts val="600"/>
              </a:spcAft>
              <a:buClr>
                <a:srgbClr val="660066"/>
              </a:buClr>
              <a:buFont typeface="Arial"/>
              <a:buChar char="•"/>
            </a:pPr>
            <a:r>
              <a:rPr lang="en-US" sz="2400" dirty="0" smtClean="0">
                <a:ea typeface="ＭＳ Ｐゴシック"/>
                <a:cs typeface="ＭＳ Ｐゴシック"/>
              </a:rPr>
              <a:t>$ Multi-million initiative; $ million cross-site evaluation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2"/>
          <p:cNvSpPr txBox="1">
            <a:spLocks noChangeArrowheads="1"/>
          </p:cNvSpPr>
          <p:nvPr/>
        </p:nvSpPr>
        <p:spPr bwMode="auto">
          <a:xfrm>
            <a:off x="0" y="401638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 smtClean="0">
                <a:solidFill>
                  <a:srgbClr val="660066"/>
                </a:solidFill>
                <a:latin typeface="Calibri" pitchFamily="34" charset="0"/>
              </a:rPr>
              <a:t>Timeframe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314374" y="1607378"/>
            <a:ext cx="6483096" cy="0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05493" y="1340962"/>
            <a:ext cx="0" cy="532832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544916" y="1448964"/>
            <a:ext cx="0" cy="359093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784339" y="1450395"/>
            <a:ext cx="0" cy="359093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23762" y="1451826"/>
            <a:ext cx="0" cy="359093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263185" y="1453257"/>
            <a:ext cx="0" cy="359093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502606" y="1454688"/>
            <a:ext cx="0" cy="359093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94661" y="1929921"/>
            <a:ext cx="6216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1/09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233514" y="1929921"/>
            <a:ext cx="6216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1/10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472367" y="1929921"/>
            <a:ext cx="6216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1/11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711220" y="1929921"/>
            <a:ext cx="6216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1/12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950073" y="1929921"/>
            <a:ext cx="6216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1/13</a:t>
            </a:r>
            <a:endParaRPr lang="en-US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188925" y="1929921"/>
            <a:ext cx="6216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1/14</a:t>
            </a:r>
            <a:endParaRPr lang="en-US" sz="1400" b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1331075" y="3009440"/>
            <a:ext cx="6489461" cy="239071"/>
            <a:chOff x="1280275" y="2653840"/>
            <a:chExt cx="6489461" cy="239071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280275" y="2772160"/>
              <a:ext cx="6483096" cy="0"/>
            </a:xfrm>
            <a:prstGeom prst="line">
              <a:avLst/>
            </a:prstGeom>
            <a:ln>
              <a:solidFill>
                <a:srgbClr val="6600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285252" y="2664160"/>
              <a:ext cx="0" cy="228751"/>
            </a:xfrm>
            <a:prstGeom prst="line">
              <a:avLst/>
            </a:prstGeom>
            <a:ln w="19050" cmpd="sng">
              <a:solidFill>
                <a:srgbClr val="6600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7769736" y="2653840"/>
              <a:ext cx="0" cy="228751"/>
            </a:xfrm>
            <a:prstGeom prst="line">
              <a:avLst/>
            </a:prstGeom>
            <a:ln w="19050" cmpd="sng">
              <a:solidFill>
                <a:srgbClr val="6600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3415601" y="2815966"/>
            <a:ext cx="24852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initiative</a:t>
            </a:r>
            <a:endParaRPr lang="en-US" sz="1400" b="1" dirty="0"/>
          </a:p>
        </p:txBody>
      </p:sp>
      <p:grpSp>
        <p:nvGrpSpPr>
          <p:cNvPr id="23" name="Group 22"/>
          <p:cNvGrpSpPr/>
          <p:nvPr/>
        </p:nvGrpSpPr>
        <p:grpSpPr>
          <a:xfrm>
            <a:off x="1991700" y="3270115"/>
            <a:ext cx="5814143" cy="419845"/>
            <a:chOff x="1619174" y="3105015"/>
            <a:chExt cx="5814143" cy="419845"/>
          </a:xfrm>
        </p:grpSpPr>
        <p:grpSp>
          <p:nvGrpSpPr>
            <p:cNvPr id="27" name="Group 26"/>
            <p:cNvGrpSpPr/>
            <p:nvPr/>
          </p:nvGrpSpPr>
          <p:grpSpPr>
            <a:xfrm>
              <a:off x="1619174" y="3285789"/>
              <a:ext cx="5814143" cy="239071"/>
              <a:chOff x="1280275" y="2653840"/>
              <a:chExt cx="6489461" cy="239071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>
                <a:off x="1280275" y="2772160"/>
                <a:ext cx="6483096" cy="0"/>
              </a:xfrm>
              <a:prstGeom prst="line">
                <a:avLst/>
              </a:prstGeom>
              <a:ln>
                <a:solidFill>
                  <a:srgbClr val="66006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1285252" y="2664160"/>
                <a:ext cx="0" cy="228751"/>
              </a:xfrm>
              <a:prstGeom prst="line">
                <a:avLst/>
              </a:prstGeom>
              <a:ln w="19050" cmpd="sng">
                <a:solidFill>
                  <a:srgbClr val="66006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7769736" y="2653840"/>
                <a:ext cx="0" cy="228751"/>
              </a:xfrm>
              <a:prstGeom prst="line">
                <a:avLst/>
              </a:prstGeom>
              <a:ln w="19050" cmpd="sng">
                <a:solidFill>
                  <a:srgbClr val="66006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TextBox 30"/>
            <p:cNvSpPr txBox="1"/>
            <p:nvPr/>
          </p:nvSpPr>
          <p:spPr>
            <a:xfrm>
              <a:off x="1625205" y="3105015"/>
              <a:ext cx="57992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cross-site evaluation</a:t>
              </a:r>
              <a:endParaRPr lang="en-US" sz="1400" b="1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659637" y="3822070"/>
            <a:ext cx="4586859" cy="419845"/>
            <a:chOff x="1604687" y="3105015"/>
            <a:chExt cx="5828630" cy="419845"/>
          </a:xfrm>
        </p:grpSpPr>
        <p:grpSp>
          <p:nvGrpSpPr>
            <p:cNvPr id="34" name="Group 33"/>
            <p:cNvGrpSpPr/>
            <p:nvPr/>
          </p:nvGrpSpPr>
          <p:grpSpPr>
            <a:xfrm>
              <a:off x="1619174" y="3285789"/>
              <a:ext cx="5814143" cy="239071"/>
              <a:chOff x="1280275" y="2653840"/>
              <a:chExt cx="6489461" cy="239071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>
                <a:off x="1280275" y="2772160"/>
                <a:ext cx="6483096" cy="0"/>
              </a:xfrm>
              <a:prstGeom prst="line">
                <a:avLst/>
              </a:prstGeom>
              <a:ln>
                <a:solidFill>
                  <a:srgbClr val="66006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1285252" y="2664160"/>
                <a:ext cx="0" cy="228751"/>
              </a:xfrm>
              <a:prstGeom prst="line">
                <a:avLst/>
              </a:prstGeom>
              <a:ln w="19050" cmpd="sng">
                <a:solidFill>
                  <a:srgbClr val="66006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7769736" y="2653840"/>
                <a:ext cx="0" cy="228751"/>
              </a:xfrm>
              <a:prstGeom prst="line">
                <a:avLst/>
              </a:prstGeom>
              <a:ln w="19050" cmpd="sng">
                <a:solidFill>
                  <a:srgbClr val="66006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TextBox 34"/>
            <p:cNvSpPr txBox="1"/>
            <p:nvPr/>
          </p:nvSpPr>
          <p:spPr>
            <a:xfrm>
              <a:off x="1604687" y="3105015"/>
              <a:ext cx="58286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R&amp;D projects</a:t>
              </a:r>
              <a:endParaRPr lang="en-US" sz="1400" b="1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288952" y="4448879"/>
            <a:ext cx="2585123" cy="523220"/>
            <a:chOff x="1619174" y="3140539"/>
            <a:chExt cx="5993898" cy="523220"/>
          </a:xfrm>
        </p:grpSpPr>
        <p:grpSp>
          <p:nvGrpSpPr>
            <p:cNvPr id="41" name="Group 40"/>
            <p:cNvGrpSpPr/>
            <p:nvPr/>
          </p:nvGrpSpPr>
          <p:grpSpPr>
            <a:xfrm>
              <a:off x="1619174" y="3285789"/>
              <a:ext cx="5814143" cy="239071"/>
              <a:chOff x="1280275" y="2653840"/>
              <a:chExt cx="6489461" cy="239071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1280275" y="2772160"/>
                <a:ext cx="6483096" cy="0"/>
              </a:xfrm>
              <a:prstGeom prst="line">
                <a:avLst/>
              </a:prstGeom>
              <a:ln>
                <a:solidFill>
                  <a:srgbClr val="66006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1285252" y="2664160"/>
                <a:ext cx="0" cy="228751"/>
              </a:xfrm>
              <a:prstGeom prst="line">
                <a:avLst/>
              </a:prstGeom>
              <a:ln w="19050" cmpd="sng">
                <a:solidFill>
                  <a:srgbClr val="66006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7769736" y="2653840"/>
                <a:ext cx="0" cy="228751"/>
              </a:xfrm>
              <a:prstGeom prst="line">
                <a:avLst/>
              </a:prstGeom>
              <a:ln w="19050" cmpd="sng">
                <a:solidFill>
                  <a:srgbClr val="66006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Box 41"/>
            <p:cNvSpPr txBox="1"/>
            <p:nvPr/>
          </p:nvSpPr>
          <p:spPr>
            <a:xfrm>
              <a:off x="1821406" y="3140539"/>
              <a:ext cx="57916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mid-course </a:t>
              </a:r>
            </a:p>
            <a:p>
              <a:pPr algn="ctr"/>
              <a:r>
                <a:rPr lang="en-US" sz="1400" b="1" dirty="0" smtClean="0"/>
                <a:t>cross-site analysis</a:t>
              </a:r>
              <a:endParaRPr lang="en-US" sz="1400" b="1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67268" y="2332428"/>
            <a:ext cx="8048625" cy="316031"/>
            <a:chOff x="685799" y="2332428"/>
            <a:chExt cx="8048625" cy="316031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685799" y="2648459"/>
              <a:ext cx="8048625" cy="0"/>
            </a:xfrm>
            <a:prstGeom prst="line">
              <a:avLst/>
            </a:prstGeom>
            <a:ln>
              <a:solidFill>
                <a:srgbClr val="660066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694267" y="2332428"/>
              <a:ext cx="803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o</a:t>
              </a:r>
              <a:r>
                <a:rPr lang="en-US" sz="1400" b="1" dirty="0" smtClean="0"/>
                <a:t>ngoing strategic learning agenda</a:t>
              </a:r>
              <a:endParaRPr lang="en-US" sz="1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2"/>
          <p:cNvSpPr txBox="1">
            <a:spLocks noChangeArrowheads="1"/>
          </p:cNvSpPr>
          <p:nvPr/>
        </p:nvSpPr>
        <p:spPr bwMode="auto">
          <a:xfrm>
            <a:off x="0" y="268423"/>
            <a:ext cx="9144000" cy="577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 smtClean="0">
                <a:solidFill>
                  <a:srgbClr val="660066"/>
                </a:solidFill>
                <a:latin typeface="Calibri" pitchFamily="34" charset="0"/>
              </a:rPr>
              <a:t>Project Site Collaborative Interventions</a:t>
            </a:r>
            <a:endParaRPr lang="en-US" sz="4000" b="1" dirty="0">
              <a:solidFill>
                <a:srgbClr val="660066"/>
              </a:solidFill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1735" y="1252892"/>
            <a:ext cx="7983932" cy="4355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Clr>
                <a:srgbClr val="660066"/>
              </a:buClr>
              <a:buSzPct val="120000"/>
              <a:buFont typeface="Arial"/>
              <a:buChar char="•"/>
            </a:pPr>
            <a:r>
              <a:rPr lang="en-US" sz="2800" dirty="0">
                <a:ea typeface="ＭＳ Ｐゴシック"/>
                <a:cs typeface="ＭＳ Ｐゴシック"/>
              </a:rPr>
              <a:t>Each intervention</a:t>
            </a:r>
            <a:r>
              <a:rPr lang="en-US" sz="2800" dirty="0" smtClean="0">
                <a:ea typeface="ＭＳ Ｐゴシック"/>
                <a:cs typeface="ＭＳ Ｐゴシック"/>
              </a:rPr>
              <a:t>:</a:t>
            </a:r>
          </a:p>
          <a:p>
            <a:pPr lvl="2" indent="-457200">
              <a:spcAft>
                <a:spcPts val="600"/>
              </a:spcAft>
              <a:buClr>
                <a:srgbClr val="660066"/>
              </a:buClr>
              <a:buFont typeface="Wingdings" charset="2"/>
              <a:buChar char="§"/>
            </a:pPr>
            <a:r>
              <a:rPr lang="en-US" sz="2800" dirty="0">
                <a:ea typeface="ＭＳ Ｐゴシック"/>
                <a:cs typeface="ＭＳ Ｐゴシック"/>
              </a:rPr>
              <a:t>Supports the building of Protective Factors by caregivers of children 0-</a:t>
            </a:r>
            <a:r>
              <a:rPr lang="en-US" sz="2800" dirty="0" smtClean="0">
                <a:ea typeface="ＭＳ Ｐゴシック"/>
                <a:cs typeface="ＭＳ Ｐゴシック"/>
              </a:rPr>
              <a:t>5</a:t>
            </a:r>
          </a:p>
          <a:p>
            <a:pPr lvl="2" indent="-457200">
              <a:spcAft>
                <a:spcPts val="600"/>
              </a:spcAft>
              <a:buClr>
                <a:srgbClr val="660066"/>
              </a:buClr>
              <a:buFont typeface="Wingdings" charset="2"/>
              <a:buChar char="§"/>
            </a:pPr>
            <a:r>
              <a:rPr lang="en-US" sz="2800" dirty="0">
                <a:ea typeface="ＭＳ Ｐゴシック"/>
                <a:cs typeface="ＭＳ Ｐゴシック"/>
              </a:rPr>
              <a:t>Includes an already established partnership among formal and/or informal </a:t>
            </a:r>
            <a:r>
              <a:rPr lang="en-US" sz="2800" dirty="0" smtClean="0">
                <a:ea typeface="ＭＳ Ｐゴシック"/>
                <a:cs typeface="ＭＳ Ｐゴシック"/>
              </a:rPr>
              <a:t>organizations</a:t>
            </a:r>
          </a:p>
          <a:p>
            <a:pPr lvl="2" indent="-457200">
              <a:spcAft>
                <a:spcPts val="600"/>
              </a:spcAft>
              <a:buClr>
                <a:srgbClr val="660066"/>
              </a:buClr>
              <a:buFont typeface="Wingdings" charset="2"/>
              <a:buChar char="§"/>
            </a:pPr>
            <a:r>
              <a:rPr lang="en-US" sz="2800" dirty="0">
                <a:ea typeface="ＭＳ Ｐゴシック"/>
                <a:cs typeface="ＭＳ Ｐゴシック"/>
              </a:rPr>
              <a:t>Addresses multiple domains of the social </a:t>
            </a:r>
            <a:r>
              <a:rPr lang="en-US" sz="2800" dirty="0" smtClean="0">
                <a:ea typeface="ＭＳ Ｐゴシック"/>
                <a:cs typeface="ＭＳ Ｐゴシック"/>
              </a:rPr>
              <a:t>ecology</a:t>
            </a:r>
          </a:p>
          <a:p>
            <a:pPr lvl="1" indent="-457200">
              <a:spcAft>
                <a:spcPts val="600"/>
              </a:spcAft>
              <a:buClr>
                <a:srgbClr val="660066"/>
              </a:buClr>
              <a:buSzPct val="120000"/>
              <a:buFont typeface="Arial"/>
              <a:buChar char="•"/>
            </a:pPr>
            <a:r>
              <a:rPr lang="en-US" sz="2800" dirty="0" smtClean="0">
                <a:ea typeface="ＭＳ Ｐゴシック"/>
                <a:cs typeface="ＭＳ Ｐゴシック"/>
              </a:rPr>
              <a:t>Each </a:t>
            </a:r>
            <a:r>
              <a:rPr lang="en-US" sz="2800" dirty="0">
                <a:ea typeface="ＭＳ Ｐゴシック"/>
                <a:cs typeface="ＭＳ Ｐゴシック"/>
              </a:rPr>
              <a:t>intervention is </a:t>
            </a:r>
            <a:r>
              <a:rPr lang="en-US" sz="2800" dirty="0" smtClean="0">
                <a:ea typeface="ＭＳ Ｐゴシック"/>
                <a:cs typeface="ＭＳ Ｐゴシック"/>
              </a:rPr>
              <a:t>different</a:t>
            </a:r>
          </a:p>
          <a:p>
            <a:pPr lvl="1" indent="-457200">
              <a:spcAft>
                <a:spcPts val="600"/>
              </a:spcAft>
              <a:buClr>
                <a:srgbClr val="660066"/>
              </a:buClr>
              <a:buSzPct val="120000"/>
              <a:buFont typeface="Arial"/>
              <a:buChar char="•"/>
            </a:pPr>
            <a:r>
              <a:rPr lang="en-US" sz="2800" dirty="0">
                <a:ea typeface="ＭＳ Ｐゴシック"/>
                <a:cs typeface="ＭＳ Ｐゴシック"/>
              </a:rPr>
              <a:t>Target population is different in each </a:t>
            </a:r>
            <a:r>
              <a:rPr lang="en-US" sz="2800" dirty="0" smtClean="0">
                <a:ea typeface="ＭＳ Ｐゴシック"/>
                <a:cs typeface="ＭＳ Ｐゴシック"/>
              </a:rPr>
              <a:t>site</a:t>
            </a:r>
            <a:endParaRPr lang="en-US" sz="2800" dirty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23182</TotalTime>
  <Words>3058</Words>
  <Application>Microsoft Macintosh PowerPoint</Application>
  <PresentationFormat>On-screen Show (4:3)</PresentationFormat>
  <Paragraphs>480</Paragraphs>
  <Slides>42</Slides>
  <Notes>42</Notes>
  <HiddenSlides>0</HiddenSlides>
  <MMClips>0</MMClips>
  <ScaleCrop>false</ScaleCrop>
  <HeadingPairs>
    <vt:vector size="4" baseType="variant">
      <vt:variant>
        <vt:lpstr>Design Template</vt:lpstr>
      </vt:variant>
      <vt:variant>
        <vt:i4>3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Office Theme</vt:lpstr>
      <vt:lpstr>Office Theme</vt:lpstr>
      <vt:lpstr>Office Theme</vt:lpstr>
      <vt:lpstr>Slide 1</vt:lpstr>
      <vt:lpstr>Slide 2</vt:lpstr>
      <vt:lpstr>Slide 3</vt:lpstr>
      <vt:lpstr>Options for Mid-course Analysis</vt:lpstr>
      <vt:lpstr>Our Mid-course Analysis Approach</vt:lpstr>
      <vt:lpstr>   Introduction to the Cross-Site Evaluation of the Quality Improvement Center on Early Childhood (QIC-EC) R&amp;D Initiative        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   Mid-course Analysis of Interventions Addressing Paradigm Shifts        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Complex Systems (Illustrating Visibility and Depth)</vt:lpstr>
      <vt:lpstr>Slide 38</vt:lpstr>
      <vt:lpstr>Slide 39</vt:lpstr>
      <vt:lpstr>   Relevance of Systems Thinking to  the Mid-course Analyses         </vt:lpstr>
      <vt:lpstr>Slide 41</vt:lpstr>
      <vt:lpstr>Slide 42</vt:lpstr>
    </vt:vector>
  </TitlesOfParts>
  <Company>InSits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Wyckoff</dc:creator>
  <cp:lastModifiedBy>Beverly Parsons</cp:lastModifiedBy>
  <cp:revision>232</cp:revision>
  <cp:lastPrinted>2012-10-10T22:04:27Z</cp:lastPrinted>
  <dcterms:created xsi:type="dcterms:W3CDTF">2012-10-24T19:08:15Z</dcterms:created>
  <dcterms:modified xsi:type="dcterms:W3CDTF">2012-10-24T19:10:12Z</dcterms:modified>
</cp:coreProperties>
</file>