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87"/>
  </p:notesMasterIdLst>
  <p:handoutMasterIdLst>
    <p:handoutMasterId r:id="rId188"/>
  </p:handoutMasterIdLst>
  <p:sldIdLst>
    <p:sldId id="309" r:id="rId2"/>
    <p:sldId id="721" r:id="rId3"/>
    <p:sldId id="311" r:id="rId4"/>
    <p:sldId id="312" r:id="rId5"/>
    <p:sldId id="313" r:id="rId6"/>
    <p:sldId id="817" r:id="rId7"/>
    <p:sldId id="447" r:id="rId8"/>
    <p:sldId id="448" r:id="rId9"/>
    <p:sldId id="451" r:id="rId10"/>
    <p:sldId id="452" r:id="rId11"/>
    <p:sldId id="453" r:id="rId12"/>
    <p:sldId id="596" r:id="rId13"/>
    <p:sldId id="630" r:id="rId14"/>
    <p:sldId id="456" r:id="rId15"/>
    <p:sldId id="459" r:id="rId16"/>
    <p:sldId id="462" r:id="rId17"/>
    <p:sldId id="463" r:id="rId18"/>
    <p:sldId id="726" r:id="rId19"/>
    <p:sldId id="719" r:id="rId20"/>
    <p:sldId id="720" r:id="rId21"/>
    <p:sldId id="709" r:id="rId22"/>
    <p:sldId id="710" r:id="rId23"/>
    <p:sldId id="711" r:id="rId24"/>
    <p:sldId id="713" r:id="rId25"/>
    <p:sldId id="714" r:id="rId26"/>
    <p:sldId id="715" r:id="rId27"/>
    <p:sldId id="716" r:id="rId28"/>
    <p:sldId id="717" r:id="rId29"/>
    <p:sldId id="665" r:id="rId30"/>
    <p:sldId id="590" r:id="rId31"/>
    <p:sldId id="591" r:id="rId32"/>
    <p:sldId id="592" r:id="rId33"/>
    <p:sldId id="324" r:id="rId34"/>
    <p:sldId id="325" r:id="rId35"/>
    <p:sldId id="326" r:id="rId36"/>
    <p:sldId id="327" r:id="rId37"/>
    <p:sldId id="597" r:id="rId38"/>
    <p:sldId id="329" r:id="rId39"/>
    <p:sldId id="331" r:id="rId40"/>
    <p:sldId id="332" r:id="rId41"/>
    <p:sldId id="333" r:id="rId42"/>
    <p:sldId id="334" r:id="rId43"/>
    <p:sldId id="625" r:id="rId44"/>
    <p:sldId id="605" r:id="rId45"/>
    <p:sldId id="753" r:id="rId46"/>
    <p:sldId id="754" r:id="rId47"/>
    <p:sldId id="755" r:id="rId48"/>
    <p:sldId id="809" r:id="rId49"/>
    <p:sldId id="820" r:id="rId50"/>
    <p:sldId id="821" r:id="rId51"/>
    <p:sldId id="666" r:id="rId52"/>
    <p:sldId id="670" r:id="rId53"/>
    <p:sldId id="671" r:id="rId54"/>
    <p:sldId id="672" r:id="rId55"/>
    <p:sldId id="677" r:id="rId56"/>
    <p:sldId id="673" r:id="rId57"/>
    <p:sldId id="674" r:id="rId58"/>
    <p:sldId id="675" r:id="rId59"/>
    <p:sldId id="676" r:id="rId60"/>
    <p:sldId id="679" r:id="rId61"/>
    <p:sldId id="680" r:id="rId62"/>
    <p:sldId id="682" r:id="rId63"/>
    <p:sldId id="681" r:id="rId64"/>
    <p:sldId id="813" r:id="rId65"/>
    <p:sldId id="814" r:id="rId66"/>
    <p:sldId id="386" r:id="rId67"/>
    <p:sldId id="391" r:id="rId68"/>
    <p:sldId id="392" r:id="rId69"/>
    <p:sldId id="396" r:id="rId70"/>
    <p:sldId id="401" r:id="rId71"/>
    <p:sldId id="402" r:id="rId72"/>
    <p:sldId id="403" r:id="rId73"/>
    <p:sldId id="404" r:id="rId74"/>
    <p:sldId id="405" r:id="rId75"/>
    <p:sldId id="406" r:id="rId76"/>
    <p:sldId id="815" r:id="rId77"/>
    <p:sldId id="409" r:id="rId78"/>
    <p:sldId id="790" r:id="rId79"/>
    <p:sldId id="828" r:id="rId80"/>
    <p:sldId id="829" r:id="rId81"/>
    <p:sldId id="830" r:id="rId82"/>
    <p:sldId id="831" r:id="rId83"/>
    <p:sldId id="832" r:id="rId84"/>
    <p:sldId id="833" r:id="rId85"/>
    <p:sldId id="834" r:id="rId86"/>
    <p:sldId id="835" r:id="rId87"/>
    <p:sldId id="836" r:id="rId88"/>
    <p:sldId id="837" r:id="rId89"/>
    <p:sldId id="838" r:id="rId90"/>
    <p:sldId id="839" r:id="rId91"/>
    <p:sldId id="840" r:id="rId92"/>
    <p:sldId id="841" r:id="rId93"/>
    <p:sldId id="842" r:id="rId94"/>
    <p:sldId id="843" r:id="rId95"/>
    <p:sldId id="844" r:id="rId96"/>
    <p:sldId id="845" r:id="rId97"/>
    <p:sldId id="846" r:id="rId98"/>
    <p:sldId id="847" r:id="rId99"/>
    <p:sldId id="848" r:id="rId100"/>
    <p:sldId id="849" r:id="rId101"/>
    <p:sldId id="793" r:id="rId102"/>
    <p:sldId id="748" r:id="rId103"/>
    <p:sldId id="649" r:id="rId104"/>
    <p:sldId id="650" r:id="rId105"/>
    <p:sldId id="651" r:id="rId106"/>
    <p:sldId id="652" r:id="rId107"/>
    <p:sldId id="653" r:id="rId108"/>
    <p:sldId id="654" r:id="rId109"/>
    <p:sldId id="731" r:id="rId110"/>
    <p:sldId id="732" r:id="rId111"/>
    <p:sldId id="730" r:id="rId112"/>
    <p:sldId id="411" r:id="rId113"/>
    <p:sldId id="412" r:id="rId114"/>
    <p:sldId id="414" r:id="rId115"/>
    <p:sldId id="729" r:id="rId116"/>
    <p:sldId id="822" r:id="rId117"/>
    <p:sldId id="823" r:id="rId118"/>
    <p:sldId id="824" r:id="rId119"/>
    <p:sldId id="825" r:id="rId120"/>
    <p:sldId id="657" r:id="rId121"/>
    <p:sldId id="734" r:id="rId122"/>
    <p:sldId id="850" r:id="rId123"/>
    <p:sldId id="851" r:id="rId124"/>
    <p:sldId id="852" r:id="rId125"/>
    <p:sldId id="853" r:id="rId126"/>
    <p:sldId id="854" r:id="rId127"/>
    <p:sldId id="855" r:id="rId128"/>
    <p:sldId id="856" r:id="rId129"/>
    <p:sldId id="857" r:id="rId130"/>
    <p:sldId id="858" r:id="rId131"/>
    <p:sldId id="859" r:id="rId132"/>
    <p:sldId id="860" r:id="rId133"/>
    <p:sldId id="861" r:id="rId134"/>
    <p:sldId id="862" r:id="rId135"/>
    <p:sldId id="818" r:id="rId136"/>
    <p:sldId id="819" r:id="rId137"/>
    <p:sldId id="685" r:id="rId138"/>
    <p:sldId id="689" r:id="rId139"/>
    <p:sldId id="690" r:id="rId140"/>
    <p:sldId id="691" r:id="rId141"/>
    <p:sldId id="693" r:id="rId142"/>
    <p:sldId id="694" r:id="rId143"/>
    <p:sldId id="696" r:id="rId144"/>
    <p:sldId id="697" r:id="rId145"/>
    <p:sldId id="699" r:id="rId146"/>
    <p:sldId id="700" r:id="rId147"/>
    <p:sldId id="701" r:id="rId148"/>
    <p:sldId id="702" r:id="rId149"/>
    <p:sldId id="704" r:id="rId150"/>
    <p:sldId id="705" r:id="rId151"/>
    <p:sldId id="810" r:id="rId152"/>
    <p:sldId id="707" r:id="rId153"/>
    <p:sldId id="816" r:id="rId154"/>
    <p:sldId id="808" r:id="rId155"/>
    <p:sldId id="890" r:id="rId156"/>
    <p:sldId id="891" r:id="rId157"/>
    <p:sldId id="806" r:id="rId158"/>
    <p:sldId id="469" r:id="rId159"/>
    <p:sldId id="738" r:id="rId160"/>
    <p:sldId id="863" r:id="rId161"/>
    <p:sldId id="864" r:id="rId162"/>
    <p:sldId id="865" r:id="rId163"/>
    <p:sldId id="866" r:id="rId164"/>
    <p:sldId id="867" r:id="rId165"/>
    <p:sldId id="868" r:id="rId166"/>
    <p:sldId id="869" r:id="rId167"/>
    <p:sldId id="870" r:id="rId168"/>
    <p:sldId id="871" r:id="rId169"/>
    <p:sldId id="872" r:id="rId170"/>
    <p:sldId id="873" r:id="rId171"/>
    <p:sldId id="874" r:id="rId172"/>
    <p:sldId id="875" r:id="rId173"/>
    <p:sldId id="876" r:id="rId174"/>
    <p:sldId id="877" r:id="rId175"/>
    <p:sldId id="878" r:id="rId176"/>
    <p:sldId id="879" r:id="rId177"/>
    <p:sldId id="880" r:id="rId178"/>
    <p:sldId id="882" r:id="rId179"/>
    <p:sldId id="883" r:id="rId180"/>
    <p:sldId id="884" r:id="rId181"/>
    <p:sldId id="885" r:id="rId182"/>
    <p:sldId id="886" r:id="rId183"/>
    <p:sldId id="887" r:id="rId184"/>
    <p:sldId id="888" r:id="rId185"/>
    <p:sldId id="889" r:id="rId186"/>
  </p:sldIdLst>
  <p:sldSz cx="9144000" cy="6858000" type="screen4x3"/>
  <p:notesSz cx="9372600" cy="7086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12DA"/>
    <a:srgbClr val="00CC00"/>
    <a:srgbClr val="C0C0C0"/>
    <a:srgbClr val="CCFF99"/>
    <a:srgbClr val="6699FF"/>
    <a:srgbClr val="33CC33"/>
    <a:srgbClr val="9933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652" autoAdjust="0"/>
  </p:normalViewPr>
  <p:slideViewPr>
    <p:cSldViewPr>
      <p:cViewPr>
        <p:scale>
          <a:sx n="100" d="100"/>
          <a:sy n="100" d="100"/>
        </p:scale>
        <p:origin x="-1920" y="-35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061788" cy="354330"/>
          </a:xfrm>
          <a:prstGeom prst="rect">
            <a:avLst/>
          </a:prstGeom>
          <a:noFill/>
          <a:ln w="9525">
            <a:noFill/>
            <a:miter lim="800000"/>
            <a:headEnd/>
            <a:tailEnd/>
          </a:ln>
          <a:effectLst/>
        </p:spPr>
        <p:txBody>
          <a:bodyPr vert="horz" wrap="square" lIns="94193" tIns="47097" rIns="94193" bIns="47097" numCol="1" anchor="t" anchorCtr="0" compatLnSpc="1">
            <a:prstTxWarp prst="textNoShape">
              <a:avLst/>
            </a:prstTxWarp>
          </a:bodyPr>
          <a:lstStyle>
            <a:lvl1pPr defTabSz="942376" eaLnBrk="1" hangingPunct="1">
              <a:defRPr sz="1200">
                <a:cs typeface="+mn-cs"/>
              </a:defRPr>
            </a:lvl1pPr>
          </a:lstStyle>
          <a:p>
            <a:pPr>
              <a:defRPr/>
            </a:pPr>
            <a:endParaRPr lang="en-US"/>
          </a:p>
        </p:txBody>
      </p:sp>
      <p:sp>
        <p:nvSpPr>
          <p:cNvPr id="75779" name="Rectangle 3"/>
          <p:cNvSpPr>
            <a:spLocks noGrp="1" noChangeArrowheads="1"/>
          </p:cNvSpPr>
          <p:nvPr>
            <p:ph type="dt" sz="quarter" idx="1"/>
          </p:nvPr>
        </p:nvSpPr>
        <p:spPr bwMode="auto">
          <a:xfrm>
            <a:off x="5309174" y="0"/>
            <a:ext cx="4061788" cy="354330"/>
          </a:xfrm>
          <a:prstGeom prst="rect">
            <a:avLst/>
          </a:prstGeom>
          <a:noFill/>
          <a:ln w="9525">
            <a:noFill/>
            <a:miter lim="800000"/>
            <a:headEnd/>
            <a:tailEnd/>
          </a:ln>
          <a:effectLst/>
        </p:spPr>
        <p:txBody>
          <a:bodyPr vert="horz" wrap="square" lIns="94193" tIns="47097" rIns="94193" bIns="47097" numCol="1" anchor="t" anchorCtr="0" compatLnSpc="1">
            <a:prstTxWarp prst="textNoShape">
              <a:avLst/>
            </a:prstTxWarp>
          </a:bodyPr>
          <a:lstStyle>
            <a:lvl1pPr algn="r" defTabSz="942376" eaLnBrk="1" hangingPunct="1">
              <a:defRPr sz="1200">
                <a:cs typeface="+mn-cs"/>
              </a:defRPr>
            </a:lvl1pPr>
          </a:lstStyle>
          <a:p>
            <a:pPr>
              <a:defRPr/>
            </a:pPr>
            <a:endParaRPr lang="en-US"/>
          </a:p>
        </p:txBody>
      </p:sp>
      <p:sp>
        <p:nvSpPr>
          <p:cNvPr id="75780" name="Rectangle 4"/>
          <p:cNvSpPr>
            <a:spLocks noGrp="1" noChangeArrowheads="1"/>
          </p:cNvSpPr>
          <p:nvPr>
            <p:ph type="ftr" sz="quarter" idx="2"/>
          </p:nvPr>
        </p:nvSpPr>
        <p:spPr bwMode="auto">
          <a:xfrm>
            <a:off x="0" y="6730630"/>
            <a:ext cx="4061788" cy="354330"/>
          </a:xfrm>
          <a:prstGeom prst="rect">
            <a:avLst/>
          </a:prstGeom>
          <a:noFill/>
          <a:ln w="9525">
            <a:noFill/>
            <a:miter lim="800000"/>
            <a:headEnd/>
            <a:tailEnd/>
          </a:ln>
          <a:effectLst/>
        </p:spPr>
        <p:txBody>
          <a:bodyPr vert="horz" wrap="square" lIns="94193" tIns="47097" rIns="94193" bIns="47097" numCol="1" anchor="b" anchorCtr="0" compatLnSpc="1">
            <a:prstTxWarp prst="textNoShape">
              <a:avLst/>
            </a:prstTxWarp>
          </a:bodyPr>
          <a:lstStyle>
            <a:lvl1pPr defTabSz="942376" eaLnBrk="1" hangingPunct="1">
              <a:defRPr sz="1200">
                <a:cs typeface="+mn-cs"/>
              </a:defRPr>
            </a:lvl1pPr>
          </a:lstStyle>
          <a:p>
            <a:pPr>
              <a:defRPr/>
            </a:pPr>
            <a:endParaRPr lang="en-US"/>
          </a:p>
        </p:txBody>
      </p:sp>
      <p:sp>
        <p:nvSpPr>
          <p:cNvPr id="75781" name="Rectangle 5"/>
          <p:cNvSpPr>
            <a:spLocks noGrp="1" noChangeArrowheads="1"/>
          </p:cNvSpPr>
          <p:nvPr>
            <p:ph type="sldNum" sz="quarter" idx="3"/>
          </p:nvPr>
        </p:nvSpPr>
        <p:spPr bwMode="auto">
          <a:xfrm>
            <a:off x="5309174" y="6730630"/>
            <a:ext cx="4061788" cy="354330"/>
          </a:xfrm>
          <a:prstGeom prst="rect">
            <a:avLst/>
          </a:prstGeom>
          <a:noFill/>
          <a:ln w="9525">
            <a:noFill/>
            <a:miter lim="800000"/>
            <a:headEnd/>
            <a:tailEnd/>
          </a:ln>
          <a:effectLst/>
        </p:spPr>
        <p:txBody>
          <a:bodyPr vert="horz" wrap="square" lIns="94193" tIns="47097" rIns="94193" bIns="47097" numCol="1" anchor="b" anchorCtr="0" compatLnSpc="1">
            <a:prstTxWarp prst="textNoShape">
              <a:avLst/>
            </a:prstTxWarp>
          </a:bodyPr>
          <a:lstStyle>
            <a:lvl1pPr algn="r" defTabSz="942376" eaLnBrk="1" hangingPunct="1">
              <a:defRPr sz="1200">
                <a:cs typeface="+mn-cs"/>
              </a:defRPr>
            </a:lvl1pPr>
          </a:lstStyle>
          <a:p>
            <a:pPr>
              <a:defRPr/>
            </a:pPr>
            <a:fld id="{C177D63B-1CB0-4E69-9AEB-71473975716E}" type="slidenum">
              <a:rPr lang="en-US"/>
              <a:pPr>
                <a:defRPr/>
              </a:pPr>
              <a:t>‹#›</a:t>
            </a:fld>
            <a:endParaRPr lang="en-US"/>
          </a:p>
        </p:txBody>
      </p:sp>
    </p:spTree>
    <p:extLst>
      <p:ext uri="{BB962C8B-B14F-4D97-AF65-F5344CB8AC3E}">
        <p14:creationId xmlns:p14="http://schemas.microsoft.com/office/powerpoint/2010/main" val="3867127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1788" cy="354330"/>
          </a:xfrm>
          <a:prstGeom prst="rect">
            <a:avLst/>
          </a:prstGeom>
          <a:noFill/>
          <a:ln w="9525">
            <a:noFill/>
            <a:miter lim="800000"/>
            <a:headEnd/>
            <a:tailEnd/>
          </a:ln>
          <a:effectLst/>
        </p:spPr>
        <p:txBody>
          <a:bodyPr vert="horz" wrap="square" lIns="94193" tIns="47097" rIns="94193" bIns="47097" numCol="1" anchor="t" anchorCtr="0" compatLnSpc="1">
            <a:prstTxWarp prst="textNoShape">
              <a:avLst/>
            </a:prstTxWarp>
          </a:bodyPr>
          <a:lstStyle>
            <a:lvl1pPr defTabSz="942376" eaLnBrk="1" hangingPunct="1">
              <a:defRPr sz="1200">
                <a:cs typeface="+mn-cs"/>
              </a:defRPr>
            </a:lvl1pPr>
          </a:lstStyle>
          <a:p>
            <a:pPr>
              <a:defRPr/>
            </a:pPr>
            <a:endParaRPr lang="en-US"/>
          </a:p>
        </p:txBody>
      </p:sp>
      <p:sp>
        <p:nvSpPr>
          <p:cNvPr id="4099" name="Rectangle 3"/>
          <p:cNvSpPr>
            <a:spLocks noGrp="1" noChangeArrowheads="1"/>
          </p:cNvSpPr>
          <p:nvPr>
            <p:ph type="dt" idx="1"/>
          </p:nvPr>
        </p:nvSpPr>
        <p:spPr bwMode="auto">
          <a:xfrm>
            <a:off x="5309174" y="0"/>
            <a:ext cx="4061788" cy="354330"/>
          </a:xfrm>
          <a:prstGeom prst="rect">
            <a:avLst/>
          </a:prstGeom>
          <a:noFill/>
          <a:ln w="9525">
            <a:noFill/>
            <a:miter lim="800000"/>
            <a:headEnd/>
            <a:tailEnd/>
          </a:ln>
          <a:effectLst/>
        </p:spPr>
        <p:txBody>
          <a:bodyPr vert="horz" wrap="square" lIns="94193" tIns="47097" rIns="94193" bIns="47097" numCol="1" anchor="t" anchorCtr="0" compatLnSpc="1">
            <a:prstTxWarp prst="textNoShape">
              <a:avLst/>
            </a:prstTxWarp>
          </a:bodyPr>
          <a:lstStyle>
            <a:lvl1pPr algn="r" defTabSz="942376" eaLnBrk="1" hangingPunct="1">
              <a:defRPr sz="1200">
                <a:cs typeface="+mn-cs"/>
              </a:defRPr>
            </a:lvl1pPr>
          </a:lstStyle>
          <a:p>
            <a:pPr>
              <a:defRPr/>
            </a:pPr>
            <a:endParaRPr lang="en-US"/>
          </a:p>
        </p:txBody>
      </p:sp>
      <p:sp>
        <p:nvSpPr>
          <p:cNvPr id="206852" name="Rectangle 4"/>
          <p:cNvSpPr>
            <a:spLocks noGrp="1" noRot="1" noChangeAspect="1" noChangeArrowheads="1" noTextEdit="1"/>
          </p:cNvSpPr>
          <p:nvPr>
            <p:ph type="sldImg" idx="2"/>
          </p:nvPr>
        </p:nvSpPr>
        <p:spPr bwMode="auto">
          <a:xfrm>
            <a:off x="2917825" y="531813"/>
            <a:ext cx="3538538" cy="2655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37589" y="3366135"/>
            <a:ext cx="7497424" cy="3188970"/>
          </a:xfrm>
          <a:prstGeom prst="rect">
            <a:avLst/>
          </a:prstGeom>
          <a:noFill/>
          <a:ln w="9525">
            <a:noFill/>
            <a:miter lim="800000"/>
            <a:headEnd/>
            <a:tailEnd/>
          </a:ln>
          <a:effectLst/>
        </p:spPr>
        <p:txBody>
          <a:bodyPr vert="horz" wrap="square" lIns="94193" tIns="47097" rIns="94193" bIns="470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730630"/>
            <a:ext cx="4061788" cy="354330"/>
          </a:xfrm>
          <a:prstGeom prst="rect">
            <a:avLst/>
          </a:prstGeom>
          <a:noFill/>
          <a:ln w="9525">
            <a:noFill/>
            <a:miter lim="800000"/>
            <a:headEnd/>
            <a:tailEnd/>
          </a:ln>
          <a:effectLst/>
        </p:spPr>
        <p:txBody>
          <a:bodyPr vert="horz" wrap="square" lIns="94193" tIns="47097" rIns="94193" bIns="47097" numCol="1" anchor="b" anchorCtr="0" compatLnSpc="1">
            <a:prstTxWarp prst="textNoShape">
              <a:avLst/>
            </a:prstTxWarp>
          </a:bodyPr>
          <a:lstStyle>
            <a:lvl1pPr defTabSz="942376" eaLnBrk="1" hangingPunct="1">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5309174" y="6730630"/>
            <a:ext cx="4061788" cy="354330"/>
          </a:xfrm>
          <a:prstGeom prst="rect">
            <a:avLst/>
          </a:prstGeom>
          <a:noFill/>
          <a:ln w="9525">
            <a:noFill/>
            <a:miter lim="800000"/>
            <a:headEnd/>
            <a:tailEnd/>
          </a:ln>
          <a:effectLst/>
        </p:spPr>
        <p:txBody>
          <a:bodyPr vert="horz" wrap="square" lIns="94193" tIns="47097" rIns="94193" bIns="47097" numCol="1" anchor="b" anchorCtr="0" compatLnSpc="1">
            <a:prstTxWarp prst="textNoShape">
              <a:avLst/>
            </a:prstTxWarp>
          </a:bodyPr>
          <a:lstStyle>
            <a:lvl1pPr algn="r" defTabSz="942376" eaLnBrk="1" hangingPunct="1">
              <a:defRPr sz="1200">
                <a:cs typeface="+mn-cs"/>
              </a:defRPr>
            </a:lvl1pPr>
          </a:lstStyle>
          <a:p>
            <a:pPr>
              <a:defRPr/>
            </a:pPr>
            <a:fld id="{FE6E74DC-2E76-49E6-803D-AA6B8F8D0505}" type="slidenum">
              <a:rPr lang="en-US"/>
              <a:pPr>
                <a:defRPr/>
              </a:pPr>
              <a:t>‹#›</a:t>
            </a:fld>
            <a:endParaRPr lang="en-US"/>
          </a:p>
        </p:txBody>
      </p:sp>
    </p:spTree>
    <p:extLst>
      <p:ext uri="{BB962C8B-B14F-4D97-AF65-F5344CB8AC3E}">
        <p14:creationId xmlns:p14="http://schemas.microsoft.com/office/powerpoint/2010/main" val="137044656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9444"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p:txBody>
          <a:bodyPr/>
          <a:lstStyle/>
          <a:p>
            <a:pPr>
              <a:defRPr/>
            </a:pPr>
            <a:fld id="{3648375E-C469-43EC-81B5-4C8228CD70C4}" type="slidenum">
              <a:rPr lang="en-US" smtClean="0"/>
              <a:pPr>
                <a:defRPr/>
              </a:pPr>
              <a:t>10</a:t>
            </a:fld>
            <a:endParaRPr lang="en-U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a:ln/>
        </p:spPr>
      </p:sp>
      <p:sp>
        <p:nvSpPr>
          <p:cNvPr id="305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988" name="Slide Number Placeholder 3"/>
          <p:cNvSpPr>
            <a:spLocks noGrp="1"/>
          </p:cNvSpPr>
          <p:nvPr>
            <p:ph type="sldNum" sz="quarter" idx="5"/>
          </p:nvPr>
        </p:nvSpPr>
        <p:spPr/>
        <p:txBody>
          <a:bodyPr/>
          <a:lstStyle/>
          <a:p>
            <a:pPr>
              <a:defRPr/>
            </a:pPr>
            <a:fld id="{723D8DB6-06CC-42F1-AAA6-A383CA2BD11E}" type="slidenum">
              <a:rPr lang="en-US" smtClean="0"/>
              <a:pPr>
                <a:defRPr/>
              </a:pPr>
              <a:t>116</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9012" name="Slide Number Placeholder 3"/>
          <p:cNvSpPr>
            <a:spLocks noGrp="1"/>
          </p:cNvSpPr>
          <p:nvPr>
            <p:ph type="sldNum" sz="quarter" idx="5"/>
          </p:nvPr>
        </p:nvSpPr>
        <p:spPr/>
        <p:txBody>
          <a:bodyPr/>
          <a:lstStyle/>
          <a:p>
            <a:pPr>
              <a:defRPr/>
            </a:pPr>
            <a:fld id="{22D238C3-6B33-4AFB-9B7E-62D2DB010B32}" type="slidenum">
              <a:rPr lang="en-US" smtClean="0"/>
              <a:pPr>
                <a:defRPr/>
              </a:pPr>
              <a:t>117</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0036" name="Slide Number Placeholder 3"/>
          <p:cNvSpPr>
            <a:spLocks noGrp="1"/>
          </p:cNvSpPr>
          <p:nvPr>
            <p:ph type="sldNum" sz="quarter" idx="5"/>
          </p:nvPr>
        </p:nvSpPr>
        <p:spPr/>
        <p:txBody>
          <a:bodyPr/>
          <a:lstStyle/>
          <a:p>
            <a:pPr>
              <a:defRPr/>
            </a:pPr>
            <a:fld id="{A01B550F-F184-477E-8D2D-914F53755AA2}" type="slidenum">
              <a:rPr lang="en-US" smtClean="0"/>
              <a:pPr>
                <a:defRPr/>
              </a:pPr>
              <a:t>118</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p:txBody>
          <a:bodyPr/>
          <a:lstStyle/>
          <a:p>
            <a:pPr>
              <a:defRPr/>
            </a:pPr>
            <a:fld id="{91BB69DD-107D-418C-98CC-67F2FA156433}" type="slidenum">
              <a:rPr lang="en-US" smtClean="0"/>
              <a:pPr>
                <a:defRPr/>
              </a:pPr>
              <a:t>120</a:t>
            </a:fld>
            <a:endParaRPr lang="en-US" dirty="0" smtClean="0"/>
          </a:p>
        </p:txBody>
      </p:sp>
      <p:sp>
        <p:nvSpPr>
          <p:cNvPr id="340995" name="Rectangle 2"/>
          <p:cNvSpPr>
            <a:spLocks noGrp="1" noRot="1" noChangeAspect="1" noChangeArrowheads="1" noTextEdit="1"/>
          </p:cNvSpPr>
          <p:nvPr>
            <p:ph type="sldImg"/>
          </p:nvPr>
        </p:nvSpPr>
        <p:spPr>
          <a:xfrm>
            <a:off x="2919413" y="531813"/>
            <a:ext cx="3540125" cy="2655887"/>
          </a:xfrm>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2E6C5F-6A7F-4107-A05A-3CEF321AEE65}" type="slidenum">
              <a:rPr lang="en-AU"/>
              <a:pPr>
                <a:defRPr/>
              </a:pPr>
              <a:t>121</a:t>
            </a:fld>
            <a:endParaRPr lang="en-AU"/>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xfrm>
            <a:off x="937589" y="3366135"/>
            <a:ext cx="7497424" cy="16272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recent years there has been an increasing emphasis on impact evaluation in public policy and development.  In public policy there has been a focus on evidence-based policy and practice, drawing on approaches developed for evidence-based medicine.  In development there have been calls for more rigorous impact evaluation.  In both areas there have been debates about what constitutes ‘rigorous evidence’ and ‘scientific approaches’ to impact evaluation.  Some people and organizations have argued exclusively for increased use of specific research designs – in particular Randomized Controlled Trials (RCTs).  Others have argued that these designs are not always appropriate or feasible, and that we need other approaches to doing more systematic, rigorous and useful impact evaluation.  </a:t>
            </a:r>
          </a:p>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426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426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a:ln/>
        </p:spPr>
      </p:sp>
      <p:sp>
        <p:nvSpPr>
          <p:cNvPr id="345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Unfortunately, too often simplistic RCTs only conduct research on one intervention, and judge its “impact” by attributable change in a fairly near-term outcome, without adequate consideration of other causal chains.  A more comprehensive design should factor in an adequate number of causal streams to determine not only </a:t>
            </a:r>
            <a:r>
              <a:rPr lang="en-US" i="1" smtClean="0"/>
              <a:t>which</a:t>
            </a:r>
            <a:r>
              <a:rPr lang="en-US" smtClean="0"/>
              <a:t> but </a:t>
            </a:r>
            <a:r>
              <a:rPr lang="en-US" i="1" smtClean="0"/>
              <a:t>what combination</a:t>
            </a:r>
            <a:r>
              <a:rPr lang="en-US" smtClean="0"/>
              <a:t> of interventions by one agency or others, or necessary pre-conditions need to be in place to achieve higher level impact.</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p:txBody>
          <a:bodyPr/>
          <a:lstStyle/>
          <a:p>
            <a:pPr>
              <a:defRPr/>
            </a:pPr>
            <a:fld id="{6F1ABE96-2CD5-42F6-887B-97EDABDCB219}" type="slidenum">
              <a:rPr lang="en-US" smtClean="0"/>
              <a:pPr>
                <a:defRPr/>
              </a:pPr>
              <a:t>143</a:t>
            </a:fld>
            <a:endParaRPr lang="en-US" dirty="0" smtClean="0"/>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a:ln/>
        </p:spPr>
      </p:sp>
      <p:sp>
        <p:nvSpPr>
          <p:cNvPr id="347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Data summarized from four bi-annual meta-evaluations of evaluation reports from CARE projects in many countries.  Colleagues familiar with other agencies report proportions of evaluations with no pre-test + post-test, nor counterfactual, are typically higher than the percentages reported here.</a:t>
            </a:r>
          </a:p>
        </p:txBody>
      </p:sp>
      <p:sp>
        <p:nvSpPr>
          <p:cNvPr id="4" name="Slide Number Placeholder 3"/>
          <p:cNvSpPr>
            <a:spLocks noGrp="1"/>
          </p:cNvSpPr>
          <p:nvPr>
            <p:ph type="sldNum" sz="quarter" idx="5"/>
          </p:nvPr>
        </p:nvSpPr>
        <p:spPr/>
        <p:txBody>
          <a:bodyPr/>
          <a:lstStyle/>
          <a:p>
            <a:pPr>
              <a:defRPr/>
            </a:pPr>
            <a:fld id="{DFB5EA33-1D93-4324-BED1-75C8D5B7AFCB}" type="slidenum">
              <a:rPr lang="en-US" smtClean="0"/>
              <a:pPr>
                <a:defRPr/>
              </a:pPr>
              <a:t>144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AFD59396-4C32-42AF-BE76-07B8B5FD4E5B}" type="slidenum">
              <a:rPr lang="en-US" smtClean="0"/>
              <a:pPr>
                <a:defRPr/>
              </a:pPr>
              <a:t>11</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p:txBody>
          <a:bodyPr/>
          <a:lstStyle/>
          <a:p>
            <a:pPr>
              <a:defRPr/>
            </a:pPr>
            <a:fld id="{FDBE3F64-1829-43B9-AA70-17017FC82765}" type="slidenum">
              <a:rPr lang="en-US" smtClean="0"/>
              <a:pPr>
                <a:defRPr/>
              </a:pPr>
              <a:t>153</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defRPr>
            </a:lvl1pPr>
            <a:lvl2pPr marL="767319" indent="-295123">
              <a:defRPr sz="1800">
                <a:solidFill>
                  <a:schemeClr val="tx1"/>
                </a:solidFill>
                <a:latin typeface="Arial" charset="0"/>
              </a:defRPr>
            </a:lvl2pPr>
            <a:lvl3pPr marL="1180490" indent="-236098">
              <a:defRPr sz="1800">
                <a:solidFill>
                  <a:schemeClr val="tx1"/>
                </a:solidFill>
                <a:latin typeface="Arial" charset="0"/>
              </a:defRPr>
            </a:lvl3pPr>
            <a:lvl4pPr marL="1652687" indent="-236098">
              <a:defRPr sz="1800">
                <a:solidFill>
                  <a:schemeClr val="tx1"/>
                </a:solidFill>
                <a:latin typeface="Arial" charset="0"/>
              </a:defRPr>
            </a:lvl4pPr>
            <a:lvl5pPr marL="2124883" indent="-236098">
              <a:defRPr sz="1800">
                <a:solidFill>
                  <a:schemeClr val="tx1"/>
                </a:solidFill>
                <a:latin typeface="Arial" charset="0"/>
              </a:defRPr>
            </a:lvl5pPr>
            <a:lvl6pPr marL="2597079" indent="-236098" eaLnBrk="0" fontAlgn="base" hangingPunct="0">
              <a:spcBef>
                <a:spcPct val="0"/>
              </a:spcBef>
              <a:spcAft>
                <a:spcPct val="0"/>
              </a:spcAft>
              <a:defRPr sz="1800">
                <a:solidFill>
                  <a:schemeClr val="tx1"/>
                </a:solidFill>
                <a:latin typeface="Arial" charset="0"/>
              </a:defRPr>
            </a:lvl6pPr>
            <a:lvl7pPr marL="3069275" indent="-236098" eaLnBrk="0" fontAlgn="base" hangingPunct="0">
              <a:spcBef>
                <a:spcPct val="0"/>
              </a:spcBef>
              <a:spcAft>
                <a:spcPct val="0"/>
              </a:spcAft>
              <a:defRPr sz="1800">
                <a:solidFill>
                  <a:schemeClr val="tx1"/>
                </a:solidFill>
                <a:latin typeface="Arial" charset="0"/>
              </a:defRPr>
            </a:lvl7pPr>
            <a:lvl8pPr marL="3541471" indent="-236098" eaLnBrk="0" fontAlgn="base" hangingPunct="0">
              <a:spcBef>
                <a:spcPct val="0"/>
              </a:spcBef>
              <a:spcAft>
                <a:spcPct val="0"/>
              </a:spcAft>
              <a:defRPr sz="1800">
                <a:solidFill>
                  <a:schemeClr val="tx1"/>
                </a:solidFill>
                <a:latin typeface="Arial" charset="0"/>
              </a:defRPr>
            </a:lvl8pPr>
            <a:lvl9pPr marL="4013667" indent="-236098" eaLnBrk="0" fontAlgn="base" hangingPunct="0">
              <a:spcBef>
                <a:spcPct val="0"/>
              </a:spcBef>
              <a:spcAft>
                <a:spcPct val="0"/>
              </a:spcAft>
              <a:defRPr sz="1800">
                <a:solidFill>
                  <a:schemeClr val="tx1"/>
                </a:solidFill>
                <a:latin typeface="Arial" charset="0"/>
              </a:defRPr>
            </a:lvl9pPr>
          </a:lstStyle>
          <a:p>
            <a:pPr>
              <a:defRPr/>
            </a:pPr>
            <a:fld id="{58276366-FF49-4469-8FFF-2D4CE91B0959}" type="slidenum">
              <a:rPr lang="en-US" sz="1200"/>
              <a:pPr>
                <a:defRPr/>
              </a:pPr>
              <a:t>154</a:t>
            </a:fld>
            <a:endParaRPr lang="en-US" sz="1200"/>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p:txBody>
          <a:bodyPr/>
          <a:lstStyle/>
          <a:p>
            <a:pPr>
              <a:defRPr/>
            </a:pPr>
            <a:fld id="{C6332C06-D42C-4457-9412-A7AD56C52BCA}" type="slidenum">
              <a:rPr lang="en-US" smtClean="0"/>
              <a:pPr>
                <a:defRPr/>
              </a:pPr>
              <a:t>155</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p:txBody>
          <a:bodyPr/>
          <a:lstStyle/>
          <a:p>
            <a:pPr>
              <a:defRPr/>
            </a:pPr>
            <a:fld id="{AB0556B6-F37E-4329-9397-7A029BAEFE53}" type="slidenum">
              <a:rPr lang="en-US" smtClean="0"/>
              <a:pPr>
                <a:defRPr/>
              </a:pPr>
              <a:t>156</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p:txBody>
          <a:bodyPr/>
          <a:lstStyle/>
          <a:p>
            <a:pPr>
              <a:defRPr/>
            </a:pPr>
            <a:fld id="{9CA400E0-DF76-4E02-AEF0-57A829B8D884}" type="slidenum">
              <a:rPr lang="en-US" smtClean="0"/>
              <a:pPr>
                <a:defRPr/>
              </a:pPr>
              <a:t>158</a:t>
            </a:fld>
            <a:endParaRPr lang="en-US"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482BA-ECB8-4DEC-BF93-3533FB2FBC16}" type="slidenum">
              <a:rPr lang="en-US" smtClean="0"/>
              <a:pPr/>
              <a:t>185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p:txBody>
          <a:bodyPr/>
          <a:lstStyle/>
          <a:p>
            <a:pPr>
              <a:defRPr/>
            </a:pPr>
            <a:fld id="{9AD6D77E-4B88-4115-8C6C-CD4B0D65ABA8}" type="slidenum">
              <a:rPr lang="en-US" smtClean="0"/>
              <a:pPr>
                <a:defRPr/>
              </a:pPr>
              <a:t>12</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p:txBody>
          <a:bodyPr/>
          <a:lstStyle/>
          <a:p>
            <a:pPr>
              <a:defRPr/>
            </a:pPr>
            <a:fld id="{E6B33D29-E109-4C21-BDCC-FE6F47731C80}" type="slidenum">
              <a:rPr lang="en-US" smtClean="0"/>
              <a:pPr>
                <a:defRPr/>
              </a:pPr>
              <a:t>14</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p:txBody>
          <a:bodyPr/>
          <a:lstStyle/>
          <a:p>
            <a:pPr>
              <a:defRPr/>
            </a:pPr>
            <a:fld id="{1714D237-B72B-40E0-8703-B7E9E3E7FFC1}" type="slidenum">
              <a:rPr lang="en-US" smtClean="0"/>
              <a:pPr>
                <a:defRPr/>
              </a:pPr>
              <a:t>15</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p:txBody>
          <a:bodyPr/>
          <a:lstStyle/>
          <a:p>
            <a:pPr>
              <a:defRPr/>
            </a:pPr>
            <a:fld id="{7C3666B3-B3FD-41E4-9630-A906120AEC24}" type="slidenum">
              <a:rPr lang="en-US" smtClean="0"/>
              <a:pPr>
                <a:defRPr/>
              </a:pPr>
              <a:t>16</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p:txBody>
          <a:bodyPr/>
          <a:lstStyle/>
          <a:p>
            <a:pPr>
              <a:defRPr/>
            </a:pPr>
            <a:fld id="{6B45112D-38E7-48E5-B9D4-E90CC6C6E653}" type="slidenum">
              <a:rPr lang="en-US" smtClean="0"/>
              <a:pPr>
                <a:defRPr/>
              </a:pPr>
              <a:t>17</a:t>
            </a:fld>
            <a:endParaRPr lang="en-US" smtClean="0"/>
          </a:p>
        </p:txBody>
      </p:sp>
      <p:sp>
        <p:nvSpPr>
          <p:cNvPr id="233475" name="Rectangle 1026"/>
          <p:cNvSpPr>
            <a:spLocks noGrp="1" noRot="1" noChangeAspect="1" noChangeArrowheads="1" noTextEdit="1"/>
          </p:cNvSpPr>
          <p:nvPr>
            <p:ph type="sldImg"/>
          </p:nvPr>
        </p:nvSpPr>
        <p:spPr>
          <a:ln/>
        </p:spPr>
      </p:sp>
      <p:sp>
        <p:nvSpPr>
          <p:cNvPr id="2334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2996"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402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5044"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Footer Placeholder 3"/>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8836"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9860"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0884"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2932"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solidFill>
            <a:srgbClr val="FFFFFF"/>
          </a:solidFill>
          <a:ln/>
        </p:spPr>
      </p:sp>
      <p:sp>
        <p:nvSpPr>
          <p:cNvPr id="244739" name="Rectangle 3"/>
          <p:cNvSpPr>
            <a:spLocks noGrp="1" noChangeArrowheads="1"/>
          </p:cNvSpPr>
          <p:nvPr>
            <p:ph type="body" idx="1"/>
          </p:nvPr>
        </p:nvSpPr>
        <p:spPr>
          <a:xfrm>
            <a:off x="1250665" y="3366135"/>
            <a:ext cx="6871273" cy="3188970"/>
          </a:xfrm>
          <a:solidFill>
            <a:srgbClr val="FFFFFF"/>
          </a:solidFill>
          <a:ln>
            <a:solidFill>
              <a:srgbClr val="000000"/>
            </a:solidFill>
          </a:ln>
        </p:spPr>
        <p:txBody>
          <a:bodyPr/>
          <a:lstStyle/>
          <a:p>
            <a:pPr eaLnBrk="1" hangingPunct="1"/>
            <a:r>
              <a:rPr lang="en-US" smtClean="0"/>
              <a:t>Some are now calling this the “Rugh rigor scale.”  Its purpose is simply to get us to think in terms of levels of rigor appropriate for the degree of precision required.  Remember, the highest level of rigor is neither feasible nor necessary in most RealWorld Evaluation situations.</a:t>
            </a:r>
          </a:p>
          <a:p>
            <a:pPr eaLnBrk="1" hangingPunct="1"/>
            <a:r>
              <a:rPr lang="en-US" smtClean="0"/>
              <a:t>At the low end decisions are based on “efficient” (quick and cheap) sources of information.  Unfortunately these typically are based on rather subjective, sloppy sources.</a:t>
            </a:r>
          </a:p>
          <a:p>
            <a:pPr eaLnBrk="1" hangingPunct="1"/>
            <a:r>
              <a:rPr lang="en-US" smtClean="0"/>
              <a:t>At the high end are systems that provide much more objective, precise information; but they take more time and resources to collect and process.</a:t>
            </a:r>
          </a:p>
          <a:p>
            <a:pPr eaLnBrk="1" hangingPunct="1"/>
            <a:r>
              <a:rPr lang="en-US" smtClean="0"/>
              <a:t>Note that levels of rigor apply to qualitative as well as quantitative methods -- how well the evidence/data is collected and analyzed, in addition to sample design and size.  They also call for triangulation, using a diversity of methods.</a:t>
            </a:r>
          </a:p>
          <a:p>
            <a:pPr eaLnBrk="1" hangingPunct="1"/>
            <a:r>
              <a:rPr lang="en-US" smtClean="0"/>
              <a:t>What’s important is to determine what level of informational precision is required to inform a particular set of decisions, and thus what level of rigor is appropriate for collecting it.  If the consequences of a decision are not significant, it would probably not be justified to spend a whole lot of time and resources collecting the information.  On the other hand, if the decision will affect the lives of thousands of people and involve hundreds of thousands of dollars, it had better be based on very reliable information.</a:t>
            </a:r>
          </a:p>
        </p:txBody>
      </p:sp>
      <p:sp>
        <p:nvSpPr>
          <p:cNvPr id="253956"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Consider the various elements involved in conducting a survey.  When we consider rigor we need to consider the level of rigor involved in </a:t>
            </a:r>
            <a:r>
              <a:rPr lang="en-US" i="1" smtClean="0"/>
              <a:t>all</a:t>
            </a:r>
            <a:r>
              <a:rPr lang="en-US" smtClean="0"/>
              <a:t> of those elements.</a:t>
            </a:r>
          </a:p>
        </p:txBody>
      </p:sp>
      <p:sp>
        <p:nvSpPr>
          <p:cNvPr id="4" name="Slide Number Placeholder 3"/>
          <p:cNvSpPr>
            <a:spLocks noGrp="1"/>
          </p:cNvSpPr>
          <p:nvPr>
            <p:ph type="sldNum" sz="quarter" idx="5"/>
          </p:nvPr>
        </p:nvSpPr>
        <p:spPr/>
        <p:txBody>
          <a:bodyPr/>
          <a:lstStyle/>
          <a:p>
            <a:pPr>
              <a:defRPr/>
            </a:pPr>
            <a:fld id="{8C217899-21AF-417E-A293-064F9812F62A}"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quality of information/data obtained from a survey or other evaluation method depends on </a:t>
            </a:r>
            <a:r>
              <a:rPr lang="en-US" i="1" smtClean="0"/>
              <a:t>all</a:t>
            </a:r>
            <a:r>
              <a:rPr lang="en-US" smtClean="0"/>
              <a:t> of the components.  The “flow” or quality will be limited to the “constraints” or level of rigor of the weakest component.</a:t>
            </a:r>
          </a:p>
        </p:txBody>
      </p:sp>
      <p:sp>
        <p:nvSpPr>
          <p:cNvPr id="4" name="Slide Number Placeholder 3"/>
          <p:cNvSpPr>
            <a:spLocks noGrp="1"/>
          </p:cNvSpPr>
          <p:nvPr>
            <p:ph type="sldNum" sz="quarter" idx="5"/>
          </p:nvPr>
        </p:nvSpPr>
        <p:spPr/>
        <p:txBody>
          <a:bodyPr/>
          <a:lstStyle/>
          <a:p>
            <a:pPr>
              <a:defRPr/>
            </a:pPr>
            <a:fld id="{F73FCA1E-E673-42B3-B82A-6649E871F215}"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xfrm>
            <a:off x="1250665" y="3366135"/>
            <a:ext cx="6871273" cy="3188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we look a way to lay out plans for evaluation events during the life of a project, considering what level of rigor will be required for each.  The initial diagnostic assessment should be rigorous enough to reveal what issues need to be addressed in the target community, but one should not spend a disproportionate amount of the budget on it.  The baseline, as we will soon see, should be done with the same methodology and level of rigor as will be expected for the final evaluation.</a:t>
            </a:r>
          </a:p>
          <a:p>
            <a:pPr eaLnBrk="1" hangingPunct="1"/>
            <a:r>
              <a:rPr lang="en-US" smtClean="0"/>
              <a:t>During the life of the project there may be other evaluation events, such as annual self-evaluations, a mid-term evaluation, or a special study to examine some aspect not considered earlier (e.g. gender equity).  The appropriate level of rigor (and budget) for each of these needs to be determined, relative to other evaluation events.</a:t>
            </a:r>
          </a:p>
          <a:p>
            <a:pPr eaLnBrk="1" hangingPunct="1"/>
            <a:r>
              <a:rPr lang="en-US" smtClean="0"/>
              <a:t>It is commonly agreed that the final evaluation should be quite rigorous and precise, to assess what was achieved by the project.  However, if the baseline (the measure of how things were before the project started) was not done in a comparable way, it is difficult to prove what difference the project made.</a:t>
            </a:r>
          </a:p>
        </p:txBody>
      </p:sp>
      <p:sp>
        <p:nvSpPr>
          <p:cNvPr id="254980"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1972"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4804"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Footer Placeholder 3"/>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5828"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5828"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xfrm>
            <a:off x="1250664" y="3366135"/>
            <a:ext cx="7600690" cy="3188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Here’s a very short course on </a:t>
            </a:r>
            <a:r>
              <a:rPr lang="en-US" b="1" smtClean="0"/>
              <a:t>Evaluation</a:t>
            </a:r>
            <a:r>
              <a:rPr lang="en-US" smtClean="0"/>
              <a:t> (research) </a:t>
            </a:r>
            <a:r>
              <a:rPr lang="en-US" b="1" smtClean="0"/>
              <a:t>Design</a:t>
            </a:r>
            <a:r>
              <a:rPr lang="en-US" smtClean="0"/>
              <a:t>.</a:t>
            </a:r>
          </a:p>
          <a:p>
            <a:pPr eaLnBrk="1" hangingPunct="1"/>
            <a:r>
              <a:rPr lang="en-US" smtClean="0"/>
              <a:t>Let’s assume a project’s Final Goal has a quantifiable indicator.  (Think of an example.  The enrollment rate of girls in schools might be one.)  Higher is better.</a:t>
            </a:r>
          </a:p>
          <a:p>
            <a:pPr eaLnBrk="1" hangingPunct="1"/>
            <a:r>
              <a:rPr lang="en-US" smtClean="0"/>
              <a:t>Evaluation Design #1: Only end-of-project evaluation. Indicator appears to be high, but even if measured very precisely, it begs the question: compared to what?</a:t>
            </a:r>
          </a:p>
          <a:p>
            <a:pPr eaLnBrk="1" hangingPunct="1"/>
            <a:r>
              <a:rPr lang="en-US" smtClean="0"/>
              <a:t>Evaluation Design #2: Pre-test + post-test (baseline + evaluation).  Now we see that the indicator went from low to high.  Impressive.  Did the project have impact? A good evaluator would ask if the change is attributable to the project’s interventions or could it be due to general trends?</a:t>
            </a:r>
          </a:p>
          <a:p>
            <a:pPr eaLnBrk="1" hangingPunct="1"/>
            <a:r>
              <a:rPr lang="en-US" smtClean="0"/>
              <a:t>Evaluation Design #3: Post-test with control (comparison). In this scenario a “comparable” community was found and the indicator measured there during the evaluation.  But the evaluator wonders if we purposely chose a poor comparison group.</a:t>
            </a:r>
          </a:p>
          <a:p>
            <a:pPr eaLnBrk="1" hangingPunct="1"/>
            <a:r>
              <a:rPr lang="en-US" smtClean="0"/>
              <a:t>Evaluation Design #4: Quasi-Experimental Design. Pretty convincing that the project’s participants did better than the comparison group. But it only involves two snapshots before and two after.  </a:t>
            </a:r>
          </a:p>
          <a:p>
            <a:pPr eaLnBrk="1" hangingPunct="1"/>
            <a:r>
              <a:rPr lang="en-US" smtClean="0"/>
              <a:t>Evaluation Design #5: Longitudinal monitoring (at least small sample of proxy outcome indicator). Gives a more detailed view of trends during the life of the project. Looks good, but evaluator should still ask about sustainability.</a:t>
            </a:r>
          </a:p>
          <a:p>
            <a:pPr eaLnBrk="1" hangingPunct="1"/>
            <a:r>
              <a:rPr lang="en-US" smtClean="0"/>
              <a:t>Evaluation Design #6: Quasi-Experimental Longitudinal Design with Ex-Post Evaluation some time after project completion.  Now we see that the project’s participants were spoiled (by some form of subsidy) and in the long-run the “comparison” community did better.</a:t>
            </a:r>
          </a:p>
        </p:txBody>
      </p:sp>
      <p:sp>
        <p:nvSpPr>
          <p:cNvPr id="227332"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8356"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938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xfrm>
            <a:off x="1250664" y="3366135"/>
            <a:ext cx="7600690" cy="3188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30404"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xfrm>
            <a:off x="1250664" y="3366135"/>
            <a:ext cx="7600690" cy="3188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Notice how much less information is available as various components of evaluation design are removed.</a:t>
            </a:r>
          </a:p>
        </p:txBody>
      </p:sp>
      <p:sp>
        <p:nvSpPr>
          <p:cNvPr id="232452"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1250664" y="3366135"/>
            <a:ext cx="7600690" cy="3188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Even if there is an initial random selection of who should participate in the project and who should be held as “control” (the essential yet controversial element of Randomized Control Trials), notice how much information is missing without longitudinal data and ex-post evaluation.</a:t>
            </a:r>
          </a:p>
        </p:txBody>
      </p:sp>
      <p:sp>
        <p:nvSpPr>
          <p:cNvPr id="231428"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xfrm>
            <a:off x="1250664" y="3366135"/>
            <a:ext cx="7600690" cy="3188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this scenario there was no baseline conducted at the beginning of the project, but there was a midterm (e.g. year 2.5 of a 5-year project) survey when relevant data was measured.  This helps, but the remaining time is so short it will be hard to create much change.</a:t>
            </a:r>
          </a:p>
        </p:txBody>
      </p:sp>
      <p:sp>
        <p:nvSpPr>
          <p:cNvPr id="233476"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1250664" y="3366135"/>
            <a:ext cx="7600690" cy="3188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this design no baseline data was collected on the comparison group, though data was collected on a comparison group at the endline.  Requires seeking adequate information to indicate what the conditions of the comparison group were at the time the project started.  Look for relevant secondary data, key informants, use of recall methods, etc.  </a:t>
            </a:r>
          </a:p>
        </p:txBody>
      </p:sp>
      <p:sp>
        <p:nvSpPr>
          <p:cNvPr id="23450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2516" name="Footer Placeholder 3"/>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xfrm>
            <a:off x="1250664" y="3366135"/>
            <a:ext cx="7600690" cy="3188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baseline.  Begs the question on what the conditions were for both the project’s participants and the comparison group at the time the project started.  Look for relevant secondary data, key informants, recall, etc. to fill in the missing information.</a:t>
            </a:r>
          </a:p>
        </p:txBody>
      </p:sp>
      <p:sp>
        <p:nvSpPr>
          <p:cNvPr id="235524"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1250664" y="3366135"/>
            <a:ext cx="7600690" cy="3188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Pre-test and post-test of the project participants measures change in the indicator, but this design provides no information on the </a:t>
            </a:r>
            <a:r>
              <a:rPr lang="en-US" i="1" smtClean="0"/>
              <a:t>counterfactual</a:t>
            </a:r>
            <a:r>
              <a:rPr lang="en-US" i="1" u="sng" smtClean="0"/>
              <a:t> </a:t>
            </a:r>
            <a:r>
              <a:rPr lang="en-US" smtClean="0"/>
              <a:t> -- what would have happened without the project.  Needs to be supplemented by information from other sources on what changes occurred in the general population or in comparable communities during the life of the project.</a:t>
            </a:r>
          </a:p>
        </p:txBody>
      </p:sp>
      <p:sp>
        <p:nvSpPr>
          <p:cNvPr id="236548"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xfrm>
            <a:off x="1250664" y="3366135"/>
            <a:ext cx="7600690" cy="3188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Status of high-level outcome indicator only measured at end of project, only of project beneficiaries.  Obviously the weakest evaluation design – yet by far the most common scenario in the real world (at least in international development projects).  Even if the indicator in question is measured very precisely (e.g. with a very rigorous survey, or exhaustive qualitative methods) there was no direct measurement of what change occurred during the life of the project, nor any form of counterfactual.   Very important to use complementary methods to obtain other information.</a:t>
            </a:r>
          </a:p>
        </p:txBody>
      </p:sp>
      <p:sp>
        <p:nvSpPr>
          <p:cNvPr id="237572"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table summarizes these 7 evaluation designs.</a:t>
            </a:r>
          </a:p>
        </p:txBody>
      </p:sp>
      <p:sp>
        <p:nvSpPr>
          <p:cNvPr id="4" name="Slide Number Placeholder 3"/>
          <p:cNvSpPr>
            <a:spLocks noGrp="1"/>
          </p:cNvSpPr>
          <p:nvPr>
            <p:ph type="sldNum" sz="quarter" idx="5"/>
          </p:nvPr>
        </p:nvSpPr>
        <p:spPr/>
        <p:txBody>
          <a:bodyPr/>
          <a:lstStyle/>
          <a:p>
            <a:pPr>
              <a:defRPr/>
            </a:pPr>
            <a:fld id="{94791765-5ABA-45CF-B176-D73C6AE96C25}"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5D3EDCE1-5859-4310-99C2-2799E2AE8A23}"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ln/>
        </p:spPr>
      </p:sp>
      <p:sp>
        <p:nvSpPr>
          <p:cNvPr id="268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7DE4F90-59E7-4029-9552-0F830DF531FF}"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ln/>
        </p:spPr>
      </p:sp>
      <p:sp>
        <p:nvSpPr>
          <p:cNvPr id="269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9713218-CBC1-4D27-8598-AC70A95E4462}"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defRPr>
            </a:lvl1pPr>
            <a:lvl2pPr marL="767319" indent="-295123">
              <a:defRPr sz="1800">
                <a:solidFill>
                  <a:schemeClr val="tx1"/>
                </a:solidFill>
                <a:latin typeface="Arial" charset="0"/>
              </a:defRPr>
            </a:lvl2pPr>
            <a:lvl3pPr marL="1180490" indent="-236098">
              <a:defRPr sz="1800">
                <a:solidFill>
                  <a:schemeClr val="tx1"/>
                </a:solidFill>
                <a:latin typeface="Arial" charset="0"/>
              </a:defRPr>
            </a:lvl3pPr>
            <a:lvl4pPr marL="1652687" indent="-236098">
              <a:defRPr sz="1800">
                <a:solidFill>
                  <a:schemeClr val="tx1"/>
                </a:solidFill>
                <a:latin typeface="Arial" charset="0"/>
              </a:defRPr>
            </a:lvl4pPr>
            <a:lvl5pPr marL="2124883" indent="-236098">
              <a:defRPr sz="1800">
                <a:solidFill>
                  <a:schemeClr val="tx1"/>
                </a:solidFill>
                <a:latin typeface="Arial" charset="0"/>
              </a:defRPr>
            </a:lvl5pPr>
            <a:lvl6pPr marL="2597079" indent="-236098" eaLnBrk="0" fontAlgn="base" hangingPunct="0">
              <a:spcBef>
                <a:spcPct val="0"/>
              </a:spcBef>
              <a:spcAft>
                <a:spcPct val="0"/>
              </a:spcAft>
              <a:defRPr sz="1800">
                <a:solidFill>
                  <a:schemeClr val="tx1"/>
                </a:solidFill>
                <a:latin typeface="Arial" charset="0"/>
              </a:defRPr>
            </a:lvl6pPr>
            <a:lvl7pPr marL="3069275" indent="-236098" eaLnBrk="0" fontAlgn="base" hangingPunct="0">
              <a:spcBef>
                <a:spcPct val="0"/>
              </a:spcBef>
              <a:spcAft>
                <a:spcPct val="0"/>
              </a:spcAft>
              <a:defRPr sz="1800">
                <a:solidFill>
                  <a:schemeClr val="tx1"/>
                </a:solidFill>
                <a:latin typeface="Arial" charset="0"/>
              </a:defRPr>
            </a:lvl7pPr>
            <a:lvl8pPr marL="3541471" indent="-236098" eaLnBrk="0" fontAlgn="base" hangingPunct="0">
              <a:spcBef>
                <a:spcPct val="0"/>
              </a:spcBef>
              <a:spcAft>
                <a:spcPct val="0"/>
              </a:spcAft>
              <a:defRPr sz="1800">
                <a:solidFill>
                  <a:schemeClr val="tx1"/>
                </a:solidFill>
                <a:latin typeface="Arial" charset="0"/>
              </a:defRPr>
            </a:lvl8pPr>
            <a:lvl9pPr marL="4013667" indent="-236098" eaLnBrk="0" fontAlgn="base" hangingPunct="0">
              <a:spcBef>
                <a:spcPct val="0"/>
              </a:spcBef>
              <a:spcAft>
                <a:spcPct val="0"/>
              </a:spcAft>
              <a:defRPr sz="1800">
                <a:solidFill>
                  <a:schemeClr val="tx1"/>
                </a:solidFill>
                <a:latin typeface="Arial" charset="0"/>
              </a:defRPr>
            </a:lvl9pPr>
          </a:lstStyle>
          <a:p>
            <a:pPr>
              <a:defRPr/>
            </a:pPr>
            <a:fld id="{1B2CF321-6777-4681-BFCB-0BB1C00C30A0}" type="slidenum">
              <a:rPr lang="en-US" sz="1200"/>
              <a:pPr>
                <a:defRPr/>
              </a:pPr>
              <a:t>48</a:t>
            </a:fld>
            <a:endParaRPr lang="en-US" sz="1200"/>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C3016890-9AD2-4469-92AA-501157ACB3CC}" type="slidenum">
              <a:rPr lang="en-US" smtClean="0"/>
              <a:pPr>
                <a:defRPr/>
              </a:pPr>
              <a:t>49</a:t>
            </a:fld>
            <a:endParaRPr lang="en-US" smtClean="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p:txBody>
          <a:bodyPr/>
          <a:lstStyle/>
          <a:p>
            <a:pPr>
              <a:defRPr/>
            </a:pPr>
            <a:fld id="{09E87341-C30A-4A2C-B024-0E1FC6823AB1}" type="slidenum">
              <a:rPr lang="en-US" smtClean="0"/>
              <a:pPr>
                <a:defRPr/>
              </a:pPr>
              <a:t>50</a:t>
            </a:fld>
            <a:endParaRPr lang="en-US" smtClean="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p:txBody>
          <a:bodyPr/>
          <a:lstStyle/>
          <a:p>
            <a:pPr>
              <a:defRPr/>
            </a:pPr>
            <a:fld id="{725FFE1A-788C-414D-9B9A-5882E24FCE37}" type="slidenum">
              <a:rPr lang="en-US" smtClean="0"/>
              <a:pPr>
                <a:defRPr/>
              </a:pPr>
              <a:t>5</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1972"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6068"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7092"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Typically project designers begin with their planned activities and outputs, then predict what outcomes and impact will come about due to those project interventions.</a:t>
            </a:r>
          </a:p>
        </p:txBody>
      </p:sp>
      <p:sp>
        <p:nvSpPr>
          <p:cNvPr id="218116"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p:txBody>
          <a:bodyPr/>
          <a:lstStyle/>
          <a:p>
            <a:pPr>
              <a:defRPr/>
            </a:pPr>
            <a:fld id="{4FF3AC0D-F6A3-4EE6-85FE-207E6AD83F71}" type="slidenum">
              <a:rPr lang="en-US" smtClean="0"/>
              <a:pPr>
                <a:defRPr/>
              </a:pPr>
              <a:t>55</a:t>
            </a:fld>
            <a:endParaRPr lang="en-US"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quality of each level in the cause-effect hierarchy is measured at the next higher level.  Here we consider what it takes to measure indicators at each level.</a:t>
            </a:r>
          </a:p>
          <a:p>
            <a:r>
              <a:rPr lang="en-US" b="1" smtClean="0"/>
              <a:t>Inputs</a:t>
            </a:r>
            <a:r>
              <a:rPr lang="en-US" smtClean="0"/>
              <a:t> are commonly measured by the financial accounting system. (We’re pretty good at this form of accountability.)</a:t>
            </a:r>
          </a:p>
          <a:p>
            <a:r>
              <a:rPr lang="en-US" b="1" smtClean="0"/>
              <a:t>Activities</a:t>
            </a:r>
            <a:r>
              <a:rPr lang="en-US" smtClean="0"/>
              <a:t> are frequently reported by field staff.  (Too frequently -- typically there is far more recorded than is really needed for management decision-making.)</a:t>
            </a:r>
          </a:p>
          <a:p>
            <a:r>
              <a:rPr lang="en-US" smtClean="0"/>
              <a:t>At least in their annual reports, project staff should document what </a:t>
            </a:r>
            <a:r>
              <a:rPr lang="en-US" b="1" smtClean="0"/>
              <a:t>Outputs </a:t>
            </a:r>
            <a:r>
              <a:rPr lang="en-US" smtClean="0"/>
              <a:t>the project achieved.</a:t>
            </a:r>
          </a:p>
          <a:p>
            <a:r>
              <a:rPr lang="en-US" smtClean="0"/>
              <a:t>There are basically two types of </a:t>
            </a:r>
            <a:r>
              <a:rPr lang="en-US" b="1" smtClean="0"/>
              <a:t>Effect (Outcome)</a:t>
            </a:r>
            <a:r>
              <a:rPr lang="en-US" smtClean="0"/>
              <a:t> measurement: A) One involves following up project participants to see how many are practicing what they were taught.  B) To measure the proportion of the community practicing these techniques (behaviors) requires a population-based survey.</a:t>
            </a:r>
          </a:p>
          <a:p>
            <a:r>
              <a:rPr lang="en-US" b="1" smtClean="0"/>
              <a:t>Project impact</a:t>
            </a:r>
            <a:r>
              <a:rPr lang="en-US" smtClean="0"/>
              <a:t> goals commonly refer to the percentage of the target population that will be benefited.  This calls for a population-based survey.  That requires extra effort and resources; is not likely to be done every year, but should be done at least at baseline and final project evaluation.</a:t>
            </a:r>
          </a:p>
          <a:p>
            <a:r>
              <a:rPr lang="en-US" b="1" smtClean="0"/>
              <a:t>Program impact evaluations</a:t>
            </a:r>
            <a:r>
              <a:rPr lang="en-US" smtClean="0"/>
              <a:t> that assess the higher (and multi-sectoral) impact of a series of projects require even greater resources and sophistication.  These should probably not be attempted at time intervals of less than 10 years.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277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Ideally project design should begin by key stakeholders (including intended beneficiaries) going through a process of identifying the main problem they want to address – the change they want to bring about.  Then identifying primary causes of that problem, secondary causes, tertiary causes (here illustrated with three at each level, though there could be fewer or more).  There can, of course, be higher-level consequences; but the project should identify a major problem it will address that can reasonably be expected to be achieved during the project’s lifetime.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ln/>
        </p:spPr>
      </p:sp>
      <p:sp>
        <p:nvSpPr>
          <p:cNvPr id="278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problem tree is then converted to a “Solution Tree” with the high-level change (in human conditions) identified as the desired Impact Goal, Outcome Objectives needed to achieve that Impact, project Outputs needed to achieve each Outcome Objective, etc.  At the lower level are the actual interventions the project intends to undertake (e.g. training).  Note that good design practice begins at the top, then works down.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ln/>
        </p:spPr>
      </p:sp>
      <p:sp>
        <p:nvSpPr>
          <p:cNvPr id="279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 will illustrate this form of logic model with an education project – more specifically one that is focused on building schools.  (Typically beginning at the bottom.)  The designers need to recognize that more than classrooms are needed in order to achieve the outcome of increased enrollment of girls.  And there need to be even other external assumptions fulfilled if higher outcomes and impact are to be achieved, such as girls completing quality education, leading to their long-term empowerment, and even (a higher desired consequence) that this will all lead to a reduction of poverty in these households and communities.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p:txBody>
          <a:bodyPr/>
          <a:lstStyle/>
          <a:p>
            <a:pPr>
              <a:defRPr/>
            </a:pPr>
            <a:fld id="{21908B0A-E00C-479E-B710-4AF85B690045}" type="slidenum">
              <a:rPr lang="en-US" smtClean="0"/>
              <a:pPr>
                <a:defRPr/>
              </a:pPr>
              <a:t>59</a:t>
            </a:fld>
            <a:endParaRPr lang="en-US"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xfrm>
            <a:off x="1249027" y="3366135"/>
            <a:ext cx="6874550" cy="31889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is an illustration of what a Program looks like: Two or more projects working in the same area, addressing the needs and rights of the same target population, collaborate together to provide the synergy needed to achieve higher level (program) impact. </a:t>
            </a:r>
          </a:p>
          <a:p>
            <a:pPr eaLnBrk="1" hangingPunct="1"/>
            <a:endParaRPr lang="en-US" smtClean="0"/>
          </a:p>
          <a:p>
            <a:pPr eaLnBrk="1" hangingPunct="1"/>
            <a:r>
              <a:rPr lang="en-US" smtClean="0"/>
              <a:t>As in this example, each project has a Outcome Objective at a level that can be achieved and measured during the life of the project.  Though our own agency may choose to directly implement one or more of the projects, it may be more appropriate to assist one or more partners to implement complementary projects.  If one assumes that someone else will take care of some aspect (e.g. Government Ministry of Education improving educational policies), it is important that we monitor that assumption.  For the hypothesis developed from the problem analysis (in this example) is that all three of these causes must be addressed in order for the Program Impact to be achieved (young women completing quality education.)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p:txBody>
          <a:bodyPr/>
          <a:lstStyle/>
          <a:p>
            <a:pPr>
              <a:defRPr/>
            </a:pPr>
            <a:fld id="{1EC94D77-D2A4-4B99-AC73-75C7C14EBE23}" type="slidenum">
              <a:rPr lang="en-US" smtClean="0"/>
              <a:pPr>
                <a:defRPr/>
              </a:pPr>
              <a:t>60</a:t>
            </a:fld>
            <a:endParaRPr lang="en-US" smtClean="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Typically project logic models are linear.  This is one illustration of a more holistic model, where key external conditions are considered, since the success of the project is obviously dependent on those conditions.  And if those external conditions change (negatively or positively) during the life of the project, the project’s own plans may need to be flexible and change accordingly.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p:txBody>
          <a:bodyPr/>
          <a:lstStyle/>
          <a:p>
            <a:pPr>
              <a:defRPr/>
            </a:pPr>
            <a:fld id="{725FFE1A-788C-414D-9B9A-5882E24FCE37}" type="slidenum">
              <a:rPr lang="en-US" smtClean="0"/>
              <a:pPr>
                <a:defRPr/>
              </a:pPr>
              <a:t>6</a:t>
            </a:fld>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many creative ways to depict logic models.  Here is one developed by the Asia Foundation for a Trafficking In People (TIP) program in Nepal.  It includes three Components (sub-projects), with a variety of types of interventions.  The challenge is to make it compressible enough to show the “big picture logic” of the program without becoming so complex that it becomes confusing.  Another challenge is to know what aspects of a logic model like this should be tested by an evaluation. </a:t>
            </a:r>
          </a:p>
        </p:txBody>
      </p:sp>
      <p:sp>
        <p:nvSpPr>
          <p:cNvPr id="4" name="Slide Number Placeholder 3"/>
          <p:cNvSpPr>
            <a:spLocks noGrp="1"/>
          </p:cNvSpPr>
          <p:nvPr>
            <p:ph type="sldNum" sz="quarter" idx="5"/>
          </p:nvPr>
        </p:nvSpPr>
        <p:spPr/>
        <p:txBody>
          <a:bodyPr/>
          <a:lstStyle/>
          <a:p>
            <a:pPr>
              <a:defRPr/>
            </a:pPr>
            <a:fld id="{773C94DD-AF26-4A84-A1CA-C6BA2E4866BB}"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900"/>
              <a:t>Here is another example of a more comprehensive logic model, this one by OECE/DAC, with a multi-sectoral national set of programs aimed at having impact on the MDGs (Millennium Development Goals).  Question: if you were designing an impact evaluation, what aspects of such a program would you focus on?</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DA572926-D633-4230-9E55-B461A7AE5387}" type="slidenum">
              <a:rPr lang="en-US" smtClean="0"/>
              <a:pPr>
                <a:defRPr/>
              </a:pPr>
              <a:t>63</a:t>
            </a:fld>
            <a:endParaRPr lang="en-US" smtClean="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Many programs are much more complex than the simple cause-effect hierarchy depicted in typical project logframes.  Although a more comprehensive picture (such as the one on this slide) is more realistic, especially at broader geographical levels where multiple agencies are involved, assessing </a:t>
            </a:r>
            <a:r>
              <a:rPr lang="en-US" i="1" smtClean="0"/>
              <a:t>attribution</a:t>
            </a:r>
            <a:r>
              <a:rPr lang="en-US" smtClean="0"/>
              <a:t> of each gets rather challenging.  Ideally we can identify </a:t>
            </a:r>
            <a:r>
              <a:rPr lang="en-US" i="1" smtClean="0"/>
              <a:t>plausible contributions</a:t>
            </a:r>
            <a:r>
              <a:rPr lang="en-US" smtClean="0"/>
              <a:t> each actor makes to the achievement of higher level outcomes and ultimate impact.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p:txBody>
          <a:bodyPr/>
          <a:lstStyle/>
          <a:p>
            <a:pPr>
              <a:defRPr/>
            </a:pPr>
            <a:fld id="{44C9960A-3E9E-46F1-931C-ED3F4622E386}" type="slidenum">
              <a:rPr lang="en-US" smtClean="0"/>
              <a:pPr>
                <a:defRPr/>
              </a:pPr>
              <a:t>66</a:t>
            </a:fld>
            <a:endParaRPr lang="en-US" dirty="0" smtClean="0"/>
          </a:p>
        </p:txBody>
      </p:sp>
      <p:sp>
        <p:nvSpPr>
          <p:cNvPr id="289795" name="Rectangle 2"/>
          <p:cNvSpPr>
            <a:spLocks noGrp="1" noRot="1" noChangeAspect="1" noChangeArrowheads="1" noTextEdit="1"/>
          </p:cNvSpPr>
          <p:nvPr>
            <p:ph type="sldImg"/>
          </p:nvPr>
        </p:nvSpPr>
        <p:spPr>
          <a:xfrm>
            <a:off x="2919413" y="531813"/>
            <a:ext cx="3540125" cy="2655887"/>
          </a:xfrm>
          <a:ln/>
        </p:spPr>
      </p:sp>
      <p:sp>
        <p:nvSpPr>
          <p:cNvPr id="289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p:txBody>
          <a:bodyPr/>
          <a:lstStyle/>
          <a:p>
            <a:pPr>
              <a:defRPr/>
            </a:pPr>
            <a:fld id="{95B40F63-C6FD-4752-893C-00686F9A9134}" type="slidenum">
              <a:rPr lang="en-US" smtClean="0"/>
              <a:pPr>
                <a:defRPr/>
              </a:pPr>
              <a:t>67</a:t>
            </a:fld>
            <a:endParaRPr lang="en-US" dirty="0" smtClean="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p:txBody>
          <a:bodyPr/>
          <a:lstStyle/>
          <a:p>
            <a:pPr>
              <a:defRPr/>
            </a:pPr>
            <a:fld id="{1551BE42-29E4-41CE-97BE-EA7414B40327}" type="slidenum">
              <a:rPr lang="en-US" smtClean="0"/>
              <a:pPr>
                <a:defRPr/>
              </a:pPr>
              <a:t>68</a:t>
            </a:fld>
            <a:endParaRPr lang="en-US" dirty="0" smtClean="0"/>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p:txBody>
          <a:bodyPr/>
          <a:lstStyle/>
          <a:p>
            <a:pPr>
              <a:defRPr/>
            </a:pPr>
            <a:fld id="{78EC33E9-95E2-462E-9168-11D185B7412E}" type="slidenum">
              <a:rPr lang="en-US" smtClean="0"/>
              <a:pPr>
                <a:defRPr/>
              </a:pPr>
              <a:t>69</a:t>
            </a:fld>
            <a:endParaRPr lang="en-US" dirty="0"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p:txBody>
          <a:bodyPr/>
          <a:lstStyle/>
          <a:p>
            <a:pPr>
              <a:defRPr/>
            </a:pPr>
            <a:fld id="{234D6CDB-1F5A-4496-A515-45CAE3E405A9}" type="slidenum">
              <a:rPr lang="en-US" smtClean="0"/>
              <a:pPr>
                <a:defRPr/>
              </a:pPr>
              <a:t>70</a:t>
            </a:fld>
            <a:endParaRPr lang="en-US" dirty="0" smtClean="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p:txBody>
          <a:bodyPr/>
          <a:lstStyle/>
          <a:p>
            <a:pPr>
              <a:defRPr/>
            </a:pPr>
            <a:fld id="{9AA5C3AD-F190-4DBA-A4A6-DD6D95C5F048}" type="slidenum">
              <a:rPr lang="en-US" smtClean="0"/>
              <a:pPr>
                <a:defRPr/>
              </a:pPr>
              <a:t>71</a:t>
            </a:fld>
            <a:endParaRPr lang="en-US" dirty="0" smtClean="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3105CF09-F720-4C74-992A-4EEC58448FBD}" type="slidenum">
              <a:rPr lang="en-US" smtClean="0"/>
              <a:pPr>
                <a:defRPr/>
              </a:pPr>
              <a:t>72</a:t>
            </a:fld>
            <a:endParaRPr lang="en-US" dirty="0"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p:txBody>
          <a:bodyPr/>
          <a:lstStyle/>
          <a:p>
            <a:pPr>
              <a:defRPr/>
            </a:pPr>
            <a:fld id="{E169F7B9-81CA-45B0-918A-47CFA4E92A7F}" type="slidenum">
              <a:rPr lang="en-US" smtClean="0"/>
              <a:pPr>
                <a:defRPr/>
              </a:pPr>
              <a:t>7</a:t>
            </a:fld>
            <a:endParaRPr lang="en-US" dirty="0"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p:txBody>
          <a:bodyPr/>
          <a:lstStyle/>
          <a:p>
            <a:pPr>
              <a:defRPr/>
            </a:pPr>
            <a:fld id="{2FA695E2-D1FD-4D19-A306-DEBBA81EBC2B}" type="slidenum">
              <a:rPr lang="en-US" smtClean="0"/>
              <a:pPr>
                <a:defRPr/>
              </a:pPr>
              <a:t>73</a:t>
            </a:fld>
            <a:endParaRPr lang="en-US" dirty="0"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p:txBody>
          <a:bodyPr/>
          <a:lstStyle/>
          <a:p>
            <a:pPr>
              <a:defRPr/>
            </a:pPr>
            <a:fld id="{2C813072-23F8-47BC-AEDA-C7EFECAC595F}" type="slidenum">
              <a:rPr lang="en-US" smtClean="0"/>
              <a:pPr>
                <a:defRPr/>
              </a:pPr>
              <a:t>74</a:t>
            </a:fld>
            <a:endParaRPr lang="en-US" dirty="0"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p:txBody>
          <a:bodyPr/>
          <a:lstStyle/>
          <a:p>
            <a:pPr>
              <a:defRPr/>
            </a:pPr>
            <a:fld id="{C11D0E50-C910-4D9D-8241-9B07A172C886}" type="slidenum">
              <a:rPr lang="en-US" smtClean="0"/>
              <a:pPr>
                <a:defRPr/>
              </a:pPr>
              <a:t>75</a:t>
            </a:fld>
            <a:endParaRPr lang="en-US" dirty="0"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p:txBody>
          <a:bodyPr/>
          <a:lstStyle/>
          <a:p>
            <a:pPr>
              <a:defRPr/>
            </a:pPr>
            <a:fld id="{254199CE-EE0D-4634-A808-564E1DF6D2A2}" type="slidenum">
              <a:rPr lang="en-US" smtClean="0"/>
              <a:pPr>
                <a:defRPr/>
              </a:pPr>
              <a:t>76</a:t>
            </a:fld>
            <a:endParaRPr lang="en-US" smtClean="0"/>
          </a:p>
        </p:txBody>
      </p:sp>
      <p:sp>
        <p:nvSpPr>
          <p:cNvPr id="327683" name="Rectangle 2"/>
          <p:cNvSpPr>
            <a:spLocks noGrp="1" noRot="1" noChangeAspect="1" noChangeArrowheads="1" noTextEdit="1"/>
          </p:cNvSpPr>
          <p:nvPr>
            <p:ph type="sldImg"/>
          </p:nvPr>
        </p:nvSpPr>
        <p:spPr>
          <a:solidFill>
            <a:srgbClr val="FFFFFF"/>
          </a:solidFill>
          <a:ln/>
        </p:spPr>
      </p:sp>
      <p:sp>
        <p:nvSpPr>
          <p:cNvPr id="327684" name="Rectangle 3"/>
          <p:cNvSpPr>
            <a:spLocks noGrp="1" noChangeArrowheads="1"/>
          </p:cNvSpPr>
          <p:nvPr>
            <p:ph type="body" idx="1"/>
          </p:nvPr>
        </p:nvSpPr>
        <p:spPr>
          <a:xfrm>
            <a:off x="1249027" y="3366135"/>
            <a:ext cx="6874550" cy="318897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p:txBody>
          <a:bodyPr/>
          <a:lstStyle/>
          <a:p>
            <a:pPr>
              <a:defRPr/>
            </a:pPr>
            <a:fld id="{1895C417-8FE3-4C30-9517-B808354294A4}" type="slidenum">
              <a:rPr lang="en-US" smtClean="0"/>
              <a:pPr>
                <a:defRPr/>
              </a:pPr>
              <a:t>77</a:t>
            </a:fld>
            <a:endParaRPr lang="en-US" dirty="0"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p:txBody>
          <a:bodyPr/>
          <a:lstStyle/>
          <a:p>
            <a:pPr>
              <a:defRPr/>
            </a:pPr>
            <a:fld id="{31679FC3-9257-4C3D-96A1-DCF82D7213E0}" type="slidenum">
              <a:rPr lang="en-US" smtClean="0"/>
              <a:pPr>
                <a:defRPr/>
              </a:pPr>
              <a:t>78</a:t>
            </a:fld>
            <a:endParaRPr lang="en-US" smtClean="0"/>
          </a:p>
        </p:txBody>
      </p:sp>
      <p:sp>
        <p:nvSpPr>
          <p:cNvPr id="312323" name="Rectangle 2"/>
          <p:cNvSpPr>
            <a:spLocks noGrp="1" noRot="1" noChangeAspect="1" noChangeArrowheads="1" noTextEdit="1"/>
          </p:cNvSpPr>
          <p:nvPr>
            <p:ph type="sldImg"/>
          </p:nvPr>
        </p:nvSpPr>
        <p:spPr>
          <a:xfrm>
            <a:off x="2919413" y="531813"/>
            <a:ext cx="3540125" cy="2655887"/>
          </a:xfrm>
          <a:ln/>
        </p:spPr>
      </p:sp>
      <p:sp>
        <p:nvSpPr>
          <p:cNvPr id="312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GT"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498A237-C2F9-4D5D-AC4D-8B3CD5639A37}" type="slidenum">
              <a:rPr lang="en-US" smtClean="0"/>
              <a:pPr/>
              <a:t>83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44E854BE-41AA-44E1-8695-278EA7096620}" type="slidenum">
              <a:rPr lang="en-US" smtClean="0"/>
              <a:pPr/>
              <a:t>86</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BF7B0E19-0E64-4E6E-AE6D-7B9D3AA79DAA}" type="slidenum">
              <a:rPr lang="en-US" smtClean="0"/>
              <a:pPr/>
              <a:t>88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BF7B0E19-0E64-4E6E-AE6D-7B9D3AA79DAA}" type="slidenum">
              <a:rPr lang="en-US" smtClean="0"/>
              <a:pPr/>
              <a:t>89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p:txBody>
          <a:bodyPr/>
          <a:lstStyle/>
          <a:p>
            <a:pPr>
              <a:defRPr/>
            </a:pPr>
            <a:fld id="{6FBEECC4-FD90-4CE1-ACD2-D863709C5560}" type="slidenum">
              <a:rPr lang="en-US" smtClean="0"/>
              <a:pPr>
                <a:defRPr/>
              </a:pPr>
              <a:t>8</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BF7B0E19-0E64-4E6E-AE6D-7B9D3AA79DAA}" type="slidenum">
              <a:rPr lang="en-US" smtClean="0"/>
              <a:pPr/>
              <a:t>90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E77886DB-0747-4214-84DB-3F7BE0584CE3}" type="slidenum">
              <a:rPr lang="en-US" smtClean="0"/>
              <a:pPr/>
              <a:t>93</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E996E362-5FF7-4BCF-8FB0-23EC8DD458B4}" type="slidenum">
              <a:rPr lang="en-US" smtClean="0"/>
              <a:pPr/>
              <a:t>95</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5A3DD281-BFE5-47E0-9078-39D2A4729A4A}" type="slidenum">
              <a:rPr lang="en-US" smtClean="0"/>
              <a:pPr/>
              <a:t>97</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B560F206-09D8-4DD9-9536-9AF71F3B171A}" type="slidenum">
              <a:rPr lang="en-US" smtClean="0"/>
              <a:pPr/>
              <a:t>98</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A621E1B5-5CEF-4EE0-8E01-3AF1ABC8319C}" type="slidenum">
              <a:rPr lang="en-US" smtClean="0"/>
              <a:pPr/>
              <a:t>100</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5545">
              <a:defRPr>
                <a:solidFill>
                  <a:schemeClr val="tx1"/>
                </a:solidFill>
                <a:latin typeface="Arial" charset="0"/>
              </a:defRPr>
            </a:lvl1pPr>
            <a:lvl2pPr marL="767319" indent="-295123" defTabSz="975545">
              <a:defRPr>
                <a:solidFill>
                  <a:schemeClr val="tx1"/>
                </a:solidFill>
                <a:latin typeface="Arial" charset="0"/>
              </a:defRPr>
            </a:lvl2pPr>
            <a:lvl3pPr marL="1180490" indent="-236098" defTabSz="975545">
              <a:defRPr>
                <a:solidFill>
                  <a:schemeClr val="tx1"/>
                </a:solidFill>
                <a:latin typeface="Arial" charset="0"/>
              </a:defRPr>
            </a:lvl3pPr>
            <a:lvl4pPr marL="1652687" indent="-236098" defTabSz="975545">
              <a:defRPr>
                <a:solidFill>
                  <a:schemeClr val="tx1"/>
                </a:solidFill>
                <a:latin typeface="Arial" charset="0"/>
              </a:defRPr>
            </a:lvl4pPr>
            <a:lvl5pPr marL="2124883" indent="-236098" defTabSz="975545">
              <a:defRPr>
                <a:solidFill>
                  <a:schemeClr val="tx1"/>
                </a:solidFill>
                <a:latin typeface="Arial" charset="0"/>
              </a:defRPr>
            </a:lvl5pPr>
            <a:lvl6pPr marL="2597079" indent="-236098" defTabSz="975545" eaLnBrk="0" fontAlgn="base" hangingPunct="0">
              <a:spcBef>
                <a:spcPct val="0"/>
              </a:spcBef>
              <a:spcAft>
                <a:spcPct val="0"/>
              </a:spcAft>
              <a:defRPr>
                <a:solidFill>
                  <a:schemeClr val="tx1"/>
                </a:solidFill>
                <a:latin typeface="Arial" charset="0"/>
              </a:defRPr>
            </a:lvl6pPr>
            <a:lvl7pPr marL="3069275" indent="-236098" defTabSz="975545" eaLnBrk="0" fontAlgn="base" hangingPunct="0">
              <a:spcBef>
                <a:spcPct val="0"/>
              </a:spcBef>
              <a:spcAft>
                <a:spcPct val="0"/>
              </a:spcAft>
              <a:defRPr>
                <a:solidFill>
                  <a:schemeClr val="tx1"/>
                </a:solidFill>
                <a:latin typeface="Arial" charset="0"/>
              </a:defRPr>
            </a:lvl7pPr>
            <a:lvl8pPr marL="3541471" indent="-236098" defTabSz="975545" eaLnBrk="0" fontAlgn="base" hangingPunct="0">
              <a:spcBef>
                <a:spcPct val="0"/>
              </a:spcBef>
              <a:spcAft>
                <a:spcPct val="0"/>
              </a:spcAft>
              <a:defRPr>
                <a:solidFill>
                  <a:schemeClr val="tx1"/>
                </a:solidFill>
                <a:latin typeface="Arial" charset="0"/>
              </a:defRPr>
            </a:lvl8pPr>
            <a:lvl9pPr marL="4013667" indent="-236098" defTabSz="975545" eaLnBrk="0" fontAlgn="base" hangingPunct="0">
              <a:spcBef>
                <a:spcPct val="0"/>
              </a:spcBef>
              <a:spcAft>
                <a:spcPct val="0"/>
              </a:spcAft>
              <a:defRPr>
                <a:solidFill>
                  <a:schemeClr val="tx1"/>
                </a:solidFill>
                <a:latin typeface="Arial" charset="0"/>
              </a:defRPr>
            </a:lvl9pPr>
          </a:lstStyle>
          <a:p>
            <a:pPr>
              <a:defRPr/>
            </a:pPr>
            <a:fld id="{2EC22470-F29B-4B60-9CCA-432EDCDAEADE}" type="slidenum">
              <a:rPr lang="en-US" smtClean="0"/>
              <a:pPr>
                <a:defRPr/>
              </a:pPr>
              <a:t>101</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GT"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17444" name="Slide Number Placeholder 3"/>
          <p:cNvSpPr>
            <a:spLocks noGrp="1"/>
          </p:cNvSpPr>
          <p:nvPr>
            <p:ph type="sldNum" sz="quarter" idx="5"/>
          </p:nvPr>
        </p:nvSpPr>
        <p:spPr/>
        <p:txBody>
          <a:bodyPr/>
          <a:lstStyle/>
          <a:p>
            <a:pPr>
              <a:defRPr/>
            </a:pPr>
            <a:fld id="{9D93C2A4-97E9-4AA4-A679-0132E3297D76}" type="slidenum">
              <a:rPr lang="en-US" smtClean="0"/>
              <a:pPr>
                <a:defRPr/>
              </a:pPr>
              <a:t>102</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p:txBody>
          <a:bodyPr/>
          <a:lstStyle/>
          <a:p>
            <a:pPr>
              <a:defRPr/>
            </a:pPr>
            <a:fld id="{5349C210-F8B2-4A7C-9F85-4F83126C6E18}" type="slidenum">
              <a:rPr lang="en-US" smtClean="0"/>
              <a:pPr>
                <a:defRPr/>
              </a:pPr>
              <a:t>103</a:t>
            </a:fld>
            <a:endParaRPr lang="en-US" dirty="0" smtClean="0"/>
          </a:p>
        </p:txBody>
      </p:sp>
      <p:sp>
        <p:nvSpPr>
          <p:cNvPr id="328707" name="Rectangle 2"/>
          <p:cNvSpPr>
            <a:spLocks noGrp="1" noRot="1" noChangeAspect="1" noChangeArrowheads="1" noTextEdit="1"/>
          </p:cNvSpPr>
          <p:nvPr>
            <p:ph type="sldImg"/>
          </p:nvPr>
        </p:nvSpPr>
        <p:spPr>
          <a:xfrm>
            <a:off x="2919413" y="531813"/>
            <a:ext cx="3540125" cy="2655887"/>
          </a:xfrm>
          <a:ln/>
        </p:spPr>
      </p:sp>
      <p:sp>
        <p:nvSpPr>
          <p:cNvPr id="328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p:txBody>
          <a:bodyPr/>
          <a:lstStyle/>
          <a:p>
            <a:pPr>
              <a:defRPr/>
            </a:pPr>
            <a:fld id="{27180870-5A73-42A0-A56D-C2E62A1BE59D}" type="slidenum">
              <a:rPr lang="en-US" smtClean="0"/>
              <a:pPr>
                <a:defRPr/>
              </a:pPr>
              <a:t>104</a:t>
            </a:fld>
            <a:endParaRPr lang="en-US" smtClean="0"/>
          </a:p>
        </p:txBody>
      </p:sp>
      <p:sp>
        <p:nvSpPr>
          <p:cNvPr id="329731" name="Rectangle 2"/>
          <p:cNvSpPr>
            <a:spLocks noGrp="1" noRot="1" noChangeAspect="1" noChangeArrowheads="1" noTextEdit="1"/>
          </p:cNvSpPr>
          <p:nvPr>
            <p:ph type="sldImg"/>
          </p:nvPr>
        </p:nvSpPr>
        <p:spPr>
          <a:xfrm>
            <a:off x="2922588" y="531813"/>
            <a:ext cx="3538537" cy="2655887"/>
          </a:xfrm>
          <a:ln/>
        </p:spPr>
      </p:sp>
      <p:sp>
        <p:nvSpPr>
          <p:cNvPr id="329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p:txBody>
          <a:bodyPr/>
          <a:lstStyle/>
          <a:p>
            <a:pPr>
              <a:defRPr/>
            </a:pPr>
            <a:fld id="{E452BC6A-1C5F-4C24-BC3C-36B61C16F370}" type="slidenum">
              <a:rPr lang="en-US" smtClean="0"/>
              <a:pPr>
                <a:defRPr/>
              </a:pPr>
              <a:t>9</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p:txBody>
          <a:bodyPr/>
          <a:lstStyle/>
          <a:p>
            <a:pPr>
              <a:defRPr/>
            </a:pPr>
            <a:fld id="{5D1E6220-47AB-400C-8237-E976B825A974}" type="slidenum">
              <a:rPr lang="en-US" smtClean="0"/>
              <a:pPr>
                <a:defRPr/>
              </a:pPr>
              <a:t>105</a:t>
            </a:fld>
            <a:endParaRPr lang="en-US" smtClean="0"/>
          </a:p>
        </p:txBody>
      </p:sp>
      <p:sp>
        <p:nvSpPr>
          <p:cNvPr id="330755" name="Rectangle 2"/>
          <p:cNvSpPr>
            <a:spLocks noGrp="1" noRot="1" noChangeAspect="1" noChangeArrowheads="1" noTextEdit="1"/>
          </p:cNvSpPr>
          <p:nvPr>
            <p:ph type="sldImg"/>
          </p:nvPr>
        </p:nvSpPr>
        <p:spPr>
          <a:xfrm>
            <a:off x="2919413" y="531813"/>
            <a:ext cx="3540125" cy="2655887"/>
          </a:xfrm>
          <a:ln/>
        </p:spPr>
      </p:sp>
      <p:sp>
        <p:nvSpPr>
          <p:cNvPr id="330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p:txBody>
          <a:bodyPr/>
          <a:lstStyle/>
          <a:p>
            <a:pPr>
              <a:defRPr/>
            </a:pPr>
            <a:fld id="{8151F94D-52C0-4607-8C0E-E7C18D640196}" type="slidenum">
              <a:rPr lang="en-US" smtClean="0"/>
              <a:pPr>
                <a:defRPr/>
              </a:pPr>
              <a:t>106</a:t>
            </a:fld>
            <a:endParaRPr lang="en-US" smtClean="0"/>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p:txBody>
          <a:bodyPr/>
          <a:lstStyle/>
          <a:p>
            <a:pPr>
              <a:defRPr/>
            </a:pPr>
            <a:fld id="{4EDA4002-183D-49AE-A8D3-882FE8F4F835}" type="slidenum">
              <a:rPr lang="en-US" smtClean="0"/>
              <a:pPr>
                <a:defRPr/>
              </a:pPr>
              <a:t>107</a:t>
            </a:fld>
            <a:endParaRPr lang="en-US" smtClean="0"/>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50% higher incomes of those involved in the project looks impressive, if others’ incomes stayed stagnant.  But if the comparison group (people living in comparable communities) also enjoy higher incomes, the net impact of the project on incomes was actually zero.</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p:txBody>
          <a:bodyPr/>
          <a:lstStyle/>
          <a:p>
            <a:pPr>
              <a:defRPr/>
            </a:pPr>
            <a:fld id="{A97DDB68-4D1E-4FD8-8466-2ECA6D22B3E6}" type="slidenum">
              <a:rPr lang="en-US" smtClean="0"/>
              <a:pPr>
                <a:defRPr/>
              </a:pPr>
              <a:t>108</a:t>
            </a:fld>
            <a:endParaRPr lang="en-US" smtClean="0"/>
          </a:p>
        </p:txBody>
      </p:sp>
      <p:sp>
        <p:nvSpPr>
          <p:cNvPr id="333827" name="Rectangle 2"/>
          <p:cNvSpPr>
            <a:spLocks noGrp="1" noRot="1" noChangeAspect="1" noChangeArrowheads="1" noTextEdit="1"/>
          </p:cNvSpPr>
          <p:nvPr>
            <p:ph type="sldImg"/>
          </p:nvPr>
        </p:nvSpPr>
        <p:spPr>
          <a:xfrm>
            <a:off x="2919413" y="531813"/>
            <a:ext cx="3540125" cy="2655887"/>
          </a:xfrm>
          <a:ln/>
        </p:spPr>
      </p:sp>
      <p:sp>
        <p:nvSpPr>
          <p:cNvPr id="333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4E5A6F37-DC76-4083-BF2B-95A479D4A26E}" type="slidenum">
              <a:rPr lang="en-US" smtClean="0"/>
              <a:pPr>
                <a:defRPr/>
              </a:pPr>
              <a:t>109</a:t>
            </a:fld>
            <a:endParaRPr lang="en-US" smtClean="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FD7A944-1547-4D1D-B19D-9A665D51228A}" type="slidenum">
              <a:rPr lang="en-US" smtClean="0"/>
              <a:pPr>
                <a:defRPr/>
              </a:pPr>
              <a:t>110</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p:txBody>
          <a:bodyPr/>
          <a:lstStyle/>
          <a:p>
            <a:pPr>
              <a:defRPr/>
            </a:pPr>
            <a:fld id="{B0B45AA0-7ADB-4C55-81D5-C58AED285CB7}" type="slidenum">
              <a:rPr lang="en-US" smtClean="0"/>
              <a:pPr>
                <a:defRPr/>
              </a:pPr>
              <a:t>111</a:t>
            </a:fld>
            <a:endParaRPr lang="en-US" dirty="0" smtClean="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p:txBody>
          <a:bodyPr/>
          <a:lstStyle/>
          <a:p>
            <a:pPr>
              <a:defRPr/>
            </a:pPr>
            <a:fld id="{63AB616A-8109-4C2B-ADD7-01B4739DB609}" type="slidenum">
              <a:rPr lang="en-US" smtClean="0"/>
              <a:pPr>
                <a:defRPr/>
              </a:pPr>
              <a:t>112</a:t>
            </a:fld>
            <a:endParaRPr lang="en-US" dirty="0" smtClean="0"/>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p:txBody>
          <a:bodyPr/>
          <a:lstStyle/>
          <a:p>
            <a:pPr>
              <a:defRPr/>
            </a:pPr>
            <a:fld id="{AA49681E-E7D8-47AE-B274-E097AA5DC038}" type="slidenum">
              <a:rPr lang="en-US" smtClean="0"/>
              <a:pPr>
                <a:defRPr/>
              </a:pPr>
              <a:t>113</a:t>
            </a:fld>
            <a:endParaRPr lang="en-US" dirty="0" smtClean="0"/>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p:txBody>
          <a:bodyPr/>
          <a:lstStyle/>
          <a:p>
            <a:pPr>
              <a:defRPr/>
            </a:pPr>
            <a:fld id="{79B68CCE-CA67-4B09-8B50-11042E87664F}" type="slidenum">
              <a:rPr lang="en-US" smtClean="0"/>
              <a:pPr>
                <a:defRPr/>
              </a:pPr>
              <a:t>114</a:t>
            </a:fld>
            <a:endParaRPr lang="en-US" smtClean="0"/>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240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p:spPr>
        <p:txBody>
          <a:bodyPr wrap="none" anchor="ctr"/>
          <a:lstStyle/>
          <a:p>
            <a:pPr algn="ctr"/>
            <a:endParaRPr lang="en-US"/>
          </a:p>
        </p:txBody>
      </p:sp>
      <p:sp>
        <p:nvSpPr>
          <p:cNvPr id="7373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7373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643834CC-77D9-48D5-9067-9D12B2FA02DC}" type="slidenum">
              <a:rPr lang="en-US"/>
              <a:pPr>
                <a:defRPr/>
              </a:pPr>
              <a:t>‹#›</a:t>
            </a:fld>
            <a:endParaRPr lang="en-US"/>
          </a:p>
        </p:txBody>
      </p:sp>
    </p:spTree>
    <p:extLst>
      <p:ext uri="{BB962C8B-B14F-4D97-AF65-F5344CB8AC3E}">
        <p14:creationId xmlns:p14="http://schemas.microsoft.com/office/powerpoint/2010/main" val="231533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D97AD9-2CF9-4CF2-BC6E-91D6592674C7}" type="slidenum">
              <a:rPr lang="en-US"/>
              <a:pPr>
                <a:defRPr/>
              </a:pPr>
              <a:t>‹#›</a:t>
            </a:fld>
            <a:endParaRPr lang="en-US"/>
          </a:p>
        </p:txBody>
      </p:sp>
    </p:spTree>
    <p:extLst>
      <p:ext uri="{BB962C8B-B14F-4D97-AF65-F5344CB8AC3E}">
        <p14:creationId xmlns:p14="http://schemas.microsoft.com/office/powerpoint/2010/main" val="60606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529D7E-09DE-4161-AD13-4A57F66758AD}" type="slidenum">
              <a:rPr lang="en-US"/>
              <a:pPr>
                <a:defRPr/>
              </a:pPr>
              <a:t>‹#›</a:t>
            </a:fld>
            <a:endParaRPr lang="en-US"/>
          </a:p>
        </p:txBody>
      </p:sp>
    </p:spTree>
    <p:extLst>
      <p:ext uri="{BB962C8B-B14F-4D97-AF65-F5344CB8AC3E}">
        <p14:creationId xmlns:p14="http://schemas.microsoft.com/office/powerpoint/2010/main" val="1731972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35C8ED-E0A6-44D4-87CF-C94607BC7A3B}" type="slidenum">
              <a:rPr lang="en-US"/>
              <a:pPr>
                <a:defRPr/>
              </a:pPr>
              <a:t>‹#›</a:t>
            </a:fld>
            <a:endParaRPr lang="en-US"/>
          </a:p>
        </p:txBody>
      </p:sp>
    </p:spTree>
    <p:extLst>
      <p:ext uri="{BB962C8B-B14F-4D97-AF65-F5344CB8AC3E}">
        <p14:creationId xmlns:p14="http://schemas.microsoft.com/office/powerpoint/2010/main" val="297885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905000"/>
            <a:ext cx="7696200" cy="40386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864F77-FFD9-4F79-BD9D-0F19EC995517}" type="slidenum">
              <a:rPr lang="en-US"/>
              <a:pPr>
                <a:defRPr/>
              </a:pPr>
              <a:t>‹#›</a:t>
            </a:fld>
            <a:endParaRPr lang="en-US"/>
          </a:p>
        </p:txBody>
      </p:sp>
    </p:spTree>
    <p:extLst>
      <p:ext uri="{BB962C8B-B14F-4D97-AF65-F5344CB8AC3E}">
        <p14:creationId xmlns:p14="http://schemas.microsoft.com/office/powerpoint/2010/main" val="1290327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9CF6A6-07EA-490F-84D8-F99EA4B2C2CA}" type="slidenum">
              <a:rPr lang="en-US"/>
              <a:pPr>
                <a:defRPr/>
              </a:pPr>
              <a:t>‹#›</a:t>
            </a:fld>
            <a:endParaRPr lang="en-US"/>
          </a:p>
        </p:txBody>
      </p:sp>
    </p:spTree>
    <p:extLst>
      <p:ext uri="{BB962C8B-B14F-4D97-AF65-F5344CB8AC3E}">
        <p14:creationId xmlns:p14="http://schemas.microsoft.com/office/powerpoint/2010/main" val="504111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355912" y="0"/>
            <a:ext cx="4787875" cy="6858000"/>
          </a:xfrm>
          <a:prstGeom prst="rect">
            <a:avLst/>
          </a:prstGeom>
          <a:solidFill>
            <a:srgbClr val="C2DBEE"/>
          </a:solidFill>
          <a:ln w="0" cmpd="sng">
            <a:noFill/>
            <a:prstDash val="solid"/>
          </a:ln>
        </p:spPr>
        <p:txBody>
          <a:bodyPr lIns="0" tIns="0" rIns="0" bIns="0"/>
          <a:lstStyle/>
          <a:p>
            <a:r>
              <a:rPr lang="en-US"/>
              <a:t> </a:t>
            </a:r>
          </a:p>
        </p:txBody>
      </p:sp>
      <p:sp>
        <p:nvSpPr>
          <p:cNvPr id="7" name="Text Placeholder 6"/>
          <p:cNvSpPr>
            <a:spLocks noGrp="1"/>
          </p:cNvSpPr>
          <p:nvPr>
            <p:ph type="body" idx="10"/>
          </p:nvPr>
        </p:nvSpPr>
        <p:spPr>
          <a:xfrm>
            <a:off x="4355912" y="336233"/>
            <a:ext cx="399523" cy="821055"/>
          </a:xfrm>
          <a:prstGeom prst="rect">
            <a:avLst/>
          </a:prstGeom>
          <a:noFill/>
          <a:ln w="0" cmpd="sng">
            <a:noFill/>
            <a:prstDash val="solid"/>
          </a:ln>
        </p:spPr>
        <p:txBody>
          <a:bodyPr vert="vert" lIns="0" tIns="0" rIns="0" bIns="0"/>
          <a:lstStyle>
            <a:lvl1pPr marL="0" marR="0" indent="0" algn="l">
              <a:lnSpc>
                <a:spcPts val="914"/>
              </a:lnSpc>
              <a:spcBef>
                <a:spcPts val="0"/>
              </a:spcBef>
              <a:spcAft>
                <a:spcPts val="0"/>
              </a:spcAft>
              <a:defRPr/>
            </a:lvl1pPr>
          </a:lstStyle>
          <a:p>
            <a:r>
              <a:rPr lang="en-US"/>
              <a:t>Bamberger Rugh </a:t>
            </a:r>
          </a:p>
          <a:p>
            <a:r>
              <a:rPr lang="en-US"/>
              <a:t>Mabry </a:t>
            </a:r>
          </a:p>
        </p:txBody>
      </p:sp>
      <p:sp>
        <p:nvSpPr>
          <p:cNvPr id="8" name="Text Placeholder 7"/>
          <p:cNvSpPr>
            <a:spLocks noGrp="1"/>
          </p:cNvSpPr>
          <p:nvPr>
            <p:ph type="body" idx="10"/>
          </p:nvPr>
        </p:nvSpPr>
        <p:spPr>
          <a:xfrm>
            <a:off x="5152824" y="330518"/>
            <a:ext cx="2409517" cy="971074"/>
          </a:xfrm>
          <a:prstGeom prst="rect">
            <a:avLst/>
          </a:prstGeom>
          <a:noFill/>
          <a:ln w="0" cmpd="sng">
            <a:noFill/>
            <a:prstDash val="solid"/>
          </a:ln>
        </p:spPr>
        <p:txBody>
          <a:bodyPr lIns="0" tIns="16080" rIns="0" bIns="0"/>
          <a:lstStyle>
            <a:lvl1pPr marL="0" marR="0" indent="0" algn="ctr">
              <a:lnSpc>
                <a:spcPts val="4150"/>
              </a:lnSpc>
              <a:spcBef>
                <a:spcPts val="0"/>
              </a:spcBef>
              <a:spcAft>
                <a:spcPts val="0"/>
              </a:spcAft>
              <a:defRPr/>
            </a:lvl1pPr>
          </a:lstStyle>
          <a:p>
            <a:r>
              <a:rPr lang="en-US"/>
              <a:t>RealWorld </a:t>
            </a:r>
          </a:p>
          <a:p>
            <a:r>
              <a:rPr lang="en-US"/>
              <a:t>Evaluation </a:t>
            </a:r>
          </a:p>
        </p:txBody>
      </p:sp>
      <p:sp>
        <p:nvSpPr>
          <p:cNvPr id="9" name="Text Placeholder 8"/>
          <p:cNvSpPr>
            <a:spLocks noGrp="1"/>
          </p:cNvSpPr>
          <p:nvPr>
            <p:ph type="body" idx="10"/>
          </p:nvPr>
        </p:nvSpPr>
        <p:spPr>
          <a:xfrm>
            <a:off x="4451951" y="1548765"/>
            <a:ext cx="221530" cy="3481864"/>
          </a:xfrm>
          <a:prstGeom prst="rect">
            <a:avLst/>
          </a:prstGeom>
          <a:noFill/>
          <a:ln w="0" cmpd="sng">
            <a:noFill/>
            <a:prstDash val="solid"/>
          </a:ln>
        </p:spPr>
        <p:txBody>
          <a:bodyPr vert="vert" lIns="0" tIns="0" rIns="0" bIns="0"/>
          <a:lstStyle>
            <a:lvl1pPr marL="0" marR="0" indent="0" algn="l">
              <a:lnSpc>
                <a:spcPts val="1688"/>
              </a:lnSpc>
              <a:spcAft>
                <a:spcPts val="0"/>
              </a:spcAft>
              <a:defRPr/>
            </a:lvl1pPr>
          </a:lstStyle>
          <a:p>
            <a:r>
              <a:rPr lang="en-US"/>
              <a:t>RealWorld Evaluation </a:t>
            </a:r>
          </a:p>
        </p:txBody>
      </p:sp>
      <p:sp>
        <p:nvSpPr>
          <p:cNvPr id="10" name="Text Placeholder 9"/>
          <p:cNvSpPr>
            <a:spLocks noGrp="1"/>
          </p:cNvSpPr>
          <p:nvPr>
            <p:ph type="body" idx="10"/>
          </p:nvPr>
        </p:nvSpPr>
        <p:spPr>
          <a:xfrm>
            <a:off x="5142579" y="1308735"/>
            <a:ext cx="2380919" cy="363855"/>
          </a:xfrm>
          <a:prstGeom prst="rect">
            <a:avLst/>
          </a:prstGeom>
          <a:noFill/>
          <a:ln w="0" cmpd="sng">
            <a:noFill/>
            <a:prstDash val="solid"/>
          </a:ln>
        </p:spPr>
        <p:txBody>
          <a:bodyPr lIns="0" tIns="0" rIns="0" bIns="0"/>
          <a:lstStyle>
            <a:lvl1pPr marL="0" marR="0" indent="0" algn="l">
              <a:lnSpc>
                <a:spcPct val="79679"/>
              </a:lnSpc>
              <a:spcBef>
                <a:spcPts val="0"/>
              </a:spcBef>
              <a:spcAft>
                <a:spcPts val="0"/>
              </a:spcAft>
              <a:defRPr/>
            </a:lvl1pPr>
          </a:lstStyle>
          <a:p>
            <a:r>
              <a:rPr lang="en-US"/>
              <a:t>Working Under Budget, Time, </a:t>
            </a:r>
          </a:p>
          <a:p>
            <a:r>
              <a:rPr lang="en-US"/>
              <a:t>Data, and Political Constraints </a:t>
            </a:r>
          </a:p>
        </p:txBody>
      </p:sp>
      <p:sp>
        <p:nvSpPr>
          <p:cNvPr id="11" name="Text Placeholder 10"/>
          <p:cNvSpPr>
            <a:spLocks noGrp="1"/>
          </p:cNvSpPr>
          <p:nvPr>
            <p:ph type="body" idx="10"/>
          </p:nvPr>
        </p:nvSpPr>
        <p:spPr>
          <a:xfrm>
            <a:off x="5150689" y="1991678"/>
            <a:ext cx="967222" cy="404336"/>
          </a:xfrm>
          <a:prstGeom prst="rect">
            <a:avLst/>
          </a:prstGeom>
          <a:noFill/>
          <a:ln w="0" cmpd="sng">
            <a:noFill/>
            <a:prstDash val="solid"/>
          </a:ln>
        </p:spPr>
        <p:txBody>
          <a:bodyPr lIns="0" tIns="0" rIns="0" bIns="0"/>
          <a:lstStyle>
            <a:lvl1pPr marL="0" marR="0" indent="0" algn="l">
              <a:lnSpc>
                <a:spcPts val="1547"/>
              </a:lnSpc>
              <a:spcBef>
                <a:spcPts val="0"/>
              </a:spcBef>
              <a:spcAft>
                <a:spcPts val="0"/>
              </a:spcAft>
              <a:defRPr/>
            </a:lvl1pPr>
          </a:lstStyle>
          <a:p>
            <a:r>
              <a:rPr lang="en-US"/>
              <a:t>Michael </a:t>
            </a:r>
          </a:p>
          <a:p>
            <a:r>
              <a:rPr lang="en-US"/>
              <a:t>Bamberger </a:t>
            </a:r>
          </a:p>
        </p:txBody>
      </p:sp>
      <p:sp>
        <p:nvSpPr>
          <p:cNvPr id="12" name="Text Placeholder 11"/>
          <p:cNvSpPr>
            <a:spLocks noGrp="1"/>
          </p:cNvSpPr>
          <p:nvPr>
            <p:ph type="body" idx="10"/>
          </p:nvPr>
        </p:nvSpPr>
        <p:spPr>
          <a:xfrm>
            <a:off x="6302306" y="1987391"/>
            <a:ext cx="454586" cy="403860"/>
          </a:xfrm>
          <a:prstGeom prst="rect">
            <a:avLst/>
          </a:prstGeom>
          <a:noFill/>
          <a:ln w="0" cmpd="sng">
            <a:noFill/>
            <a:prstDash val="solid"/>
          </a:ln>
        </p:spPr>
        <p:txBody>
          <a:bodyPr lIns="0" tIns="0" rIns="0" bIns="0"/>
          <a:lstStyle>
            <a:lvl1pPr marL="0" marR="0" indent="0" algn="l">
              <a:lnSpc>
                <a:spcPts val="1547"/>
              </a:lnSpc>
              <a:spcBef>
                <a:spcPts val="0"/>
              </a:spcBef>
              <a:spcAft>
                <a:spcPts val="0"/>
              </a:spcAft>
              <a:defRPr/>
            </a:lvl1pPr>
          </a:lstStyle>
          <a:p>
            <a:r>
              <a:rPr lang="en-US"/>
              <a:t>Jim </a:t>
            </a:r>
          </a:p>
          <a:p>
            <a:r>
              <a:rPr lang="en-US"/>
              <a:t>Rugh </a:t>
            </a:r>
          </a:p>
        </p:txBody>
      </p:sp>
      <p:sp>
        <p:nvSpPr>
          <p:cNvPr id="13" name="Text Placeholder 12"/>
          <p:cNvSpPr>
            <a:spLocks noGrp="1"/>
          </p:cNvSpPr>
          <p:nvPr>
            <p:ph type="body" idx="10"/>
          </p:nvPr>
        </p:nvSpPr>
        <p:spPr>
          <a:xfrm>
            <a:off x="6957934" y="1982629"/>
            <a:ext cx="575808" cy="401955"/>
          </a:xfrm>
          <a:prstGeom prst="rect">
            <a:avLst/>
          </a:prstGeom>
          <a:noFill/>
          <a:ln w="0" cmpd="sng">
            <a:noFill/>
            <a:prstDash val="solid"/>
          </a:ln>
        </p:spPr>
        <p:txBody>
          <a:bodyPr lIns="0" tIns="0" rIns="0" bIns="0"/>
          <a:lstStyle>
            <a:lvl1pPr marL="0" marR="0" indent="0" algn="l">
              <a:lnSpc>
                <a:spcPts val="1547"/>
              </a:lnSpc>
              <a:spcBef>
                <a:spcPts val="0"/>
              </a:spcBef>
              <a:spcAft>
                <a:spcPts val="0"/>
              </a:spcAft>
              <a:defRPr/>
            </a:lvl1pPr>
          </a:lstStyle>
          <a:p>
            <a:r>
              <a:rPr lang="en-US"/>
              <a:t>Linda </a:t>
            </a:r>
          </a:p>
          <a:p>
            <a:r>
              <a:rPr lang="en-US"/>
              <a:t>Mabry </a:t>
            </a:r>
          </a:p>
        </p:txBody>
      </p:sp>
      <p:sp>
        <p:nvSpPr>
          <p:cNvPr id="14" name="Text Placeholder 13"/>
          <p:cNvSpPr>
            <a:spLocks noGrp="1"/>
          </p:cNvSpPr>
          <p:nvPr>
            <p:ph type="body" idx="10"/>
          </p:nvPr>
        </p:nvSpPr>
        <p:spPr>
          <a:xfrm>
            <a:off x="8154369" y="1261587"/>
            <a:ext cx="670140" cy="159544"/>
          </a:xfrm>
          <a:prstGeom prst="rect">
            <a:avLst/>
          </a:prstGeom>
          <a:noFill/>
          <a:ln w="0" cmpd="sng">
            <a:noFill/>
            <a:prstDash val="solid"/>
          </a:ln>
        </p:spPr>
        <p:txBody>
          <a:bodyPr lIns="0" tIns="0" rIns="0" bIns="0"/>
          <a:lstStyle>
            <a:lvl1pPr marL="0" marR="0" indent="0" algn="l">
              <a:lnSpc>
                <a:spcPct val="84479"/>
              </a:lnSpc>
              <a:spcAft>
                <a:spcPts val="0"/>
              </a:spcAft>
              <a:defRPr/>
            </a:lvl1pPr>
          </a:lstStyle>
          <a:p>
            <a:r>
              <a:rPr lang="en-US"/>
              <a:t>EDITION </a:t>
            </a:r>
          </a:p>
        </p:txBody>
      </p:sp>
      <p:sp>
        <p:nvSpPr>
          <p:cNvPr id="15" name="Text Placeholder 14"/>
          <p:cNvSpPr>
            <a:spLocks noGrp="1"/>
          </p:cNvSpPr>
          <p:nvPr>
            <p:ph type="body" idx="10"/>
          </p:nvPr>
        </p:nvSpPr>
        <p:spPr>
          <a:xfrm>
            <a:off x="4410974" y="5109211"/>
            <a:ext cx="329948" cy="533876"/>
          </a:xfrm>
          <a:prstGeom prst="rect">
            <a:avLst/>
          </a:prstGeom>
          <a:noFill/>
          <a:ln w="0" cmpd="sng">
            <a:noFill/>
            <a:prstDash val="solid"/>
          </a:ln>
        </p:spPr>
        <p:txBody>
          <a:bodyPr lIns="0" tIns="16080" rIns="0" bIns="0"/>
          <a:lstStyle>
            <a:lvl1pPr marL="0" marR="0" indent="0" algn="ctr">
              <a:lnSpc>
                <a:spcPts val="281"/>
              </a:lnSpc>
              <a:spcBef>
                <a:spcPts val="127"/>
              </a:spcBef>
              <a:spcAft>
                <a:spcPts val="0"/>
              </a:spcAft>
              <a:defRPr/>
            </a:lvl1pPr>
          </a:lstStyle>
          <a:p>
            <a:r>
              <a:rPr lang="en-US"/>
              <a:t>2 </a:t>
            </a:r>
          </a:p>
          <a:p>
            <a:r>
              <a:rPr lang="en-US"/>
              <a:t>EDITION </a:t>
            </a:r>
          </a:p>
        </p:txBody>
      </p:sp>
      <p:sp>
        <p:nvSpPr>
          <p:cNvPr id="18" name="Text Placeholder 17"/>
          <p:cNvSpPr>
            <a:spLocks noGrp="1"/>
          </p:cNvSpPr>
          <p:nvPr>
            <p:ph type="body" idx="10"/>
          </p:nvPr>
        </p:nvSpPr>
        <p:spPr>
          <a:xfrm>
            <a:off x="469098" y="1783080"/>
            <a:ext cx="3730590" cy="3892868"/>
          </a:xfrm>
          <a:prstGeom prst="rect">
            <a:avLst/>
          </a:prstGeom>
          <a:noFill/>
          <a:ln w="0" cmpd="sng">
            <a:noFill/>
            <a:prstDash val="solid"/>
          </a:ln>
        </p:spPr>
        <p:txBody>
          <a:bodyPr lIns="0" tIns="0" rIns="0" bIns="0"/>
          <a:lstStyle>
            <a:lvl1pPr marL="0" marR="257276" indent="0" algn="r">
              <a:lnSpc>
                <a:spcPct val="95999"/>
              </a:lnSpc>
              <a:spcBef>
                <a:spcPts val="253"/>
              </a:spcBef>
              <a:spcAft>
                <a:spcPts val="127"/>
              </a:spcAft>
              <a:buFont typeface="Symbol"/>
              <a:buChar char="·"/>
              <a:defRPr/>
            </a:lvl1pPr>
          </a:lstStyle>
          <a:p>
            <a:r>
              <a:rPr lang="en-US"/>
              <a:t>This book addresses the challenges of conducting program evaluations in real-world contexts where evaluators and their clients face budget and time constraints and where critical data may be missing. The book is organized around a seven-step model developed by the authors, which has been tested and refined in workshops and in practice. Vignettes and case studies—representing evaluations from a variety of geographic regions and sectors—demonstrate adaptive possibilities for small projects with budgets of a few thousand dollars to large-scale, long-term evaluations of complex programs. The text incorporates quantitative, qualitative, and mixed-method designs and this Second Edition reflects important developments in the field over the last five years. </a:t>
            </a:r>
          </a:p>
          <a:p>
            <a:r>
              <a:rPr lang="en-US"/>
              <a:t>New to the Second Edition: </a:t>
            </a:r>
          </a:p>
          <a:p>
            <a:r>
              <a:rPr lang="en-US"/>
              <a:t>Adds two new chapters on organizing and managing evaluations, including how to strengthen capacity and promote the institutionalization of evaluation systems </a:t>
            </a:r>
          </a:p>
          <a:p>
            <a:r>
              <a:rPr lang="en-US"/>
              <a:t>Includes a new chapter on the evaluation of complex development interventions, with a number of promising new approaches presented </a:t>
            </a:r>
          </a:p>
          <a:p>
            <a:r>
              <a:rPr lang="en-US"/>
              <a:t>Incorporates new material, including on ethical standards, debates over the “best” evaluation designs and how to assess their validity, and the importance of understanding settings </a:t>
            </a:r>
          </a:p>
          <a:p>
            <a:r>
              <a:rPr lang="en-US"/>
              <a:t>Expands the discussion of program theory, incorporating theory of change, contextual and process analysis, multi-level logic models, using competing theories, and trajectory analysis </a:t>
            </a:r>
          </a:p>
          <a:p>
            <a:r>
              <a:rPr lang="en-US"/>
              <a:t>Provides case studies of each of the 19 evaluation designs, showing how they have been applied in the field </a:t>
            </a:r>
          </a:p>
          <a:p>
            <a:r>
              <a:rPr lang="en-US"/>
              <a:t>“This book represents a significant achievement. The authors have succeeded in creating a book that can be used in a wide variety of locations and by a large community of evaluation practitioners.” </a:t>
            </a:r>
          </a:p>
          <a:p>
            <a:r>
              <a:rPr lang="en-US"/>
              <a:t>—Michael D. Niles, Missouri Western State University </a:t>
            </a:r>
          </a:p>
          <a:p>
            <a:r>
              <a:rPr lang="en-US"/>
              <a:t>“This book is exceptional and unique in the way that it combines foundational knowledge from social sciences with theory and methods that are specific to evaluation.” </a:t>
            </a:r>
          </a:p>
          <a:p>
            <a:r>
              <a:rPr lang="en-US"/>
              <a:t>—Gary Miron, Western Michigan University </a:t>
            </a:r>
          </a:p>
          <a:p>
            <a:r>
              <a:rPr lang="en-US"/>
              <a:t>“The book represents a very good and timely contribution worth having on an evaluator’s shelf, especially if you work in the international development arena.” </a:t>
            </a:r>
          </a:p>
          <a:p>
            <a:r>
              <a:rPr lang="en-US"/>
              <a:t>—Thomaz Chianca, independent evaluation consultant, Rio de Janeiro, Brazil </a:t>
            </a:r>
          </a:p>
        </p:txBody>
      </p:sp>
      <p:sp>
        <p:nvSpPr>
          <p:cNvPr id="21" name="Text Placeholder 20"/>
          <p:cNvSpPr>
            <a:spLocks noGrp="1"/>
          </p:cNvSpPr>
          <p:nvPr>
            <p:ph type="body" idx="10"/>
          </p:nvPr>
        </p:nvSpPr>
        <p:spPr>
          <a:xfrm>
            <a:off x="2179877" y="36671"/>
            <a:ext cx="2019811" cy="1723073"/>
          </a:xfrm>
          <a:prstGeom prst="rect">
            <a:avLst/>
          </a:prstGeom>
          <a:noFill/>
          <a:ln w="0" cmpd="sng">
            <a:noFill/>
            <a:prstDash val="solid"/>
          </a:ln>
        </p:spPr>
        <p:txBody>
          <a:bodyPr lIns="0" tIns="369834" rIns="0" bIns="0"/>
          <a:lstStyle>
            <a:lvl1pPr marL="64319" marR="0" indent="0" algn="l">
              <a:lnSpc>
                <a:spcPct val="74879"/>
              </a:lnSpc>
              <a:spcBef>
                <a:spcPts val="0"/>
              </a:spcBef>
              <a:spcAft>
                <a:spcPts val="0"/>
              </a:spcAft>
              <a:defRPr/>
            </a:lvl1pPr>
          </a:lstStyle>
          <a:p>
            <a:r>
              <a:rPr lang="en-US"/>
              <a:t>2 </a:t>
            </a:r>
          </a:p>
          <a:p>
            <a:r>
              <a:rPr lang="en-US"/>
              <a:t>EDITION </a:t>
            </a:r>
          </a:p>
          <a:p>
            <a:r>
              <a:rPr lang="en-US"/>
              <a:t>RealWorld </a:t>
            </a:r>
          </a:p>
          <a:p>
            <a:r>
              <a:rPr lang="en-US"/>
              <a:t>Evaluation </a:t>
            </a:r>
          </a:p>
        </p:txBody>
      </p:sp>
      <p:sp>
        <p:nvSpPr>
          <p:cNvPr id="22" name="Text Placeholder 21"/>
          <p:cNvSpPr>
            <a:spLocks noGrp="1"/>
          </p:cNvSpPr>
          <p:nvPr>
            <p:ph type="body" idx="10"/>
          </p:nvPr>
        </p:nvSpPr>
        <p:spPr>
          <a:xfrm>
            <a:off x="2147010" y="5712619"/>
            <a:ext cx="819535" cy="804863"/>
          </a:xfrm>
          <a:prstGeom prst="rect">
            <a:avLst/>
          </a:prstGeom>
          <a:noFill/>
          <a:ln w="12065" cmpd="sng">
            <a:solidFill>
              <a:srgbClr val="231F20"/>
            </a:solidFill>
            <a:prstDash val="solid"/>
          </a:ln>
        </p:spPr>
        <p:txBody>
          <a:bodyPr lIns="0" tIns="144718" rIns="0" bIns="0"/>
          <a:lstStyle>
            <a:lvl1pPr marL="0" marR="0" indent="0" algn="ctr">
              <a:lnSpc>
                <a:spcPct val="118079"/>
              </a:lnSpc>
              <a:spcAft>
                <a:spcPts val="506"/>
              </a:spcAft>
              <a:defRPr/>
            </a:lvl1pPr>
          </a:lstStyle>
          <a:p>
            <a:r>
              <a:rPr lang="en-US"/>
              <a:t>MANDATORY SPACE </a:t>
            </a:r>
            <a:r>
              <a:t/>
            </a:r>
            <a:br/>
            <a:r>
              <a:rPr lang="en-US"/>
              <a:t>REQUIRED BY BANG </a:t>
            </a:r>
            <a:r>
              <a:t/>
            </a:r>
            <a:br/>
            <a:r>
              <a:rPr lang="en-US"/>
              <a:t>FOR SUSTAINABLE </a:t>
            </a:r>
            <a:r>
              <a:t/>
            </a:r>
            <a:br/>
            <a:r>
              <a:rPr lang="en-US"/>
              <a:t>FORESTRY </a:t>
            </a:r>
            <a:r>
              <a:t/>
            </a:r>
            <a:br/>
            <a:r>
              <a:rPr lang="en-US"/>
              <a:t>INITIATIVE LOGO </a:t>
            </a:r>
          </a:p>
        </p:txBody>
      </p:sp>
    </p:spTree>
    <p:extLst>
      <p:ext uri="{BB962C8B-B14F-4D97-AF65-F5344CB8AC3E}">
        <p14:creationId xmlns:p14="http://schemas.microsoft.com/office/powerpoint/2010/main" val="201385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7CD51-00E6-4500-B404-35C8615884AE}" type="slidenum">
              <a:rPr lang="en-US"/>
              <a:pPr>
                <a:defRPr/>
              </a:pPr>
              <a:t>‹#›</a:t>
            </a:fld>
            <a:endParaRPr lang="en-US"/>
          </a:p>
        </p:txBody>
      </p:sp>
    </p:spTree>
    <p:extLst>
      <p:ext uri="{BB962C8B-B14F-4D97-AF65-F5344CB8AC3E}">
        <p14:creationId xmlns:p14="http://schemas.microsoft.com/office/powerpoint/2010/main" val="77113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6E85D7-3352-4985-AE63-21D2018EFDFC}" type="slidenum">
              <a:rPr lang="en-US"/>
              <a:pPr>
                <a:defRPr/>
              </a:pPr>
              <a:t>‹#›</a:t>
            </a:fld>
            <a:endParaRPr lang="en-US"/>
          </a:p>
        </p:txBody>
      </p:sp>
    </p:spTree>
    <p:extLst>
      <p:ext uri="{BB962C8B-B14F-4D97-AF65-F5344CB8AC3E}">
        <p14:creationId xmlns:p14="http://schemas.microsoft.com/office/powerpoint/2010/main" val="245297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723D2-BB17-48C5-B800-D56850C40A2A}" type="slidenum">
              <a:rPr lang="en-US"/>
              <a:pPr>
                <a:defRPr/>
              </a:pPr>
              <a:t>‹#›</a:t>
            </a:fld>
            <a:endParaRPr lang="en-US"/>
          </a:p>
        </p:txBody>
      </p:sp>
    </p:spTree>
    <p:extLst>
      <p:ext uri="{BB962C8B-B14F-4D97-AF65-F5344CB8AC3E}">
        <p14:creationId xmlns:p14="http://schemas.microsoft.com/office/powerpoint/2010/main" val="96783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9C0C1E-0FC5-49BD-BDF2-AC13529A7AC3}" type="slidenum">
              <a:rPr lang="en-US"/>
              <a:pPr>
                <a:defRPr/>
              </a:pPr>
              <a:t>‹#›</a:t>
            </a:fld>
            <a:endParaRPr lang="en-US"/>
          </a:p>
        </p:txBody>
      </p:sp>
    </p:spTree>
    <p:extLst>
      <p:ext uri="{BB962C8B-B14F-4D97-AF65-F5344CB8AC3E}">
        <p14:creationId xmlns:p14="http://schemas.microsoft.com/office/powerpoint/2010/main" val="90822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388D68-E0E8-4692-A194-B1373F5464D3}" type="slidenum">
              <a:rPr lang="en-US"/>
              <a:pPr>
                <a:defRPr/>
              </a:pPr>
              <a:t>‹#›</a:t>
            </a:fld>
            <a:endParaRPr lang="en-US"/>
          </a:p>
        </p:txBody>
      </p:sp>
    </p:spTree>
    <p:extLst>
      <p:ext uri="{BB962C8B-B14F-4D97-AF65-F5344CB8AC3E}">
        <p14:creationId xmlns:p14="http://schemas.microsoft.com/office/powerpoint/2010/main" val="179807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89FD62-E21A-45E3-8638-E04489378550}" type="slidenum">
              <a:rPr lang="en-US"/>
              <a:pPr>
                <a:defRPr/>
              </a:pPr>
              <a:t>‹#›</a:t>
            </a:fld>
            <a:endParaRPr lang="en-US"/>
          </a:p>
        </p:txBody>
      </p:sp>
    </p:spTree>
    <p:extLst>
      <p:ext uri="{BB962C8B-B14F-4D97-AF65-F5344CB8AC3E}">
        <p14:creationId xmlns:p14="http://schemas.microsoft.com/office/powerpoint/2010/main" val="38267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44DF94-23B2-42F5-8992-0D9906F71F30}" type="slidenum">
              <a:rPr lang="en-US"/>
              <a:pPr>
                <a:defRPr/>
              </a:pPr>
              <a:t>‹#›</a:t>
            </a:fld>
            <a:endParaRPr lang="en-US"/>
          </a:p>
        </p:txBody>
      </p:sp>
    </p:spTree>
    <p:extLst>
      <p:ext uri="{BB962C8B-B14F-4D97-AF65-F5344CB8AC3E}">
        <p14:creationId xmlns:p14="http://schemas.microsoft.com/office/powerpoint/2010/main" val="208188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CF1EDF-B822-40AE-995A-FB870BADAA7C}" type="slidenum">
              <a:rPr lang="en-US"/>
              <a:pPr>
                <a:defRPr/>
              </a:pPr>
              <a:t>‹#›</a:t>
            </a:fld>
            <a:endParaRPr lang="en-US"/>
          </a:p>
        </p:txBody>
      </p:sp>
    </p:spTree>
    <p:extLst>
      <p:ext uri="{BB962C8B-B14F-4D97-AF65-F5344CB8AC3E}">
        <p14:creationId xmlns:p14="http://schemas.microsoft.com/office/powerpoint/2010/main" val="1782024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08"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p>
        </p:txBody>
      </p:sp>
      <p:sp>
        <p:nvSpPr>
          <p:cNvPr id="72709"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p>
        </p:txBody>
      </p:sp>
      <p:sp>
        <p:nvSpPr>
          <p:cNvPr id="7271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fld id="{B8E4B922-4B5B-4C7B-A287-F2B409FADB97}" type="slidenum">
              <a:rPr lang="en-US"/>
              <a:pPr>
                <a:defRPr/>
              </a:pPr>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latin typeface="Times New Roman" pitchFamily="18"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4011"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2" r:id="rId15"/>
  </p:sldLayoutIdLst>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DD3B1B"/>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15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3.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4.bin"/></Relationships>
</file>

<file path=ppt/slides/_rels/slide1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sldNum" sz="quarter" idx="12"/>
          </p:nvPr>
        </p:nvSpPr>
        <p:spPr/>
        <p:txBody>
          <a:bodyPr/>
          <a:lstStyle/>
          <a:p>
            <a:pPr>
              <a:defRPr/>
            </a:pPr>
            <a:fld id="{9578BA8D-7CB5-4084-87C6-6D088FDD9CC9}" type="slidenum">
              <a:rPr lang="en-US" smtClean="0"/>
              <a:pPr>
                <a:defRPr/>
              </a:pPr>
              <a:t>1</a:t>
            </a:fld>
            <a:endParaRPr lang="en-US" dirty="0" smtClean="0"/>
          </a:p>
        </p:txBody>
      </p:sp>
      <p:sp>
        <p:nvSpPr>
          <p:cNvPr id="4099" name="Rectangle 2"/>
          <p:cNvSpPr>
            <a:spLocks noGrp="1" noChangeArrowheads="1"/>
          </p:cNvSpPr>
          <p:nvPr>
            <p:ph type="ctrTitle"/>
          </p:nvPr>
        </p:nvSpPr>
        <p:spPr>
          <a:xfrm>
            <a:off x="609600" y="1055688"/>
            <a:ext cx="8077200" cy="2435225"/>
          </a:xfrm>
        </p:spPr>
        <p:txBody>
          <a:bodyPr/>
          <a:lstStyle/>
          <a:p>
            <a:pPr eaLnBrk="1" hangingPunct="1">
              <a:lnSpc>
                <a:spcPct val="80000"/>
              </a:lnSpc>
            </a:pPr>
            <a:r>
              <a:rPr lang="en-US" sz="2400" dirty="0" smtClean="0">
                <a:solidFill>
                  <a:srgbClr val="C00000"/>
                </a:solidFill>
              </a:rPr>
              <a:t/>
            </a:r>
            <a:br>
              <a:rPr lang="en-US" sz="2400" dirty="0" smtClean="0">
                <a:solidFill>
                  <a:srgbClr val="C00000"/>
                </a:solidFill>
              </a:rPr>
            </a:br>
            <a:r>
              <a:rPr lang="en-US" sz="1800" dirty="0" smtClean="0">
                <a:solidFill>
                  <a:srgbClr val="C00000"/>
                </a:solidFill>
              </a:rPr>
              <a:t/>
            </a:r>
            <a:br>
              <a:rPr lang="en-US" sz="1800" dirty="0" smtClean="0">
                <a:solidFill>
                  <a:srgbClr val="C00000"/>
                </a:solidFill>
              </a:rPr>
            </a:br>
            <a:r>
              <a:rPr lang="en-US" sz="1800" dirty="0" smtClean="0">
                <a:solidFill>
                  <a:srgbClr val="C00000"/>
                </a:solidFill>
              </a:rPr>
              <a:t> </a:t>
            </a:r>
            <a:br>
              <a:rPr lang="en-US" sz="1800" dirty="0" smtClean="0">
                <a:solidFill>
                  <a:srgbClr val="C00000"/>
                </a:solidFill>
              </a:rPr>
            </a:br>
            <a:r>
              <a:rPr lang="en-US" sz="4400" b="1" i="0" dirty="0" smtClean="0">
                <a:solidFill>
                  <a:srgbClr val="C00000"/>
                </a:solidFill>
              </a:rPr>
              <a:t>Promoting a RealWorld and Holistic approach to Impact Evaluation</a:t>
            </a:r>
            <a:r>
              <a:rPr lang="en-US" sz="3600" b="1" i="0" dirty="0" smtClean="0">
                <a:solidFill>
                  <a:srgbClr val="C00000"/>
                </a:solidFill>
              </a:rPr>
              <a:t/>
            </a:r>
            <a:br>
              <a:rPr lang="en-US" sz="3600" b="1" i="0" dirty="0" smtClean="0">
                <a:solidFill>
                  <a:srgbClr val="C00000"/>
                </a:solidFill>
              </a:rPr>
            </a:br>
            <a:r>
              <a:rPr lang="en-US" sz="1400" b="1" i="0" dirty="0" smtClean="0">
                <a:solidFill>
                  <a:srgbClr val="C00000"/>
                </a:solidFill>
              </a:rPr>
              <a:t>Designing Evaluations under Budget, Time, Data and Political Constraints</a:t>
            </a:r>
            <a:r>
              <a:rPr lang="en-US" sz="1800" b="1" i="0" dirty="0" smtClean="0">
                <a:solidFill>
                  <a:srgbClr val="C00000"/>
                </a:solidFill>
              </a:rPr>
              <a:t/>
            </a:r>
            <a:br>
              <a:rPr lang="en-US" sz="1800" b="1" i="0" dirty="0" smtClean="0">
                <a:solidFill>
                  <a:srgbClr val="C00000"/>
                </a:solidFill>
              </a:rPr>
            </a:br>
            <a:r>
              <a:rPr lang="en-US" sz="1800" b="1" i="0" dirty="0" smtClean="0">
                <a:solidFill>
                  <a:srgbClr val="C00000"/>
                </a:solidFill>
              </a:rPr>
              <a:t/>
            </a:r>
            <a:br>
              <a:rPr lang="en-US" sz="1800" b="1" i="0" dirty="0" smtClean="0">
                <a:solidFill>
                  <a:srgbClr val="C00000"/>
                </a:solidFill>
              </a:rPr>
            </a:br>
            <a:r>
              <a:rPr lang="en-US" sz="2000" dirty="0" smtClean="0">
                <a:ea typeface="ＭＳ Ｐゴシック" pitchFamily="34" charset="-128"/>
              </a:rPr>
              <a:t>AEA</a:t>
            </a:r>
            <a:r>
              <a:rPr lang="en-US" sz="2000" dirty="0" smtClean="0">
                <a:ea typeface="ＭＳ Ｐゴシック" pitchFamily="34" charset="-128"/>
              </a:rPr>
              <a:t> </a:t>
            </a:r>
            <a:r>
              <a:rPr lang="en-US" sz="2000" dirty="0" smtClean="0">
                <a:ea typeface="ＭＳ Ｐゴシック" pitchFamily="34" charset="-128"/>
              </a:rPr>
              <a:t>pre-conference professional development workshop</a:t>
            </a:r>
            <a:br>
              <a:rPr lang="en-US" sz="2000" dirty="0" smtClean="0">
                <a:ea typeface="ＭＳ Ｐゴシック" pitchFamily="34" charset="-128"/>
              </a:rPr>
            </a:br>
            <a:r>
              <a:rPr lang="en-US" sz="2000" dirty="0" smtClean="0">
                <a:ea typeface="ＭＳ Ｐゴシック" pitchFamily="34" charset="-128"/>
              </a:rPr>
              <a:t>Minneapolis, October 24, 2012</a:t>
            </a:r>
            <a:r>
              <a:rPr lang="en-US" sz="2000" dirty="0" smtClean="0">
                <a:ea typeface="ＭＳ Ｐゴシック" pitchFamily="34" charset="-128"/>
              </a:rPr>
              <a:t/>
            </a:r>
            <a:br>
              <a:rPr lang="en-US" sz="2000" dirty="0" smtClean="0">
                <a:ea typeface="ＭＳ Ｐゴシック" pitchFamily="34" charset="-128"/>
              </a:rPr>
            </a:br>
            <a:r>
              <a:rPr lang="en-US" sz="1800" b="1" i="0" dirty="0" smtClean="0">
                <a:solidFill>
                  <a:srgbClr val="C00000"/>
                </a:solidFill>
              </a:rPr>
              <a:t/>
            </a:r>
            <a:br>
              <a:rPr lang="en-US" sz="1800" b="1" i="0" dirty="0" smtClean="0">
                <a:solidFill>
                  <a:srgbClr val="C00000"/>
                </a:solidFill>
              </a:rPr>
            </a:br>
            <a:r>
              <a:rPr lang="en-US" sz="1800" dirty="0" smtClean="0">
                <a:solidFill>
                  <a:srgbClr val="C00000"/>
                </a:solidFill>
              </a:rPr>
              <a:t/>
            </a:r>
            <a:br>
              <a:rPr lang="en-US" sz="1800" dirty="0" smtClean="0">
                <a:solidFill>
                  <a:srgbClr val="C00000"/>
                </a:solidFill>
              </a:rPr>
            </a:br>
            <a:r>
              <a:rPr lang="en-US" sz="4400" dirty="0" smtClean="0">
                <a:solidFill>
                  <a:srgbClr val="C00000"/>
                </a:solidFill>
              </a:rPr>
              <a:t> </a:t>
            </a:r>
            <a:r>
              <a:rPr lang="en-US" sz="2000" dirty="0" smtClean="0">
                <a:solidFill>
                  <a:srgbClr val="C00000"/>
                </a:solidFill>
              </a:rPr>
              <a:t/>
            </a:r>
            <a:br>
              <a:rPr lang="en-US" sz="2000" dirty="0" smtClean="0">
                <a:solidFill>
                  <a:srgbClr val="C00000"/>
                </a:solidFill>
              </a:rPr>
            </a:br>
            <a:r>
              <a:rPr lang="en-US" sz="2400" b="1" i="0" dirty="0" smtClean="0">
                <a:solidFill>
                  <a:srgbClr val="C00000"/>
                </a:solidFill>
              </a:rPr>
              <a:t/>
            </a:r>
            <a:br>
              <a:rPr lang="en-US" sz="2400" b="1" i="0" dirty="0" smtClean="0">
                <a:solidFill>
                  <a:srgbClr val="C00000"/>
                </a:solidFill>
              </a:rPr>
            </a:br>
            <a:endParaRPr lang="en-US" sz="1800" b="1" dirty="0" smtClean="0">
              <a:solidFill>
                <a:srgbClr val="C00000"/>
              </a:solidFill>
              <a:latin typeface="Arial" charset="0"/>
            </a:endParaRPr>
          </a:p>
        </p:txBody>
      </p:sp>
      <p:sp>
        <p:nvSpPr>
          <p:cNvPr id="4100" name="Rectangle 3"/>
          <p:cNvSpPr>
            <a:spLocks noGrp="1" noChangeArrowheads="1"/>
          </p:cNvSpPr>
          <p:nvPr>
            <p:ph type="subTitle" idx="1"/>
          </p:nvPr>
        </p:nvSpPr>
        <p:spPr>
          <a:xfrm>
            <a:off x="1463675" y="3246438"/>
            <a:ext cx="6216650" cy="2373312"/>
          </a:xfrm>
        </p:spPr>
        <p:txBody>
          <a:bodyPr/>
          <a:lstStyle/>
          <a:p>
            <a:pPr eaLnBrk="1" hangingPunct="1">
              <a:lnSpc>
                <a:spcPct val="80000"/>
              </a:lnSpc>
              <a:defRPr/>
            </a:pPr>
            <a:r>
              <a:rPr lang="en-US" sz="2800" dirty="0" smtClean="0">
                <a:solidFill>
                  <a:srgbClr val="00B050"/>
                </a:solidFill>
              </a:rPr>
              <a:t>Facilitated by</a:t>
            </a:r>
          </a:p>
          <a:p>
            <a:pPr>
              <a:lnSpc>
                <a:spcPct val="80000"/>
              </a:lnSpc>
              <a:defRPr/>
            </a:pPr>
            <a:r>
              <a:rPr lang="en-US" sz="2800" b="1" dirty="0" smtClean="0">
                <a:solidFill>
                  <a:srgbClr val="00B050"/>
                </a:solidFill>
              </a:rPr>
              <a:t>Michael Bamberger </a:t>
            </a:r>
            <a:r>
              <a:rPr lang="en-US" sz="2800" b="1" dirty="0" smtClean="0">
                <a:solidFill>
                  <a:srgbClr val="00B050"/>
                </a:solidFill>
              </a:rPr>
              <a:t>and Jim Rugh</a:t>
            </a:r>
            <a:endParaRPr lang="en-US" sz="2800" b="1" i="1" dirty="0" smtClean="0">
              <a:solidFill>
                <a:srgbClr val="00B050"/>
              </a:solidFill>
            </a:endParaRPr>
          </a:p>
          <a:p>
            <a:pPr eaLnBrk="1" hangingPunct="1">
              <a:lnSpc>
                <a:spcPct val="80000"/>
              </a:lnSpc>
              <a:defRPr/>
            </a:pPr>
            <a:r>
              <a:rPr lang="en-US" sz="1800" i="1" dirty="0" smtClean="0">
                <a:solidFill>
                  <a:schemeClr val="tx2">
                    <a:lumMod val="75000"/>
                  </a:schemeClr>
                </a:solidFill>
              </a:rPr>
              <a:t>Note: This PowerPoint presentation and the summary (condensed) chapter of the book are available at:</a:t>
            </a:r>
          </a:p>
          <a:p>
            <a:pPr eaLnBrk="1" hangingPunct="1">
              <a:lnSpc>
                <a:spcPct val="80000"/>
              </a:lnSpc>
              <a:defRPr/>
            </a:pPr>
            <a:r>
              <a:rPr lang="en-US" sz="2800" b="1" i="1" u="sng" dirty="0" smtClean="0">
                <a:solidFill>
                  <a:schemeClr val="accent1">
                    <a:lumMod val="50000"/>
                  </a:schemeClr>
                </a:solidFill>
              </a:rPr>
              <a:t>www.RealWorldEvaluation.org</a:t>
            </a:r>
            <a:r>
              <a:rPr lang="en-US" sz="2800" i="1" dirty="0" smtClean="0">
                <a:solidFill>
                  <a:schemeClr val="tx2">
                    <a:lumMod val="75000"/>
                  </a:schemeClr>
                </a:solidFill>
              </a:rPr>
              <a:t>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p:txBody>
          <a:bodyPr/>
          <a:lstStyle/>
          <a:p>
            <a:pPr>
              <a:defRPr/>
            </a:pPr>
            <a:fld id="{5183FA56-3F85-4C37-951B-38C46E43727A}" type="slidenum">
              <a:rPr lang="en-US" smtClean="0"/>
              <a:pPr>
                <a:defRPr/>
              </a:pPr>
              <a:t>10</a:t>
            </a:fld>
            <a:endParaRPr lang="en-US" smtClean="0"/>
          </a:p>
        </p:txBody>
      </p:sp>
      <p:sp>
        <p:nvSpPr>
          <p:cNvPr id="21507" name="Rectangle 2"/>
          <p:cNvSpPr>
            <a:spLocks noGrp="1" noChangeArrowheads="1"/>
          </p:cNvSpPr>
          <p:nvPr>
            <p:ph type="title"/>
          </p:nvPr>
        </p:nvSpPr>
        <p:spPr/>
        <p:txBody>
          <a:bodyPr/>
          <a:lstStyle/>
          <a:p>
            <a:r>
              <a:rPr lang="en-US" sz="3200" smtClean="0"/>
              <a:t>RealWorld Evaluation </a:t>
            </a:r>
            <a:r>
              <a:rPr lang="fr-CA" sz="3200" smtClean="0"/>
              <a:t/>
            </a:r>
            <a:br>
              <a:rPr lang="fr-CA" sz="3200" smtClean="0"/>
            </a:br>
            <a:r>
              <a:rPr lang="fr-CA" sz="3200" smtClean="0"/>
              <a:t>Q</a:t>
            </a:r>
            <a:r>
              <a:rPr lang="en-US" sz="3200" smtClean="0"/>
              <a:t>uality </a:t>
            </a:r>
            <a:r>
              <a:rPr lang="fr-CA" sz="3200" smtClean="0"/>
              <a:t>C</a:t>
            </a:r>
            <a:r>
              <a:rPr lang="en-US" sz="3200" smtClean="0"/>
              <a:t>ontrol </a:t>
            </a:r>
            <a:r>
              <a:rPr lang="fr-CA" sz="3200" smtClean="0"/>
              <a:t>G</a:t>
            </a:r>
            <a:r>
              <a:rPr lang="en-US" sz="3200" smtClean="0"/>
              <a:t>oals</a:t>
            </a:r>
          </a:p>
        </p:txBody>
      </p:sp>
      <p:sp>
        <p:nvSpPr>
          <p:cNvPr id="266243" name="Rectangle 3"/>
          <p:cNvSpPr>
            <a:spLocks noGrp="1" noChangeArrowheads="1"/>
          </p:cNvSpPr>
          <p:nvPr>
            <p:ph type="body" idx="1"/>
          </p:nvPr>
        </p:nvSpPr>
        <p:spPr/>
        <p:txBody>
          <a:bodyPr/>
          <a:lstStyle/>
          <a:p>
            <a:pPr>
              <a:lnSpc>
                <a:spcPct val="90000"/>
              </a:lnSpc>
            </a:pPr>
            <a:r>
              <a:rPr lang="en-US" sz="2800" smtClean="0"/>
              <a:t>Achieve maximum possible evaluation rigor within the limitations of a given context</a:t>
            </a:r>
          </a:p>
          <a:p>
            <a:pPr>
              <a:lnSpc>
                <a:spcPct val="90000"/>
              </a:lnSpc>
            </a:pPr>
            <a:r>
              <a:rPr lang="en-US" sz="2800" smtClean="0"/>
              <a:t>Identify and control for methodological weaknesses in the evaluation design</a:t>
            </a:r>
          </a:p>
          <a:p>
            <a:pPr>
              <a:lnSpc>
                <a:spcPct val="90000"/>
              </a:lnSpc>
            </a:pPr>
            <a:r>
              <a:rPr lang="en-US" sz="2800" smtClean="0"/>
              <a:t>Negotiate with clients trade-offs between desired rigor and available resources</a:t>
            </a:r>
          </a:p>
          <a:p>
            <a:pPr>
              <a:lnSpc>
                <a:spcPct val="90000"/>
              </a:lnSpc>
            </a:pPr>
            <a:r>
              <a:rPr lang="en-US" sz="2800" smtClean="0"/>
              <a:t>Presentation of findings must acknowledge methodological weaknesses and how they affect generalization to broader populations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fade">
                                      <p:cBhvr>
                                        <p:cTn id="7" dur="1000"/>
                                        <p:tgtEl>
                                          <p:spTgt spid="266243">
                                            <p:txEl>
                                              <p:pRg st="0" end="0"/>
                                            </p:txEl>
                                          </p:spTgt>
                                        </p:tgtEl>
                                      </p:cBhvr>
                                    </p:animEffect>
                                  </p:childTnLst>
                                </p:cTn>
                              </p:par>
                            </p:childTnLst>
                          </p:cTn>
                        </p:par>
                        <p:par>
                          <p:cTn id="8" fill="hold" nodeType="afterGroup">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266243">
                                            <p:txEl>
                                              <p:pRg st="1" end="1"/>
                                            </p:txEl>
                                          </p:spTgt>
                                        </p:tgtEl>
                                        <p:attrNameLst>
                                          <p:attrName>style.visibility</p:attrName>
                                        </p:attrNameLst>
                                      </p:cBhvr>
                                      <p:to>
                                        <p:strVal val="visible"/>
                                      </p:to>
                                    </p:set>
                                    <p:animEffect transition="in" filter="fade">
                                      <p:cBhvr>
                                        <p:cTn id="11" dur="1000"/>
                                        <p:tgtEl>
                                          <p:spTgt spid="266243">
                                            <p:txEl>
                                              <p:pRg st="1" end="1"/>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266243">
                                            <p:txEl>
                                              <p:pRg st="2" end="2"/>
                                            </p:txEl>
                                          </p:spTgt>
                                        </p:tgtEl>
                                        <p:attrNameLst>
                                          <p:attrName>style.visibility</p:attrName>
                                        </p:attrNameLst>
                                      </p:cBhvr>
                                      <p:to>
                                        <p:strVal val="visible"/>
                                      </p:to>
                                    </p:set>
                                    <p:animEffect transition="in" filter="fade">
                                      <p:cBhvr>
                                        <p:cTn id="15" dur="1000"/>
                                        <p:tgtEl>
                                          <p:spTgt spid="266243">
                                            <p:txEl>
                                              <p:pRg st="2" end="2"/>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266243">
                                            <p:txEl>
                                              <p:pRg st="3" end="3"/>
                                            </p:txEl>
                                          </p:spTgt>
                                        </p:tgtEl>
                                        <p:attrNameLst>
                                          <p:attrName>style.visibility</p:attrName>
                                        </p:attrNameLst>
                                      </p:cBhvr>
                                      <p:to>
                                        <p:strVal val="visible"/>
                                      </p:to>
                                    </p:set>
                                    <p:animEffect transition="in" filter="fade">
                                      <p:cBhvr>
                                        <p:cTn id="19" dur="1000"/>
                                        <p:tgtEl>
                                          <p:spTgt spid="266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bldLvl="2"/>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0" y="381000"/>
            <a:ext cx="7696200" cy="1143000"/>
          </a:xfrm>
        </p:spPr>
        <p:txBody>
          <a:bodyPr>
            <a:normAutofit/>
          </a:bodyPr>
          <a:lstStyle/>
          <a:p>
            <a:pPr eaLnBrk="1" hangingPunct="1"/>
            <a:r>
              <a:rPr lang="en-US" sz="3100" b="1" dirty="0" smtClean="0">
                <a:solidFill>
                  <a:schemeClr val="tx1"/>
                </a:solidFill>
              </a:rPr>
              <a:t>Stage 6</a:t>
            </a:r>
            <a:r>
              <a:rPr lang="en-US" sz="2400" b="1" dirty="0" smtClean="0">
                <a:solidFill>
                  <a:srgbClr val="FF0000"/>
                </a:solidFill>
              </a:rPr>
              <a:t>. </a:t>
            </a:r>
            <a:r>
              <a:rPr lang="en-US" sz="3100" b="1" dirty="0" smtClean="0">
                <a:solidFill>
                  <a:srgbClr val="FF0000"/>
                </a:solidFill>
              </a:rPr>
              <a:t>Mixed method data analysis and interpretation</a:t>
            </a:r>
            <a:endParaRPr lang="en-US" dirty="0" smtClean="0"/>
          </a:p>
        </p:txBody>
      </p:sp>
      <p:sp>
        <p:nvSpPr>
          <p:cNvPr id="2" name="Slide Number Placeholder 1"/>
          <p:cNvSpPr>
            <a:spLocks noGrp="1"/>
          </p:cNvSpPr>
          <p:nvPr>
            <p:ph type="sldNum" sz="quarter" idx="12"/>
          </p:nvPr>
        </p:nvSpPr>
        <p:spPr/>
        <p:txBody>
          <a:bodyPr/>
          <a:lstStyle/>
          <a:p>
            <a:fld id="{9620D6E1-1759-438B-A378-EE3B03A88AD9}" type="slidenum">
              <a:rPr lang="en-US" smtClean="0"/>
              <a:t>100</a:t>
            </a:fld>
            <a:endParaRPr lang="en-US"/>
          </a:p>
        </p:txBody>
      </p:sp>
      <p:sp>
        <p:nvSpPr>
          <p:cNvPr id="34819" name="Content Placeholder 2"/>
          <p:cNvSpPr>
            <a:spLocks noGrp="1"/>
          </p:cNvSpPr>
          <p:nvPr>
            <p:ph sz="quarter" idx="1"/>
          </p:nvPr>
        </p:nvSpPr>
        <p:spPr/>
        <p:txBody>
          <a:bodyPr/>
          <a:lstStyle/>
          <a:p>
            <a:pPr eaLnBrk="1" hangingPunct="1"/>
            <a:r>
              <a:rPr lang="en-US" dirty="0" smtClean="0"/>
              <a:t>Parallel MM data analysis</a:t>
            </a:r>
          </a:p>
          <a:p>
            <a:pPr eaLnBrk="1" hangingPunct="1"/>
            <a:r>
              <a:rPr lang="en-US" dirty="0" smtClean="0"/>
              <a:t>Conversion MM data analysis</a:t>
            </a:r>
          </a:p>
          <a:p>
            <a:pPr lvl="1"/>
            <a:r>
              <a:rPr lang="en-US" b="1" dirty="0" smtClean="0">
                <a:solidFill>
                  <a:schemeClr val="accent1">
                    <a:lumMod val="75000"/>
                  </a:schemeClr>
                </a:solidFill>
              </a:rPr>
              <a:t>Converting </a:t>
            </a:r>
            <a:r>
              <a:rPr lang="en-US" b="1" dirty="0" smtClean="0">
                <a:solidFill>
                  <a:srgbClr val="00CC00"/>
                </a:solidFill>
              </a:rPr>
              <a:t>QUAL</a:t>
            </a:r>
            <a:r>
              <a:rPr lang="en-US" b="1" dirty="0" smtClean="0">
                <a:solidFill>
                  <a:schemeClr val="accent1">
                    <a:lumMod val="75000"/>
                  </a:schemeClr>
                </a:solidFill>
              </a:rPr>
              <a:t> data into </a:t>
            </a:r>
            <a:r>
              <a:rPr lang="en-US" b="1" dirty="0" smtClean="0">
                <a:solidFill>
                  <a:srgbClr val="FF0000"/>
                </a:solidFill>
              </a:rPr>
              <a:t>QUANT </a:t>
            </a:r>
            <a:r>
              <a:rPr lang="en-US" b="1" dirty="0" smtClean="0">
                <a:solidFill>
                  <a:schemeClr val="accent1">
                    <a:lumMod val="75000"/>
                  </a:schemeClr>
                </a:solidFill>
              </a:rPr>
              <a:t>indicators and vice versa]</a:t>
            </a:r>
          </a:p>
          <a:p>
            <a:pPr eaLnBrk="1" hangingPunct="1"/>
            <a:r>
              <a:rPr lang="en-US" dirty="0" smtClean="0"/>
              <a:t>Sequential MM data analysis</a:t>
            </a:r>
          </a:p>
          <a:p>
            <a:pPr eaLnBrk="1" hangingPunct="1"/>
            <a:r>
              <a:rPr lang="en-US" dirty="0" smtClean="0"/>
              <a:t>Multi-level MM data analysis</a:t>
            </a:r>
          </a:p>
          <a:p>
            <a:r>
              <a:rPr lang="en-US" sz="2800" dirty="0" smtClean="0">
                <a:solidFill>
                  <a:srgbClr val="000000"/>
                </a:solidFill>
              </a:rPr>
              <a:t>Generalizing findings and recommendations to other potential program settings</a:t>
            </a:r>
            <a:endParaRPr lang="en-US" sz="2800" dirty="0">
              <a:solidFill>
                <a:srgbClr val="000000"/>
              </a:solidFill>
            </a:endParaRPr>
          </a:p>
          <a:p>
            <a:pPr eaLnBrk="1" hangingPunct="1"/>
            <a:endParaRPr lang="en-US" dirty="0" smtClean="0">
              <a:solidFill>
                <a:srgbClr val="000000"/>
              </a:solidFill>
            </a:endParaRPr>
          </a:p>
        </p:txBody>
      </p:sp>
    </p:spTree>
    <p:extLst>
      <p:ext uri="{BB962C8B-B14F-4D97-AF65-F5344CB8AC3E}">
        <p14:creationId xmlns:p14="http://schemas.microsoft.com/office/powerpoint/2010/main" val="319076543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A9D8CA4A-E37E-441B-9DBF-047FA2A83441}" type="slidenum">
              <a:rPr lang="en-US" smtClean="0"/>
              <a:pPr>
                <a:defRPr/>
              </a:pPr>
              <a:t>101</a:t>
            </a:fld>
            <a:endParaRPr lang="en-US" smtClean="0"/>
          </a:p>
        </p:txBody>
      </p:sp>
      <p:sp>
        <p:nvSpPr>
          <p:cNvPr id="116739" name="Rectangle 2"/>
          <p:cNvSpPr>
            <a:spLocks noGrp="1" noChangeArrowheads="1"/>
          </p:cNvSpPr>
          <p:nvPr>
            <p:ph type="title"/>
          </p:nvPr>
        </p:nvSpPr>
        <p:spPr>
          <a:xfrm>
            <a:off x="381000" y="533400"/>
            <a:ext cx="8458200" cy="1143000"/>
          </a:xfrm>
        </p:spPr>
        <p:txBody>
          <a:bodyPr/>
          <a:lstStyle/>
          <a:p>
            <a:pPr algn="ctr" eaLnBrk="1" hangingPunct="1">
              <a:lnSpc>
                <a:spcPct val="120000"/>
              </a:lnSpc>
              <a:spcAft>
                <a:spcPct val="40000"/>
              </a:spcAft>
            </a:pPr>
            <a:r>
              <a:rPr lang="en-US" sz="2800" b="1" smtClean="0">
                <a:solidFill>
                  <a:srgbClr val="C00000"/>
                </a:solidFill>
              </a:rPr>
              <a:t>Quantitative data collection methods</a:t>
            </a:r>
            <a:r>
              <a:rPr lang="en-US" sz="2800" b="1" smtClean="0">
                <a:solidFill>
                  <a:srgbClr val="FF9900"/>
                </a:solidFill>
              </a:rPr>
              <a:t/>
            </a:r>
            <a:br>
              <a:rPr lang="en-US" sz="2800" b="1" smtClean="0">
                <a:solidFill>
                  <a:srgbClr val="FF9900"/>
                </a:solidFill>
              </a:rPr>
            </a:br>
            <a:r>
              <a:rPr lang="en-US" sz="2800" smtClean="0"/>
              <a:t>Strengths and weaknesses</a:t>
            </a:r>
          </a:p>
        </p:txBody>
      </p:sp>
      <p:sp>
        <p:nvSpPr>
          <p:cNvPr id="116740" name="Rectangle 3"/>
          <p:cNvSpPr>
            <a:spLocks noGrp="1" noChangeArrowheads="1"/>
          </p:cNvSpPr>
          <p:nvPr>
            <p:ph type="body" sz="half" idx="1"/>
          </p:nvPr>
        </p:nvSpPr>
        <p:spPr>
          <a:xfrm>
            <a:off x="228600" y="1981200"/>
            <a:ext cx="4191000" cy="4038600"/>
          </a:xfrm>
        </p:spPr>
        <p:txBody>
          <a:bodyPr/>
          <a:lstStyle/>
          <a:p>
            <a:pPr algn="ctr" eaLnBrk="1" hangingPunct="1">
              <a:buFont typeface="Wingdings" pitchFamily="2" charset="2"/>
              <a:buNone/>
            </a:pPr>
            <a:r>
              <a:rPr lang="en-US" sz="2400" b="1" smtClean="0"/>
              <a:t>Strengths</a:t>
            </a:r>
          </a:p>
          <a:p>
            <a:pPr eaLnBrk="1" hangingPunct="1"/>
            <a:r>
              <a:rPr lang="en-US" sz="2000" smtClean="0"/>
              <a:t>Generalization</a:t>
            </a:r>
          </a:p>
          <a:p>
            <a:pPr eaLnBrk="1" hangingPunct="1"/>
            <a:r>
              <a:rPr lang="en-US" sz="2000" smtClean="0"/>
              <a:t>statistically representative</a:t>
            </a:r>
          </a:p>
          <a:p>
            <a:pPr eaLnBrk="1" hangingPunct="1"/>
            <a:r>
              <a:rPr lang="en-US" sz="2000" smtClean="0"/>
              <a:t>Estimate magnitude and distribution of impacts</a:t>
            </a:r>
          </a:p>
          <a:p>
            <a:pPr eaLnBrk="1" hangingPunct="1"/>
            <a:r>
              <a:rPr lang="en-US" sz="2000" smtClean="0"/>
              <a:t>Clear documentation of methods</a:t>
            </a:r>
          </a:p>
          <a:p>
            <a:pPr eaLnBrk="1" hangingPunct="1"/>
            <a:r>
              <a:rPr lang="en-US" sz="2000" smtClean="0"/>
              <a:t>Standardized approach</a:t>
            </a:r>
          </a:p>
          <a:p>
            <a:pPr eaLnBrk="1" hangingPunct="1"/>
            <a:r>
              <a:rPr lang="en-US" sz="2000" smtClean="0"/>
              <a:t>Statistical control of bias and external factors</a:t>
            </a:r>
          </a:p>
        </p:txBody>
      </p:sp>
      <p:sp>
        <p:nvSpPr>
          <p:cNvPr id="116741" name="Rectangle 4"/>
          <p:cNvSpPr>
            <a:spLocks noGrp="1" noChangeArrowheads="1"/>
          </p:cNvSpPr>
          <p:nvPr>
            <p:ph type="body" sz="half" idx="2"/>
          </p:nvPr>
        </p:nvSpPr>
        <p:spPr>
          <a:xfrm>
            <a:off x="4495800" y="2057400"/>
            <a:ext cx="4419600" cy="4038600"/>
          </a:xfrm>
        </p:spPr>
        <p:txBody>
          <a:bodyPr/>
          <a:lstStyle/>
          <a:p>
            <a:pPr algn="ctr" eaLnBrk="1" hangingPunct="1">
              <a:lnSpc>
                <a:spcPct val="90000"/>
              </a:lnSpc>
              <a:spcAft>
                <a:spcPct val="20000"/>
              </a:spcAft>
              <a:buFont typeface="Wingdings" pitchFamily="2" charset="2"/>
              <a:buNone/>
            </a:pPr>
            <a:r>
              <a:rPr lang="en-US" sz="2400" b="1" dirty="0" smtClean="0"/>
              <a:t>Weaknesses</a:t>
            </a:r>
          </a:p>
          <a:p>
            <a:pPr eaLnBrk="1" hangingPunct="1"/>
            <a:r>
              <a:rPr lang="en-US" sz="2000" dirty="0" smtClean="0"/>
              <a:t>Surveys cannot capture many types of information</a:t>
            </a:r>
          </a:p>
          <a:p>
            <a:pPr eaLnBrk="1" hangingPunct="1"/>
            <a:r>
              <a:rPr lang="en-US" sz="2000" dirty="0" smtClean="0"/>
              <a:t>Do not work for difficult to reach groups</a:t>
            </a:r>
          </a:p>
          <a:p>
            <a:pPr eaLnBrk="1" hangingPunct="1"/>
            <a:r>
              <a:rPr lang="en-US" sz="2000" dirty="0" smtClean="0"/>
              <a:t>No analysis of context</a:t>
            </a:r>
          </a:p>
          <a:p>
            <a:pPr eaLnBrk="1" hangingPunct="1"/>
            <a:r>
              <a:rPr lang="en-US" sz="2000" dirty="0" smtClean="0"/>
              <a:t>Survey situation may alienate</a:t>
            </a:r>
          </a:p>
          <a:p>
            <a:pPr eaLnBrk="1" hangingPunct="1"/>
            <a:r>
              <a:rPr lang="en-US" sz="2000" dirty="0" smtClean="0"/>
              <a:t>Long delay in obtaining results</a:t>
            </a:r>
          </a:p>
          <a:p>
            <a:pPr eaLnBrk="1" hangingPunct="1"/>
            <a:r>
              <a:rPr lang="en-US" sz="2000" dirty="0" smtClean="0"/>
              <a:t>Reducing data to easy-to-measure indicators loses  perspectives on complex information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5"/>
          <p:cNvSpPr>
            <a:spLocks noGrp="1"/>
          </p:cNvSpPr>
          <p:nvPr>
            <p:ph type="sldNum" sz="quarter" idx="12"/>
          </p:nvPr>
        </p:nvSpPr>
        <p:spPr/>
        <p:txBody>
          <a:bodyPr/>
          <a:lstStyle/>
          <a:p>
            <a:pPr>
              <a:defRPr/>
            </a:pPr>
            <a:fld id="{FD834136-4694-40ED-AD3B-676C39F6A41C}" type="slidenum">
              <a:rPr lang="en-US" smtClean="0"/>
              <a:pPr>
                <a:defRPr/>
              </a:pPr>
              <a:t>102</a:t>
            </a:fld>
            <a:endParaRPr lang="en-US" smtClean="0"/>
          </a:p>
        </p:txBody>
      </p:sp>
      <p:sp>
        <p:nvSpPr>
          <p:cNvPr id="119811" name="Rectangle 2"/>
          <p:cNvSpPr>
            <a:spLocks noGrp="1" noChangeArrowheads="1"/>
          </p:cNvSpPr>
          <p:nvPr>
            <p:ph type="title"/>
          </p:nvPr>
        </p:nvSpPr>
        <p:spPr>
          <a:xfrm>
            <a:off x="762000" y="533400"/>
            <a:ext cx="7696200" cy="990600"/>
          </a:xfrm>
        </p:spPr>
        <p:txBody>
          <a:bodyPr/>
          <a:lstStyle/>
          <a:p>
            <a:pPr eaLnBrk="1" hangingPunct="1"/>
            <a:r>
              <a:rPr lang="es-GT" sz="2600" smtClean="0"/>
              <a:t>Using </a:t>
            </a:r>
            <a:r>
              <a:rPr lang="es-GT" sz="2600" smtClean="0">
                <a:solidFill>
                  <a:srgbClr val="00CC00"/>
                </a:solidFill>
              </a:rPr>
              <a:t>Qualitative methods</a:t>
            </a:r>
            <a:r>
              <a:rPr lang="es-GT" sz="2600" smtClean="0"/>
              <a:t> to improve the Evaluation design and results</a:t>
            </a:r>
          </a:p>
        </p:txBody>
      </p:sp>
      <p:sp>
        <p:nvSpPr>
          <p:cNvPr id="119812" name="Rectangle 3"/>
          <p:cNvSpPr>
            <a:spLocks noGrp="1" noChangeArrowheads="1"/>
          </p:cNvSpPr>
          <p:nvPr>
            <p:ph type="body" idx="1"/>
          </p:nvPr>
        </p:nvSpPr>
        <p:spPr>
          <a:xfrm>
            <a:off x="685800" y="1905000"/>
            <a:ext cx="8153400" cy="4038600"/>
          </a:xfrm>
        </p:spPr>
        <p:txBody>
          <a:bodyPr/>
          <a:lstStyle/>
          <a:p>
            <a:pPr eaLnBrk="1" hangingPunct="1">
              <a:spcAft>
                <a:spcPct val="20000"/>
              </a:spcAft>
              <a:buSzPct val="85000"/>
            </a:pPr>
            <a:r>
              <a:rPr lang="en-US" sz="2400" smtClean="0"/>
              <a:t>Use recall to reconstruct the pre-test situation</a:t>
            </a:r>
          </a:p>
          <a:p>
            <a:pPr eaLnBrk="1" hangingPunct="1">
              <a:buSzPct val="85000"/>
            </a:pPr>
            <a:r>
              <a:rPr lang="en-US" sz="2400" smtClean="0"/>
              <a:t>Interview key informants to identify other changes in the community or in gender relations</a:t>
            </a:r>
          </a:p>
          <a:p>
            <a:pPr eaLnBrk="1" hangingPunct="1">
              <a:buSzPct val="85000"/>
            </a:pPr>
            <a:r>
              <a:rPr lang="en-US" sz="2400" smtClean="0"/>
              <a:t>Conduct interviews or focus groups with women and men to </a:t>
            </a:r>
          </a:p>
          <a:p>
            <a:pPr lvl="1" eaLnBrk="1" hangingPunct="1">
              <a:buSzPct val="140000"/>
            </a:pPr>
            <a:r>
              <a:rPr lang="en-US" sz="2000" smtClean="0"/>
              <a:t>assess the effect of loans on gender relations within the household, such as changes in control of resources and decision-making </a:t>
            </a:r>
          </a:p>
          <a:p>
            <a:pPr lvl="1" eaLnBrk="1" hangingPunct="1">
              <a:buSzPct val="140000"/>
            </a:pPr>
            <a:r>
              <a:rPr lang="en-US" sz="2000" smtClean="0"/>
              <a:t>identify other important results or unintended consequences: </a:t>
            </a:r>
          </a:p>
          <a:p>
            <a:pPr lvl="2" eaLnBrk="1" hangingPunct="1">
              <a:buSzPct val="120000"/>
            </a:pPr>
            <a:r>
              <a:rPr lang="en-US" sz="2000" smtClean="0"/>
              <a:t>increase in women’s work load, </a:t>
            </a:r>
          </a:p>
          <a:p>
            <a:pPr lvl="2" eaLnBrk="1" hangingPunct="1">
              <a:buSzPct val="120000"/>
            </a:pPr>
            <a:r>
              <a:rPr lang="en-US" sz="2000" smtClean="0"/>
              <a:t>increase in incidence of gender-based or domestic violence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339975" y="3789363"/>
            <a:ext cx="4648200" cy="1752600"/>
          </a:xfrm>
        </p:spPr>
        <p:txBody>
          <a:bodyPr/>
          <a:lstStyle/>
          <a:p>
            <a:pPr eaLnBrk="1" hangingPunct="1"/>
            <a:r>
              <a:rPr lang="en-US" sz="4400" b="1" smtClean="0">
                <a:solidFill>
                  <a:srgbClr val="0070C0"/>
                </a:solidFill>
              </a:rPr>
              <a:t>Determining Counterfactuals</a:t>
            </a:r>
            <a:endParaRPr lang="en-US" sz="4000" i="1" smtClean="0">
              <a:solidFill>
                <a:srgbClr val="0070C0"/>
              </a:solidFill>
            </a:endParaRPr>
          </a:p>
        </p:txBody>
      </p:sp>
      <p:sp>
        <p:nvSpPr>
          <p:cNvPr id="131075" name="Rectangle 2"/>
          <p:cNvSpPr>
            <a:spLocks noGrp="1" noChangeArrowheads="1"/>
          </p:cNvSpPr>
          <p:nvPr>
            <p:ph type="ctrTitle"/>
          </p:nvPr>
        </p:nvSpPr>
        <p:spPr>
          <a:xfrm>
            <a:off x="914400" y="690563"/>
            <a:ext cx="7340600" cy="2295525"/>
          </a:xfrm>
        </p:spPr>
        <p:txBody>
          <a:bodyPr/>
          <a:lstStyle/>
          <a:p>
            <a:pPr eaLnBrk="1" hangingPunct="1"/>
            <a:r>
              <a:rPr lang="en-US" sz="2400" smtClean="0"/>
              <a:t/>
            </a:r>
            <a:br>
              <a:rPr lang="en-US" sz="2400" smtClean="0"/>
            </a:br>
            <a:r>
              <a:rPr lang="en-US" sz="4000" b="1" smtClean="0">
                <a:solidFill>
                  <a:srgbClr val="C00000"/>
                </a:solidFill>
              </a:rPr>
              <a:t>RealWorld Evaluation</a:t>
            </a:r>
            <a:r>
              <a:rPr lang="en-US" sz="3200" b="1" smtClean="0"/>
              <a:t> </a:t>
            </a:r>
            <a:br>
              <a:rPr lang="en-US" sz="3200" b="1" smtClean="0"/>
            </a:br>
            <a:r>
              <a:rPr lang="en-US" sz="3200" b="1" smtClean="0"/>
              <a:t/>
            </a:r>
            <a:br>
              <a:rPr lang="en-US" sz="3200" b="1" smtClean="0"/>
            </a:br>
            <a:r>
              <a:rPr lang="en-US" sz="2400" i="0" smtClean="0"/>
              <a:t>Designing Evaluations under Budget, Time, Data and Political Constraints</a:t>
            </a:r>
            <a:r>
              <a:rPr lang="en-US" sz="4800" smtClean="0"/>
              <a:t> </a:t>
            </a:r>
            <a:endParaRPr lang="en-US" sz="3200" i="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1000"/>
                                        <p:tgtEl>
                                          <p:spTgt spid="30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p:txBody>
          <a:bodyPr/>
          <a:lstStyle/>
          <a:p>
            <a:pPr>
              <a:defRPr/>
            </a:pPr>
            <a:fld id="{0D8E7ADD-2120-40D8-9D5A-049E7011871A}" type="slidenum">
              <a:rPr lang="en-US" smtClean="0"/>
              <a:pPr>
                <a:defRPr/>
              </a:pPr>
              <a:t>104</a:t>
            </a:fld>
            <a:endParaRPr lang="en-US" smtClean="0"/>
          </a:p>
        </p:txBody>
      </p:sp>
      <p:sp>
        <p:nvSpPr>
          <p:cNvPr id="132099" name="Rectangle 2"/>
          <p:cNvSpPr>
            <a:spLocks noGrp="1" noChangeArrowheads="1"/>
          </p:cNvSpPr>
          <p:nvPr>
            <p:ph type="title"/>
          </p:nvPr>
        </p:nvSpPr>
        <p:spPr/>
        <p:txBody>
          <a:bodyPr/>
          <a:lstStyle/>
          <a:p>
            <a:pPr eaLnBrk="1" hangingPunct="1"/>
            <a:r>
              <a:rPr lang="en-US" sz="2900" smtClean="0"/>
              <a:t>Attribution and counterfactuals</a:t>
            </a:r>
          </a:p>
        </p:txBody>
      </p:sp>
      <p:sp>
        <p:nvSpPr>
          <p:cNvPr id="29700" name="Rectangle 3"/>
          <p:cNvSpPr>
            <a:spLocks noGrp="1" noChangeArrowheads="1"/>
          </p:cNvSpPr>
          <p:nvPr>
            <p:ph type="body" idx="1"/>
          </p:nvPr>
        </p:nvSpPr>
        <p:spPr/>
        <p:txBody>
          <a:bodyPr/>
          <a:lstStyle/>
          <a:p>
            <a:pPr eaLnBrk="1" hangingPunct="1">
              <a:buFont typeface="Wingdings" pitchFamily="2" charset="2"/>
              <a:buNone/>
            </a:pPr>
            <a:r>
              <a:rPr lang="en-US" smtClean="0"/>
              <a:t>	</a:t>
            </a:r>
            <a:r>
              <a:rPr lang="en-US" sz="2700" smtClean="0"/>
              <a:t>How do we know if the observed  changes in the project participants or communities </a:t>
            </a:r>
          </a:p>
          <a:p>
            <a:pPr lvl="1" eaLnBrk="1" hangingPunct="1"/>
            <a:r>
              <a:rPr lang="en-US" sz="2200" smtClean="0"/>
              <a:t>	</a:t>
            </a:r>
            <a:r>
              <a:rPr lang="en-US" sz="2200" smtClean="0">
                <a:solidFill>
                  <a:srgbClr val="FF3300"/>
                </a:solidFill>
              </a:rPr>
              <a:t>income, health, attitudes, school attendance. etc</a:t>
            </a:r>
            <a:r>
              <a:rPr lang="en-US" sz="2200" smtClean="0"/>
              <a:t> </a:t>
            </a:r>
          </a:p>
          <a:p>
            <a:pPr eaLnBrk="1" hangingPunct="1">
              <a:buFont typeface="Wingdings" pitchFamily="2" charset="2"/>
              <a:buNone/>
            </a:pPr>
            <a:r>
              <a:rPr lang="en-US" sz="2700" smtClean="0"/>
              <a:t>	are due to the implementation of the project </a:t>
            </a:r>
          </a:p>
          <a:p>
            <a:pPr lvl="1" eaLnBrk="1" hangingPunct="1"/>
            <a:r>
              <a:rPr lang="en-US" sz="2200" smtClean="0">
                <a:solidFill>
                  <a:srgbClr val="0066CC"/>
                </a:solidFill>
              </a:rPr>
              <a:t>	credit, water supply, transport vouchers, school construction, etc</a:t>
            </a:r>
            <a:endParaRPr lang="en-US" sz="2200" smtClean="0"/>
          </a:p>
          <a:p>
            <a:pPr eaLnBrk="1" hangingPunct="1">
              <a:buFont typeface="Wingdings" pitchFamily="2" charset="2"/>
              <a:buNone/>
            </a:pPr>
            <a:r>
              <a:rPr lang="en-US" sz="2700" smtClean="0"/>
              <a:t>	or to other unrelated factors?</a:t>
            </a:r>
          </a:p>
          <a:p>
            <a:pPr lvl="1" eaLnBrk="1" hangingPunct="1"/>
            <a:r>
              <a:rPr lang="en-US" sz="2200" smtClean="0"/>
              <a:t>	</a:t>
            </a:r>
            <a:r>
              <a:rPr lang="en-US" sz="2200" smtClean="0">
                <a:solidFill>
                  <a:srgbClr val="008000"/>
                </a:solidFill>
              </a:rPr>
              <a:t>changes in the economy, demographic movements, other development programs, etc</a:t>
            </a:r>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dissolve">
                                      <p:cBhvr>
                                        <p:cTn id="7" dur="1000"/>
                                        <p:tgtEl>
                                          <p:spTgt spid="29700">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animEffect transition="in" filter="dissolve">
                                      <p:cBhvr>
                                        <p:cTn id="11" dur="1000"/>
                                        <p:tgtEl>
                                          <p:spTgt spid="29700">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animEffect transition="in" filter="dissolve">
                                      <p:cBhvr>
                                        <p:cTn id="15" dur="1000"/>
                                        <p:tgtEl>
                                          <p:spTgt spid="29700">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animEffect transition="in" filter="dissolve">
                                      <p:cBhvr>
                                        <p:cTn id="19" dur="1000"/>
                                        <p:tgtEl>
                                          <p:spTgt spid="29700">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29700">
                                            <p:txEl>
                                              <p:pRg st="4" end="4"/>
                                            </p:txEl>
                                          </p:spTgt>
                                        </p:tgtEl>
                                        <p:attrNameLst>
                                          <p:attrName>style.visibility</p:attrName>
                                        </p:attrNameLst>
                                      </p:cBhvr>
                                      <p:to>
                                        <p:strVal val="visible"/>
                                      </p:to>
                                    </p:set>
                                    <p:animEffect transition="in" filter="dissolve">
                                      <p:cBhvr>
                                        <p:cTn id="23" dur="1000"/>
                                        <p:tgtEl>
                                          <p:spTgt spid="29700">
                                            <p:txEl>
                                              <p:pRg st="4" end="4"/>
                                            </p:txEl>
                                          </p:spTgt>
                                        </p:tgtEl>
                                      </p:cBhvr>
                                    </p:animEffect>
                                  </p:child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29700">
                                            <p:txEl>
                                              <p:pRg st="5" end="5"/>
                                            </p:txEl>
                                          </p:spTgt>
                                        </p:tgtEl>
                                        <p:attrNameLst>
                                          <p:attrName>style.visibility</p:attrName>
                                        </p:attrNameLst>
                                      </p:cBhvr>
                                      <p:to>
                                        <p:strVal val="visible"/>
                                      </p:to>
                                    </p:set>
                                    <p:animEffect transition="in" filter="dissolve">
                                      <p:cBhvr>
                                        <p:cTn id="27" dur="1000"/>
                                        <p:tgtEl>
                                          <p:spTgt spid="297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p:txBody>
          <a:bodyPr/>
          <a:lstStyle/>
          <a:p>
            <a:pPr>
              <a:defRPr/>
            </a:pPr>
            <a:fld id="{153D3362-854C-44F8-9C1C-4F73E8FB186C}" type="slidenum">
              <a:rPr lang="en-US" smtClean="0"/>
              <a:pPr>
                <a:defRPr/>
              </a:pPr>
              <a:t>105</a:t>
            </a:fld>
            <a:endParaRPr lang="en-US" smtClean="0"/>
          </a:p>
        </p:txBody>
      </p:sp>
      <p:sp>
        <p:nvSpPr>
          <p:cNvPr id="133123" name="Rectangle 2"/>
          <p:cNvSpPr>
            <a:spLocks noGrp="1" noChangeArrowheads="1"/>
          </p:cNvSpPr>
          <p:nvPr>
            <p:ph type="title"/>
          </p:nvPr>
        </p:nvSpPr>
        <p:spPr/>
        <p:txBody>
          <a:bodyPr/>
          <a:lstStyle/>
          <a:p>
            <a:pPr eaLnBrk="1" hangingPunct="1"/>
            <a:r>
              <a:rPr lang="en-US" smtClean="0"/>
              <a:t>The Counterfactual</a:t>
            </a:r>
          </a:p>
        </p:txBody>
      </p:sp>
      <p:sp>
        <p:nvSpPr>
          <p:cNvPr id="133124" name="Rectangle 3"/>
          <p:cNvSpPr>
            <a:spLocks noGrp="1" noChangeArrowheads="1"/>
          </p:cNvSpPr>
          <p:nvPr>
            <p:ph type="body" idx="1"/>
          </p:nvPr>
        </p:nvSpPr>
        <p:spPr/>
        <p:txBody>
          <a:bodyPr/>
          <a:lstStyle/>
          <a:p>
            <a:pPr eaLnBrk="1" hangingPunct="1"/>
            <a:r>
              <a:rPr lang="en-US" sz="3200" smtClean="0"/>
              <a:t>What change would have occurred in the relevant condition of the target population if there had been no intervention by this project?</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p:cNvSpPr>
            <a:spLocks noGrp="1"/>
          </p:cNvSpPr>
          <p:nvPr>
            <p:ph type="sldNum" sz="quarter" idx="12"/>
          </p:nvPr>
        </p:nvSpPr>
        <p:spPr/>
        <p:txBody>
          <a:bodyPr/>
          <a:lstStyle/>
          <a:p>
            <a:pPr>
              <a:defRPr/>
            </a:pPr>
            <a:fld id="{B6FBAE04-2631-4DC9-943D-5F308078C787}" type="slidenum">
              <a:rPr lang="en-US" smtClean="0"/>
              <a:pPr>
                <a:defRPr/>
              </a:pPr>
              <a:t>106</a:t>
            </a:fld>
            <a:endParaRPr lang="en-US" smtClean="0"/>
          </a:p>
        </p:txBody>
      </p:sp>
      <p:sp>
        <p:nvSpPr>
          <p:cNvPr id="61443" name="Rectangle 2"/>
          <p:cNvSpPr>
            <a:spLocks noGrp="1" noChangeArrowheads="1"/>
          </p:cNvSpPr>
          <p:nvPr>
            <p:ph type="title"/>
          </p:nvPr>
        </p:nvSpPr>
        <p:spPr/>
        <p:txBody>
          <a:bodyPr/>
          <a:lstStyle/>
          <a:p>
            <a:pPr eaLnBrk="1" hangingPunct="1">
              <a:defRPr/>
            </a:pPr>
            <a:r>
              <a:rPr lang="en-US" dirty="0" smtClean="0">
                <a:solidFill>
                  <a:schemeClr val="bg2">
                    <a:lumMod val="50000"/>
                  </a:schemeClr>
                </a:solidFill>
              </a:rPr>
              <a:t>Where is the counterfactual?</a:t>
            </a:r>
          </a:p>
        </p:txBody>
      </p:sp>
      <p:sp>
        <p:nvSpPr>
          <p:cNvPr id="61444" name="Rectangle 3"/>
          <p:cNvSpPr>
            <a:spLocks noGrp="1" noChangeArrowheads="1"/>
          </p:cNvSpPr>
          <p:nvPr>
            <p:ph type="body" sz="half" idx="1"/>
          </p:nvPr>
        </p:nvSpPr>
        <p:spPr>
          <a:xfrm>
            <a:off x="762000" y="1905000"/>
            <a:ext cx="4876800" cy="4038600"/>
          </a:xfrm>
        </p:spPr>
        <p:txBody>
          <a:bodyPr/>
          <a:lstStyle/>
          <a:p>
            <a:pPr eaLnBrk="1" hangingPunct="1">
              <a:lnSpc>
                <a:spcPct val="90000"/>
              </a:lnSpc>
              <a:buFont typeface="Wingdings" pitchFamily="2" charset="2"/>
              <a:buNone/>
            </a:pPr>
            <a:endParaRPr lang="en-US" sz="2700" smtClean="0"/>
          </a:p>
          <a:p>
            <a:pPr eaLnBrk="1" hangingPunct="1">
              <a:lnSpc>
                <a:spcPct val="90000"/>
              </a:lnSpc>
              <a:buFont typeface="Wingdings" pitchFamily="2" charset="2"/>
              <a:buNone/>
            </a:pPr>
            <a:r>
              <a:rPr lang="en-US" sz="2700" smtClean="0"/>
              <a:t>After families had been living in a new housing project for 3 years, a study found average household income  had increased by an 50%</a:t>
            </a:r>
          </a:p>
          <a:p>
            <a:pPr eaLnBrk="1" hangingPunct="1">
              <a:lnSpc>
                <a:spcPct val="90000"/>
              </a:lnSpc>
              <a:buFont typeface="Wingdings" pitchFamily="2" charset="2"/>
              <a:buNone/>
            </a:pPr>
            <a:endParaRPr lang="en-US" sz="2700" smtClean="0"/>
          </a:p>
          <a:p>
            <a:pPr eaLnBrk="1" hangingPunct="1">
              <a:lnSpc>
                <a:spcPct val="90000"/>
              </a:lnSpc>
              <a:buFont typeface="Wingdings" pitchFamily="2" charset="2"/>
              <a:buNone/>
            </a:pPr>
            <a:r>
              <a:rPr lang="en-US" sz="2700" smtClean="0"/>
              <a:t>Does this show that housing is an effective way to raise income?</a:t>
            </a:r>
          </a:p>
        </p:txBody>
      </p:sp>
      <p:pic>
        <p:nvPicPr>
          <p:cNvPr id="61445" name="Picture 4" descr="MCj0078711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629400" y="1981200"/>
            <a:ext cx="1622425" cy="39338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250"/>
                                  </p:stCondLst>
                                  <p:childTnLst>
                                    <p:set>
                                      <p:cBhvr>
                                        <p:cTn id="6" dur="1" fill="hold">
                                          <p:stCondLst>
                                            <p:cond delay="0"/>
                                          </p:stCondLst>
                                        </p:cTn>
                                        <p:tgtEl>
                                          <p:spTgt spid="61444">
                                            <p:txEl>
                                              <p:pRg st="1" end="1"/>
                                            </p:txEl>
                                          </p:spTgt>
                                        </p:tgtEl>
                                        <p:attrNameLst>
                                          <p:attrName>style.visibility</p:attrName>
                                        </p:attrNameLst>
                                      </p:cBhvr>
                                      <p:to>
                                        <p:strVal val="visible"/>
                                      </p:to>
                                    </p:set>
                                    <p:animEffect transition="in" filter="checkerboard(across)">
                                      <p:cBhvr>
                                        <p:cTn id="7" dur="500"/>
                                        <p:tgtEl>
                                          <p:spTgt spid="61444">
                                            <p:txEl>
                                              <p:pRg st="1" end="1"/>
                                            </p:txEl>
                                          </p:spTgt>
                                        </p:tgtEl>
                                      </p:cBhvr>
                                    </p:animEffect>
                                  </p:childTnLst>
                                </p:cTn>
                              </p:par>
                            </p:childTnLst>
                          </p:cTn>
                        </p:par>
                        <p:par>
                          <p:cTn id="8" fill="hold" nodeType="afterGroup">
                            <p:stCondLst>
                              <p:cond delay="750"/>
                            </p:stCondLst>
                            <p:childTnLst>
                              <p:par>
                                <p:cTn id="9" presetID="5" presetClass="entr" presetSubtype="10" fill="hold" grpId="0" nodeType="afterEffect">
                                  <p:stCondLst>
                                    <p:cond delay="250"/>
                                  </p:stCondLst>
                                  <p:childTnLst>
                                    <p:set>
                                      <p:cBhvr>
                                        <p:cTn id="10" dur="1" fill="hold">
                                          <p:stCondLst>
                                            <p:cond delay="0"/>
                                          </p:stCondLst>
                                        </p:cTn>
                                        <p:tgtEl>
                                          <p:spTgt spid="61444">
                                            <p:txEl>
                                              <p:pRg st="3" end="3"/>
                                            </p:txEl>
                                          </p:spTgt>
                                        </p:tgtEl>
                                        <p:attrNameLst>
                                          <p:attrName>style.visibility</p:attrName>
                                        </p:attrNameLst>
                                      </p:cBhvr>
                                      <p:to>
                                        <p:strVal val="visible"/>
                                      </p:to>
                                    </p:set>
                                    <p:animEffect transition="in" filter="checkerboard(across)">
                                      <p:cBhvr>
                                        <p:cTn id="11" dur="500"/>
                                        <p:tgtEl>
                                          <p:spTgt spid="61444">
                                            <p:txEl>
                                              <p:pRg st="3" end="3"/>
                                            </p:txEl>
                                          </p:spTgt>
                                        </p:tgtEl>
                                      </p:cBhvr>
                                    </p:animEffect>
                                  </p:childTnLst>
                                </p:cTn>
                              </p:par>
                              <p:par>
                                <p:cTn id="12" presetID="3" presetClass="entr" presetSubtype="5" fill="hold" nodeType="withEffect">
                                  <p:stCondLst>
                                    <p:cond delay="2000"/>
                                  </p:stCondLst>
                                  <p:childTnLst>
                                    <p:set>
                                      <p:cBhvr>
                                        <p:cTn id="13" dur="1" fill="hold">
                                          <p:stCondLst>
                                            <p:cond delay="0"/>
                                          </p:stCondLst>
                                        </p:cTn>
                                        <p:tgtEl>
                                          <p:spTgt spid="61445"/>
                                        </p:tgtEl>
                                        <p:attrNameLst>
                                          <p:attrName>style.visibility</p:attrName>
                                        </p:attrNameLst>
                                      </p:cBhvr>
                                      <p:to>
                                        <p:strVal val="visible"/>
                                      </p:to>
                                    </p:set>
                                    <p:animEffect transition="in" filter="blinds(vertical)">
                                      <p:cBhvr>
                                        <p:cTn id="14"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advAuto="200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mtClean="0"/>
              <a:t>Comparing the project with two possible comparison groups</a:t>
            </a:r>
          </a:p>
        </p:txBody>
      </p:sp>
      <p:sp>
        <p:nvSpPr>
          <p:cNvPr id="135171" name="Rectangle 3"/>
          <p:cNvSpPr>
            <a:spLocks noGrp="1" noChangeArrowheads="1"/>
          </p:cNvSpPr>
          <p:nvPr>
            <p:ph type="body" idx="1"/>
          </p:nvPr>
        </p:nvSpPr>
        <p:spPr/>
        <p:txBody>
          <a:bodyPr/>
          <a:lstStyle/>
          <a:p>
            <a:pPr eaLnBrk="1" hangingPunct="1">
              <a:buFont typeface="Wingdings" pitchFamily="2" charset="2"/>
              <a:buNone/>
            </a:pPr>
            <a:r>
              <a:rPr lang="en-US" smtClean="0">
                <a:solidFill>
                  <a:srgbClr val="F53C09"/>
                </a:solidFill>
              </a:rPr>
              <a:t> </a:t>
            </a:r>
          </a:p>
        </p:txBody>
      </p:sp>
      <p:sp>
        <p:nvSpPr>
          <p:cNvPr id="135172" name="Line 4"/>
          <p:cNvSpPr>
            <a:spLocks noChangeShapeType="1"/>
          </p:cNvSpPr>
          <p:nvPr/>
        </p:nvSpPr>
        <p:spPr bwMode="auto">
          <a:xfrm>
            <a:off x="914400" y="1905000"/>
            <a:ext cx="0" cy="426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73" name="Line 5"/>
          <p:cNvSpPr>
            <a:spLocks noChangeShapeType="1"/>
          </p:cNvSpPr>
          <p:nvPr/>
        </p:nvSpPr>
        <p:spPr bwMode="auto">
          <a:xfrm>
            <a:off x="914400" y="6172200"/>
            <a:ext cx="548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174" name="Rectangle 6"/>
          <p:cNvSpPr>
            <a:spLocks noChangeArrowheads="1"/>
          </p:cNvSpPr>
          <p:nvPr/>
        </p:nvSpPr>
        <p:spPr bwMode="auto">
          <a:xfrm>
            <a:off x="1676400" y="6248400"/>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t>2004</a:t>
            </a:r>
          </a:p>
        </p:txBody>
      </p:sp>
      <p:sp>
        <p:nvSpPr>
          <p:cNvPr id="135175" name="Rectangle 7"/>
          <p:cNvSpPr>
            <a:spLocks noChangeArrowheads="1"/>
          </p:cNvSpPr>
          <p:nvPr/>
        </p:nvSpPr>
        <p:spPr bwMode="auto">
          <a:xfrm>
            <a:off x="4343400" y="6248400"/>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t>2009</a:t>
            </a:r>
          </a:p>
        </p:txBody>
      </p:sp>
      <p:sp>
        <p:nvSpPr>
          <p:cNvPr id="135176" name="Rectangle 8"/>
          <p:cNvSpPr>
            <a:spLocks noChangeArrowheads="1"/>
          </p:cNvSpPr>
          <p:nvPr/>
        </p:nvSpPr>
        <p:spPr bwMode="auto">
          <a:xfrm>
            <a:off x="304800" y="51816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t>250</a:t>
            </a:r>
          </a:p>
        </p:txBody>
      </p:sp>
      <p:sp>
        <p:nvSpPr>
          <p:cNvPr id="135177" name="Rectangle 9"/>
          <p:cNvSpPr>
            <a:spLocks noChangeArrowheads="1"/>
          </p:cNvSpPr>
          <p:nvPr/>
        </p:nvSpPr>
        <p:spPr bwMode="auto">
          <a:xfrm>
            <a:off x="228600" y="4191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t>500</a:t>
            </a:r>
          </a:p>
        </p:txBody>
      </p:sp>
      <p:sp>
        <p:nvSpPr>
          <p:cNvPr id="135178" name="Rectangle 10"/>
          <p:cNvSpPr>
            <a:spLocks noChangeArrowheads="1"/>
          </p:cNvSpPr>
          <p:nvPr/>
        </p:nvSpPr>
        <p:spPr bwMode="auto">
          <a:xfrm>
            <a:off x="304800" y="32004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t>750</a:t>
            </a:r>
          </a:p>
        </p:txBody>
      </p:sp>
      <p:sp>
        <p:nvSpPr>
          <p:cNvPr id="69643" name="Rectangle 11"/>
          <p:cNvSpPr>
            <a:spLocks noChangeArrowheads="1"/>
          </p:cNvSpPr>
          <p:nvPr/>
        </p:nvSpPr>
        <p:spPr bwMode="auto">
          <a:xfrm rot="16200000">
            <a:off x="-357201" y="1785933"/>
            <a:ext cx="1643068" cy="547688"/>
          </a:xfrm>
          <a:prstGeom prst="rect">
            <a:avLst/>
          </a:prstGeom>
          <a:noFill/>
          <a:ln w="9525">
            <a:noFill/>
            <a:miter lim="800000"/>
            <a:headEnd/>
            <a:tailEnd/>
          </a:ln>
        </p:spPr>
        <p:txBody>
          <a:bodyPr vert="wordArtVert" wrap="none" anchor="ctr"/>
          <a:lstStyle/>
          <a:p>
            <a:pPr algn="ctr" eaLnBrk="0" hangingPunct="0">
              <a:defRPr/>
            </a:pPr>
            <a:r>
              <a:rPr lang="en-US" sz="1400" b="1" dirty="0"/>
              <a:t>I</a:t>
            </a:r>
          </a:p>
          <a:p>
            <a:pPr algn="ctr" eaLnBrk="0" hangingPunct="0">
              <a:defRPr/>
            </a:pPr>
            <a:r>
              <a:rPr lang="en-US" sz="1400" b="1" dirty="0"/>
              <a:t>n</a:t>
            </a:r>
          </a:p>
          <a:p>
            <a:pPr algn="ctr" eaLnBrk="0" hangingPunct="0">
              <a:defRPr/>
            </a:pPr>
            <a:r>
              <a:rPr lang="en-US" sz="1400" b="1" dirty="0"/>
              <a:t>c</a:t>
            </a:r>
          </a:p>
          <a:p>
            <a:pPr algn="ctr" eaLnBrk="0" hangingPunct="0">
              <a:defRPr/>
            </a:pPr>
            <a:r>
              <a:rPr lang="en-US" sz="1400" b="1" dirty="0"/>
              <a:t>o</a:t>
            </a:r>
          </a:p>
          <a:p>
            <a:pPr algn="ctr" eaLnBrk="0" hangingPunct="0">
              <a:defRPr/>
            </a:pPr>
            <a:r>
              <a:rPr lang="en-US" sz="1400" b="1" dirty="0"/>
              <a:t>m</a:t>
            </a:r>
          </a:p>
          <a:p>
            <a:pPr algn="ctr" eaLnBrk="0" hangingPunct="0">
              <a:defRPr/>
            </a:pPr>
            <a:r>
              <a:rPr lang="en-US" sz="1400" b="1" dirty="0"/>
              <a:t>e</a:t>
            </a:r>
          </a:p>
        </p:txBody>
      </p:sp>
      <p:sp>
        <p:nvSpPr>
          <p:cNvPr id="135180" name="Line 12"/>
          <p:cNvSpPr>
            <a:spLocks noChangeShapeType="1"/>
          </p:cNvSpPr>
          <p:nvPr/>
        </p:nvSpPr>
        <p:spPr bwMode="auto">
          <a:xfrm flipV="1">
            <a:off x="1828800" y="3429000"/>
            <a:ext cx="2743200" cy="914400"/>
          </a:xfrm>
          <a:prstGeom prst="line">
            <a:avLst/>
          </a:prstGeom>
          <a:noFill/>
          <a:ln w="38100">
            <a:solidFill>
              <a:srgbClr val="F53C0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Line 13"/>
          <p:cNvSpPr>
            <a:spLocks noChangeShapeType="1"/>
          </p:cNvSpPr>
          <p:nvPr/>
        </p:nvSpPr>
        <p:spPr bwMode="auto">
          <a:xfrm flipV="1">
            <a:off x="1828800" y="3733800"/>
            <a:ext cx="2743200" cy="9144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Line 14"/>
          <p:cNvSpPr>
            <a:spLocks noChangeShapeType="1"/>
          </p:cNvSpPr>
          <p:nvPr/>
        </p:nvSpPr>
        <p:spPr bwMode="auto">
          <a:xfrm>
            <a:off x="1828800" y="4795838"/>
            <a:ext cx="27432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5183" name="AutoShape 15"/>
          <p:cNvSpPr>
            <a:spLocks noChangeArrowheads="1"/>
          </p:cNvSpPr>
          <p:nvPr/>
        </p:nvSpPr>
        <p:spPr bwMode="auto">
          <a:xfrm>
            <a:off x="4572000" y="2438400"/>
            <a:ext cx="3733800" cy="533400"/>
          </a:xfrm>
          <a:prstGeom prst="wedgeRectCallout">
            <a:avLst>
              <a:gd name="adj1" fmla="val -47065"/>
              <a:gd name="adj2" fmla="val 112796"/>
            </a:avLst>
          </a:prstGeom>
          <a:solidFill>
            <a:schemeClr val="accent1"/>
          </a:solidFill>
          <a:ln w="9525">
            <a:solidFill>
              <a:schemeClr val="tx1"/>
            </a:solidFill>
            <a:miter lim="800000"/>
            <a:headEnd/>
            <a:tailEnd/>
          </a:ln>
        </p:spPr>
        <p:txBody>
          <a:bodyPr/>
          <a:lstStyle/>
          <a:p>
            <a:pPr algn="ctr" eaLnBrk="0" hangingPunct="0"/>
            <a:r>
              <a:rPr lang="en-US"/>
              <a:t>Project group.  50% increase</a:t>
            </a:r>
          </a:p>
        </p:txBody>
      </p:sp>
      <p:sp>
        <p:nvSpPr>
          <p:cNvPr id="32784" name="AutoShape 16"/>
          <p:cNvSpPr>
            <a:spLocks noChangeArrowheads="1"/>
          </p:cNvSpPr>
          <p:nvPr/>
        </p:nvSpPr>
        <p:spPr bwMode="auto">
          <a:xfrm>
            <a:off x="5257800" y="3429000"/>
            <a:ext cx="3521075" cy="914400"/>
          </a:xfrm>
          <a:prstGeom prst="wedgeRectCallout">
            <a:avLst>
              <a:gd name="adj1" fmla="val -65602"/>
              <a:gd name="adj2" fmla="val -17532"/>
            </a:avLst>
          </a:prstGeom>
          <a:solidFill>
            <a:schemeClr val="accent1"/>
          </a:solidFill>
          <a:ln w="9525">
            <a:solidFill>
              <a:schemeClr val="tx1"/>
            </a:solidFill>
            <a:miter lim="800000"/>
            <a:headEnd/>
            <a:tailEnd/>
          </a:ln>
        </p:spPr>
        <p:txBody>
          <a:bodyPr/>
          <a:lstStyle/>
          <a:p>
            <a:pPr algn="ctr" eaLnBrk="0" hangingPunct="0"/>
            <a:r>
              <a:rPr lang="en-US" b="1"/>
              <a:t>Scenario 2</a:t>
            </a:r>
            <a:r>
              <a:rPr lang="en-US"/>
              <a:t>. 50% increase in comparison group income. </a:t>
            </a:r>
            <a:r>
              <a:rPr lang="en-US" b="1">
                <a:solidFill>
                  <a:srgbClr val="DD3B1B"/>
                </a:solidFill>
              </a:rPr>
              <a:t>No evidence of project impact</a:t>
            </a:r>
          </a:p>
        </p:txBody>
      </p:sp>
      <p:sp>
        <p:nvSpPr>
          <p:cNvPr id="32785" name="AutoShape 17"/>
          <p:cNvSpPr>
            <a:spLocks noChangeArrowheads="1"/>
          </p:cNvSpPr>
          <p:nvPr/>
        </p:nvSpPr>
        <p:spPr bwMode="auto">
          <a:xfrm>
            <a:off x="4876800" y="4567238"/>
            <a:ext cx="3535363" cy="1235075"/>
          </a:xfrm>
          <a:prstGeom prst="wedgeRectCallout">
            <a:avLst>
              <a:gd name="adj1" fmla="val -57769"/>
              <a:gd name="adj2" fmla="val -31750"/>
            </a:avLst>
          </a:prstGeom>
          <a:solidFill>
            <a:schemeClr val="accent1"/>
          </a:solidFill>
          <a:ln w="9525">
            <a:solidFill>
              <a:schemeClr val="tx1"/>
            </a:solidFill>
            <a:miter lim="800000"/>
            <a:headEnd/>
            <a:tailEnd/>
          </a:ln>
        </p:spPr>
        <p:txBody>
          <a:bodyPr/>
          <a:lstStyle/>
          <a:p>
            <a:pPr algn="ctr" eaLnBrk="0" hangingPunct="0"/>
            <a:r>
              <a:rPr lang="en-US" b="1"/>
              <a:t>Scenario 1</a:t>
            </a:r>
            <a:r>
              <a:rPr lang="en-US"/>
              <a:t>.  No increase in comparison group income.  </a:t>
            </a:r>
            <a:r>
              <a:rPr lang="en-US" b="1">
                <a:solidFill>
                  <a:srgbClr val="DD3B1B"/>
                </a:solidFill>
              </a:rPr>
              <a:t>Potential evidence of project impact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Effect transition="in" filter="dissolve">
                                      <p:cBhvr>
                                        <p:cTn id="7" dur="500"/>
                                        <p:tgtEl>
                                          <p:spTgt spid="3278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782"/>
                                        </p:tgtEl>
                                        <p:attrNameLst>
                                          <p:attrName>style.visibility</p:attrName>
                                        </p:attrNameLst>
                                      </p:cBhvr>
                                      <p:to>
                                        <p:strVal val="visible"/>
                                      </p:to>
                                    </p:set>
                                    <p:animEffect transition="in" filter="dissolve">
                                      <p:cBhvr>
                                        <p:cTn id="10" dur="500"/>
                                        <p:tgtEl>
                                          <p:spTgt spid="327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784"/>
                                        </p:tgtEl>
                                        <p:attrNameLst>
                                          <p:attrName>style.visibility</p:attrName>
                                        </p:attrNameLst>
                                      </p:cBhvr>
                                      <p:to>
                                        <p:strVal val="visible"/>
                                      </p:to>
                                    </p:set>
                                    <p:animEffect transition="in" filter="dissolve">
                                      <p:cBhvr>
                                        <p:cTn id="15" dur="500"/>
                                        <p:tgtEl>
                                          <p:spTgt spid="3278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781"/>
                                        </p:tgtEl>
                                        <p:attrNameLst>
                                          <p:attrName>style.visibility</p:attrName>
                                        </p:attrNameLst>
                                      </p:cBhvr>
                                      <p:to>
                                        <p:strVal val="visible"/>
                                      </p:to>
                                    </p:set>
                                    <p:animEffect transition="in" filter="dissolve">
                                      <p:cBhvr>
                                        <p:cTn id="18"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1" grpId="0" animBg="1"/>
      <p:bldP spid="32782" grpId="0" animBg="1"/>
      <p:bldP spid="32784" grpId="0" animBg="1"/>
      <p:bldP spid="3278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6"/>
          <p:cNvSpPr>
            <a:spLocks noGrp="1"/>
          </p:cNvSpPr>
          <p:nvPr>
            <p:ph type="sldNum" sz="quarter" idx="12"/>
          </p:nvPr>
        </p:nvSpPr>
        <p:spPr/>
        <p:txBody>
          <a:bodyPr/>
          <a:lstStyle/>
          <a:p>
            <a:pPr>
              <a:defRPr/>
            </a:pPr>
            <a:fld id="{4DBFEA1E-C381-422D-A267-FDF6F2F9DA71}" type="slidenum">
              <a:rPr lang="en-US" smtClean="0"/>
              <a:pPr>
                <a:defRPr/>
              </a:pPr>
              <a:t>108</a:t>
            </a:fld>
            <a:endParaRPr lang="en-US" smtClean="0"/>
          </a:p>
        </p:txBody>
      </p:sp>
      <p:sp>
        <p:nvSpPr>
          <p:cNvPr id="136195" name="Rectangle 2"/>
          <p:cNvSpPr>
            <a:spLocks noGrp="1" noChangeArrowheads="1"/>
          </p:cNvSpPr>
          <p:nvPr>
            <p:ph type="title"/>
          </p:nvPr>
        </p:nvSpPr>
        <p:spPr>
          <a:xfrm>
            <a:off x="762000" y="533400"/>
            <a:ext cx="7696200" cy="2057400"/>
          </a:xfrm>
        </p:spPr>
        <p:txBody>
          <a:bodyPr/>
          <a:lstStyle/>
          <a:p>
            <a:pPr algn="r" eaLnBrk="1" hangingPunct="1"/>
            <a:r>
              <a:rPr lang="en-US" sz="1400" smtClean="0"/>
              <a:t/>
            </a:r>
            <a:br>
              <a:rPr lang="en-US" sz="1400" smtClean="0"/>
            </a:br>
            <a:r>
              <a:rPr lang="en-US" sz="2500" smtClean="0"/>
              <a:t>Control group and comparison group</a:t>
            </a:r>
          </a:p>
        </p:txBody>
      </p:sp>
      <p:sp>
        <p:nvSpPr>
          <p:cNvPr id="136196" name="Rectangle 3"/>
          <p:cNvSpPr>
            <a:spLocks noGrp="1" noChangeArrowheads="1"/>
          </p:cNvSpPr>
          <p:nvPr>
            <p:ph type="body" sz="half" idx="1"/>
          </p:nvPr>
        </p:nvSpPr>
        <p:spPr>
          <a:xfrm>
            <a:off x="762000" y="2895600"/>
            <a:ext cx="7239000" cy="3048000"/>
          </a:xfrm>
        </p:spPr>
        <p:txBody>
          <a:bodyPr/>
          <a:lstStyle/>
          <a:p>
            <a:pPr eaLnBrk="1" hangingPunct="1"/>
            <a:r>
              <a:rPr lang="en-US" sz="2700" smtClean="0">
                <a:solidFill>
                  <a:srgbClr val="F53C09"/>
                </a:solidFill>
              </a:rPr>
              <a:t>Control group</a:t>
            </a:r>
            <a:r>
              <a:rPr lang="en-US" sz="2700" smtClean="0"/>
              <a:t> = randomized allocation of subjects to project and non-treatment group</a:t>
            </a:r>
          </a:p>
          <a:p>
            <a:pPr eaLnBrk="1" hangingPunct="1"/>
            <a:r>
              <a:rPr lang="en-US" sz="2700" smtClean="0">
                <a:solidFill>
                  <a:srgbClr val="F53C09"/>
                </a:solidFill>
              </a:rPr>
              <a:t>Comparison group</a:t>
            </a:r>
            <a:r>
              <a:rPr lang="en-US" sz="2700" smtClean="0"/>
              <a:t> = separate procedure for sampling project and non-treatment groups that are as similar as possible in all aspects except the treatment (intervention)</a:t>
            </a:r>
          </a:p>
        </p:txBody>
      </p:sp>
      <p:pic>
        <p:nvPicPr>
          <p:cNvPr id="136197" name="Picture 4" descr="j0311578[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62000" y="457200"/>
            <a:ext cx="1281113" cy="1371600"/>
          </a:xfr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a:xfrm>
            <a:off x="612775" y="2225675"/>
            <a:ext cx="8153400" cy="4495800"/>
          </a:xfrm>
        </p:spPr>
        <p:txBody>
          <a:bodyPr/>
          <a:lstStyle/>
          <a:p>
            <a:pPr marL="400050" lvl="1" indent="0" eaLnBrk="1" hangingPunct="1">
              <a:buFontTx/>
              <a:buNone/>
              <a:defRPr/>
            </a:pPr>
            <a:r>
              <a:rPr lang="en-US" sz="3200" dirty="0" smtClean="0"/>
              <a:t>Eligible individuals, communities, schools etc are </a:t>
            </a:r>
            <a:r>
              <a:rPr lang="en-US" sz="3200" dirty="0" smtClean="0">
                <a:solidFill>
                  <a:srgbClr val="FF0000"/>
                </a:solidFill>
              </a:rPr>
              <a:t>randomly assigned </a:t>
            </a:r>
            <a:r>
              <a:rPr lang="en-US" sz="3200" dirty="0" smtClean="0"/>
              <a:t>to either:</a:t>
            </a:r>
            <a:endParaRPr lang="en-US" sz="2200" dirty="0" smtClean="0"/>
          </a:p>
          <a:p>
            <a:pPr eaLnBrk="1" hangingPunct="1">
              <a:buFont typeface="Arial" pitchFamily="34" charset="0"/>
              <a:buChar char="•"/>
              <a:defRPr/>
            </a:pPr>
            <a:endParaRPr lang="en-US" sz="2700" dirty="0" smtClean="0"/>
          </a:p>
          <a:p>
            <a:pPr lvl="1" eaLnBrk="1" hangingPunct="1">
              <a:buFont typeface="Arial" pitchFamily="34" charset="0"/>
              <a:buChar char="•"/>
              <a:defRPr/>
            </a:pPr>
            <a:r>
              <a:rPr lang="en-US" sz="2700" dirty="0" smtClean="0"/>
              <a:t>The project group (that receives the services) </a:t>
            </a:r>
          </a:p>
          <a:p>
            <a:pPr marL="457200" lvl="1" indent="0" eaLnBrk="1" hangingPunct="1">
              <a:buFontTx/>
              <a:buNone/>
              <a:defRPr/>
            </a:pPr>
            <a:r>
              <a:rPr lang="en-US" sz="2700" dirty="0" smtClean="0"/>
              <a:t>or</a:t>
            </a:r>
          </a:p>
          <a:p>
            <a:pPr lvl="1" eaLnBrk="1" hangingPunct="1">
              <a:buFont typeface="Arial" pitchFamily="34" charset="0"/>
              <a:buChar char="•"/>
              <a:defRPr/>
            </a:pPr>
            <a:r>
              <a:rPr lang="en-US" sz="2700" dirty="0" smtClean="0"/>
              <a:t>The control group (that does not have access to the project services)</a:t>
            </a:r>
          </a:p>
        </p:txBody>
      </p:sp>
      <p:sp>
        <p:nvSpPr>
          <p:cNvPr id="9218" name="Slide Number Placeholder 5"/>
          <p:cNvSpPr>
            <a:spLocks noGrp="1"/>
          </p:cNvSpPr>
          <p:nvPr>
            <p:ph type="sldNum" sz="quarter" idx="12"/>
          </p:nvPr>
        </p:nvSpPr>
        <p:spPr/>
        <p:txBody>
          <a:bodyPr>
            <a:normAutofit/>
          </a:bodyPr>
          <a:lstStyle/>
          <a:p>
            <a:pPr>
              <a:defRPr/>
            </a:pPr>
            <a:fld id="{0BBF3E7E-7558-436E-91EF-BA4915FEAFE5}" type="slidenum">
              <a:rPr lang="en-US"/>
              <a:pPr>
                <a:defRPr/>
              </a:pPr>
              <a:t>109</a:t>
            </a:fld>
            <a:endParaRPr lang="en-US"/>
          </a:p>
        </p:txBody>
      </p:sp>
      <p:sp>
        <p:nvSpPr>
          <p:cNvPr id="6" name="Rectangle 2"/>
          <p:cNvSpPr txBox="1">
            <a:spLocks noChangeArrowheads="1"/>
          </p:cNvSpPr>
          <p:nvPr/>
        </p:nvSpPr>
        <p:spPr bwMode="auto">
          <a:xfrm>
            <a:off x="152400" y="228600"/>
            <a:ext cx="8475663" cy="685800"/>
          </a:xfrm>
          <a:prstGeom prst="rect">
            <a:avLst/>
          </a:prstGeom>
          <a:noFill/>
          <a:ln w="9525">
            <a:noFill/>
            <a:miter lim="800000"/>
            <a:headEnd/>
            <a:tailEnd/>
          </a:ln>
        </p:spPr>
        <p:txBody>
          <a:bodyPr anchor="ctr">
            <a:normAutofit/>
          </a:bodyPr>
          <a:lstStyle/>
          <a:p>
            <a:pPr fontAlgn="auto">
              <a:spcAft>
                <a:spcPts val="0"/>
              </a:spcAft>
              <a:defRPr/>
            </a:pPr>
            <a:r>
              <a:rPr lang="en-US" sz="3000" b="1" kern="0" dirty="0">
                <a:solidFill>
                  <a:schemeClr val="bg1"/>
                </a:solidFill>
                <a:latin typeface="+mj-lt"/>
              </a:rPr>
              <a:t>IE Designs: Experimental Designs</a:t>
            </a:r>
            <a:endParaRPr lang="en-US" sz="3000" b="1" kern="0" dirty="0">
              <a:solidFill>
                <a:schemeClr val="bg1"/>
              </a:solidFill>
              <a:latin typeface="+mj-lt"/>
              <a:cs typeface="+mn-cs"/>
            </a:endParaRPr>
          </a:p>
        </p:txBody>
      </p:sp>
      <p:sp>
        <p:nvSpPr>
          <p:cNvPr id="137221" name="TextBox 1"/>
          <p:cNvSpPr txBox="1">
            <a:spLocks noChangeArrowheads="1"/>
          </p:cNvSpPr>
          <p:nvPr/>
        </p:nvSpPr>
        <p:spPr bwMode="auto">
          <a:xfrm>
            <a:off x="1279525" y="1235075"/>
            <a:ext cx="658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b="1">
                <a:solidFill>
                  <a:schemeClr val="tx2"/>
                </a:solidFill>
              </a:rPr>
              <a:t>Randomized Control Trials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4">
                                            <p:txEl>
                                              <p:pRg st="2" end="2"/>
                                            </p:txEl>
                                          </p:spTgt>
                                        </p:tgtEl>
                                        <p:attrNameLst>
                                          <p:attrName>style.visibility</p:attrName>
                                        </p:attrNameLst>
                                      </p:cBhvr>
                                      <p:to>
                                        <p:strVal val="visible"/>
                                      </p:to>
                                    </p:set>
                                    <p:animEffect transition="in" filter="blinds(horizontal)">
                                      <p:cBhvr>
                                        <p:cTn id="7" dur="500"/>
                                        <p:tgtEl>
                                          <p:spTgt spid="5120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04">
                                            <p:txEl>
                                              <p:pRg st="3" end="3"/>
                                            </p:txEl>
                                          </p:spTgt>
                                        </p:tgtEl>
                                        <p:attrNameLst>
                                          <p:attrName>style.visibility</p:attrName>
                                        </p:attrNameLst>
                                      </p:cBhvr>
                                      <p:to>
                                        <p:strVal val="visible"/>
                                      </p:to>
                                    </p:set>
                                    <p:animEffect transition="in" filter="blinds(horizontal)">
                                      <p:cBhvr>
                                        <p:cTn id="12" dur="500"/>
                                        <p:tgtEl>
                                          <p:spTgt spid="5120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04">
                                            <p:txEl>
                                              <p:pRg st="4" end="4"/>
                                            </p:txEl>
                                          </p:spTgt>
                                        </p:tgtEl>
                                        <p:attrNameLst>
                                          <p:attrName>style.visibility</p:attrName>
                                        </p:attrNameLst>
                                      </p:cBhvr>
                                      <p:to>
                                        <p:strVal val="visible"/>
                                      </p:to>
                                    </p:set>
                                    <p:animEffect transition="in" filter="blinds(horizontal)">
                                      <p:cBhvr>
                                        <p:cTn id="17" dur="500"/>
                                        <p:tgtEl>
                                          <p:spTgt spid="512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p:txBody>
          <a:bodyPr/>
          <a:lstStyle/>
          <a:p>
            <a:pPr>
              <a:defRPr/>
            </a:pPr>
            <a:fld id="{5C1B1ED1-CBE3-43FC-BCD6-FD168A209418}" type="slidenum">
              <a:rPr lang="en-US" smtClean="0"/>
              <a:pPr>
                <a:defRPr/>
              </a:pPr>
              <a:t>11</a:t>
            </a:fld>
            <a:endParaRPr lang="en-US" smtClean="0"/>
          </a:p>
        </p:txBody>
      </p:sp>
      <p:sp>
        <p:nvSpPr>
          <p:cNvPr id="22531" name="Rectangle 2"/>
          <p:cNvSpPr>
            <a:spLocks noGrp="1" noChangeArrowheads="1"/>
          </p:cNvSpPr>
          <p:nvPr>
            <p:ph type="title"/>
          </p:nvPr>
        </p:nvSpPr>
        <p:spPr>
          <a:xfrm>
            <a:off x="762000" y="457200"/>
            <a:ext cx="7696200" cy="1143000"/>
          </a:xfrm>
        </p:spPr>
        <p:txBody>
          <a:bodyPr/>
          <a:lstStyle/>
          <a:p>
            <a:r>
              <a:rPr lang="en-US" sz="3200" smtClean="0"/>
              <a:t>The </a:t>
            </a:r>
            <a:r>
              <a:rPr lang="fr-CA" sz="3200" smtClean="0"/>
              <a:t>N</a:t>
            </a:r>
            <a:r>
              <a:rPr lang="en-US" sz="3200" smtClean="0"/>
              <a:t>eed for the RealWorld Evaluation Approach</a:t>
            </a:r>
          </a:p>
        </p:txBody>
      </p:sp>
      <p:sp>
        <p:nvSpPr>
          <p:cNvPr id="22532" name="Rectangle 3"/>
          <p:cNvSpPr>
            <a:spLocks noGrp="1" noChangeArrowheads="1"/>
          </p:cNvSpPr>
          <p:nvPr>
            <p:ph type="body" sz="half" idx="1"/>
          </p:nvPr>
        </p:nvSpPr>
        <p:spPr>
          <a:xfrm>
            <a:off x="762000" y="2209800"/>
            <a:ext cx="7848600" cy="3724275"/>
          </a:xfrm>
        </p:spPr>
        <p:txBody>
          <a:bodyPr/>
          <a:lstStyle/>
          <a:p>
            <a:pPr marL="533400" indent="-533400">
              <a:lnSpc>
                <a:spcPct val="90000"/>
              </a:lnSpc>
              <a:buFont typeface="Wingdings" pitchFamily="2" charset="2"/>
              <a:buNone/>
            </a:pPr>
            <a:endParaRPr lang="en-US" sz="2800" b="1" smtClean="0">
              <a:solidFill>
                <a:srgbClr val="FF9900"/>
              </a:solidFill>
            </a:endParaRPr>
          </a:p>
          <a:p>
            <a:pPr marL="533400" indent="-533400">
              <a:lnSpc>
                <a:spcPct val="90000"/>
              </a:lnSpc>
              <a:buFont typeface="Wingdings" pitchFamily="2" charset="2"/>
              <a:buNone/>
            </a:pPr>
            <a:endParaRPr lang="en-US" sz="2800" smtClean="0">
              <a:solidFill>
                <a:srgbClr val="FF3300"/>
              </a:solidFill>
            </a:endParaRPr>
          </a:p>
          <a:p>
            <a:pPr marL="533400" indent="-533400">
              <a:lnSpc>
                <a:spcPct val="90000"/>
              </a:lnSpc>
              <a:buFont typeface="Wingdings" pitchFamily="2" charset="2"/>
              <a:buNone/>
            </a:pPr>
            <a:endParaRPr lang="en-US" sz="2800" smtClean="0">
              <a:solidFill>
                <a:srgbClr val="FF3300"/>
              </a:solidFill>
            </a:endParaRPr>
          </a:p>
          <a:p>
            <a:pPr marL="533400" indent="-533400">
              <a:lnSpc>
                <a:spcPct val="90000"/>
              </a:lnSpc>
            </a:pPr>
            <a:endParaRPr lang="en-US" sz="2800" smtClean="0"/>
          </a:p>
        </p:txBody>
      </p:sp>
      <p:sp>
        <p:nvSpPr>
          <p:cNvPr id="22533" name="Rectangle 4"/>
          <p:cNvSpPr>
            <a:spLocks noChangeArrowheads="1"/>
          </p:cNvSpPr>
          <p:nvPr/>
        </p:nvSpPr>
        <p:spPr bwMode="auto">
          <a:xfrm>
            <a:off x="4800600" y="1828800"/>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2534" name="Rectangle 5"/>
          <p:cNvSpPr>
            <a:spLocks noChangeArrowheads="1"/>
          </p:cNvSpPr>
          <p:nvPr/>
        </p:nvSpPr>
        <p:spPr bwMode="auto">
          <a:xfrm>
            <a:off x="5791200" y="2057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2535" name="Rectangle 6"/>
          <p:cNvSpPr>
            <a:spLocks noChangeArrowheads="1"/>
          </p:cNvSpPr>
          <p:nvPr/>
        </p:nvSpPr>
        <p:spPr bwMode="auto">
          <a:xfrm>
            <a:off x="6324600" y="2057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2536" name="Rectangle 7"/>
          <p:cNvSpPr>
            <a:spLocks noChangeArrowheads="1"/>
          </p:cNvSpPr>
          <p:nvPr/>
        </p:nvSpPr>
        <p:spPr bwMode="auto">
          <a:xfrm>
            <a:off x="5791200" y="2057400"/>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73736" name="Rectangle 8"/>
          <p:cNvSpPr>
            <a:spLocks noChangeArrowheads="1"/>
          </p:cNvSpPr>
          <p:nvPr/>
        </p:nvSpPr>
        <p:spPr bwMode="auto">
          <a:xfrm>
            <a:off x="381000" y="2057400"/>
            <a:ext cx="83058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90000"/>
              </a:lnSpc>
              <a:spcBef>
                <a:spcPct val="20000"/>
              </a:spcBef>
              <a:buClr>
                <a:schemeClr val="bg2"/>
              </a:buClr>
              <a:buSzPct val="70000"/>
            </a:pPr>
            <a:r>
              <a:rPr lang="en-US" sz="2800" i="1" dirty="0">
                <a:cs typeface="Times New Roman" pitchFamily="18" charset="0"/>
              </a:rPr>
              <a:t>As a result of these kinds of constraints, many of the basic principles of rigorous impact evaluation design (comparable pre-test -- post test design, control group, adequate instrument development and testing, random sample selection, control for researcher bias, thorough documentation of the evaluation methodology etc.) are often sacrificed.</a:t>
            </a:r>
            <a:r>
              <a:rPr lang="en-US" sz="3300" dirty="0"/>
              <a:t> </a:t>
            </a:r>
          </a:p>
          <a:p>
            <a:pPr marL="533400" indent="-533400">
              <a:lnSpc>
                <a:spcPct val="90000"/>
              </a:lnSpc>
              <a:spcBef>
                <a:spcPct val="20000"/>
              </a:spcBef>
              <a:buClr>
                <a:schemeClr val="bg2"/>
              </a:buClr>
              <a:buSzPct val="70000"/>
              <a:buFont typeface="Wingdings" pitchFamily="2" charset="2"/>
              <a:buChar char="l"/>
            </a:pPr>
            <a:endParaRPr lang="en-US" sz="33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wipe(up)">
                                      <p:cBhvr>
                                        <p:cTn id="7" dur="20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Title 1"/>
          <p:cNvSpPr>
            <a:spLocks noGrp="1"/>
          </p:cNvSpPr>
          <p:nvPr>
            <p:ph type="title"/>
          </p:nvPr>
        </p:nvSpPr>
        <p:spPr>
          <a:xfrm>
            <a:off x="152400" y="1050925"/>
            <a:ext cx="8864600" cy="685800"/>
          </a:xfrm>
        </p:spPr>
        <p:txBody>
          <a:bodyPr/>
          <a:lstStyle/>
          <a:p>
            <a:r>
              <a:rPr lang="en-US" smtClean="0"/>
              <a:t>A graphical illustration of an ‘ideal’</a:t>
            </a:r>
            <a:br>
              <a:rPr lang="en-US" smtClean="0"/>
            </a:br>
            <a:r>
              <a:rPr lang="en-US" smtClean="0"/>
              <a:t>counterfactual using pre-project trend line then RCT</a:t>
            </a:r>
          </a:p>
        </p:txBody>
      </p:sp>
      <p:sp>
        <p:nvSpPr>
          <p:cNvPr id="4" name="Slide Number Placeholder 3"/>
          <p:cNvSpPr>
            <a:spLocks noGrp="1"/>
          </p:cNvSpPr>
          <p:nvPr>
            <p:ph type="sldNum" sz="quarter" idx="12"/>
          </p:nvPr>
        </p:nvSpPr>
        <p:spPr/>
        <p:txBody>
          <a:bodyPr/>
          <a:lstStyle/>
          <a:p>
            <a:pPr>
              <a:defRPr/>
            </a:pPr>
            <a:fld id="{56B827D2-07A2-4046-AB93-56F04ADADF5B}" type="slidenum">
              <a:rPr lang="en-US" smtClean="0">
                <a:solidFill>
                  <a:srgbClr val="000000"/>
                </a:solidFill>
              </a:rPr>
              <a:pPr>
                <a:defRPr/>
              </a:pPr>
              <a:t>110</a:t>
            </a:fld>
            <a:endParaRPr lang="en-US">
              <a:solidFill>
                <a:srgbClr val="000000"/>
              </a:solidFill>
            </a:endParaRPr>
          </a:p>
        </p:txBody>
      </p:sp>
      <p:cxnSp>
        <p:nvCxnSpPr>
          <p:cNvPr id="6" name="Straight Connector 5"/>
          <p:cNvCxnSpPr/>
          <p:nvPr/>
        </p:nvCxnSpPr>
        <p:spPr>
          <a:xfrm rot="5400000">
            <a:off x="2820194" y="3961606"/>
            <a:ext cx="4267200" cy="1588"/>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295400" y="5486400"/>
            <a:ext cx="914400" cy="30480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209800" y="5334000"/>
            <a:ext cx="914400" cy="15240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124200" y="4953000"/>
            <a:ext cx="914400" cy="38100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038600" y="4724400"/>
            <a:ext cx="914400" cy="22860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953000" y="4419600"/>
            <a:ext cx="914400" cy="30480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5867400" y="4191000"/>
            <a:ext cx="914400" cy="22860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781800" y="3810000"/>
            <a:ext cx="914400" cy="38100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7543800" y="3657600"/>
            <a:ext cx="304800" cy="304800"/>
          </a:xfrm>
          <a:prstGeom prst="ellipse">
            <a:avLst/>
          </a:prstGeom>
          <a:solidFill>
            <a:srgbClr val="70C3F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p:cNvSpPr/>
          <p:nvPr/>
        </p:nvSpPr>
        <p:spPr>
          <a:xfrm>
            <a:off x="5715000" y="4267200"/>
            <a:ext cx="304800" cy="304800"/>
          </a:xfrm>
          <a:prstGeom prst="ellipse">
            <a:avLst/>
          </a:prstGeom>
          <a:solidFill>
            <a:srgbClr val="70C3F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6629400" y="4038600"/>
            <a:ext cx="304800" cy="304800"/>
          </a:xfrm>
          <a:prstGeom prst="ellipse">
            <a:avLst/>
          </a:prstGeom>
          <a:solidFill>
            <a:srgbClr val="70C3F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8" name="Straight Connector 17"/>
          <p:cNvCxnSpPr/>
          <p:nvPr/>
        </p:nvCxnSpPr>
        <p:spPr>
          <a:xfrm rot="5400000" flipH="1" flipV="1">
            <a:off x="4914900" y="3771900"/>
            <a:ext cx="990600" cy="914400"/>
          </a:xfrm>
          <a:prstGeom prst="line">
            <a:avLst/>
          </a:prstGeom>
          <a:ln w="76200">
            <a:solidFill>
              <a:srgbClr val="00CC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5867400" y="3200400"/>
            <a:ext cx="914400" cy="533400"/>
          </a:xfrm>
          <a:prstGeom prst="line">
            <a:avLst/>
          </a:prstGeom>
          <a:ln w="76200">
            <a:solidFill>
              <a:srgbClr val="00CC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6781800" y="2438400"/>
            <a:ext cx="914400" cy="762000"/>
          </a:xfrm>
          <a:prstGeom prst="line">
            <a:avLst/>
          </a:prstGeom>
          <a:ln w="76200">
            <a:solidFill>
              <a:srgbClr val="00CC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1219199" y="3962400"/>
            <a:ext cx="4267200" cy="317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914400" y="6096000"/>
            <a:ext cx="7162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8260" name="TextBox 7"/>
          <p:cNvSpPr txBox="1">
            <a:spLocks noChangeArrowheads="1"/>
          </p:cNvSpPr>
          <p:nvPr/>
        </p:nvSpPr>
        <p:spPr bwMode="auto">
          <a:xfrm>
            <a:off x="4191000" y="6248400"/>
            <a:ext cx="857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chemeClr val="bg1"/>
                </a:solidFill>
              </a:rPr>
              <a:t>Time</a:t>
            </a:r>
          </a:p>
        </p:txBody>
      </p:sp>
      <p:sp>
        <p:nvSpPr>
          <p:cNvPr id="138261" name="TextBox 8"/>
          <p:cNvSpPr txBox="1">
            <a:spLocks noChangeArrowheads="1"/>
          </p:cNvSpPr>
          <p:nvPr/>
        </p:nvSpPr>
        <p:spPr bwMode="auto">
          <a:xfrm rot="-5400000">
            <a:off x="-919162" y="3306763"/>
            <a:ext cx="266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chemeClr val="bg1"/>
                </a:solidFill>
              </a:rPr>
              <a:t>Primary Outcome</a:t>
            </a:r>
          </a:p>
        </p:txBody>
      </p:sp>
      <p:sp>
        <p:nvSpPr>
          <p:cNvPr id="25" name="Oval 24"/>
          <p:cNvSpPr/>
          <p:nvPr/>
        </p:nvSpPr>
        <p:spPr>
          <a:xfrm>
            <a:off x="1143000" y="5638800"/>
            <a:ext cx="304800" cy="304800"/>
          </a:xfrm>
          <a:prstGeom prst="ellipse">
            <a:avLst/>
          </a:prstGeom>
          <a:solidFill>
            <a:srgbClr val="70C3F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2057400" y="5334000"/>
            <a:ext cx="304800" cy="304800"/>
          </a:xfrm>
          <a:prstGeom prst="ellipse">
            <a:avLst/>
          </a:prstGeom>
          <a:solidFill>
            <a:srgbClr val="70C3F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2971800" y="5181600"/>
            <a:ext cx="304800" cy="304800"/>
          </a:xfrm>
          <a:prstGeom prst="ellipse">
            <a:avLst/>
          </a:prstGeom>
          <a:solidFill>
            <a:srgbClr val="70C3F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3886200" y="4800600"/>
            <a:ext cx="304800" cy="304800"/>
          </a:xfrm>
          <a:prstGeom prst="ellipse">
            <a:avLst/>
          </a:prstGeom>
          <a:solidFill>
            <a:srgbClr val="70C3F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Oval 28"/>
          <p:cNvSpPr/>
          <p:nvPr/>
        </p:nvSpPr>
        <p:spPr>
          <a:xfrm>
            <a:off x="4800600" y="4572000"/>
            <a:ext cx="304800" cy="304800"/>
          </a:xfrm>
          <a:prstGeom prst="ellipse">
            <a:avLst/>
          </a:prstGeom>
          <a:solidFill>
            <a:srgbClr val="70C3FD"/>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Oval 29"/>
          <p:cNvSpPr/>
          <p:nvPr/>
        </p:nvSpPr>
        <p:spPr>
          <a:xfrm>
            <a:off x="5715000" y="3581400"/>
            <a:ext cx="304800" cy="304800"/>
          </a:xfrm>
          <a:prstGeom prst="ellipse">
            <a:avLst/>
          </a:prstGeom>
          <a:solidFill>
            <a:srgbClr val="00CC00"/>
          </a:solidFill>
          <a:ln>
            <a:solidFill>
              <a:srgbClr val="00CC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6629400" y="3048000"/>
            <a:ext cx="304800" cy="304800"/>
          </a:xfrm>
          <a:prstGeom prst="ellipse">
            <a:avLst/>
          </a:prstGeom>
          <a:solidFill>
            <a:srgbClr val="00CC00"/>
          </a:solidFill>
          <a:ln>
            <a:solidFill>
              <a:srgbClr val="A78D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7543800" y="2286000"/>
            <a:ext cx="304800" cy="304800"/>
          </a:xfrm>
          <a:prstGeom prst="ellipse">
            <a:avLst/>
          </a:prstGeom>
          <a:solidFill>
            <a:srgbClr val="00CC00"/>
          </a:solidFill>
          <a:ln>
            <a:solidFill>
              <a:srgbClr val="A78D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3" name="Straight Arrow Connector 32"/>
          <p:cNvCxnSpPr/>
          <p:nvPr/>
        </p:nvCxnSpPr>
        <p:spPr>
          <a:xfrm rot="5400000">
            <a:off x="7011194" y="3124994"/>
            <a:ext cx="1371600" cy="1588"/>
          </a:xfrm>
          <a:prstGeom prst="straightConnector1">
            <a:avLst/>
          </a:prstGeom>
          <a:ln w="101600">
            <a:solidFill>
              <a:srgbClr val="FF0000"/>
            </a:solidFill>
            <a:headEnd type="stealth" w="med" len="med"/>
            <a:tailEnd type="none" w="med" len="med"/>
          </a:ln>
          <a:effectLst>
            <a:outerShdw blurRad="127000" dir="5400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34" name="TextBox 33"/>
          <p:cNvSpPr txBox="1">
            <a:spLocks noChangeArrowheads="1"/>
          </p:cNvSpPr>
          <p:nvPr/>
        </p:nvSpPr>
        <p:spPr bwMode="auto">
          <a:xfrm>
            <a:off x="7772400" y="29718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chemeClr val="bg1"/>
                </a:solidFill>
              </a:rPr>
              <a:t>Impact</a:t>
            </a:r>
          </a:p>
        </p:txBody>
      </p:sp>
      <p:sp>
        <p:nvSpPr>
          <p:cNvPr id="35" name="TextBox 34"/>
          <p:cNvSpPr txBox="1">
            <a:spLocks noChangeArrowheads="1"/>
          </p:cNvSpPr>
          <p:nvPr/>
        </p:nvSpPr>
        <p:spPr bwMode="auto">
          <a:xfrm rot="-900881">
            <a:off x="5575300" y="4498975"/>
            <a:ext cx="2357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chemeClr val="tx2"/>
                </a:solidFill>
              </a:rPr>
              <a:t>Counterfactual</a:t>
            </a:r>
          </a:p>
        </p:txBody>
      </p:sp>
      <p:sp>
        <p:nvSpPr>
          <p:cNvPr id="36" name="TextBox 35"/>
          <p:cNvSpPr txBox="1">
            <a:spLocks noChangeArrowheads="1"/>
          </p:cNvSpPr>
          <p:nvPr/>
        </p:nvSpPr>
        <p:spPr bwMode="auto">
          <a:xfrm>
            <a:off x="4038600" y="2286000"/>
            <a:ext cx="1792288"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rPr>
              <a:t>Intervention</a:t>
            </a:r>
          </a:p>
        </p:txBody>
      </p:sp>
      <p:sp>
        <p:nvSpPr>
          <p:cNvPr id="3" name="TextBox 2"/>
          <p:cNvSpPr txBox="1">
            <a:spLocks noChangeArrowheads="1"/>
          </p:cNvSpPr>
          <p:nvPr/>
        </p:nvSpPr>
        <p:spPr bwMode="auto">
          <a:xfrm rot="-1091312">
            <a:off x="2498725" y="5413375"/>
            <a:ext cx="2239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chemeClr val="tx2"/>
                </a:solidFill>
              </a:rPr>
              <a:t>Trend line</a:t>
            </a:r>
          </a:p>
        </p:txBody>
      </p:sp>
      <p:sp>
        <p:nvSpPr>
          <p:cNvPr id="5" name="TextBox 4"/>
          <p:cNvSpPr txBox="1">
            <a:spLocks noChangeArrowheads="1"/>
          </p:cNvSpPr>
          <p:nvPr/>
        </p:nvSpPr>
        <p:spPr bwMode="auto">
          <a:xfrm>
            <a:off x="293688" y="2438400"/>
            <a:ext cx="3287712"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t>Subjects randomly assigned either to …</a:t>
            </a:r>
          </a:p>
        </p:txBody>
      </p:sp>
      <p:sp>
        <p:nvSpPr>
          <p:cNvPr id="17" name="TextBox 16"/>
          <p:cNvSpPr txBox="1">
            <a:spLocks noChangeArrowheads="1"/>
          </p:cNvSpPr>
          <p:nvPr/>
        </p:nvSpPr>
        <p:spPr bwMode="auto">
          <a:xfrm>
            <a:off x="2743200" y="3429000"/>
            <a:ext cx="2743200" cy="461963"/>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33CC33"/>
                </a:solidFill>
              </a:rPr>
              <a:t>Treatment group</a:t>
            </a:r>
          </a:p>
        </p:txBody>
      </p:sp>
      <p:sp>
        <p:nvSpPr>
          <p:cNvPr id="37" name="TextBox 36"/>
          <p:cNvSpPr txBox="1">
            <a:spLocks noChangeArrowheads="1"/>
          </p:cNvSpPr>
          <p:nvPr/>
        </p:nvSpPr>
        <p:spPr bwMode="auto">
          <a:xfrm>
            <a:off x="2209800" y="4248150"/>
            <a:ext cx="2743200" cy="46037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B0F0"/>
                </a:solidFill>
              </a:rPr>
              <a:t>Control group</a:t>
            </a:r>
          </a:p>
        </p:txBody>
      </p:sp>
      <p:sp>
        <p:nvSpPr>
          <p:cNvPr id="38" name="TextBox 37"/>
          <p:cNvSpPr txBox="1">
            <a:spLocks noChangeArrowheads="1"/>
          </p:cNvSpPr>
          <p:nvPr/>
        </p:nvSpPr>
        <p:spPr bwMode="auto">
          <a:xfrm>
            <a:off x="7680325" y="2846388"/>
            <a:ext cx="1336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C00000"/>
                </a:solidFill>
              </a:rPr>
              <a:t>IMPACT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nodeType="afterGroup">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nodeType="afterGroup">
                            <p:stCondLst>
                              <p:cond delay="2500"/>
                            </p:stCondLst>
                            <p:childTnLst>
                              <p:par>
                                <p:cTn id="37" presetID="22" presetClass="entr" presetSubtype="4"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par>
                          <p:cTn id="40" fill="hold" nodeType="afterGroup">
                            <p:stCondLst>
                              <p:cond delay="3000"/>
                            </p:stCondLst>
                            <p:childTnLst>
                              <p:par>
                                <p:cTn id="41" presetID="2" presetClass="entr" presetSubtype="9" fill="hold" grpId="0" nodeType="afterEffect">
                                  <p:stCondLst>
                                    <p:cond delay="7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4250"/>
                            </p:stCondLst>
                            <p:childTnLst>
                              <p:par>
                                <p:cTn id="46" presetID="21" presetClass="entr" presetSubtype="1"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1)">
                                      <p:cBhvr>
                                        <p:cTn id="48" dur="2000"/>
                                        <p:tgtEl>
                                          <p:spTgt spid="17"/>
                                        </p:tgtEl>
                                      </p:cBhvr>
                                    </p:animEffect>
                                  </p:childTnLst>
                                </p:cTn>
                              </p:par>
                            </p:childTnLst>
                          </p:cTn>
                        </p:par>
                        <p:par>
                          <p:cTn id="49" fill="hold" nodeType="afterGroup">
                            <p:stCondLst>
                              <p:cond delay="6250"/>
                            </p:stCondLst>
                            <p:childTnLst>
                              <p:par>
                                <p:cTn id="50" presetID="21" presetClass="entr" presetSubtype="1" fill="hold" grpId="0" nodeType="afterEffect">
                                  <p:stCondLst>
                                    <p:cond delay="250"/>
                                  </p:stCondLst>
                                  <p:childTnLst>
                                    <p:set>
                                      <p:cBhvr>
                                        <p:cTn id="51" dur="1" fill="hold">
                                          <p:stCondLst>
                                            <p:cond delay="0"/>
                                          </p:stCondLst>
                                        </p:cTn>
                                        <p:tgtEl>
                                          <p:spTgt spid="37"/>
                                        </p:tgtEl>
                                        <p:attrNameLst>
                                          <p:attrName>style.visibility</p:attrName>
                                        </p:attrNameLst>
                                      </p:cBhvr>
                                      <p:to>
                                        <p:strVal val="visible"/>
                                      </p:to>
                                    </p:set>
                                    <p:animEffect transition="in" filter="wheel(1)">
                                      <p:cBhvr>
                                        <p:cTn id="52" dur="2000"/>
                                        <p:tgtEl>
                                          <p:spTgt spid="37"/>
                                        </p:tgtEl>
                                      </p:cBhvr>
                                    </p:animEffect>
                                  </p:childTnLst>
                                </p:cTn>
                              </p:par>
                            </p:childTnLst>
                          </p:cTn>
                        </p:par>
                        <p:par>
                          <p:cTn id="53" fill="hold" nodeType="afterGroup">
                            <p:stCondLst>
                              <p:cond delay="8500"/>
                            </p:stCondLst>
                            <p:childTnLst>
                              <p:par>
                                <p:cTn id="54" presetID="1" presetClass="entr" presetSubtype="0" fill="hold" grpId="0" nodeType="afterEffect">
                                  <p:stCondLst>
                                    <p:cond delay="0"/>
                                  </p:stCondLst>
                                  <p:childTnLst>
                                    <p:set>
                                      <p:cBhvr>
                                        <p:cTn id="55" dur="1" fill="hold">
                                          <p:stCondLst>
                                            <p:cond delay="999"/>
                                          </p:stCondLst>
                                        </p:cTn>
                                        <p:tgtEl>
                                          <p:spTgt spid="36"/>
                                        </p:tgtEl>
                                        <p:attrNameLst>
                                          <p:attrName>style.visibility</p:attrName>
                                        </p:attrNameLst>
                                      </p:cBhvr>
                                      <p:to>
                                        <p:strVal val="visible"/>
                                      </p:to>
                                    </p:set>
                                  </p:childTnLst>
                                </p:cTn>
                              </p:par>
                            </p:childTnLst>
                          </p:cTn>
                        </p:par>
                        <p:par>
                          <p:cTn id="56" fill="hold" nodeType="afterGroup">
                            <p:stCondLst>
                              <p:cond delay="9500"/>
                            </p:stCondLst>
                            <p:childTnLst>
                              <p:par>
                                <p:cTn id="57" presetID="10" presetClass="entr" presetSubtype="0" fill="hold" grpId="1"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childTnLst>
                                </p:cTn>
                              </p:par>
                            </p:childTnLst>
                          </p:cTn>
                        </p:par>
                        <p:par>
                          <p:cTn id="60" fill="hold" nodeType="afterGroup">
                            <p:stCondLst>
                              <p:cond delay="10500"/>
                            </p:stCondLst>
                            <p:childTnLst>
                              <p:par>
                                <p:cTn id="61" presetID="10" presetClass="entr" presetSubtype="0" fill="hold" nodeType="afterEffect">
                                  <p:stCondLst>
                                    <p:cond delay="25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par>
                          <p:cTn id="64" fill="hold" nodeType="afterGroup">
                            <p:stCondLst>
                              <p:cond delay="11250"/>
                            </p:stCondLst>
                            <p:childTnLst>
                              <p:par>
                                <p:cTn id="65" presetID="10"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nodeType="afterGroup">
                            <p:stCondLst>
                              <p:cond delay="11750"/>
                            </p:stCondLst>
                            <p:childTnLst>
                              <p:par>
                                <p:cTn id="72" presetID="10"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10"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childTnLst>
                          </p:cTn>
                        </p:par>
                        <p:par>
                          <p:cTn id="78" fill="hold" nodeType="afterGroup">
                            <p:stCondLst>
                              <p:cond delay="12250"/>
                            </p:stCondLst>
                            <p:childTnLst>
                              <p:par>
                                <p:cTn id="79" presetID="10" presetClass="entr" presetSubtype="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par>
                                <p:cTn id="82" presetID="10" presetClass="entr" presetSubtype="0"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childTnLst>
                          </p:cTn>
                        </p:par>
                        <p:par>
                          <p:cTn id="85" fill="hold" nodeType="afterGroup">
                            <p:stCondLst>
                              <p:cond delay="12750"/>
                            </p:stCondLst>
                            <p:childTnLst>
                              <p:par>
                                <p:cTn id="86" presetID="1" presetClass="entr" presetSubtype="0"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childTnLst>
                                </p:cTn>
                              </p:par>
                            </p:childTnLst>
                          </p:cTn>
                        </p:par>
                        <p:par>
                          <p:cTn id="88" fill="hold" nodeType="afterGroup">
                            <p:stCondLst>
                              <p:cond delay="12750"/>
                            </p:stCondLst>
                            <p:childTnLst>
                              <p:par>
                                <p:cTn id="89" presetID="10" presetClass="entr" presetSubtype="0" fill="hold" grpId="0" nodeType="afterEffect">
                                  <p:stCondLst>
                                    <p:cond delay="10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10" presetClass="entr" presetSubtype="0" fill="hold"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par>
                          <p:cTn id="95" fill="hold" nodeType="afterGroup">
                            <p:stCondLst>
                              <p:cond delay="14250"/>
                            </p:stCondLst>
                            <p:childTnLst>
                              <p:par>
                                <p:cTn id="96" presetID="10" presetClass="entr" presetSubtype="0"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fade">
                                      <p:cBhvr>
                                        <p:cTn id="98" dur="500"/>
                                        <p:tgtEl>
                                          <p:spTgt spid="31"/>
                                        </p:tgtEl>
                                      </p:cBhvr>
                                    </p:animEffect>
                                  </p:childTnLst>
                                </p:cTn>
                              </p:par>
                              <p:par>
                                <p:cTn id="99" presetID="10"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childTnLst>
                          </p:cTn>
                        </p:par>
                        <p:par>
                          <p:cTn id="102" fill="hold" nodeType="afterGroup">
                            <p:stCondLst>
                              <p:cond delay="14750"/>
                            </p:stCondLst>
                            <p:childTnLst>
                              <p:par>
                                <p:cTn id="103" presetID="10"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500"/>
                                        <p:tgtEl>
                                          <p:spTgt spid="32"/>
                                        </p:tgtEl>
                                      </p:cBhvr>
                                    </p:animEffect>
                                  </p:childTnLst>
                                </p:cTn>
                              </p:par>
                              <p:par>
                                <p:cTn id="106" presetID="10" presetClass="entr" presetSubtype="0" fill="hold"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fade">
                                      <p:cBhvr>
                                        <p:cTn id="108" dur="500"/>
                                        <p:tgtEl>
                                          <p:spTgt spid="20"/>
                                        </p:tgtEl>
                                      </p:cBhvr>
                                    </p:animEffect>
                                  </p:childTnLst>
                                </p:cTn>
                              </p:par>
                            </p:childTnLst>
                          </p:cTn>
                        </p:par>
                        <p:par>
                          <p:cTn id="109" fill="hold" nodeType="afterGroup">
                            <p:stCondLst>
                              <p:cond delay="15250"/>
                            </p:stCondLst>
                            <p:childTnLst>
                              <p:par>
                                <p:cTn id="110" presetID="10" presetClass="entr" presetSubtype="0" fill="hold" nodeType="afterEffect">
                                  <p:stCondLst>
                                    <p:cond delay="50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par>
                          <p:cTn id="115" fill="hold" nodeType="afterGroup">
                            <p:stCondLst>
                              <p:cond delay="16250"/>
                            </p:stCondLst>
                            <p:childTnLst>
                              <p:par>
                                <p:cTn id="116" presetID="22" presetClass="entr" presetSubtype="4" fill="hold" grpId="0" nodeType="after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wipe(down)">
                                      <p:cBhvr>
                                        <p:cTn id="11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5" grpId="0" animBg="1"/>
      <p:bldP spid="26" grpId="0" animBg="1"/>
      <p:bldP spid="27" grpId="0" animBg="1"/>
      <p:bldP spid="28" grpId="0" animBg="1"/>
      <p:bldP spid="29" grpId="0" animBg="1"/>
      <p:bldP spid="30" grpId="0" animBg="1"/>
      <p:bldP spid="31" grpId="0" animBg="1"/>
      <p:bldP spid="32" grpId="0" animBg="1"/>
      <p:bldP spid="34" grpId="0"/>
      <p:bldP spid="35" grpId="0"/>
      <p:bldP spid="36" grpId="0" animBg="1"/>
      <p:bldP spid="36" grpId="1" animBg="1"/>
      <p:bldP spid="3" grpId="0"/>
      <p:bldP spid="5" grpId="0" animBg="1"/>
      <p:bldP spid="17" grpId="0" animBg="1"/>
      <p:bldP spid="37" grpId="0" animBg="1"/>
      <p:bldP spid="38"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p:txBody>
          <a:bodyPr/>
          <a:lstStyle/>
          <a:p>
            <a:pPr>
              <a:defRPr/>
            </a:pPr>
            <a:fld id="{34271BC0-F9E2-4ACB-AF9B-F838A17473BD}" type="slidenum">
              <a:rPr lang="en-US" smtClean="0"/>
              <a:pPr>
                <a:defRPr/>
              </a:pPr>
              <a:t>111</a:t>
            </a:fld>
            <a:endParaRPr lang="en-US" dirty="0" smtClean="0"/>
          </a:p>
        </p:txBody>
      </p:sp>
      <p:sp>
        <p:nvSpPr>
          <p:cNvPr id="139267" name="Rectangle 2"/>
          <p:cNvSpPr>
            <a:spLocks noGrp="1" noChangeArrowheads="1"/>
          </p:cNvSpPr>
          <p:nvPr>
            <p:ph type="title"/>
          </p:nvPr>
        </p:nvSpPr>
        <p:spPr/>
        <p:txBody>
          <a:bodyPr/>
          <a:lstStyle/>
          <a:p>
            <a:pPr eaLnBrk="1" hangingPunct="1"/>
            <a:r>
              <a:rPr lang="en-US" smtClean="0">
                <a:solidFill>
                  <a:srgbClr val="C00000"/>
                </a:solidFill>
              </a:rPr>
              <a:t>There are other methods for assessing the counterfactual</a:t>
            </a:r>
          </a:p>
        </p:txBody>
      </p:sp>
      <p:sp>
        <p:nvSpPr>
          <p:cNvPr id="82948" name="Rectangle 3"/>
          <p:cNvSpPr>
            <a:spLocks noGrp="1" noChangeArrowheads="1"/>
          </p:cNvSpPr>
          <p:nvPr>
            <p:ph type="body" idx="1"/>
          </p:nvPr>
        </p:nvSpPr>
        <p:spPr>
          <a:xfrm>
            <a:off x="762000" y="1905000"/>
            <a:ext cx="8191500" cy="4038600"/>
          </a:xfrm>
        </p:spPr>
        <p:txBody>
          <a:bodyPr/>
          <a:lstStyle/>
          <a:p>
            <a:pPr eaLnBrk="1" hangingPunct="1"/>
            <a:r>
              <a:rPr lang="en-US" smtClean="0"/>
              <a:t>Reliable secondary data that depicts relevant trends in the population</a:t>
            </a:r>
          </a:p>
          <a:p>
            <a:pPr eaLnBrk="1" hangingPunct="1"/>
            <a:r>
              <a:rPr lang="en-US" smtClean="0"/>
              <a:t>Longitudinal monitoring data (if it includes non-reached population)</a:t>
            </a:r>
          </a:p>
          <a:p>
            <a:pPr eaLnBrk="1" hangingPunct="1"/>
            <a:r>
              <a:rPr lang="en-US" smtClean="0"/>
              <a:t>Qualitative methods to obtain perspectives of key informants, participants, neighbors,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82948">
                                            <p:txEl>
                                              <p:pRg st="0" end="0"/>
                                            </p:txEl>
                                          </p:spTgt>
                                        </p:tgtEl>
                                        <p:attrNameLst>
                                          <p:attrName>style.visibility</p:attrName>
                                        </p:attrNameLst>
                                      </p:cBhvr>
                                      <p:to>
                                        <p:strVal val="visible"/>
                                      </p:to>
                                    </p:set>
                                    <p:animEffect transition="in" filter="fade">
                                      <p:cBhvr>
                                        <p:cTn id="7" dur="1000"/>
                                        <p:tgtEl>
                                          <p:spTgt spid="82948">
                                            <p:txEl>
                                              <p:pRg st="0" end="0"/>
                                            </p:txEl>
                                          </p:spTgt>
                                        </p:tgtEl>
                                      </p:cBhvr>
                                    </p:animEffect>
                                    <p:anim calcmode="lin" valueType="num">
                                      <p:cBhvr>
                                        <p:cTn id="8" dur="1000" fill="hold"/>
                                        <p:tgtEl>
                                          <p:spTgt spid="829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2948">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250"/>
                            </p:stCondLst>
                            <p:childTnLst>
                              <p:par>
                                <p:cTn id="11" presetID="42" presetClass="entr" presetSubtype="0" fill="hold" grpId="0" nodeType="afterEffect">
                                  <p:stCondLst>
                                    <p:cond delay="250"/>
                                  </p:stCondLst>
                                  <p:childTnLst>
                                    <p:set>
                                      <p:cBhvr>
                                        <p:cTn id="12" dur="1" fill="hold">
                                          <p:stCondLst>
                                            <p:cond delay="0"/>
                                          </p:stCondLst>
                                        </p:cTn>
                                        <p:tgtEl>
                                          <p:spTgt spid="82948">
                                            <p:txEl>
                                              <p:pRg st="1" end="1"/>
                                            </p:txEl>
                                          </p:spTgt>
                                        </p:tgtEl>
                                        <p:attrNameLst>
                                          <p:attrName>style.visibility</p:attrName>
                                        </p:attrNameLst>
                                      </p:cBhvr>
                                      <p:to>
                                        <p:strVal val="visible"/>
                                      </p:to>
                                    </p:set>
                                    <p:animEffect transition="in" filter="fade">
                                      <p:cBhvr>
                                        <p:cTn id="13" dur="1000"/>
                                        <p:tgtEl>
                                          <p:spTgt spid="82948">
                                            <p:txEl>
                                              <p:pRg st="1" end="1"/>
                                            </p:txEl>
                                          </p:spTgt>
                                        </p:tgtEl>
                                      </p:cBhvr>
                                    </p:animEffect>
                                    <p:anim calcmode="lin" valueType="num">
                                      <p:cBhvr>
                                        <p:cTn id="14" dur="1000" fill="hold"/>
                                        <p:tgtEl>
                                          <p:spTgt spid="8294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2948">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500"/>
                            </p:stCondLst>
                            <p:childTnLst>
                              <p:par>
                                <p:cTn id="17" presetID="42" presetClass="entr" presetSubtype="0" fill="hold" grpId="0" nodeType="afterEffect">
                                  <p:stCondLst>
                                    <p:cond delay="250"/>
                                  </p:stCondLst>
                                  <p:childTnLst>
                                    <p:set>
                                      <p:cBhvr>
                                        <p:cTn id="18" dur="1" fill="hold">
                                          <p:stCondLst>
                                            <p:cond delay="0"/>
                                          </p:stCondLst>
                                        </p:cTn>
                                        <p:tgtEl>
                                          <p:spTgt spid="82948">
                                            <p:txEl>
                                              <p:pRg st="2" end="2"/>
                                            </p:txEl>
                                          </p:spTgt>
                                        </p:tgtEl>
                                        <p:attrNameLst>
                                          <p:attrName>style.visibility</p:attrName>
                                        </p:attrNameLst>
                                      </p:cBhvr>
                                      <p:to>
                                        <p:strVal val="visible"/>
                                      </p:to>
                                    </p:set>
                                    <p:animEffect transition="in" filter="fade">
                                      <p:cBhvr>
                                        <p:cTn id="19" dur="1000"/>
                                        <p:tgtEl>
                                          <p:spTgt spid="82948">
                                            <p:txEl>
                                              <p:pRg st="2" end="2"/>
                                            </p:txEl>
                                          </p:spTgt>
                                        </p:tgtEl>
                                      </p:cBhvr>
                                    </p:animEffect>
                                    <p:anim calcmode="lin" valueType="num">
                                      <p:cBhvr>
                                        <p:cTn id="20" dur="1000" fill="hold"/>
                                        <p:tgtEl>
                                          <p:spTgt spid="8294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294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p:txBody>
          <a:bodyPr/>
          <a:lstStyle/>
          <a:p>
            <a:pPr>
              <a:defRPr/>
            </a:pPr>
            <a:fld id="{A5AC52BB-D059-44F9-A86E-6B6F334CCE1F}" type="slidenum">
              <a:rPr lang="en-US" smtClean="0"/>
              <a:pPr>
                <a:defRPr/>
              </a:pPr>
              <a:t>112</a:t>
            </a:fld>
            <a:endParaRPr lang="en-US" dirty="0" smtClean="0"/>
          </a:p>
        </p:txBody>
      </p:sp>
      <p:sp>
        <p:nvSpPr>
          <p:cNvPr id="140291" name="Rectangle 2"/>
          <p:cNvSpPr>
            <a:spLocks noGrp="1" noChangeArrowheads="1"/>
          </p:cNvSpPr>
          <p:nvPr>
            <p:ph type="title"/>
          </p:nvPr>
        </p:nvSpPr>
        <p:spPr/>
        <p:txBody>
          <a:bodyPr/>
          <a:lstStyle/>
          <a:p>
            <a:pPr eaLnBrk="1" hangingPunct="1"/>
            <a:r>
              <a:rPr lang="en-US" smtClean="0">
                <a:solidFill>
                  <a:srgbClr val="0070C0"/>
                </a:solidFill>
              </a:rPr>
              <a:t>Ways to reconstruct comparison groups</a:t>
            </a:r>
          </a:p>
        </p:txBody>
      </p:sp>
      <p:sp>
        <p:nvSpPr>
          <p:cNvPr id="140292" name="Rectangle 3"/>
          <p:cNvSpPr>
            <a:spLocks noGrp="1" noChangeArrowheads="1"/>
          </p:cNvSpPr>
          <p:nvPr>
            <p:ph type="body" idx="1"/>
          </p:nvPr>
        </p:nvSpPr>
        <p:spPr/>
        <p:txBody>
          <a:bodyPr/>
          <a:lstStyle/>
          <a:p>
            <a:pPr eaLnBrk="1" hangingPunct="1">
              <a:lnSpc>
                <a:spcPct val="90000"/>
              </a:lnSpc>
            </a:pPr>
            <a:r>
              <a:rPr lang="en-US" smtClean="0"/>
              <a:t>Judgmental matching of communities </a:t>
            </a:r>
          </a:p>
          <a:p>
            <a:pPr eaLnBrk="1" hangingPunct="1">
              <a:lnSpc>
                <a:spcPct val="90000"/>
              </a:lnSpc>
            </a:pPr>
            <a:r>
              <a:rPr lang="en-US" smtClean="0"/>
              <a:t>When there is phased introduction of project services beneficiaries entering in later phases can be used as “pipeline” comparison groups</a:t>
            </a:r>
          </a:p>
          <a:p>
            <a:pPr eaLnBrk="1" hangingPunct="1">
              <a:lnSpc>
                <a:spcPct val="90000"/>
              </a:lnSpc>
            </a:pPr>
            <a:r>
              <a:rPr lang="en-US" smtClean="0"/>
              <a:t>Internal controls when different subjects receive different combinations and levels of services</a:t>
            </a:r>
          </a:p>
          <a:p>
            <a:pPr eaLnBrk="1" hangingPunct="1">
              <a:lnSpc>
                <a:spcPct val="90000"/>
              </a:lnSpc>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p:txBody>
          <a:bodyPr/>
          <a:lstStyle/>
          <a:p>
            <a:pPr>
              <a:defRPr/>
            </a:pPr>
            <a:fld id="{A991A31B-7180-4AC3-8C9B-066F192751C4}" type="slidenum">
              <a:rPr lang="en-US" smtClean="0"/>
              <a:pPr>
                <a:defRPr/>
              </a:pPr>
              <a:t>113</a:t>
            </a:fld>
            <a:endParaRPr lang="en-US" dirty="0" smtClean="0"/>
          </a:p>
        </p:txBody>
      </p:sp>
      <p:sp>
        <p:nvSpPr>
          <p:cNvPr id="141315" name="Rectangle 2"/>
          <p:cNvSpPr>
            <a:spLocks noGrp="1" noChangeArrowheads="1"/>
          </p:cNvSpPr>
          <p:nvPr>
            <p:ph type="title"/>
          </p:nvPr>
        </p:nvSpPr>
        <p:spPr/>
        <p:txBody>
          <a:bodyPr/>
          <a:lstStyle/>
          <a:p>
            <a:pPr eaLnBrk="1" hangingPunct="1"/>
            <a:r>
              <a:rPr lang="en-US" smtClean="0"/>
              <a:t>Using propensity scores and other methods to strengthen comparison groups</a:t>
            </a:r>
          </a:p>
        </p:txBody>
      </p:sp>
      <p:sp>
        <p:nvSpPr>
          <p:cNvPr id="141316" name="Rectangle 3"/>
          <p:cNvSpPr>
            <a:spLocks noGrp="1" noChangeArrowheads="1"/>
          </p:cNvSpPr>
          <p:nvPr>
            <p:ph type="body" idx="1"/>
          </p:nvPr>
        </p:nvSpPr>
        <p:spPr/>
        <p:txBody>
          <a:bodyPr/>
          <a:lstStyle/>
          <a:p>
            <a:pPr eaLnBrk="1" hangingPunct="1"/>
            <a:r>
              <a:rPr lang="en-US" sz="2800" smtClean="0"/>
              <a:t>Propensity score matching</a:t>
            </a:r>
          </a:p>
          <a:p>
            <a:pPr eaLnBrk="1" hangingPunct="1"/>
            <a:r>
              <a:rPr lang="en-US" sz="2800" smtClean="0"/>
              <a:t>Rapid assessment studies can compare characteristics of project and comparison groups using:</a:t>
            </a:r>
          </a:p>
          <a:p>
            <a:pPr lvl="1" eaLnBrk="1" hangingPunct="1"/>
            <a:r>
              <a:rPr lang="en-US" sz="2200" smtClean="0"/>
              <a:t>Observation</a:t>
            </a:r>
          </a:p>
          <a:p>
            <a:pPr lvl="1" eaLnBrk="1" hangingPunct="1"/>
            <a:r>
              <a:rPr lang="en-US" sz="2200" smtClean="0"/>
              <a:t>Key informants</a:t>
            </a:r>
          </a:p>
          <a:p>
            <a:pPr lvl="1" eaLnBrk="1" hangingPunct="1"/>
            <a:r>
              <a:rPr lang="en-US" sz="2200" smtClean="0"/>
              <a:t>Focus groups</a:t>
            </a:r>
          </a:p>
          <a:p>
            <a:pPr lvl="1" eaLnBrk="1" hangingPunct="1"/>
            <a:r>
              <a:rPr lang="en-US" sz="2200" smtClean="0"/>
              <a:t>Secondary data</a:t>
            </a:r>
          </a:p>
          <a:p>
            <a:pPr lvl="1" eaLnBrk="1" hangingPunct="1"/>
            <a:r>
              <a:rPr lang="en-US" sz="2200" smtClean="0"/>
              <a:t>Aerial photos and GIS data</a:t>
            </a:r>
          </a:p>
          <a:p>
            <a:pPr eaLnBrk="1" hangingPunct="1"/>
            <a:endParaRPr lang="en-US" sz="2800" smtClean="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p:txBody>
          <a:bodyPr/>
          <a:lstStyle/>
          <a:p>
            <a:pPr>
              <a:defRPr/>
            </a:pPr>
            <a:fld id="{DED4AC64-F49A-47B2-A0AB-135167C77CB1}" type="slidenum">
              <a:rPr lang="en-US" smtClean="0"/>
              <a:pPr>
                <a:defRPr/>
              </a:pPr>
              <a:t>114</a:t>
            </a:fld>
            <a:endParaRPr lang="en-US" dirty="0" smtClean="0"/>
          </a:p>
        </p:txBody>
      </p:sp>
      <p:sp>
        <p:nvSpPr>
          <p:cNvPr id="142339" name="Rectangle 2"/>
          <p:cNvSpPr>
            <a:spLocks noGrp="1" noChangeArrowheads="1"/>
          </p:cNvSpPr>
          <p:nvPr>
            <p:ph type="title"/>
          </p:nvPr>
        </p:nvSpPr>
        <p:spPr/>
        <p:txBody>
          <a:bodyPr/>
          <a:lstStyle/>
          <a:p>
            <a:pPr eaLnBrk="1" hangingPunct="1"/>
            <a:r>
              <a:rPr lang="en-US" sz="3200" smtClean="0"/>
              <a:t>Issues in reconstructing comparison groups</a:t>
            </a:r>
          </a:p>
        </p:txBody>
      </p:sp>
      <p:sp>
        <p:nvSpPr>
          <p:cNvPr id="142340" name="Rectangle 3"/>
          <p:cNvSpPr>
            <a:spLocks noGrp="1" noChangeArrowheads="1"/>
          </p:cNvSpPr>
          <p:nvPr>
            <p:ph type="body" idx="1"/>
          </p:nvPr>
        </p:nvSpPr>
        <p:spPr/>
        <p:txBody>
          <a:bodyPr/>
          <a:lstStyle/>
          <a:p>
            <a:pPr eaLnBrk="1" hangingPunct="1">
              <a:lnSpc>
                <a:spcPct val="80000"/>
              </a:lnSpc>
            </a:pPr>
            <a:r>
              <a:rPr lang="en-US" sz="2800" smtClean="0"/>
              <a:t>Project areas often selected purposively and difficult to match</a:t>
            </a:r>
          </a:p>
          <a:p>
            <a:pPr eaLnBrk="1" hangingPunct="1">
              <a:lnSpc>
                <a:spcPct val="80000"/>
              </a:lnSpc>
            </a:pPr>
            <a:r>
              <a:rPr lang="en-US" sz="2800" smtClean="0"/>
              <a:t>Differences between project and comparison groups - difficult to assess whether outcomes were due to project interventions or to these initial differences</a:t>
            </a:r>
          </a:p>
          <a:p>
            <a:pPr eaLnBrk="1" hangingPunct="1">
              <a:lnSpc>
                <a:spcPct val="80000"/>
              </a:lnSpc>
            </a:pPr>
            <a:r>
              <a:rPr lang="en-US" sz="2800" smtClean="0"/>
              <a:t>Lack of good data to select comparison groups</a:t>
            </a:r>
          </a:p>
          <a:p>
            <a:pPr eaLnBrk="1" hangingPunct="1">
              <a:lnSpc>
                <a:spcPct val="80000"/>
              </a:lnSpc>
            </a:pPr>
            <a:r>
              <a:rPr lang="en-US" sz="2800" smtClean="0"/>
              <a:t>Contamination (good ideas tend to spread!)</a:t>
            </a:r>
          </a:p>
          <a:p>
            <a:pPr eaLnBrk="1" hangingPunct="1">
              <a:lnSpc>
                <a:spcPct val="80000"/>
              </a:lnSpc>
            </a:pPr>
            <a:r>
              <a:rPr lang="en-US" sz="2800" smtClean="0"/>
              <a:t>Econometric methods cannot fully adjust for initial differences between the groups [unobservables]</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8F8EBF9-335B-4828-A02E-F4006AFDB975}" type="slidenum">
              <a:rPr lang="en-US" smtClean="0"/>
              <a:pPr>
                <a:defRPr/>
              </a:pPr>
              <a:t>115</a:t>
            </a:fld>
            <a:endParaRPr lang="en-US"/>
          </a:p>
        </p:txBody>
      </p:sp>
      <p:pic>
        <p:nvPicPr>
          <p:cNvPr id="143363" name="Picture 2" descr="C:\Users\Jim Rugh\Pictures\2009\South Africa\P10208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9275" y="5622925"/>
            <a:ext cx="8045450" cy="1201738"/>
          </a:xfrm>
          <a:prstGeom prst="rect">
            <a:avLst/>
          </a:prstGeom>
          <a:solidFill>
            <a:srgbClr val="993300"/>
          </a:solidFill>
        </p:spPr>
        <p:txBody>
          <a:bodyPr>
            <a:spAutoFit/>
          </a:bodyPr>
          <a:lstStyle/>
          <a:p>
            <a:pPr algn="ctr">
              <a:defRPr/>
            </a:pPr>
            <a:r>
              <a:rPr lang="en-US" sz="3600" dirty="0">
                <a:solidFill>
                  <a:srgbClr val="FFFF00"/>
                </a:solidFill>
                <a:effectLst>
                  <a:outerShdw blurRad="38100" dist="38100" dir="2700000" algn="tl">
                    <a:srgbClr val="000000">
                      <a:alpha val="43137"/>
                    </a:srgbClr>
                  </a:outerShdw>
                </a:effectLst>
              </a:rPr>
              <a:t>What experiences have you had with identifying counterfactual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0"/>
            <a:ext cx="91963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198688" y="2333625"/>
            <a:ext cx="6945312" cy="4524375"/>
          </a:xfrm>
          <a:prstGeom prst="rect">
            <a:avLst/>
          </a:prstGeom>
          <a:noFill/>
          <a:ln w="9525">
            <a:noFill/>
            <a:miter lim="800000"/>
            <a:headEnd/>
            <a:tailEnd/>
          </a:ln>
        </p:spPr>
        <p:txBody>
          <a:bodyPr>
            <a:spAutoFit/>
          </a:bodyPr>
          <a:lstStyle/>
          <a:p>
            <a:pPr algn="ctr" eaLnBrk="0" hangingPunct="0">
              <a:defRPr/>
            </a:pPr>
            <a:r>
              <a:rPr lang="en-US" sz="4800" b="1" dirty="0">
                <a:solidFill>
                  <a:srgbClr val="FFFF00"/>
                </a:solidFill>
                <a:effectLst>
                  <a:outerShdw blurRad="38100" dist="38100" dir="2700000" algn="tl">
                    <a:srgbClr val="000000">
                      <a:alpha val="43137"/>
                    </a:srgbClr>
                  </a:outerShdw>
                </a:effectLst>
                <a:cs typeface="+mn-cs"/>
              </a:rPr>
              <a:t>Enough of our presentations: it’s time for you (THE RealWorld PEOPLE!) to get involved yourselves.</a:t>
            </a:r>
          </a:p>
        </p:txBody>
      </p:sp>
    </p:spTree>
    <p:extLst>
      <p:ext uri="{BB962C8B-B14F-4D97-AF65-F5344CB8AC3E}">
        <p14:creationId xmlns:p14="http://schemas.microsoft.com/office/powerpoint/2010/main" val="1244008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lum bright="20000" contrast="-22000"/>
            <a:extLst>
              <a:ext uri="{28A0092B-C50C-407E-A947-70E740481C1C}">
                <a14:useLocalDpi xmlns:a14="http://schemas.microsoft.com/office/drawing/2010/main" val="0"/>
              </a:ext>
            </a:extLst>
          </a:blip>
          <a:srcRect/>
          <a:stretch>
            <a:fillRect/>
          </a:stretch>
        </p:blipFill>
        <p:spPr bwMode="auto">
          <a:xfrm>
            <a:off x="-52388" y="0"/>
            <a:ext cx="91963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198688" y="2333625"/>
            <a:ext cx="6945312" cy="5078413"/>
          </a:xfrm>
          <a:prstGeom prst="rect">
            <a:avLst/>
          </a:prstGeom>
          <a:noFill/>
          <a:ln w="9525">
            <a:noFill/>
            <a:miter lim="800000"/>
            <a:headEnd/>
            <a:tailEnd/>
          </a:ln>
        </p:spPr>
        <p:txBody>
          <a:bodyPr>
            <a:spAutoFit/>
          </a:bodyPr>
          <a:lstStyle/>
          <a:p>
            <a:pPr algn="ctr" eaLnBrk="0" hangingPunct="0">
              <a:defRPr/>
            </a:pPr>
            <a:r>
              <a:rPr lang="en-US" sz="5400" b="1" dirty="0">
                <a:solidFill>
                  <a:srgbClr val="FFFF00"/>
                </a:solidFill>
                <a:effectLst>
                  <a:outerShdw blurRad="38100" dist="38100" dir="2700000" algn="tl">
                    <a:srgbClr val="000000">
                      <a:alpha val="43137"/>
                    </a:srgbClr>
                  </a:outerShdw>
                </a:effectLst>
                <a:cs typeface="+mn-cs"/>
              </a:rPr>
              <a:t>Time for small-group work. Read your case studies and begin your discussions.  </a:t>
            </a:r>
            <a:endParaRPr lang="en-US" sz="5400" b="1" i="1" dirty="0">
              <a:solidFill>
                <a:srgbClr val="FFFF00"/>
              </a:solidFill>
              <a:effectLst>
                <a:outerShdw blurRad="38100" dist="38100" dir="2700000" algn="tl">
                  <a:srgbClr val="000000">
                    <a:alpha val="43137"/>
                  </a:srgbClr>
                </a:outerShdw>
              </a:effectLst>
              <a:cs typeface="+mn-cs"/>
            </a:endParaRPr>
          </a:p>
          <a:p>
            <a:pPr algn="ctr" eaLnBrk="0" hangingPunct="0">
              <a:defRPr/>
            </a:pPr>
            <a:endParaRPr lang="en-US" sz="5400" b="1" dirty="0">
              <a:solidFill>
                <a:srgbClr val="FFFF00"/>
              </a:solidFill>
              <a:effectLst>
                <a:outerShdw blurRad="38100" dist="38100" dir="2700000" algn="tl">
                  <a:srgbClr val="000000">
                    <a:alpha val="43137"/>
                  </a:srgbClr>
                </a:outerShdw>
              </a:effectLst>
              <a:cs typeface="+mn-cs"/>
            </a:endParaRPr>
          </a:p>
        </p:txBody>
      </p:sp>
    </p:spTree>
    <p:extLst>
      <p:ext uri="{BB962C8B-B14F-4D97-AF65-F5344CB8AC3E}">
        <p14:creationId xmlns:p14="http://schemas.microsoft.com/office/powerpoint/2010/main" val="1635439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a:lum bright="44000" contrast="-60000"/>
            <a:extLst>
              <a:ext uri="{28A0092B-C50C-407E-A947-70E740481C1C}">
                <a14:useLocalDpi xmlns:a14="http://schemas.microsoft.com/office/drawing/2010/main" val="0"/>
              </a:ext>
            </a:extLst>
          </a:blip>
          <a:srcRect/>
          <a:stretch>
            <a:fillRect/>
          </a:stretch>
        </p:blipFill>
        <p:spPr bwMode="auto">
          <a:xfrm>
            <a:off x="-52388" y="0"/>
            <a:ext cx="91963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762000" y="2493963"/>
            <a:ext cx="8382000" cy="4038600"/>
          </a:xfrm>
          <a:prstGeom prst="rect">
            <a:avLst/>
          </a:prstGeom>
        </p:spPr>
        <p:txBody>
          <a:bodyPr/>
          <a:lstStyle/>
          <a:p>
            <a:pPr marL="609600" indent="-609600">
              <a:spcBef>
                <a:spcPct val="20000"/>
              </a:spcBef>
              <a:buSzPct val="70000"/>
              <a:buFontTx/>
              <a:buAutoNum type="arabicPeriod"/>
              <a:defRPr/>
            </a:pPr>
            <a:r>
              <a:rPr lang="en-US" sz="3200" b="1" kern="0" dirty="0">
                <a:solidFill>
                  <a:schemeClr val="accent4"/>
                </a:solidFill>
                <a:latin typeface="+mn-lt"/>
                <a:cs typeface="+mn-cs"/>
              </a:rPr>
              <a:t>Some of you are playing the role of evaluation consultants, others are clients commissioning the evaluation.</a:t>
            </a:r>
          </a:p>
          <a:p>
            <a:pPr marL="609600" indent="-609600">
              <a:spcBef>
                <a:spcPct val="20000"/>
              </a:spcBef>
              <a:buSzPct val="70000"/>
              <a:buFontTx/>
              <a:buAutoNum type="arabicPeriod"/>
              <a:defRPr/>
            </a:pPr>
            <a:r>
              <a:rPr lang="en-US" sz="3200" b="1" kern="0" dirty="0">
                <a:solidFill>
                  <a:schemeClr val="accent4"/>
                </a:solidFill>
                <a:latin typeface="+mn-lt"/>
                <a:cs typeface="+mn-cs"/>
              </a:rPr>
              <a:t>Decide what your group will propose to do to address the given constraints/ challenges.</a:t>
            </a:r>
          </a:p>
          <a:p>
            <a:pPr marL="609600" indent="-609600">
              <a:spcBef>
                <a:spcPct val="20000"/>
              </a:spcBef>
              <a:buSzPct val="70000"/>
              <a:buFontTx/>
              <a:buAutoNum type="arabicPeriod"/>
              <a:defRPr/>
            </a:pPr>
            <a:r>
              <a:rPr lang="en-US" sz="3200" b="1" kern="0" dirty="0">
                <a:solidFill>
                  <a:schemeClr val="accent4"/>
                </a:solidFill>
                <a:latin typeface="+mn-lt"/>
                <a:cs typeface="+mn-cs"/>
              </a:rPr>
              <a:t>Prepare to negotiate the ToR with the other group (</a:t>
            </a:r>
            <a:r>
              <a:rPr lang="en-US" sz="3200" b="1" i="1" kern="0" dirty="0">
                <a:solidFill>
                  <a:schemeClr val="accent4"/>
                </a:solidFill>
                <a:latin typeface="+mn-lt"/>
                <a:cs typeface="+mn-cs"/>
              </a:rPr>
              <a:t>later this afternoon</a:t>
            </a:r>
            <a:r>
              <a:rPr lang="en-US" sz="3200" b="1" kern="0" dirty="0">
                <a:solidFill>
                  <a:schemeClr val="accent4"/>
                </a:solidFill>
                <a:latin typeface="+mn-lt"/>
                <a:cs typeface="+mn-cs"/>
              </a:rPr>
              <a:t>).</a:t>
            </a:r>
          </a:p>
        </p:txBody>
      </p:sp>
      <p:sp>
        <p:nvSpPr>
          <p:cNvPr id="5" name="Rectangle 2"/>
          <p:cNvSpPr txBox="1">
            <a:spLocks noChangeArrowheads="1"/>
          </p:cNvSpPr>
          <p:nvPr/>
        </p:nvSpPr>
        <p:spPr>
          <a:xfrm>
            <a:off x="0" y="533400"/>
            <a:ext cx="9144000" cy="1143000"/>
          </a:xfrm>
          <a:prstGeom prst="rect">
            <a:avLst/>
          </a:prstGeom>
        </p:spPr>
        <p:txBody>
          <a:bodyPr/>
          <a:lstStyle/>
          <a:p>
            <a:pPr algn="ctr">
              <a:defRPr/>
            </a:pPr>
            <a:r>
              <a:rPr lang="en-US" sz="4400" kern="0">
                <a:solidFill>
                  <a:srgbClr val="C00000"/>
                </a:solidFill>
                <a:effectLst>
                  <a:outerShdw blurRad="38100" dist="38100" dir="2700000" algn="tl">
                    <a:srgbClr val="000000">
                      <a:alpha val="43137"/>
                    </a:srgbClr>
                  </a:outerShdw>
                </a:effectLst>
                <a:latin typeface="+mj-lt"/>
                <a:ea typeface="+mj-ea"/>
                <a:cs typeface="+mj-cs"/>
              </a:rPr>
              <a:t>Small group case study work</a:t>
            </a:r>
            <a:endParaRPr lang="en-US" sz="4400" kern="0" dirty="0">
              <a:solidFill>
                <a:srgbClr val="C00000"/>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759636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45720"/>
            <a:ext cx="9144000" cy="6863417"/>
          </a:xfrm>
          <a:prstGeom prst="rect">
            <a:avLst/>
          </a:prstGeom>
          <a:solidFill>
            <a:srgbClr val="CCFFCC"/>
          </a:solidFill>
          <a:ln w="76200">
            <a:solidFill>
              <a:srgbClr val="00CC00"/>
            </a:solidFill>
            <a:miter lim="800000"/>
            <a:headEnd/>
            <a:tailEnd/>
          </a:ln>
          <a:effectLst>
            <a:innerShdw blurRad="63500" dist="50800" dir="8100000">
              <a:prstClr val="black">
                <a:alpha val="50000"/>
              </a:prstClr>
            </a:innerShdw>
          </a:effectLst>
        </p:spPr>
        <p:txBody>
          <a:bodyPr>
            <a:spAutoFit/>
          </a:bodyPr>
          <a:lstStyle/>
          <a:p>
            <a:pPr>
              <a:tabLst>
                <a:tab pos="357188" algn="l"/>
                <a:tab pos="542925" algn="l"/>
              </a:tabLst>
              <a:defRPr/>
            </a:pPr>
            <a:r>
              <a:rPr lang="en-US" sz="2200" b="1" dirty="0">
                <a:solidFill>
                  <a:schemeClr val="tx2"/>
                </a:solidFill>
                <a:latin typeface="Calibri" pitchFamily="34" charset="0"/>
              </a:rPr>
              <a:t>The purpose of this exercise to gain some practical ‘feel’ for applying what we’ve learned about RealWorld Evaluation.</a:t>
            </a:r>
          </a:p>
          <a:p>
            <a:pPr marL="185738" indent="-185738">
              <a:tabLst>
                <a:tab pos="357188" algn="l"/>
                <a:tab pos="542925" algn="l"/>
              </a:tabLst>
              <a:defRPr/>
            </a:pPr>
            <a:endParaRPr lang="en-US" sz="2200" dirty="0">
              <a:latin typeface="Calibri" pitchFamily="34" charset="0"/>
            </a:endParaRPr>
          </a:p>
          <a:p>
            <a:pPr>
              <a:tabLst>
                <a:tab pos="357188" algn="l"/>
                <a:tab pos="542925" algn="l"/>
              </a:tabLst>
              <a:defRPr/>
            </a:pPr>
            <a:r>
              <a:rPr lang="en-US" sz="2200" b="1" dirty="0">
                <a:latin typeface="Calibri" pitchFamily="34" charset="0"/>
              </a:rPr>
              <a:t>Group A </a:t>
            </a:r>
            <a:r>
              <a:rPr lang="en-US" sz="2200" dirty="0">
                <a:latin typeface="Calibri" pitchFamily="34" charset="0"/>
              </a:rPr>
              <a:t>(</a:t>
            </a:r>
            <a:r>
              <a:rPr lang="en-US" sz="2200" b="1" dirty="0">
                <a:latin typeface="Calibri" pitchFamily="34" charset="0"/>
              </a:rPr>
              <a:t>consultants</a:t>
            </a:r>
            <a:r>
              <a:rPr lang="en-US" sz="2200" dirty="0">
                <a:latin typeface="Calibri" pitchFamily="34" charset="0"/>
              </a:rPr>
              <a:t>) Evaluation team to consider how they will propose a revised evaluation design and plan that reduces the budget by 25% to 50%, and yet meets the needs of both clients (City Housing Department and the international donor).</a:t>
            </a:r>
          </a:p>
          <a:p>
            <a:pPr>
              <a:tabLst>
                <a:tab pos="357188" algn="l"/>
                <a:tab pos="542925" algn="l"/>
              </a:tabLst>
              <a:defRPr/>
            </a:pPr>
            <a:endParaRPr lang="en-US" sz="2200" dirty="0">
              <a:latin typeface="Calibri" pitchFamily="34" charset="0"/>
            </a:endParaRPr>
          </a:p>
          <a:p>
            <a:pPr>
              <a:tabLst>
                <a:tab pos="357188" algn="l"/>
                <a:tab pos="542925" algn="l"/>
              </a:tabLst>
              <a:defRPr/>
            </a:pPr>
            <a:r>
              <a:rPr lang="en-US" sz="2200" b="1" dirty="0">
                <a:latin typeface="Calibri" pitchFamily="34" charset="0"/>
              </a:rPr>
              <a:t>Group B</a:t>
            </a:r>
            <a:r>
              <a:rPr lang="en-US" sz="2200" dirty="0">
                <a:latin typeface="Calibri" pitchFamily="34" charset="0"/>
              </a:rPr>
              <a:t> (</a:t>
            </a:r>
            <a:r>
              <a:rPr lang="en-US" sz="2200" b="1" dirty="0">
                <a:latin typeface="Calibri" pitchFamily="34" charset="0"/>
              </a:rPr>
              <a:t>clients</a:t>
            </a:r>
            <a:r>
              <a:rPr lang="en-US" sz="2200" dirty="0">
                <a:latin typeface="Calibri" pitchFamily="34" charset="0"/>
              </a:rPr>
              <a:t>) will also review the initial proposal in light of what they have learned about RealWorld Evaluation, and prepare to re-negotiate the plans with the consultancy group.  Note: </a:t>
            </a:r>
            <a:r>
              <a:rPr lang="en-US" sz="2200" b="1" dirty="0">
                <a:latin typeface="Calibri" pitchFamily="34" charset="0"/>
              </a:rPr>
              <a:t>there are two types of clients</a:t>
            </a:r>
            <a:r>
              <a:rPr lang="en-US" sz="2200" dirty="0">
                <a:latin typeface="Calibri" pitchFamily="34" charset="0"/>
              </a:rPr>
              <a:t>: the Housing Department (project implementers) and the international donor (foundation).</a:t>
            </a:r>
          </a:p>
          <a:p>
            <a:pPr>
              <a:tabLst>
                <a:tab pos="357188" algn="l"/>
                <a:tab pos="542925" algn="l"/>
              </a:tabLst>
              <a:defRPr/>
            </a:pPr>
            <a:endParaRPr lang="en-US" sz="2200" dirty="0">
              <a:latin typeface="Calibri" pitchFamily="34" charset="0"/>
            </a:endParaRPr>
          </a:p>
          <a:p>
            <a:pPr>
              <a:tabLst>
                <a:tab pos="357188" algn="l"/>
                <a:tab pos="542925" algn="l"/>
              </a:tabLst>
              <a:defRPr/>
            </a:pPr>
            <a:r>
              <a:rPr lang="en-US" sz="2200" dirty="0">
                <a:solidFill>
                  <a:srgbClr val="FF0000"/>
                </a:solidFill>
                <a:latin typeface="Calibri" pitchFamily="34" charset="0"/>
              </a:rPr>
              <a:t>Groups are given 45 minutes to prepare their cases.</a:t>
            </a:r>
          </a:p>
          <a:p>
            <a:pPr>
              <a:tabLst>
                <a:tab pos="357188" algn="l"/>
                <a:tab pos="542925" algn="l"/>
              </a:tabLst>
              <a:defRPr/>
            </a:pPr>
            <a:endParaRPr lang="en-US" sz="2200" dirty="0">
              <a:latin typeface="Calibri" pitchFamily="34" charset="0"/>
            </a:endParaRPr>
          </a:p>
          <a:p>
            <a:pPr>
              <a:tabLst>
                <a:tab pos="357188" algn="l"/>
                <a:tab pos="542925" algn="l"/>
              </a:tabLst>
              <a:defRPr/>
            </a:pPr>
            <a:r>
              <a:rPr lang="en-US" sz="2200" dirty="0">
                <a:latin typeface="Calibri" pitchFamily="34" charset="0"/>
              </a:rPr>
              <a:t>Later the Consultants’ group will meet with Clients’ groups to negotiate their proposed revisions in the plans for this evaluation.  </a:t>
            </a:r>
            <a:r>
              <a:rPr lang="en-US" sz="2200" i="1" dirty="0">
                <a:solidFill>
                  <a:srgbClr val="FF0000"/>
                </a:solidFill>
                <a:latin typeface="Calibri" pitchFamily="34" charset="0"/>
              </a:rPr>
              <a:t>45 minutes will be available for those negotiation sessions.</a:t>
            </a:r>
          </a:p>
          <a:p>
            <a:pPr>
              <a:tabLst>
                <a:tab pos="357188" algn="l"/>
                <a:tab pos="542925" algn="l"/>
              </a:tabLst>
              <a:defRPr/>
            </a:pPr>
            <a:endParaRPr lang="en-US" sz="2200" i="1" dirty="0">
              <a:solidFill>
                <a:srgbClr val="FF0000"/>
              </a:solidFill>
              <a:latin typeface="Calibri" pitchFamily="34" charset="0"/>
            </a:endParaRPr>
          </a:p>
          <a:p>
            <a:pPr>
              <a:tabLst>
                <a:tab pos="357188" algn="l"/>
                <a:tab pos="542925" algn="l"/>
              </a:tabLst>
              <a:defRPr/>
            </a:pPr>
            <a:endParaRPr lang="en-US" sz="2200" dirty="0">
              <a:latin typeface="Calibri" pitchFamily="34" charset="0"/>
            </a:endParaRPr>
          </a:p>
        </p:txBody>
      </p:sp>
    </p:spTree>
    <p:extLst>
      <p:ext uri="{BB962C8B-B14F-4D97-AF65-F5344CB8AC3E}">
        <p14:creationId xmlns:p14="http://schemas.microsoft.com/office/powerpoint/2010/main" val="3539635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p:txBody>
          <a:bodyPr/>
          <a:lstStyle/>
          <a:p>
            <a:pPr>
              <a:defRPr/>
            </a:pPr>
            <a:fld id="{27E0F020-F636-4E10-AF60-B5D51E8CB9D8}" type="slidenum">
              <a:rPr lang="en-US" smtClean="0"/>
              <a:pPr>
                <a:defRPr/>
              </a:pPr>
              <a:t>12</a:t>
            </a:fld>
            <a:endParaRPr lang="en-US" smtClean="0"/>
          </a:p>
        </p:txBody>
      </p:sp>
      <p:sp>
        <p:nvSpPr>
          <p:cNvPr id="23555" name="Rectangle 1026"/>
          <p:cNvSpPr>
            <a:spLocks noGrp="1" noChangeArrowheads="1"/>
          </p:cNvSpPr>
          <p:nvPr>
            <p:ph type="title"/>
          </p:nvPr>
        </p:nvSpPr>
        <p:spPr>
          <a:xfrm>
            <a:off x="555625" y="533400"/>
            <a:ext cx="8215313" cy="1143000"/>
          </a:xfrm>
        </p:spPr>
        <p:txBody>
          <a:bodyPr/>
          <a:lstStyle/>
          <a:p>
            <a:r>
              <a:rPr lang="en-US" sz="3200" smtClean="0"/>
              <a:t>The RealWorld Evaluation Approach</a:t>
            </a:r>
            <a:br>
              <a:rPr lang="en-US" sz="3200" smtClean="0"/>
            </a:br>
            <a:endParaRPr lang="en-US" sz="3200" smtClean="0"/>
          </a:p>
        </p:txBody>
      </p:sp>
      <p:sp>
        <p:nvSpPr>
          <p:cNvPr id="138244" name="Rectangle 1028"/>
          <p:cNvSpPr>
            <a:spLocks noGrp="1" noChangeArrowheads="1"/>
          </p:cNvSpPr>
          <p:nvPr>
            <p:ph type="body" sz="half" idx="2"/>
          </p:nvPr>
        </p:nvSpPr>
        <p:spPr>
          <a:xfrm>
            <a:off x="3352800" y="2133600"/>
            <a:ext cx="5141913" cy="3276600"/>
          </a:xfrm>
        </p:spPr>
        <p:txBody>
          <a:bodyPr/>
          <a:lstStyle/>
          <a:p>
            <a:pPr>
              <a:buFont typeface="Wingdings" pitchFamily="2" charset="2"/>
              <a:buNone/>
            </a:pPr>
            <a:r>
              <a:rPr lang="en-US" sz="2500" smtClean="0"/>
              <a:t>   </a:t>
            </a:r>
            <a:r>
              <a:rPr lang="en-US" sz="2800" smtClean="0"/>
              <a:t>An integrated approach to ensure acceptable standards of methodological rigor while operating under real-world budget, time, data and political constraints.</a:t>
            </a:r>
          </a:p>
        </p:txBody>
      </p:sp>
      <p:sp>
        <p:nvSpPr>
          <p:cNvPr id="138245" name="Text Box 1029"/>
          <p:cNvSpPr txBox="1">
            <a:spLocks noChangeArrowheads="1"/>
          </p:cNvSpPr>
          <p:nvPr/>
        </p:nvSpPr>
        <p:spPr bwMode="auto">
          <a:xfrm>
            <a:off x="990600" y="5486400"/>
            <a:ext cx="746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i="1" dirty="0" smtClean="0">
                <a:solidFill>
                  <a:srgbClr val="0000FF"/>
                </a:solidFill>
              </a:rPr>
              <a:t>This is the cover of the cover of the 1se edition of the </a:t>
            </a:r>
          </a:p>
          <a:p>
            <a:pPr algn="ctr" eaLnBrk="1" hangingPunct="1"/>
            <a:r>
              <a:rPr lang="en-US" b="1" i="1" dirty="0" smtClean="0">
                <a:solidFill>
                  <a:srgbClr val="0000FF"/>
                </a:solidFill>
              </a:rPr>
              <a:t>RealWorld </a:t>
            </a:r>
            <a:r>
              <a:rPr lang="en-US" b="1" i="1" dirty="0">
                <a:solidFill>
                  <a:srgbClr val="0000FF"/>
                </a:solidFill>
              </a:rPr>
              <a:t>Evaluation </a:t>
            </a:r>
            <a:r>
              <a:rPr lang="en-US" b="1" dirty="0" smtClean="0">
                <a:solidFill>
                  <a:srgbClr val="0000FF"/>
                </a:solidFill>
              </a:rPr>
              <a:t>book (2006)</a:t>
            </a:r>
            <a:endParaRPr lang="en-US" b="1" dirty="0">
              <a:solidFill>
                <a:srgbClr val="0000FF"/>
              </a:solidFill>
            </a:endParaRPr>
          </a:p>
        </p:txBody>
      </p:sp>
      <p:pic>
        <p:nvPicPr>
          <p:cNvPr id="19463" name="Picture 7" descr="C:\Users\Jim Rugh\Documents\! Jim's Documents\RWE\RWE website\RWE book 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1911350"/>
            <a:ext cx="2555875"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244">
                                            <p:txEl>
                                              <p:pRg st="0" end="0"/>
                                            </p:txEl>
                                          </p:spTgt>
                                        </p:tgtEl>
                                        <p:attrNameLst>
                                          <p:attrName>style.visibility</p:attrName>
                                        </p:attrNameLst>
                                      </p:cBhvr>
                                      <p:to>
                                        <p:strVal val="visible"/>
                                      </p:to>
                                    </p:set>
                                    <p:animEffect transition="in" filter="wipe(left)">
                                      <p:cBhvr>
                                        <p:cTn id="7" dur="1000"/>
                                        <p:tgtEl>
                                          <p:spTgt spid="138244">
                                            <p:txEl>
                                              <p:pRg st="0" end="0"/>
                                            </p:txEl>
                                          </p:spTgt>
                                        </p:tgtEl>
                                      </p:cBhvr>
                                    </p:animEffect>
                                  </p:childTnLst>
                                </p:cTn>
                              </p:par>
                            </p:childTnLst>
                          </p:cTn>
                        </p:par>
                        <p:par>
                          <p:cTn id="8" fill="hold" nodeType="afterGroup">
                            <p:stCondLst>
                              <p:cond delay="1000"/>
                            </p:stCondLst>
                            <p:childTnLst>
                              <p:par>
                                <p:cTn id="9" presetID="55" presetClass="entr" presetSubtype="0" fill="hold" nodeType="afterEffect">
                                  <p:stCondLst>
                                    <p:cond delay="0"/>
                                  </p:stCondLst>
                                  <p:childTnLst>
                                    <p:set>
                                      <p:cBhvr>
                                        <p:cTn id="10" dur="1" fill="hold">
                                          <p:stCondLst>
                                            <p:cond delay="0"/>
                                          </p:stCondLst>
                                        </p:cTn>
                                        <p:tgtEl>
                                          <p:spTgt spid="19463"/>
                                        </p:tgtEl>
                                        <p:attrNameLst>
                                          <p:attrName>style.visibility</p:attrName>
                                        </p:attrNameLst>
                                      </p:cBhvr>
                                      <p:to>
                                        <p:strVal val="visible"/>
                                      </p:to>
                                    </p:set>
                                    <p:anim calcmode="lin" valueType="num">
                                      <p:cBhvr>
                                        <p:cTn id="11" dur="1000" fill="hold"/>
                                        <p:tgtEl>
                                          <p:spTgt spid="19463"/>
                                        </p:tgtEl>
                                        <p:attrNameLst>
                                          <p:attrName>ppt_w</p:attrName>
                                        </p:attrNameLst>
                                      </p:cBhvr>
                                      <p:tavLst>
                                        <p:tav tm="0">
                                          <p:val>
                                            <p:strVal val="#ppt_w*0.70"/>
                                          </p:val>
                                        </p:tav>
                                        <p:tav tm="100000">
                                          <p:val>
                                            <p:strVal val="#ppt_w"/>
                                          </p:val>
                                        </p:tav>
                                      </p:tavLst>
                                    </p:anim>
                                    <p:anim calcmode="lin" valueType="num">
                                      <p:cBhvr>
                                        <p:cTn id="12" dur="1000" fill="hold"/>
                                        <p:tgtEl>
                                          <p:spTgt spid="19463"/>
                                        </p:tgtEl>
                                        <p:attrNameLst>
                                          <p:attrName>ppt_h</p:attrName>
                                        </p:attrNameLst>
                                      </p:cBhvr>
                                      <p:tavLst>
                                        <p:tav tm="0">
                                          <p:val>
                                            <p:strVal val="#ppt_h"/>
                                          </p:val>
                                        </p:tav>
                                        <p:tav tm="100000">
                                          <p:val>
                                            <p:strVal val="#ppt_h"/>
                                          </p:val>
                                        </p:tav>
                                      </p:tavLst>
                                    </p:anim>
                                    <p:animEffect transition="in" filter="fade">
                                      <p:cBhvr>
                                        <p:cTn id="13" dur="1000"/>
                                        <p:tgtEl>
                                          <p:spTgt spid="19463"/>
                                        </p:tgtEl>
                                      </p:cBhvr>
                                    </p:animEffect>
                                  </p:childTnLst>
                                </p:cTn>
                              </p:par>
                            </p:childTnLst>
                          </p:cTn>
                        </p:par>
                        <p:par>
                          <p:cTn id="14" fill="hold" nodeType="afterGroup">
                            <p:stCondLst>
                              <p:cond delay="2000"/>
                            </p:stCondLst>
                            <p:childTnLst>
                              <p:par>
                                <p:cTn id="15" presetID="8" presetClass="entr" presetSubtype="16" fill="hold" grpId="0" nodeType="afterEffect">
                                  <p:stCondLst>
                                    <p:cond delay="500"/>
                                  </p:stCondLst>
                                  <p:childTnLst>
                                    <p:set>
                                      <p:cBhvr>
                                        <p:cTn id="16" dur="1" fill="hold">
                                          <p:stCondLst>
                                            <p:cond delay="0"/>
                                          </p:stCondLst>
                                        </p:cTn>
                                        <p:tgtEl>
                                          <p:spTgt spid="138245"/>
                                        </p:tgtEl>
                                        <p:attrNameLst>
                                          <p:attrName>style.visibility</p:attrName>
                                        </p:attrNameLst>
                                      </p:cBhvr>
                                      <p:to>
                                        <p:strVal val="visible"/>
                                      </p:to>
                                    </p:set>
                                    <p:animEffect transition="in" filter="diamond(in)">
                                      <p:cBhvr>
                                        <p:cTn id="17" dur="20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build="p"/>
      <p:bldP spid="138245"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268538" y="3716338"/>
            <a:ext cx="4648200" cy="1752600"/>
          </a:xfrm>
        </p:spPr>
        <p:txBody>
          <a:bodyPr/>
          <a:lstStyle/>
          <a:p>
            <a:pPr eaLnBrk="1" hangingPunct="1"/>
            <a:r>
              <a:rPr lang="en-US" sz="4000" b="1" smtClean="0">
                <a:solidFill>
                  <a:srgbClr val="0070C0"/>
                </a:solidFill>
              </a:rPr>
              <a:t>More holistic approaches to Impact Evaluation</a:t>
            </a:r>
            <a:endParaRPr lang="en-US" sz="3600" i="1" smtClean="0">
              <a:solidFill>
                <a:srgbClr val="0070C0"/>
              </a:solidFill>
            </a:endParaRPr>
          </a:p>
        </p:txBody>
      </p:sp>
      <p:sp>
        <p:nvSpPr>
          <p:cNvPr id="144387" name="Rectangle 2"/>
          <p:cNvSpPr>
            <a:spLocks noGrp="1" noChangeArrowheads="1"/>
          </p:cNvSpPr>
          <p:nvPr>
            <p:ph type="ctrTitle"/>
          </p:nvPr>
        </p:nvSpPr>
        <p:spPr>
          <a:xfrm>
            <a:off x="914400" y="690563"/>
            <a:ext cx="7340600" cy="2295525"/>
          </a:xfrm>
        </p:spPr>
        <p:txBody>
          <a:bodyPr/>
          <a:lstStyle/>
          <a:p>
            <a:pPr eaLnBrk="1" hangingPunct="1"/>
            <a:r>
              <a:rPr lang="en-US" sz="2400" smtClean="0"/>
              <a:t/>
            </a:r>
            <a:br>
              <a:rPr lang="en-US" sz="2400" smtClean="0"/>
            </a:br>
            <a:r>
              <a:rPr lang="en-US" sz="4000" b="1" smtClean="0">
                <a:solidFill>
                  <a:srgbClr val="C00000"/>
                </a:solidFill>
              </a:rPr>
              <a:t>RealWorld Evaluation</a:t>
            </a:r>
            <a:r>
              <a:rPr lang="en-US" sz="3200" b="1" smtClean="0"/>
              <a:t> </a:t>
            </a:r>
            <a:br>
              <a:rPr lang="en-US" sz="3200" b="1" smtClean="0"/>
            </a:br>
            <a:r>
              <a:rPr lang="en-US" sz="3200" b="1" smtClean="0"/>
              <a:t/>
            </a:r>
            <a:br>
              <a:rPr lang="en-US" sz="3200" b="1" smtClean="0"/>
            </a:br>
            <a:r>
              <a:rPr lang="en-US" sz="2400" i="0" smtClean="0"/>
              <a:t>Designing Evaluations under Budget, Time, Data and Political Constraints</a:t>
            </a:r>
            <a:r>
              <a:rPr lang="en-US" sz="4800" smtClean="0"/>
              <a:t> </a:t>
            </a:r>
            <a:endParaRPr lang="en-US" sz="3200" i="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1000"/>
                                        <p:tgtEl>
                                          <p:spTgt spid="30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8007350" y="6586538"/>
            <a:ext cx="1311275" cy="311150"/>
          </a:xfrm>
        </p:spPr>
        <p:txBody>
          <a:bodyPr/>
          <a:lstStyle/>
          <a:p>
            <a:pPr>
              <a:defRPr/>
            </a:pPr>
            <a:fld id="{BA457250-AEB4-4E1A-AFDF-14289A7AF9EA}" type="slidenum">
              <a:rPr lang="en-AU"/>
              <a:pPr>
                <a:defRPr/>
              </a:pPr>
              <a:t>121</a:t>
            </a:fld>
            <a:endParaRPr lang="en-AU" dirty="0"/>
          </a:p>
        </p:txBody>
      </p:sp>
      <p:sp>
        <p:nvSpPr>
          <p:cNvPr id="147459" name="Rectangle 3"/>
          <p:cNvSpPr>
            <a:spLocks noGrp="1" noChangeArrowheads="1"/>
          </p:cNvSpPr>
          <p:nvPr>
            <p:ph type="title"/>
          </p:nvPr>
        </p:nvSpPr>
        <p:spPr>
          <a:xfrm>
            <a:off x="555625" y="133350"/>
            <a:ext cx="8229600" cy="922338"/>
          </a:xfrm>
        </p:spPr>
        <p:txBody>
          <a:bodyPr/>
          <a:lstStyle/>
          <a:p>
            <a:r>
              <a:rPr lang="en-AU" b="1" smtClean="0"/>
              <a:t>Some recent developments in impact evaluation in development</a:t>
            </a:r>
            <a:endParaRPr lang="en-US" b="1" smtClean="0"/>
          </a:p>
        </p:txBody>
      </p:sp>
      <p:grpSp>
        <p:nvGrpSpPr>
          <p:cNvPr id="3" name="Group 16"/>
          <p:cNvGrpSpPr>
            <a:grpSpLocks/>
          </p:cNvGrpSpPr>
          <p:nvPr/>
        </p:nvGrpSpPr>
        <p:grpSpPr bwMode="auto">
          <a:xfrm>
            <a:off x="250825" y="1100138"/>
            <a:ext cx="4465638" cy="1589087"/>
            <a:chOff x="250825" y="1100133"/>
            <a:chExt cx="4465638" cy="1589092"/>
          </a:xfrm>
        </p:grpSpPr>
        <p:pic>
          <p:nvPicPr>
            <p:cNvPr id="1474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00133"/>
              <a:ext cx="3067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7473" name="Rectangle 9"/>
            <p:cNvSpPr>
              <a:spLocks noChangeArrowheads="1"/>
            </p:cNvSpPr>
            <p:nvPr/>
          </p:nvSpPr>
          <p:spPr bwMode="auto">
            <a:xfrm>
              <a:off x="323850" y="1863725"/>
              <a:ext cx="4392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en-AU" sz="1600"/>
                <a:t>J-PAL is best understood as a network of affiliated researchers …  united by their use of the randomized trial methodology…</a:t>
              </a:r>
            </a:p>
          </p:txBody>
        </p:sp>
        <p:sp>
          <p:nvSpPr>
            <p:cNvPr id="147474" name="Text Box 10"/>
            <p:cNvSpPr txBox="1">
              <a:spLocks noChangeArrowheads="1"/>
            </p:cNvSpPr>
            <p:nvPr/>
          </p:nvSpPr>
          <p:spPr bwMode="auto">
            <a:xfrm>
              <a:off x="250825" y="112553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b="1"/>
                <a:t>2003</a:t>
              </a:r>
              <a:endParaRPr lang="en-US" b="1"/>
            </a:p>
          </p:txBody>
        </p:sp>
      </p:grpSp>
      <p:grpSp>
        <p:nvGrpSpPr>
          <p:cNvPr id="5" name="Group 19"/>
          <p:cNvGrpSpPr>
            <a:grpSpLocks/>
          </p:cNvGrpSpPr>
          <p:nvPr/>
        </p:nvGrpSpPr>
        <p:grpSpPr bwMode="auto">
          <a:xfrm>
            <a:off x="373063" y="2698750"/>
            <a:ext cx="3127375" cy="1766888"/>
            <a:chOff x="6016625" y="2636838"/>
            <a:chExt cx="3127375" cy="1766887"/>
          </a:xfrm>
        </p:grpSpPr>
        <p:pic>
          <p:nvPicPr>
            <p:cNvPr id="14747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6625" y="2636838"/>
              <a:ext cx="3127375" cy="176688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7471" name="Text Box 13"/>
            <p:cNvSpPr txBox="1">
              <a:spLocks noChangeArrowheads="1"/>
            </p:cNvSpPr>
            <p:nvPr/>
          </p:nvSpPr>
          <p:spPr bwMode="auto">
            <a:xfrm>
              <a:off x="6156325" y="263683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b="1"/>
                <a:t>2008</a:t>
              </a:r>
              <a:endParaRPr lang="en-US" b="1"/>
            </a:p>
          </p:txBody>
        </p:sp>
      </p:grpSp>
      <p:grpSp>
        <p:nvGrpSpPr>
          <p:cNvPr id="6" name="Group 17"/>
          <p:cNvGrpSpPr>
            <a:grpSpLocks/>
          </p:cNvGrpSpPr>
          <p:nvPr/>
        </p:nvGrpSpPr>
        <p:grpSpPr bwMode="auto">
          <a:xfrm>
            <a:off x="5119688" y="1081088"/>
            <a:ext cx="3363912" cy="1435100"/>
            <a:chOff x="5119689" y="1081078"/>
            <a:chExt cx="3363922" cy="1435107"/>
          </a:xfrm>
        </p:grpSpPr>
        <p:pic>
          <p:nvPicPr>
            <p:cNvPr id="147468" name="Picture 5"/>
            <p:cNvPicPr>
              <a:picLocks noChangeAspect="1" noChangeArrowheads="1"/>
            </p:cNvPicPr>
            <p:nvPr/>
          </p:nvPicPr>
          <p:blipFill>
            <a:blip r:embed="rId5">
              <a:extLst>
                <a:ext uri="{28A0092B-C50C-407E-A947-70E740481C1C}">
                  <a14:useLocalDpi xmlns:a14="http://schemas.microsoft.com/office/drawing/2010/main" val="0"/>
                </a:ext>
              </a:extLst>
            </a:blip>
            <a:srcRect l="28055" t="23428" r="21040" b="43263"/>
            <a:stretch>
              <a:fillRect/>
            </a:stretch>
          </p:blipFill>
          <p:spPr bwMode="auto">
            <a:xfrm>
              <a:off x="5119689" y="1081078"/>
              <a:ext cx="3363922" cy="1435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7469" name="Text Box 7"/>
            <p:cNvSpPr txBox="1">
              <a:spLocks noChangeArrowheads="1"/>
            </p:cNvSpPr>
            <p:nvPr/>
          </p:nvSpPr>
          <p:spPr bwMode="auto">
            <a:xfrm>
              <a:off x="6945319" y="123665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b="1"/>
                <a:t>2006</a:t>
              </a:r>
              <a:endParaRPr lang="en-US" b="1"/>
            </a:p>
          </p:txBody>
        </p:sp>
      </p:grpSp>
      <p:grpSp>
        <p:nvGrpSpPr>
          <p:cNvPr id="2" name="Group 20"/>
          <p:cNvGrpSpPr>
            <a:grpSpLocks/>
          </p:cNvGrpSpPr>
          <p:nvPr/>
        </p:nvGrpSpPr>
        <p:grpSpPr bwMode="auto">
          <a:xfrm>
            <a:off x="6397625" y="2520950"/>
            <a:ext cx="2746375" cy="4016375"/>
            <a:chOff x="6634163" y="2698748"/>
            <a:chExt cx="2509837" cy="3651260"/>
          </a:xfrm>
        </p:grpSpPr>
        <p:pic>
          <p:nvPicPr>
            <p:cNvPr id="147466" name="Picture 4"/>
            <p:cNvPicPr>
              <a:picLocks noChangeAspect="1" noChangeArrowheads="1"/>
            </p:cNvPicPr>
            <p:nvPr/>
          </p:nvPicPr>
          <p:blipFill>
            <a:blip r:embed="rId6">
              <a:extLst>
                <a:ext uri="{28A0092B-C50C-407E-A947-70E740481C1C}">
                  <a14:useLocalDpi xmlns:a14="http://schemas.microsoft.com/office/drawing/2010/main" val="0"/>
                </a:ext>
              </a:extLst>
            </a:blip>
            <a:srcRect t="9641"/>
            <a:stretch>
              <a:fillRect/>
            </a:stretch>
          </p:blipFill>
          <p:spPr bwMode="auto">
            <a:xfrm>
              <a:off x="6397631" y="2516185"/>
              <a:ext cx="2746370" cy="401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7" name="Text Box 8"/>
            <p:cNvSpPr txBox="1">
              <a:spLocks noChangeArrowheads="1"/>
            </p:cNvSpPr>
            <p:nvPr/>
          </p:nvSpPr>
          <p:spPr bwMode="auto">
            <a:xfrm>
              <a:off x="6762756" y="5437193"/>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b="1"/>
                <a:t>2009</a:t>
              </a:r>
              <a:endParaRPr lang="en-US" b="1"/>
            </a:p>
          </p:txBody>
        </p:sp>
      </p:grpSp>
      <p:sp>
        <p:nvSpPr>
          <p:cNvPr id="7" name="Rectangle 6"/>
          <p:cNvSpPr/>
          <p:nvPr/>
        </p:nvSpPr>
        <p:spPr>
          <a:xfrm>
            <a:off x="3617913" y="2879725"/>
            <a:ext cx="3332162" cy="1477963"/>
          </a:xfrm>
          <a:prstGeom prst="rect">
            <a:avLst/>
          </a:prstGeom>
          <a:ln w="38100">
            <a:solidFill>
              <a:schemeClr val="accent4"/>
            </a:solidFill>
          </a:ln>
        </p:spPr>
        <p:txBody>
          <a:bodyPr>
            <a:spAutoFit/>
          </a:bodyPr>
          <a:lstStyle/>
          <a:p>
            <a:pPr>
              <a:defRPr/>
            </a:pPr>
            <a:r>
              <a:rPr lang="en-US" b="1" dirty="0"/>
              <a:t>Impact Evaluation for Improving Development – </a:t>
            </a:r>
            <a:endParaRPr lang="en-US" dirty="0"/>
          </a:p>
          <a:p>
            <a:pPr>
              <a:defRPr/>
            </a:pPr>
            <a:r>
              <a:rPr lang="en-US" b="1" dirty="0"/>
              <a:t> </a:t>
            </a:r>
            <a:endParaRPr lang="en-US" dirty="0"/>
          </a:p>
          <a:p>
            <a:pPr>
              <a:defRPr/>
            </a:pPr>
            <a:r>
              <a:rPr lang="en-US" b="1" dirty="0"/>
              <a:t>3ie and AfrEA conference in Cairo March 2009</a:t>
            </a:r>
            <a:endParaRPr lang="en-US" dirty="0"/>
          </a:p>
        </p:txBody>
      </p:sp>
      <p:sp>
        <p:nvSpPr>
          <p:cNvPr id="8" name="TextBox 7"/>
          <p:cNvSpPr txBox="1">
            <a:spLocks noChangeArrowheads="1"/>
          </p:cNvSpPr>
          <p:nvPr/>
        </p:nvSpPr>
        <p:spPr bwMode="auto">
          <a:xfrm>
            <a:off x="323850" y="4724400"/>
            <a:ext cx="5499100" cy="193992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t>2012 </a:t>
            </a:r>
            <a:r>
              <a:rPr lang="en-US" sz="2400"/>
              <a:t>Stern, E., N. Stame, J. Mayne, K. Forss, R. Davies and B. Befani. </a:t>
            </a:r>
            <a:r>
              <a:rPr lang="en-US" sz="2400" b="1" i="1"/>
              <a:t>Broadening the Range of Designs and Methods for Impact Evaluations</a:t>
            </a:r>
            <a:r>
              <a:rPr lang="en-US" sz="2400"/>
              <a:t> DFID Working Paper 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par>
                          <p:cTn id="23" fill="hold" nodeType="afterGroup">
                            <p:stCondLst>
                              <p:cond delay="5000"/>
                            </p:stCondLst>
                            <p:childTnLst>
                              <p:par>
                                <p:cTn id="24" presetID="5" presetClass="entr" presetSubtype="10" fill="hold" nodeType="afterEffect">
                                  <p:stCondLst>
                                    <p:cond delay="500"/>
                                  </p:stCondLst>
                                  <p:childTnLst>
                                    <p:set>
                                      <p:cBhvr>
                                        <p:cTn id="25" dur="1" fill="hold">
                                          <p:stCondLst>
                                            <p:cond delay="0"/>
                                          </p:stCondLst>
                                        </p:cTn>
                                        <p:tgtEl>
                                          <p:spTgt spid="2"/>
                                        </p:tgtEl>
                                        <p:attrNameLst>
                                          <p:attrName>style.visibility</p:attrName>
                                        </p:attrNameLst>
                                      </p:cBhvr>
                                      <p:to>
                                        <p:strVal val="visible"/>
                                      </p:to>
                                    </p:set>
                                    <p:animEffect transition="in" filter="checkerboard(across)">
                                      <p:cBhvr>
                                        <p:cTn id="26" dur="1000"/>
                                        <p:tgtEl>
                                          <p:spTgt spid="2"/>
                                        </p:tgtEl>
                                      </p:cBhvr>
                                    </p:animEffect>
                                  </p:childTnLst>
                                </p:cTn>
                              </p:par>
                            </p:childTnLst>
                          </p:cTn>
                        </p:par>
                        <p:par>
                          <p:cTn id="27" fill="hold" nodeType="afterGroup">
                            <p:stCondLst>
                              <p:cond delay="6500"/>
                            </p:stCondLst>
                            <p:childTnLst>
                              <p:par>
                                <p:cTn id="28" presetID="42" presetClass="entr" presetSubtype="0" fill="hold" grpId="0" nodeType="after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Randomized control trials and strong statistical designs</a:t>
            </a:r>
            <a:endParaRPr lang="en-US" dirty="0"/>
          </a:p>
        </p:txBody>
      </p:sp>
      <p:sp>
        <p:nvSpPr>
          <p:cNvPr id="3" name="Subtitle 2"/>
          <p:cNvSpPr>
            <a:spLocks noGrp="1"/>
          </p:cNvSpPr>
          <p:nvPr>
            <p:ph type="subTitle" idx="1"/>
          </p:nvPr>
        </p:nvSpPr>
        <p:spPr>
          <a:xfrm>
            <a:off x="1547664" y="3567113"/>
            <a:ext cx="6048672" cy="1905000"/>
          </a:xfrm>
        </p:spPr>
        <p:txBody>
          <a:bodyPr/>
          <a:lstStyle/>
          <a:p>
            <a:r>
              <a:rPr lang="en-US" dirty="0" smtClean="0">
                <a:solidFill>
                  <a:srgbClr val="C00000"/>
                </a:solidFill>
              </a:rPr>
              <a:t>When might they be appropriate … and when not?</a:t>
            </a:r>
            <a:endParaRPr lang="en-US" dirty="0">
              <a:solidFill>
                <a:srgbClr val="C00000"/>
              </a:solidFill>
            </a:endParaRPr>
          </a:p>
        </p:txBody>
      </p:sp>
    </p:spTree>
    <p:extLst>
      <p:ext uri="{BB962C8B-B14F-4D97-AF65-F5344CB8AC3E}">
        <p14:creationId xmlns:p14="http://schemas.microsoft.com/office/powerpoint/2010/main" val="199780507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arguments in favor of RCTs</a:t>
            </a:r>
            <a:endParaRPr lang="en-US" dirty="0">
              <a:solidFill>
                <a:srgbClr val="FF0000"/>
              </a:solidFill>
            </a:endParaRP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400" dirty="0" smtClean="0"/>
              <a:t>Selection bias has resulted in wrongly attributing changes to the results of an intervention</a:t>
            </a:r>
          </a:p>
          <a:p>
            <a:pPr marL="914400" lvl="1" indent="-514350">
              <a:buClrTx/>
              <a:buSzPct val="100000"/>
              <a:buFont typeface="+mj-lt"/>
              <a:buAutoNum type="alphaLcPeriod"/>
            </a:pPr>
            <a:r>
              <a:rPr lang="en-US" sz="2000" dirty="0" smtClean="0"/>
              <a:t>Selection bias tends to over-estimate program impacts</a:t>
            </a:r>
          </a:p>
          <a:p>
            <a:pPr marL="914400" lvl="1" indent="-514350">
              <a:buClrTx/>
              <a:buSzPct val="100000"/>
              <a:buFont typeface="+mj-lt"/>
              <a:buAutoNum type="alphaLcPeriod"/>
            </a:pPr>
            <a:r>
              <a:rPr lang="en-US" sz="2000" dirty="0" smtClean="0"/>
              <a:t>Agencies continue to support their favorite programs – even though they may be producing fewer benefits than claimed</a:t>
            </a:r>
          </a:p>
          <a:p>
            <a:pPr marL="514350" indent="-514350">
              <a:buFont typeface="+mj-lt"/>
              <a:buAutoNum type="arabicPeriod"/>
            </a:pPr>
            <a:r>
              <a:rPr lang="en-US" sz="2400" dirty="0" smtClean="0"/>
              <a:t>A high percentage of evaluations use methodologically unsound methods, but funding agencies are rarely challenged</a:t>
            </a:r>
          </a:p>
          <a:p>
            <a:pPr marL="514350" indent="-514350">
              <a:buFont typeface="+mj-lt"/>
              <a:buAutoNum type="arabicPeriod"/>
            </a:pPr>
            <a:r>
              <a:rPr lang="en-US" sz="2400" dirty="0" smtClean="0"/>
              <a:t>Agencies evaluate themselves and are able to ensure that the findings are never too critical.</a:t>
            </a:r>
            <a:endParaRPr lang="en-US" sz="2400" dirty="0"/>
          </a:p>
        </p:txBody>
      </p:sp>
      <p:sp>
        <p:nvSpPr>
          <p:cNvPr id="4" name="Slide Number Placeholder 3"/>
          <p:cNvSpPr>
            <a:spLocks noGrp="1"/>
          </p:cNvSpPr>
          <p:nvPr>
            <p:ph type="sldNum" sz="quarter" idx="12"/>
          </p:nvPr>
        </p:nvSpPr>
        <p:spPr/>
        <p:txBody>
          <a:bodyPr/>
          <a:lstStyle/>
          <a:p>
            <a:fld id="{AC7F495A-1284-4796-BED3-016CD6F1A6E6}" type="slidenum">
              <a:rPr lang="en-US" smtClean="0"/>
              <a:t>123</a:t>
            </a:fld>
            <a:endParaRPr lang="en-US"/>
          </a:p>
        </p:txBody>
      </p:sp>
    </p:spTree>
    <p:extLst>
      <p:ext uri="{BB962C8B-B14F-4D97-AF65-F5344CB8AC3E}">
        <p14:creationId xmlns:p14="http://schemas.microsoft.com/office/powerpoint/2010/main" val="1796797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4"/>
            </a:pPr>
            <a:r>
              <a:rPr lang="en-US" dirty="0" smtClean="0"/>
              <a:t>Isolating defined treatments and testing them in a systematically controlled way is an effective way to improve our understanding of the potential benefits of this specific intervention.</a:t>
            </a:r>
          </a:p>
          <a:p>
            <a:pPr marL="514350" indent="-514350">
              <a:buFont typeface="+mj-lt"/>
              <a:buAutoNum type="arabicPeriod" startAt="4"/>
            </a:pPr>
            <a:r>
              <a:rPr lang="en-US" dirty="0" smtClean="0"/>
              <a:t>It has proved possible to use RCTs in a very wide range of contexts and sectors and in many cases they have produced useful findings at the operational and policy levels</a:t>
            </a:r>
          </a:p>
        </p:txBody>
      </p:sp>
      <p:sp>
        <p:nvSpPr>
          <p:cNvPr id="4" name="Slide Number Placeholder 3"/>
          <p:cNvSpPr>
            <a:spLocks noGrp="1"/>
          </p:cNvSpPr>
          <p:nvPr>
            <p:ph type="sldNum" sz="quarter" idx="12"/>
          </p:nvPr>
        </p:nvSpPr>
        <p:spPr/>
        <p:txBody>
          <a:bodyPr/>
          <a:lstStyle/>
          <a:p>
            <a:fld id="{AC7F495A-1284-4796-BED3-016CD6F1A6E6}" type="slidenum">
              <a:rPr lang="en-US" smtClean="0"/>
              <a:t>124</a:t>
            </a:fld>
            <a:endParaRPr lang="en-US"/>
          </a:p>
        </p:txBody>
      </p:sp>
      <p:sp>
        <p:nvSpPr>
          <p:cNvPr id="5" name="Title 1"/>
          <p:cNvSpPr>
            <a:spLocks noGrp="1"/>
          </p:cNvSpPr>
          <p:nvPr>
            <p:ph type="title"/>
          </p:nvPr>
        </p:nvSpPr>
        <p:spPr>
          <a:xfrm>
            <a:off x="762000" y="533400"/>
            <a:ext cx="7696200" cy="1143000"/>
          </a:xfrm>
        </p:spPr>
        <p:txBody>
          <a:bodyPr/>
          <a:lstStyle/>
          <a:p>
            <a:r>
              <a:rPr lang="en-US" dirty="0" smtClean="0">
                <a:solidFill>
                  <a:srgbClr val="FF0000"/>
                </a:solidFill>
              </a:rPr>
              <a:t>The arguments in favor of RCTs</a:t>
            </a:r>
            <a:endParaRPr lang="en-US" dirty="0">
              <a:solidFill>
                <a:srgbClr val="FF0000"/>
              </a:solidFill>
            </a:endParaRPr>
          </a:p>
        </p:txBody>
      </p:sp>
    </p:spTree>
    <p:extLst>
      <p:ext uri="{BB962C8B-B14F-4D97-AF65-F5344CB8AC3E}">
        <p14:creationId xmlns:p14="http://schemas.microsoft.com/office/powerpoint/2010/main" val="198664606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startAt="6"/>
            </a:pPr>
            <a:r>
              <a:rPr lang="en-US" dirty="0" smtClean="0"/>
              <a:t>RCTs provide a reference point against which to assess the methodological rigor of other evaluation designs.</a:t>
            </a:r>
          </a:p>
          <a:p>
            <a:pPr marL="914400" lvl="1" indent="-514350">
              <a:buFont typeface="Wingdings" pitchFamily="2" charset="2"/>
              <a:buChar char="§"/>
            </a:pPr>
            <a:r>
              <a:rPr lang="en-US" dirty="0" smtClean="0"/>
              <a:t>A good way to keep evaluators honest.</a:t>
            </a:r>
            <a:endParaRPr lang="en-US" dirty="0"/>
          </a:p>
        </p:txBody>
      </p:sp>
      <p:sp>
        <p:nvSpPr>
          <p:cNvPr id="4" name="Slide Number Placeholder 3"/>
          <p:cNvSpPr>
            <a:spLocks noGrp="1"/>
          </p:cNvSpPr>
          <p:nvPr>
            <p:ph type="sldNum" sz="quarter" idx="12"/>
          </p:nvPr>
        </p:nvSpPr>
        <p:spPr/>
        <p:txBody>
          <a:bodyPr/>
          <a:lstStyle/>
          <a:p>
            <a:fld id="{AC7F495A-1284-4796-BED3-016CD6F1A6E6}" type="slidenum">
              <a:rPr lang="en-US" smtClean="0"/>
              <a:t>125</a:t>
            </a:fld>
            <a:endParaRPr lang="en-US"/>
          </a:p>
        </p:txBody>
      </p:sp>
      <p:sp>
        <p:nvSpPr>
          <p:cNvPr id="5" name="Title 1"/>
          <p:cNvSpPr>
            <a:spLocks noGrp="1"/>
          </p:cNvSpPr>
          <p:nvPr>
            <p:ph type="title"/>
          </p:nvPr>
        </p:nvSpPr>
        <p:spPr>
          <a:xfrm>
            <a:off x="762000" y="533400"/>
            <a:ext cx="7696200" cy="1143000"/>
          </a:xfrm>
        </p:spPr>
        <p:txBody>
          <a:bodyPr/>
          <a:lstStyle/>
          <a:p>
            <a:r>
              <a:rPr lang="en-US" dirty="0" smtClean="0">
                <a:solidFill>
                  <a:srgbClr val="FF0000"/>
                </a:solidFill>
              </a:rPr>
              <a:t>The arguments in favor of RCTs</a:t>
            </a:r>
            <a:endParaRPr lang="en-US" dirty="0">
              <a:solidFill>
                <a:srgbClr val="FF0000"/>
              </a:solidFill>
            </a:endParaRPr>
          </a:p>
        </p:txBody>
      </p:sp>
    </p:spTree>
    <p:extLst>
      <p:ext uri="{BB962C8B-B14F-4D97-AF65-F5344CB8AC3E}">
        <p14:creationId xmlns:p14="http://schemas.microsoft.com/office/powerpoint/2010/main" val="224173047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Practical, political and ethical limitations on the use of RCTs</a:t>
            </a:r>
            <a:endParaRPr lang="en-US" dirty="0">
              <a:solidFill>
                <a:srgbClr val="FF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It is only possible to use RCTs in a small proportion of evaluations</a:t>
            </a:r>
          </a:p>
          <a:p>
            <a:pPr marL="914400" lvl="1" indent="-514350">
              <a:buFont typeface="Wingdings" pitchFamily="2" charset="2"/>
              <a:buChar char="§"/>
            </a:pPr>
            <a:r>
              <a:rPr lang="en-US" dirty="0" smtClean="0"/>
              <a:t>It is often not possible to identify a comparison group</a:t>
            </a:r>
          </a:p>
          <a:p>
            <a:pPr marL="914400" lvl="1" indent="-514350">
              <a:buFont typeface="Wingdings" pitchFamily="2" charset="2"/>
              <a:buChar char="§"/>
            </a:pPr>
            <a:r>
              <a:rPr lang="en-US" dirty="0" smtClean="0"/>
              <a:t>The goal of reaching as many people as possible does not permit the exclusion of certain people</a:t>
            </a:r>
          </a:p>
          <a:p>
            <a:pPr marL="914400" lvl="1" indent="-514350">
              <a:buFont typeface="Wingdings" pitchFamily="2" charset="2"/>
              <a:buChar char="§"/>
            </a:pPr>
            <a:r>
              <a:rPr lang="en-US" dirty="0" smtClean="0"/>
              <a:t>Programs are often implemented gradually over a period of time and it is not possible to define a specific starting point.</a:t>
            </a:r>
            <a:endParaRPr lang="en-US" dirty="0"/>
          </a:p>
        </p:txBody>
      </p:sp>
      <p:sp>
        <p:nvSpPr>
          <p:cNvPr id="4" name="Slide Number Placeholder 3"/>
          <p:cNvSpPr>
            <a:spLocks noGrp="1"/>
          </p:cNvSpPr>
          <p:nvPr>
            <p:ph type="sldNum" sz="quarter" idx="12"/>
          </p:nvPr>
        </p:nvSpPr>
        <p:spPr/>
        <p:txBody>
          <a:bodyPr/>
          <a:lstStyle/>
          <a:p>
            <a:fld id="{AC7F495A-1284-4796-BED3-016CD6F1A6E6}" type="slidenum">
              <a:rPr lang="en-US" smtClean="0"/>
              <a:t>126</a:t>
            </a:fld>
            <a:endParaRPr lang="en-US"/>
          </a:p>
        </p:txBody>
      </p:sp>
    </p:spTree>
    <p:extLst>
      <p:ext uri="{BB962C8B-B14F-4D97-AF65-F5344CB8AC3E}">
        <p14:creationId xmlns:p14="http://schemas.microsoft.com/office/powerpoint/2010/main" val="392291524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startAt="2"/>
            </a:pPr>
            <a:r>
              <a:rPr lang="en-US" dirty="0" smtClean="0"/>
              <a:t>Opposition to the random assignment of beneficiaries</a:t>
            </a:r>
          </a:p>
          <a:p>
            <a:pPr marL="914400" lvl="1" indent="-514350">
              <a:buFont typeface="Wingdings" pitchFamily="2" charset="2"/>
              <a:buChar char="§"/>
            </a:pPr>
            <a:r>
              <a:rPr lang="en-US" dirty="0" smtClean="0"/>
              <a:t>Politicians do not wish to lose their control over who receives benefits</a:t>
            </a:r>
          </a:p>
          <a:p>
            <a:pPr marL="914400" lvl="1" indent="-514350">
              <a:buFont typeface="Wingdings" pitchFamily="2" charset="2"/>
              <a:buChar char="§"/>
            </a:pPr>
            <a:r>
              <a:rPr lang="en-US" dirty="0" smtClean="0"/>
              <a:t>Managers (and others) may wish to target the poorest or most vulnerable sectors and not to give scarce resources to better-off groups</a:t>
            </a:r>
          </a:p>
          <a:p>
            <a:pPr marL="914400" lvl="1" indent="-514350">
              <a:buFont typeface="Wingdings" pitchFamily="2" charset="2"/>
              <a:buChar char="§"/>
            </a:pPr>
            <a:r>
              <a:rPr lang="en-US" dirty="0" smtClean="0"/>
              <a:t>Communities may not accept this approach</a:t>
            </a:r>
            <a:endParaRPr lang="en-US" dirty="0"/>
          </a:p>
        </p:txBody>
      </p:sp>
      <p:sp>
        <p:nvSpPr>
          <p:cNvPr id="4" name="Slide Number Placeholder 3"/>
          <p:cNvSpPr>
            <a:spLocks noGrp="1"/>
          </p:cNvSpPr>
          <p:nvPr>
            <p:ph type="sldNum" sz="quarter" idx="12"/>
          </p:nvPr>
        </p:nvSpPr>
        <p:spPr/>
        <p:txBody>
          <a:bodyPr/>
          <a:lstStyle/>
          <a:p>
            <a:fld id="{AC7F495A-1284-4796-BED3-016CD6F1A6E6}" type="slidenum">
              <a:rPr lang="en-US" smtClean="0"/>
              <a:t>127</a:t>
            </a:fld>
            <a:endParaRPr lang="en-US"/>
          </a:p>
        </p:txBody>
      </p:sp>
      <p:sp>
        <p:nvSpPr>
          <p:cNvPr id="5" name="Title 1"/>
          <p:cNvSpPr>
            <a:spLocks noGrp="1"/>
          </p:cNvSpPr>
          <p:nvPr>
            <p:ph type="title"/>
          </p:nvPr>
        </p:nvSpPr>
        <p:spPr>
          <a:xfrm>
            <a:off x="762000" y="533400"/>
            <a:ext cx="7696200" cy="1143000"/>
          </a:xfrm>
        </p:spPr>
        <p:txBody>
          <a:bodyPr>
            <a:normAutofit/>
          </a:bodyPr>
          <a:lstStyle/>
          <a:p>
            <a:r>
              <a:rPr lang="en-US" dirty="0" smtClean="0">
                <a:solidFill>
                  <a:srgbClr val="FF0000"/>
                </a:solidFill>
              </a:rPr>
              <a:t>Practical, political and ethical limitations on the use of RCTs</a:t>
            </a:r>
            <a:endParaRPr lang="en-US" dirty="0">
              <a:solidFill>
                <a:srgbClr val="FF0000"/>
              </a:solidFill>
            </a:endParaRPr>
          </a:p>
        </p:txBody>
      </p:sp>
    </p:spTree>
    <p:extLst>
      <p:ext uri="{BB962C8B-B14F-4D97-AF65-F5344CB8AC3E}">
        <p14:creationId xmlns:p14="http://schemas.microsoft.com/office/powerpoint/2010/main" val="111450265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startAt="3"/>
            </a:pPr>
            <a:r>
              <a:rPr lang="en-US" dirty="0" smtClean="0"/>
              <a:t>Ethical considerations</a:t>
            </a:r>
          </a:p>
          <a:p>
            <a:pPr marL="0" indent="0">
              <a:buNone/>
            </a:pPr>
            <a:endParaRPr lang="en-US" dirty="0" smtClean="0">
              <a:solidFill>
                <a:srgbClr val="FF0000"/>
              </a:solidFill>
            </a:endParaRPr>
          </a:p>
          <a:p>
            <a:pPr marL="914400" lvl="1" indent="-514350">
              <a:buFont typeface="Wingdings" pitchFamily="2" charset="2"/>
              <a:buChar char="§"/>
            </a:pPr>
            <a:r>
              <a:rPr lang="en-US" dirty="0" smtClean="0"/>
              <a:t>Withholding needed resources from people who need them </a:t>
            </a:r>
          </a:p>
          <a:p>
            <a:pPr marL="914400" lvl="1" indent="-514350">
              <a:buFont typeface="Wingdings" pitchFamily="2" charset="2"/>
              <a:buChar char="§"/>
            </a:pPr>
            <a:r>
              <a:rPr lang="en-US" dirty="0" smtClean="0"/>
              <a:t>Giving benefits to less needy groups while depriving the most needy</a:t>
            </a:r>
          </a:p>
          <a:p>
            <a:pPr marL="914400" lvl="1" indent="-514350">
              <a:buFont typeface="Wingdings" pitchFamily="2" charset="2"/>
              <a:buChar char="§"/>
            </a:pPr>
            <a:r>
              <a:rPr lang="en-US" dirty="0" smtClean="0"/>
              <a:t>Treating people as guinea pigs in a laboratory</a:t>
            </a:r>
            <a:endParaRPr lang="en-US" dirty="0"/>
          </a:p>
        </p:txBody>
      </p:sp>
      <p:sp>
        <p:nvSpPr>
          <p:cNvPr id="4" name="Slide Number Placeholder 3"/>
          <p:cNvSpPr>
            <a:spLocks noGrp="1"/>
          </p:cNvSpPr>
          <p:nvPr>
            <p:ph type="sldNum" sz="quarter" idx="12"/>
          </p:nvPr>
        </p:nvSpPr>
        <p:spPr/>
        <p:txBody>
          <a:bodyPr/>
          <a:lstStyle/>
          <a:p>
            <a:fld id="{AC7F495A-1284-4796-BED3-016CD6F1A6E6}" type="slidenum">
              <a:rPr lang="en-US" smtClean="0"/>
              <a:t>128</a:t>
            </a:fld>
            <a:endParaRPr lang="en-US"/>
          </a:p>
        </p:txBody>
      </p:sp>
      <p:sp>
        <p:nvSpPr>
          <p:cNvPr id="5" name="Title 1"/>
          <p:cNvSpPr>
            <a:spLocks noGrp="1"/>
          </p:cNvSpPr>
          <p:nvPr>
            <p:ph type="title"/>
          </p:nvPr>
        </p:nvSpPr>
        <p:spPr>
          <a:xfrm>
            <a:off x="762000" y="533400"/>
            <a:ext cx="7696200" cy="1143000"/>
          </a:xfrm>
        </p:spPr>
        <p:txBody>
          <a:bodyPr>
            <a:normAutofit/>
          </a:bodyPr>
          <a:lstStyle/>
          <a:p>
            <a:r>
              <a:rPr lang="en-US" dirty="0" smtClean="0">
                <a:solidFill>
                  <a:srgbClr val="FF0000"/>
                </a:solidFill>
              </a:rPr>
              <a:t>Practical, political and ethical limitations on the use of RCTs</a:t>
            </a:r>
            <a:endParaRPr lang="en-US" dirty="0">
              <a:solidFill>
                <a:srgbClr val="FF0000"/>
              </a:solidFill>
            </a:endParaRPr>
          </a:p>
        </p:txBody>
      </p:sp>
    </p:spTree>
    <p:extLst>
      <p:ext uri="{BB962C8B-B14F-4D97-AF65-F5344CB8AC3E}">
        <p14:creationId xmlns:p14="http://schemas.microsoft.com/office/powerpoint/2010/main" val="25828474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0000"/>
                </a:solidFill>
              </a:rPr>
              <a:t>The ethical arguments are not so clear and one-sided</a:t>
            </a:r>
          </a:p>
          <a:p>
            <a:pPr lvl="1">
              <a:buFont typeface="Wingdings" pitchFamily="2" charset="2"/>
              <a:buChar char="§"/>
            </a:pPr>
            <a:r>
              <a:rPr lang="en-US" dirty="0" smtClean="0"/>
              <a:t>Using weaker evaluation designs may result in poor programs continuing to be funded – thus depriving people of potentially higher benefits from new programs that could use these funds</a:t>
            </a:r>
          </a:p>
          <a:p>
            <a:pPr lvl="1">
              <a:buFont typeface="Wingdings" pitchFamily="2" charset="2"/>
              <a:buChar char="§"/>
            </a:pPr>
            <a:r>
              <a:rPr lang="en-US" dirty="0" smtClean="0"/>
              <a:t>Resources are frequently limited so that some allocation criteria is required – what are the alternatives to randomization?</a:t>
            </a:r>
          </a:p>
          <a:p>
            <a:pPr lvl="1">
              <a:buFont typeface="Wingdings" pitchFamily="2" charset="2"/>
              <a:buChar char="§"/>
            </a:pPr>
            <a:r>
              <a:rPr lang="en-US" dirty="0" smtClean="0"/>
              <a:t>Rigorous evaluations can improve program performance</a:t>
            </a:r>
          </a:p>
          <a:p>
            <a:endParaRPr lang="en-US" dirty="0">
              <a:solidFill>
                <a:srgbClr val="FF0000"/>
              </a:solidFill>
            </a:endParaRPr>
          </a:p>
        </p:txBody>
      </p:sp>
      <p:sp>
        <p:nvSpPr>
          <p:cNvPr id="4" name="Slide Number Placeholder 3"/>
          <p:cNvSpPr>
            <a:spLocks noGrp="1"/>
          </p:cNvSpPr>
          <p:nvPr>
            <p:ph type="sldNum" sz="quarter" idx="12"/>
          </p:nvPr>
        </p:nvSpPr>
        <p:spPr/>
        <p:txBody>
          <a:bodyPr/>
          <a:lstStyle/>
          <a:p>
            <a:fld id="{AC7F495A-1284-4796-BED3-016CD6F1A6E6}" type="slidenum">
              <a:rPr lang="en-US" smtClean="0"/>
              <a:t>129</a:t>
            </a:fld>
            <a:endParaRPr lang="en-US"/>
          </a:p>
        </p:txBody>
      </p:sp>
      <p:sp>
        <p:nvSpPr>
          <p:cNvPr id="5" name="Title 1"/>
          <p:cNvSpPr>
            <a:spLocks noGrp="1"/>
          </p:cNvSpPr>
          <p:nvPr>
            <p:ph type="title"/>
          </p:nvPr>
        </p:nvSpPr>
        <p:spPr>
          <a:xfrm>
            <a:off x="762000" y="533400"/>
            <a:ext cx="7696200" cy="1143000"/>
          </a:xfrm>
        </p:spPr>
        <p:txBody>
          <a:bodyPr>
            <a:normAutofit/>
          </a:bodyPr>
          <a:lstStyle/>
          <a:p>
            <a:r>
              <a:rPr lang="en-US" dirty="0" smtClean="0">
                <a:solidFill>
                  <a:srgbClr val="FF0000"/>
                </a:solidFill>
              </a:rPr>
              <a:t>Practical, political and ethical limitations on the use of RCTs</a:t>
            </a:r>
            <a:endParaRPr lang="en-US" dirty="0">
              <a:solidFill>
                <a:srgbClr val="FF0000"/>
              </a:solidFill>
            </a:endParaRPr>
          </a:p>
        </p:txBody>
      </p:sp>
    </p:spTree>
    <p:extLst>
      <p:ext uri="{BB962C8B-B14F-4D97-AF65-F5344CB8AC3E}">
        <p14:creationId xmlns:p14="http://schemas.microsoft.com/office/powerpoint/2010/main" val="130039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3"/>
          <p:cNvSpPr>
            <a:spLocks noGrp="1"/>
          </p:cNvSpPr>
          <p:nvPr>
            <p:ph type="body" idx="10"/>
          </p:nvPr>
        </p:nvSpPr>
        <p:spPr>
          <a:xfrm>
            <a:off x="4356100" y="0"/>
            <a:ext cx="4787900" cy="6858000"/>
          </a:xfrm>
          <a:ln w="9525"/>
          <a:extLst>
            <a:ext uri="{91240B29-F687-4F45-9708-019B960494DF}">
              <a14:hiddenLine xmlns:a14="http://schemas.microsoft.com/office/drawing/2010/main" w="0">
                <a:solidFill>
                  <a:srgbClr val="000000"/>
                </a:solidFill>
                <a:miter lim="800000"/>
                <a:headEnd/>
                <a:tailEnd/>
              </a14:hiddenLine>
            </a:ext>
          </a:extLst>
        </p:spPr>
        <p:txBody>
          <a:bodyPr/>
          <a:lstStyle/>
          <a:p>
            <a:r>
              <a:rPr lang="en-US" sz="100" smtClean="0"/>
              <a:t> </a:t>
            </a:r>
          </a:p>
        </p:txBody>
      </p:sp>
      <p:pic>
        <p:nvPicPr>
          <p:cNvPr id="24579" nam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57150"/>
            <a:ext cx="4787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328613"/>
            <a:ext cx="1687513"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038" y="5970588"/>
            <a:ext cx="12303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63" y="6135688"/>
            <a:ext cx="18923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idx="10"/>
          </p:nvPr>
        </p:nvSpPr>
        <p:spPr>
          <a:xfrm>
            <a:off x="4356100" y="336550"/>
            <a:ext cx="400050" cy="820738"/>
          </a:xfrm>
          <a:noFill/>
          <a:extLst>
            <a:ext uri="{909E8E84-426E-40DD-AFC4-6F175D3DCCD1}">
              <a14:hiddenFill xmlns:a14="http://schemas.microsoft.com/office/drawing/2010/main">
                <a:solidFill>
                  <a:srgbClr val="FFFFFF"/>
                </a:solidFill>
              </a14:hiddenFill>
            </a:ext>
          </a:extLst>
        </p:spPr>
        <p:txBody>
          <a:bodyPr vert="eaVert"/>
          <a:lstStyle/>
          <a:p>
            <a:pPr marL="0" indent="0">
              <a:lnSpc>
                <a:spcPts val="1050"/>
              </a:lnSpc>
              <a:buFont typeface="Wingdings" pitchFamily="2" charset="2"/>
              <a:buNone/>
            </a:pPr>
            <a:r>
              <a:rPr lang="en-US" sz="1100" b="1" smtClean="0">
                <a:solidFill>
                  <a:srgbClr val="006792"/>
                </a:solidFill>
              </a:rPr>
              <a:t>Bamberger Rugh </a:t>
            </a:r>
          </a:p>
          <a:p>
            <a:pPr marL="0" indent="0">
              <a:lnSpc>
                <a:spcPts val="913"/>
              </a:lnSpc>
              <a:spcBef>
                <a:spcPct val="0"/>
              </a:spcBef>
              <a:buFont typeface="Wingdings" pitchFamily="2" charset="2"/>
              <a:buNone/>
            </a:pPr>
            <a:r>
              <a:rPr lang="en-US" sz="1100" b="1" smtClean="0">
                <a:solidFill>
                  <a:srgbClr val="006792"/>
                </a:solidFill>
              </a:rPr>
              <a:t>Mabry </a:t>
            </a:r>
          </a:p>
        </p:txBody>
      </p:sp>
      <p:sp>
        <p:nvSpPr>
          <p:cNvPr id="8" name="Text Placeholder 7"/>
          <p:cNvSpPr>
            <a:spLocks noGrp="1"/>
          </p:cNvSpPr>
          <p:nvPr>
            <p:ph type="body" idx="10"/>
          </p:nvPr>
        </p:nvSpPr>
        <p:spPr>
          <a:xfrm>
            <a:off x="-2649538" y="1006475"/>
            <a:ext cx="2509838" cy="969963"/>
          </a:xfrm>
          <a:noFill/>
          <a:extLst>
            <a:ext uri="{909E8E84-426E-40DD-AFC4-6F175D3DCCD1}">
              <a14:hiddenFill xmlns:a14="http://schemas.microsoft.com/office/drawing/2010/main">
                <a:solidFill>
                  <a:srgbClr val="FFFFFF"/>
                </a:solidFill>
              </a14:hiddenFill>
            </a:ext>
          </a:extLst>
        </p:spPr>
        <p:txBody>
          <a:bodyPr tIns="16080"/>
          <a:lstStyle/>
          <a:p>
            <a:pPr marL="0" indent="0" algn="ctr">
              <a:lnSpc>
                <a:spcPts val="3376"/>
              </a:lnSpc>
              <a:spcAft>
                <a:spcPts val="0"/>
              </a:spcAft>
              <a:defRPr/>
            </a:pPr>
            <a:r>
              <a:rPr lang="en-US" sz="4500" spc="-70" dirty="0">
                <a:solidFill>
                  <a:srgbClr val="A51E5A"/>
                </a:solidFill>
              </a:rPr>
              <a:t>RealWorld </a:t>
            </a:r>
          </a:p>
          <a:p>
            <a:pPr marL="0" indent="0" algn="ctr">
              <a:lnSpc>
                <a:spcPts val="4150"/>
              </a:lnSpc>
              <a:spcBef>
                <a:spcPts val="0"/>
              </a:spcBef>
              <a:spcAft>
                <a:spcPts val="0"/>
              </a:spcAft>
              <a:defRPr/>
            </a:pPr>
            <a:r>
              <a:rPr lang="en-US" sz="4500" spc="-281" dirty="0">
                <a:solidFill>
                  <a:srgbClr val="A51E5A"/>
                </a:solidFill>
              </a:rPr>
              <a:t>Evaluation </a:t>
            </a:r>
          </a:p>
        </p:txBody>
      </p:sp>
      <p:sp>
        <p:nvSpPr>
          <p:cNvPr id="9" name="Text Placeholder 8"/>
          <p:cNvSpPr>
            <a:spLocks noGrp="1"/>
          </p:cNvSpPr>
          <p:nvPr>
            <p:ph type="body" idx="10"/>
          </p:nvPr>
        </p:nvSpPr>
        <p:spPr>
          <a:xfrm>
            <a:off x="4451350" y="1549400"/>
            <a:ext cx="222250" cy="3481388"/>
          </a:xfrm>
          <a:noFill/>
          <a:extLst>
            <a:ext uri="{909E8E84-426E-40DD-AFC4-6F175D3DCCD1}">
              <a14:hiddenFill xmlns:a14="http://schemas.microsoft.com/office/drawing/2010/main">
                <a:solidFill>
                  <a:srgbClr val="FFFFFF"/>
                </a:solidFill>
              </a14:hiddenFill>
            </a:ext>
          </a:extLst>
        </p:spPr>
        <p:txBody>
          <a:bodyPr vert="vert"/>
          <a:lstStyle/>
          <a:p>
            <a:pPr marL="0" indent="0">
              <a:lnSpc>
                <a:spcPts val="1688"/>
              </a:lnSpc>
              <a:spcAft>
                <a:spcPts val="0"/>
              </a:spcAft>
              <a:buFont typeface="Wingdings" pitchFamily="2" charset="2"/>
              <a:buNone/>
              <a:defRPr/>
            </a:pPr>
            <a:r>
              <a:rPr lang="en-US" sz="2400" b="1" spc="-127" dirty="0">
                <a:solidFill>
                  <a:srgbClr val="A51E5B"/>
                </a:solidFill>
              </a:rPr>
              <a:t>RealWorld Evaluation </a:t>
            </a:r>
          </a:p>
        </p:txBody>
      </p:sp>
      <p:sp>
        <p:nvSpPr>
          <p:cNvPr id="10" name="Text Placeholder 9"/>
          <p:cNvSpPr>
            <a:spLocks noGrp="1"/>
          </p:cNvSpPr>
          <p:nvPr>
            <p:ph type="body" idx="10"/>
          </p:nvPr>
        </p:nvSpPr>
        <p:spPr>
          <a:xfrm>
            <a:off x="5141913" y="1308100"/>
            <a:ext cx="2381250" cy="365125"/>
          </a:xfrm>
          <a:noFill/>
          <a:extLst>
            <a:ext uri="{909E8E84-426E-40DD-AFC4-6F175D3DCCD1}">
              <a14:hiddenFill xmlns:a14="http://schemas.microsoft.com/office/drawing/2010/main">
                <a:solidFill>
                  <a:srgbClr val="FFFFFF"/>
                </a:solidFill>
              </a14:hiddenFill>
            </a:ext>
          </a:extLst>
        </p:spPr>
        <p:txBody>
          <a:bodyPr/>
          <a:lstStyle/>
          <a:p>
            <a:pPr marL="0" indent="0">
              <a:lnSpc>
                <a:spcPct val="87359"/>
              </a:lnSpc>
              <a:spcAft>
                <a:spcPts val="0"/>
              </a:spcAft>
              <a:buFont typeface="Wingdings" pitchFamily="2" charset="2"/>
              <a:buNone/>
              <a:defRPr/>
            </a:pPr>
            <a:r>
              <a:rPr lang="en-US" sz="1300" spc="-74" dirty="0">
                <a:solidFill>
                  <a:srgbClr val="006792"/>
                </a:solidFill>
              </a:rPr>
              <a:t>Working Under Budget, Time, </a:t>
            </a:r>
          </a:p>
          <a:p>
            <a:pPr marL="0" indent="0">
              <a:lnSpc>
                <a:spcPct val="79679"/>
              </a:lnSpc>
              <a:spcBef>
                <a:spcPts val="0"/>
              </a:spcBef>
              <a:spcAft>
                <a:spcPts val="0"/>
              </a:spcAft>
              <a:buFont typeface="Wingdings" pitchFamily="2" charset="2"/>
              <a:buNone/>
              <a:defRPr/>
            </a:pPr>
            <a:r>
              <a:rPr lang="en-US" sz="1300" spc="-77" dirty="0">
                <a:solidFill>
                  <a:srgbClr val="006792"/>
                </a:solidFill>
              </a:rPr>
              <a:t>Data, and Political Constraints </a:t>
            </a:r>
          </a:p>
        </p:txBody>
      </p:sp>
      <p:sp>
        <p:nvSpPr>
          <p:cNvPr id="11" name="Text Placeholder 10"/>
          <p:cNvSpPr>
            <a:spLocks noGrp="1"/>
          </p:cNvSpPr>
          <p:nvPr>
            <p:ph type="body" idx="10"/>
          </p:nvPr>
        </p:nvSpPr>
        <p:spPr>
          <a:xfrm>
            <a:off x="5151438" y="1992313"/>
            <a:ext cx="966787" cy="403225"/>
          </a:xfrm>
          <a:noFill/>
          <a:extLst>
            <a:ext uri="{909E8E84-426E-40DD-AFC4-6F175D3DCCD1}">
              <a14:hiddenFill xmlns:a14="http://schemas.microsoft.com/office/drawing/2010/main">
                <a:solidFill>
                  <a:srgbClr val="FFFFFF"/>
                </a:solidFill>
              </a14:hiddenFill>
            </a:ext>
          </a:extLst>
        </p:spPr>
        <p:txBody>
          <a:bodyPr/>
          <a:lstStyle/>
          <a:p>
            <a:pPr marL="0" indent="0">
              <a:lnSpc>
                <a:spcPts val="1266"/>
              </a:lnSpc>
              <a:spcAft>
                <a:spcPts val="0"/>
              </a:spcAft>
              <a:buFont typeface="Wingdings" pitchFamily="2" charset="2"/>
              <a:buNone/>
              <a:defRPr/>
            </a:pPr>
            <a:r>
              <a:rPr lang="en-US" sz="1400" spc="-106" dirty="0">
                <a:solidFill>
                  <a:srgbClr val="A51E5A"/>
                </a:solidFill>
              </a:rPr>
              <a:t>Michael </a:t>
            </a:r>
          </a:p>
          <a:p>
            <a:pPr marL="0" indent="0">
              <a:lnSpc>
                <a:spcPts val="1547"/>
              </a:lnSpc>
              <a:spcBef>
                <a:spcPts val="0"/>
              </a:spcBef>
              <a:spcAft>
                <a:spcPts val="0"/>
              </a:spcAft>
              <a:buFont typeface="Wingdings" pitchFamily="2" charset="2"/>
              <a:buNone/>
              <a:defRPr/>
            </a:pPr>
            <a:r>
              <a:rPr lang="en-US" sz="1400" spc="-106" dirty="0">
                <a:solidFill>
                  <a:srgbClr val="A51E5A"/>
                </a:solidFill>
              </a:rPr>
              <a:t>Bamberger </a:t>
            </a:r>
          </a:p>
        </p:txBody>
      </p:sp>
      <p:sp>
        <p:nvSpPr>
          <p:cNvPr id="12" name="Text Placeholder 11"/>
          <p:cNvSpPr>
            <a:spLocks noGrp="1"/>
          </p:cNvSpPr>
          <p:nvPr>
            <p:ph type="body" idx="10"/>
          </p:nvPr>
        </p:nvSpPr>
        <p:spPr>
          <a:xfrm>
            <a:off x="6302375" y="1987550"/>
            <a:ext cx="647700" cy="403225"/>
          </a:xfrm>
          <a:noFill/>
          <a:extLst>
            <a:ext uri="{909E8E84-426E-40DD-AFC4-6F175D3DCCD1}">
              <a14:hiddenFill xmlns:a14="http://schemas.microsoft.com/office/drawing/2010/main">
                <a:solidFill>
                  <a:srgbClr val="FFFFFF"/>
                </a:solidFill>
              </a14:hiddenFill>
            </a:ext>
          </a:extLst>
        </p:spPr>
        <p:txBody>
          <a:bodyPr/>
          <a:lstStyle/>
          <a:p>
            <a:pPr marL="0" indent="0">
              <a:lnSpc>
                <a:spcPts val="1266"/>
              </a:lnSpc>
              <a:spcAft>
                <a:spcPts val="0"/>
              </a:spcAft>
              <a:buFont typeface="Wingdings" pitchFamily="2" charset="2"/>
              <a:buNone/>
              <a:defRPr/>
            </a:pPr>
            <a:r>
              <a:rPr lang="en-US" sz="1400" spc="-106" dirty="0">
                <a:solidFill>
                  <a:srgbClr val="A51E5A"/>
                </a:solidFill>
              </a:rPr>
              <a:t>Jim </a:t>
            </a:r>
          </a:p>
          <a:p>
            <a:pPr marL="0" indent="0">
              <a:lnSpc>
                <a:spcPts val="1547"/>
              </a:lnSpc>
              <a:spcBef>
                <a:spcPts val="0"/>
              </a:spcBef>
              <a:spcAft>
                <a:spcPts val="0"/>
              </a:spcAft>
              <a:buFont typeface="Wingdings" pitchFamily="2" charset="2"/>
              <a:buNone/>
              <a:defRPr/>
            </a:pPr>
            <a:r>
              <a:rPr lang="en-US" sz="1400" spc="-113" dirty="0">
                <a:solidFill>
                  <a:srgbClr val="A51E5A"/>
                </a:solidFill>
              </a:rPr>
              <a:t>Rugh </a:t>
            </a:r>
          </a:p>
        </p:txBody>
      </p:sp>
      <p:sp>
        <p:nvSpPr>
          <p:cNvPr id="13" name="Text Placeholder 12"/>
          <p:cNvSpPr>
            <a:spLocks noGrp="1"/>
          </p:cNvSpPr>
          <p:nvPr>
            <p:ph type="body" idx="10"/>
          </p:nvPr>
        </p:nvSpPr>
        <p:spPr>
          <a:xfrm>
            <a:off x="6958013" y="1982788"/>
            <a:ext cx="576262" cy="401637"/>
          </a:xfrm>
          <a:noFill/>
          <a:extLst>
            <a:ext uri="{909E8E84-426E-40DD-AFC4-6F175D3DCCD1}">
              <a14:hiddenFill xmlns:a14="http://schemas.microsoft.com/office/drawing/2010/main">
                <a:solidFill>
                  <a:srgbClr val="FFFFFF"/>
                </a:solidFill>
              </a14:hiddenFill>
            </a:ext>
          </a:extLst>
        </p:spPr>
        <p:txBody>
          <a:bodyPr/>
          <a:lstStyle/>
          <a:p>
            <a:pPr marL="0" indent="0">
              <a:lnSpc>
                <a:spcPts val="1336"/>
              </a:lnSpc>
              <a:spcAft>
                <a:spcPts val="0"/>
              </a:spcAft>
              <a:buFont typeface="Wingdings" pitchFamily="2" charset="2"/>
              <a:buNone/>
              <a:defRPr/>
            </a:pPr>
            <a:r>
              <a:rPr lang="en-US" sz="1400" spc="-106" dirty="0">
                <a:solidFill>
                  <a:srgbClr val="A51E5A"/>
                </a:solidFill>
              </a:rPr>
              <a:t>Linda </a:t>
            </a:r>
          </a:p>
          <a:p>
            <a:pPr marL="0" indent="0">
              <a:lnSpc>
                <a:spcPts val="1547"/>
              </a:lnSpc>
              <a:spcBef>
                <a:spcPts val="0"/>
              </a:spcBef>
              <a:spcAft>
                <a:spcPts val="0"/>
              </a:spcAft>
              <a:buFont typeface="Wingdings" pitchFamily="2" charset="2"/>
              <a:buNone/>
              <a:defRPr/>
            </a:pPr>
            <a:r>
              <a:rPr lang="en-US" sz="1400" spc="-32" dirty="0">
                <a:solidFill>
                  <a:srgbClr val="A51E5A"/>
                </a:solidFill>
              </a:rPr>
              <a:t>Mabry </a:t>
            </a:r>
          </a:p>
        </p:txBody>
      </p:sp>
      <p:sp>
        <p:nvSpPr>
          <p:cNvPr id="14" name="Text Placeholder 13"/>
          <p:cNvSpPr>
            <a:spLocks noGrp="1"/>
          </p:cNvSpPr>
          <p:nvPr>
            <p:ph type="body" idx="10"/>
          </p:nvPr>
        </p:nvSpPr>
        <p:spPr>
          <a:xfrm>
            <a:off x="8047038" y="1444625"/>
            <a:ext cx="914400" cy="338138"/>
          </a:xfrm>
          <a:noFill/>
          <a:extLst>
            <a:ext uri="{909E8E84-426E-40DD-AFC4-6F175D3DCCD1}">
              <a14:hiddenFill xmlns:a14="http://schemas.microsoft.com/office/drawing/2010/main">
                <a:solidFill>
                  <a:srgbClr val="FFFFFF"/>
                </a:solidFill>
              </a14:hiddenFill>
            </a:ext>
          </a:extLst>
        </p:spPr>
        <p:txBody>
          <a:bodyPr/>
          <a:lstStyle/>
          <a:p>
            <a:pPr marL="0" indent="0" algn="ctr">
              <a:lnSpc>
                <a:spcPct val="84479"/>
              </a:lnSpc>
              <a:spcAft>
                <a:spcPts val="0"/>
              </a:spcAft>
              <a:buFont typeface="Wingdings" pitchFamily="2" charset="2"/>
              <a:buNone/>
              <a:defRPr/>
            </a:pPr>
            <a:r>
              <a:rPr lang="en-US" sz="1200" spc="102" dirty="0">
                <a:solidFill>
                  <a:srgbClr val="006792"/>
                </a:solidFill>
              </a:rPr>
              <a:t>EDITION </a:t>
            </a:r>
          </a:p>
        </p:txBody>
      </p:sp>
      <p:sp>
        <p:nvSpPr>
          <p:cNvPr id="15" name="Text Placeholder 14"/>
          <p:cNvSpPr>
            <a:spLocks noGrp="1"/>
          </p:cNvSpPr>
          <p:nvPr>
            <p:ph type="body" idx="10"/>
          </p:nvPr>
        </p:nvSpPr>
        <p:spPr>
          <a:xfrm>
            <a:off x="4411663" y="5108575"/>
            <a:ext cx="328612" cy="534988"/>
          </a:xfrm>
          <a:noFill/>
          <a:extLst>
            <a:ext uri="{909E8E84-426E-40DD-AFC4-6F175D3DCCD1}">
              <a14:hiddenFill xmlns:a14="http://schemas.microsoft.com/office/drawing/2010/main">
                <a:solidFill>
                  <a:srgbClr val="FFFFFF"/>
                </a:solidFill>
              </a14:hiddenFill>
            </a:ext>
          </a:extLst>
        </p:spPr>
        <p:txBody>
          <a:bodyPr tIns="16080"/>
          <a:lstStyle/>
          <a:p>
            <a:pPr marL="0" indent="0" algn="ctr">
              <a:lnSpc>
                <a:spcPts val="3447"/>
              </a:lnSpc>
              <a:spcAft>
                <a:spcPts val="0"/>
              </a:spcAft>
              <a:buFont typeface="Wingdings" pitchFamily="2" charset="2"/>
              <a:buNone/>
              <a:defRPr/>
            </a:pPr>
            <a:r>
              <a:rPr lang="en-US" sz="4100" b="1" dirty="0">
                <a:solidFill>
                  <a:srgbClr val="006792"/>
                </a:solidFill>
                <a:latin typeface="Tahoma" panose="22635452340000000000" pitchFamily="2"/>
              </a:rPr>
              <a:t>2 </a:t>
            </a:r>
          </a:p>
          <a:p>
            <a:pPr marL="0" indent="0" algn="ctr">
              <a:lnSpc>
                <a:spcPts val="281"/>
              </a:lnSpc>
              <a:spcBef>
                <a:spcPts val="127"/>
              </a:spcBef>
              <a:spcAft>
                <a:spcPts val="0"/>
              </a:spcAft>
              <a:defRPr/>
            </a:pPr>
            <a:r>
              <a:rPr lang="en-US" sz="600" spc="46" dirty="0">
                <a:solidFill>
                  <a:srgbClr val="006792"/>
                </a:solidFill>
              </a:rPr>
              <a:t>EDITION </a:t>
            </a:r>
          </a:p>
        </p:txBody>
      </p:sp>
      <p:sp>
        <p:nvSpPr>
          <p:cNvPr id="18" name="Text Placeholder 17"/>
          <p:cNvSpPr>
            <a:spLocks noGrp="1"/>
          </p:cNvSpPr>
          <p:nvPr>
            <p:ph type="body" idx="10"/>
          </p:nvPr>
        </p:nvSpPr>
        <p:spPr>
          <a:xfrm>
            <a:off x="468313" y="1782763"/>
            <a:ext cx="3730625" cy="3892550"/>
          </a:xfrm>
          <a:noFill/>
          <a:extLst>
            <a:ext uri="{909E8E84-426E-40DD-AFC4-6F175D3DCCD1}">
              <a14:hiddenFill xmlns:a14="http://schemas.microsoft.com/office/drawing/2010/main">
                <a:solidFill>
                  <a:srgbClr val="FFFFFF"/>
                </a:solidFill>
              </a14:hiddenFill>
            </a:ext>
          </a:extLst>
        </p:spPr>
        <p:txBody>
          <a:bodyPr/>
          <a:lstStyle/>
          <a:p>
            <a:pPr marL="0" indent="0">
              <a:lnSpc>
                <a:spcPct val="96000"/>
              </a:lnSpc>
              <a:buFont typeface="Wingdings" pitchFamily="2" charset="2"/>
              <a:buNone/>
            </a:pPr>
            <a:r>
              <a:rPr lang="en-US" sz="700" smtClean="0">
                <a:solidFill>
                  <a:srgbClr val="000000"/>
                </a:solidFill>
                <a:latin typeface="Arial Narrow" pitchFamily="34" charset="0"/>
              </a:rPr>
              <a:t>This book addresses the challenges of conducting program evaluations in real-world contexts where evaluators and their clients face budget and time constraints and where critical data may be missing. The book is organized around a seven-step model developed by the authors, which has been tested and refined in workshops and in practice. Vignettes and case studies—representing evaluations from a variety of geographic regions and sectors—demonstrate adaptive possibilities for small projects with budgets of a few thousand dollars to large-scale, long-term evaluations of complex programs. The text incorporates quantitative, qualitative, and mixed-method designs and this Second Edition reflects important developments in the field over the last five years. </a:t>
            </a:r>
          </a:p>
          <a:p>
            <a:pPr marL="0" indent="0">
              <a:lnSpc>
                <a:spcPct val="84000"/>
              </a:lnSpc>
              <a:spcBef>
                <a:spcPts val="1138"/>
              </a:spcBef>
              <a:buFont typeface="Wingdings" pitchFamily="2" charset="2"/>
              <a:buNone/>
            </a:pPr>
            <a:r>
              <a:rPr lang="en-US" sz="800" b="1" smtClean="0">
                <a:solidFill>
                  <a:srgbClr val="A51E5A"/>
                </a:solidFill>
                <a:latin typeface="Tahoma" pitchFamily="34" charset="0"/>
              </a:rPr>
              <a:t>New to the Second Edition: </a:t>
            </a:r>
          </a:p>
          <a:p>
            <a:pPr marL="0" indent="0">
              <a:lnSpc>
                <a:spcPct val="96000"/>
              </a:lnSpc>
              <a:spcBef>
                <a:spcPts val="375"/>
              </a:spcBef>
              <a:buFont typeface="Symbol" pitchFamily="18" charset="2"/>
              <a:buChar char="·"/>
            </a:pPr>
            <a:r>
              <a:rPr lang="en-US" sz="700" b="1" smtClean="0">
                <a:solidFill>
                  <a:srgbClr val="006792"/>
                </a:solidFill>
                <a:latin typeface="Arial Narrow" pitchFamily="34" charset="0"/>
              </a:rPr>
              <a:t>Adds two new chapters on organizing and managing evaluations,</a:t>
            </a:r>
            <a:r>
              <a:rPr lang="en-US" sz="700" smtClean="0">
                <a:solidFill>
                  <a:srgbClr val="000000"/>
                </a:solidFill>
                <a:latin typeface="Arial Narrow" pitchFamily="34" charset="0"/>
              </a:rPr>
              <a:t> including how to strengthen capacity and promote the institutionalization of evaluation systems </a:t>
            </a:r>
          </a:p>
          <a:p>
            <a:pPr marL="0" indent="0">
              <a:lnSpc>
                <a:spcPct val="96000"/>
              </a:lnSpc>
              <a:spcBef>
                <a:spcPts val="250"/>
              </a:spcBef>
              <a:buFont typeface="Symbol" pitchFamily="18" charset="2"/>
              <a:buChar char="·"/>
            </a:pPr>
            <a:r>
              <a:rPr lang="en-US" sz="700" b="1" smtClean="0">
                <a:solidFill>
                  <a:srgbClr val="006792"/>
                </a:solidFill>
                <a:latin typeface="Arial Narrow" pitchFamily="34" charset="0"/>
              </a:rPr>
              <a:t>Includes a new chapter on the evaluation of complex development interventions,</a:t>
            </a:r>
            <a:r>
              <a:rPr lang="en-US" sz="700" smtClean="0">
                <a:solidFill>
                  <a:srgbClr val="000000"/>
                </a:solidFill>
                <a:latin typeface="Arial Narrow" pitchFamily="34" charset="0"/>
              </a:rPr>
              <a:t> with a number of promising new approaches presented </a:t>
            </a:r>
          </a:p>
          <a:p>
            <a:pPr marL="0" indent="0">
              <a:lnSpc>
                <a:spcPct val="96000"/>
              </a:lnSpc>
              <a:spcBef>
                <a:spcPts val="375"/>
              </a:spcBef>
              <a:buFont typeface="Symbol" pitchFamily="18" charset="2"/>
              <a:buChar char="·"/>
            </a:pPr>
            <a:r>
              <a:rPr lang="en-US" sz="700" b="1" smtClean="0">
                <a:solidFill>
                  <a:srgbClr val="006792"/>
                </a:solidFill>
                <a:latin typeface="Arial Narrow" pitchFamily="34" charset="0"/>
              </a:rPr>
              <a:t>Incorporates new material,</a:t>
            </a:r>
            <a:r>
              <a:rPr lang="en-US" sz="700" smtClean="0">
                <a:solidFill>
                  <a:srgbClr val="000000"/>
                </a:solidFill>
                <a:latin typeface="Arial Narrow" pitchFamily="34" charset="0"/>
              </a:rPr>
              <a:t> including on ethical standards, debates over the “best” evaluation designs and how to assess their validity, and the importance of understanding settings </a:t>
            </a:r>
          </a:p>
          <a:p>
            <a:pPr marL="0" indent="0">
              <a:lnSpc>
                <a:spcPct val="96000"/>
              </a:lnSpc>
              <a:spcBef>
                <a:spcPts val="375"/>
              </a:spcBef>
              <a:buFont typeface="Symbol" pitchFamily="18" charset="2"/>
              <a:buChar char="·"/>
            </a:pPr>
            <a:r>
              <a:rPr lang="en-US" sz="700" b="1" smtClean="0">
                <a:solidFill>
                  <a:srgbClr val="006792"/>
                </a:solidFill>
                <a:latin typeface="Arial Narrow" pitchFamily="34" charset="0"/>
              </a:rPr>
              <a:t>Expands the discussion of program theory,</a:t>
            </a:r>
            <a:r>
              <a:rPr lang="en-US" sz="700" smtClean="0">
                <a:solidFill>
                  <a:srgbClr val="000000"/>
                </a:solidFill>
                <a:latin typeface="Arial Narrow" pitchFamily="34" charset="0"/>
              </a:rPr>
              <a:t> incorporating theory of change, contextual and process analysis, multi-level logic models, using competing theories, and trajectory analysis </a:t>
            </a:r>
          </a:p>
          <a:p>
            <a:pPr marL="0" indent="0">
              <a:lnSpc>
                <a:spcPct val="96000"/>
              </a:lnSpc>
              <a:spcBef>
                <a:spcPts val="375"/>
              </a:spcBef>
              <a:buFont typeface="Symbol" pitchFamily="18" charset="2"/>
              <a:buChar char="·"/>
            </a:pPr>
            <a:r>
              <a:rPr lang="en-US" sz="700" b="1" smtClean="0">
                <a:solidFill>
                  <a:srgbClr val="006792"/>
                </a:solidFill>
                <a:latin typeface="Arial Narrow" pitchFamily="34" charset="0"/>
              </a:rPr>
              <a:t>Provides case studies of each of the 19 evaluation designs,</a:t>
            </a:r>
            <a:r>
              <a:rPr lang="en-US" sz="700" smtClean="0">
                <a:solidFill>
                  <a:srgbClr val="000000"/>
                </a:solidFill>
                <a:latin typeface="Arial Narrow" pitchFamily="34" charset="0"/>
              </a:rPr>
              <a:t> showing how they have been applied in the field </a:t>
            </a:r>
          </a:p>
          <a:p>
            <a:pPr marL="0" indent="0">
              <a:lnSpc>
                <a:spcPct val="96000"/>
              </a:lnSpc>
              <a:spcBef>
                <a:spcPts val="888"/>
              </a:spcBef>
              <a:buFont typeface="Wingdings" pitchFamily="2" charset="2"/>
              <a:buNone/>
            </a:pPr>
            <a:r>
              <a:rPr lang="en-US" sz="700" i="1" smtClean="0">
                <a:solidFill>
                  <a:srgbClr val="A51E5A"/>
                </a:solidFill>
                <a:latin typeface="Arial Narrow" pitchFamily="34" charset="0"/>
              </a:rPr>
              <a:t>“This book represents a significant achievement. The authors have succeeded in creating a book that can be used in a wide variety of locations and by a large community of evaluation practitioners.” </a:t>
            </a:r>
          </a:p>
          <a:p>
            <a:pPr marL="0" indent="0" algn="r">
              <a:lnSpc>
                <a:spcPct val="96000"/>
              </a:lnSpc>
              <a:spcBef>
                <a:spcPts val="250"/>
              </a:spcBef>
              <a:buFont typeface="Wingdings" pitchFamily="2" charset="2"/>
              <a:buNone/>
            </a:pPr>
            <a:r>
              <a:rPr lang="en-US" sz="700" smtClean="0">
                <a:solidFill>
                  <a:srgbClr val="A51E5A"/>
                </a:solidFill>
                <a:latin typeface="Arial Narrow" pitchFamily="34" charset="0"/>
              </a:rPr>
              <a:t>—Michael D. Niles, </a:t>
            </a:r>
            <a:r>
              <a:rPr lang="en-US" sz="700" i="1" smtClean="0">
                <a:solidFill>
                  <a:srgbClr val="A51E5A"/>
                </a:solidFill>
                <a:latin typeface="Arial Narrow" pitchFamily="34" charset="0"/>
              </a:rPr>
              <a:t>Missouri Western State University </a:t>
            </a:r>
          </a:p>
          <a:p>
            <a:pPr marL="0" indent="0">
              <a:lnSpc>
                <a:spcPct val="96000"/>
              </a:lnSpc>
              <a:spcBef>
                <a:spcPts val="638"/>
              </a:spcBef>
              <a:buFont typeface="Wingdings" pitchFamily="2" charset="2"/>
              <a:buNone/>
            </a:pPr>
            <a:r>
              <a:rPr lang="en-US" sz="700" i="1" smtClean="0">
                <a:solidFill>
                  <a:srgbClr val="A51E5A"/>
                </a:solidFill>
                <a:latin typeface="Arial Narrow" pitchFamily="34" charset="0"/>
              </a:rPr>
              <a:t>“This book is exceptional and unique in the way that it combines foundational knowledge from social sciences with theory and methods that are specific to evaluation.” </a:t>
            </a:r>
          </a:p>
          <a:p>
            <a:pPr marL="0" indent="0" algn="r">
              <a:lnSpc>
                <a:spcPct val="96000"/>
              </a:lnSpc>
              <a:spcBef>
                <a:spcPts val="125"/>
              </a:spcBef>
              <a:buFont typeface="Wingdings" pitchFamily="2" charset="2"/>
              <a:buNone/>
            </a:pPr>
            <a:r>
              <a:rPr lang="en-US" sz="700" smtClean="0">
                <a:solidFill>
                  <a:srgbClr val="A51E5A"/>
                </a:solidFill>
                <a:latin typeface="Arial Narrow" pitchFamily="34" charset="0"/>
              </a:rPr>
              <a:t>—Gary Miron, </a:t>
            </a:r>
            <a:r>
              <a:rPr lang="en-US" sz="700" i="1" smtClean="0">
                <a:solidFill>
                  <a:srgbClr val="A51E5A"/>
                </a:solidFill>
                <a:latin typeface="Arial Narrow" pitchFamily="34" charset="0"/>
              </a:rPr>
              <a:t>Western Michigan University </a:t>
            </a:r>
          </a:p>
          <a:p>
            <a:pPr marL="0" indent="0">
              <a:lnSpc>
                <a:spcPct val="96000"/>
              </a:lnSpc>
              <a:spcBef>
                <a:spcPts val="638"/>
              </a:spcBef>
              <a:buFont typeface="Wingdings" pitchFamily="2" charset="2"/>
              <a:buNone/>
            </a:pPr>
            <a:r>
              <a:rPr lang="en-US" sz="700" i="1" smtClean="0">
                <a:solidFill>
                  <a:srgbClr val="A51E5A"/>
                </a:solidFill>
                <a:latin typeface="Arial Narrow" pitchFamily="34" charset="0"/>
              </a:rPr>
              <a:t>“The book represents a very good and timely contribution worth having on an evaluator’s shelf, especially if you work in the international development arena.” </a:t>
            </a:r>
          </a:p>
          <a:p>
            <a:pPr marL="0" indent="0" algn="r">
              <a:lnSpc>
                <a:spcPct val="96000"/>
              </a:lnSpc>
              <a:spcBef>
                <a:spcPts val="250"/>
              </a:spcBef>
              <a:spcAft>
                <a:spcPts val="125"/>
              </a:spcAft>
              <a:buFont typeface="Wingdings" pitchFamily="2" charset="2"/>
              <a:buNone/>
            </a:pPr>
            <a:r>
              <a:rPr lang="en-US" sz="700" smtClean="0">
                <a:solidFill>
                  <a:srgbClr val="A51E5A"/>
                </a:solidFill>
                <a:latin typeface="Arial Narrow" pitchFamily="34" charset="0"/>
              </a:rPr>
              <a:t>—Thomaz Chianca, </a:t>
            </a:r>
            <a:r>
              <a:rPr lang="en-US" sz="700" i="1" smtClean="0">
                <a:solidFill>
                  <a:srgbClr val="A51E5A"/>
                </a:solidFill>
                <a:latin typeface="Arial Narrow" pitchFamily="34" charset="0"/>
              </a:rPr>
              <a:t>independent evaluation consultant, Rio de Janeiro, Brazil </a:t>
            </a:r>
          </a:p>
        </p:txBody>
      </p:sp>
      <p:sp>
        <p:nvSpPr>
          <p:cNvPr id="21" name="Text Placeholder 20"/>
          <p:cNvSpPr>
            <a:spLocks noGrp="1"/>
          </p:cNvSpPr>
          <p:nvPr>
            <p:ph type="body" idx="10"/>
          </p:nvPr>
        </p:nvSpPr>
        <p:spPr>
          <a:xfrm>
            <a:off x="2179638" y="36513"/>
            <a:ext cx="2019300" cy="1724025"/>
          </a:xfrm>
          <a:noFill/>
          <a:extLst>
            <a:ext uri="{909E8E84-426E-40DD-AFC4-6F175D3DCCD1}">
              <a14:hiddenFill xmlns:a14="http://schemas.microsoft.com/office/drawing/2010/main">
                <a:solidFill>
                  <a:srgbClr val="FFFFFF"/>
                </a:solidFill>
              </a14:hiddenFill>
            </a:ext>
          </a:extLst>
        </p:spPr>
        <p:txBody>
          <a:bodyPr tIns="369834"/>
          <a:lstStyle/>
          <a:p>
            <a:pPr marL="64319" indent="0" algn="ctr">
              <a:lnSpc>
                <a:spcPts val="3798"/>
              </a:lnSpc>
              <a:spcAft>
                <a:spcPts val="0"/>
              </a:spcAft>
              <a:buFont typeface="Wingdings" pitchFamily="2" charset="2"/>
              <a:buNone/>
              <a:defRPr/>
            </a:pPr>
            <a:r>
              <a:rPr lang="en-US" sz="4700" b="1" dirty="0">
                <a:solidFill>
                  <a:srgbClr val="006792"/>
                </a:solidFill>
                <a:latin typeface="Tahoma" panose="22635452340000000000" pitchFamily="2"/>
              </a:rPr>
              <a:t>2 </a:t>
            </a:r>
          </a:p>
          <a:p>
            <a:pPr marL="64319" indent="0" algn="ctr">
              <a:lnSpc>
                <a:spcPct val="95999"/>
              </a:lnSpc>
              <a:spcBef>
                <a:spcPts val="127"/>
              </a:spcBef>
              <a:spcAft>
                <a:spcPts val="0"/>
              </a:spcAft>
              <a:buFont typeface="Wingdings" pitchFamily="2" charset="2"/>
              <a:buNone/>
              <a:defRPr/>
            </a:pPr>
            <a:r>
              <a:rPr lang="en-US" sz="600" spc="56" dirty="0">
                <a:solidFill>
                  <a:srgbClr val="006792"/>
                </a:solidFill>
              </a:rPr>
              <a:t>EDITION </a:t>
            </a:r>
          </a:p>
          <a:p>
            <a:pPr marL="64319" indent="0" algn="ctr">
              <a:lnSpc>
                <a:spcPct val="75839"/>
              </a:lnSpc>
              <a:spcBef>
                <a:spcPts val="0"/>
              </a:spcBef>
              <a:spcAft>
                <a:spcPts val="0"/>
              </a:spcAft>
              <a:buFont typeface="Wingdings" pitchFamily="2" charset="2"/>
              <a:buNone/>
              <a:defRPr/>
            </a:pPr>
            <a:r>
              <a:rPr lang="en-US" sz="2700" spc="-193" dirty="0">
                <a:solidFill>
                  <a:srgbClr val="A51E5A"/>
                </a:solidFill>
              </a:rPr>
              <a:t>RealWorld </a:t>
            </a:r>
          </a:p>
          <a:p>
            <a:pPr marL="64319" indent="0" algn="ctr">
              <a:lnSpc>
                <a:spcPct val="74879"/>
              </a:lnSpc>
              <a:spcBef>
                <a:spcPts val="0"/>
              </a:spcBef>
              <a:spcAft>
                <a:spcPts val="0"/>
              </a:spcAft>
              <a:buFont typeface="Wingdings" pitchFamily="2" charset="2"/>
              <a:buNone/>
              <a:defRPr/>
            </a:pPr>
            <a:r>
              <a:rPr lang="en-US" sz="2800" spc="-200" dirty="0">
                <a:solidFill>
                  <a:srgbClr val="A51E5A"/>
                </a:solidFill>
              </a:rPr>
              <a:t>Evaluation </a:t>
            </a:r>
          </a:p>
        </p:txBody>
      </p:sp>
      <p:sp>
        <p:nvSpPr>
          <p:cNvPr id="2" name="TextBox 1"/>
          <p:cNvSpPr txBox="1"/>
          <p:nvPr/>
        </p:nvSpPr>
        <p:spPr>
          <a:xfrm rot="19784298">
            <a:off x="2406690" y="5787548"/>
            <a:ext cx="2088232" cy="584775"/>
          </a:xfrm>
          <a:prstGeom prst="rect">
            <a:avLst/>
          </a:prstGeom>
          <a:solidFill>
            <a:srgbClr val="FFFF00"/>
          </a:solidFill>
        </p:spPr>
        <p:txBody>
          <a:bodyPr wrap="square" rtlCol="0">
            <a:spAutoFit/>
          </a:bodyPr>
          <a:lstStyle/>
          <a:p>
            <a:pPr algn="ctr"/>
            <a:r>
              <a:rPr lang="en-US" sz="1600" dirty="0" smtClean="0"/>
              <a:t>2</a:t>
            </a:r>
            <a:r>
              <a:rPr lang="en-US" sz="1600" baseline="30000" dirty="0" smtClean="0"/>
              <a:t>nd</a:t>
            </a:r>
            <a:r>
              <a:rPr lang="en-US" sz="1600" dirty="0" smtClean="0"/>
              <a:t> edition published January 2012</a:t>
            </a:r>
            <a:endParaRPr lang="en-US" sz="16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Methodological limitations of RCTs and strong QEDs</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Can only evaluate a single component (intervention) of a multi-component program</a:t>
            </a:r>
          </a:p>
          <a:p>
            <a:pPr marL="514350" indent="-514350">
              <a:buFont typeface="+mj-lt"/>
              <a:buAutoNum type="arabicPeriod"/>
            </a:pPr>
            <a:r>
              <a:rPr lang="en-US" dirty="0" smtClean="0"/>
              <a:t>Inflexible design – difficult to adjust design to modifications to program design or to changes in the context in which programs are implemented</a:t>
            </a:r>
          </a:p>
          <a:p>
            <a:pPr marL="514350" indent="-514350">
              <a:buFont typeface="+mj-lt"/>
              <a:buAutoNum type="arabicPeriod"/>
            </a:pPr>
            <a:r>
              <a:rPr lang="en-US" dirty="0" smtClean="0"/>
              <a:t>Cannot control what happens during implementation</a:t>
            </a:r>
          </a:p>
          <a:p>
            <a:pPr marL="514350" indent="-514350">
              <a:buFont typeface="+mj-lt"/>
              <a:buAutoNum type="arabicPeriod"/>
            </a:pPr>
            <a:r>
              <a:rPr lang="en-US" dirty="0" smtClean="0"/>
              <a:t>Regression only estimates the average effect size – difficult to generalize the findings to other contexts.</a:t>
            </a:r>
            <a:endParaRPr lang="en-US" dirty="0"/>
          </a:p>
        </p:txBody>
      </p:sp>
      <p:sp>
        <p:nvSpPr>
          <p:cNvPr id="4" name="Slide Number Placeholder 3"/>
          <p:cNvSpPr>
            <a:spLocks noGrp="1"/>
          </p:cNvSpPr>
          <p:nvPr>
            <p:ph type="sldNum" sz="quarter" idx="12"/>
          </p:nvPr>
        </p:nvSpPr>
        <p:spPr/>
        <p:txBody>
          <a:bodyPr/>
          <a:lstStyle/>
          <a:p>
            <a:fld id="{AC7F495A-1284-4796-BED3-016CD6F1A6E6}" type="slidenum">
              <a:rPr lang="en-US" smtClean="0"/>
              <a:t>130</a:t>
            </a:fld>
            <a:endParaRPr lang="en-US"/>
          </a:p>
        </p:txBody>
      </p:sp>
    </p:spTree>
    <p:extLst>
      <p:ext uri="{BB962C8B-B14F-4D97-AF65-F5344CB8AC3E}">
        <p14:creationId xmlns:p14="http://schemas.microsoft.com/office/powerpoint/2010/main" val="102508270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startAt="5"/>
            </a:pPr>
            <a:r>
              <a:rPr lang="en-US" dirty="0" smtClean="0"/>
              <a:t>Simple RCTs to not assess the implementation process and when intended impacts are not found, the analysis cannot distinguish between “design failure” and “implementation failure” </a:t>
            </a:r>
            <a:endParaRPr lang="en-US" dirty="0"/>
          </a:p>
        </p:txBody>
      </p:sp>
      <p:sp>
        <p:nvSpPr>
          <p:cNvPr id="4" name="Slide Number Placeholder 3"/>
          <p:cNvSpPr>
            <a:spLocks noGrp="1"/>
          </p:cNvSpPr>
          <p:nvPr>
            <p:ph type="sldNum" sz="quarter" idx="12"/>
          </p:nvPr>
        </p:nvSpPr>
        <p:spPr/>
        <p:txBody>
          <a:bodyPr/>
          <a:lstStyle/>
          <a:p>
            <a:fld id="{AC7F495A-1284-4796-BED3-016CD6F1A6E6}" type="slidenum">
              <a:rPr lang="en-US" smtClean="0"/>
              <a:t>131</a:t>
            </a:fld>
            <a:endParaRPr lang="en-US"/>
          </a:p>
        </p:txBody>
      </p:sp>
      <p:sp>
        <p:nvSpPr>
          <p:cNvPr id="5" name="Title 1"/>
          <p:cNvSpPr>
            <a:spLocks noGrp="1"/>
          </p:cNvSpPr>
          <p:nvPr>
            <p:ph type="title"/>
          </p:nvPr>
        </p:nvSpPr>
        <p:spPr>
          <a:xfrm>
            <a:off x="762000" y="533400"/>
            <a:ext cx="7696200" cy="1143000"/>
          </a:xfrm>
        </p:spPr>
        <p:txBody>
          <a:bodyPr>
            <a:normAutofit/>
          </a:bodyPr>
          <a:lstStyle/>
          <a:p>
            <a:r>
              <a:rPr lang="en-US" dirty="0" smtClean="0">
                <a:solidFill>
                  <a:srgbClr val="FF0000"/>
                </a:solidFill>
              </a:rPr>
              <a:t>Methodological limitations of RCTs and strong QEDs</a:t>
            </a:r>
            <a:endParaRPr lang="en-US" dirty="0">
              <a:solidFill>
                <a:srgbClr val="FF0000"/>
              </a:solidFill>
            </a:endParaRPr>
          </a:p>
        </p:txBody>
      </p:sp>
    </p:spTree>
    <p:extLst>
      <p:ext uri="{BB962C8B-B14F-4D97-AF65-F5344CB8AC3E}">
        <p14:creationId xmlns:p14="http://schemas.microsoft.com/office/powerpoint/2010/main" val="162336116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Implications for RWE</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RCTs are a potentially useful component of some kinds of evaluation – but should almost never be used in isolation</a:t>
            </a:r>
          </a:p>
          <a:p>
            <a:pPr lvl="1">
              <a:buFont typeface="Wingdings" pitchFamily="2" charset="2"/>
              <a:buChar char="§"/>
            </a:pPr>
            <a:r>
              <a:rPr lang="en-US" dirty="0" smtClean="0"/>
              <a:t>An RCT is strongest when part of a mixed methods design</a:t>
            </a:r>
          </a:p>
          <a:p>
            <a:pPr marL="514350" indent="-514350">
              <a:buFont typeface="+mj-lt"/>
              <a:buAutoNum type="arabicPeriod"/>
            </a:pPr>
            <a:r>
              <a:rPr lang="en-US" dirty="0" smtClean="0"/>
              <a:t>Define whether a program is intended: </a:t>
            </a:r>
          </a:p>
          <a:p>
            <a:pPr marL="914400" lvl="1" indent="-514350">
              <a:buFont typeface="Wingdings" pitchFamily="2" charset="2"/>
              <a:buChar char="§"/>
            </a:pPr>
            <a:r>
              <a:rPr lang="en-US" dirty="0" smtClean="0"/>
              <a:t>as an experiment to rigorously assess promising new interventions that might be replicated on a large scale OR</a:t>
            </a:r>
          </a:p>
          <a:p>
            <a:pPr marL="914400" lvl="1" indent="-514350">
              <a:buFont typeface="Wingdings" pitchFamily="2" charset="2"/>
              <a:buChar char="§"/>
            </a:pPr>
            <a:r>
              <a:rPr lang="en-US" dirty="0" smtClean="0"/>
              <a:t>To provide services to as many people as possible</a:t>
            </a:r>
            <a:endParaRPr lang="en-US" dirty="0"/>
          </a:p>
        </p:txBody>
      </p:sp>
      <p:sp>
        <p:nvSpPr>
          <p:cNvPr id="4" name="Slide Number Placeholder 3"/>
          <p:cNvSpPr>
            <a:spLocks noGrp="1"/>
          </p:cNvSpPr>
          <p:nvPr>
            <p:ph type="sldNum" sz="quarter" idx="12"/>
          </p:nvPr>
        </p:nvSpPr>
        <p:spPr/>
        <p:txBody>
          <a:bodyPr/>
          <a:lstStyle/>
          <a:p>
            <a:fld id="{AC7F495A-1284-4796-BED3-016CD6F1A6E6}" type="slidenum">
              <a:rPr lang="en-US" smtClean="0"/>
              <a:t>132</a:t>
            </a:fld>
            <a:endParaRPr lang="en-US"/>
          </a:p>
        </p:txBody>
      </p:sp>
    </p:spTree>
    <p:extLst>
      <p:ext uri="{BB962C8B-B14F-4D97-AF65-F5344CB8AC3E}">
        <p14:creationId xmlns:p14="http://schemas.microsoft.com/office/powerpoint/2010/main" val="418915788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startAt="3"/>
            </a:pPr>
            <a:r>
              <a:rPr lang="en-US" dirty="0" smtClean="0"/>
              <a:t>If programs are designed as experiments, an RCT can be cheaper than many alternative survey designs.</a:t>
            </a:r>
          </a:p>
          <a:p>
            <a:pPr marL="514350" indent="-514350">
              <a:buFont typeface="+mj-lt"/>
              <a:buAutoNum type="arabicPeriod" startAt="3"/>
            </a:pPr>
            <a:r>
              <a:rPr lang="en-US" dirty="0" smtClean="0"/>
              <a:t>Always ask the question of how non-experimental and weak QEDs can address the very serious issues of selection bias and the over-estimation of project impacts.</a:t>
            </a:r>
          </a:p>
          <a:p>
            <a:pPr marL="914400" lvl="1" indent="-514350">
              <a:buFont typeface="Wingdings" pitchFamily="2" charset="2"/>
              <a:buChar char="§"/>
            </a:pPr>
            <a:r>
              <a:rPr lang="en-US" dirty="0" smtClean="0"/>
              <a:t>Never automatically reject RCTs without assessing the important reasons why these methods were developed</a:t>
            </a:r>
          </a:p>
          <a:p>
            <a:pPr marL="914400" lvl="1" indent="-514350">
              <a:buFont typeface="Wingdings" pitchFamily="2" charset="2"/>
              <a:buChar char="§"/>
            </a:pPr>
            <a:r>
              <a:rPr lang="en-US" b="1" dirty="0" smtClean="0"/>
              <a:t>But never accept RCTs (or any other evaluation method) as the best or only approach</a:t>
            </a:r>
            <a:endParaRPr lang="en-US" b="1" dirty="0"/>
          </a:p>
        </p:txBody>
      </p:sp>
      <p:sp>
        <p:nvSpPr>
          <p:cNvPr id="4" name="Slide Number Placeholder 3"/>
          <p:cNvSpPr>
            <a:spLocks noGrp="1"/>
          </p:cNvSpPr>
          <p:nvPr>
            <p:ph type="sldNum" sz="quarter" idx="12"/>
          </p:nvPr>
        </p:nvSpPr>
        <p:spPr/>
        <p:txBody>
          <a:bodyPr/>
          <a:lstStyle/>
          <a:p>
            <a:fld id="{AC7F495A-1284-4796-BED3-016CD6F1A6E6}" type="slidenum">
              <a:rPr lang="en-US" smtClean="0"/>
              <a:t>133</a:t>
            </a:fld>
            <a:endParaRPr lang="en-US"/>
          </a:p>
        </p:txBody>
      </p:sp>
      <p:sp>
        <p:nvSpPr>
          <p:cNvPr id="5" name="Title 1"/>
          <p:cNvSpPr>
            <a:spLocks noGrp="1"/>
          </p:cNvSpPr>
          <p:nvPr>
            <p:ph type="title"/>
          </p:nvPr>
        </p:nvSpPr>
        <p:spPr>
          <a:xfrm>
            <a:off x="762000" y="533400"/>
            <a:ext cx="7696200" cy="1143000"/>
          </a:xfrm>
        </p:spPr>
        <p:txBody>
          <a:bodyPr/>
          <a:lstStyle/>
          <a:p>
            <a:r>
              <a:rPr lang="en-US" dirty="0" smtClean="0">
                <a:solidFill>
                  <a:srgbClr val="FF0000"/>
                </a:solidFill>
              </a:rPr>
              <a:t>Implications for RWE</a:t>
            </a:r>
            <a:endParaRPr lang="en-US" dirty="0">
              <a:solidFill>
                <a:srgbClr val="FF0000"/>
              </a:solidFill>
            </a:endParaRPr>
          </a:p>
        </p:txBody>
      </p:sp>
    </p:spTree>
    <p:extLst>
      <p:ext uri="{BB962C8B-B14F-4D97-AF65-F5344CB8AC3E}">
        <p14:creationId xmlns:p14="http://schemas.microsoft.com/office/powerpoint/2010/main" val="150937571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startAt="5"/>
            </a:pPr>
            <a:r>
              <a:rPr lang="en-US" dirty="0" smtClean="0"/>
              <a:t>The real world is too complex for any single evaluation approach to fully address all of the important questions that must be answered.</a:t>
            </a:r>
            <a:endParaRPr lang="en-US" dirty="0"/>
          </a:p>
        </p:txBody>
      </p:sp>
      <p:sp>
        <p:nvSpPr>
          <p:cNvPr id="4" name="Slide Number Placeholder 3"/>
          <p:cNvSpPr>
            <a:spLocks noGrp="1"/>
          </p:cNvSpPr>
          <p:nvPr>
            <p:ph type="sldNum" sz="quarter" idx="12"/>
          </p:nvPr>
        </p:nvSpPr>
        <p:spPr/>
        <p:txBody>
          <a:bodyPr/>
          <a:lstStyle/>
          <a:p>
            <a:fld id="{AC7F495A-1284-4796-BED3-016CD6F1A6E6}" type="slidenum">
              <a:rPr lang="en-US" smtClean="0"/>
              <a:t>134</a:t>
            </a:fld>
            <a:endParaRPr lang="en-US"/>
          </a:p>
        </p:txBody>
      </p:sp>
      <p:sp>
        <p:nvSpPr>
          <p:cNvPr id="5" name="Title 1"/>
          <p:cNvSpPr>
            <a:spLocks noGrp="1"/>
          </p:cNvSpPr>
          <p:nvPr>
            <p:ph type="title"/>
          </p:nvPr>
        </p:nvSpPr>
        <p:spPr>
          <a:xfrm>
            <a:off x="762000" y="533400"/>
            <a:ext cx="7696200" cy="1143000"/>
          </a:xfrm>
        </p:spPr>
        <p:txBody>
          <a:bodyPr/>
          <a:lstStyle/>
          <a:p>
            <a:r>
              <a:rPr lang="en-US" dirty="0" smtClean="0">
                <a:solidFill>
                  <a:srgbClr val="FF0000"/>
                </a:solidFill>
              </a:rPr>
              <a:t>Implications for RWE</a:t>
            </a:r>
            <a:endParaRPr lang="en-US" dirty="0">
              <a:solidFill>
                <a:srgbClr val="FF0000"/>
              </a:solidFill>
            </a:endParaRPr>
          </a:p>
        </p:txBody>
      </p:sp>
    </p:spTree>
    <p:extLst>
      <p:ext uri="{BB962C8B-B14F-4D97-AF65-F5344CB8AC3E}">
        <p14:creationId xmlns:p14="http://schemas.microsoft.com/office/powerpoint/2010/main" val="144861624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p:txBody>
          <a:bodyPr/>
          <a:lstStyle/>
          <a:p>
            <a:pPr>
              <a:defRPr/>
            </a:pPr>
            <a:fld id="{B25E3954-E5B4-47DD-B244-A47AFD77EC55}" type="slidenum">
              <a:rPr lang="en-US" smtClean="0"/>
              <a:pPr>
                <a:defRPr/>
              </a:pPr>
              <a:t>135</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marL="457200" indent="-457200" eaLnBrk="1" hangingPunct="1">
              <a:buFont typeface="Arial Black" pitchFamily="34" charset="0"/>
              <a:buAutoNum type="arabicPeriod"/>
            </a:pPr>
            <a:r>
              <a:rPr lang="en-US" sz="2400" smtClean="0"/>
              <a:t>Direct cause-effect relationship between one output (or a very limited number of outputs) and an outcome that can be measured by the end of the research project? </a:t>
            </a:r>
            <a:r>
              <a:rPr lang="en-US" sz="2400" smtClean="0">
                <a:sym typeface="Wingdings" pitchFamily="2" charset="2"/>
              </a:rPr>
              <a:t> Pretty clear </a:t>
            </a:r>
            <a:r>
              <a:rPr lang="en-US" sz="2400" i="1" smtClean="0">
                <a:sym typeface="Wingdings" pitchFamily="2" charset="2"/>
              </a:rPr>
              <a:t>attribution</a:t>
            </a:r>
            <a:r>
              <a:rPr lang="en-US" sz="2400" smtClean="0">
                <a:sym typeface="Wingdings" pitchFamily="2" charset="2"/>
              </a:rPr>
              <a:t>.</a:t>
            </a:r>
          </a:p>
          <a:p>
            <a:pPr marL="457200" indent="-457200" eaLnBrk="1" hangingPunct="1">
              <a:buFont typeface="Arial Black" pitchFamily="34" charset="0"/>
              <a:buAutoNum type="arabicPeriod"/>
            </a:pPr>
            <a:endParaRPr lang="en-US" sz="2400" smtClean="0">
              <a:sym typeface="Wingdings" pitchFamily="2" charset="2"/>
            </a:endParaRPr>
          </a:p>
          <a:p>
            <a:pPr marL="457200" indent="-457200" eaLnBrk="1" hangingPunct="1">
              <a:buFont typeface="Wingdings" pitchFamily="2" charset="2"/>
              <a:buNone/>
            </a:pPr>
            <a:r>
              <a:rPr lang="en-US" sz="2400" smtClean="0"/>
              <a:t>	… OR …</a:t>
            </a:r>
          </a:p>
          <a:p>
            <a:pPr marL="457200" indent="-457200" eaLnBrk="1" hangingPunct="1">
              <a:buFont typeface="Arial Black" pitchFamily="34" charset="0"/>
              <a:buAutoNum type="arabicPeriod"/>
            </a:pPr>
            <a:endParaRPr lang="en-US" sz="2400" smtClean="0"/>
          </a:p>
          <a:p>
            <a:pPr marL="457200" indent="-457200" eaLnBrk="1" hangingPunct="1">
              <a:buFont typeface="Arial Black" pitchFamily="34" charset="0"/>
              <a:buAutoNum type="arabicPeriod" startAt="2"/>
            </a:pPr>
            <a:r>
              <a:rPr lang="en-US" sz="2400" smtClean="0"/>
              <a:t>Changes in higher-level indicators of sustainable improvement in the quality of life of people, e.g. the MDGs (Millennium Development Goals)?  </a:t>
            </a:r>
            <a:r>
              <a:rPr lang="en-US" sz="2400" smtClean="0">
                <a:sym typeface="Wingdings" pitchFamily="2" charset="2"/>
              </a:rPr>
              <a:t></a:t>
            </a:r>
            <a:r>
              <a:rPr lang="en-US" sz="2400" smtClean="0"/>
              <a:t>  More significant but much more difficult to assess direct </a:t>
            </a:r>
            <a:r>
              <a:rPr lang="en-US" sz="2400" i="1" smtClean="0"/>
              <a:t>attribution</a:t>
            </a:r>
            <a:r>
              <a:rPr lang="en-US" sz="2400" smtClean="0"/>
              <a:t>.</a:t>
            </a:r>
          </a:p>
        </p:txBody>
      </p:sp>
      <p:sp>
        <p:nvSpPr>
          <p:cNvPr id="47108" name="Rectangle 7"/>
          <p:cNvSpPr>
            <a:spLocks noGrp="1" noChangeArrowheads="1"/>
          </p:cNvSpPr>
          <p:nvPr>
            <p:ph type="title"/>
          </p:nvPr>
        </p:nvSpPr>
        <p:spPr/>
        <p:txBody>
          <a:bodyPr/>
          <a:lstStyle/>
          <a:p>
            <a:pPr eaLnBrk="1" hangingPunct="1"/>
            <a:r>
              <a:rPr lang="en-US" sz="3200" smtClean="0"/>
              <a:t>So what should be included in a “rigorous impact evaluation”?</a:t>
            </a:r>
          </a:p>
        </p:txBody>
      </p:sp>
    </p:spTree>
    <p:extLst>
      <p:ext uri="{BB962C8B-B14F-4D97-AF65-F5344CB8AC3E}">
        <p14:creationId xmlns:p14="http://schemas.microsoft.com/office/powerpoint/2010/main" val="158033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44387">
                                            <p:txEl>
                                              <p:pRg st="2" end="2"/>
                                            </p:txEl>
                                          </p:spTgt>
                                        </p:tgtEl>
                                        <p:attrNameLst>
                                          <p:attrName>style.visibility</p:attrName>
                                        </p:attrNameLst>
                                      </p:cBhvr>
                                      <p:to>
                                        <p:strVal val="visible"/>
                                      </p:to>
                                    </p:set>
                                    <p:animEffect transition="in" filter="dissolve">
                                      <p:cBhvr>
                                        <p:cTn id="11" dur="500"/>
                                        <p:tgtEl>
                                          <p:spTgt spid="144387">
                                            <p:txEl>
                                              <p:pRg st="2" end="2"/>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44387">
                                            <p:txEl>
                                              <p:pRg st="4" end="4"/>
                                            </p:txEl>
                                          </p:spTgt>
                                        </p:tgtEl>
                                        <p:attrNameLst>
                                          <p:attrName>style.visibility</p:attrName>
                                        </p:attrNameLst>
                                      </p:cBhvr>
                                      <p:to>
                                        <p:strVal val="visible"/>
                                      </p:to>
                                    </p:set>
                                    <p:animEffect transition="in" filter="dissolve">
                                      <p:cBhvr>
                                        <p:cTn id="15" dur="500"/>
                                        <p:tgtEl>
                                          <p:spTgt spid="144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2" autoUpdateAnimBg="0" advAuto="100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p:txBody>
          <a:bodyPr/>
          <a:lstStyle/>
          <a:p>
            <a:pPr>
              <a:defRPr/>
            </a:pPr>
            <a:fld id="{50818B9E-1B5A-4812-8A0F-53083DA6EB77}" type="slidenum">
              <a:rPr lang="en-US" smtClean="0"/>
              <a:pPr>
                <a:defRPr/>
              </a:pPr>
              <a:t>136</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marL="457200" indent="-457200" eaLnBrk="1" hangingPunct="1">
              <a:buFont typeface="Wingdings" pitchFamily="2" charset="2"/>
              <a:buNone/>
            </a:pPr>
            <a:r>
              <a:rPr lang="en-US" sz="2400" smtClean="0"/>
              <a:t>	OECD-DAC (2002: 24) defines impact as “</a:t>
            </a:r>
            <a:r>
              <a:rPr lang="en-US" sz="2400" i="1" smtClean="0"/>
              <a:t>the positive and negative, primary and secondary long-term effects produced by a development intervention, directly or indirectly, intended or unintended. These effects can be economic, sociocultural, institutional, environmental, technological or of other types”.</a:t>
            </a:r>
          </a:p>
          <a:p>
            <a:pPr marL="457200" indent="-457200" eaLnBrk="1" hangingPunct="1">
              <a:buFont typeface="Wingdings" pitchFamily="2" charset="2"/>
              <a:buNone/>
            </a:pPr>
            <a:endParaRPr lang="en-US" sz="2400" i="1" smtClean="0"/>
          </a:p>
          <a:p>
            <a:pPr marL="457200" indent="-457200" eaLnBrk="1" hangingPunct="1">
              <a:buFont typeface="Wingdings" pitchFamily="2" charset="2"/>
              <a:buNone/>
            </a:pPr>
            <a:r>
              <a:rPr lang="en-US" sz="2400" smtClean="0"/>
              <a:t>	Does it mention or imply direct attribution?  Or point to the need for counterfactuals or Randomized Control Trials (RCTs)?</a:t>
            </a:r>
            <a:r>
              <a:rPr lang="en-US" sz="2400" i="1" smtClean="0"/>
              <a:t>	</a:t>
            </a:r>
            <a:endParaRPr lang="en-US" sz="2400" smtClean="0"/>
          </a:p>
        </p:txBody>
      </p:sp>
      <p:sp>
        <p:nvSpPr>
          <p:cNvPr id="48132" name="Rectangle 7"/>
          <p:cNvSpPr>
            <a:spLocks noGrp="1" noChangeArrowheads="1"/>
          </p:cNvSpPr>
          <p:nvPr>
            <p:ph type="title"/>
          </p:nvPr>
        </p:nvSpPr>
        <p:spPr/>
        <p:txBody>
          <a:bodyPr/>
          <a:lstStyle/>
          <a:p>
            <a:pPr eaLnBrk="1" hangingPunct="1"/>
            <a:r>
              <a:rPr lang="en-US" sz="3200" smtClean="0"/>
              <a:t>So what should be included in a “rigorous impact evaluation”?</a:t>
            </a:r>
          </a:p>
        </p:txBody>
      </p:sp>
    </p:spTree>
    <p:extLst>
      <p:ext uri="{BB962C8B-B14F-4D97-AF65-F5344CB8AC3E}">
        <p14:creationId xmlns:p14="http://schemas.microsoft.com/office/powerpoint/2010/main" val="3581121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animEffect transition="in" filter="dissolve">
                                      <p:cBhvr>
                                        <p:cTn id="11" dur="500"/>
                                        <p:tgtEl>
                                          <p:spTgt spid="144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2" autoUpdateAnimBg="0" advAuto="100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algn="ctr"/>
            <a:r>
              <a:rPr lang="en-US" sz="2800" smtClean="0">
                <a:solidFill>
                  <a:srgbClr val="0070C0"/>
                </a:solidFill>
              </a:rPr>
              <a:t>Different lenses needed for different situations in the RealWorld</a:t>
            </a:r>
          </a:p>
        </p:txBody>
      </p:sp>
      <p:graphicFrame>
        <p:nvGraphicFramePr>
          <p:cNvPr id="5" name="Table Placeholder 4"/>
          <p:cNvGraphicFramePr>
            <a:graphicFrameLocks noGrp="1"/>
          </p:cNvGraphicFramePr>
          <p:nvPr>
            <p:ph type="tbl" idx="1"/>
          </p:nvPr>
        </p:nvGraphicFramePr>
        <p:xfrm>
          <a:off x="762000" y="1905000"/>
          <a:ext cx="7696200" cy="4246734"/>
        </p:xfrm>
        <a:graphic>
          <a:graphicData uri="http://schemas.openxmlformats.org/drawingml/2006/table">
            <a:tbl>
              <a:tblPr firstRow="1" bandRow="1">
                <a:tableStyleId>{5C22544A-7EE6-4342-B048-85BDC9FD1C3A}</a:tableStyleId>
              </a:tblPr>
              <a:tblGrid>
                <a:gridCol w="2565400"/>
                <a:gridCol w="2565400"/>
                <a:gridCol w="2565400"/>
              </a:tblGrid>
              <a:tr h="518126">
                <a:tc>
                  <a:txBody>
                    <a:bodyPr/>
                    <a:lstStyle/>
                    <a:p>
                      <a:r>
                        <a:rPr lang="en-US" sz="2800" dirty="0" smtClean="0">
                          <a:solidFill>
                            <a:srgbClr val="0070C0"/>
                          </a:solidFill>
                        </a:rPr>
                        <a:t>Simple</a:t>
                      </a:r>
                      <a:endParaRPr lang="en-US" sz="2800" dirty="0">
                        <a:solidFill>
                          <a:srgbClr val="0070C0"/>
                        </a:solidFill>
                      </a:endParaRPr>
                    </a:p>
                  </a:txBody>
                  <a:tcPr marT="45715" marB="45715"/>
                </a:tc>
                <a:tc>
                  <a:txBody>
                    <a:bodyPr/>
                    <a:lstStyle/>
                    <a:p>
                      <a:r>
                        <a:rPr lang="en-US" sz="2800" dirty="0" smtClean="0">
                          <a:solidFill>
                            <a:srgbClr val="0070C0"/>
                          </a:solidFill>
                        </a:rPr>
                        <a:t>Complicated</a:t>
                      </a:r>
                      <a:endParaRPr lang="en-US" sz="2800" dirty="0">
                        <a:solidFill>
                          <a:srgbClr val="0070C0"/>
                        </a:solidFill>
                      </a:endParaRPr>
                    </a:p>
                  </a:txBody>
                  <a:tcPr marT="45715" marB="45715"/>
                </a:tc>
                <a:tc>
                  <a:txBody>
                    <a:bodyPr/>
                    <a:lstStyle/>
                    <a:p>
                      <a:r>
                        <a:rPr lang="en-US" sz="2800" dirty="0" smtClean="0">
                          <a:solidFill>
                            <a:srgbClr val="0070C0"/>
                          </a:solidFill>
                        </a:rPr>
                        <a:t>Complex</a:t>
                      </a:r>
                      <a:endParaRPr lang="en-US" sz="2800" dirty="0">
                        <a:solidFill>
                          <a:srgbClr val="0070C0"/>
                        </a:solidFill>
                      </a:endParaRPr>
                    </a:p>
                  </a:txBody>
                  <a:tcPr marT="45715" marB="45715"/>
                </a:tc>
              </a:tr>
              <a:tr h="640039">
                <a:tc>
                  <a:txBody>
                    <a:bodyPr/>
                    <a:lstStyle/>
                    <a:p>
                      <a:r>
                        <a:rPr lang="en-US" sz="1800" dirty="0" smtClean="0"/>
                        <a:t>Following a recipe</a:t>
                      </a:r>
                      <a:endParaRPr lang="en-US" sz="1800" dirty="0"/>
                    </a:p>
                  </a:txBody>
                  <a:tcPr marT="45715" marB="45715"/>
                </a:tc>
                <a:tc>
                  <a:txBody>
                    <a:bodyPr/>
                    <a:lstStyle/>
                    <a:p>
                      <a:r>
                        <a:rPr lang="en-US" sz="1800" dirty="0" smtClean="0"/>
                        <a:t>Sending a rocket to the moon</a:t>
                      </a:r>
                      <a:endParaRPr lang="en-US" sz="1800" dirty="0"/>
                    </a:p>
                  </a:txBody>
                  <a:tcPr marT="45715" marB="45715"/>
                </a:tc>
                <a:tc>
                  <a:txBody>
                    <a:bodyPr/>
                    <a:lstStyle/>
                    <a:p>
                      <a:r>
                        <a:rPr lang="en-US" sz="1800" dirty="0" smtClean="0"/>
                        <a:t>Raising a child</a:t>
                      </a:r>
                      <a:endParaRPr lang="en-US" sz="1800" dirty="0"/>
                    </a:p>
                  </a:txBody>
                  <a:tcPr marT="45715" marB="45715"/>
                </a:tc>
              </a:tr>
              <a:tr h="1188649">
                <a:tc>
                  <a:txBody>
                    <a:bodyPr/>
                    <a:lstStyle/>
                    <a:p>
                      <a:r>
                        <a:rPr lang="en-US" sz="1800" dirty="0" smtClean="0"/>
                        <a:t>Recipes are tested to assure easy replication</a:t>
                      </a:r>
                      <a:endParaRPr lang="en-US" sz="1800" dirty="0"/>
                    </a:p>
                  </a:txBody>
                  <a:tcPr marT="45715" marB="45715"/>
                </a:tc>
                <a:tc>
                  <a:txBody>
                    <a:bodyPr/>
                    <a:lstStyle/>
                    <a:p>
                      <a:r>
                        <a:rPr lang="en-US" sz="1800" dirty="0" smtClean="0"/>
                        <a:t>Sending one rocket to the moon increases assurance that the next will also be a success</a:t>
                      </a:r>
                      <a:endParaRPr lang="en-US" sz="1800" dirty="0"/>
                    </a:p>
                  </a:txBody>
                  <a:tcPr marT="45715" marB="45715"/>
                </a:tc>
                <a:tc>
                  <a:txBody>
                    <a:bodyPr/>
                    <a:lstStyle/>
                    <a:p>
                      <a:r>
                        <a:rPr lang="en-US" sz="1800" dirty="0" smtClean="0"/>
                        <a:t>Raising one child provides experience but is no guarantee of success with the next</a:t>
                      </a:r>
                      <a:endParaRPr lang="en-US" sz="1800" dirty="0"/>
                    </a:p>
                  </a:txBody>
                  <a:tcPr marT="45715" marB="45715"/>
                </a:tc>
              </a:tr>
              <a:tr h="640039">
                <a:tc>
                  <a:txBody>
                    <a:bodyPr/>
                    <a:lstStyle/>
                    <a:p>
                      <a:r>
                        <a:rPr lang="en-US" sz="1800" dirty="0" smtClean="0"/>
                        <a:t>The best recipes give good results every time</a:t>
                      </a:r>
                      <a:endParaRPr lang="en-US" sz="1800" dirty="0"/>
                    </a:p>
                  </a:txBody>
                  <a:tcPr marT="45715" marB="45715"/>
                </a:tc>
                <a:tc>
                  <a:txBody>
                    <a:bodyPr/>
                    <a:lstStyle/>
                    <a:p>
                      <a:r>
                        <a:rPr lang="en-US" sz="1800" dirty="0" smtClean="0"/>
                        <a:t>There is a high degree of certainty of outcome</a:t>
                      </a:r>
                      <a:endParaRPr lang="en-US" sz="1800" dirty="0"/>
                    </a:p>
                  </a:txBody>
                  <a:tcPr marT="45715" marB="45715"/>
                </a:tc>
                <a:tc>
                  <a:txBody>
                    <a:bodyPr/>
                    <a:lstStyle/>
                    <a:p>
                      <a:r>
                        <a:rPr lang="en-US" sz="1800" dirty="0" smtClean="0"/>
                        <a:t>Uncertainty of outcome remains</a:t>
                      </a:r>
                      <a:endParaRPr lang="en-US" sz="1800" dirty="0"/>
                    </a:p>
                  </a:txBody>
                  <a:tcPr marT="45715" marB="45715"/>
                </a:tc>
              </a:tr>
              <a:tr h="518126">
                <a:tc gridSpan="3">
                  <a:txBody>
                    <a:bodyPr/>
                    <a:lstStyle/>
                    <a:p>
                      <a:pPr algn="ctr"/>
                      <a:r>
                        <a:rPr lang="en-US" sz="1400" b="1" i="1" dirty="0" smtClean="0"/>
                        <a:t>Sources</a:t>
                      </a:r>
                      <a:r>
                        <a:rPr lang="en-US" sz="1400" i="1" dirty="0" smtClean="0"/>
                        <a:t>: Westley</a:t>
                      </a:r>
                      <a:r>
                        <a:rPr lang="en-US" sz="1400" i="1" baseline="0" dirty="0" smtClean="0"/>
                        <a:t> et al (2006) and Stacey (2007), cited in Patton 2008; </a:t>
                      </a:r>
                    </a:p>
                    <a:p>
                      <a:pPr algn="ctr"/>
                      <a:r>
                        <a:rPr lang="en-US" sz="1400" i="1" baseline="0" dirty="0" smtClean="0"/>
                        <a:t>also presented by Patricia Rodgers at Cairo impact conference 2009.</a:t>
                      </a:r>
                      <a:endParaRPr lang="en-US" sz="1400" i="1" dirty="0"/>
                    </a:p>
                  </a:txBody>
                  <a:tcPr marT="45715" marB="45715"/>
                </a:tc>
                <a:tc hMerge="1">
                  <a:txBody>
                    <a:bodyPr/>
                    <a:lstStyle/>
                    <a:p>
                      <a:endParaRPr lang="en-US" dirty="0"/>
                    </a:p>
                  </a:txBody>
                  <a:tcPr/>
                </a:tc>
                <a:tc hMerge="1">
                  <a:txBody>
                    <a:bodyPr/>
                    <a:lstStyle/>
                    <a:p>
                      <a:endParaRPr lang="en-US" dirty="0"/>
                    </a:p>
                  </a:txBody>
                  <a:tcPr/>
                </a:tc>
              </a:tr>
              <a:tr h="370792">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r h="370792">
                <a:tc>
                  <a:txBody>
                    <a:bodyPr/>
                    <a:lstStyle/>
                    <a:p>
                      <a:endParaRPr lang="en-US" sz="1800" dirty="0"/>
                    </a:p>
                  </a:txBody>
                  <a:tcPr marT="45715" marB="45715"/>
                </a:tc>
                <a:tc>
                  <a:txBody>
                    <a:bodyPr/>
                    <a:lstStyle/>
                    <a:p>
                      <a:endParaRPr lang="en-US" sz="1800" dirty="0"/>
                    </a:p>
                  </a:txBody>
                  <a:tcPr marT="45715" marB="45715"/>
                </a:tc>
                <a:tc>
                  <a:txBody>
                    <a:bodyPr/>
                    <a:lstStyle/>
                    <a:p>
                      <a:endParaRPr lang="en-US" sz="1800" dirty="0"/>
                    </a:p>
                  </a:txBody>
                  <a:tcPr marT="45715" marB="45715"/>
                </a:tc>
              </a:tr>
            </a:tbl>
          </a:graphicData>
        </a:graphic>
      </p:graphicFrame>
      <p:sp>
        <p:nvSpPr>
          <p:cNvPr id="66597" name="Slide Number Placeholder 3"/>
          <p:cNvSpPr>
            <a:spLocks noGrp="1"/>
          </p:cNvSpPr>
          <p:nvPr>
            <p:ph type="sldNum" sz="quarter" idx="12"/>
          </p:nvPr>
        </p:nvSpPr>
        <p:spPr/>
        <p:txBody>
          <a:bodyPr/>
          <a:lstStyle/>
          <a:p>
            <a:pPr>
              <a:defRPr/>
            </a:pPr>
            <a:fld id="{97E9EE5A-16B4-4B91-A0B6-8A02635C98B5}" type="slidenum">
              <a:rPr lang="en-US" smtClean="0"/>
              <a:pPr>
                <a:defRPr/>
              </a:pPr>
              <a:t>137</a:t>
            </a:fld>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CA5502-D6AA-44ED-AE04-2A3825B90686}" type="slidenum">
              <a:rPr lang="en-US" smtClean="0"/>
              <a:pPr>
                <a:defRPr/>
              </a:pPr>
              <a:t>138</a:t>
            </a:fld>
            <a:endParaRPr lang="en-US"/>
          </a:p>
        </p:txBody>
      </p:sp>
      <p:sp>
        <p:nvSpPr>
          <p:cNvPr id="153603" name="TextBox 2"/>
          <p:cNvSpPr txBox="1">
            <a:spLocks noChangeArrowheads="1"/>
          </p:cNvSpPr>
          <p:nvPr/>
        </p:nvSpPr>
        <p:spPr bwMode="auto">
          <a:xfrm>
            <a:off x="738188" y="525463"/>
            <a:ext cx="7667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solidFill>
                  <a:schemeClr val="tx2"/>
                </a:solidFill>
              </a:rPr>
              <a:t>Examples of cause-effect correlations that are generally accepted</a:t>
            </a:r>
          </a:p>
        </p:txBody>
      </p:sp>
      <p:sp>
        <p:nvSpPr>
          <p:cNvPr id="153604" name="TextBox 3"/>
          <p:cNvSpPr txBox="1">
            <a:spLocks noChangeArrowheads="1"/>
          </p:cNvSpPr>
          <p:nvPr/>
        </p:nvSpPr>
        <p:spPr bwMode="auto">
          <a:xfrm>
            <a:off x="738188" y="2151063"/>
            <a:ext cx="76676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800"/>
              <a:t> Vaccinating young children with a standard set of vaccinations at prescribed ages leads to reduction of childhood diseases </a:t>
            </a:r>
            <a:r>
              <a:rPr lang="en-US" sz="2400"/>
              <a:t>(means of verification involves viewing children’s health charts, not just total quantity of vaccines delivered to clinic)</a:t>
            </a:r>
          </a:p>
          <a:p>
            <a:pPr eaLnBrk="1" hangingPunct="1">
              <a:buFont typeface="Arial" charset="0"/>
              <a:buChar char="•"/>
            </a:pPr>
            <a:endParaRPr lang="en-US" sz="2400"/>
          </a:p>
          <a:p>
            <a:pPr eaLnBrk="1" hangingPunct="1">
              <a:buFont typeface="Arial" charset="0"/>
              <a:buChar char="•"/>
            </a:pPr>
            <a:r>
              <a:rPr lang="en-US" sz="2400"/>
              <a:t>Other examples … ?</a:t>
            </a:r>
            <a:endParaRPr lang="en-US" sz="280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8222A1-8BCF-454F-BA4C-B05449B82388}" type="slidenum">
              <a:rPr lang="en-US" smtClean="0"/>
              <a:pPr>
                <a:defRPr/>
              </a:pPr>
              <a:t>139</a:t>
            </a:fld>
            <a:endParaRPr lang="en-US"/>
          </a:p>
        </p:txBody>
      </p:sp>
      <p:sp>
        <p:nvSpPr>
          <p:cNvPr id="154627" name="TextBox 2"/>
          <p:cNvSpPr txBox="1">
            <a:spLocks noChangeArrowheads="1"/>
          </p:cNvSpPr>
          <p:nvPr/>
        </p:nvSpPr>
        <p:spPr bwMode="auto">
          <a:xfrm>
            <a:off x="738188" y="525463"/>
            <a:ext cx="7667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chemeClr val="tx2"/>
                </a:solidFill>
              </a:rPr>
              <a:t>But look at examples of what kinds of interventions have been “rigorously tested” using RCTs</a:t>
            </a:r>
          </a:p>
        </p:txBody>
      </p:sp>
      <p:sp>
        <p:nvSpPr>
          <p:cNvPr id="76804" name="TextBox 3"/>
          <p:cNvSpPr txBox="1">
            <a:spLocks noChangeArrowheads="1"/>
          </p:cNvSpPr>
          <p:nvPr/>
        </p:nvSpPr>
        <p:spPr bwMode="auto">
          <a:xfrm>
            <a:off x="738188" y="2151063"/>
            <a:ext cx="76676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r>
              <a:rPr lang="en-US" sz="2800" dirty="0" smtClean="0"/>
              <a:t>Conditional cash transfers</a:t>
            </a:r>
          </a:p>
          <a:p>
            <a:pPr eaLnBrk="1" hangingPunct="1">
              <a:buFont typeface="Arial" charset="0"/>
              <a:buChar char="•"/>
              <a:defRPr/>
            </a:pPr>
            <a:r>
              <a:rPr lang="en-US" sz="2800" dirty="0" smtClean="0"/>
              <a:t>The use of visual aids in Kenyan schools</a:t>
            </a:r>
          </a:p>
          <a:p>
            <a:pPr eaLnBrk="1" hangingPunct="1">
              <a:buFont typeface="Arial" charset="0"/>
              <a:buChar char="•"/>
              <a:defRPr/>
            </a:pPr>
            <a:r>
              <a:rPr lang="en-US" sz="2800" dirty="0" smtClean="0"/>
              <a:t>Deworming children </a:t>
            </a:r>
            <a:r>
              <a:rPr lang="en-US" sz="2400" dirty="0" smtClean="0"/>
              <a:t>(as if that’s all that’s needed to enable them to get a good education)</a:t>
            </a:r>
            <a:endParaRPr lang="en-US" sz="2800" dirty="0" smtClean="0"/>
          </a:p>
          <a:p>
            <a:pPr eaLnBrk="1" hangingPunct="1">
              <a:buFont typeface="Arial" charset="0"/>
              <a:buChar char="•"/>
              <a:defRPr/>
            </a:pPr>
            <a:endParaRPr lang="en-US" sz="2800" dirty="0"/>
          </a:p>
          <a:p>
            <a:pPr eaLnBrk="1" hangingPunct="1">
              <a:buFont typeface="Arial" charset="0"/>
              <a:buChar char="•"/>
              <a:defRPr/>
            </a:pPr>
            <a:r>
              <a:rPr lang="en-US" sz="2800" dirty="0" smtClean="0"/>
              <a:t>Note that this kind of research is based on the quest for </a:t>
            </a:r>
            <a:r>
              <a:rPr lang="en-US" sz="2800" b="1" dirty="0" smtClean="0">
                <a:solidFill>
                  <a:schemeClr val="tx2">
                    <a:lumMod val="50000"/>
                  </a:schemeClr>
                </a:solidFill>
                <a:effectLst>
                  <a:outerShdw blurRad="38100" dist="38100" dir="2700000" algn="tl">
                    <a:srgbClr val="000000">
                      <a:alpha val="43137"/>
                    </a:srgbClr>
                  </a:outerShdw>
                </a:effectLst>
              </a:rPr>
              <a:t>Silver Bullets</a:t>
            </a:r>
            <a:r>
              <a:rPr lang="en-US" sz="2800" dirty="0" smtClean="0"/>
              <a:t> – simple, most cost-effective solutions to complex problems.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p:txBody>
          <a:bodyPr/>
          <a:lstStyle/>
          <a:p>
            <a:pPr>
              <a:defRPr/>
            </a:pPr>
            <a:fld id="{7859E651-2983-457C-B7C9-4C10D44241A1}" type="slidenum">
              <a:rPr lang="en-US" smtClean="0"/>
              <a:pPr>
                <a:defRPr/>
              </a:pPr>
              <a:t>14</a:t>
            </a:fld>
            <a:endParaRPr lang="en-US" smtClean="0"/>
          </a:p>
        </p:txBody>
      </p:sp>
      <p:sp>
        <p:nvSpPr>
          <p:cNvPr id="25603" name="Rectangle 2"/>
          <p:cNvSpPr>
            <a:spLocks noGrp="1" noChangeArrowheads="1"/>
          </p:cNvSpPr>
          <p:nvPr>
            <p:ph type="title"/>
          </p:nvPr>
        </p:nvSpPr>
        <p:spPr/>
        <p:txBody>
          <a:bodyPr/>
          <a:lstStyle/>
          <a:p>
            <a:r>
              <a:rPr lang="en-US" sz="3200" smtClean="0"/>
              <a:t>The RealWorld Evaluation approach</a:t>
            </a:r>
          </a:p>
        </p:txBody>
      </p:sp>
      <p:sp>
        <p:nvSpPr>
          <p:cNvPr id="44035" name="Rectangle 3"/>
          <p:cNvSpPr>
            <a:spLocks noGrp="1" noChangeArrowheads="1"/>
          </p:cNvSpPr>
          <p:nvPr>
            <p:ph type="body" idx="1"/>
          </p:nvPr>
        </p:nvSpPr>
        <p:spPr/>
        <p:txBody>
          <a:bodyPr/>
          <a:lstStyle/>
          <a:p>
            <a:r>
              <a:rPr lang="en-US" sz="2800" smtClean="0"/>
              <a:t>Developed to help evaluation practitioners and clients</a:t>
            </a:r>
          </a:p>
          <a:p>
            <a:pPr lvl="1"/>
            <a:r>
              <a:rPr lang="en-US" smtClean="0"/>
              <a:t>managers, funding agencies and external consultants</a:t>
            </a:r>
          </a:p>
          <a:p>
            <a:r>
              <a:rPr lang="en-US" sz="2800" smtClean="0"/>
              <a:t>Still a work in progress (we continue to learn more through workshops like this)</a:t>
            </a:r>
          </a:p>
          <a:p>
            <a:r>
              <a:rPr lang="en-US" sz="2800" smtClean="0"/>
              <a:t>Originally designed for developing countries, but equally applicable in industrialized nations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par>
                                <p:cTn id="8" presetID="9" presetClass="entr" presetSubtype="0" fill="hold" grpId="0" nodeType="withEffect">
                                  <p:stCondLst>
                                    <p:cond delay="100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dissolve">
                                      <p:cBhvr>
                                        <p:cTn id="10" dur="500"/>
                                        <p:tgtEl>
                                          <p:spTgt spid="44035">
                                            <p:txEl>
                                              <p:pRg st="1" end="1"/>
                                            </p:txEl>
                                          </p:spTgt>
                                        </p:tgtEl>
                                      </p:cBhvr>
                                    </p:animEffect>
                                  </p:childTnLst>
                                </p:cTn>
                              </p:par>
                            </p:childTnLst>
                          </p:cTn>
                        </p:par>
                        <p:par>
                          <p:cTn id="11" fill="hold" nodeType="afterGroup">
                            <p:stCondLst>
                              <p:cond delay="1500"/>
                            </p:stCondLst>
                            <p:childTnLst>
                              <p:par>
                                <p:cTn id="12" presetID="9" presetClass="entr" presetSubtype="0" fill="hold" grpId="0" nodeType="afterEffect">
                                  <p:stCondLst>
                                    <p:cond delay="1000"/>
                                  </p:stCondLst>
                                  <p:childTnLst>
                                    <p:set>
                                      <p:cBhvr>
                                        <p:cTn id="13" dur="1" fill="hold">
                                          <p:stCondLst>
                                            <p:cond delay="0"/>
                                          </p:stCondLst>
                                        </p:cTn>
                                        <p:tgtEl>
                                          <p:spTgt spid="44035">
                                            <p:txEl>
                                              <p:pRg st="2" end="2"/>
                                            </p:txEl>
                                          </p:spTgt>
                                        </p:tgtEl>
                                        <p:attrNameLst>
                                          <p:attrName>style.visibility</p:attrName>
                                        </p:attrNameLst>
                                      </p:cBhvr>
                                      <p:to>
                                        <p:strVal val="visible"/>
                                      </p:to>
                                    </p:set>
                                    <p:animEffect transition="in" filter="dissolve">
                                      <p:cBhvr>
                                        <p:cTn id="14" dur="500"/>
                                        <p:tgtEl>
                                          <p:spTgt spid="44035">
                                            <p:txEl>
                                              <p:pRg st="2" end="2"/>
                                            </p:txEl>
                                          </p:spTgt>
                                        </p:tgtEl>
                                      </p:cBhvr>
                                    </p:animEffect>
                                  </p:childTnLst>
                                </p:cTn>
                              </p:par>
                            </p:childTnLst>
                          </p:cTn>
                        </p:par>
                        <p:par>
                          <p:cTn id="15" fill="hold" nodeType="afterGroup">
                            <p:stCondLst>
                              <p:cond delay="3000"/>
                            </p:stCondLst>
                            <p:childTnLst>
                              <p:par>
                                <p:cTn id="16" presetID="9" presetClass="entr" presetSubtype="0" fill="hold" grpId="0" nodeType="afterEffect">
                                  <p:stCondLst>
                                    <p:cond delay="100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dissolve">
                                      <p:cBhvr>
                                        <p:cTn id="18"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advAuto="100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762000" y="6391275"/>
            <a:ext cx="5270500" cy="457200"/>
          </a:xfrm>
        </p:spPr>
        <p:txBody>
          <a:bodyPr/>
          <a:lstStyle/>
          <a:p>
            <a:pPr>
              <a:defRPr/>
            </a:pPr>
            <a:r>
              <a:rPr lang="en-US" dirty="0" smtClean="0"/>
              <a:t>Quoted by Patricia Rogers, RMIT University  </a:t>
            </a:r>
            <a:endParaRPr lang="en-AU" dirty="0"/>
          </a:p>
        </p:txBody>
      </p:sp>
      <p:sp>
        <p:nvSpPr>
          <p:cNvPr id="6" name="Slide Number Placeholder 5"/>
          <p:cNvSpPr>
            <a:spLocks noGrp="1"/>
          </p:cNvSpPr>
          <p:nvPr>
            <p:ph type="sldNum" sz="quarter" idx="12"/>
          </p:nvPr>
        </p:nvSpPr>
        <p:spPr/>
        <p:txBody>
          <a:bodyPr/>
          <a:lstStyle/>
          <a:p>
            <a:pPr>
              <a:defRPr/>
            </a:pPr>
            <a:fld id="{790DFB94-1BEB-4BA7-94FF-A44956D06073}" type="slidenum">
              <a:rPr lang="en-AU"/>
              <a:pPr>
                <a:defRPr/>
              </a:pPr>
              <a:t>140</a:t>
            </a:fld>
            <a:endParaRPr lang="en-AU" dirty="0"/>
          </a:p>
        </p:txBody>
      </p:sp>
      <p:sp>
        <p:nvSpPr>
          <p:cNvPr id="376836" name="Rectangle 4"/>
          <p:cNvSpPr>
            <a:spLocks noGrp="1" noChangeArrowheads="1"/>
          </p:cNvSpPr>
          <p:nvPr>
            <p:ph type="body" idx="1"/>
          </p:nvPr>
        </p:nvSpPr>
        <p:spPr/>
        <p:txBody>
          <a:bodyPr/>
          <a:lstStyle/>
          <a:p>
            <a:pPr>
              <a:buFontTx/>
              <a:buNone/>
            </a:pPr>
            <a:r>
              <a:rPr lang="en-US" sz="3200" i="1" smtClean="0"/>
              <a:t>	“Far better an approximate answer to the right question, which is often vague, than an exact answer to the wrong question, which can always be made precise.“ </a:t>
            </a:r>
          </a:p>
          <a:p>
            <a:pPr lvl="1">
              <a:buFontTx/>
              <a:buNone/>
            </a:pPr>
            <a:endParaRPr lang="en-US" sz="2000" smtClean="0"/>
          </a:p>
          <a:p>
            <a:pPr lvl="1">
              <a:buFontTx/>
              <a:buNone/>
            </a:pPr>
            <a:r>
              <a:rPr lang="en-US" sz="2000" smtClean="0"/>
              <a:t>J. W. Tukey (1962, page 13), "The future of data analysis". </a:t>
            </a:r>
            <a:r>
              <a:rPr lang="en-US" sz="2000" i="1" smtClean="0"/>
              <a:t>Annals of Mathematical Statistics </a:t>
            </a:r>
            <a:r>
              <a:rPr lang="en-US" sz="2000" smtClean="0"/>
              <a:t>33(1), pp. 1-67.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6836">
                                            <p:txEl>
                                              <p:pRg st="0" end="0"/>
                                            </p:txEl>
                                          </p:spTgt>
                                        </p:tgtEl>
                                        <p:attrNameLst>
                                          <p:attrName>style.visibility</p:attrName>
                                        </p:attrNameLst>
                                      </p:cBhvr>
                                      <p:to>
                                        <p:strVal val="visible"/>
                                      </p:to>
                                    </p:set>
                                    <p:animEffect transition="in" filter="dissolve">
                                      <p:cBhvr>
                                        <p:cTn id="7" dur="2000"/>
                                        <p:tgtEl>
                                          <p:spTgt spid="376836">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76836">
                                            <p:txEl>
                                              <p:pRg st="2" end="2"/>
                                            </p:txEl>
                                          </p:spTgt>
                                        </p:tgtEl>
                                        <p:attrNameLst>
                                          <p:attrName>style.visibility</p:attrName>
                                        </p:attrNameLst>
                                      </p:cBhvr>
                                      <p:to>
                                        <p:strVal val="visible"/>
                                      </p:to>
                                    </p:set>
                                    <p:animEffect transition="in" filter="dissolve">
                                      <p:cBhvr>
                                        <p:cTn id="11" dur="2000"/>
                                        <p:tgtEl>
                                          <p:spTgt spid="3768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6"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7020AE8-C6A8-44F4-A57A-38338F93FD85}" type="slidenum">
              <a:rPr lang="en-AU"/>
              <a:pPr>
                <a:defRPr/>
              </a:pPr>
              <a:t>141</a:t>
            </a:fld>
            <a:endParaRPr lang="en-AU" dirty="0"/>
          </a:p>
        </p:txBody>
      </p:sp>
      <p:sp>
        <p:nvSpPr>
          <p:cNvPr id="376836" name="Rectangle 4"/>
          <p:cNvSpPr>
            <a:spLocks noGrp="1" noChangeArrowheads="1"/>
          </p:cNvSpPr>
          <p:nvPr>
            <p:ph type="body" idx="1"/>
          </p:nvPr>
        </p:nvSpPr>
        <p:spPr/>
        <p:txBody>
          <a:bodyPr/>
          <a:lstStyle/>
          <a:p>
            <a:pPr>
              <a:buFontTx/>
              <a:buNone/>
            </a:pPr>
            <a:r>
              <a:rPr lang="en-US" sz="3200" i="1" smtClean="0"/>
              <a:t>	Is that what we call “scientific method”?</a:t>
            </a:r>
          </a:p>
          <a:p>
            <a:pPr>
              <a:buFontTx/>
              <a:buNone/>
            </a:pPr>
            <a:endParaRPr lang="en-US" sz="3200" i="1" smtClean="0"/>
          </a:p>
          <a:p>
            <a:pPr>
              <a:buFontTx/>
              <a:buNone/>
            </a:pPr>
            <a:r>
              <a:rPr lang="en-US" sz="3200" smtClean="0"/>
              <a:t>	There is much more to impact, to rigor, and to “the scientific method” than RCTs. </a:t>
            </a:r>
            <a:r>
              <a:rPr lang="en-US" sz="3200" b="1" smtClean="0"/>
              <a:t>Serious impact evaluations require a more holistic approach</a:t>
            </a:r>
            <a:r>
              <a:rPr lang="en-US" sz="3200" smtClean="0"/>
              <a:t>.</a:t>
            </a:r>
            <a:endParaRPr lang="en-US" sz="3200" i="1" smtClean="0"/>
          </a:p>
          <a:p>
            <a:pPr lvl="1">
              <a:buFontTx/>
              <a:buNone/>
            </a:pPr>
            <a:endParaRPr lang="en-US" sz="2000" smtClean="0"/>
          </a:p>
          <a:p>
            <a:pPr lvl="1">
              <a:buFontTx/>
              <a:buNone/>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50"/>
                                  </p:stCondLst>
                                  <p:childTnLst>
                                    <p:set>
                                      <p:cBhvr>
                                        <p:cTn id="6" dur="1" fill="hold">
                                          <p:stCondLst>
                                            <p:cond delay="0"/>
                                          </p:stCondLst>
                                        </p:cTn>
                                        <p:tgtEl>
                                          <p:spTgt spid="376836">
                                            <p:txEl>
                                              <p:pRg st="0" end="0"/>
                                            </p:txEl>
                                          </p:spTgt>
                                        </p:tgtEl>
                                        <p:attrNameLst>
                                          <p:attrName>style.visibility</p:attrName>
                                        </p:attrNameLst>
                                      </p:cBhvr>
                                      <p:to>
                                        <p:strVal val="visible"/>
                                      </p:to>
                                    </p:set>
                                    <p:animEffect transition="in" filter="dissolve">
                                      <p:cBhvr>
                                        <p:cTn id="7" dur="1750"/>
                                        <p:tgtEl>
                                          <p:spTgt spid="376836">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250"/>
                                  </p:stCondLst>
                                  <p:childTnLst>
                                    <p:set>
                                      <p:cBhvr>
                                        <p:cTn id="10" dur="1" fill="hold">
                                          <p:stCondLst>
                                            <p:cond delay="0"/>
                                          </p:stCondLst>
                                        </p:cTn>
                                        <p:tgtEl>
                                          <p:spTgt spid="376836">
                                            <p:txEl>
                                              <p:pRg st="2" end="2"/>
                                            </p:txEl>
                                          </p:spTgt>
                                        </p:tgtEl>
                                        <p:attrNameLst>
                                          <p:attrName>style.visibility</p:attrName>
                                        </p:attrNameLst>
                                      </p:cBhvr>
                                      <p:to>
                                        <p:strVal val="visible"/>
                                      </p:to>
                                    </p:set>
                                    <p:animEffect transition="in" filter="dissolve">
                                      <p:cBhvr>
                                        <p:cTn id="11" dur="1750"/>
                                        <p:tgtEl>
                                          <p:spTgt spid="3768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6" grpId="0" build="p"/>
    </p:bld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Extract 2"/>
          <p:cNvSpPr/>
          <p:nvPr/>
        </p:nvSpPr>
        <p:spPr>
          <a:xfrm>
            <a:off x="3048000" y="2971800"/>
            <a:ext cx="3429000" cy="3130550"/>
          </a:xfrm>
          <a:prstGeom prst="flowChartExtract">
            <a:avLst/>
          </a:prstGeom>
          <a:gradFill flip="none" rotWithShape="1">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1"/>
            <a:tileRect/>
          </a:gra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725" name="Text Box 2"/>
          <p:cNvSpPr txBox="1">
            <a:spLocks noChangeArrowheads="1"/>
          </p:cNvSpPr>
          <p:nvPr/>
        </p:nvSpPr>
        <p:spPr bwMode="auto">
          <a:xfrm>
            <a:off x="3294063" y="992188"/>
            <a:ext cx="3286125" cy="5238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a:solidFill>
                  <a:srgbClr val="C00000"/>
                </a:solidFill>
              </a:rPr>
              <a:t>DESIRED IMPACT</a:t>
            </a:r>
            <a:endParaRPr lang="en-US" sz="2800">
              <a:solidFill>
                <a:srgbClr val="C00000"/>
              </a:solidFill>
            </a:endParaRPr>
          </a:p>
        </p:txBody>
      </p:sp>
      <p:sp>
        <p:nvSpPr>
          <p:cNvPr id="158726" name="Text Box 3"/>
          <p:cNvSpPr txBox="1">
            <a:spLocks noChangeArrowheads="1"/>
          </p:cNvSpPr>
          <p:nvPr/>
        </p:nvSpPr>
        <p:spPr bwMode="auto">
          <a:xfrm>
            <a:off x="3841750" y="2286000"/>
            <a:ext cx="1887538" cy="830263"/>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OUTCOME 2</a:t>
            </a:r>
          </a:p>
        </p:txBody>
      </p:sp>
      <p:sp>
        <p:nvSpPr>
          <p:cNvPr id="158727" name="Text Box 4"/>
          <p:cNvSpPr txBox="1">
            <a:spLocks noChangeArrowheads="1"/>
          </p:cNvSpPr>
          <p:nvPr/>
        </p:nvSpPr>
        <p:spPr bwMode="auto">
          <a:xfrm>
            <a:off x="1103313" y="2286000"/>
            <a:ext cx="1825625" cy="830263"/>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OUTCOME 1</a:t>
            </a:r>
          </a:p>
        </p:txBody>
      </p:sp>
      <p:sp>
        <p:nvSpPr>
          <p:cNvPr id="158728" name="Text Box 5"/>
          <p:cNvSpPr txBox="1">
            <a:spLocks noChangeArrowheads="1"/>
          </p:cNvSpPr>
          <p:nvPr/>
        </p:nvSpPr>
        <p:spPr bwMode="auto">
          <a:xfrm>
            <a:off x="6477000" y="2286000"/>
            <a:ext cx="1828800" cy="830263"/>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OUTCOME 3</a:t>
            </a:r>
          </a:p>
        </p:txBody>
      </p:sp>
      <p:sp>
        <p:nvSpPr>
          <p:cNvPr id="158729" name="Text Box 6"/>
          <p:cNvSpPr txBox="1">
            <a:spLocks noChangeArrowheads="1"/>
          </p:cNvSpPr>
          <p:nvPr/>
        </p:nvSpPr>
        <p:spPr bwMode="auto">
          <a:xfrm>
            <a:off x="3962400" y="4114800"/>
            <a:ext cx="1752600" cy="4000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OUTPUT 2.2</a:t>
            </a:r>
            <a:endParaRPr lang="en-US" sz="3200" b="1"/>
          </a:p>
        </p:txBody>
      </p:sp>
      <p:sp>
        <p:nvSpPr>
          <p:cNvPr id="158730" name="Text Box 7"/>
          <p:cNvSpPr txBox="1">
            <a:spLocks noChangeArrowheads="1"/>
          </p:cNvSpPr>
          <p:nvPr/>
        </p:nvSpPr>
        <p:spPr bwMode="auto">
          <a:xfrm>
            <a:off x="6400800" y="4038600"/>
            <a:ext cx="1752600" cy="4000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OUTPUT 2.3</a:t>
            </a:r>
            <a:endParaRPr lang="en-US" sz="3200" b="1"/>
          </a:p>
        </p:txBody>
      </p:sp>
      <p:sp>
        <p:nvSpPr>
          <p:cNvPr id="158731" name="Text Box 8"/>
          <p:cNvSpPr txBox="1">
            <a:spLocks noChangeArrowheads="1"/>
          </p:cNvSpPr>
          <p:nvPr/>
        </p:nvSpPr>
        <p:spPr bwMode="auto">
          <a:xfrm>
            <a:off x="1447800" y="4086225"/>
            <a:ext cx="1752600" cy="4000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OUTPUT 2.1</a:t>
            </a:r>
          </a:p>
        </p:txBody>
      </p:sp>
      <p:sp>
        <p:nvSpPr>
          <p:cNvPr id="158732" name="Text Box 9"/>
          <p:cNvSpPr txBox="1">
            <a:spLocks noChangeArrowheads="1"/>
          </p:cNvSpPr>
          <p:nvPr/>
        </p:nvSpPr>
        <p:spPr bwMode="auto">
          <a:xfrm>
            <a:off x="1295400" y="5486400"/>
            <a:ext cx="1752600" cy="6159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Intervention </a:t>
            </a:r>
            <a:r>
              <a:rPr lang="en-US" sz="1400" b="1"/>
              <a:t>2.2.1</a:t>
            </a:r>
            <a:endParaRPr lang="en-US" sz="2400" b="1"/>
          </a:p>
        </p:txBody>
      </p:sp>
      <p:sp>
        <p:nvSpPr>
          <p:cNvPr id="158733" name="Text Box 10"/>
          <p:cNvSpPr txBox="1">
            <a:spLocks noChangeArrowheads="1"/>
          </p:cNvSpPr>
          <p:nvPr/>
        </p:nvSpPr>
        <p:spPr bwMode="auto">
          <a:xfrm>
            <a:off x="3886200" y="5486400"/>
            <a:ext cx="1752600" cy="6159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Intervention </a:t>
            </a:r>
            <a:r>
              <a:rPr lang="en-US" sz="1400" b="1"/>
              <a:t>2.2.2</a:t>
            </a:r>
            <a:endParaRPr lang="en-US" sz="2400" b="1"/>
          </a:p>
        </p:txBody>
      </p:sp>
      <p:sp>
        <p:nvSpPr>
          <p:cNvPr id="158734" name="Text Box 11"/>
          <p:cNvSpPr txBox="1">
            <a:spLocks noChangeArrowheads="1"/>
          </p:cNvSpPr>
          <p:nvPr/>
        </p:nvSpPr>
        <p:spPr bwMode="auto">
          <a:xfrm>
            <a:off x="6477000" y="5486400"/>
            <a:ext cx="1752600" cy="6159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Intervention </a:t>
            </a:r>
            <a:r>
              <a:rPr lang="en-US" sz="1400" b="1"/>
              <a:t>2.2.3</a:t>
            </a:r>
            <a:endParaRPr lang="en-US" sz="2400" b="1"/>
          </a:p>
        </p:txBody>
      </p:sp>
      <p:sp>
        <p:nvSpPr>
          <p:cNvPr id="158735" name="Line 12"/>
          <p:cNvSpPr>
            <a:spLocks noChangeShapeType="1"/>
          </p:cNvSpPr>
          <p:nvPr/>
        </p:nvSpPr>
        <p:spPr bwMode="auto">
          <a:xfrm flipV="1">
            <a:off x="0" y="3124200"/>
            <a:ext cx="18288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36" name="Line 13"/>
          <p:cNvSpPr>
            <a:spLocks noChangeShapeType="1"/>
          </p:cNvSpPr>
          <p:nvPr/>
        </p:nvSpPr>
        <p:spPr bwMode="auto">
          <a:xfrm flipH="1" flipV="1">
            <a:off x="7315200" y="3124200"/>
            <a:ext cx="18288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37" name="Line 15"/>
          <p:cNvSpPr>
            <a:spLocks noChangeShapeType="1"/>
          </p:cNvSpPr>
          <p:nvPr/>
        </p:nvSpPr>
        <p:spPr bwMode="auto">
          <a:xfrm flipV="1">
            <a:off x="2209800" y="3200400"/>
            <a:ext cx="22098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38" name="Line 16"/>
          <p:cNvSpPr>
            <a:spLocks noChangeShapeType="1"/>
          </p:cNvSpPr>
          <p:nvPr/>
        </p:nvSpPr>
        <p:spPr bwMode="auto">
          <a:xfrm flipH="1" flipV="1">
            <a:off x="5029200" y="3200400"/>
            <a:ext cx="22860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39" name="Line 17"/>
          <p:cNvSpPr>
            <a:spLocks noChangeShapeType="1"/>
          </p:cNvSpPr>
          <p:nvPr/>
        </p:nvSpPr>
        <p:spPr bwMode="auto">
          <a:xfrm flipV="1">
            <a:off x="4724400" y="1600200"/>
            <a:ext cx="0" cy="6858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8740" name="Line 18"/>
          <p:cNvSpPr>
            <a:spLocks noChangeShapeType="1"/>
          </p:cNvSpPr>
          <p:nvPr/>
        </p:nvSpPr>
        <p:spPr bwMode="auto">
          <a:xfrm flipV="1">
            <a:off x="1981200" y="1524000"/>
            <a:ext cx="1600200" cy="7620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8741" name="Line 19"/>
          <p:cNvSpPr>
            <a:spLocks noChangeShapeType="1"/>
          </p:cNvSpPr>
          <p:nvPr/>
        </p:nvSpPr>
        <p:spPr bwMode="auto">
          <a:xfrm flipH="1" flipV="1">
            <a:off x="6172200" y="1524000"/>
            <a:ext cx="1066800" cy="6858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8742" name="Line 20"/>
          <p:cNvSpPr>
            <a:spLocks noChangeShapeType="1"/>
          </p:cNvSpPr>
          <p:nvPr/>
        </p:nvSpPr>
        <p:spPr bwMode="auto">
          <a:xfrm flipV="1">
            <a:off x="0" y="6248400"/>
            <a:ext cx="1981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8743" name="Line 21"/>
          <p:cNvSpPr>
            <a:spLocks noChangeShapeType="1"/>
          </p:cNvSpPr>
          <p:nvPr/>
        </p:nvSpPr>
        <p:spPr bwMode="auto">
          <a:xfrm flipH="1" flipV="1">
            <a:off x="4724400" y="6248400"/>
            <a:ext cx="76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8744" name="Line 22"/>
          <p:cNvSpPr>
            <a:spLocks noChangeShapeType="1"/>
          </p:cNvSpPr>
          <p:nvPr/>
        </p:nvSpPr>
        <p:spPr bwMode="auto">
          <a:xfrm flipH="1" flipV="1">
            <a:off x="7315200" y="6248400"/>
            <a:ext cx="18288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8745" name="Line 23"/>
          <p:cNvSpPr>
            <a:spLocks noChangeShapeType="1"/>
          </p:cNvSpPr>
          <p:nvPr/>
        </p:nvSpPr>
        <p:spPr bwMode="auto">
          <a:xfrm flipV="1">
            <a:off x="0" y="4524375"/>
            <a:ext cx="2198688" cy="11144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8746" name="Line 24"/>
          <p:cNvSpPr>
            <a:spLocks noChangeShapeType="1"/>
          </p:cNvSpPr>
          <p:nvPr/>
        </p:nvSpPr>
        <p:spPr bwMode="auto">
          <a:xfrm flipV="1">
            <a:off x="2209800" y="4524375"/>
            <a:ext cx="1997075" cy="9620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8747" name="Line 25"/>
          <p:cNvSpPr>
            <a:spLocks noChangeShapeType="1"/>
          </p:cNvSpPr>
          <p:nvPr/>
        </p:nvSpPr>
        <p:spPr bwMode="auto">
          <a:xfrm flipV="1">
            <a:off x="4724400" y="4524375"/>
            <a:ext cx="30163" cy="9620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8748" name="Line 26"/>
          <p:cNvSpPr>
            <a:spLocks noChangeShapeType="1"/>
          </p:cNvSpPr>
          <p:nvPr/>
        </p:nvSpPr>
        <p:spPr bwMode="auto">
          <a:xfrm flipH="1" flipV="1">
            <a:off x="5302250" y="4524375"/>
            <a:ext cx="1860550" cy="8858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8749" name="Line 27"/>
          <p:cNvSpPr>
            <a:spLocks noChangeShapeType="1"/>
          </p:cNvSpPr>
          <p:nvPr/>
        </p:nvSpPr>
        <p:spPr bwMode="auto">
          <a:xfrm flipH="1" flipV="1">
            <a:off x="7310438" y="4524375"/>
            <a:ext cx="1833562" cy="9620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8750" name="Text Box 28"/>
          <p:cNvSpPr txBox="1">
            <a:spLocks noChangeArrowheads="1"/>
          </p:cNvSpPr>
          <p:nvPr/>
        </p:nvSpPr>
        <p:spPr bwMode="auto">
          <a:xfrm>
            <a:off x="990600" y="142875"/>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158751" name="Text Box 29"/>
          <p:cNvSpPr txBox="1">
            <a:spLocks noChangeArrowheads="1"/>
          </p:cNvSpPr>
          <p:nvPr/>
        </p:nvSpPr>
        <p:spPr bwMode="auto">
          <a:xfrm>
            <a:off x="3581400" y="152400"/>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158752" name="Text Box 30"/>
          <p:cNvSpPr txBox="1">
            <a:spLocks noChangeArrowheads="1"/>
          </p:cNvSpPr>
          <p:nvPr/>
        </p:nvSpPr>
        <p:spPr bwMode="auto">
          <a:xfrm>
            <a:off x="6324600" y="152400"/>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158753" name="Line 31"/>
          <p:cNvSpPr>
            <a:spLocks noChangeShapeType="1"/>
          </p:cNvSpPr>
          <p:nvPr/>
        </p:nvSpPr>
        <p:spPr bwMode="auto">
          <a:xfrm flipH="1" flipV="1">
            <a:off x="1981200" y="609600"/>
            <a:ext cx="144780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8754" name="Line 32"/>
          <p:cNvSpPr>
            <a:spLocks noChangeShapeType="1"/>
          </p:cNvSpPr>
          <p:nvPr/>
        </p:nvSpPr>
        <p:spPr bwMode="auto">
          <a:xfrm flipV="1">
            <a:off x="4724400" y="609600"/>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8755" name="Line 33"/>
          <p:cNvSpPr>
            <a:spLocks noChangeShapeType="1"/>
          </p:cNvSpPr>
          <p:nvPr/>
        </p:nvSpPr>
        <p:spPr bwMode="auto">
          <a:xfrm flipV="1">
            <a:off x="6172200" y="609600"/>
            <a:ext cx="1219200" cy="3810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Up Arrow 1"/>
          <p:cNvSpPr/>
          <p:nvPr/>
        </p:nvSpPr>
        <p:spPr>
          <a:xfrm>
            <a:off x="4724400" y="4524375"/>
            <a:ext cx="46038" cy="962025"/>
          </a:xfrm>
          <a:prstGeom prst="upArrow">
            <a:avLst/>
          </a:prstGeom>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Up Arrow 35"/>
          <p:cNvSpPr/>
          <p:nvPr/>
        </p:nvSpPr>
        <p:spPr>
          <a:xfrm>
            <a:off x="4724400" y="3152775"/>
            <a:ext cx="46038" cy="962025"/>
          </a:xfrm>
          <a:prstGeom prst="upArrow">
            <a:avLst/>
          </a:prstGeom>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Flowchart: Extract 36"/>
          <p:cNvSpPr/>
          <p:nvPr/>
        </p:nvSpPr>
        <p:spPr>
          <a:xfrm>
            <a:off x="1" y="1516063"/>
            <a:ext cx="9144000" cy="4551362"/>
          </a:xfrm>
          <a:prstGeom prst="flowChartExtract">
            <a:avLst/>
          </a:prstGeom>
          <a:solidFill>
            <a:schemeClr val="accent3">
              <a:lumMod val="50000"/>
              <a:alpha val="23922"/>
            </a:schemeClr>
          </a:solidFill>
          <a:ln w="57150">
            <a:solidFill>
              <a:srgbClr val="00B05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a:off x="3429000" y="4724400"/>
            <a:ext cx="2743200" cy="58420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t>A Simple RCT</a:t>
            </a:r>
          </a:p>
        </p:txBody>
      </p:sp>
      <p:cxnSp>
        <p:nvCxnSpPr>
          <p:cNvPr id="7" name="Straight Arrow Connector 6"/>
          <p:cNvCxnSpPr/>
          <p:nvPr/>
        </p:nvCxnSpPr>
        <p:spPr>
          <a:xfrm flipH="1" flipV="1">
            <a:off x="4724400" y="1524000"/>
            <a:ext cx="2628900" cy="398303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58746" idx="0"/>
          </p:cNvCxnSpPr>
          <p:nvPr/>
        </p:nvCxnSpPr>
        <p:spPr>
          <a:xfrm flipV="1">
            <a:off x="2209800" y="1600200"/>
            <a:ext cx="2362200" cy="3886200"/>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p:nvSpPr>
        <p:spPr bwMode="auto">
          <a:xfrm>
            <a:off x="1447800" y="3429000"/>
            <a:ext cx="6629400" cy="5842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a:t>A more comprehensive design</a:t>
            </a:r>
          </a:p>
        </p:txBody>
      </p:sp>
      <p:cxnSp>
        <p:nvCxnSpPr>
          <p:cNvPr id="48" name="Straight Arrow Connector 47"/>
          <p:cNvCxnSpPr/>
          <p:nvPr/>
        </p:nvCxnSpPr>
        <p:spPr>
          <a:xfrm flipH="1" flipV="1">
            <a:off x="4724400" y="1600200"/>
            <a:ext cx="38100" cy="1371600"/>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childTnLst>
                          </p:cTn>
                        </p:par>
                        <p:par>
                          <p:cTn id="11" fill="hold" nodeType="afterGroup">
                            <p:stCondLst>
                              <p:cond delay="500"/>
                            </p:stCondLst>
                            <p:childTnLst>
                              <p:par>
                                <p:cTn id="12" presetID="2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1000"/>
                                        <p:tgtEl>
                                          <p:spTgt spid="37"/>
                                        </p:tgtEl>
                                      </p:cBhvr>
                                    </p:animEffect>
                                  </p:childTnLst>
                                </p:cTn>
                              </p:par>
                            </p:childTnLst>
                          </p:cTn>
                        </p:par>
                        <p:par>
                          <p:cTn id="23" fill="hold" nodeType="afterGroup">
                            <p:stCondLst>
                              <p:cond delay="1000"/>
                            </p:stCondLst>
                            <p:childTnLst>
                              <p:par>
                                <p:cTn id="24" presetID="2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00"/>
                                        <p:tgtEl>
                                          <p:spTgt spid="43"/>
                                        </p:tgtEl>
                                      </p:cBhvr>
                                    </p:animEffect>
                                  </p:childTnLst>
                                </p:cTn>
                              </p:par>
                            </p:childTnLst>
                          </p:cTn>
                        </p:par>
                        <p:par>
                          <p:cTn id="30" fill="hold" nodeType="afterGroup">
                            <p:stCondLst>
                              <p:cond delay="1500"/>
                            </p:stCondLst>
                            <p:childTnLst>
                              <p:par>
                                <p:cTn id="31" presetID="21" presetClass="entr" presetSubtype="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par>
                          <p:cTn id="34" fill="hold" nodeType="afterGroup">
                            <p:stCondLst>
                              <p:cond delay="3500"/>
                            </p:stCondLst>
                            <p:childTnLst>
                              <p:par>
                                <p:cTn id="35" presetID="22" presetClass="entr" presetSubtype="4"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animBg="1"/>
      <p:bldP spid="4" grpId="0" animBg="1"/>
      <p:bldP spid="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p:txBody>
          <a:bodyPr/>
          <a:lstStyle/>
          <a:p>
            <a:pPr>
              <a:defRPr/>
            </a:pPr>
            <a:fld id="{98AED0E5-2510-48A6-867E-2C63330DB6C2}" type="slidenum">
              <a:rPr lang="en-US" smtClean="0"/>
              <a:pPr>
                <a:defRPr/>
              </a:pPr>
              <a:t>143</a:t>
            </a:fld>
            <a:endParaRPr lang="en-US" dirty="0" smtClean="0"/>
          </a:p>
        </p:txBody>
      </p:sp>
      <p:sp>
        <p:nvSpPr>
          <p:cNvPr id="160771" name="Rectangle 2"/>
          <p:cNvSpPr>
            <a:spLocks noGrp="1" noChangeArrowheads="1"/>
          </p:cNvSpPr>
          <p:nvPr>
            <p:ph type="title"/>
          </p:nvPr>
        </p:nvSpPr>
        <p:spPr/>
        <p:txBody>
          <a:bodyPr/>
          <a:lstStyle/>
          <a:p>
            <a:pPr eaLnBrk="1" hangingPunct="1"/>
            <a:r>
              <a:rPr lang="en-US" smtClean="0"/>
              <a:t>The limited use of strong evaluation designs</a:t>
            </a:r>
          </a:p>
        </p:txBody>
      </p:sp>
      <p:sp>
        <p:nvSpPr>
          <p:cNvPr id="160772" name="Rectangle 3"/>
          <p:cNvSpPr>
            <a:spLocks noGrp="1" noChangeArrowheads="1"/>
          </p:cNvSpPr>
          <p:nvPr>
            <p:ph type="body" idx="1"/>
          </p:nvPr>
        </p:nvSpPr>
        <p:spPr/>
        <p:txBody>
          <a:bodyPr/>
          <a:lstStyle/>
          <a:p>
            <a:pPr eaLnBrk="1" hangingPunct="1"/>
            <a:r>
              <a:rPr lang="en-US" sz="3000" dirty="0" smtClean="0"/>
              <a:t>In the RealWorld (at least of international development programs) we estimate that:</a:t>
            </a:r>
          </a:p>
          <a:p>
            <a:pPr lvl="1" eaLnBrk="1" hangingPunct="1"/>
            <a:endParaRPr lang="en-US" dirty="0" smtClean="0"/>
          </a:p>
          <a:p>
            <a:pPr lvl="1" eaLnBrk="1" hangingPunct="1"/>
            <a:r>
              <a:rPr lang="en-US" dirty="0" smtClean="0"/>
              <a:t>fewer than 5%-10% of </a:t>
            </a:r>
            <a:r>
              <a:rPr lang="en-US" i="1" dirty="0" smtClean="0"/>
              <a:t>project impact evaluations </a:t>
            </a:r>
            <a:r>
              <a:rPr lang="en-US" dirty="0" smtClean="0"/>
              <a:t>use a strong experimental or even quasi-experimental designs</a:t>
            </a:r>
          </a:p>
          <a:p>
            <a:pPr lvl="1" eaLnBrk="1" hangingPunct="1"/>
            <a:endParaRPr lang="en-US" dirty="0" smtClean="0"/>
          </a:p>
          <a:p>
            <a:pPr lvl="1" eaLnBrk="1" hangingPunct="1"/>
            <a:r>
              <a:rPr lang="en-US" dirty="0" smtClean="0"/>
              <a:t>significantly less than 5% of </a:t>
            </a:r>
            <a:r>
              <a:rPr lang="en-US" i="1" dirty="0" smtClean="0"/>
              <a:t>impact evaluations </a:t>
            </a:r>
            <a:r>
              <a:rPr lang="en-US" dirty="0" smtClean="0"/>
              <a:t>use randomized control trials (‘pure’ experimental design)</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1794" name="TextBox 3"/>
          <p:cNvSpPr txBox="1">
            <a:spLocks noChangeArrowheads="1"/>
          </p:cNvSpPr>
          <p:nvPr/>
        </p:nvSpPr>
        <p:spPr bwMode="auto">
          <a:xfrm>
            <a:off x="304800" y="457200"/>
            <a:ext cx="8610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latin typeface="Aharoni" pitchFamily="2" charset="-79"/>
                <a:cs typeface="Aharoni" pitchFamily="2" charset="-79"/>
              </a:rPr>
              <a:t>What kinds of evaluation designs are actually used in the real world of international development?  Findings from meta-evaluations of </a:t>
            </a:r>
            <a:r>
              <a:rPr lang="en-US" sz="4000">
                <a:latin typeface="Aharoni" pitchFamily="2" charset="-79"/>
                <a:cs typeface="Aharoni" pitchFamily="2" charset="-79"/>
              </a:rPr>
              <a:t>336</a:t>
            </a:r>
            <a:r>
              <a:rPr lang="en-US" sz="3600">
                <a:latin typeface="Aharoni" pitchFamily="2" charset="-79"/>
                <a:cs typeface="Aharoni" pitchFamily="2" charset="-79"/>
              </a:rPr>
              <a:t> </a:t>
            </a:r>
            <a:r>
              <a:rPr lang="en-US" sz="3200">
                <a:latin typeface="Aharoni" pitchFamily="2" charset="-79"/>
                <a:cs typeface="Aharoni" pitchFamily="2" charset="-79"/>
              </a:rPr>
              <a:t>evaluation reports of an INGO.</a:t>
            </a:r>
            <a:endParaRPr lang="en-US" sz="3200"/>
          </a:p>
        </p:txBody>
      </p:sp>
      <p:graphicFrame>
        <p:nvGraphicFramePr>
          <p:cNvPr id="5" name="Group 25"/>
          <p:cNvGraphicFramePr>
            <a:graphicFrameLocks noGrp="1"/>
          </p:cNvGraphicFramePr>
          <p:nvPr/>
        </p:nvGraphicFramePr>
        <p:xfrm>
          <a:off x="1447800" y="3246438"/>
          <a:ext cx="6096000" cy="3382982"/>
        </p:xfrm>
        <a:graphic>
          <a:graphicData uri="http://schemas.openxmlformats.org/drawingml/2006/table">
            <a:tbl>
              <a:tblPr/>
              <a:tblGrid>
                <a:gridCol w="3048000"/>
                <a:gridCol w="3048000"/>
              </a:tblGrid>
              <a:tr h="8127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Post-test only</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59%</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8127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Before-and-after</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8127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With-and-without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9448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Other counterfactual</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1273175"/>
            <a:ext cx="8382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rabicParenR"/>
            </a:pPr>
            <a:r>
              <a:rPr lang="en-US" sz="3200"/>
              <a:t>thorough consultation with and involvement by a variety of stakeholders, </a:t>
            </a:r>
          </a:p>
          <a:p>
            <a:pPr eaLnBrk="1" hangingPunct="1">
              <a:buFontTx/>
              <a:buAutoNum type="arabicParenR"/>
            </a:pPr>
            <a:r>
              <a:rPr lang="en-US" sz="3200"/>
              <a:t>articulating a comprehensive logic model that includes relevant external influences, </a:t>
            </a:r>
          </a:p>
          <a:p>
            <a:pPr eaLnBrk="1" hangingPunct="1">
              <a:buFontTx/>
              <a:buAutoNum type="arabicParenR"/>
            </a:pPr>
            <a:r>
              <a:rPr lang="en-US" sz="3200"/>
              <a:t>getting agreement on desirable ‘impact level’ goals and indicators, </a:t>
            </a:r>
          </a:p>
          <a:p>
            <a:pPr eaLnBrk="1" hangingPunct="1">
              <a:buFontTx/>
              <a:buAutoNum type="arabicParenR"/>
            </a:pPr>
            <a:r>
              <a:rPr lang="en-US" sz="3200"/>
              <a:t>adapting evaluation design as well as data collection and analysis methodologies to respond to the questions being asked, …</a:t>
            </a:r>
          </a:p>
        </p:txBody>
      </p:sp>
      <p:sp>
        <p:nvSpPr>
          <p:cNvPr id="162819" name="TextBox 2"/>
          <p:cNvSpPr txBox="1">
            <a:spLocks noChangeArrowheads="1"/>
          </p:cNvSpPr>
          <p:nvPr/>
        </p:nvSpPr>
        <p:spPr bwMode="auto">
          <a:xfrm>
            <a:off x="609600" y="152400"/>
            <a:ext cx="777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u="sng">
                <a:solidFill>
                  <a:srgbClr val="0070C0"/>
                </a:solidFill>
              </a:rPr>
              <a:t>Rigorous</a:t>
            </a:r>
            <a:r>
              <a:rPr lang="en-US" sz="3200" b="1">
                <a:solidFill>
                  <a:srgbClr val="0070C0"/>
                </a:solidFill>
              </a:rPr>
              <a:t> impact evaluation should include (but is not limited to): </a:t>
            </a:r>
            <a:endParaRPr lang="en-US" sz="32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nodeType="afterGroup">
                            <p:stCondLst>
                              <p:cond delay="1750"/>
                            </p:stCondLst>
                            <p:childTnLst>
                              <p:par>
                                <p:cTn id="9" presetID="22" presetClass="entr" presetSubtype="8"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nodeType="afterGroup">
                            <p:stCondLst>
                              <p:cond delay="3500"/>
                            </p:stCondLst>
                            <p:childTnLst>
                              <p:par>
                                <p:cTn id="13" presetID="22" presetClass="entr" presetSubtype="8" fill="hold" grpId="0"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par>
                          <p:cTn id="16" fill="hold" nodeType="afterGroup">
                            <p:stCondLst>
                              <p:cond delay="5250"/>
                            </p:stCondLst>
                            <p:childTnLst>
                              <p:par>
                                <p:cTn id="17" presetID="22" presetClass="entr" presetSubtype="8" fill="hold" grpId="0" nodeType="afterEffect">
                                  <p:stCondLst>
                                    <p:cond delay="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1627188"/>
            <a:ext cx="8382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a:t>5) adequately monitoring and documenting the process throughout the life of the program being evaluated, </a:t>
            </a:r>
          </a:p>
          <a:p>
            <a:pPr eaLnBrk="1" hangingPunct="1"/>
            <a:r>
              <a:rPr lang="en-US" sz="3600"/>
              <a:t>6) using an appropriate combination of methods to triangulate evidence being collected, </a:t>
            </a:r>
          </a:p>
          <a:p>
            <a:pPr eaLnBrk="1" hangingPunct="1"/>
            <a:r>
              <a:rPr lang="en-US" sz="3600"/>
              <a:t>7) being sufficiently flexible to account for evolving contexts, …</a:t>
            </a:r>
            <a:endParaRPr lang="en-US" sz="3600" b="1">
              <a:solidFill>
                <a:schemeClr val="accent1"/>
              </a:solidFill>
            </a:endParaRPr>
          </a:p>
        </p:txBody>
      </p:sp>
      <p:sp>
        <p:nvSpPr>
          <p:cNvPr id="163843" name="TextBox 2"/>
          <p:cNvSpPr txBox="1">
            <a:spLocks noChangeArrowheads="1"/>
          </p:cNvSpPr>
          <p:nvPr/>
        </p:nvSpPr>
        <p:spPr bwMode="auto">
          <a:xfrm>
            <a:off x="609600" y="152400"/>
            <a:ext cx="777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u="sng" dirty="0">
                <a:solidFill>
                  <a:srgbClr val="0070C0"/>
                </a:solidFill>
              </a:rPr>
              <a:t>Rigorous</a:t>
            </a:r>
            <a:r>
              <a:rPr lang="en-US" sz="3200" b="1" dirty="0">
                <a:solidFill>
                  <a:srgbClr val="0070C0"/>
                </a:solidFill>
              </a:rPr>
              <a:t> impact evaluation should include (but is not limited to): </a:t>
            </a:r>
            <a:endParaRPr lang="en-US"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22275" y="1897063"/>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600"/>
              <a:t>8) using a variety of ways to determine the counterfactual, </a:t>
            </a:r>
          </a:p>
          <a:p>
            <a:pPr eaLnBrk="1" hangingPunct="1"/>
            <a:r>
              <a:rPr lang="en-US" sz="3600"/>
              <a:t>9) estimating  the potential sustainability of whatever changes have been observed, </a:t>
            </a:r>
          </a:p>
          <a:p>
            <a:pPr eaLnBrk="1" hangingPunct="1"/>
            <a:r>
              <a:rPr lang="en-US" sz="3600"/>
              <a:t>10) communicating the findings to different audiences in useful ways, </a:t>
            </a:r>
          </a:p>
          <a:p>
            <a:pPr eaLnBrk="1" hangingPunct="1"/>
            <a:r>
              <a:rPr lang="en-US" sz="3600"/>
              <a:t>11) etc. …</a:t>
            </a:r>
            <a:endParaRPr lang="en-US" sz="3600" b="1">
              <a:solidFill>
                <a:schemeClr val="accent1"/>
              </a:solidFill>
            </a:endParaRPr>
          </a:p>
        </p:txBody>
      </p:sp>
      <p:sp>
        <p:nvSpPr>
          <p:cNvPr id="4" name="TextBox 2"/>
          <p:cNvSpPr txBox="1">
            <a:spLocks noChangeArrowheads="1"/>
          </p:cNvSpPr>
          <p:nvPr/>
        </p:nvSpPr>
        <p:spPr bwMode="auto">
          <a:xfrm>
            <a:off x="609600" y="152400"/>
            <a:ext cx="777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u="sng" dirty="0">
                <a:solidFill>
                  <a:srgbClr val="0070C0"/>
                </a:solidFill>
              </a:rPr>
              <a:t>Rigorous</a:t>
            </a:r>
            <a:r>
              <a:rPr lang="en-US" sz="3200" b="1" dirty="0">
                <a:solidFill>
                  <a:srgbClr val="0070C0"/>
                </a:solidFill>
              </a:rPr>
              <a:t> impact evaluation should include (but is not limited to): </a:t>
            </a:r>
            <a:endParaRPr lang="en-US"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par>
                          <p:cTn id="16" fill="hold" nodeType="afterGroup">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43000" y="1600200"/>
            <a:ext cx="7315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b="1">
                <a:solidFill>
                  <a:srgbClr val="0070C0"/>
                </a:solidFill>
              </a:rPr>
              <a:t>The point is that the list of what’s required for ‘rigorous’ impact evaluation goes way beyond initial randomization into treatment and ‘control’ groups.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1000" y="990600"/>
            <a:ext cx="8458200" cy="4524375"/>
          </a:xfrm>
          <a:prstGeom prst="rect">
            <a:avLst/>
          </a:prstGeom>
          <a:noFill/>
        </p:spPr>
        <p:txBody>
          <a:bodyPr>
            <a:spAutoFit/>
          </a:bodyPr>
          <a:lstStyle/>
          <a:p>
            <a:pPr algn="ctr">
              <a:defRPr/>
            </a:pPr>
            <a:r>
              <a:rPr lang="en-US" sz="3600" b="1" dirty="0">
                <a:solidFill>
                  <a:srgbClr val="0070C0"/>
                </a:solidFill>
              </a:rPr>
              <a:t>We must be careful that in using the “</a:t>
            </a:r>
            <a:r>
              <a:rPr lang="en-US" sz="3600" b="1" u="sng" dirty="0">
                <a:solidFill>
                  <a:srgbClr val="FFC000"/>
                </a:solidFill>
                <a:effectLst>
                  <a:outerShdw blurRad="38100" dist="38100" dir="2700000" algn="tl">
                    <a:srgbClr val="000000">
                      <a:alpha val="43137"/>
                    </a:srgbClr>
                  </a:outerShdw>
                </a:effectLst>
              </a:rPr>
              <a:t>Gold Standard</a:t>
            </a:r>
            <a:r>
              <a:rPr lang="en-US" sz="3600" b="1" dirty="0">
                <a:solidFill>
                  <a:srgbClr val="0070C0"/>
                </a:solidFill>
              </a:rPr>
              <a:t>” </a:t>
            </a:r>
          </a:p>
          <a:p>
            <a:pPr algn="ctr">
              <a:defRPr/>
            </a:pPr>
            <a:r>
              <a:rPr lang="en-US" sz="3600" b="1" dirty="0">
                <a:solidFill>
                  <a:srgbClr val="0070C0"/>
                </a:solidFill>
              </a:rPr>
              <a:t>we do not violate the “</a:t>
            </a:r>
            <a:r>
              <a:rPr lang="en-US" sz="3600" b="1" u="sng" dirty="0">
                <a:solidFill>
                  <a:srgbClr val="FFC000"/>
                </a:solidFill>
                <a:effectLst>
                  <a:outerShdw blurRad="38100" dist="38100" dir="2700000" algn="tl">
                    <a:srgbClr val="000000">
                      <a:alpha val="43137"/>
                    </a:srgbClr>
                  </a:outerShdw>
                </a:effectLst>
              </a:rPr>
              <a:t>Golden Rule</a:t>
            </a:r>
            <a:r>
              <a:rPr lang="en-US" sz="3600" b="1" dirty="0">
                <a:solidFill>
                  <a:srgbClr val="0070C0"/>
                </a:solidFill>
              </a:rPr>
              <a:t>”:</a:t>
            </a:r>
          </a:p>
          <a:p>
            <a:pPr algn="ctr">
              <a:defRPr/>
            </a:pPr>
            <a:r>
              <a:rPr lang="en-US" sz="3600" b="1" dirty="0">
                <a:solidFill>
                  <a:srgbClr val="0070C0"/>
                </a:solidFill>
              </a:rPr>
              <a:t>“Judge not that you not be judged!”</a:t>
            </a:r>
          </a:p>
          <a:p>
            <a:pPr algn="ctr">
              <a:defRPr/>
            </a:pPr>
            <a:endParaRPr lang="en-US" sz="3600" b="1" dirty="0">
              <a:solidFill>
                <a:srgbClr val="0070C0"/>
              </a:solidFill>
            </a:endParaRPr>
          </a:p>
          <a:p>
            <a:pPr algn="ctr">
              <a:defRPr/>
            </a:pPr>
            <a:r>
              <a:rPr lang="en-US" sz="3600" b="1" dirty="0">
                <a:solidFill>
                  <a:srgbClr val="0070C0"/>
                </a:solidFill>
              </a:rPr>
              <a:t>In other words:</a:t>
            </a:r>
          </a:p>
          <a:p>
            <a:pPr algn="ctr">
              <a:defRPr/>
            </a:pPr>
            <a:r>
              <a:rPr lang="en-US" sz="3600" b="1" dirty="0">
                <a:solidFill>
                  <a:srgbClr val="0070C0"/>
                </a:solidFill>
              </a:rPr>
              <a:t>“Evaluate others as you would have them evaluate you.”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1000"/>
                                        <p:tgtEl>
                                          <p:spTgt spid="2">
                                            <p:txEl>
                                              <p:pRg st="0" end="0"/>
                                            </p:txEl>
                                          </p:spTgt>
                                        </p:tgtEl>
                                      </p:cBhvr>
                                    </p:animEffect>
                                  </p:childTnLst>
                                </p:cTn>
                              </p:par>
                            </p:childTnLst>
                          </p:cTn>
                        </p:par>
                        <p:par>
                          <p:cTn id="8" fill="hold" nodeType="afterGroup">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1000"/>
                                        <p:tgtEl>
                                          <p:spTgt spid="2">
                                            <p:txEl>
                                              <p:pRg st="1" end="1"/>
                                            </p:txEl>
                                          </p:spTgt>
                                        </p:tgtEl>
                                      </p:cBhvr>
                                    </p:animEffect>
                                  </p:childTnLst>
                                </p:cTn>
                              </p:par>
                            </p:childTnLst>
                          </p:cTn>
                        </p:par>
                        <p:par>
                          <p:cTn id="12" fill="hold" nodeType="afterGroup">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1000"/>
                                        <p:tgtEl>
                                          <p:spTgt spid="2">
                                            <p:txEl>
                                              <p:pRg st="2" end="2"/>
                                            </p:txEl>
                                          </p:spTgt>
                                        </p:tgtEl>
                                      </p:cBhvr>
                                    </p:animEffect>
                                  </p:childTnLst>
                                </p:cTn>
                              </p:par>
                            </p:childTnLst>
                          </p:cTn>
                        </p:par>
                        <p:par>
                          <p:cTn id="16" fill="hold" nodeType="afterGroup">
                            <p:stCondLst>
                              <p:cond delay="4500"/>
                            </p:stCondLst>
                            <p:childTnLst>
                              <p:par>
                                <p:cTn id="17" presetID="22" presetClass="entr" presetSubtype="1" fill="hold" grpId="0" nodeType="afterEffect">
                                  <p:stCondLst>
                                    <p:cond delay="50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up)">
                                      <p:cBhvr>
                                        <p:cTn id="19" dur="1000"/>
                                        <p:tgtEl>
                                          <p:spTgt spid="2">
                                            <p:txEl>
                                              <p:pRg st="4" end="4"/>
                                            </p:txEl>
                                          </p:spTgt>
                                        </p:tgtEl>
                                      </p:cBhvr>
                                    </p:animEffect>
                                  </p:childTnLst>
                                </p:cTn>
                              </p:par>
                            </p:childTnLst>
                          </p:cTn>
                        </p:par>
                        <p:par>
                          <p:cTn id="20" fill="hold" nodeType="afterGroup">
                            <p:stCondLst>
                              <p:cond delay="6000"/>
                            </p:stCondLst>
                            <p:childTnLst>
                              <p:par>
                                <p:cTn id="21" presetID="22" presetClass="entr" presetSubtype="1" fill="hold" grpId="0" nodeType="afterEffect">
                                  <p:stCondLst>
                                    <p:cond delay="50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up)">
                                      <p:cBhvr>
                                        <p:cTn id="2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p:txBody>
          <a:bodyPr/>
          <a:lstStyle/>
          <a:p>
            <a:pPr>
              <a:defRPr/>
            </a:pPr>
            <a:fld id="{0A674F56-AF89-4AE8-BDF8-1386F51A8651}" type="slidenum">
              <a:rPr lang="en-US" smtClean="0"/>
              <a:pPr>
                <a:defRPr/>
              </a:pPr>
              <a:t>15</a:t>
            </a:fld>
            <a:endParaRPr lang="en-US" smtClean="0"/>
          </a:p>
        </p:txBody>
      </p:sp>
      <p:sp>
        <p:nvSpPr>
          <p:cNvPr id="28675" name="Rectangle 2"/>
          <p:cNvSpPr>
            <a:spLocks noGrp="1" noChangeArrowheads="1"/>
          </p:cNvSpPr>
          <p:nvPr>
            <p:ph type="title"/>
          </p:nvPr>
        </p:nvSpPr>
        <p:spPr>
          <a:xfrm>
            <a:off x="457200" y="533400"/>
            <a:ext cx="8458200" cy="1143000"/>
          </a:xfrm>
        </p:spPr>
        <p:txBody>
          <a:bodyPr/>
          <a:lstStyle/>
          <a:p>
            <a:r>
              <a:rPr lang="en-US" sz="2800" smtClean="0"/>
              <a:t>Most RealWorld Evaluation tools are not new</a:t>
            </a:r>
            <a:r>
              <a:rPr lang="fr-CA" sz="2800" smtClean="0"/>
              <a:t>—</a:t>
            </a:r>
            <a:r>
              <a:rPr lang="en-US" sz="2800" smtClean="0"/>
              <a:t> but promote a holistic, integrated approach</a:t>
            </a:r>
          </a:p>
        </p:txBody>
      </p:sp>
      <p:sp>
        <p:nvSpPr>
          <p:cNvPr id="48131" name="Rectangle 3"/>
          <p:cNvSpPr>
            <a:spLocks noGrp="1" noChangeArrowheads="1"/>
          </p:cNvSpPr>
          <p:nvPr>
            <p:ph type="body" idx="1"/>
          </p:nvPr>
        </p:nvSpPr>
        <p:spPr>
          <a:xfrm>
            <a:off x="762000" y="2057400"/>
            <a:ext cx="7696200" cy="3886200"/>
          </a:xfrm>
        </p:spPr>
        <p:txBody>
          <a:bodyPr/>
          <a:lstStyle/>
          <a:p>
            <a:r>
              <a:rPr lang="en-US" sz="2800" smtClean="0"/>
              <a:t>Most of the RealWorld Evaluation data collection and analysis tools will be familiar to experienced evaluators.</a:t>
            </a:r>
          </a:p>
          <a:p>
            <a:r>
              <a:rPr lang="en-US" sz="2800" smtClean="0"/>
              <a:t>What we emphasize is an </a:t>
            </a:r>
            <a:r>
              <a:rPr lang="en-US" sz="2800" b="1" smtClean="0">
                <a:solidFill>
                  <a:srgbClr val="0000FF"/>
                </a:solidFill>
              </a:rPr>
              <a:t>integrated approach</a:t>
            </a:r>
            <a:r>
              <a:rPr lang="en-US" sz="2800" smtClean="0"/>
              <a:t> which combines a wide range of tools adapted to produce the best quality evaluation under RealWorld constraints.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1000"/>
                                        <p:tgtEl>
                                          <p:spTgt spid="48131">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1000"/>
                                  </p:stCondLst>
                                  <p:childTnLst>
                                    <p:set>
                                      <p:cBhvr>
                                        <p:cTn id="10" dur="1" fill="hold">
                                          <p:stCondLst>
                                            <p:cond delay="0"/>
                                          </p:stCondLst>
                                        </p:cTn>
                                        <p:tgtEl>
                                          <p:spTgt spid="48131">
                                            <p:txEl>
                                              <p:pRg st="1" end="1"/>
                                            </p:txEl>
                                          </p:spTgt>
                                        </p:tgtEl>
                                        <p:attrNameLst>
                                          <p:attrName>style.visibility</p:attrName>
                                        </p:attrNameLst>
                                      </p:cBhvr>
                                      <p:to>
                                        <p:strVal val="visible"/>
                                      </p:to>
                                    </p:set>
                                    <p:animEffect transition="in" filter="dissolve">
                                      <p:cBhvr>
                                        <p:cTn id="11" dur="10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advAuto="1000"/>
    </p:bld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457200" y="2590800"/>
          <a:ext cx="4741863" cy="4038600"/>
        </p:xfrm>
        <a:graphic>
          <a:graphicData uri="http://schemas.openxmlformats.org/presentationml/2006/ole">
            <mc:AlternateContent xmlns:mc="http://schemas.openxmlformats.org/markup-compatibility/2006">
              <mc:Choice xmlns:v="urn:schemas-microsoft-com:vml" Requires="v">
                <p:oleObj spid="_x0000_s169007" r:id="rId3" imgW="3025775" imgH="3252788" progId="">
                  <p:embed/>
                </p:oleObj>
              </mc:Choice>
              <mc:Fallback>
                <p:oleObj r:id="rId3" imgW="3025775" imgH="3252788"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47418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a:spLocks noChangeArrowheads="1"/>
          </p:cNvSpPr>
          <p:nvPr/>
        </p:nvSpPr>
        <p:spPr bwMode="auto">
          <a:xfrm>
            <a:off x="457200" y="457200"/>
            <a:ext cx="830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Caution: Too often what is called Impact Evaluation is based on a “we will examine and judge you” paradigm.  When we want our own programs evaluated we prefer a more holistic approach. </a:t>
            </a:r>
          </a:p>
        </p:txBody>
      </p:sp>
      <p:graphicFrame>
        <p:nvGraphicFramePr>
          <p:cNvPr id="4" name="Object 3"/>
          <p:cNvGraphicFramePr>
            <a:graphicFrameLocks noChangeAspect="1"/>
          </p:cNvGraphicFramePr>
          <p:nvPr/>
        </p:nvGraphicFramePr>
        <p:xfrm>
          <a:off x="5181600" y="4267200"/>
          <a:ext cx="1676400" cy="2386013"/>
        </p:xfrm>
        <a:graphic>
          <a:graphicData uri="http://schemas.openxmlformats.org/presentationml/2006/ole">
            <mc:AlternateContent xmlns:mc="http://schemas.openxmlformats.org/markup-compatibility/2006">
              <mc:Choice xmlns:v="urn:schemas-microsoft-com:vml" Requires="v">
                <p:oleObj spid="_x0000_s169008" name="Clip" r:id="rId5" imgW="3848100" imgH="5478463" progId="">
                  <p:embed/>
                </p:oleObj>
              </mc:Choice>
              <mc:Fallback>
                <p:oleObj name="Clip" r:id="rId5" imgW="3848100" imgH="5478463"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267200"/>
                        <a:ext cx="16764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nodeType="afterGroup">
                            <p:stCondLst>
                              <p:cond delay="75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500"/>
                                        <p:tgtEl>
                                          <p:spTgt spid="4"/>
                                        </p:tgtEl>
                                      </p:cBhvr>
                                    </p:animEffect>
                                  </p:childTnLst>
                                </p:cTn>
                              </p:par>
                            </p:childTnLst>
                          </p:cTn>
                        </p:par>
                        <p:par>
                          <p:cTn id="12" fill="hold" nodeType="afterGroup">
                            <p:stCondLst>
                              <p:cond delay="2250"/>
                            </p:stCondLst>
                            <p:childTnLst>
                              <p:par>
                                <p:cTn id="13" presetID="6"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4572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How much more helpful it is when the approach to evaluation is more like holding up a mirror to help people reflect on their own reality: </a:t>
            </a:r>
            <a:r>
              <a:rPr lang="en-US" sz="2400" b="1" i="1"/>
              <a:t>facilitated self-evaluation</a:t>
            </a:r>
            <a:r>
              <a:rPr lang="en-US" sz="2400"/>
              <a:t>. </a:t>
            </a:r>
          </a:p>
        </p:txBody>
      </p:sp>
      <p:pic>
        <p:nvPicPr>
          <p:cNvPr id="1026" name="Picture 2" descr="C:\Users\Jim Rugh\AppData\Local\Microsoft\Windows\Temporary Internet Files\Content.IE5\K1HHL54Y\MC9000602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250" y="2514600"/>
            <a:ext cx="2962275"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nodeType="afterGroup">
                            <p:stCondLst>
                              <p:cond delay="750"/>
                            </p:stCondLst>
                            <p:childTnLst>
                              <p:par>
                                <p:cTn id="9" presetID="10" presetClass="entr" presetSubtype="0" fill="hold" nodeType="afterEffect">
                                  <p:stCondLst>
                                    <p:cond delay="150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43000" y="1066800"/>
            <a:ext cx="7315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0070C0"/>
                </a:solidFill>
              </a:rPr>
              <a:t>The bottom line is defined by this question: </a:t>
            </a:r>
          </a:p>
          <a:p>
            <a:pPr eaLnBrk="1" hangingPunct="1"/>
            <a:endParaRPr lang="en-US" sz="3200">
              <a:solidFill>
                <a:srgbClr val="0070C0"/>
              </a:solidFill>
            </a:endParaRPr>
          </a:p>
          <a:p>
            <a:pPr eaLnBrk="1" hangingPunct="1"/>
            <a:r>
              <a:rPr lang="en-US" sz="3600"/>
              <a:t>Are our programs making </a:t>
            </a:r>
            <a:r>
              <a:rPr lang="en-US" sz="3600" i="1"/>
              <a:t>plausible contributions </a:t>
            </a:r>
            <a:r>
              <a:rPr lang="en-US" sz="3600"/>
              <a:t>towards positive impact on the quality of life of our intended beneficiaries? </a:t>
            </a:r>
          </a:p>
          <a:p>
            <a:pPr eaLnBrk="1" hangingPunct="1"/>
            <a:r>
              <a:rPr lang="en-US" sz="3600"/>
              <a:t> </a:t>
            </a:r>
          </a:p>
          <a:p>
            <a:pPr eaLnBrk="1" hangingPunct="1"/>
            <a:r>
              <a:rPr lang="en-US" sz="3600"/>
              <a:t>Let’s not forget them!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250"/>
                                        <p:tgtEl>
                                          <p:spTgt spid="2">
                                            <p:txEl>
                                              <p:pRg st="0" end="0"/>
                                            </p:txEl>
                                          </p:spTgt>
                                        </p:tgtEl>
                                      </p:cBhvr>
                                    </p:animEffect>
                                  </p:childTnLst>
                                </p:cTn>
                              </p:par>
                            </p:childTnLst>
                          </p:cTn>
                        </p:par>
                        <p:par>
                          <p:cTn id="8" fill="hold" nodeType="afterGroup">
                            <p:stCondLst>
                              <p:cond delay="1250"/>
                            </p:stCondLst>
                            <p:childTnLst>
                              <p:par>
                                <p:cTn id="9" presetID="6" presetClass="entr" presetSubtype="16"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circle(in)">
                                      <p:cBhvr>
                                        <p:cTn id="11" dur="1250"/>
                                        <p:tgtEl>
                                          <p:spTgt spid="2">
                                            <p:txEl>
                                              <p:pRg st="2" end="2"/>
                                            </p:txEl>
                                          </p:spTgt>
                                        </p:tgtEl>
                                      </p:cBhvr>
                                    </p:animEffect>
                                  </p:childTnLst>
                                </p:cTn>
                              </p:par>
                            </p:childTnLst>
                          </p:cTn>
                        </p:par>
                        <p:par>
                          <p:cTn id="12" fill="hold" nodeType="afterGroup">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ircle(in)">
                                      <p:cBhvr>
                                        <p:cTn id="15" dur="1250"/>
                                        <p:tgtEl>
                                          <p:spTgt spid="2">
                                            <p:txEl>
                                              <p:pRg st="3" end="3"/>
                                            </p:txEl>
                                          </p:spTgt>
                                        </p:tgtEl>
                                      </p:cBhvr>
                                    </p:animEffect>
                                  </p:childTnLst>
                                </p:cTn>
                              </p:par>
                            </p:childTnLst>
                          </p:cTn>
                        </p:par>
                        <p:par>
                          <p:cTn id="16" fill="hold" nodeType="afterGroup">
                            <p:stCondLst>
                              <p:cond delay="3750"/>
                            </p:stCondLst>
                            <p:childTnLst>
                              <p:par>
                                <p:cTn id="17" presetID="6" presetClass="entr" presetSubtype="16"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1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2"/>
          </p:nvPr>
        </p:nvSpPr>
        <p:spPr/>
        <p:txBody>
          <a:bodyPr/>
          <a:lstStyle/>
          <a:p>
            <a:pPr>
              <a:defRPr/>
            </a:pPr>
            <a:fld id="{AA906236-71F1-49FB-BD56-22CEEE5A8F41}" type="slidenum">
              <a:rPr lang="en-US" smtClean="0"/>
              <a:pPr>
                <a:defRPr/>
              </a:pPr>
              <a:t>153</a:t>
            </a:fld>
            <a:endParaRPr lang="en-US" smtClean="0"/>
          </a:p>
        </p:txBody>
      </p:sp>
      <p:graphicFrame>
        <p:nvGraphicFramePr>
          <p:cNvPr id="204803" name="Object 2"/>
          <p:cNvGraphicFramePr>
            <a:graphicFrameLocks noChangeAspect="1"/>
          </p:cNvGraphicFramePr>
          <p:nvPr/>
        </p:nvGraphicFramePr>
        <p:xfrm>
          <a:off x="-757238" y="-531813"/>
          <a:ext cx="10498138" cy="8215313"/>
        </p:xfrm>
        <a:graphic>
          <a:graphicData uri="http://schemas.openxmlformats.org/presentationml/2006/ole">
            <mc:AlternateContent xmlns:mc="http://schemas.openxmlformats.org/markup-compatibility/2006">
              <mc:Choice xmlns:v="urn:schemas-microsoft-com:vml" Requires="v">
                <p:oleObj spid="_x0000_s205838" name="Slide" r:id="rId4" imgW="4572000" imgH="3429000" progId="">
                  <p:embed/>
                </p:oleObj>
              </mc:Choice>
              <mc:Fallback>
                <p:oleObj name="Slide" r:id="rId4" imgW="4572000" imgH="3429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8" y="-531813"/>
                        <a:ext cx="10498138" cy="821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9299" name="Text Box 3"/>
          <p:cNvSpPr txBox="1">
            <a:spLocks noChangeArrowheads="1"/>
          </p:cNvSpPr>
          <p:nvPr/>
        </p:nvSpPr>
        <p:spPr bwMode="auto">
          <a:xfrm rot="660664">
            <a:off x="5929313" y="5116513"/>
            <a:ext cx="243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r-CA" sz="3600" i="1">
                <a:solidFill>
                  <a:schemeClr val="bg1"/>
                </a:solidFill>
                <a:latin typeface="Times New Roman" pitchFamily="18" charset="0"/>
              </a:rPr>
              <a:t>Thank you!</a:t>
            </a:r>
            <a:endParaRPr lang="en-US" sz="3600" i="1">
              <a:solidFill>
                <a:schemeClr val="bg1"/>
              </a:solidFill>
              <a:latin typeface="Times New Roman" pitchFamily="18" charset="0"/>
            </a:endParaRPr>
          </a:p>
        </p:txBody>
      </p:sp>
      <p:sp>
        <p:nvSpPr>
          <p:cNvPr id="204805"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435A4093-718A-4799-AB3B-1BB872911367}" type="slidenum">
              <a:rPr lang="en-US"/>
              <a:pPr>
                <a:spcBef>
                  <a:spcPct val="50000"/>
                </a:spcBef>
              </a:pPr>
              <a:t>153</a:t>
            </a:fld>
            <a:endParaRPr lang="en-US"/>
          </a:p>
        </p:txBody>
      </p:sp>
    </p:spTree>
    <p:extLst>
      <p:ext uri="{BB962C8B-B14F-4D97-AF65-F5344CB8AC3E}">
        <p14:creationId xmlns:p14="http://schemas.microsoft.com/office/powerpoint/2010/main" val="1352773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439299"/>
                                        </p:tgtEl>
                                        <p:attrNameLst>
                                          <p:attrName>style.visibility</p:attrName>
                                        </p:attrNameLst>
                                      </p:cBhvr>
                                      <p:to>
                                        <p:strVal val="visible"/>
                                      </p:to>
                                    </p:set>
                                    <p:animEffect transition="in" filter="dissolve">
                                      <p:cBhvr>
                                        <p:cTn id="7" dur="500"/>
                                        <p:tgtEl>
                                          <p:spTgt spid="439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0"/>
              </a:spcBef>
              <a:spcAft>
                <a:spcPct val="0"/>
              </a:spcAft>
              <a:defRPr sz="1700">
                <a:solidFill>
                  <a:schemeClr val="tx1"/>
                </a:solidFill>
                <a:latin typeface="Arial" charset="0"/>
              </a:defRPr>
            </a:lvl6pPr>
            <a:lvl7pPr marL="2971800" indent="-228600" eaLnBrk="0" fontAlgn="base" hangingPunct="0">
              <a:spcBef>
                <a:spcPct val="0"/>
              </a:spcBef>
              <a:spcAft>
                <a:spcPct val="0"/>
              </a:spcAft>
              <a:defRPr sz="1700">
                <a:solidFill>
                  <a:schemeClr val="tx1"/>
                </a:solidFill>
                <a:latin typeface="Arial" charset="0"/>
              </a:defRPr>
            </a:lvl7pPr>
            <a:lvl8pPr marL="3429000" indent="-228600" eaLnBrk="0" fontAlgn="base" hangingPunct="0">
              <a:spcBef>
                <a:spcPct val="0"/>
              </a:spcBef>
              <a:spcAft>
                <a:spcPct val="0"/>
              </a:spcAft>
              <a:defRPr sz="1700">
                <a:solidFill>
                  <a:schemeClr val="tx1"/>
                </a:solidFill>
                <a:latin typeface="Arial" charset="0"/>
              </a:defRPr>
            </a:lvl8pPr>
            <a:lvl9pPr marL="3886200" indent="-228600" eaLnBrk="0" fontAlgn="base" hangingPunct="0">
              <a:spcBef>
                <a:spcPct val="0"/>
              </a:spcBef>
              <a:spcAft>
                <a:spcPct val="0"/>
              </a:spcAft>
              <a:defRPr sz="1700">
                <a:solidFill>
                  <a:schemeClr val="tx1"/>
                </a:solidFill>
                <a:latin typeface="Arial" charset="0"/>
              </a:defRPr>
            </a:lvl9pPr>
          </a:lstStyle>
          <a:p>
            <a:pPr>
              <a:defRPr/>
            </a:pPr>
            <a:fld id="{0F4BAE90-9265-4599-A077-F21D41CF25B0}" type="slidenum">
              <a:rPr lang="en-US" sz="1400"/>
              <a:pPr>
                <a:defRPr/>
              </a:pPr>
              <a:t>154</a:t>
            </a:fld>
            <a:endParaRPr lang="en-US" sz="1400"/>
          </a:p>
        </p:txBody>
      </p:sp>
      <p:graphicFrame>
        <p:nvGraphicFramePr>
          <p:cNvPr id="173059" name="Object 2"/>
          <p:cNvGraphicFramePr>
            <a:graphicFrameLocks noChangeAspect="1"/>
          </p:cNvGraphicFramePr>
          <p:nvPr/>
        </p:nvGraphicFramePr>
        <p:xfrm>
          <a:off x="0" y="-315913"/>
          <a:ext cx="9144000" cy="6858001"/>
        </p:xfrm>
        <a:graphic>
          <a:graphicData uri="http://schemas.openxmlformats.org/presentationml/2006/ole">
            <mc:AlternateContent xmlns:mc="http://schemas.openxmlformats.org/markup-compatibility/2006">
              <mc:Choice xmlns:v="urn:schemas-microsoft-com:vml" Requires="v">
                <p:oleObj spid="_x0000_s173083"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5913"/>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3715" name="Text Box 3"/>
          <p:cNvSpPr txBox="1">
            <a:spLocks noChangeArrowheads="1"/>
          </p:cNvSpPr>
          <p:nvPr/>
        </p:nvSpPr>
        <p:spPr bwMode="auto">
          <a:xfrm>
            <a:off x="685800" y="5961063"/>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5400"/>
              <a:t>ANY QUESTIONS?</a:t>
            </a:r>
          </a:p>
        </p:txBody>
      </p:sp>
      <p:sp>
        <p:nvSpPr>
          <p:cNvPr id="173061"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fld id="{7ADBF1A7-0442-4D93-B155-E26DE9537060}" type="slidenum">
              <a:rPr lang="en-US" sz="1700"/>
              <a:pPr eaLnBrk="1" hangingPunct="1">
                <a:spcBef>
                  <a:spcPct val="50000"/>
                </a:spcBef>
              </a:pPr>
              <a:t>154</a:t>
            </a:fld>
            <a:endParaRPr lang="en-US" sz="170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250"/>
                                  </p:stCondLst>
                                  <p:childTnLst>
                                    <p:set>
                                      <p:cBhvr>
                                        <p:cTn id="6" dur="1" fill="hold">
                                          <p:stCondLst>
                                            <p:cond delay="0"/>
                                          </p:stCondLst>
                                        </p:cTn>
                                        <p:tgtEl>
                                          <p:spTgt spid="243715"/>
                                        </p:tgtEl>
                                        <p:attrNameLst>
                                          <p:attrName>style.visibility</p:attrName>
                                        </p:attrNameLst>
                                      </p:cBhvr>
                                      <p:to>
                                        <p:strVal val="visible"/>
                                      </p:to>
                                    </p:set>
                                    <p:anim calcmode="lin" valueType="num">
                                      <p:cBhvr additive="base">
                                        <p:cTn id="7" dur="2000" fill="hold"/>
                                        <p:tgtEl>
                                          <p:spTgt spid="243715"/>
                                        </p:tgtEl>
                                        <p:attrNameLst>
                                          <p:attrName>ppt_x</p:attrName>
                                        </p:attrNameLst>
                                      </p:cBhvr>
                                      <p:tavLst>
                                        <p:tav tm="0">
                                          <p:val>
                                            <p:strVal val="#ppt_x"/>
                                          </p:val>
                                        </p:tav>
                                        <p:tav tm="100000">
                                          <p:val>
                                            <p:strVal val="#ppt_x"/>
                                          </p:val>
                                        </p:tav>
                                      </p:tavLst>
                                    </p:anim>
                                    <p:anim calcmode="lin" valueType="num">
                                      <p:cBhvr additive="base">
                                        <p:cTn id="8" dur="2000" fill="hold"/>
                                        <p:tgtEl>
                                          <p:spTgt spid="243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0" y="-328613"/>
            <a:ext cx="9144000" cy="718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Text Box 3"/>
          <p:cNvSpPr txBox="1">
            <a:spLocks noChangeArrowheads="1"/>
          </p:cNvSpPr>
          <p:nvPr/>
        </p:nvSpPr>
        <p:spPr bwMode="auto">
          <a:xfrm>
            <a:off x="373063" y="1603375"/>
            <a:ext cx="8382000" cy="5078413"/>
          </a:xfrm>
          <a:prstGeom prst="rect">
            <a:avLst/>
          </a:prstGeom>
          <a:noFill/>
          <a:ln w="9525">
            <a:noFill/>
            <a:miter lim="800000"/>
            <a:headEnd/>
            <a:tailEnd/>
          </a:ln>
        </p:spPr>
        <p:txBody>
          <a:bodyPr>
            <a:spAutoFit/>
          </a:bodyPr>
          <a:lstStyle/>
          <a:p>
            <a:pPr algn="ctr" eaLnBrk="0" hangingPunct="0">
              <a:spcBef>
                <a:spcPct val="50000"/>
              </a:spcBef>
              <a:defRPr/>
            </a:pPr>
            <a:r>
              <a:rPr lang="en-US" sz="5400" b="1" dirty="0">
                <a:solidFill>
                  <a:srgbClr val="002060"/>
                </a:solidFill>
                <a:effectLst>
                  <a:outerShdw blurRad="38100" dist="38100" dir="2700000" algn="tl">
                    <a:srgbClr val="000000">
                      <a:alpha val="43137"/>
                    </a:srgbClr>
                  </a:outerShdw>
                </a:effectLst>
                <a:cs typeface="+mn-cs"/>
              </a:rPr>
              <a:t>Time for consultancy teams to meet with clients to negotiate the revised ToRs for the evaluation of the housing project.</a:t>
            </a:r>
            <a:endParaRPr lang="en-US" sz="4800" b="1" i="1" dirty="0">
              <a:solidFill>
                <a:srgbClr val="002060"/>
              </a:solidFill>
              <a:effectLst>
                <a:outerShdw blurRad="38100" dist="38100" dir="2700000" algn="tl">
                  <a:srgbClr val="000000">
                    <a:alpha val="43137"/>
                  </a:srgbClr>
                </a:outerShdw>
              </a:effectLst>
              <a:cs typeface="+mn-cs"/>
            </a:endParaRPr>
          </a:p>
        </p:txBody>
      </p:sp>
      <p:sp>
        <p:nvSpPr>
          <p:cNvPr id="108548"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0F01E39E-0544-4C46-85D6-521660151B36}" type="slidenum">
              <a:rPr lang="en-US">
                <a:solidFill>
                  <a:schemeClr val="bg1"/>
                </a:solidFill>
              </a:rPr>
              <a:pPr>
                <a:spcBef>
                  <a:spcPct val="50000"/>
                </a:spcBef>
              </a:pPr>
              <a:t>155</a:t>
            </a:fld>
            <a:endParaRPr lang="en-US">
              <a:solidFill>
                <a:schemeClr val="bg1"/>
              </a:solidFill>
            </a:endParaRPr>
          </a:p>
        </p:txBody>
      </p:sp>
      <p:sp>
        <p:nvSpPr>
          <p:cNvPr id="5" name="TextBox 4"/>
          <p:cNvSpPr txBox="1">
            <a:spLocks noChangeArrowheads="1"/>
          </p:cNvSpPr>
          <p:nvPr/>
        </p:nvSpPr>
        <p:spPr bwMode="auto">
          <a:xfrm rot="-1569554">
            <a:off x="48370" y="626165"/>
            <a:ext cx="3664921" cy="584775"/>
          </a:xfrm>
          <a:prstGeom prst="rect">
            <a:avLst/>
          </a:prstGeom>
          <a:solidFill>
            <a:srgbClr val="FFFF00"/>
          </a:solidFill>
          <a:ln w="3810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smtClean="0"/>
              <a:t>Time to negotiate!</a:t>
            </a:r>
            <a:endParaRPr lang="en-US" sz="3200" dirty="0"/>
          </a:p>
        </p:txBody>
      </p:sp>
    </p:spTree>
    <p:extLst>
      <p:ext uri="{BB962C8B-B14F-4D97-AF65-F5344CB8AC3E}">
        <p14:creationId xmlns:p14="http://schemas.microsoft.com/office/powerpoint/2010/main" val="39542702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44739"/>
                                        </p:tgtEl>
                                        <p:attrNameLst>
                                          <p:attrName>style.visibility</p:attrName>
                                        </p:attrNameLst>
                                      </p:cBhvr>
                                      <p:to>
                                        <p:strVal val="visible"/>
                                      </p:to>
                                    </p:set>
                                    <p:anim calcmode="lin" valueType="num">
                                      <p:cBhvr additive="base">
                                        <p:cTn id="7" dur="5000" fill="hold"/>
                                        <p:tgtEl>
                                          <p:spTgt spid="244739"/>
                                        </p:tgtEl>
                                        <p:attrNameLst>
                                          <p:attrName>ppt_x</p:attrName>
                                        </p:attrNameLst>
                                      </p:cBhvr>
                                      <p:tavLst>
                                        <p:tav tm="0">
                                          <p:val>
                                            <p:strVal val="#ppt_x"/>
                                          </p:val>
                                        </p:tav>
                                        <p:tav tm="100000">
                                          <p:val>
                                            <p:strVal val="#ppt_x"/>
                                          </p:val>
                                        </p:tav>
                                      </p:tavLst>
                                    </p:anim>
                                    <p:anim calcmode="lin" valueType="num">
                                      <p:cBhvr additive="base">
                                        <p:cTn id="8" dur="5000" fill="hold"/>
                                        <p:tgtEl>
                                          <p:spTgt spid="24473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10" presetClass="entr" presetSubtype="0"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utoUpdateAnimBg="0"/>
      <p:bldP spid="5"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0" y="-328613"/>
            <a:ext cx="9144000" cy="718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Text Box 3"/>
          <p:cNvSpPr txBox="1">
            <a:spLocks noChangeArrowheads="1"/>
          </p:cNvSpPr>
          <p:nvPr/>
        </p:nvSpPr>
        <p:spPr bwMode="auto">
          <a:xfrm>
            <a:off x="373063" y="2062163"/>
            <a:ext cx="8382000" cy="4246562"/>
          </a:xfrm>
          <a:prstGeom prst="rect">
            <a:avLst/>
          </a:prstGeom>
          <a:noFill/>
          <a:ln w="9525">
            <a:noFill/>
            <a:miter lim="800000"/>
            <a:headEnd/>
            <a:tailEnd/>
          </a:ln>
        </p:spPr>
        <p:txBody>
          <a:bodyPr>
            <a:spAutoFit/>
          </a:bodyPr>
          <a:lstStyle/>
          <a:p>
            <a:pPr algn="ctr" eaLnBrk="0" hangingPunct="0">
              <a:spcBef>
                <a:spcPct val="50000"/>
              </a:spcBef>
              <a:defRPr/>
            </a:pPr>
            <a:r>
              <a:rPr lang="en-US" sz="5400" b="1" dirty="0">
                <a:solidFill>
                  <a:srgbClr val="002060"/>
                </a:solidFill>
                <a:effectLst>
                  <a:outerShdw blurRad="38100" dist="38100" dir="2700000" algn="tl">
                    <a:srgbClr val="000000">
                      <a:alpha val="43137"/>
                    </a:srgbClr>
                  </a:outerShdw>
                </a:effectLst>
                <a:cs typeface="+mn-cs"/>
              </a:rPr>
              <a:t>What did you learn about RealWorld Evaluation by getting involved in that case study and role-playing exercise?</a:t>
            </a:r>
            <a:endParaRPr lang="en-US" sz="4800" b="1" i="1" dirty="0">
              <a:solidFill>
                <a:srgbClr val="002060"/>
              </a:solidFill>
              <a:effectLst>
                <a:outerShdw blurRad="38100" dist="38100" dir="2700000" algn="tl">
                  <a:srgbClr val="000000">
                    <a:alpha val="43137"/>
                  </a:srgbClr>
                </a:outerShdw>
              </a:effectLst>
              <a:cs typeface="+mn-cs"/>
            </a:endParaRPr>
          </a:p>
        </p:txBody>
      </p:sp>
      <p:sp>
        <p:nvSpPr>
          <p:cNvPr id="109572"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F197409F-93C0-428E-8D99-09E87DB1F6CC}" type="slidenum">
              <a:rPr lang="en-US">
                <a:solidFill>
                  <a:schemeClr val="bg1"/>
                </a:solidFill>
              </a:rPr>
              <a:pPr>
                <a:spcBef>
                  <a:spcPct val="50000"/>
                </a:spcBef>
              </a:pPr>
              <a:t>156</a:t>
            </a:fld>
            <a:endParaRPr lang="en-US">
              <a:solidFill>
                <a:schemeClr val="bg1"/>
              </a:solidFill>
            </a:endParaRPr>
          </a:p>
        </p:txBody>
      </p:sp>
      <p:sp>
        <p:nvSpPr>
          <p:cNvPr id="5" name="TextBox 4"/>
          <p:cNvSpPr txBox="1">
            <a:spLocks noChangeArrowheads="1"/>
          </p:cNvSpPr>
          <p:nvPr/>
        </p:nvSpPr>
        <p:spPr bwMode="auto">
          <a:xfrm rot="-1569554">
            <a:off x="125413" y="995363"/>
            <a:ext cx="2160587" cy="584200"/>
          </a:xfrm>
          <a:prstGeom prst="rect">
            <a:avLst/>
          </a:prstGeom>
          <a:solidFill>
            <a:srgbClr val="FFFF00"/>
          </a:solidFill>
          <a:ln w="3810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smtClean="0"/>
              <a:t>Review</a:t>
            </a:r>
            <a:endParaRPr lang="en-US" sz="3200" dirty="0"/>
          </a:p>
        </p:txBody>
      </p:sp>
    </p:spTree>
    <p:extLst>
      <p:ext uri="{BB962C8B-B14F-4D97-AF65-F5344CB8AC3E}">
        <p14:creationId xmlns:p14="http://schemas.microsoft.com/office/powerpoint/2010/main" val="2873006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44739"/>
                                        </p:tgtEl>
                                        <p:attrNameLst>
                                          <p:attrName>style.visibility</p:attrName>
                                        </p:attrNameLst>
                                      </p:cBhvr>
                                      <p:to>
                                        <p:strVal val="visible"/>
                                      </p:to>
                                    </p:set>
                                    <p:anim calcmode="lin" valueType="num">
                                      <p:cBhvr additive="base">
                                        <p:cTn id="7" dur="5000" fill="hold"/>
                                        <p:tgtEl>
                                          <p:spTgt spid="244739"/>
                                        </p:tgtEl>
                                        <p:attrNameLst>
                                          <p:attrName>ppt_x</p:attrName>
                                        </p:attrNameLst>
                                      </p:cBhvr>
                                      <p:tavLst>
                                        <p:tav tm="0">
                                          <p:val>
                                            <p:strVal val="#ppt_x"/>
                                          </p:val>
                                        </p:tav>
                                        <p:tav tm="100000">
                                          <p:val>
                                            <p:strVal val="#ppt_x"/>
                                          </p:val>
                                        </p:tav>
                                      </p:tavLst>
                                    </p:anim>
                                    <p:anim calcmode="lin" valueType="num">
                                      <p:cBhvr additive="base">
                                        <p:cTn id="8" dur="5000" fill="hold"/>
                                        <p:tgtEl>
                                          <p:spTgt spid="24473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0"/>
                            </p:stCondLst>
                            <p:childTnLst>
                              <p:par>
                                <p:cTn id="10" presetID="10" presetClass="entr" presetSubtype="0"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utoUpdateAnimBg="0"/>
      <p:bldP spid="5"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8B87C00-5913-4643-950F-3C48A377EE14}" type="slidenum">
              <a:rPr lang="en-US" smtClean="0"/>
              <a:pPr>
                <a:defRPr/>
              </a:pPr>
              <a:t>157</a:t>
            </a:fld>
            <a:endParaRPr lang="en-US"/>
          </a:p>
        </p:txBody>
      </p:sp>
      <p:pic>
        <p:nvPicPr>
          <p:cNvPr id="2017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0" y="-27384"/>
            <a:ext cx="91439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600" b="1" dirty="0">
                <a:effectLst>
                  <a:outerShdw blurRad="38100" dist="38100" dir="2700000" algn="tl">
                    <a:srgbClr val="000000">
                      <a:alpha val="43137"/>
                    </a:srgbClr>
                  </a:outerShdw>
                </a:effectLst>
              </a:rPr>
              <a:t>Next steps: </a:t>
            </a:r>
            <a:r>
              <a:rPr lang="en-US" sz="3600" dirty="0">
                <a:effectLst>
                  <a:outerShdw blurRad="38100" dist="38100" dir="2700000" algn="tl">
                    <a:srgbClr val="000000">
                      <a:alpha val="43137"/>
                    </a:srgbClr>
                  </a:outerShdw>
                </a:effectLst>
              </a:rPr>
              <a:t>What are some of the practical realities of applying RWE approaches in our own work?</a:t>
            </a:r>
            <a:endParaRPr lang="en-US" sz="3600" b="1"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p:txBody>
          <a:bodyPr/>
          <a:lstStyle/>
          <a:p>
            <a:pPr>
              <a:defRPr/>
            </a:pPr>
            <a:fld id="{F8F0FFF8-60A5-42A3-902F-F06A56724A70}" type="slidenum">
              <a:rPr lang="en-US" smtClean="0"/>
              <a:pPr>
                <a:defRPr/>
              </a:pPr>
              <a:t>158</a:t>
            </a:fld>
            <a:endParaRPr lang="en-US" smtClean="0"/>
          </a:p>
        </p:txBody>
      </p:sp>
      <p:sp>
        <p:nvSpPr>
          <p:cNvPr id="136194" name="Rectangle 2"/>
          <p:cNvSpPr>
            <a:spLocks noGrp="1" noChangeArrowheads="1"/>
          </p:cNvSpPr>
          <p:nvPr>
            <p:ph type="title"/>
          </p:nvPr>
        </p:nvSpPr>
        <p:spPr>
          <a:xfrm>
            <a:off x="976313" y="-243408"/>
            <a:ext cx="7267575" cy="990600"/>
          </a:xfrm>
        </p:spPr>
        <p:txBody>
          <a:bodyPr/>
          <a:lstStyle/>
          <a:p>
            <a:pPr eaLnBrk="1" hangingPunct="1"/>
            <a:r>
              <a:rPr lang="en-US" smtClean="0"/>
              <a:t>Main workshop messages</a:t>
            </a:r>
          </a:p>
        </p:txBody>
      </p:sp>
      <p:sp>
        <p:nvSpPr>
          <p:cNvPr id="136195" name="Rectangle 3"/>
          <p:cNvSpPr>
            <a:spLocks noGrp="1" noChangeArrowheads="1"/>
          </p:cNvSpPr>
          <p:nvPr>
            <p:ph type="body" idx="1"/>
          </p:nvPr>
        </p:nvSpPr>
        <p:spPr>
          <a:xfrm>
            <a:off x="179512" y="856456"/>
            <a:ext cx="8964488" cy="4876800"/>
          </a:xfrm>
        </p:spPr>
        <p:txBody>
          <a:bodyPr/>
          <a:lstStyle/>
          <a:p>
            <a:pPr marL="274320" indent="-274320" eaLnBrk="1" hangingPunct="1">
              <a:buFontTx/>
              <a:buAutoNum type="arabicPeriod"/>
            </a:pPr>
            <a:r>
              <a:rPr lang="en-US" sz="2600" b="1" dirty="0" smtClean="0">
                <a:solidFill>
                  <a:srgbClr val="993300"/>
                </a:solidFill>
              </a:rPr>
              <a:t>Evaluators must be prepared for RealWorld evaluation challenges.</a:t>
            </a:r>
          </a:p>
          <a:p>
            <a:pPr marL="274320" indent="-274320" eaLnBrk="1" hangingPunct="1">
              <a:buFontTx/>
              <a:buAutoNum type="arabicPeriod"/>
            </a:pPr>
            <a:r>
              <a:rPr lang="en-US" sz="2600" b="1" dirty="0" smtClean="0">
                <a:solidFill>
                  <a:srgbClr val="993300"/>
                </a:solidFill>
              </a:rPr>
              <a:t>There is considerable experience to learn from.</a:t>
            </a:r>
          </a:p>
          <a:p>
            <a:pPr marL="274320" indent="-274320" eaLnBrk="1" hangingPunct="1">
              <a:buFontTx/>
              <a:buAutoNum type="arabicPeriod"/>
            </a:pPr>
            <a:r>
              <a:rPr lang="en-US" sz="2600" b="1" dirty="0" smtClean="0">
                <a:solidFill>
                  <a:srgbClr val="993300"/>
                </a:solidFill>
              </a:rPr>
              <a:t>A toolkit of practical “RealWorld” evaluation techniques is available </a:t>
            </a:r>
            <a:r>
              <a:rPr lang="en-US" sz="2400" b="1" dirty="0" smtClean="0">
                <a:solidFill>
                  <a:srgbClr val="993300"/>
                </a:solidFill>
              </a:rPr>
              <a:t>(</a:t>
            </a:r>
            <a:r>
              <a:rPr lang="en-US" sz="2000" b="1" dirty="0" smtClean="0">
                <a:solidFill>
                  <a:srgbClr val="993300"/>
                </a:solidFill>
              </a:rPr>
              <a:t>see </a:t>
            </a:r>
            <a:r>
              <a:rPr lang="en-US" sz="2000" b="1" u="sng" dirty="0" smtClean="0">
                <a:solidFill>
                  <a:srgbClr val="00B0F0"/>
                </a:solidFill>
              </a:rPr>
              <a:t>www.RealWorldEvaluation.org</a:t>
            </a:r>
            <a:r>
              <a:rPr lang="en-US" sz="2000" b="1" dirty="0" smtClean="0">
                <a:solidFill>
                  <a:srgbClr val="993300"/>
                </a:solidFill>
              </a:rPr>
              <a:t>)</a:t>
            </a:r>
            <a:r>
              <a:rPr lang="en-US" sz="2400" b="1" dirty="0" smtClean="0">
                <a:solidFill>
                  <a:srgbClr val="993300"/>
                </a:solidFill>
              </a:rPr>
              <a:t>. </a:t>
            </a:r>
            <a:endParaRPr lang="en-US" sz="2600" b="1" dirty="0" smtClean="0">
              <a:solidFill>
                <a:srgbClr val="993300"/>
              </a:solidFill>
            </a:endParaRPr>
          </a:p>
          <a:p>
            <a:pPr marL="274320" indent="-274320" eaLnBrk="1" hangingPunct="1">
              <a:buFontTx/>
              <a:buAutoNum type="arabicPeriod"/>
            </a:pPr>
            <a:r>
              <a:rPr lang="en-US" sz="2600" b="1" dirty="0" smtClean="0">
                <a:solidFill>
                  <a:srgbClr val="993300"/>
                </a:solidFill>
              </a:rPr>
              <a:t>Never use time and budget constraints as an excuse for sloppy evaluation methodology.</a:t>
            </a:r>
          </a:p>
          <a:p>
            <a:pPr marL="274320" indent="-274320" eaLnBrk="1" hangingPunct="1">
              <a:buFontTx/>
              <a:buAutoNum type="arabicPeriod"/>
            </a:pPr>
            <a:r>
              <a:rPr lang="en-US" sz="2600" b="1" dirty="0" smtClean="0">
                <a:solidFill>
                  <a:srgbClr val="993300"/>
                </a:solidFill>
              </a:rPr>
              <a:t>A “threats to validity” checklist helps keep you honest by identifying potential weaknesses in your evaluation design and analysis.</a:t>
            </a:r>
          </a:p>
          <a:p>
            <a:pPr marL="274320" indent="-274320" eaLnBrk="1" hangingPunct="1">
              <a:buFontTx/>
              <a:buAutoNum type="arabicPeriod"/>
            </a:pPr>
            <a:r>
              <a:rPr lang="en-US" sz="2600" b="1" dirty="0" smtClean="0">
                <a:solidFill>
                  <a:srgbClr val="993300"/>
                </a:solidFill>
              </a:rPr>
              <a:t>The evaluation report should disclose what constraints were faced and what was done to address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wipe(up)">
                                      <p:cBhvr>
                                        <p:cTn id="7" dur="1000"/>
                                        <p:tgtEl>
                                          <p:spTgt spid="136194"/>
                                        </p:tgtEl>
                                      </p:cBhvr>
                                    </p:animEffect>
                                  </p:childTnLst>
                                </p:cTn>
                              </p:par>
                            </p:childTnLst>
                          </p:cTn>
                        </p:par>
                        <p:par>
                          <p:cTn id="8" fill="hold" nodeType="afterGroup">
                            <p:stCondLst>
                              <p:cond delay="1000"/>
                            </p:stCondLst>
                            <p:childTnLst>
                              <p:par>
                                <p:cTn id="9" presetID="3" presetClass="entr" presetSubtype="10" fill="hold" grpId="0" nodeType="afterEffect">
                                  <p:stCondLst>
                                    <p:cond delay="500"/>
                                  </p:stCondLst>
                                  <p:childTnLst>
                                    <p:set>
                                      <p:cBhvr>
                                        <p:cTn id="10" dur="1" fill="hold">
                                          <p:stCondLst>
                                            <p:cond delay="0"/>
                                          </p:stCondLst>
                                        </p:cTn>
                                        <p:tgtEl>
                                          <p:spTgt spid="136195">
                                            <p:txEl>
                                              <p:pRg st="0" end="0"/>
                                            </p:txEl>
                                          </p:spTgt>
                                        </p:tgtEl>
                                        <p:attrNameLst>
                                          <p:attrName>style.visibility</p:attrName>
                                        </p:attrNameLst>
                                      </p:cBhvr>
                                      <p:to>
                                        <p:strVal val="visible"/>
                                      </p:to>
                                    </p:set>
                                    <p:animEffect transition="in" filter="blinds(horizontal)">
                                      <p:cBhvr>
                                        <p:cTn id="11" dur="500"/>
                                        <p:tgtEl>
                                          <p:spTgt spid="136195">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500"/>
                                  </p:stCondLst>
                                  <p:childTnLst>
                                    <p:set>
                                      <p:cBhvr>
                                        <p:cTn id="14" dur="1" fill="hold">
                                          <p:stCondLst>
                                            <p:cond delay="0"/>
                                          </p:stCondLst>
                                        </p:cTn>
                                        <p:tgtEl>
                                          <p:spTgt spid="136195">
                                            <p:txEl>
                                              <p:pRg st="1" end="1"/>
                                            </p:txEl>
                                          </p:spTgt>
                                        </p:tgtEl>
                                        <p:attrNameLst>
                                          <p:attrName>style.visibility</p:attrName>
                                        </p:attrNameLst>
                                      </p:cBhvr>
                                      <p:to>
                                        <p:strVal val="visible"/>
                                      </p:to>
                                    </p:set>
                                    <p:animEffect transition="in" filter="blinds(horizontal)">
                                      <p:cBhvr>
                                        <p:cTn id="15" dur="500"/>
                                        <p:tgtEl>
                                          <p:spTgt spid="136195">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500"/>
                                  </p:stCondLst>
                                  <p:childTnLst>
                                    <p:set>
                                      <p:cBhvr>
                                        <p:cTn id="18" dur="1" fill="hold">
                                          <p:stCondLst>
                                            <p:cond delay="0"/>
                                          </p:stCondLst>
                                        </p:cTn>
                                        <p:tgtEl>
                                          <p:spTgt spid="136195">
                                            <p:txEl>
                                              <p:pRg st="2" end="2"/>
                                            </p:txEl>
                                          </p:spTgt>
                                        </p:tgtEl>
                                        <p:attrNameLst>
                                          <p:attrName>style.visibility</p:attrName>
                                        </p:attrNameLst>
                                      </p:cBhvr>
                                      <p:to>
                                        <p:strVal val="visible"/>
                                      </p:to>
                                    </p:set>
                                    <p:animEffect transition="in" filter="blinds(horizontal)">
                                      <p:cBhvr>
                                        <p:cTn id="19" dur="500"/>
                                        <p:tgtEl>
                                          <p:spTgt spid="136195">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500"/>
                                  </p:stCondLst>
                                  <p:childTnLst>
                                    <p:set>
                                      <p:cBhvr>
                                        <p:cTn id="22" dur="1" fill="hold">
                                          <p:stCondLst>
                                            <p:cond delay="0"/>
                                          </p:stCondLst>
                                        </p:cTn>
                                        <p:tgtEl>
                                          <p:spTgt spid="136195">
                                            <p:txEl>
                                              <p:pRg st="3" end="3"/>
                                            </p:txEl>
                                          </p:spTgt>
                                        </p:tgtEl>
                                        <p:attrNameLst>
                                          <p:attrName>style.visibility</p:attrName>
                                        </p:attrNameLst>
                                      </p:cBhvr>
                                      <p:to>
                                        <p:strVal val="visible"/>
                                      </p:to>
                                    </p:set>
                                    <p:animEffect transition="in" filter="blinds(horizontal)">
                                      <p:cBhvr>
                                        <p:cTn id="23" dur="500"/>
                                        <p:tgtEl>
                                          <p:spTgt spid="136195">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500"/>
                                  </p:stCondLst>
                                  <p:childTnLst>
                                    <p:set>
                                      <p:cBhvr>
                                        <p:cTn id="26" dur="1" fill="hold">
                                          <p:stCondLst>
                                            <p:cond delay="0"/>
                                          </p:stCondLst>
                                        </p:cTn>
                                        <p:tgtEl>
                                          <p:spTgt spid="136195">
                                            <p:txEl>
                                              <p:pRg st="4" end="4"/>
                                            </p:txEl>
                                          </p:spTgt>
                                        </p:tgtEl>
                                        <p:attrNameLst>
                                          <p:attrName>style.visibility</p:attrName>
                                        </p:attrNameLst>
                                      </p:cBhvr>
                                      <p:to>
                                        <p:strVal val="visible"/>
                                      </p:to>
                                    </p:set>
                                    <p:animEffect transition="in" filter="blinds(horizontal)">
                                      <p:cBhvr>
                                        <p:cTn id="27" dur="500"/>
                                        <p:tgtEl>
                                          <p:spTgt spid="136195">
                                            <p:txEl>
                                              <p:pRg st="4" end="4"/>
                                            </p:txEl>
                                          </p:spTgt>
                                        </p:tgtEl>
                                      </p:cBhvr>
                                    </p:animEffect>
                                  </p:childTnLst>
                                </p:cTn>
                              </p:par>
                            </p:childTnLst>
                          </p:cTn>
                        </p:par>
                        <p:par>
                          <p:cTn id="28" fill="hold">
                            <p:stCondLst>
                              <p:cond delay="6000"/>
                            </p:stCondLst>
                            <p:childTnLst>
                              <p:par>
                                <p:cTn id="29" presetID="3" presetClass="entr" presetSubtype="10" fill="hold" grpId="0" nodeType="afterEffect">
                                  <p:stCondLst>
                                    <p:cond delay="1500"/>
                                  </p:stCondLst>
                                  <p:childTnLst>
                                    <p:set>
                                      <p:cBhvr>
                                        <p:cTn id="30" dur="1" fill="hold">
                                          <p:stCondLst>
                                            <p:cond delay="0"/>
                                          </p:stCondLst>
                                        </p:cTn>
                                        <p:tgtEl>
                                          <p:spTgt spid="136195">
                                            <p:txEl>
                                              <p:pRg st="5" end="5"/>
                                            </p:txEl>
                                          </p:spTgt>
                                        </p:tgtEl>
                                        <p:attrNameLst>
                                          <p:attrName>style.visibility</p:attrName>
                                        </p:attrNameLst>
                                      </p:cBhvr>
                                      <p:to>
                                        <p:strVal val="visible"/>
                                      </p:to>
                                    </p:set>
                                    <p:animEffect transition="in" filter="blinds(horizontal)">
                                      <p:cBhvr>
                                        <p:cTn id="31" dur="500"/>
                                        <p:tgtEl>
                                          <p:spTgt spid="136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build="p" autoUpdateAnimBg="0" advAuto="1000"/>
    </p:bld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Titre 1"/>
          <p:cNvSpPr>
            <a:spLocks noGrp="1"/>
          </p:cNvSpPr>
          <p:nvPr>
            <p:ph type="title"/>
          </p:nvPr>
        </p:nvSpPr>
        <p:spPr>
          <a:xfrm>
            <a:off x="762000" y="188913"/>
            <a:ext cx="7696200" cy="374650"/>
          </a:xfrm>
        </p:spPr>
        <p:txBody>
          <a:bodyPr/>
          <a:lstStyle/>
          <a:p>
            <a:r>
              <a:rPr lang="en-US" smtClean="0"/>
              <a:t>Additional References for IE</a:t>
            </a:r>
          </a:p>
        </p:txBody>
      </p:sp>
      <p:sp>
        <p:nvSpPr>
          <p:cNvPr id="3" name="Espace réservé du contenu 2"/>
          <p:cNvSpPr>
            <a:spLocks noGrp="1"/>
          </p:cNvSpPr>
          <p:nvPr>
            <p:ph idx="1"/>
          </p:nvPr>
        </p:nvSpPr>
        <p:spPr>
          <a:xfrm>
            <a:off x="179388" y="476250"/>
            <a:ext cx="8856662" cy="5832475"/>
          </a:xfrm>
        </p:spPr>
        <p:txBody>
          <a:bodyPr/>
          <a:lstStyle/>
          <a:p>
            <a:pPr>
              <a:defRPr/>
            </a:pPr>
            <a:r>
              <a:rPr lang="en-US" sz="1900" dirty="0"/>
              <a:t>DFID “Broadening the range of designs and methods for impact evaluations” </a:t>
            </a:r>
            <a:r>
              <a:rPr lang="en-US" sz="1900" u="sng" dirty="0">
                <a:solidFill>
                  <a:srgbClr val="6699FF"/>
                </a:solidFill>
              </a:rPr>
              <a:t>http://www.oecd.org/dataoecd/0/16/50399683.pdf</a:t>
            </a:r>
            <a:endParaRPr lang="en-US" sz="1900" dirty="0">
              <a:solidFill>
                <a:srgbClr val="6699FF"/>
              </a:solidFill>
            </a:endParaRPr>
          </a:p>
          <a:p>
            <a:pPr>
              <a:defRPr/>
            </a:pPr>
            <a:r>
              <a:rPr lang="en-IN" sz="1900" dirty="0" smtClean="0"/>
              <a:t>Robert Picciotto “Experimententalism and development evaluation: Will the bubble burst?” in </a:t>
            </a:r>
            <a:r>
              <a:rPr lang="en-IN" sz="1900" i="1" dirty="0" smtClean="0"/>
              <a:t>Evaluation</a:t>
            </a:r>
            <a:r>
              <a:rPr lang="en-IN" sz="1900" dirty="0" smtClean="0"/>
              <a:t> journal (EES) April 2012:  </a:t>
            </a:r>
            <a:r>
              <a:rPr lang="en-IN" sz="1900" u="sng" dirty="0" smtClean="0">
                <a:solidFill>
                  <a:srgbClr val="6699FF"/>
                </a:solidFill>
              </a:rPr>
              <a:t>http://evi.sagepub.com/</a:t>
            </a:r>
          </a:p>
          <a:p>
            <a:pPr>
              <a:defRPr/>
            </a:pPr>
            <a:r>
              <a:rPr lang="en-US" sz="1900" dirty="0" smtClean="0"/>
              <a:t>Martin </a:t>
            </a:r>
            <a:r>
              <a:rPr lang="en-US" sz="1900" dirty="0"/>
              <a:t>Ravallion “Should the Randomistas Rule?”  (Economists’ Voice 2009) </a:t>
            </a:r>
            <a:r>
              <a:rPr lang="en-US" sz="1900" u="sng" dirty="0" smtClean="0">
                <a:solidFill>
                  <a:srgbClr val="6699FF"/>
                </a:solidFill>
              </a:rPr>
              <a:t>http</a:t>
            </a:r>
            <a:r>
              <a:rPr lang="en-US" sz="1900" u="sng" dirty="0">
                <a:solidFill>
                  <a:srgbClr val="6699FF"/>
                </a:solidFill>
              </a:rPr>
              <a:t>://ideas.repec.org/a/bpj/evoice/v6y2009i2n6.html</a:t>
            </a:r>
            <a:r>
              <a:rPr lang="en-US" sz="1900" dirty="0">
                <a:solidFill>
                  <a:srgbClr val="6699FF"/>
                </a:solidFill>
              </a:rPr>
              <a:t> </a:t>
            </a:r>
            <a:endParaRPr lang="en-US" sz="1900" dirty="0" smtClean="0">
              <a:solidFill>
                <a:srgbClr val="6699FF"/>
              </a:solidFill>
            </a:endParaRPr>
          </a:p>
          <a:p>
            <a:pPr>
              <a:defRPr/>
            </a:pPr>
            <a:r>
              <a:rPr lang="en-US" sz="1900" dirty="0"/>
              <a:t>William Easterly “Measuring How and Why Aid Works—or Doesn't</a:t>
            </a:r>
            <a:r>
              <a:rPr lang="en-US" sz="1900" dirty="0" smtClean="0"/>
              <a:t>” </a:t>
            </a:r>
            <a:r>
              <a:rPr lang="x-none" sz="1900" u="sng" smtClean="0">
                <a:solidFill>
                  <a:srgbClr val="6699FF"/>
                </a:solidFill>
              </a:rPr>
              <a:t>http</a:t>
            </a:r>
            <a:r>
              <a:rPr lang="x-none" sz="1900" u="sng">
                <a:solidFill>
                  <a:srgbClr val="6699FF"/>
                </a:solidFill>
              </a:rPr>
              <a:t>://aidwatchers.com/2011/05/controlled-experiments-and-uncontrollable-humans/</a:t>
            </a:r>
            <a:r>
              <a:rPr lang="en-US" sz="1900" dirty="0">
                <a:solidFill>
                  <a:srgbClr val="6699FF"/>
                </a:solidFill>
              </a:rPr>
              <a:t> </a:t>
            </a:r>
            <a:endParaRPr lang="en-US" sz="1900" dirty="0" smtClean="0">
              <a:solidFill>
                <a:srgbClr val="6699FF"/>
              </a:solidFill>
            </a:endParaRPr>
          </a:p>
          <a:p>
            <a:pPr>
              <a:defRPr/>
            </a:pPr>
            <a:r>
              <a:rPr lang="en-IN" sz="1900" dirty="0" smtClean="0"/>
              <a:t>Control freaks: Are “randomised evaluations” a better way of doing aid and development policy?</a:t>
            </a:r>
            <a:r>
              <a:rPr lang="en-US" sz="1900" dirty="0" smtClean="0"/>
              <a:t>  </a:t>
            </a:r>
            <a:r>
              <a:rPr lang="en-US" sz="1900" dirty="0"/>
              <a:t>The Economist June 12, 2008  </a:t>
            </a:r>
            <a:r>
              <a:rPr lang="en-US" sz="1900" u="sng" dirty="0">
                <a:solidFill>
                  <a:srgbClr val="6699FF"/>
                </a:solidFill>
              </a:rPr>
              <a:t>http://</a:t>
            </a:r>
            <a:r>
              <a:rPr lang="en-US" sz="1900" u="sng" dirty="0" smtClean="0">
                <a:solidFill>
                  <a:srgbClr val="6699FF"/>
                </a:solidFill>
              </a:rPr>
              <a:t>www.economist.com/node/11535592</a:t>
            </a:r>
          </a:p>
          <a:p>
            <a:pPr>
              <a:defRPr/>
            </a:pPr>
            <a:r>
              <a:rPr lang="en-US" sz="1900" dirty="0" smtClean="0"/>
              <a:t>Series </a:t>
            </a:r>
            <a:r>
              <a:rPr lang="en-US" sz="1900" dirty="0"/>
              <a:t>of guidance notes (and webinars) on impact evaluation produced by InterAction (consortium of US-based INGOs):</a:t>
            </a:r>
          </a:p>
          <a:p>
            <a:pPr marL="400050" lvl="1" indent="0">
              <a:buFontTx/>
              <a:buNone/>
              <a:defRPr/>
            </a:pPr>
            <a:r>
              <a:rPr lang="en-US" sz="1900" u="sng" dirty="0" smtClean="0">
                <a:solidFill>
                  <a:srgbClr val="6699FF"/>
                </a:solidFill>
              </a:rPr>
              <a:t>http</a:t>
            </a:r>
            <a:r>
              <a:rPr lang="en-US" sz="1900" u="sng" dirty="0">
                <a:solidFill>
                  <a:srgbClr val="6699FF"/>
                </a:solidFill>
              </a:rPr>
              <a:t>://</a:t>
            </a:r>
            <a:r>
              <a:rPr lang="en-US" sz="1900" u="sng" dirty="0" smtClean="0">
                <a:solidFill>
                  <a:srgbClr val="6699FF"/>
                </a:solidFill>
              </a:rPr>
              <a:t>www.interaction.org/impact-evaluation-notes</a:t>
            </a:r>
          </a:p>
          <a:p>
            <a:pPr marL="285750">
              <a:defRPr/>
            </a:pPr>
            <a:r>
              <a:rPr lang="en-US" sz="1900" i="1" dirty="0" smtClean="0"/>
              <a:t>Evaluation</a:t>
            </a:r>
            <a:r>
              <a:rPr lang="en-US" sz="1900" dirty="0" smtClean="0"/>
              <a:t> (EES journal) Special Issue on Contribution Analysis, Vol. 18, No. 3, July 2012.  </a:t>
            </a:r>
            <a:r>
              <a:rPr lang="en-US" sz="1900" u="sng" dirty="0" smtClean="0">
                <a:solidFill>
                  <a:srgbClr val="0070C0"/>
                </a:solidFill>
              </a:rPr>
              <a:t>www.evi.sagepub.com</a:t>
            </a:r>
            <a:r>
              <a:rPr lang="en-US" sz="1900" dirty="0" smtClean="0"/>
              <a:t>   </a:t>
            </a:r>
          </a:p>
          <a:p>
            <a:pPr marL="285750">
              <a:defRPr/>
            </a:pPr>
            <a:r>
              <a:rPr lang="en-US" sz="1900" i="1" dirty="0" smtClean="0"/>
              <a:t>Impact Evaluation In Practice </a:t>
            </a:r>
            <a:r>
              <a:rPr lang="en-US" sz="1900" i="1" dirty="0" smtClean="0">
                <a:solidFill>
                  <a:srgbClr val="6699FF"/>
                </a:solidFill>
              </a:rPr>
              <a:t> </a:t>
            </a:r>
            <a:r>
              <a:rPr lang="en-US" sz="1900" i="1" u="sng" dirty="0" smtClean="0">
                <a:solidFill>
                  <a:srgbClr val="6699FF"/>
                </a:solidFill>
              </a:rPr>
              <a:t>www.worldbank.org/ieinpractice</a:t>
            </a:r>
            <a:endParaRPr lang="en-US" sz="1900" i="1" u="sng" dirty="0">
              <a:solidFill>
                <a:srgbClr val="6699FF"/>
              </a:solidFill>
            </a:endParaRPr>
          </a:p>
        </p:txBody>
      </p:sp>
      <p:sp>
        <p:nvSpPr>
          <p:cNvPr id="4" name="Espace réservé du numéro de diapositive 3"/>
          <p:cNvSpPr>
            <a:spLocks noGrp="1"/>
          </p:cNvSpPr>
          <p:nvPr>
            <p:ph type="sldNum" sz="quarter" idx="12"/>
          </p:nvPr>
        </p:nvSpPr>
        <p:spPr/>
        <p:txBody>
          <a:bodyPr/>
          <a:lstStyle/>
          <a:p>
            <a:pPr>
              <a:defRPr/>
            </a:pPr>
            <a:fld id="{67BFA34D-46F1-4B04-B68D-AAC2A33C3524}" type="slidenum">
              <a:rPr lang="en-US" smtClean="0"/>
              <a:pPr>
                <a:defRPr/>
              </a:pPr>
              <a:t>159</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p:txBody>
          <a:bodyPr/>
          <a:lstStyle/>
          <a:p>
            <a:pPr>
              <a:defRPr/>
            </a:pPr>
            <a:fld id="{30682187-088B-454A-841B-BF2D56B268C2}" type="slidenum">
              <a:rPr lang="en-US" smtClean="0"/>
              <a:pPr>
                <a:defRPr/>
              </a:pPr>
              <a:t>16</a:t>
            </a:fld>
            <a:endParaRPr lang="en-US" smtClean="0"/>
          </a:p>
        </p:txBody>
      </p:sp>
      <p:sp>
        <p:nvSpPr>
          <p:cNvPr id="29699" name="Rectangle 2"/>
          <p:cNvSpPr>
            <a:spLocks noGrp="1" noChangeArrowheads="1"/>
          </p:cNvSpPr>
          <p:nvPr>
            <p:ph type="title"/>
          </p:nvPr>
        </p:nvSpPr>
        <p:spPr/>
        <p:txBody>
          <a:bodyPr/>
          <a:lstStyle/>
          <a:p>
            <a:r>
              <a:rPr lang="en-US" sz="3200" smtClean="0"/>
              <a:t>What is </a:t>
            </a:r>
            <a:r>
              <a:rPr lang="fr-CA" sz="3200" smtClean="0"/>
              <a:t>S</a:t>
            </a:r>
            <a:r>
              <a:rPr lang="en-US" sz="3200" smtClean="0"/>
              <a:t>pecial </a:t>
            </a:r>
            <a:r>
              <a:rPr lang="fr-CA" sz="3200" smtClean="0"/>
              <a:t>A</a:t>
            </a:r>
            <a:r>
              <a:rPr lang="en-US" sz="3200" smtClean="0"/>
              <a:t>bout the RealWorld Evaluation </a:t>
            </a:r>
            <a:r>
              <a:rPr lang="fr-CA" sz="3200" smtClean="0"/>
              <a:t>A</a:t>
            </a:r>
            <a:r>
              <a:rPr lang="en-US" sz="3200" smtClean="0"/>
              <a:t>pproach?</a:t>
            </a:r>
          </a:p>
        </p:txBody>
      </p:sp>
      <p:sp>
        <p:nvSpPr>
          <p:cNvPr id="249859" name="Rectangle 3"/>
          <p:cNvSpPr>
            <a:spLocks noGrp="1" noChangeArrowheads="1"/>
          </p:cNvSpPr>
          <p:nvPr>
            <p:ph type="body" idx="1"/>
          </p:nvPr>
        </p:nvSpPr>
        <p:spPr>
          <a:xfrm>
            <a:off x="762000" y="2057400"/>
            <a:ext cx="7696200" cy="3886200"/>
          </a:xfrm>
        </p:spPr>
        <p:txBody>
          <a:bodyPr/>
          <a:lstStyle/>
          <a:p>
            <a:r>
              <a:rPr lang="en-US" sz="2800" dirty="0" smtClean="0"/>
              <a:t>There is a series of steps, each with checklists for identifying constraints and determining how to address them</a:t>
            </a:r>
          </a:p>
          <a:p>
            <a:r>
              <a:rPr lang="en-US" sz="2800" dirty="0" smtClean="0"/>
              <a:t>These steps are summarized on the following slide and in the more detailed flow-chart on page 5 of the Condensed Overview.  </a:t>
            </a:r>
          </a:p>
          <a:p>
            <a:pPr lvl="1" algn="ctr">
              <a:buFontTx/>
              <a:buNone/>
            </a:pPr>
            <a:endParaRPr lang="en-US" sz="2200" i="1" dirty="0" smtClean="0">
              <a:solidFill>
                <a:srgbClr val="0000FF"/>
              </a:solidFill>
            </a:endParaRPr>
          </a:p>
          <a:p>
            <a:pPr lvl="1"/>
            <a:endParaRPr lang="en-US" sz="2200" dirty="0" smtClean="0"/>
          </a:p>
        </p:txBody>
      </p:sp>
      <p:sp>
        <p:nvSpPr>
          <p:cNvPr id="249860" name="Line 4"/>
          <p:cNvSpPr>
            <a:spLocks noChangeShapeType="1"/>
          </p:cNvSpPr>
          <p:nvPr/>
        </p:nvSpPr>
        <p:spPr bwMode="auto">
          <a:xfrm>
            <a:off x="5715000" y="5867400"/>
            <a:ext cx="2514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dissolve">
                                      <p:cBhvr>
                                        <p:cTn id="7" dur="500"/>
                                        <p:tgtEl>
                                          <p:spTgt spid="24985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9859">
                                            <p:txEl>
                                              <p:pRg st="1" end="1"/>
                                            </p:txEl>
                                          </p:spTgt>
                                        </p:tgtEl>
                                        <p:attrNameLst>
                                          <p:attrName>style.visibility</p:attrName>
                                        </p:attrNameLst>
                                      </p:cBhvr>
                                      <p:to>
                                        <p:strVal val="visible"/>
                                      </p:to>
                                    </p:set>
                                    <p:animEffect transition="in" filter="dissolve">
                                      <p:cBhvr>
                                        <p:cTn id="11" dur="500"/>
                                        <p:tgtEl>
                                          <p:spTgt spid="249859">
                                            <p:txEl>
                                              <p:pRg st="1" end="1"/>
                                            </p:txEl>
                                          </p:spTgt>
                                        </p:tgtEl>
                                      </p:cBhvr>
                                    </p:animEffect>
                                  </p:childTnLst>
                                </p:cTn>
                              </p:par>
                            </p:childTnLst>
                          </p:cTn>
                        </p:par>
                        <p:par>
                          <p:cTn id="12" fill="hold" nodeType="afterGroup">
                            <p:stCondLst>
                              <p:cond delay="1000"/>
                            </p:stCondLst>
                            <p:childTnLst>
                              <p:par>
                                <p:cTn id="13" presetID="17" presetClass="entr" presetSubtype="8" fill="hold" grpId="0" nodeType="afterEffect">
                                  <p:stCondLst>
                                    <p:cond delay="2000"/>
                                  </p:stCondLst>
                                  <p:childTnLst>
                                    <p:set>
                                      <p:cBhvr>
                                        <p:cTn id="14" dur="1" fill="hold">
                                          <p:stCondLst>
                                            <p:cond delay="0"/>
                                          </p:stCondLst>
                                        </p:cTn>
                                        <p:tgtEl>
                                          <p:spTgt spid="249860"/>
                                        </p:tgtEl>
                                        <p:attrNameLst>
                                          <p:attrName>style.visibility</p:attrName>
                                        </p:attrNameLst>
                                      </p:cBhvr>
                                      <p:to>
                                        <p:strVal val="visible"/>
                                      </p:to>
                                    </p:set>
                                    <p:anim calcmode="lin" valueType="num">
                                      <p:cBhvr>
                                        <p:cTn id="15" dur="500" fill="hold"/>
                                        <p:tgtEl>
                                          <p:spTgt spid="249860"/>
                                        </p:tgtEl>
                                        <p:attrNameLst>
                                          <p:attrName>ppt_x</p:attrName>
                                        </p:attrNameLst>
                                      </p:cBhvr>
                                      <p:tavLst>
                                        <p:tav tm="0">
                                          <p:val>
                                            <p:strVal val="#ppt_x-#ppt_w/2"/>
                                          </p:val>
                                        </p:tav>
                                        <p:tav tm="100000">
                                          <p:val>
                                            <p:strVal val="#ppt_x"/>
                                          </p:val>
                                        </p:tav>
                                      </p:tavLst>
                                    </p:anim>
                                    <p:anim calcmode="lin" valueType="num">
                                      <p:cBhvr>
                                        <p:cTn id="16" dur="500" fill="hold"/>
                                        <p:tgtEl>
                                          <p:spTgt spid="249860"/>
                                        </p:tgtEl>
                                        <p:attrNameLst>
                                          <p:attrName>ppt_y</p:attrName>
                                        </p:attrNameLst>
                                      </p:cBhvr>
                                      <p:tavLst>
                                        <p:tav tm="0">
                                          <p:val>
                                            <p:strVal val="#ppt_y"/>
                                          </p:val>
                                        </p:tav>
                                        <p:tav tm="100000">
                                          <p:val>
                                            <p:strVal val="#ppt_y"/>
                                          </p:val>
                                        </p:tav>
                                      </p:tavLst>
                                    </p:anim>
                                    <p:anim calcmode="lin" valueType="num">
                                      <p:cBhvr>
                                        <p:cTn id="17" dur="500" fill="hold"/>
                                        <p:tgtEl>
                                          <p:spTgt spid="249860"/>
                                        </p:tgtEl>
                                        <p:attrNameLst>
                                          <p:attrName>ppt_w</p:attrName>
                                        </p:attrNameLst>
                                      </p:cBhvr>
                                      <p:tavLst>
                                        <p:tav tm="0">
                                          <p:val>
                                            <p:fltVal val="0"/>
                                          </p:val>
                                        </p:tav>
                                        <p:tav tm="100000">
                                          <p:val>
                                            <p:strVal val="#ppt_w"/>
                                          </p:val>
                                        </p:tav>
                                      </p:tavLst>
                                    </p:anim>
                                    <p:anim calcmode="lin" valueType="num">
                                      <p:cBhvr>
                                        <p:cTn id="18" dur="500" fill="hold"/>
                                        <p:tgtEl>
                                          <p:spTgt spid="2498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advAuto="1000"/>
      <p:bldP spid="24986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smtClean="0">
                <a:solidFill>
                  <a:srgbClr val="FF0000"/>
                </a:solidFill>
              </a:rPr>
              <a:t>Unanticipated consequences of development interventions: </a:t>
            </a:r>
            <a:br>
              <a:rPr lang="en-US" sz="3200" dirty="0" smtClean="0">
                <a:solidFill>
                  <a:srgbClr val="FF0000"/>
                </a:solidFill>
              </a:rPr>
            </a:br>
            <a:r>
              <a:rPr lang="en-US" sz="3200" i="1" dirty="0" smtClean="0">
                <a:solidFill>
                  <a:srgbClr val="0070C0"/>
                </a:solidFill>
              </a:rPr>
              <a:t>a blind spot for evaluation theory and practice</a:t>
            </a:r>
            <a:r>
              <a:rPr lang="en-US" sz="3200" i="1" dirty="0" smtClean="0">
                <a:solidFill>
                  <a:schemeClr val="accent1"/>
                </a:solidFill>
              </a:rPr>
              <a:t> </a:t>
            </a:r>
            <a:br>
              <a:rPr lang="en-US" sz="3200" i="1" dirty="0" smtClean="0">
                <a:solidFill>
                  <a:schemeClr val="accent1"/>
                </a:solidFill>
              </a:rPr>
            </a:br>
            <a:endParaRPr lang="en-US" sz="2000" i="1" dirty="0"/>
          </a:p>
        </p:txBody>
      </p:sp>
      <p:sp>
        <p:nvSpPr>
          <p:cNvPr id="3" name="Subtitle 2"/>
          <p:cNvSpPr>
            <a:spLocks noGrp="1"/>
          </p:cNvSpPr>
          <p:nvPr>
            <p:ph type="subTitle" idx="1"/>
          </p:nvPr>
        </p:nvSpPr>
        <p:spPr>
          <a:xfrm>
            <a:off x="1371600" y="3501008"/>
            <a:ext cx="6400800" cy="1981200"/>
          </a:xfrm>
        </p:spPr>
        <p:txBody>
          <a:bodyPr>
            <a:normAutofit fontScale="25000" lnSpcReduction="20000"/>
          </a:bodyPr>
          <a:lstStyle/>
          <a:p>
            <a:endParaRPr lang="en-US" dirty="0" smtClean="0"/>
          </a:p>
          <a:p>
            <a:r>
              <a:rPr lang="en-US" sz="8800" i="1" dirty="0"/>
              <a:t>[and  if time permits] </a:t>
            </a:r>
            <a:endParaRPr lang="en-US" sz="8800" i="1" dirty="0" smtClean="0"/>
          </a:p>
          <a:p>
            <a:r>
              <a:rPr lang="en-US" sz="11200" b="1" dirty="0" smtClean="0">
                <a:solidFill>
                  <a:srgbClr val="0070C0"/>
                </a:solidFill>
              </a:rPr>
              <a:t>A few thoughts on evaluating </a:t>
            </a:r>
          </a:p>
          <a:p>
            <a:r>
              <a:rPr lang="en-US" sz="11200" b="1" dirty="0" smtClean="0">
                <a:solidFill>
                  <a:srgbClr val="0070C0"/>
                </a:solidFill>
              </a:rPr>
              <a:t>complex development interventions</a:t>
            </a:r>
            <a:endParaRPr lang="en-US" sz="8600" b="1" dirty="0" smtClean="0">
              <a:solidFill>
                <a:srgbClr val="0070C0"/>
              </a:solidFill>
            </a:endParaRPr>
          </a:p>
          <a:p>
            <a:endParaRPr lang="en-US" dirty="0" smtClean="0">
              <a:solidFill>
                <a:schemeClr val="tx1"/>
              </a:solidFill>
            </a:endParaRPr>
          </a:p>
          <a:p>
            <a:r>
              <a:rPr lang="en-US" sz="6400" dirty="0" smtClean="0">
                <a:solidFill>
                  <a:schemeClr val="tx1"/>
                </a:solidFill>
              </a:rPr>
              <a:t>Michael Bamberger</a:t>
            </a:r>
            <a:endParaRPr lang="en-US" sz="8000" dirty="0" smtClean="0">
              <a:solidFill>
                <a:schemeClr val="tx1"/>
              </a:solidFill>
            </a:endParaRPr>
          </a:p>
          <a:p>
            <a:endParaRPr lang="en-US" sz="6400" dirty="0">
              <a:solidFill>
                <a:schemeClr val="tx1"/>
              </a:solidFill>
            </a:endParaRPr>
          </a:p>
        </p:txBody>
      </p:sp>
      <p:sp>
        <p:nvSpPr>
          <p:cNvPr id="5" name="TextBox 4"/>
          <p:cNvSpPr txBox="1"/>
          <p:nvPr/>
        </p:nvSpPr>
        <p:spPr>
          <a:xfrm rot="19467273">
            <a:off x="467529" y="2699906"/>
            <a:ext cx="2016224" cy="1200329"/>
          </a:xfrm>
          <a:prstGeom prst="rect">
            <a:avLst/>
          </a:prstGeom>
          <a:solidFill>
            <a:srgbClr val="FFFF00"/>
          </a:solidFill>
          <a:ln w="28575">
            <a:solidFill>
              <a:srgbClr val="2A12DA"/>
            </a:solidFill>
          </a:ln>
        </p:spPr>
        <p:txBody>
          <a:bodyPr wrap="square" rtlCol="0">
            <a:spAutoFit/>
          </a:bodyPr>
          <a:lstStyle/>
          <a:p>
            <a:pPr algn="ctr"/>
            <a:r>
              <a:rPr lang="en-US" sz="2400" dirty="0" smtClean="0"/>
              <a:t>EXTRA BONUS SECTION</a:t>
            </a:r>
          </a:p>
        </p:txBody>
      </p:sp>
    </p:spTree>
    <p:extLst>
      <p:ext uri="{BB962C8B-B14F-4D97-AF65-F5344CB8AC3E}">
        <p14:creationId xmlns:p14="http://schemas.microsoft.com/office/powerpoint/2010/main" val="427386896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smtClean="0">
                <a:solidFill>
                  <a:srgbClr val="FF0000"/>
                </a:solidFill>
              </a:rPr>
              <a:t>1. Development programs almost </a:t>
            </a:r>
            <a:br>
              <a:rPr lang="en-US" sz="3200" dirty="0" smtClean="0">
                <a:solidFill>
                  <a:srgbClr val="FF0000"/>
                </a:solidFill>
              </a:rPr>
            </a:br>
            <a:r>
              <a:rPr lang="en-US" sz="3200" dirty="0" smtClean="0">
                <a:solidFill>
                  <a:srgbClr val="FF0000"/>
                </a:solidFill>
              </a:rPr>
              <a:t>never work out as planned</a:t>
            </a:r>
            <a:endParaRPr lang="en-US" sz="32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a:t>The outcomes of most programs are unpredictable</a:t>
            </a:r>
          </a:p>
          <a:p>
            <a:pPr lvl="1"/>
            <a:r>
              <a:rPr lang="en-US" dirty="0"/>
              <a:t>Programs propose simple, linear solutions to complex problems </a:t>
            </a:r>
            <a:endParaRPr lang="en-US" dirty="0" smtClean="0"/>
          </a:p>
          <a:p>
            <a:pPr lvl="1"/>
            <a:r>
              <a:rPr lang="en-US" dirty="0" smtClean="0"/>
              <a:t>Even </a:t>
            </a:r>
            <a:r>
              <a:rPr lang="en-US" dirty="0"/>
              <a:t>when programs go smoothly and are implemented as planned – </a:t>
            </a:r>
            <a:r>
              <a:rPr lang="en-US" dirty="0">
                <a:solidFill>
                  <a:srgbClr val="FF0000"/>
                </a:solidFill>
              </a:rPr>
              <a:t>human behavior is difficult to </a:t>
            </a:r>
            <a:r>
              <a:rPr lang="en-US" dirty="0" smtClean="0">
                <a:solidFill>
                  <a:srgbClr val="FF0000"/>
                </a:solidFill>
              </a:rPr>
              <a:t>predict</a:t>
            </a:r>
          </a:p>
          <a:p>
            <a:r>
              <a:rPr lang="en-US" dirty="0" smtClean="0"/>
              <a:t>Programs operate in complex systems with constantly changing economic, political, security, natural environmental  and socio-cultural environments</a:t>
            </a:r>
          </a:p>
          <a:p>
            <a:r>
              <a:rPr lang="en-US" dirty="0" smtClean="0"/>
              <a:t>Program planners have much less control than they often think</a:t>
            </a:r>
            <a:endParaRPr lang="en-US" dirty="0"/>
          </a:p>
          <a:p>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161</a:t>
            </a:fld>
            <a:endParaRPr lang="en-US"/>
          </a:p>
        </p:txBody>
      </p:sp>
    </p:spTree>
    <p:extLst>
      <p:ext uri="{BB962C8B-B14F-4D97-AF65-F5344CB8AC3E}">
        <p14:creationId xmlns:p14="http://schemas.microsoft.com/office/powerpoint/2010/main" val="290657196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scope of unanticipated outcomes increases as we move from programs to complex development interventions  - </a:t>
            </a:r>
          </a:p>
          <a:p>
            <a:pPr lvl="1"/>
            <a:r>
              <a:rPr lang="en-US" dirty="0" smtClean="0"/>
              <a:t>such as Country Programs or multi-donor collaborative initiatives</a:t>
            </a:r>
          </a:p>
          <a:p>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162</a:t>
            </a:fld>
            <a:endParaRPr lang="en-US"/>
          </a:p>
        </p:txBody>
      </p:sp>
    </p:spTree>
    <p:extLst>
      <p:ext uri="{BB962C8B-B14F-4D97-AF65-F5344CB8AC3E}">
        <p14:creationId xmlns:p14="http://schemas.microsoft.com/office/powerpoint/2010/main" val="217717075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rgbClr val="FF0000"/>
                </a:solidFill>
              </a:rPr>
              <a:t>2</a:t>
            </a:r>
            <a:r>
              <a:rPr lang="en-US" sz="3200" dirty="0" smtClean="0">
                <a:solidFill>
                  <a:srgbClr val="FF0000"/>
                </a:solidFill>
              </a:rPr>
              <a:t>. So why are evaluators still surprised when programs have unanticipated outcomes?</a:t>
            </a:r>
            <a:endParaRPr lang="en-US" sz="3200"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Unanticipated outcomes still catch planners and evaluators off-guard even though experience has shown that very few programs work out exactly as planned</a:t>
            </a:r>
          </a:p>
          <a:p>
            <a:r>
              <a:rPr lang="en-US" dirty="0" smtClean="0"/>
              <a:t>Many unanticipated outcomes, including serious negative consequences, are not even detected by many evaluations</a:t>
            </a:r>
          </a:p>
        </p:txBody>
      </p:sp>
      <p:sp>
        <p:nvSpPr>
          <p:cNvPr id="4" name="Slide Number Placeholder 3"/>
          <p:cNvSpPr>
            <a:spLocks noGrp="1"/>
          </p:cNvSpPr>
          <p:nvPr>
            <p:ph type="sldNum" sz="quarter" idx="12"/>
          </p:nvPr>
        </p:nvSpPr>
        <p:spPr/>
        <p:txBody>
          <a:bodyPr/>
          <a:lstStyle/>
          <a:p>
            <a:fld id="{186DECE5-23BD-4FE9-9291-6E78722FF0BD}" type="slidenum">
              <a:rPr lang="en-US" smtClean="0"/>
              <a:t>163</a:t>
            </a:fld>
            <a:endParaRPr lang="en-US"/>
          </a:p>
        </p:txBody>
      </p:sp>
    </p:spTree>
    <p:extLst>
      <p:ext uri="{BB962C8B-B14F-4D97-AF65-F5344CB8AC3E}">
        <p14:creationId xmlns:p14="http://schemas.microsoft.com/office/powerpoint/2010/main" val="75976229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Some serious negative outcomes not captured by the evaluation</a:t>
            </a:r>
            <a:endParaRPr lang="en-US" b="1" dirty="0">
              <a:solidFill>
                <a:schemeClr val="accent1"/>
              </a:solidFill>
            </a:endParaRPr>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70C0"/>
                </a:solidFill>
              </a:rPr>
              <a:t>A food-for-work program in Central America:</a:t>
            </a:r>
          </a:p>
          <a:p>
            <a:pPr lvl="1"/>
            <a:r>
              <a:rPr lang="en-US" dirty="0" smtClean="0"/>
              <a:t>Many women were forbidden by their husbands from participating in the project</a:t>
            </a:r>
          </a:p>
          <a:p>
            <a:pPr lvl="1"/>
            <a:r>
              <a:rPr lang="en-US" dirty="0" smtClean="0"/>
              <a:t>Some women were seriously beaten by their husbands for attending meetings</a:t>
            </a:r>
          </a:p>
          <a:p>
            <a:r>
              <a:rPr lang="en-US" b="1" dirty="0" smtClean="0">
                <a:solidFill>
                  <a:srgbClr val="0070C0"/>
                </a:solidFill>
              </a:rPr>
              <a:t>A slum upgrading project in South East Asia:</a:t>
            </a:r>
          </a:p>
          <a:p>
            <a:pPr lvl="1"/>
            <a:r>
              <a:rPr lang="en-US" dirty="0" smtClean="0"/>
              <a:t>Prior to the official start of the project many slum dwellers were forced (sometimes at gunpoint) to sell their houses at a very low price to people with political contacts</a:t>
            </a:r>
          </a:p>
          <a:p>
            <a:r>
              <a:rPr lang="en-US" b="1" dirty="0" smtClean="0">
                <a:solidFill>
                  <a:srgbClr val="0070C0"/>
                </a:solidFill>
              </a:rPr>
              <a:t>A road construction project in East Africa</a:t>
            </a:r>
            <a:r>
              <a:rPr lang="en-US" dirty="0" smtClean="0">
                <a:solidFill>
                  <a:srgbClr val="0070C0"/>
                </a:solidFill>
              </a:rPr>
              <a:t>:</a:t>
            </a:r>
          </a:p>
          <a:p>
            <a:pPr lvl="1"/>
            <a:r>
              <a:rPr lang="en-US" dirty="0" smtClean="0"/>
              <a:t>Prior to the first supervision mission for a road construction project the government destroyed a number of houses to avoid  paying compensation to the families as specified in the loan agreement</a:t>
            </a:r>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164</a:t>
            </a:fld>
            <a:endParaRPr lang="en-US"/>
          </a:p>
        </p:txBody>
      </p:sp>
    </p:spTree>
    <p:extLst>
      <p:ext uri="{BB962C8B-B14F-4D97-AF65-F5344CB8AC3E}">
        <p14:creationId xmlns:p14="http://schemas.microsoft.com/office/powerpoint/2010/main" val="337518820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FF0000"/>
                </a:solidFill>
              </a:rPr>
              <a:t>3.  </a:t>
            </a:r>
            <a:r>
              <a:rPr lang="en-US" sz="3200" dirty="0" smtClean="0">
                <a:solidFill>
                  <a:srgbClr val="FF0000"/>
                </a:solidFill>
              </a:rPr>
              <a:t>Why are evaluations often unable to detect these unanticipated outcomes?</a:t>
            </a:r>
            <a:endParaRPr lang="en-US" sz="3200" dirty="0">
              <a:solidFill>
                <a:srgbClr val="FF0000"/>
              </a:solidFill>
            </a:endParaRPr>
          </a:p>
        </p:txBody>
      </p:sp>
      <p:sp>
        <p:nvSpPr>
          <p:cNvPr id="3" name="Content Placeholder 2"/>
          <p:cNvSpPr>
            <a:spLocks noGrp="1"/>
          </p:cNvSpPr>
          <p:nvPr>
            <p:ph idx="1"/>
          </p:nvPr>
        </p:nvSpPr>
        <p:spPr/>
        <p:txBody>
          <a:bodyPr/>
          <a:lstStyle/>
          <a:p>
            <a:r>
              <a:rPr lang="en-US" dirty="0" smtClean="0"/>
              <a:t>Funders only want evaluators to look at whether their programs achieve their intended outcomes/ goals</a:t>
            </a:r>
          </a:p>
          <a:p>
            <a:pPr lvl="1"/>
            <a:r>
              <a:rPr lang="en-US" dirty="0" smtClean="0"/>
              <a:t>Don’t rock the boat</a:t>
            </a:r>
          </a:p>
          <a:p>
            <a:r>
              <a:rPr lang="en-US" dirty="0" smtClean="0"/>
              <a:t>Real-world evaluation constraints:</a:t>
            </a:r>
          </a:p>
          <a:p>
            <a:pPr lvl="1"/>
            <a:r>
              <a:rPr lang="en-US" dirty="0" smtClean="0"/>
              <a:t>Budget, time, data constraints</a:t>
            </a:r>
          </a:p>
          <a:p>
            <a:pPr lvl="1"/>
            <a:r>
              <a:rPr lang="en-US" dirty="0" smtClean="0"/>
              <a:t>Political and organizational constraints</a:t>
            </a:r>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165</a:t>
            </a:fld>
            <a:endParaRPr lang="en-US"/>
          </a:p>
        </p:txBody>
      </p:sp>
    </p:spTree>
    <p:extLst>
      <p:ext uri="{BB962C8B-B14F-4D97-AF65-F5344CB8AC3E}">
        <p14:creationId xmlns:p14="http://schemas.microsoft.com/office/powerpoint/2010/main" val="18656751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solidFill>
                  <a:srgbClr val="0070C0"/>
                </a:solidFill>
              </a:rPr>
              <a:t>Many evaluation designs make it difficult to identify unanticipated outcomes</a:t>
            </a:r>
            <a:endParaRPr lang="en-US" sz="2800" b="1"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r>
              <a:rPr lang="en-US" dirty="0" smtClean="0"/>
              <a:t>Many theories of change and logic models only explain and assess how a program is expected to achieve its objectives</a:t>
            </a:r>
          </a:p>
          <a:p>
            <a:pPr lvl="1"/>
            <a:r>
              <a:rPr lang="en-US" dirty="0" smtClean="0"/>
              <a:t>They say very little about other things that might happen</a:t>
            </a:r>
          </a:p>
          <a:p>
            <a:r>
              <a:rPr lang="en-US" dirty="0" smtClean="0"/>
              <a:t>Results frameworks only monitor intended outcomes</a:t>
            </a:r>
          </a:p>
          <a:p>
            <a:r>
              <a:rPr lang="en-US" dirty="0" smtClean="0"/>
              <a:t>Conventional quantitative evaluation designs only assess whether observed changes can be attributed to the program intervention</a:t>
            </a:r>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166</a:t>
            </a:fld>
            <a:endParaRPr lang="en-US"/>
          </a:p>
        </p:txBody>
      </p:sp>
    </p:spTree>
    <p:extLst>
      <p:ext uri="{BB962C8B-B14F-4D97-AF65-F5344CB8AC3E}">
        <p14:creationId xmlns:p14="http://schemas.microsoft.com/office/powerpoint/2010/main" val="364313036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Structured surveys collect information relevant to program objectives but rarely provide an opportunity for respondents to talk about other things on their mind</a:t>
            </a:r>
          </a:p>
          <a:p>
            <a:r>
              <a:rPr lang="en-US" dirty="0" smtClean="0"/>
              <a:t>Difficult to find/interview vulnerable groups and those who do not benefit</a:t>
            </a:r>
          </a:p>
          <a:p>
            <a:r>
              <a:rPr lang="en-US" dirty="0" smtClean="0"/>
              <a:t>Focus groups often only cover people involved in the project  </a:t>
            </a:r>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167</a:t>
            </a:fld>
            <a:endParaRPr lang="en-US"/>
          </a:p>
        </p:txBody>
      </p:sp>
      <p:sp>
        <p:nvSpPr>
          <p:cNvPr id="6" name="Title 1"/>
          <p:cNvSpPr txBox="1">
            <a:spLocks/>
          </p:cNvSpPr>
          <p:nvPr/>
        </p:nvSpPr>
        <p:spPr bwMode="auto">
          <a:xfrm>
            <a:off x="914400" y="620688"/>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a:lstStyle>
          <a:p>
            <a:r>
              <a:rPr lang="en-US" sz="2800" b="1" dirty="0" smtClean="0">
                <a:solidFill>
                  <a:srgbClr val="0070C0"/>
                </a:solidFill>
              </a:rPr>
              <a:t>Many evaluation designs make it difficult to identify unanticipated outcomes, cont.</a:t>
            </a:r>
            <a:endParaRPr lang="en-US" sz="2800" b="1" dirty="0">
              <a:solidFill>
                <a:srgbClr val="0070C0"/>
              </a:solidFill>
            </a:endParaRPr>
          </a:p>
        </p:txBody>
      </p:sp>
    </p:spTree>
    <p:extLst>
      <p:ext uri="{BB962C8B-B14F-4D97-AF65-F5344CB8AC3E}">
        <p14:creationId xmlns:p14="http://schemas.microsoft.com/office/powerpoint/2010/main" val="307411346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Many development evaluations focus too much on the internal concerns and procedures of their own agency</a:t>
            </a:r>
          </a:p>
          <a:p>
            <a:pPr lvl="1"/>
            <a:r>
              <a:rPr lang="en-US" dirty="0" smtClean="0"/>
              <a:t>And do not focus sufficiently on the national development context and the concerns of national stakeholders. </a:t>
            </a:r>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168</a:t>
            </a:fld>
            <a:endParaRPr lang="en-US"/>
          </a:p>
        </p:txBody>
      </p:sp>
    </p:spTree>
    <p:extLst>
      <p:ext uri="{BB962C8B-B14F-4D97-AF65-F5344CB8AC3E}">
        <p14:creationId xmlns:p14="http://schemas.microsoft.com/office/powerpoint/2010/main" val="256628952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solidFill>
                  <a:srgbClr val="0070C0"/>
                </a:solidFill>
              </a:rPr>
              <a:t>Many unanticipated events occur outside the vision field of the evaluation</a:t>
            </a:r>
            <a:endParaRPr lang="en-US" sz="2800"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r>
              <a:rPr lang="en-US" dirty="0" smtClean="0"/>
              <a:t>Key events occur before the evaluation begins (e.g. people are forced to sell land or houses at bargain prices)</a:t>
            </a:r>
          </a:p>
          <a:p>
            <a:r>
              <a:rPr lang="en-US" dirty="0" smtClean="0"/>
              <a:t>Events occur when the evaluator is not there (at night, during the rainy season, in the privacy of the household)</a:t>
            </a:r>
          </a:p>
          <a:p>
            <a:r>
              <a:rPr lang="en-US" dirty="0" smtClean="0"/>
              <a:t>Critical events occur after the evaluation has ended</a:t>
            </a:r>
          </a:p>
          <a:p>
            <a:r>
              <a:rPr lang="en-US" dirty="0" smtClean="0"/>
              <a:t>Many quantitative evaluations have no contact with the program between the two applications of the survey instruments (pre-test and post-test)</a:t>
            </a:r>
          </a:p>
        </p:txBody>
      </p:sp>
      <p:sp>
        <p:nvSpPr>
          <p:cNvPr id="4" name="Slide Number Placeholder 3"/>
          <p:cNvSpPr>
            <a:spLocks noGrp="1"/>
          </p:cNvSpPr>
          <p:nvPr>
            <p:ph type="sldNum" sz="quarter" idx="12"/>
          </p:nvPr>
        </p:nvSpPr>
        <p:spPr/>
        <p:txBody>
          <a:bodyPr/>
          <a:lstStyle/>
          <a:p>
            <a:fld id="{186DECE5-23BD-4FE9-9291-6E78722FF0BD}" type="slidenum">
              <a:rPr lang="en-US" smtClean="0"/>
              <a:t>169</a:t>
            </a:fld>
            <a:endParaRPr lang="en-US"/>
          </a:p>
        </p:txBody>
      </p:sp>
    </p:spTree>
    <p:extLst>
      <p:ext uri="{BB962C8B-B14F-4D97-AF65-F5344CB8AC3E}">
        <p14:creationId xmlns:p14="http://schemas.microsoft.com/office/powerpoint/2010/main" val="1407254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p:txBody>
          <a:bodyPr/>
          <a:lstStyle/>
          <a:p>
            <a:pPr>
              <a:defRPr/>
            </a:pPr>
            <a:fld id="{931CD4B1-15EA-49F3-A947-810D9A3F01FC}" type="slidenum">
              <a:rPr lang="en-US" smtClean="0"/>
              <a:pPr>
                <a:defRPr/>
              </a:pPr>
              <a:t>17</a:t>
            </a:fld>
            <a:endParaRPr lang="en-US" smtClean="0"/>
          </a:p>
        </p:txBody>
      </p:sp>
      <p:sp>
        <p:nvSpPr>
          <p:cNvPr id="30723" name="Rectangle 2"/>
          <p:cNvSpPr>
            <a:spLocks noGrp="1" noChangeArrowheads="1"/>
          </p:cNvSpPr>
          <p:nvPr>
            <p:ph type="title"/>
          </p:nvPr>
        </p:nvSpPr>
        <p:spPr>
          <a:xfrm>
            <a:off x="762000" y="457200"/>
            <a:ext cx="7696200" cy="1143000"/>
          </a:xfrm>
        </p:spPr>
        <p:txBody>
          <a:bodyPr/>
          <a:lstStyle/>
          <a:p>
            <a:r>
              <a:rPr lang="en-US" sz="3200" smtClean="0"/>
              <a:t>The </a:t>
            </a:r>
            <a:r>
              <a:rPr lang="fr-CA" sz="3200" smtClean="0"/>
              <a:t>S</a:t>
            </a:r>
            <a:r>
              <a:rPr lang="en-US" sz="3200" smtClean="0"/>
              <a:t>teps of the RealWorld Evaluation Approach</a:t>
            </a:r>
          </a:p>
        </p:txBody>
      </p:sp>
      <p:sp>
        <p:nvSpPr>
          <p:cNvPr id="416771" name="Rectangle 3"/>
          <p:cNvSpPr>
            <a:spLocks noGrp="1" noChangeArrowheads="1"/>
          </p:cNvSpPr>
          <p:nvPr>
            <p:ph type="body" sz="half" idx="1"/>
          </p:nvPr>
        </p:nvSpPr>
        <p:spPr>
          <a:xfrm>
            <a:off x="762000" y="2209800"/>
            <a:ext cx="7848600" cy="3724275"/>
          </a:xfrm>
        </p:spPr>
        <p:txBody>
          <a:bodyPr/>
          <a:lstStyle/>
          <a:p>
            <a:pPr marL="533400" indent="-533400">
              <a:lnSpc>
                <a:spcPct val="90000"/>
              </a:lnSpc>
              <a:buFont typeface="Wingdings" pitchFamily="2" charset="2"/>
              <a:buNone/>
            </a:pPr>
            <a:r>
              <a:rPr lang="en-US" sz="2500" smtClean="0"/>
              <a:t>Step 1: </a:t>
            </a:r>
            <a:r>
              <a:rPr lang="en-US" sz="2500" smtClean="0">
                <a:solidFill>
                  <a:srgbClr val="0000FF"/>
                </a:solidFill>
              </a:rPr>
              <a:t>Planning and </a:t>
            </a:r>
            <a:r>
              <a:rPr lang="en-US" sz="2500" b="1" u="sng" smtClean="0">
                <a:solidFill>
                  <a:srgbClr val="0000FF"/>
                </a:solidFill>
              </a:rPr>
              <a:t>scoping</a:t>
            </a:r>
            <a:r>
              <a:rPr lang="en-US" sz="2500" smtClean="0">
                <a:solidFill>
                  <a:srgbClr val="0000FF"/>
                </a:solidFill>
              </a:rPr>
              <a:t> the evaluation</a:t>
            </a:r>
            <a:r>
              <a:rPr lang="en-US" sz="2500" smtClean="0"/>
              <a:t> </a:t>
            </a:r>
          </a:p>
          <a:p>
            <a:pPr marL="533400" indent="-533400">
              <a:lnSpc>
                <a:spcPct val="90000"/>
              </a:lnSpc>
              <a:buFont typeface="Wingdings" pitchFamily="2" charset="2"/>
              <a:buNone/>
            </a:pPr>
            <a:r>
              <a:rPr lang="en-US" sz="2500" smtClean="0"/>
              <a:t>Step 2: </a:t>
            </a:r>
            <a:r>
              <a:rPr lang="en-US" sz="2500" smtClean="0">
                <a:solidFill>
                  <a:schemeClr val="tx2"/>
                </a:solidFill>
              </a:rPr>
              <a:t>Addressing </a:t>
            </a:r>
            <a:r>
              <a:rPr lang="en-US" sz="2500" b="1" u="sng" smtClean="0">
                <a:solidFill>
                  <a:schemeClr val="tx2"/>
                </a:solidFill>
              </a:rPr>
              <a:t>budget</a:t>
            </a:r>
            <a:r>
              <a:rPr lang="en-US" sz="2500" smtClean="0">
                <a:solidFill>
                  <a:schemeClr val="tx2"/>
                </a:solidFill>
              </a:rPr>
              <a:t> constraints</a:t>
            </a:r>
          </a:p>
          <a:p>
            <a:pPr marL="533400" indent="-533400">
              <a:lnSpc>
                <a:spcPct val="90000"/>
              </a:lnSpc>
              <a:buFont typeface="Wingdings" pitchFamily="2" charset="2"/>
              <a:buNone/>
            </a:pPr>
            <a:r>
              <a:rPr lang="en-US" sz="2500" smtClean="0"/>
              <a:t>Step 3: </a:t>
            </a:r>
            <a:r>
              <a:rPr lang="en-US" sz="2500" smtClean="0">
                <a:solidFill>
                  <a:srgbClr val="FF3300"/>
                </a:solidFill>
              </a:rPr>
              <a:t> Addressing </a:t>
            </a:r>
            <a:r>
              <a:rPr lang="en-US" sz="2500" b="1" u="sng" smtClean="0">
                <a:solidFill>
                  <a:srgbClr val="FF3300"/>
                </a:solidFill>
              </a:rPr>
              <a:t>time</a:t>
            </a:r>
            <a:r>
              <a:rPr lang="en-US" sz="2500" smtClean="0">
                <a:solidFill>
                  <a:srgbClr val="FF3300"/>
                </a:solidFill>
              </a:rPr>
              <a:t> constraints</a:t>
            </a:r>
          </a:p>
          <a:p>
            <a:pPr marL="533400" indent="-533400">
              <a:lnSpc>
                <a:spcPct val="90000"/>
              </a:lnSpc>
              <a:buFont typeface="Wingdings" pitchFamily="2" charset="2"/>
              <a:buNone/>
            </a:pPr>
            <a:r>
              <a:rPr lang="en-US" sz="2500" smtClean="0"/>
              <a:t>Step 4: </a:t>
            </a:r>
            <a:r>
              <a:rPr lang="en-US" sz="2500" smtClean="0">
                <a:solidFill>
                  <a:srgbClr val="663300"/>
                </a:solidFill>
              </a:rPr>
              <a:t>Addressing </a:t>
            </a:r>
            <a:r>
              <a:rPr lang="en-US" sz="2500" b="1" u="sng" smtClean="0">
                <a:solidFill>
                  <a:srgbClr val="663300"/>
                </a:solidFill>
              </a:rPr>
              <a:t>data</a:t>
            </a:r>
            <a:r>
              <a:rPr lang="en-US" sz="2500" smtClean="0">
                <a:solidFill>
                  <a:srgbClr val="663300"/>
                </a:solidFill>
              </a:rPr>
              <a:t> constraints</a:t>
            </a:r>
          </a:p>
          <a:p>
            <a:pPr marL="533400" indent="-533400">
              <a:lnSpc>
                <a:spcPct val="90000"/>
              </a:lnSpc>
              <a:buFont typeface="Wingdings" pitchFamily="2" charset="2"/>
              <a:buNone/>
            </a:pPr>
            <a:r>
              <a:rPr lang="en-US" sz="2500" smtClean="0"/>
              <a:t>Step 5: </a:t>
            </a:r>
            <a:r>
              <a:rPr lang="en-US" sz="2500" smtClean="0">
                <a:solidFill>
                  <a:srgbClr val="33CC33"/>
                </a:solidFill>
              </a:rPr>
              <a:t>Addressing </a:t>
            </a:r>
            <a:r>
              <a:rPr lang="en-US" sz="2500" b="1" u="sng" smtClean="0">
                <a:solidFill>
                  <a:srgbClr val="33CC33"/>
                </a:solidFill>
              </a:rPr>
              <a:t>political</a:t>
            </a:r>
            <a:r>
              <a:rPr lang="en-US" sz="2500" smtClean="0">
                <a:solidFill>
                  <a:srgbClr val="33CC33"/>
                </a:solidFill>
              </a:rPr>
              <a:t> constraints</a:t>
            </a:r>
            <a:endParaRPr lang="en-US" sz="2500" smtClean="0"/>
          </a:p>
          <a:p>
            <a:pPr marL="533400" indent="-533400">
              <a:lnSpc>
                <a:spcPct val="90000"/>
              </a:lnSpc>
              <a:buFont typeface="Wingdings" pitchFamily="2" charset="2"/>
              <a:buNone/>
            </a:pPr>
            <a:r>
              <a:rPr lang="en-US" sz="2500" smtClean="0"/>
              <a:t>Step 6:</a:t>
            </a:r>
            <a:r>
              <a:rPr lang="en-US" sz="2500" smtClean="0">
                <a:solidFill>
                  <a:srgbClr val="33CC33"/>
                </a:solidFill>
              </a:rPr>
              <a:t> </a:t>
            </a:r>
            <a:r>
              <a:rPr lang="en-US" sz="2500" b="1" u="sng" smtClean="0">
                <a:solidFill>
                  <a:srgbClr val="336600"/>
                </a:solidFill>
              </a:rPr>
              <a:t>Assessing</a:t>
            </a:r>
            <a:r>
              <a:rPr lang="en-US" sz="2500" smtClean="0">
                <a:solidFill>
                  <a:srgbClr val="336600"/>
                </a:solidFill>
              </a:rPr>
              <a:t> and </a:t>
            </a:r>
            <a:r>
              <a:rPr lang="en-US" sz="2500" b="1" u="sng" smtClean="0">
                <a:solidFill>
                  <a:srgbClr val="336600"/>
                </a:solidFill>
              </a:rPr>
              <a:t>addressing</a:t>
            </a:r>
            <a:r>
              <a:rPr lang="en-US" sz="2500" smtClean="0">
                <a:solidFill>
                  <a:srgbClr val="336600"/>
                </a:solidFill>
              </a:rPr>
              <a:t> the strengths and weaknesses of the evaluation design</a:t>
            </a:r>
          </a:p>
          <a:p>
            <a:pPr marL="533400" indent="-533400">
              <a:lnSpc>
                <a:spcPct val="90000"/>
              </a:lnSpc>
              <a:buFont typeface="Wingdings" pitchFamily="2" charset="2"/>
              <a:buNone/>
            </a:pPr>
            <a:r>
              <a:rPr lang="en-US" sz="2500" smtClean="0"/>
              <a:t>Step 7: </a:t>
            </a:r>
            <a:r>
              <a:rPr lang="en-US" sz="2500" smtClean="0">
                <a:solidFill>
                  <a:srgbClr val="7030A0"/>
                </a:solidFill>
              </a:rPr>
              <a:t>Helping clients </a:t>
            </a:r>
            <a:r>
              <a:rPr lang="en-US" sz="2500" b="1" u="sng" smtClean="0">
                <a:solidFill>
                  <a:srgbClr val="7030A0"/>
                </a:solidFill>
              </a:rPr>
              <a:t>use</a:t>
            </a:r>
            <a:r>
              <a:rPr lang="en-US" sz="2500" smtClean="0">
                <a:solidFill>
                  <a:srgbClr val="7030A0"/>
                </a:solidFill>
              </a:rPr>
              <a:t> the evaluation</a:t>
            </a:r>
          </a:p>
          <a:p>
            <a:pPr marL="533400" indent="-533400">
              <a:lnSpc>
                <a:spcPct val="90000"/>
              </a:lnSpc>
              <a:buFont typeface="Wingdings" pitchFamily="2" charset="2"/>
              <a:buNone/>
            </a:pPr>
            <a:endParaRPr lang="en-US" sz="2500" smtClean="0">
              <a:solidFill>
                <a:srgbClr val="FF3300"/>
              </a:solidFill>
            </a:endParaRPr>
          </a:p>
          <a:p>
            <a:pPr marL="533400" indent="-533400">
              <a:lnSpc>
                <a:spcPct val="90000"/>
              </a:lnSpc>
            </a:pPr>
            <a:endParaRPr lang="en-US" sz="2500" smtClean="0"/>
          </a:p>
        </p:txBody>
      </p:sp>
      <p:sp>
        <p:nvSpPr>
          <p:cNvPr id="30725" name="Rectangle 4"/>
          <p:cNvSpPr>
            <a:spLocks noChangeArrowheads="1"/>
          </p:cNvSpPr>
          <p:nvPr/>
        </p:nvSpPr>
        <p:spPr bwMode="auto">
          <a:xfrm>
            <a:off x="4800600" y="1828800"/>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0726" name="Rectangle 5"/>
          <p:cNvSpPr>
            <a:spLocks noChangeArrowheads="1"/>
          </p:cNvSpPr>
          <p:nvPr/>
        </p:nvSpPr>
        <p:spPr bwMode="auto">
          <a:xfrm>
            <a:off x="5791200" y="2057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0727" name="Rectangle 6"/>
          <p:cNvSpPr>
            <a:spLocks noChangeArrowheads="1"/>
          </p:cNvSpPr>
          <p:nvPr/>
        </p:nvSpPr>
        <p:spPr bwMode="auto">
          <a:xfrm>
            <a:off x="6324600" y="2057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30728" name="Rectangle 7"/>
          <p:cNvSpPr>
            <a:spLocks noChangeArrowheads="1"/>
          </p:cNvSpPr>
          <p:nvPr/>
        </p:nvSpPr>
        <p:spPr bwMode="auto">
          <a:xfrm>
            <a:off x="5791200" y="2057400"/>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 name="TextBox 1"/>
          <p:cNvSpPr txBox="1"/>
          <p:nvPr/>
        </p:nvSpPr>
        <p:spPr>
          <a:xfrm>
            <a:off x="1547664" y="5877272"/>
            <a:ext cx="5904656" cy="369332"/>
          </a:xfrm>
          <a:prstGeom prst="rect">
            <a:avLst/>
          </a:prstGeom>
          <a:noFill/>
        </p:spPr>
        <p:txBody>
          <a:bodyPr wrap="square" rtlCol="0">
            <a:spAutoFit/>
          </a:bodyPr>
          <a:lstStyle/>
          <a:p>
            <a:r>
              <a:rPr lang="en-US" dirty="0" smtClean="0"/>
              <a:t>See page 5 of the Condensed Summary for more details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p:cTn id="7" dur="500" fill="hold"/>
                                        <p:tgtEl>
                                          <p:spTgt spid="41677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41677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1677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16771">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16771">
                                            <p:txEl>
                                              <p:pRg st="1" end="1"/>
                                            </p:txEl>
                                          </p:spTgt>
                                        </p:tgtEl>
                                        <p:attrNameLst>
                                          <p:attrName>style.visibility</p:attrName>
                                        </p:attrNameLst>
                                      </p:cBhvr>
                                      <p:to>
                                        <p:strVal val="visible"/>
                                      </p:to>
                                    </p:set>
                                    <p:anim calcmode="lin" valueType="num">
                                      <p:cBhvr>
                                        <p:cTn id="14" dur="500" fill="hold"/>
                                        <p:tgtEl>
                                          <p:spTgt spid="416771">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41677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41677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16771">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416771">
                                            <p:txEl>
                                              <p:pRg st="2" end="2"/>
                                            </p:txEl>
                                          </p:spTgt>
                                        </p:tgtEl>
                                        <p:attrNameLst>
                                          <p:attrName>style.visibility</p:attrName>
                                        </p:attrNameLst>
                                      </p:cBhvr>
                                      <p:to>
                                        <p:strVal val="visible"/>
                                      </p:to>
                                    </p:set>
                                    <p:anim calcmode="lin" valueType="num">
                                      <p:cBhvr>
                                        <p:cTn id="21" dur="500" fill="hold"/>
                                        <p:tgtEl>
                                          <p:spTgt spid="416771">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416771">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41677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16771">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416771">
                                            <p:txEl>
                                              <p:pRg st="3" end="3"/>
                                            </p:txEl>
                                          </p:spTgt>
                                        </p:tgtEl>
                                        <p:attrNameLst>
                                          <p:attrName>style.visibility</p:attrName>
                                        </p:attrNameLst>
                                      </p:cBhvr>
                                      <p:to>
                                        <p:strVal val="visible"/>
                                      </p:to>
                                    </p:set>
                                    <p:anim calcmode="lin" valueType="num">
                                      <p:cBhvr>
                                        <p:cTn id="28" dur="500" fill="hold"/>
                                        <p:tgtEl>
                                          <p:spTgt spid="416771">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416771">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416771">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416771">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000"/>
                            </p:stCondLst>
                            <p:childTnLst>
                              <p:par>
                                <p:cTn id="33" presetID="17" presetClass="entr" presetSubtype="8" fill="hold" grpId="0" nodeType="afterEffect">
                                  <p:stCondLst>
                                    <p:cond delay="0"/>
                                  </p:stCondLst>
                                  <p:childTnLst>
                                    <p:set>
                                      <p:cBhvr>
                                        <p:cTn id="34" dur="1" fill="hold">
                                          <p:stCondLst>
                                            <p:cond delay="0"/>
                                          </p:stCondLst>
                                        </p:cTn>
                                        <p:tgtEl>
                                          <p:spTgt spid="416771">
                                            <p:txEl>
                                              <p:pRg st="4" end="4"/>
                                            </p:txEl>
                                          </p:spTgt>
                                        </p:tgtEl>
                                        <p:attrNameLst>
                                          <p:attrName>style.visibility</p:attrName>
                                        </p:attrNameLst>
                                      </p:cBhvr>
                                      <p:to>
                                        <p:strVal val="visible"/>
                                      </p:to>
                                    </p:set>
                                    <p:anim calcmode="lin" valueType="num">
                                      <p:cBhvr>
                                        <p:cTn id="35" dur="500" fill="hold"/>
                                        <p:tgtEl>
                                          <p:spTgt spid="416771">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416771">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41677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16771">
                                            <p:txEl>
                                              <p:pRg st="4" end="4"/>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2500"/>
                            </p:stCondLst>
                            <p:childTnLst>
                              <p:par>
                                <p:cTn id="40" presetID="17" presetClass="entr" presetSubtype="8" fill="hold" grpId="0" nodeType="afterEffect">
                                  <p:stCondLst>
                                    <p:cond delay="0"/>
                                  </p:stCondLst>
                                  <p:childTnLst>
                                    <p:set>
                                      <p:cBhvr>
                                        <p:cTn id="41" dur="1" fill="hold">
                                          <p:stCondLst>
                                            <p:cond delay="0"/>
                                          </p:stCondLst>
                                        </p:cTn>
                                        <p:tgtEl>
                                          <p:spTgt spid="416771">
                                            <p:txEl>
                                              <p:pRg st="5" end="5"/>
                                            </p:txEl>
                                          </p:spTgt>
                                        </p:tgtEl>
                                        <p:attrNameLst>
                                          <p:attrName>style.visibility</p:attrName>
                                        </p:attrNameLst>
                                      </p:cBhvr>
                                      <p:to>
                                        <p:strVal val="visible"/>
                                      </p:to>
                                    </p:set>
                                    <p:anim calcmode="lin" valueType="num">
                                      <p:cBhvr>
                                        <p:cTn id="42" dur="500" fill="hold"/>
                                        <p:tgtEl>
                                          <p:spTgt spid="416771">
                                            <p:txEl>
                                              <p:pRg st="5" end="5"/>
                                            </p:txEl>
                                          </p:spTgt>
                                        </p:tgtEl>
                                        <p:attrNameLst>
                                          <p:attrName>ppt_x</p:attrName>
                                        </p:attrNameLst>
                                      </p:cBhvr>
                                      <p:tavLst>
                                        <p:tav tm="0">
                                          <p:val>
                                            <p:strVal val="#ppt_x-#ppt_w/2"/>
                                          </p:val>
                                        </p:tav>
                                        <p:tav tm="100000">
                                          <p:val>
                                            <p:strVal val="#ppt_x"/>
                                          </p:val>
                                        </p:tav>
                                      </p:tavLst>
                                    </p:anim>
                                    <p:anim calcmode="lin" valueType="num">
                                      <p:cBhvr>
                                        <p:cTn id="43" dur="500" fill="hold"/>
                                        <p:tgtEl>
                                          <p:spTgt spid="416771">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416771">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416771">
                                            <p:txEl>
                                              <p:pRg st="5" end="5"/>
                                            </p:txEl>
                                          </p:spTgt>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3000"/>
                            </p:stCondLst>
                            <p:childTnLst>
                              <p:par>
                                <p:cTn id="47" presetID="17" presetClass="entr" presetSubtype="8" fill="hold" grpId="0" nodeType="afterEffect">
                                  <p:stCondLst>
                                    <p:cond delay="0"/>
                                  </p:stCondLst>
                                  <p:childTnLst>
                                    <p:set>
                                      <p:cBhvr>
                                        <p:cTn id="48" dur="1" fill="hold">
                                          <p:stCondLst>
                                            <p:cond delay="0"/>
                                          </p:stCondLst>
                                        </p:cTn>
                                        <p:tgtEl>
                                          <p:spTgt spid="416771">
                                            <p:txEl>
                                              <p:pRg st="6" end="6"/>
                                            </p:txEl>
                                          </p:spTgt>
                                        </p:tgtEl>
                                        <p:attrNameLst>
                                          <p:attrName>style.visibility</p:attrName>
                                        </p:attrNameLst>
                                      </p:cBhvr>
                                      <p:to>
                                        <p:strVal val="visible"/>
                                      </p:to>
                                    </p:set>
                                    <p:anim calcmode="lin" valueType="num">
                                      <p:cBhvr>
                                        <p:cTn id="49" dur="500" fill="hold"/>
                                        <p:tgtEl>
                                          <p:spTgt spid="416771">
                                            <p:txEl>
                                              <p:pRg st="6" end="6"/>
                                            </p:txEl>
                                          </p:spTgt>
                                        </p:tgtEl>
                                        <p:attrNameLst>
                                          <p:attrName>ppt_x</p:attrName>
                                        </p:attrNameLst>
                                      </p:cBhvr>
                                      <p:tavLst>
                                        <p:tav tm="0">
                                          <p:val>
                                            <p:strVal val="#ppt_x-#ppt_w/2"/>
                                          </p:val>
                                        </p:tav>
                                        <p:tav tm="100000">
                                          <p:val>
                                            <p:strVal val="#ppt_x"/>
                                          </p:val>
                                        </p:tav>
                                      </p:tavLst>
                                    </p:anim>
                                    <p:anim calcmode="lin" valueType="num">
                                      <p:cBhvr>
                                        <p:cTn id="50" dur="500" fill="hold"/>
                                        <p:tgtEl>
                                          <p:spTgt spid="416771">
                                            <p:txEl>
                                              <p:pRg st="6" end="6"/>
                                            </p:txEl>
                                          </p:spTgt>
                                        </p:tgtEl>
                                        <p:attrNameLst>
                                          <p:attrName>ppt_y</p:attrName>
                                        </p:attrNameLst>
                                      </p:cBhvr>
                                      <p:tavLst>
                                        <p:tav tm="0">
                                          <p:val>
                                            <p:strVal val="#ppt_y"/>
                                          </p:val>
                                        </p:tav>
                                        <p:tav tm="100000">
                                          <p:val>
                                            <p:strVal val="#ppt_y"/>
                                          </p:val>
                                        </p:tav>
                                      </p:tavLst>
                                    </p:anim>
                                    <p:anim calcmode="lin" valueType="num">
                                      <p:cBhvr>
                                        <p:cTn id="51" dur="500" fill="hold"/>
                                        <p:tgtEl>
                                          <p:spTgt spid="416771">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416771">
                                            <p:txEl>
                                              <p:pRg st="6" end="6"/>
                                            </p:txEl>
                                          </p:spTgt>
                                        </p:tgtEl>
                                        <p:attrNameLst>
                                          <p:attrName>ppt_h</p:attrName>
                                        </p:attrNameLst>
                                      </p:cBhvr>
                                      <p:tavLst>
                                        <p:tav tm="0">
                                          <p:val>
                                            <p:strVal val="#ppt_h"/>
                                          </p:val>
                                        </p:tav>
                                        <p:tav tm="100000">
                                          <p:val>
                                            <p:strVal val="#ppt_h"/>
                                          </p:val>
                                        </p:tav>
                                      </p:tavLst>
                                    </p:anim>
                                  </p:childTnLst>
                                </p:cTn>
                              </p:par>
                            </p:childTnLst>
                          </p:cTn>
                        </p:par>
                        <p:par>
                          <p:cTn id="53" fill="hold">
                            <p:stCondLst>
                              <p:cond delay="3500"/>
                            </p:stCondLst>
                            <p:childTnLst>
                              <p:par>
                                <p:cTn id="54" presetID="16" presetClass="entr" presetSubtype="21" fill="hold" grpId="0" nodeType="afterEffect">
                                  <p:stCondLst>
                                    <p:cond delay="1750"/>
                                  </p:stCondLst>
                                  <p:childTnLst>
                                    <p:set>
                                      <p:cBhvr>
                                        <p:cTn id="55" dur="1" fill="hold">
                                          <p:stCondLst>
                                            <p:cond delay="0"/>
                                          </p:stCondLst>
                                        </p:cTn>
                                        <p:tgtEl>
                                          <p:spTgt spid="2"/>
                                        </p:tgtEl>
                                        <p:attrNameLst>
                                          <p:attrName>style.visibility</p:attrName>
                                        </p:attrNameLst>
                                      </p:cBhvr>
                                      <p:to>
                                        <p:strVal val="visible"/>
                                      </p:to>
                                    </p:set>
                                    <p:animEffect transition="in" filter="barn(inVertical)">
                                      <p:cBhvr>
                                        <p:cTn id="5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autoUpdateAnimBg="0" advAuto="1000"/>
      <p:bldP spid="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Evaluators often ignore context</a:t>
            </a:r>
          </a:p>
          <a:p>
            <a:r>
              <a:rPr lang="en-US" dirty="0"/>
              <a:t>Budget constraints mean that the poorest and most vulnerable groups who live far from the village center, often cannot be interviewed</a:t>
            </a:r>
          </a:p>
          <a:p>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170</a:t>
            </a:fld>
            <a:endParaRPr lang="en-US"/>
          </a:p>
        </p:txBody>
      </p:sp>
      <p:sp>
        <p:nvSpPr>
          <p:cNvPr id="6" name="Title 1"/>
          <p:cNvSpPr>
            <a:spLocks noGrp="1"/>
          </p:cNvSpPr>
          <p:nvPr>
            <p:ph type="title"/>
          </p:nvPr>
        </p:nvSpPr>
        <p:spPr>
          <a:xfrm>
            <a:off x="762000" y="533400"/>
            <a:ext cx="7696200" cy="1143000"/>
          </a:xfrm>
        </p:spPr>
        <p:txBody>
          <a:bodyPr>
            <a:normAutofit fontScale="90000"/>
          </a:bodyPr>
          <a:lstStyle/>
          <a:p>
            <a:r>
              <a:rPr lang="en-US" sz="2800" b="1" dirty="0" smtClean="0">
                <a:solidFill>
                  <a:srgbClr val="0070C0"/>
                </a:solidFill>
              </a:rPr>
              <a:t>Many unanticipated events occur outside the vision field of the evaluation, cont.</a:t>
            </a:r>
            <a:endParaRPr lang="en-US" sz="2800" b="1" dirty="0">
              <a:solidFill>
                <a:srgbClr val="0070C0"/>
              </a:solidFill>
            </a:endParaRPr>
          </a:p>
        </p:txBody>
      </p:sp>
    </p:spTree>
    <p:extLst>
      <p:ext uri="{BB962C8B-B14F-4D97-AF65-F5344CB8AC3E}">
        <p14:creationId xmlns:p14="http://schemas.microsoft.com/office/powerpoint/2010/main" val="241704707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4. Why should we worry?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Unanticipated events:</a:t>
            </a:r>
          </a:p>
          <a:p>
            <a:pPr lvl="1"/>
            <a:r>
              <a:rPr lang="en-US" dirty="0" smtClean="0"/>
              <a:t>Seriously reduce the efficiency and effectiveness of programs</a:t>
            </a:r>
          </a:p>
          <a:p>
            <a:pPr lvl="1"/>
            <a:r>
              <a:rPr lang="en-US" dirty="0" smtClean="0"/>
              <a:t>Important lessons are not learned</a:t>
            </a:r>
          </a:p>
          <a:p>
            <a:pPr lvl="1"/>
            <a:r>
              <a:rPr lang="en-US" dirty="0" smtClean="0"/>
              <a:t>The vulnerable and voiceless tend to be the most affected</a:t>
            </a:r>
          </a:p>
          <a:p>
            <a:pPr lvl="1"/>
            <a:r>
              <a:rPr lang="en-US" dirty="0" smtClean="0"/>
              <a:t>Some groups or communities can be significantly worse off as a result of development interventions</a:t>
            </a:r>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171</a:t>
            </a:fld>
            <a:endParaRPr lang="en-US"/>
          </a:p>
        </p:txBody>
      </p:sp>
    </p:spTree>
    <p:extLst>
      <p:ext uri="{BB962C8B-B14F-4D97-AF65-F5344CB8AC3E}">
        <p14:creationId xmlns:p14="http://schemas.microsoft.com/office/powerpoint/2010/main" val="17934066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5. What can be done?</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This section draws on and expands the framework presented in:</a:t>
            </a:r>
            <a:endParaRPr lang="en-US" dirty="0"/>
          </a:p>
          <a:p>
            <a:pPr marL="0" indent="0">
              <a:buNone/>
            </a:pPr>
            <a:endParaRPr lang="en-US" dirty="0" smtClean="0"/>
          </a:p>
          <a:p>
            <a:pPr marL="0" indent="0">
              <a:buNone/>
            </a:pPr>
            <a:r>
              <a:rPr lang="en-US" dirty="0" smtClean="0"/>
              <a:t>Jonathan Morell </a:t>
            </a:r>
            <a:r>
              <a:rPr lang="en-US" b="1" dirty="0" smtClean="0">
                <a:solidFill>
                  <a:srgbClr val="0070C0"/>
                </a:solidFill>
              </a:rPr>
              <a:t>“Evaluation in the Face of Uncertainty:  Anticipating Surprise and Responding to the Inevitable”</a:t>
            </a:r>
          </a:p>
          <a:p>
            <a:pPr marL="0" indent="0">
              <a:buNone/>
            </a:pPr>
            <a:r>
              <a:rPr lang="en-US" dirty="0" smtClean="0"/>
              <a:t>Guilford 2010</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172</a:t>
            </a:fld>
            <a:endParaRPr lang="en-US"/>
          </a:p>
        </p:txBody>
      </p:sp>
    </p:spTree>
    <p:extLst>
      <p:ext uri="{BB962C8B-B14F-4D97-AF65-F5344CB8AC3E}">
        <p14:creationId xmlns:p14="http://schemas.microsoft.com/office/powerpoint/2010/main" val="322093077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0000"/>
                </a:solidFill>
              </a:rPr>
              <a:t>What can be done? </a:t>
            </a:r>
            <a:br>
              <a:rPr lang="en-US" sz="2400" dirty="0" smtClean="0">
                <a:solidFill>
                  <a:srgbClr val="FF0000"/>
                </a:solidFill>
              </a:rPr>
            </a:br>
            <a:r>
              <a:rPr lang="en-US" sz="2400" b="1" dirty="0" smtClean="0">
                <a:solidFill>
                  <a:srgbClr val="00CC00"/>
                </a:solidFill>
              </a:rPr>
              <a:t>Understanding the nature of the unexpected</a:t>
            </a:r>
            <a:endParaRPr lang="en-US" sz="2400" b="1" dirty="0">
              <a:solidFill>
                <a:srgbClr val="00CC00"/>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rgbClr val="FF0000"/>
                </a:solidFill>
              </a:rPr>
              <a:t>Types of surprise	</a:t>
            </a:r>
          </a:p>
          <a:p>
            <a:pPr lvl="1"/>
            <a:r>
              <a:rPr lang="en-US" dirty="0" smtClean="0"/>
              <a:t>Surprises we anticipate and address </a:t>
            </a:r>
          </a:p>
          <a:p>
            <a:pPr lvl="1"/>
            <a:r>
              <a:rPr lang="en-US" dirty="0" smtClean="0"/>
              <a:t>Surprises that could be planned for and detected</a:t>
            </a:r>
          </a:p>
          <a:p>
            <a:pPr lvl="1"/>
            <a:r>
              <a:rPr lang="en-US" dirty="0" smtClean="0"/>
              <a:t>Surprises that cannot be anticipated</a:t>
            </a:r>
          </a:p>
          <a:p>
            <a:r>
              <a:rPr lang="en-US" dirty="0" smtClean="0">
                <a:solidFill>
                  <a:srgbClr val="FF0000"/>
                </a:solidFill>
              </a:rPr>
              <a:t>The probability and magnitude of surprise is related to:</a:t>
            </a:r>
          </a:p>
          <a:p>
            <a:pPr lvl="1"/>
            <a:r>
              <a:rPr lang="en-US" dirty="0" smtClean="0"/>
              <a:t>The level of innovation in the program [</a:t>
            </a:r>
            <a:r>
              <a:rPr lang="en-US" b="1" dirty="0" smtClean="0">
                <a:solidFill>
                  <a:srgbClr val="00CC00"/>
                </a:solidFill>
              </a:rPr>
              <a:t>uncharted territory</a:t>
            </a:r>
            <a:r>
              <a:rPr lang="en-US" dirty="0" smtClean="0"/>
              <a:t>]</a:t>
            </a:r>
          </a:p>
          <a:p>
            <a:pPr lvl="1"/>
            <a:r>
              <a:rPr lang="en-US" dirty="0" smtClean="0"/>
              <a:t>The nature of the intervention</a:t>
            </a:r>
          </a:p>
          <a:p>
            <a:pPr lvl="1"/>
            <a:r>
              <a:rPr lang="en-US" dirty="0" smtClean="0"/>
              <a:t>Fidelity to the design protocol</a:t>
            </a:r>
          </a:p>
          <a:p>
            <a:pPr lvl="1"/>
            <a:r>
              <a:rPr lang="en-US" dirty="0" smtClean="0"/>
              <a:t>Robustness of the program in different settings</a:t>
            </a:r>
          </a:p>
          <a:p>
            <a:pPr lvl="1"/>
            <a:r>
              <a:rPr lang="en-US" dirty="0" smtClean="0"/>
              <a:t>Level of understanding of the program context</a:t>
            </a:r>
          </a:p>
          <a:p>
            <a:pPr lvl="1"/>
            <a:r>
              <a:rPr lang="en-US" dirty="0" smtClean="0"/>
              <a:t>Time between the intervention and the estimation of outcomes</a:t>
            </a:r>
          </a:p>
          <a:p>
            <a:pPr lvl="2"/>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173</a:t>
            </a:fld>
            <a:endParaRPr lang="en-US"/>
          </a:p>
        </p:txBody>
      </p:sp>
    </p:spTree>
    <p:extLst>
      <p:ext uri="{BB962C8B-B14F-4D97-AF65-F5344CB8AC3E}">
        <p14:creationId xmlns:p14="http://schemas.microsoft.com/office/powerpoint/2010/main" val="74761199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solidFill>
                  <a:srgbClr val="FF0000"/>
                </a:solidFill>
              </a:rPr>
              <a:t>What can be done?</a:t>
            </a:r>
            <a:br>
              <a:rPr lang="en-US" sz="2400" dirty="0" smtClean="0">
                <a:solidFill>
                  <a:srgbClr val="FF0000"/>
                </a:solidFill>
              </a:rPr>
            </a:br>
            <a:r>
              <a:rPr lang="en-US" sz="2400" b="1" dirty="0" smtClean="0">
                <a:solidFill>
                  <a:srgbClr val="00CC00"/>
                </a:solidFill>
              </a:rPr>
              <a:t>Ways to foresee and address unanticipated outcomes</a:t>
            </a:r>
            <a:endParaRPr lang="en-US" sz="2400" b="1" dirty="0">
              <a:solidFill>
                <a:srgbClr val="00CC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Use of theory-based evaluation</a:t>
            </a:r>
          </a:p>
          <a:p>
            <a:pPr lvl="1"/>
            <a:r>
              <a:rPr lang="en-US" dirty="0" smtClean="0">
                <a:solidFill>
                  <a:srgbClr val="FF0000"/>
                </a:solidFill>
              </a:rPr>
              <a:t>With focus on mechanisms, linkages and testing assumptions</a:t>
            </a:r>
          </a:p>
          <a:p>
            <a:r>
              <a:rPr lang="en-US" dirty="0" smtClean="0"/>
              <a:t>Systematic use of past experience</a:t>
            </a:r>
          </a:p>
          <a:p>
            <a:pPr lvl="1"/>
            <a:r>
              <a:rPr lang="en-US" dirty="0" smtClean="0">
                <a:solidFill>
                  <a:srgbClr val="FF0000"/>
                </a:solidFill>
              </a:rPr>
              <a:t>Participatory consultations with affected populations</a:t>
            </a:r>
          </a:p>
          <a:p>
            <a:r>
              <a:rPr lang="en-US" dirty="0" smtClean="0"/>
              <a:t>Break the evaluation down into shorter segments</a:t>
            </a:r>
          </a:p>
          <a:p>
            <a:r>
              <a:rPr lang="en-US" dirty="0" smtClean="0"/>
              <a:t>Adapt forecasting methods used by planners</a:t>
            </a:r>
          </a:p>
          <a:p>
            <a:r>
              <a:rPr lang="en-US" dirty="0" smtClean="0"/>
              <a:t>Broader definition of the role of monitoring</a:t>
            </a:r>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174</a:t>
            </a:fld>
            <a:endParaRPr lang="en-US"/>
          </a:p>
        </p:txBody>
      </p:sp>
    </p:spTree>
    <p:extLst>
      <p:ext uri="{BB962C8B-B14F-4D97-AF65-F5344CB8AC3E}">
        <p14:creationId xmlns:p14="http://schemas.microsoft.com/office/powerpoint/2010/main" val="366756671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smtClean="0">
                <a:solidFill>
                  <a:srgbClr val="FF0000"/>
                </a:solidFill>
              </a:rPr>
              <a:t>What can be done?</a:t>
            </a:r>
            <a:br>
              <a:rPr lang="en-US" sz="3100" b="1" dirty="0" smtClean="0">
                <a:solidFill>
                  <a:srgbClr val="FF0000"/>
                </a:solidFill>
              </a:rPr>
            </a:br>
            <a:r>
              <a:rPr lang="en-US" b="1" dirty="0" smtClean="0">
                <a:solidFill>
                  <a:srgbClr val="00CC00"/>
                </a:solidFill>
              </a:rPr>
              <a:t>Agile evaluation</a:t>
            </a:r>
            <a:endParaRPr lang="en-US" b="1" dirty="0">
              <a:solidFill>
                <a:srgbClr val="00CC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Always have a “Plan B” [see next slide]</a:t>
            </a:r>
          </a:p>
          <a:p>
            <a:r>
              <a:rPr lang="en-US" dirty="0" smtClean="0"/>
              <a:t>Flexibility in terms of data collection</a:t>
            </a:r>
          </a:p>
          <a:p>
            <a:r>
              <a:rPr lang="en-US" dirty="0" smtClean="0"/>
              <a:t>Flexible designs that can be rapidly adapted to changing circumstances</a:t>
            </a:r>
          </a:p>
          <a:p>
            <a:r>
              <a:rPr lang="en-US" dirty="0" smtClean="0"/>
              <a:t>Dynamic monitoring</a:t>
            </a:r>
          </a:p>
          <a:p>
            <a:r>
              <a:rPr lang="en-US" dirty="0" smtClean="0"/>
              <a:t>Unpacking the program into separate, but closely linked, components</a:t>
            </a:r>
          </a:p>
          <a:p>
            <a:pPr lvl="1"/>
            <a:r>
              <a:rPr lang="en-US" dirty="0" smtClean="0"/>
              <a:t>Each of which is easier to evaluate</a:t>
            </a:r>
          </a:p>
          <a:p>
            <a:r>
              <a:rPr lang="en-US" dirty="0" smtClean="0"/>
              <a:t>Constant review of the program theory and the underlying assumptions</a:t>
            </a:r>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175</a:t>
            </a:fld>
            <a:endParaRPr lang="en-US"/>
          </a:p>
        </p:txBody>
      </p:sp>
    </p:spTree>
    <p:extLst>
      <p:ext uri="{BB962C8B-B14F-4D97-AF65-F5344CB8AC3E}">
        <p14:creationId xmlns:p14="http://schemas.microsoft.com/office/powerpoint/2010/main" val="173298302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 B” </a:t>
            </a:r>
            <a:br>
              <a:rPr lang="en-US" dirty="0" smtClean="0"/>
            </a:br>
            <a:r>
              <a:rPr lang="en-US" dirty="0" smtClean="0"/>
              <a:t>Planning for the unexpected</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0070C0"/>
                </a:solidFill>
              </a:rPr>
              <a:t>What to do when</a:t>
            </a:r>
            <a:r>
              <a:rPr lang="en-US" dirty="0" smtClean="0"/>
              <a:t>:</a:t>
            </a:r>
          </a:p>
          <a:p>
            <a:r>
              <a:rPr lang="en-US" dirty="0" smtClean="0"/>
              <a:t>the program begins before the baseline study has been conducted?</a:t>
            </a:r>
          </a:p>
          <a:p>
            <a:r>
              <a:rPr lang="en-US" dirty="0" smtClean="0"/>
              <a:t>the comparison groups vanish?</a:t>
            </a:r>
          </a:p>
          <a:p>
            <a:r>
              <a:rPr lang="en-US" dirty="0" smtClean="0"/>
              <a:t>the program is restructured?</a:t>
            </a:r>
          </a:p>
          <a:p>
            <a:r>
              <a:rPr lang="en-US" dirty="0" smtClean="0"/>
              <a:t>Essential data is not available?</a:t>
            </a:r>
          </a:p>
          <a:p>
            <a:pPr lvl="1"/>
            <a:r>
              <a:rPr lang="en-US" dirty="0" smtClean="0"/>
              <a:t>It may be intentionally withheld</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186DECE5-23BD-4FE9-9291-6E78722FF0BD}" type="slidenum">
              <a:rPr lang="en-US" smtClean="0"/>
              <a:t>176</a:t>
            </a:fld>
            <a:endParaRPr lang="en-US"/>
          </a:p>
        </p:txBody>
      </p:sp>
    </p:spTree>
    <p:extLst>
      <p:ext uri="{BB962C8B-B14F-4D97-AF65-F5344CB8AC3E}">
        <p14:creationId xmlns:p14="http://schemas.microsoft.com/office/powerpoint/2010/main" val="351838796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“Eyes wide open” evaluation</a:t>
            </a:r>
            <a:br>
              <a:rPr lang="en-US" dirty="0" smtClean="0">
                <a:solidFill>
                  <a:srgbClr val="FF0000"/>
                </a:solidFill>
              </a:rPr>
            </a:br>
            <a:r>
              <a:rPr lang="en-US" sz="3100" dirty="0" smtClean="0">
                <a:solidFill>
                  <a:srgbClr val="0070C0"/>
                </a:solidFill>
              </a:rPr>
              <a:t>Knowing what is really happening on the ground</a:t>
            </a:r>
            <a:endParaRPr lang="en-US" sz="3100"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r>
              <a:rPr lang="en-US" dirty="0" smtClean="0"/>
              <a:t>Find out about critical events that took place </a:t>
            </a:r>
            <a:r>
              <a:rPr lang="en-US" dirty="0" smtClean="0">
                <a:solidFill>
                  <a:srgbClr val="FF0000"/>
                </a:solidFill>
              </a:rPr>
              <a:t>before</a:t>
            </a:r>
            <a:r>
              <a:rPr lang="en-US" dirty="0" smtClean="0"/>
              <a:t> the evaluation/ program officially began</a:t>
            </a:r>
          </a:p>
          <a:p>
            <a:r>
              <a:rPr lang="en-US" dirty="0" smtClean="0"/>
              <a:t>Develop diverse sources inside and outside the program to make sure you know </a:t>
            </a:r>
            <a:r>
              <a:rPr lang="en-US" dirty="0" smtClean="0">
                <a:solidFill>
                  <a:srgbClr val="FF0000"/>
                </a:solidFill>
              </a:rPr>
              <a:t>what everyone else in the country knows</a:t>
            </a:r>
          </a:p>
          <a:p>
            <a:r>
              <a:rPr lang="en-US" dirty="0" smtClean="0"/>
              <a:t>Check who you are getting information from and </a:t>
            </a:r>
            <a:r>
              <a:rPr lang="en-US" dirty="0" smtClean="0">
                <a:solidFill>
                  <a:srgbClr val="FF0000"/>
                </a:solidFill>
              </a:rPr>
              <a:t>who you are not meeting</a:t>
            </a:r>
          </a:p>
          <a:p>
            <a:pPr lvl="1"/>
            <a:r>
              <a:rPr lang="en-US" b="1" dirty="0" smtClean="0">
                <a:solidFill>
                  <a:schemeClr val="accent1"/>
                </a:solidFill>
              </a:rPr>
              <a:t>Know who participates in focus groups</a:t>
            </a:r>
          </a:p>
          <a:p>
            <a:r>
              <a:rPr lang="en-US" dirty="0" smtClean="0"/>
              <a:t>Develop creative ways to get information on, and about, </a:t>
            </a:r>
            <a:r>
              <a:rPr lang="en-US" dirty="0" smtClean="0">
                <a:solidFill>
                  <a:srgbClr val="FF0000"/>
                </a:solidFill>
              </a:rPr>
              <a:t>non-beneficiaries and groups who are worse off</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186DECE5-23BD-4FE9-9291-6E78722FF0BD}" type="slidenum">
              <a:rPr lang="en-US" smtClean="0"/>
              <a:t>177</a:t>
            </a:fld>
            <a:endParaRPr lang="en-US"/>
          </a:p>
        </p:txBody>
      </p:sp>
    </p:spTree>
    <p:extLst>
      <p:ext uri="{BB962C8B-B14F-4D97-AF65-F5344CB8AC3E}">
        <p14:creationId xmlns:p14="http://schemas.microsoft.com/office/powerpoint/2010/main" val="329003086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 few thoughts on the evaluation of complex programs</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B26C4887-9801-4EEE-9E4D-9B21A62F2CEF}" type="slidenum">
              <a:rPr lang="en-US" smtClean="0"/>
              <a:t>178</a:t>
            </a:fld>
            <a:endParaRPr lang="en-US"/>
          </a:p>
        </p:txBody>
      </p:sp>
      <p:sp>
        <p:nvSpPr>
          <p:cNvPr id="5" name="Content Placeholder 4"/>
          <p:cNvSpPr>
            <a:spLocks noGrp="1"/>
          </p:cNvSpPr>
          <p:nvPr>
            <p:ph sz="quarter" idx="1"/>
          </p:nvPr>
        </p:nvSpPr>
        <p:spPr/>
        <p:txBody>
          <a:bodyPr>
            <a:normAutofit fontScale="77500" lnSpcReduction="20000"/>
          </a:bodyPr>
          <a:lstStyle/>
          <a:p>
            <a:pPr marL="0" indent="0">
              <a:buNone/>
            </a:pPr>
            <a:r>
              <a:rPr lang="en-US" dirty="0" smtClean="0"/>
              <a:t>The dimensions of complexity</a:t>
            </a:r>
          </a:p>
          <a:p>
            <a:pPr marL="514350" indent="-514350">
              <a:buFont typeface="+mj-lt"/>
              <a:buAutoNum type="arabicPeriod"/>
            </a:pPr>
            <a:r>
              <a:rPr lang="en-US" dirty="0" smtClean="0"/>
              <a:t>Scope and scale</a:t>
            </a:r>
          </a:p>
          <a:p>
            <a:pPr marL="514350" indent="-514350">
              <a:buFont typeface="+mj-lt"/>
              <a:buAutoNum type="arabicPeriod"/>
            </a:pPr>
            <a:r>
              <a:rPr lang="en-US" dirty="0" smtClean="0"/>
              <a:t>Organizational complexity</a:t>
            </a:r>
          </a:p>
          <a:p>
            <a:pPr marL="514350" indent="-514350">
              <a:buFont typeface="+mj-lt"/>
              <a:buAutoNum type="arabicPeriod"/>
            </a:pPr>
            <a:r>
              <a:rPr lang="en-US" dirty="0" smtClean="0"/>
              <a:t>Contextual factors</a:t>
            </a:r>
          </a:p>
          <a:p>
            <a:pPr marL="514350" indent="-514350">
              <a:buFont typeface="+mj-lt"/>
              <a:buAutoNum type="arabicPeriod"/>
            </a:pPr>
            <a:r>
              <a:rPr lang="en-US" dirty="0" smtClean="0"/>
              <a:t>Behavioral</a:t>
            </a:r>
          </a:p>
          <a:p>
            <a:pPr marL="514350" indent="-514350">
              <a:buFont typeface="+mj-lt"/>
              <a:buAutoNum type="arabicPeriod"/>
            </a:pPr>
            <a:r>
              <a:rPr lang="en-US" dirty="0" smtClean="0"/>
              <a:t>Challenges assessing</a:t>
            </a:r>
          </a:p>
          <a:p>
            <a:pPr marL="834390" lvl="1" indent="-514350"/>
            <a:r>
              <a:rPr lang="en-US" dirty="0" smtClean="0"/>
              <a:t>Attribution</a:t>
            </a:r>
          </a:p>
          <a:p>
            <a:pPr marL="834390" lvl="1" indent="-514350"/>
            <a:r>
              <a:rPr lang="en-US" dirty="0" smtClean="0"/>
              <a:t>Contribution</a:t>
            </a:r>
          </a:p>
          <a:p>
            <a:pPr marL="834390" lvl="1" indent="-514350"/>
            <a:r>
              <a:rPr lang="en-US" dirty="0" smtClean="0"/>
              <a:t>Substitution</a:t>
            </a:r>
          </a:p>
          <a:p>
            <a:pPr marL="514350" indent="-514350">
              <a:buFont typeface="+mj-lt"/>
              <a:buAutoNum type="arabicPeriod"/>
            </a:pPr>
            <a:r>
              <a:rPr lang="en-US" dirty="0" smtClean="0"/>
              <a:t>Some interventions are less complex than claimed</a:t>
            </a:r>
          </a:p>
          <a:p>
            <a:pPr marL="514350" indent="-514350">
              <a:buFont typeface="+mj-lt"/>
              <a:buAutoNum type="arabicPeriod"/>
            </a:pPr>
            <a:endParaRPr lang="en-US" dirty="0"/>
          </a:p>
        </p:txBody>
      </p:sp>
    </p:spTree>
    <p:extLst>
      <p:ext uri="{BB962C8B-B14F-4D97-AF65-F5344CB8AC3E}">
        <p14:creationId xmlns:p14="http://schemas.microsoft.com/office/powerpoint/2010/main" val="390487229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Scope and scale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B26C4887-9801-4EEE-9E4D-9B21A62F2CEF}" type="slidenum">
              <a:rPr lang="en-US" smtClean="0"/>
              <a:t>179</a:t>
            </a:fld>
            <a:endParaRPr lang="en-US"/>
          </a:p>
        </p:txBody>
      </p:sp>
      <p:sp>
        <p:nvSpPr>
          <p:cNvPr id="5" name="Content Placeholder 4"/>
          <p:cNvSpPr>
            <a:spLocks noGrp="1"/>
          </p:cNvSpPr>
          <p:nvPr>
            <p:ph sz="quarter" idx="1"/>
          </p:nvPr>
        </p:nvSpPr>
        <p:spPr/>
        <p:txBody>
          <a:bodyPr/>
          <a:lstStyle/>
          <a:p>
            <a:pPr marL="514350" indent="-514350">
              <a:buFont typeface="+mj-lt"/>
              <a:buAutoNum type="alphaLcPeriod"/>
            </a:pPr>
            <a:r>
              <a:rPr lang="en-US" dirty="0" smtClean="0"/>
              <a:t>Number of components and service levels</a:t>
            </a:r>
          </a:p>
          <a:p>
            <a:pPr marL="514350" indent="-514350">
              <a:buFont typeface="+mj-lt"/>
              <a:buAutoNum type="alphaLcPeriod"/>
            </a:pPr>
            <a:r>
              <a:rPr lang="en-US" dirty="0" smtClean="0"/>
              <a:t>Number and types of geographic areas</a:t>
            </a:r>
          </a:p>
          <a:p>
            <a:pPr marL="514350" indent="-514350">
              <a:buFont typeface="+mj-lt"/>
              <a:buAutoNum type="alphaLcPeriod"/>
            </a:pPr>
            <a:r>
              <a:rPr lang="en-US" dirty="0" smtClean="0"/>
              <a:t>Larger programs tend to have more features and to be implemented differently in different regions</a:t>
            </a:r>
            <a:endParaRPr lang="en-US" dirty="0"/>
          </a:p>
        </p:txBody>
      </p:sp>
    </p:spTree>
    <p:extLst>
      <p:ext uri="{BB962C8B-B14F-4D97-AF65-F5344CB8AC3E}">
        <p14:creationId xmlns:p14="http://schemas.microsoft.com/office/powerpoint/2010/main" val="4192642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p:txBody>
          <a:bodyPr/>
          <a:lstStyle/>
          <a:p>
            <a:pPr>
              <a:defRPr/>
            </a:pPr>
            <a:fld id="{073FAC1E-3CD7-4969-BB77-6F08E653FB3A}" type="slidenum">
              <a:rPr lang="en-US" smtClean="0"/>
              <a:pPr>
                <a:defRPr/>
              </a:pPr>
              <a:t>18</a:t>
            </a:fld>
            <a:endParaRPr lang="en-US" smtClean="0"/>
          </a:p>
        </p:txBody>
      </p:sp>
      <p:sp>
        <p:nvSpPr>
          <p:cNvPr id="33795" name="Rectangle 2"/>
          <p:cNvSpPr>
            <a:spLocks noGrp="1" noChangeArrowheads="1"/>
          </p:cNvSpPr>
          <p:nvPr>
            <p:ph type="title"/>
          </p:nvPr>
        </p:nvSpPr>
        <p:spPr/>
        <p:txBody>
          <a:bodyPr/>
          <a:lstStyle/>
          <a:p>
            <a:pPr eaLnBrk="1" hangingPunct="1"/>
            <a:r>
              <a:rPr lang="en-US" sz="2900" smtClean="0"/>
              <a:t>Planning and Scoping the Evaluation</a:t>
            </a:r>
          </a:p>
        </p:txBody>
      </p:sp>
      <p:sp>
        <p:nvSpPr>
          <p:cNvPr id="14339" name="Rectangle 3"/>
          <p:cNvSpPr>
            <a:spLocks noGrp="1" noChangeArrowheads="1"/>
          </p:cNvSpPr>
          <p:nvPr>
            <p:ph type="body" idx="1"/>
          </p:nvPr>
        </p:nvSpPr>
        <p:spPr/>
        <p:txBody>
          <a:bodyPr/>
          <a:lstStyle/>
          <a:p>
            <a:pPr eaLnBrk="1" hangingPunct="1"/>
            <a:r>
              <a:rPr lang="en-US" smtClean="0"/>
              <a:t>Understanding client information needs </a:t>
            </a:r>
          </a:p>
          <a:p>
            <a:pPr eaLnBrk="1" hangingPunct="1"/>
            <a:r>
              <a:rPr lang="en-US" smtClean="0"/>
              <a:t>Defining the program theory model</a:t>
            </a:r>
          </a:p>
          <a:p>
            <a:pPr eaLnBrk="1" hangingPunct="1"/>
            <a:r>
              <a:rPr lang="en-US" smtClean="0"/>
              <a:t>Preliminary identification of constraints to be addressed by the RealWorld Evaluation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dissolve">
                                      <p:cBhvr>
                                        <p:cTn id="11" dur="500"/>
                                        <p:tgtEl>
                                          <p:spTgt spid="14339">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dissolve">
                                      <p:cBhvr>
                                        <p:cTn id="15"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advAuto="100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Organizational complexity</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B26C4887-9801-4EEE-9E4D-9B21A62F2CEF}" type="slidenum">
              <a:rPr lang="en-US" smtClean="0"/>
              <a:t>180</a:t>
            </a:fld>
            <a:endParaRPr lang="en-US"/>
          </a:p>
        </p:txBody>
      </p:sp>
      <p:sp>
        <p:nvSpPr>
          <p:cNvPr id="5" name="Content Placeholder 4"/>
          <p:cNvSpPr>
            <a:spLocks noGrp="1"/>
          </p:cNvSpPr>
          <p:nvPr>
            <p:ph sz="quarter" idx="1"/>
          </p:nvPr>
        </p:nvSpPr>
        <p:spPr/>
        <p:txBody>
          <a:bodyPr>
            <a:normAutofit fontScale="85000" lnSpcReduction="10000"/>
          </a:bodyPr>
          <a:lstStyle/>
          <a:p>
            <a:pPr marL="514350" indent="-514350">
              <a:buFont typeface="+mj-lt"/>
              <a:buAutoNum type="alphaLcPeriod"/>
            </a:pPr>
            <a:r>
              <a:rPr lang="en-US" dirty="0" smtClean="0"/>
              <a:t>Programs co-funded by different agencies tend to be more complex</a:t>
            </a:r>
          </a:p>
          <a:p>
            <a:pPr marL="834390" lvl="1" indent="-514350"/>
            <a:r>
              <a:rPr lang="en-US" sz="2000" dirty="0" smtClean="0"/>
              <a:t>Different implementation strategies and management procedures</a:t>
            </a:r>
          </a:p>
          <a:p>
            <a:pPr marL="834390" lvl="1" indent="-514350"/>
            <a:r>
              <a:rPr lang="en-US" sz="2000" dirty="0" smtClean="0"/>
              <a:t>Different components/services</a:t>
            </a:r>
          </a:p>
          <a:p>
            <a:pPr marL="834390" lvl="1" indent="-514350"/>
            <a:r>
              <a:rPr lang="en-US" sz="2000" dirty="0" smtClean="0"/>
              <a:t>Coordination problems</a:t>
            </a:r>
          </a:p>
          <a:p>
            <a:pPr marL="514350" indent="-514350">
              <a:buFont typeface="+mj-lt"/>
              <a:buAutoNum type="alphaLcPeriod"/>
            </a:pPr>
            <a:r>
              <a:rPr lang="en-US" dirty="0" smtClean="0"/>
              <a:t>Programs with several coordinating and implementing agencies</a:t>
            </a:r>
          </a:p>
          <a:p>
            <a:pPr marL="514350" indent="-514350">
              <a:buFont typeface="+mj-lt"/>
              <a:buAutoNum type="alphaLcPeriod"/>
            </a:pPr>
            <a:r>
              <a:rPr lang="en-US" dirty="0" smtClean="0"/>
              <a:t>National and regional level programs have more levels of coordination</a:t>
            </a:r>
          </a:p>
          <a:p>
            <a:pPr marL="514350" indent="-514350">
              <a:buFont typeface="+mj-lt"/>
              <a:buAutoNum type="alphaLcPeriod"/>
            </a:pPr>
            <a:r>
              <a:rPr lang="en-US" dirty="0" smtClean="0"/>
              <a:t>National agencies may lack implementation capacity</a:t>
            </a:r>
            <a:endParaRPr lang="en-US" dirty="0"/>
          </a:p>
        </p:txBody>
      </p:sp>
    </p:spTree>
    <p:extLst>
      <p:ext uri="{BB962C8B-B14F-4D97-AF65-F5344CB8AC3E}">
        <p14:creationId xmlns:p14="http://schemas.microsoft.com/office/powerpoint/2010/main" val="407821086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Contextual factors affecting complexity</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B26C4887-9801-4EEE-9E4D-9B21A62F2CEF}" type="slidenum">
              <a:rPr lang="en-US" smtClean="0"/>
              <a:t>181</a:t>
            </a:fld>
            <a:endParaRPr lang="en-US"/>
          </a:p>
        </p:txBody>
      </p:sp>
      <p:sp>
        <p:nvSpPr>
          <p:cNvPr id="5" name="Content Placeholder 4"/>
          <p:cNvSpPr>
            <a:spLocks noGrp="1"/>
          </p:cNvSpPr>
          <p:nvPr>
            <p:ph sz="quarter" idx="1"/>
          </p:nvPr>
        </p:nvSpPr>
        <p:spPr/>
        <p:txBody>
          <a:bodyPr/>
          <a:lstStyle/>
          <a:p>
            <a:pPr marL="514350" indent="-514350">
              <a:buFont typeface="+mj-lt"/>
              <a:buAutoNum type="alphaLcPeriod"/>
            </a:pPr>
            <a:r>
              <a:rPr lang="en-US" dirty="0" smtClean="0"/>
              <a:t>Economic setting</a:t>
            </a:r>
          </a:p>
          <a:p>
            <a:pPr marL="514350" indent="-514350">
              <a:buFont typeface="+mj-lt"/>
              <a:buAutoNum type="alphaLcPeriod"/>
            </a:pPr>
            <a:r>
              <a:rPr lang="en-US" dirty="0" smtClean="0"/>
              <a:t>Political context</a:t>
            </a:r>
          </a:p>
          <a:p>
            <a:pPr marL="514350" indent="-514350">
              <a:buFont typeface="+mj-lt"/>
              <a:buAutoNum type="alphaLcPeriod"/>
            </a:pPr>
            <a:r>
              <a:rPr lang="en-US" dirty="0" smtClean="0"/>
              <a:t>Administrative and organizational</a:t>
            </a:r>
          </a:p>
          <a:p>
            <a:pPr marL="514350" indent="-514350">
              <a:buFont typeface="+mj-lt"/>
              <a:buAutoNum type="alphaLcPeriod"/>
            </a:pPr>
            <a:r>
              <a:rPr lang="en-US" dirty="0" smtClean="0"/>
              <a:t>Climatic and ecological</a:t>
            </a:r>
          </a:p>
          <a:p>
            <a:pPr marL="514350" indent="-514350">
              <a:buFont typeface="+mj-lt"/>
              <a:buAutoNum type="alphaLcPeriod"/>
            </a:pPr>
            <a:r>
              <a:rPr lang="en-US" dirty="0" smtClean="0"/>
              <a:t>Legal and regulatory</a:t>
            </a:r>
          </a:p>
          <a:p>
            <a:pPr marL="514350" indent="-514350">
              <a:buFont typeface="+mj-lt"/>
              <a:buAutoNum type="alphaLcPeriod"/>
            </a:pPr>
            <a:r>
              <a:rPr lang="en-US" dirty="0" smtClean="0"/>
              <a:t>Historical</a:t>
            </a:r>
          </a:p>
          <a:p>
            <a:pPr marL="514350" indent="-514350">
              <a:buFont typeface="+mj-lt"/>
              <a:buAutoNum type="alphaLcPeriod"/>
            </a:pPr>
            <a:r>
              <a:rPr lang="en-US" dirty="0" smtClean="0"/>
              <a:t>Socio-cultural</a:t>
            </a:r>
            <a:endParaRPr lang="en-US" dirty="0"/>
          </a:p>
        </p:txBody>
      </p:sp>
    </p:spTree>
    <p:extLst>
      <p:ext uri="{BB962C8B-B14F-4D97-AF65-F5344CB8AC3E}">
        <p14:creationId xmlns:p14="http://schemas.microsoft.com/office/powerpoint/2010/main" val="87245532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Behavioral</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B26C4887-9801-4EEE-9E4D-9B21A62F2CEF}" type="slidenum">
              <a:rPr lang="en-US" smtClean="0"/>
              <a:t>182</a:t>
            </a:fld>
            <a:endParaRPr lang="en-US"/>
          </a:p>
        </p:txBody>
      </p:sp>
      <p:sp>
        <p:nvSpPr>
          <p:cNvPr id="5" name="Content Placeholder 4"/>
          <p:cNvSpPr>
            <a:spLocks noGrp="1"/>
          </p:cNvSpPr>
          <p:nvPr>
            <p:ph sz="quarter" idx="1"/>
          </p:nvPr>
        </p:nvSpPr>
        <p:spPr/>
        <p:txBody>
          <a:bodyPr/>
          <a:lstStyle/>
          <a:p>
            <a:pPr marL="514350" indent="-514350">
              <a:buFont typeface="+mj-lt"/>
              <a:buAutoNum type="alphaLcPeriod"/>
            </a:pPr>
            <a:r>
              <a:rPr lang="en-US" dirty="0" smtClean="0"/>
              <a:t>“Simple” projects may involve complex processes of behavioral change</a:t>
            </a:r>
          </a:p>
          <a:p>
            <a:pPr marL="514350" indent="-514350">
              <a:buFont typeface="+mj-lt"/>
              <a:buAutoNum type="alphaLcPeriod"/>
            </a:pPr>
            <a:r>
              <a:rPr lang="en-US" dirty="0" smtClean="0"/>
              <a:t>Understanding group behavior</a:t>
            </a:r>
          </a:p>
          <a:p>
            <a:pPr marL="514350" indent="-514350">
              <a:buFont typeface="+mj-lt"/>
              <a:buAutoNum type="alphaLcPeriod"/>
            </a:pPr>
            <a:r>
              <a:rPr lang="en-US" dirty="0" smtClean="0"/>
              <a:t>Social networks and social communication </a:t>
            </a:r>
            <a:endParaRPr lang="en-US" dirty="0"/>
          </a:p>
        </p:txBody>
      </p:sp>
    </p:spTree>
    <p:extLst>
      <p:ext uri="{BB962C8B-B14F-4D97-AF65-F5344CB8AC3E}">
        <p14:creationId xmlns:p14="http://schemas.microsoft.com/office/powerpoint/2010/main" val="361631183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Attribution, contribution and substitution</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B26C4887-9801-4EEE-9E4D-9B21A62F2CEF}" type="slidenum">
              <a:rPr lang="en-US" smtClean="0"/>
              <a:t>183</a:t>
            </a:fld>
            <a:endParaRPr lang="en-US"/>
          </a:p>
        </p:txBody>
      </p:sp>
      <p:sp>
        <p:nvSpPr>
          <p:cNvPr id="5" name="Content Placeholder 4"/>
          <p:cNvSpPr>
            <a:spLocks noGrp="1"/>
          </p:cNvSpPr>
          <p:nvPr>
            <p:ph sz="quarter" idx="1"/>
          </p:nvPr>
        </p:nvSpPr>
        <p:spPr/>
        <p:txBody>
          <a:bodyPr>
            <a:normAutofit fontScale="77500" lnSpcReduction="20000"/>
          </a:bodyPr>
          <a:lstStyle/>
          <a:p>
            <a:pPr marL="514350" indent="-514350">
              <a:buFont typeface="+mj-lt"/>
              <a:buAutoNum type="alphaLcPeriod"/>
            </a:pPr>
            <a:r>
              <a:rPr lang="en-US" dirty="0" smtClean="0"/>
              <a:t>Attribution difficult to assess for complex programs</a:t>
            </a:r>
          </a:p>
          <a:p>
            <a:pPr marL="834390" lvl="1" indent="-514350"/>
            <a:r>
              <a:rPr lang="en-US" dirty="0" smtClean="0"/>
              <a:t>Different donors</a:t>
            </a:r>
          </a:p>
          <a:p>
            <a:pPr marL="834390" lvl="1" indent="-514350"/>
            <a:r>
              <a:rPr lang="en-US" dirty="0" smtClean="0"/>
              <a:t>Target groups exposed to other programs</a:t>
            </a:r>
          </a:p>
          <a:p>
            <a:pPr marL="834390" lvl="1" indent="-514350"/>
            <a:r>
              <a:rPr lang="en-US" dirty="0" smtClean="0"/>
              <a:t>Difficult to define a counterfactual</a:t>
            </a:r>
          </a:p>
          <a:p>
            <a:pPr marL="514350" indent="-514350">
              <a:buFont typeface="+mj-lt"/>
              <a:buAutoNum type="alphaLcPeriod"/>
            </a:pPr>
            <a:r>
              <a:rPr lang="en-US" dirty="0" smtClean="0"/>
              <a:t>Contribution analysis:</a:t>
            </a:r>
          </a:p>
          <a:p>
            <a:pPr marL="834390" lvl="1" indent="-514350"/>
            <a:r>
              <a:rPr lang="en-US" dirty="0" smtClean="0"/>
              <a:t>Conventional CA only focuses on process but not outcomes</a:t>
            </a:r>
          </a:p>
          <a:p>
            <a:pPr marL="514350" indent="-514350">
              <a:buFont typeface="+mj-lt"/>
              <a:buAutoNum type="alphaLcPeriod"/>
            </a:pPr>
            <a:r>
              <a:rPr lang="en-US" dirty="0" smtClean="0"/>
              <a:t>Substitution</a:t>
            </a:r>
          </a:p>
          <a:p>
            <a:pPr marL="834390" lvl="1" indent="-514350">
              <a:buFont typeface="Arial" pitchFamily="34" charset="0"/>
              <a:buChar char="•"/>
            </a:pPr>
            <a:r>
              <a:rPr lang="en-US" dirty="0" smtClean="0"/>
              <a:t>Difficult to track donor funds and other inputs</a:t>
            </a:r>
          </a:p>
          <a:p>
            <a:pPr marL="834390" lvl="1" indent="-514350">
              <a:buFont typeface="Arial" pitchFamily="34" charset="0"/>
              <a:buChar char="•"/>
            </a:pPr>
            <a:r>
              <a:rPr lang="en-US" dirty="0" smtClean="0"/>
              <a:t>Even more difficult to track substitution of donor for government resources</a:t>
            </a:r>
          </a:p>
          <a:p>
            <a:pPr marL="834390" lvl="1" indent="-514350">
              <a:buFont typeface="+mj-lt"/>
              <a:buAutoNum type="alphaLcPeriod"/>
            </a:pPr>
            <a:endParaRPr lang="en-US" dirty="0"/>
          </a:p>
        </p:txBody>
      </p:sp>
    </p:spTree>
    <p:extLst>
      <p:ext uri="{BB962C8B-B14F-4D97-AF65-F5344CB8AC3E}">
        <p14:creationId xmlns:p14="http://schemas.microsoft.com/office/powerpoint/2010/main" val="80290901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 Interventions that look “complex” may not be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fld id="{B26C4887-9801-4EEE-9E4D-9B21A62F2CEF}" type="slidenum">
              <a:rPr lang="en-US" smtClean="0"/>
              <a:t>184</a:t>
            </a:fld>
            <a:endParaRPr lang="en-US"/>
          </a:p>
        </p:txBody>
      </p:sp>
      <p:sp>
        <p:nvSpPr>
          <p:cNvPr id="5" name="Content Placeholder 4"/>
          <p:cNvSpPr>
            <a:spLocks noGrp="1"/>
          </p:cNvSpPr>
          <p:nvPr>
            <p:ph sz="quarter" idx="1"/>
          </p:nvPr>
        </p:nvSpPr>
        <p:spPr/>
        <p:txBody>
          <a:bodyPr/>
          <a:lstStyle/>
          <a:p>
            <a:pPr marL="514350" indent="-514350">
              <a:buFont typeface="+mj-lt"/>
              <a:buAutoNum type="alphaLcPeriod"/>
            </a:pPr>
            <a:r>
              <a:rPr lang="en-US" dirty="0" smtClean="0"/>
              <a:t>“complex” interventions may comprise a number of “simple” components</a:t>
            </a:r>
          </a:p>
          <a:p>
            <a:pPr marL="891540" lvl="1" indent="-571500">
              <a:buClrTx/>
              <a:buSzPct val="100000"/>
            </a:pPr>
            <a:r>
              <a:rPr lang="en-US" dirty="0" smtClean="0"/>
              <a:t>Coordination and management may be the only “complex” dimensions</a:t>
            </a:r>
          </a:p>
          <a:p>
            <a:pPr marL="514350" indent="-514350">
              <a:buFont typeface="+mj-lt"/>
              <a:buAutoNum type="alphaLcPeriod"/>
            </a:pPr>
            <a:r>
              <a:rPr lang="en-US" dirty="0" smtClean="0"/>
              <a:t>Some agencies may find it convenient to claim their programs are too complex to be rigorously evaluated – to avoid critical scrutiny.</a:t>
            </a:r>
            <a:endParaRPr lang="en-US" dirty="0"/>
          </a:p>
        </p:txBody>
      </p:sp>
    </p:spTree>
    <p:extLst>
      <p:ext uri="{BB962C8B-B14F-4D97-AF65-F5344CB8AC3E}">
        <p14:creationId xmlns:p14="http://schemas.microsoft.com/office/powerpoint/2010/main" val="371354311"/>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514600"/>
            <a:ext cx="14478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Theory-based approaches</a:t>
            </a:r>
            <a:endParaRPr lang="en-US" dirty="0">
              <a:solidFill>
                <a:schemeClr val="tx1"/>
              </a:solidFill>
            </a:endParaRPr>
          </a:p>
        </p:txBody>
      </p:sp>
      <p:sp>
        <p:nvSpPr>
          <p:cNvPr id="5" name="Rectangle 4"/>
          <p:cNvSpPr/>
          <p:nvPr/>
        </p:nvSpPr>
        <p:spPr>
          <a:xfrm>
            <a:off x="4191000" y="3810000"/>
            <a:ext cx="2819400" cy="266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strengthening alternative counterfactuals</a:t>
            </a:r>
          </a:p>
          <a:p>
            <a:pPr>
              <a:buFont typeface="Arial" pitchFamily="34" charset="0"/>
              <a:buChar char="•"/>
            </a:pPr>
            <a:r>
              <a:rPr lang="en-US" sz="1600" dirty="0" smtClean="0"/>
              <a:t>  </a:t>
            </a:r>
            <a:r>
              <a:rPr lang="en-US" sz="1600" dirty="0" smtClean="0">
                <a:solidFill>
                  <a:schemeClr val="tx1"/>
                </a:solidFill>
              </a:rPr>
              <a:t>“Unpacking complex programs”</a:t>
            </a:r>
          </a:p>
          <a:p>
            <a:pPr>
              <a:buFont typeface="Arial" pitchFamily="34" charset="0"/>
              <a:buChar char="•"/>
            </a:pPr>
            <a:r>
              <a:rPr lang="en-US" sz="1600" dirty="0">
                <a:solidFill>
                  <a:schemeClr val="tx1"/>
                </a:solidFill>
              </a:rPr>
              <a:t> </a:t>
            </a:r>
            <a:r>
              <a:rPr lang="en-US" sz="1600" dirty="0" smtClean="0">
                <a:solidFill>
                  <a:schemeClr val="tx1"/>
                </a:solidFill>
              </a:rPr>
              <a:t>Portfolio analysis</a:t>
            </a:r>
          </a:p>
          <a:p>
            <a:pPr>
              <a:buFont typeface="Arial" pitchFamily="34" charset="0"/>
              <a:buChar char="•"/>
            </a:pPr>
            <a:r>
              <a:rPr lang="en-US" sz="1600" dirty="0" smtClean="0">
                <a:solidFill>
                  <a:schemeClr val="tx1"/>
                </a:solidFill>
              </a:rPr>
              <a:t>Reconstructing baseline data</a:t>
            </a:r>
          </a:p>
          <a:p>
            <a:pPr>
              <a:buFont typeface="Arial" pitchFamily="34" charset="0"/>
              <a:buChar char="•"/>
            </a:pPr>
            <a:r>
              <a:rPr lang="en-US" sz="1600" dirty="0" smtClean="0">
                <a:solidFill>
                  <a:schemeClr val="tx1"/>
                </a:solidFill>
              </a:rPr>
              <a:t> Creative use of secondary data</a:t>
            </a:r>
          </a:p>
          <a:p>
            <a:pPr>
              <a:buFont typeface="Arial" pitchFamily="34" charset="0"/>
              <a:buChar char="•"/>
            </a:pPr>
            <a:r>
              <a:rPr lang="en-US" sz="1600" dirty="0" smtClean="0">
                <a:solidFill>
                  <a:schemeClr val="tx1"/>
                </a:solidFill>
              </a:rPr>
              <a:t> Secondary data</a:t>
            </a:r>
          </a:p>
          <a:p>
            <a:pPr>
              <a:buFont typeface="Arial" pitchFamily="34" charset="0"/>
              <a:buChar char="•"/>
            </a:pPr>
            <a:r>
              <a:rPr lang="en-US" sz="1600" dirty="0" smtClean="0">
                <a:solidFill>
                  <a:schemeClr val="tx1"/>
                </a:solidFill>
              </a:rPr>
              <a:t>Triangulation</a:t>
            </a:r>
          </a:p>
          <a:p>
            <a:pPr>
              <a:buFont typeface="Arial" pitchFamily="34" charset="0"/>
              <a:buChar char="•"/>
            </a:pPr>
            <a:endParaRPr lang="en-US" dirty="0"/>
          </a:p>
        </p:txBody>
      </p:sp>
      <p:sp>
        <p:nvSpPr>
          <p:cNvPr id="6" name="Rectangle 5"/>
          <p:cNvSpPr/>
          <p:nvPr/>
        </p:nvSpPr>
        <p:spPr>
          <a:xfrm>
            <a:off x="304800" y="3962400"/>
            <a:ext cx="1524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Qualitative approaches</a:t>
            </a:r>
            <a:endParaRPr lang="en-US" dirty="0">
              <a:solidFill>
                <a:schemeClr val="tx1"/>
              </a:solidFill>
            </a:endParaRPr>
          </a:p>
        </p:txBody>
      </p:sp>
      <p:sp>
        <p:nvSpPr>
          <p:cNvPr id="7" name="Rectangle 6"/>
          <p:cNvSpPr/>
          <p:nvPr/>
        </p:nvSpPr>
        <p:spPr>
          <a:xfrm>
            <a:off x="381000" y="5334000"/>
            <a:ext cx="1447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Quantitative approaches</a:t>
            </a:r>
            <a:endParaRPr lang="en-US" dirty="0">
              <a:solidFill>
                <a:schemeClr val="tx1"/>
              </a:solidFill>
            </a:endParaRPr>
          </a:p>
        </p:txBody>
      </p:sp>
      <p:sp>
        <p:nvSpPr>
          <p:cNvPr id="22" name="Rectangle 21"/>
          <p:cNvSpPr/>
          <p:nvPr/>
        </p:nvSpPr>
        <p:spPr>
          <a:xfrm>
            <a:off x="1143000" y="381000"/>
            <a:ext cx="7543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STRATEGIES FOR EVALUATING COMPLEX PROGRAMS</a:t>
            </a:r>
            <a:endParaRPr lang="en-US" sz="2400" dirty="0">
              <a:solidFill>
                <a:schemeClr val="tx1"/>
              </a:solidFill>
            </a:endParaRPr>
          </a:p>
        </p:txBody>
      </p:sp>
      <p:sp>
        <p:nvSpPr>
          <p:cNvPr id="17" name="Rectangle 16"/>
          <p:cNvSpPr/>
          <p:nvPr/>
        </p:nvSpPr>
        <p:spPr>
          <a:xfrm>
            <a:off x="2514600" y="5486400"/>
            <a:ext cx="1371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Rating scales</a:t>
            </a:r>
            <a:endParaRPr lang="en-US" dirty="0">
              <a:solidFill>
                <a:schemeClr val="tx1"/>
              </a:solidFill>
            </a:endParaRPr>
          </a:p>
        </p:txBody>
      </p:sp>
      <p:sp>
        <p:nvSpPr>
          <p:cNvPr id="18" name="Rectangle 17"/>
          <p:cNvSpPr/>
          <p:nvPr/>
        </p:nvSpPr>
        <p:spPr>
          <a:xfrm>
            <a:off x="2895600" y="1066800"/>
            <a:ext cx="28194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Counterfactual designs</a:t>
            </a:r>
          </a:p>
          <a:p>
            <a:pPr algn="ctr">
              <a:buFont typeface="Arial" pitchFamily="34" charset="0"/>
              <a:buChar char="•"/>
            </a:pPr>
            <a:r>
              <a:rPr lang="en-US" dirty="0">
                <a:solidFill>
                  <a:schemeClr val="tx1"/>
                </a:solidFill>
              </a:rPr>
              <a:t> </a:t>
            </a:r>
            <a:r>
              <a:rPr lang="en-US" dirty="0" smtClean="0">
                <a:solidFill>
                  <a:schemeClr val="tx2">
                    <a:lumMod val="60000"/>
                    <a:lumOff val="40000"/>
                  </a:schemeClr>
                </a:solidFill>
              </a:rPr>
              <a:t>Attribution analysis</a:t>
            </a:r>
          </a:p>
          <a:p>
            <a:pPr algn="ctr">
              <a:buFont typeface="Arial" pitchFamily="34" charset="0"/>
              <a:buChar char="•"/>
            </a:pPr>
            <a:r>
              <a:rPr lang="en-US" dirty="0">
                <a:solidFill>
                  <a:schemeClr val="tx1"/>
                </a:solidFill>
              </a:rPr>
              <a:t> </a:t>
            </a:r>
            <a:r>
              <a:rPr lang="en-US" dirty="0" smtClean="0">
                <a:solidFill>
                  <a:schemeClr val="accent6"/>
                </a:solidFill>
              </a:rPr>
              <a:t>Contribution analysis</a:t>
            </a:r>
          </a:p>
          <a:p>
            <a:pPr algn="ctr">
              <a:buFont typeface="Arial" pitchFamily="34" charset="0"/>
              <a:buChar char="•"/>
            </a:pPr>
            <a:r>
              <a:rPr lang="en-US" dirty="0">
                <a:solidFill>
                  <a:schemeClr val="tx1"/>
                </a:solidFill>
              </a:rPr>
              <a:t> </a:t>
            </a:r>
            <a:r>
              <a:rPr lang="en-US" dirty="0" smtClean="0">
                <a:solidFill>
                  <a:schemeClr val="tx1"/>
                </a:solidFill>
              </a:rPr>
              <a:t>Substitution analysis </a:t>
            </a:r>
            <a:endParaRPr lang="en-US" dirty="0">
              <a:solidFill>
                <a:schemeClr val="tx1"/>
              </a:solidFill>
            </a:endParaRPr>
          </a:p>
        </p:txBody>
      </p:sp>
      <p:sp>
        <p:nvSpPr>
          <p:cNvPr id="23" name="Rectangle 22"/>
          <p:cNvSpPr/>
          <p:nvPr/>
        </p:nvSpPr>
        <p:spPr>
          <a:xfrm>
            <a:off x="2438400" y="3657600"/>
            <a:ext cx="13716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Mixed method designs</a:t>
            </a:r>
            <a:endParaRPr lang="en-US" dirty="0">
              <a:solidFill>
                <a:schemeClr val="tx1"/>
              </a:solidFill>
            </a:endParaRPr>
          </a:p>
        </p:txBody>
      </p:sp>
      <p:cxnSp>
        <p:nvCxnSpPr>
          <p:cNvPr id="25" name="Straight Connector 24"/>
          <p:cNvCxnSpPr/>
          <p:nvPr/>
        </p:nvCxnSpPr>
        <p:spPr>
          <a:xfrm>
            <a:off x="2209800" y="3124200"/>
            <a:ext cx="0" cy="2590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828800" y="31242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828800" y="57150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743200" y="43434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828800" y="4343400"/>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029200" y="48768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048000" y="3886200"/>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7162800" y="1143000"/>
            <a:ext cx="1676400" cy="609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Estimating impacts</a:t>
            </a:r>
            <a:endParaRPr lang="en-US" dirty="0">
              <a:solidFill>
                <a:schemeClr val="tx1"/>
              </a:solidFill>
            </a:endParaRPr>
          </a:p>
        </p:txBody>
      </p:sp>
      <p:sp>
        <p:nvSpPr>
          <p:cNvPr id="73" name="Rectangle 72"/>
          <p:cNvSpPr/>
          <p:nvPr/>
        </p:nvSpPr>
        <p:spPr>
          <a:xfrm>
            <a:off x="7162800" y="1981200"/>
            <a:ext cx="16764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value-added of  agency X</a:t>
            </a:r>
            <a:endParaRPr lang="en-US" dirty="0">
              <a:solidFill>
                <a:schemeClr val="tx1"/>
              </a:solidFill>
            </a:endParaRPr>
          </a:p>
        </p:txBody>
      </p:sp>
      <p:sp>
        <p:nvSpPr>
          <p:cNvPr id="74" name="Rectangle 73"/>
          <p:cNvSpPr/>
          <p:nvPr/>
        </p:nvSpPr>
        <p:spPr>
          <a:xfrm>
            <a:off x="7239000" y="3429000"/>
            <a:ext cx="1600200" cy="1066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Net increase in resources for a program</a:t>
            </a:r>
            <a:endParaRPr lang="en-US" dirty="0">
              <a:solidFill>
                <a:schemeClr val="tx1"/>
              </a:solidFill>
            </a:endParaRPr>
          </a:p>
        </p:txBody>
      </p:sp>
      <p:cxnSp>
        <p:nvCxnSpPr>
          <p:cNvPr id="76" name="Straight Arrow Connector 75"/>
          <p:cNvCxnSpPr/>
          <p:nvPr/>
        </p:nvCxnSpPr>
        <p:spPr>
          <a:xfrm>
            <a:off x="5410200" y="1524000"/>
            <a:ext cx="1752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410200" y="1828800"/>
            <a:ext cx="1524000" cy="3048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2133600"/>
            <a:ext cx="1828800" cy="12192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086600" y="5257800"/>
            <a:ext cx="1981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9067800" y="1562100"/>
            <a:ext cx="0" cy="3733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8839200" y="1600200"/>
            <a:ext cx="228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8839200" y="2514600"/>
            <a:ext cx="228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8839200" y="3886200"/>
            <a:ext cx="228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3886200" y="4343400"/>
            <a:ext cx="228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8" idx="1"/>
          </p:cNvCxnSpPr>
          <p:nvPr/>
        </p:nvCxnSpPr>
        <p:spPr>
          <a:xfrm flipH="1" flipV="1">
            <a:off x="914400" y="1600200"/>
            <a:ext cx="19812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914400" y="1676400"/>
            <a:ext cx="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3962400" y="5791200"/>
            <a:ext cx="228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Slide Number Placeholder 31"/>
          <p:cNvSpPr>
            <a:spLocks noGrp="1"/>
          </p:cNvSpPr>
          <p:nvPr>
            <p:ph type="sldNum" sz="quarter" idx="12"/>
          </p:nvPr>
        </p:nvSpPr>
        <p:spPr/>
        <p:txBody>
          <a:bodyPr/>
          <a:lstStyle/>
          <a:p>
            <a:fld id="{0933240E-76C5-4992-98FB-624E470F32C4}" type="slidenum">
              <a:rPr lang="en-US" smtClean="0"/>
              <a:pPr/>
              <a:t>185</a:t>
            </a:fld>
            <a:endParaRPr lang="en-US"/>
          </a:p>
        </p:txBody>
      </p:sp>
    </p:spTree>
    <p:extLst>
      <p:ext uri="{BB962C8B-B14F-4D97-AF65-F5344CB8AC3E}">
        <p14:creationId xmlns:p14="http://schemas.microsoft.com/office/powerpoint/2010/main" val="1283685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pPr>
              <a:defRPr/>
            </a:pPr>
            <a:fld id="{E2ED3ABD-76CE-4F06-9EAE-6E60C0EB6501}" type="slidenum">
              <a:rPr lang="en-US" smtClean="0"/>
              <a:pPr>
                <a:defRPr/>
              </a:pPr>
              <a:t>19</a:t>
            </a:fld>
            <a:endParaRPr lang="en-US" smtClean="0"/>
          </a:p>
        </p:txBody>
      </p:sp>
      <p:sp>
        <p:nvSpPr>
          <p:cNvPr id="34819" name="Rectangle 2"/>
          <p:cNvSpPr>
            <a:spLocks noGrp="1" noChangeArrowheads="1"/>
          </p:cNvSpPr>
          <p:nvPr>
            <p:ph type="title"/>
          </p:nvPr>
        </p:nvSpPr>
        <p:spPr/>
        <p:txBody>
          <a:bodyPr/>
          <a:lstStyle/>
          <a:p>
            <a:pPr eaLnBrk="1" hangingPunct="1"/>
            <a:r>
              <a:rPr lang="en-US" sz="2900" smtClean="0"/>
              <a:t>Understanding client information needs</a:t>
            </a:r>
          </a:p>
        </p:txBody>
      </p:sp>
      <p:sp>
        <p:nvSpPr>
          <p:cNvPr id="17411" name="Rectangle 3"/>
          <p:cNvSpPr>
            <a:spLocks noGrp="1" noChangeArrowheads="1"/>
          </p:cNvSpPr>
          <p:nvPr>
            <p:ph type="body" idx="1"/>
          </p:nvPr>
        </p:nvSpPr>
        <p:spPr/>
        <p:txBody>
          <a:bodyPr/>
          <a:lstStyle/>
          <a:p>
            <a:pPr eaLnBrk="1" hangingPunct="1">
              <a:buFont typeface="Wingdings" pitchFamily="2" charset="2"/>
              <a:buNone/>
            </a:pPr>
            <a:r>
              <a:rPr lang="en-US" smtClean="0"/>
              <a:t>Typical questions clients want answered:</a:t>
            </a:r>
          </a:p>
          <a:p>
            <a:pPr eaLnBrk="1" hangingPunct="1"/>
            <a:r>
              <a:rPr lang="en-US" smtClean="0"/>
              <a:t>Is the project achieving its objectives?</a:t>
            </a:r>
          </a:p>
          <a:p>
            <a:pPr eaLnBrk="1" hangingPunct="1"/>
            <a:r>
              <a:rPr lang="en-US" smtClean="0"/>
              <a:t>Is it having desired impact?</a:t>
            </a:r>
          </a:p>
          <a:p>
            <a:pPr eaLnBrk="1" hangingPunct="1"/>
            <a:r>
              <a:rPr lang="en-US" smtClean="0"/>
              <a:t>Are all sectors of the target population benefiting?</a:t>
            </a:r>
          </a:p>
          <a:p>
            <a:pPr eaLnBrk="1" hangingPunct="1"/>
            <a:r>
              <a:rPr lang="en-US" smtClean="0"/>
              <a:t>Will the results be sustainable?</a:t>
            </a:r>
          </a:p>
          <a:p>
            <a:pPr eaLnBrk="1" hangingPunct="1"/>
            <a:r>
              <a:rPr lang="en-US" smtClean="0"/>
              <a:t>Which contextual factors determine the degree of success or failure?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dissolve">
                                      <p:cBhvr>
                                        <p:cTn id="11" dur="500"/>
                                        <p:tgtEl>
                                          <p:spTgt spid="17411">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100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dissolve">
                                      <p:cBhvr>
                                        <p:cTn id="15" dur="500"/>
                                        <p:tgtEl>
                                          <p:spTgt spid="17411">
                                            <p:txEl>
                                              <p:pRg st="2" end="2"/>
                                            </p:txEl>
                                          </p:spTgt>
                                        </p:tgtEl>
                                      </p:cBhvr>
                                    </p:animEffect>
                                  </p:childTnLst>
                                </p:cTn>
                              </p:par>
                            </p:childTnLst>
                          </p:cTn>
                        </p:par>
                        <p:par>
                          <p:cTn id="16" fill="hold" nodeType="afterGroup">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dissolve">
                                      <p:cBhvr>
                                        <p:cTn id="19" dur="500"/>
                                        <p:tgtEl>
                                          <p:spTgt spid="17411">
                                            <p:txEl>
                                              <p:pRg st="3" end="3"/>
                                            </p:txEl>
                                          </p:spTgt>
                                        </p:tgtEl>
                                      </p:cBhvr>
                                    </p:animEffect>
                                  </p:childTnLst>
                                </p:cTn>
                              </p:par>
                            </p:childTnLst>
                          </p:cTn>
                        </p:par>
                        <p:par>
                          <p:cTn id="20" fill="hold" nodeType="afterGroup">
                            <p:stCondLst>
                              <p:cond delay="3000"/>
                            </p:stCondLst>
                            <p:childTnLst>
                              <p:par>
                                <p:cTn id="21" presetID="9" presetClass="entr" presetSubtype="0" fill="hold" grpId="0" nodeType="after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Effect transition="in" filter="dissolve">
                                      <p:cBhvr>
                                        <p:cTn id="23" dur="500"/>
                                        <p:tgtEl>
                                          <p:spTgt spid="17411">
                                            <p:txEl>
                                              <p:pRg st="4" end="4"/>
                                            </p:txEl>
                                          </p:spTgt>
                                        </p:tgtEl>
                                      </p:cBhvr>
                                    </p:animEffect>
                                  </p:childTnLst>
                                </p:cTn>
                              </p:par>
                            </p:childTnLst>
                          </p:cTn>
                        </p:par>
                        <p:par>
                          <p:cTn id="24" fill="hold" nodeType="afterGroup">
                            <p:stCondLst>
                              <p:cond delay="3500"/>
                            </p:stCondLst>
                            <p:childTnLst>
                              <p:par>
                                <p:cTn id="25" presetID="9" presetClass="entr" presetSubtype="0" fill="hold" grpId="0" nodeType="after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dissolve">
                                      <p:cBhvr>
                                        <p:cTn id="27"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smtClean="0"/>
              <a:t>Workshop Objectives</a:t>
            </a:r>
          </a:p>
        </p:txBody>
      </p:sp>
      <p:sp>
        <p:nvSpPr>
          <p:cNvPr id="12291" name="Content Placeholder 2"/>
          <p:cNvSpPr>
            <a:spLocks noGrp="1"/>
          </p:cNvSpPr>
          <p:nvPr>
            <p:ph idx="1"/>
          </p:nvPr>
        </p:nvSpPr>
        <p:spPr/>
        <p:txBody>
          <a:bodyPr/>
          <a:lstStyle/>
          <a:p>
            <a:pPr>
              <a:buFont typeface="Wingdings" pitchFamily="2" charset="2"/>
              <a:buNone/>
            </a:pPr>
            <a:r>
              <a:rPr lang="en-US" sz="2400" i="1" smtClean="0"/>
              <a:t>1.  The basics of the RealWorld Evaluation approach for addressing common issues and constraints faced by evaluators such as: when the evaluator is not called in until the project is nearly completed and there was </a:t>
            </a:r>
            <a:r>
              <a:rPr lang="en-US" sz="2400" b="1" i="1" smtClean="0"/>
              <a:t>no baseline</a:t>
            </a:r>
            <a:r>
              <a:rPr lang="en-US" sz="2400" i="1" smtClean="0"/>
              <a:t> nor </a:t>
            </a:r>
            <a:r>
              <a:rPr lang="en-US" sz="2400" b="1" i="1" smtClean="0"/>
              <a:t>comparison group</a:t>
            </a:r>
            <a:r>
              <a:rPr lang="en-US" sz="2400" i="1" smtClean="0"/>
              <a:t>; or where the evaluation must be conducted with </a:t>
            </a:r>
            <a:r>
              <a:rPr lang="en-US" sz="2400" b="1" i="1" smtClean="0"/>
              <a:t>inadequate budget</a:t>
            </a:r>
            <a:r>
              <a:rPr lang="en-US" sz="2400" i="1" smtClean="0"/>
              <a:t> and </a:t>
            </a:r>
            <a:r>
              <a:rPr lang="en-US" sz="2400" b="1" i="1" smtClean="0"/>
              <a:t>insufficient time</a:t>
            </a:r>
            <a:r>
              <a:rPr lang="en-US" sz="2400" i="1" smtClean="0"/>
              <a:t>; and where there are </a:t>
            </a:r>
            <a:r>
              <a:rPr lang="en-US" sz="2400" b="1" i="1" smtClean="0"/>
              <a:t>political pressures</a:t>
            </a:r>
            <a:r>
              <a:rPr lang="en-US" sz="2400" i="1" smtClean="0"/>
              <a:t> and expectations for how the evaluation should be conducted and what the conclusions should say;</a:t>
            </a:r>
            <a:endParaRPr lang="en-US" sz="2400" smtClean="0"/>
          </a:p>
        </p:txBody>
      </p:sp>
      <p:sp>
        <p:nvSpPr>
          <p:cNvPr id="9220" name="Slide Number Placeholder 3"/>
          <p:cNvSpPr>
            <a:spLocks noGrp="1"/>
          </p:cNvSpPr>
          <p:nvPr>
            <p:ph type="sldNum" sz="quarter" idx="12"/>
          </p:nvPr>
        </p:nvSpPr>
        <p:spPr/>
        <p:txBody>
          <a:bodyPr/>
          <a:lstStyle/>
          <a:p>
            <a:pPr>
              <a:defRPr/>
            </a:pPr>
            <a:fld id="{7804215E-06EA-482A-93C4-FC6F006DD74E}" type="slidenum">
              <a:rPr lang="en-US" smtClean="0"/>
              <a:pPr>
                <a:defRPr/>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p:txBody>
          <a:bodyPr/>
          <a:lstStyle/>
          <a:p>
            <a:pPr>
              <a:defRPr/>
            </a:pPr>
            <a:fld id="{F124BC04-9DD4-41CC-A20C-63AF78666AD2}" type="slidenum">
              <a:rPr lang="en-US" smtClean="0"/>
              <a:pPr>
                <a:defRPr/>
              </a:pPr>
              <a:t>20</a:t>
            </a:fld>
            <a:endParaRPr lang="en-US" smtClean="0"/>
          </a:p>
        </p:txBody>
      </p:sp>
      <p:sp>
        <p:nvSpPr>
          <p:cNvPr id="1843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t>A full understanding of client information needs can often reduce the types of information collected and the level of detail and rigor necessary.</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However, this understanding could also </a:t>
            </a:r>
            <a:r>
              <a:rPr lang="en-US" b="1" smtClean="0"/>
              <a:t>increase</a:t>
            </a:r>
            <a:r>
              <a:rPr lang="en-US" smtClean="0"/>
              <a:t> the amount of information required!</a:t>
            </a:r>
          </a:p>
        </p:txBody>
      </p:sp>
      <p:sp>
        <p:nvSpPr>
          <p:cNvPr id="35844" name="Rectangle 5"/>
          <p:cNvSpPr>
            <a:spLocks noGrp="1" noChangeArrowheads="1"/>
          </p:cNvSpPr>
          <p:nvPr>
            <p:ph type="title"/>
          </p:nvPr>
        </p:nvSpPr>
        <p:spPr/>
        <p:txBody>
          <a:bodyPr/>
          <a:lstStyle/>
          <a:p>
            <a:pPr eaLnBrk="1" hangingPunct="1"/>
            <a:r>
              <a:rPr lang="en-US" sz="2900" smtClean="0"/>
              <a:t>Understanding client information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animEffect transition="in" filter="dissolve">
                                      <p:cBhvr>
                                        <p:cTn id="11"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800" b="1" smtClean="0">
                <a:solidFill>
                  <a:srgbClr val="C00000"/>
                </a:solidFill>
              </a:rPr>
              <a:t>Still part of scoping</a:t>
            </a:r>
            <a:r>
              <a:rPr lang="en-US" sz="2800" smtClean="0"/>
              <a:t>: Other questions to answer as you customize an evaluation Terms of Reference (ToR):</a:t>
            </a:r>
          </a:p>
        </p:txBody>
      </p:sp>
      <p:sp>
        <p:nvSpPr>
          <p:cNvPr id="125955" name="Rectangle 3"/>
          <p:cNvSpPr>
            <a:spLocks noGrp="1" noChangeArrowheads="1"/>
          </p:cNvSpPr>
          <p:nvPr>
            <p:ph type="body" idx="1"/>
          </p:nvPr>
        </p:nvSpPr>
        <p:spPr>
          <a:xfrm>
            <a:off x="457200" y="1981200"/>
            <a:ext cx="8382000" cy="4876800"/>
          </a:xfrm>
        </p:spPr>
        <p:txBody>
          <a:bodyPr/>
          <a:lstStyle/>
          <a:p>
            <a:pPr marL="609600" indent="-609600" eaLnBrk="1" hangingPunct="1">
              <a:buFontTx/>
              <a:buAutoNum type="arabicPeriod"/>
            </a:pPr>
            <a:r>
              <a:rPr lang="en-US" smtClean="0"/>
              <a:t>Who asked for the evaluation? (Who are the key stakeholders)?</a:t>
            </a:r>
          </a:p>
          <a:p>
            <a:pPr marL="609600" indent="-609600" eaLnBrk="1" hangingPunct="1">
              <a:buFontTx/>
              <a:buAutoNum type="arabicPeriod"/>
            </a:pPr>
            <a:r>
              <a:rPr lang="en-US" smtClean="0"/>
              <a:t>What are the key questions to be answered?</a:t>
            </a:r>
          </a:p>
          <a:p>
            <a:pPr marL="609600" indent="-609600" eaLnBrk="1" hangingPunct="1">
              <a:buFontTx/>
              <a:buAutoNum type="arabicPeriod"/>
            </a:pPr>
            <a:r>
              <a:rPr lang="en-US" smtClean="0"/>
              <a:t>Will this be mostly a developmental, formative or summative evaluation?</a:t>
            </a:r>
          </a:p>
          <a:p>
            <a:pPr marL="609600" indent="-609600" eaLnBrk="1" hangingPunct="1">
              <a:buFontTx/>
              <a:buAutoNum type="arabicPeriod"/>
            </a:pPr>
            <a:r>
              <a:rPr lang="en-US" smtClean="0"/>
              <a:t>Will there be a next phase, or other projects designed based on the findings of this evaluation?</a:t>
            </a:r>
          </a:p>
          <a:p>
            <a:pPr marL="609600" indent="-609600" eaLnBrk="1" hangingPunct="1"/>
            <a:endParaRPr lang="en-US" smtClean="0"/>
          </a:p>
        </p:txBody>
      </p:sp>
      <p:sp>
        <p:nvSpPr>
          <p:cNvPr id="36868"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E519408D-876F-4712-870E-27379502D880}" type="slidenum">
              <a:rPr lang="en-US"/>
              <a:pPr>
                <a:spcBef>
                  <a:spcPct val="50000"/>
                </a:spcBef>
              </a:pPr>
              <a:t>21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blinds(horizontal)">
                                      <p:cBhvr>
                                        <p:cTn id="7" dur="500"/>
                                        <p:tgtEl>
                                          <p:spTgt spid="125955">
                                            <p:txEl>
                                              <p:pRg st="0" end="0"/>
                                            </p:txEl>
                                          </p:spTgt>
                                        </p:tgtEl>
                                      </p:cBhvr>
                                    </p:animEffect>
                                  </p:childTnLst>
                                </p:cTn>
                              </p:par>
                            </p:childTnLst>
                          </p:cTn>
                        </p:par>
                        <p:par>
                          <p:cTn id="8" fill="hold" nodeType="afterGroup">
                            <p:stCondLst>
                              <p:cond delay="1000"/>
                            </p:stCondLst>
                            <p:childTnLst>
                              <p:par>
                                <p:cTn id="9" presetID="3" presetClass="entr" presetSubtype="10" fill="hold" grpId="0" nodeType="afterEffect">
                                  <p:stCondLst>
                                    <p:cond delay="500"/>
                                  </p:stCondLst>
                                  <p:childTnLst>
                                    <p:set>
                                      <p:cBhvr>
                                        <p:cTn id="10" dur="1" fill="hold">
                                          <p:stCondLst>
                                            <p:cond delay="0"/>
                                          </p:stCondLst>
                                        </p:cTn>
                                        <p:tgtEl>
                                          <p:spTgt spid="125955">
                                            <p:txEl>
                                              <p:pRg st="1" end="1"/>
                                            </p:txEl>
                                          </p:spTgt>
                                        </p:tgtEl>
                                        <p:attrNameLst>
                                          <p:attrName>style.visibility</p:attrName>
                                        </p:attrNameLst>
                                      </p:cBhvr>
                                      <p:to>
                                        <p:strVal val="visible"/>
                                      </p:to>
                                    </p:set>
                                    <p:animEffect transition="in" filter="blinds(horizontal)">
                                      <p:cBhvr>
                                        <p:cTn id="11" dur="500"/>
                                        <p:tgtEl>
                                          <p:spTgt spid="125955">
                                            <p:txEl>
                                              <p:pRg st="1" end="1"/>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500"/>
                                  </p:stCondLst>
                                  <p:childTnLst>
                                    <p:set>
                                      <p:cBhvr>
                                        <p:cTn id="14" dur="1" fill="hold">
                                          <p:stCondLst>
                                            <p:cond delay="0"/>
                                          </p:stCondLst>
                                        </p:cTn>
                                        <p:tgtEl>
                                          <p:spTgt spid="125955">
                                            <p:txEl>
                                              <p:pRg st="2" end="2"/>
                                            </p:txEl>
                                          </p:spTgt>
                                        </p:tgtEl>
                                        <p:attrNameLst>
                                          <p:attrName>style.visibility</p:attrName>
                                        </p:attrNameLst>
                                      </p:cBhvr>
                                      <p:to>
                                        <p:strVal val="visible"/>
                                      </p:to>
                                    </p:set>
                                    <p:animEffect transition="in" filter="blinds(horizontal)">
                                      <p:cBhvr>
                                        <p:cTn id="15" dur="500"/>
                                        <p:tgtEl>
                                          <p:spTgt spid="125955">
                                            <p:txEl>
                                              <p:pRg st="2" end="2"/>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500"/>
                                  </p:stCondLst>
                                  <p:childTnLst>
                                    <p:set>
                                      <p:cBhvr>
                                        <p:cTn id="18" dur="1" fill="hold">
                                          <p:stCondLst>
                                            <p:cond delay="0"/>
                                          </p:stCondLst>
                                        </p:cTn>
                                        <p:tgtEl>
                                          <p:spTgt spid="125955">
                                            <p:txEl>
                                              <p:pRg st="3" end="3"/>
                                            </p:txEl>
                                          </p:spTgt>
                                        </p:tgtEl>
                                        <p:attrNameLst>
                                          <p:attrName>style.visibility</p:attrName>
                                        </p:attrNameLst>
                                      </p:cBhvr>
                                      <p:to>
                                        <p:strVal val="visible"/>
                                      </p:to>
                                    </p:set>
                                    <p:animEffect transition="in" filter="blinds(horizontal)">
                                      <p:cBhvr>
                                        <p:cTn id="19" dur="500"/>
                                        <p:tgtEl>
                                          <p:spTgt spid="1259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533400" y="1828800"/>
            <a:ext cx="8001000" cy="4114800"/>
          </a:xfrm>
        </p:spPr>
        <p:txBody>
          <a:bodyPr/>
          <a:lstStyle/>
          <a:p>
            <a:pPr marL="609600" indent="-609600" eaLnBrk="1" hangingPunct="1">
              <a:lnSpc>
                <a:spcPct val="90000"/>
              </a:lnSpc>
              <a:buFontTx/>
              <a:buAutoNum type="arabicPeriod" startAt="5"/>
            </a:pPr>
            <a:r>
              <a:rPr lang="en-US" smtClean="0"/>
              <a:t>What decisions will be made in response to the findings of this evaluation?</a:t>
            </a:r>
          </a:p>
          <a:p>
            <a:pPr marL="609600" indent="-609600" eaLnBrk="1" hangingPunct="1">
              <a:lnSpc>
                <a:spcPct val="90000"/>
              </a:lnSpc>
              <a:buFontTx/>
              <a:buAutoNum type="arabicPeriod" startAt="5"/>
            </a:pPr>
            <a:r>
              <a:rPr lang="en-US" smtClean="0"/>
              <a:t>What is the appropriate level of rigor?</a:t>
            </a:r>
          </a:p>
          <a:p>
            <a:pPr marL="609600" indent="-609600" eaLnBrk="1" hangingPunct="1">
              <a:lnSpc>
                <a:spcPct val="90000"/>
              </a:lnSpc>
              <a:buFontTx/>
              <a:buAutoNum type="arabicPeriod" startAt="5"/>
            </a:pPr>
            <a:r>
              <a:rPr lang="en-US" smtClean="0"/>
              <a:t>What is the scope / scale of the evaluation / evaluand (thing to be evaluated)?</a:t>
            </a:r>
          </a:p>
          <a:p>
            <a:pPr marL="609600" indent="-609600" eaLnBrk="1" hangingPunct="1">
              <a:lnSpc>
                <a:spcPct val="90000"/>
              </a:lnSpc>
              <a:buFontTx/>
              <a:buAutoNum type="arabicPeriod" startAt="5"/>
            </a:pPr>
            <a:r>
              <a:rPr lang="en-US" smtClean="0"/>
              <a:t>How much time will be needed / available?</a:t>
            </a:r>
          </a:p>
          <a:p>
            <a:pPr marL="609600" indent="-609600" eaLnBrk="1" hangingPunct="1">
              <a:lnSpc>
                <a:spcPct val="90000"/>
              </a:lnSpc>
              <a:buFontTx/>
              <a:buAutoNum type="arabicPeriod" startAt="5"/>
            </a:pPr>
            <a:r>
              <a:rPr lang="en-US" smtClean="0"/>
              <a:t>What financial resources are needed / available?</a:t>
            </a:r>
          </a:p>
          <a:p>
            <a:pPr marL="609600" indent="-609600" eaLnBrk="1" hangingPunct="1">
              <a:lnSpc>
                <a:spcPct val="90000"/>
              </a:lnSpc>
            </a:pPr>
            <a:endParaRPr lang="en-US" smtClean="0"/>
          </a:p>
        </p:txBody>
      </p:sp>
      <p:sp>
        <p:nvSpPr>
          <p:cNvPr id="37891" name="Rectangle 3"/>
          <p:cNvSpPr>
            <a:spLocks noGrp="1" noChangeArrowheads="1"/>
          </p:cNvSpPr>
          <p:nvPr>
            <p:ph type="title"/>
          </p:nvPr>
        </p:nvSpPr>
        <p:spPr/>
        <p:txBody>
          <a:bodyPr/>
          <a:lstStyle/>
          <a:p>
            <a:pPr eaLnBrk="1" hangingPunct="1"/>
            <a:r>
              <a:rPr lang="en-US" smtClean="0"/>
              <a:t>Other questions to answer as you customize an evaluation ToR:</a:t>
            </a:r>
          </a:p>
        </p:txBody>
      </p:sp>
      <p:sp>
        <p:nvSpPr>
          <p:cNvPr id="37892"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D1F641BE-080B-44CD-8A91-B170B5B44C0E}" type="slidenum">
              <a:rPr lang="en-US"/>
              <a:pPr>
                <a:spcBef>
                  <a:spcPct val="50000"/>
                </a:spcBef>
              </a:pPr>
              <a:t>22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Effect transition="in" filter="blinds(horizontal)">
                                      <p:cBhvr>
                                        <p:cTn id="7" dur="500"/>
                                        <p:tgtEl>
                                          <p:spTgt spid="126978">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6978">
                                            <p:txEl>
                                              <p:pRg st="1" end="1"/>
                                            </p:txEl>
                                          </p:spTgt>
                                        </p:tgtEl>
                                        <p:attrNameLst>
                                          <p:attrName>style.visibility</p:attrName>
                                        </p:attrNameLst>
                                      </p:cBhvr>
                                      <p:to>
                                        <p:strVal val="visible"/>
                                      </p:to>
                                    </p:set>
                                    <p:animEffect transition="in" filter="blinds(horizontal)">
                                      <p:cBhvr>
                                        <p:cTn id="11" dur="500"/>
                                        <p:tgtEl>
                                          <p:spTgt spid="126978">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6978">
                                            <p:txEl>
                                              <p:pRg st="2" end="2"/>
                                            </p:txEl>
                                          </p:spTgt>
                                        </p:tgtEl>
                                        <p:attrNameLst>
                                          <p:attrName>style.visibility</p:attrName>
                                        </p:attrNameLst>
                                      </p:cBhvr>
                                      <p:to>
                                        <p:strVal val="visible"/>
                                      </p:to>
                                    </p:set>
                                    <p:animEffect transition="in" filter="blinds(horizontal)">
                                      <p:cBhvr>
                                        <p:cTn id="15" dur="500"/>
                                        <p:tgtEl>
                                          <p:spTgt spid="126978">
                                            <p:txEl>
                                              <p:pRg st="2" end="2"/>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6978">
                                            <p:txEl>
                                              <p:pRg st="3" end="3"/>
                                            </p:txEl>
                                          </p:spTgt>
                                        </p:tgtEl>
                                        <p:attrNameLst>
                                          <p:attrName>style.visibility</p:attrName>
                                        </p:attrNameLst>
                                      </p:cBhvr>
                                      <p:to>
                                        <p:strVal val="visible"/>
                                      </p:to>
                                    </p:set>
                                    <p:animEffect transition="in" filter="blinds(horizontal)">
                                      <p:cBhvr>
                                        <p:cTn id="19" dur="500"/>
                                        <p:tgtEl>
                                          <p:spTgt spid="126978">
                                            <p:txEl>
                                              <p:pRg st="3" end="3"/>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6978">
                                            <p:txEl>
                                              <p:pRg st="4" end="4"/>
                                            </p:txEl>
                                          </p:spTgt>
                                        </p:tgtEl>
                                        <p:attrNameLst>
                                          <p:attrName>style.visibility</p:attrName>
                                        </p:attrNameLst>
                                      </p:cBhvr>
                                      <p:to>
                                        <p:strVal val="visible"/>
                                      </p:to>
                                    </p:set>
                                    <p:animEffect transition="in" filter="blinds(horizontal)">
                                      <p:cBhvr>
                                        <p:cTn id="23" dur="500"/>
                                        <p:tgtEl>
                                          <p:spTgt spid="1269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533400" y="1828800"/>
            <a:ext cx="8001000" cy="4114800"/>
          </a:xfrm>
        </p:spPr>
        <p:txBody>
          <a:bodyPr/>
          <a:lstStyle/>
          <a:p>
            <a:pPr marL="609600" indent="-609600" eaLnBrk="1" hangingPunct="1">
              <a:lnSpc>
                <a:spcPct val="80000"/>
              </a:lnSpc>
              <a:buFontTx/>
              <a:buAutoNum type="arabicPeriod" startAt="10"/>
            </a:pPr>
            <a:r>
              <a:rPr lang="en-US" sz="3200" smtClean="0"/>
              <a:t>Should the evaluation rely mainly on quantitative or qualitative methods?</a:t>
            </a:r>
          </a:p>
          <a:p>
            <a:pPr marL="609600" indent="-609600" eaLnBrk="1" hangingPunct="1">
              <a:lnSpc>
                <a:spcPct val="80000"/>
              </a:lnSpc>
              <a:buFontTx/>
              <a:buAutoNum type="arabicPeriod" startAt="10"/>
            </a:pPr>
            <a:r>
              <a:rPr lang="en-US" sz="3200" smtClean="0"/>
              <a:t>Should participatory methods be used?</a:t>
            </a:r>
          </a:p>
          <a:p>
            <a:pPr marL="609600" indent="-609600" eaLnBrk="1" hangingPunct="1">
              <a:lnSpc>
                <a:spcPct val="80000"/>
              </a:lnSpc>
              <a:buFontTx/>
              <a:buAutoNum type="arabicPeriod" startAt="10"/>
            </a:pPr>
            <a:r>
              <a:rPr lang="en-US" sz="3200" smtClean="0"/>
              <a:t>Can / should there be a household survey?</a:t>
            </a:r>
          </a:p>
          <a:p>
            <a:pPr marL="609600" indent="-609600" eaLnBrk="1" hangingPunct="1">
              <a:lnSpc>
                <a:spcPct val="80000"/>
              </a:lnSpc>
              <a:buFontTx/>
              <a:buAutoNum type="arabicPeriod" startAt="10"/>
            </a:pPr>
            <a:r>
              <a:rPr lang="en-US" sz="3200" smtClean="0"/>
              <a:t>Who should be interviewed?</a:t>
            </a:r>
          </a:p>
          <a:p>
            <a:pPr marL="609600" indent="-609600" eaLnBrk="1" hangingPunct="1">
              <a:lnSpc>
                <a:spcPct val="80000"/>
              </a:lnSpc>
              <a:buFontTx/>
              <a:buAutoNum type="arabicPeriod" startAt="10"/>
            </a:pPr>
            <a:r>
              <a:rPr lang="en-US" sz="3200" smtClean="0"/>
              <a:t>Who should be involved in planning / implementing the evaluation?</a:t>
            </a:r>
          </a:p>
          <a:p>
            <a:pPr marL="609600" indent="-609600" eaLnBrk="1" hangingPunct="1">
              <a:lnSpc>
                <a:spcPct val="80000"/>
              </a:lnSpc>
              <a:buFontTx/>
              <a:buAutoNum type="arabicPeriod" startAt="10"/>
            </a:pPr>
            <a:r>
              <a:rPr lang="en-US" sz="3200" smtClean="0"/>
              <a:t>What are the most appropriate forms of communicating the findings to different stakeholder audiences?</a:t>
            </a:r>
          </a:p>
          <a:p>
            <a:pPr marL="609600" indent="-609600" eaLnBrk="1" hangingPunct="1">
              <a:lnSpc>
                <a:spcPct val="80000"/>
              </a:lnSpc>
            </a:pPr>
            <a:endParaRPr lang="en-US" sz="3200" smtClean="0"/>
          </a:p>
        </p:txBody>
      </p:sp>
      <p:sp>
        <p:nvSpPr>
          <p:cNvPr id="38915" name="Rectangle 3"/>
          <p:cNvSpPr>
            <a:spLocks noGrp="1" noChangeArrowheads="1"/>
          </p:cNvSpPr>
          <p:nvPr>
            <p:ph type="title"/>
          </p:nvPr>
        </p:nvSpPr>
        <p:spPr/>
        <p:txBody>
          <a:bodyPr/>
          <a:lstStyle/>
          <a:p>
            <a:pPr eaLnBrk="1" hangingPunct="1"/>
            <a:r>
              <a:rPr lang="en-US" smtClean="0"/>
              <a:t>Other questions to answer as you customize an evaluation ToR:</a:t>
            </a:r>
          </a:p>
        </p:txBody>
      </p:sp>
      <p:sp>
        <p:nvSpPr>
          <p:cNvPr id="38916"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32691667-F89D-4C25-94B8-92153A0A3C0F}" type="slidenum">
              <a:rPr lang="en-US"/>
              <a:pPr>
                <a:spcBef>
                  <a:spcPct val="50000"/>
                </a:spcBef>
              </a:pPr>
              <a:t>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blinds(horizontal)">
                                      <p:cBhvr>
                                        <p:cTn id="7" dur="500"/>
                                        <p:tgtEl>
                                          <p:spTgt spid="128002">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8002">
                                            <p:txEl>
                                              <p:pRg st="1" end="1"/>
                                            </p:txEl>
                                          </p:spTgt>
                                        </p:tgtEl>
                                        <p:attrNameLst>
                                          <p:attrName>style.visibility</p:attrName>
                                        </p:attrNameLst>
                                      </p:cBhvr>
                                      <p:to>
                                        <p:strVal val="visible"/>
                                      </p:to>
                                    </p:set>
                                    <p:animEffect transition="in" filter="blinds(horizontal)">
                                      <p:cBhvr>
                                        <p:cTn id="11" dur="500"/>
                                        <p:tgtEl>
                                          <p:spTgt spid="128002">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8002">
                                            <p:txEl>
                                              <p:pRg st="2" end="2"/>
                                            </p:txEl>
                                          </p:spTgt>
                                        </p:tgtEl>
                                        <p:attrNameLst>
                                          <p:attrName>style.visibility</p:attrName>
                                        </p:attrNameLst>
                                      </p:cBhvr>
                                      <p:to>
                                        <p:strVal val="visible"/>
                                      </p:to>
                                    </p:set>
                                    <p:animEffect transition="in" filter="blinds(horizontal)">
                                      <p:cBhvr>
                                        <p:cTn id="15" dur="500"/>
                                        <p:tgtEl>
                                          <p:spTgt spid="128002">
                                            <p:txEl>
                                              <p:pRg st="2" end="2"/>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8002">
                                            <p:txEl>
                                              <p:pRg st="3" end="3"/>
                                            </p:txEl>
                                          </p:spTgt>
                                        </p:tgtEl>
                                        <p:attrNameLst>
                                          <p:attrName>style.visibility</p:attrName>
                                        </p:attrNameLst>
                                      </p:cBhvr>
                                      <p:to>
                                        <p:strVal val="visible"/>
                                      </p:to>
                                    </p:set>
                                    <p:animEffect transition="in" filter="blinds(horizontal)">
                                      <p:cBhvr>
                                        <p:cTn id="19" dur="500"/>
                                        <p:tgtEl>
                                          <p:spTgt spid="128002">
                                            <p:txEl>
                                              <p:pRg st="3" end="3"/>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8002">
                                            <p:txEl>
                                              <p:pRg st="4" end="4"/>
                                            </p:txEl>
                                          </p:spTgt>
                                        </p:tgtEl>
                                        <p:attrNameLst>
                                          <p:attrName>style.visibility</p:attrName>
                                        </p:attrNameLst>
                                      </p:cBhvr>
                                      <p:to>
                                        <p:strVal val="visible"/>
                                      </p:to>
                                    </p:set>
                                    <p:animEffect transition="in" filter="blinds(horizontal)">
                                      <p:cBhvr>
                                        <p:cTn id="23" dur="500"/>
                                        <p:tgtEl>
                                          <p:spTgt spid="128002">
                                            <p:txEl>
                                              <p:pRg st="4" end="4"/>
                                            </p:txEl>
                                          </p:spTgt>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28002">
                                            <p:txEl>
                                              <p:pRg st="5" end="5"/>
                                            </p:txEl>
                                          </p:spTgt>
                                        </p:tgtEl>
                                        <p:attrNameLst>
                                          <p:attrName>style.visibility</p:attrName>
                                        </p:attrNameLst>
                                      </p:cBhvr>
                                      <p:to>
                                        <p:strVal val="visible"/>
                                      </p:to>
                                    </p:set>
                                    <p:animEffect transition="in" filter="blinds(horizontal)">
                                      <p:cBhvr>
                                        <p:cTn id="27" dur="500"/>
                                        <p:tgtEl>
                                          <p:spTgt spid="1280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1752600" y="990600"/>
            <a:ext cx="5715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4000" b="1">
                <a:solidFill>
                  <a:srgbClr val="0000FF"/>
                </a:solidFill>
              </a:rPr>
              <a:t>Before we return to the RealWorld steps, let’s gain a perspective on levels of rigor, and what a life-of-project evaluation plan could look like</a:t>
            </a:r>
          </a:p>
        </p:txBody>
      </p:sp>
      <p:sp>
        <p:nvSpPr>
          <p:cNvPr id="40963" name="Text Box 3"/>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E3DAE0C3-BD16-4AA1-8183-1165DC8CDCB9}" type="slidenum">
              <a:rPr lang="en-US"/>
              <a:pPr>
                <a:spcBef>
                  <a:spcPct val="50000"/>
                </a:spcBef>
              </a:pPr>
              <a:t>24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dissolve">
                                      <p:cBhvr>
                                        <p:cTn id="7" dur="5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228600" y="0"/>
            <a:ext cx="8915400" cy="1028700"/>
          </a:xfrm>
          <a:prstGeom prst="rect">
            <a:avLst/>
          </a:prstGeom>
          <a:noFill/>
          <a:ln w="12700">
            <a:noFill/>
            <a:miter lim="800000"/>
            <a:headEnd/>
            <a:tailEnd/>
          </a:ln>
          <a:effectLst/>
        </p:spPr>
        <p:txBody>
          <a:bodyPr>
            <a:spAutoFit/>
          </a:bodyPr>
          <a:lstStyle/>
          <a:p>
            <a:pPr algn="ctr" eaLnBrk="0" hangingPunct="0">
              <a:spcBef>
                <a:spcPct val="50000"/>
              </a:spcBef>
              <a:defRPr/>
            </a:pPr>
            <a:r>
              <a:rPr lang="en-US" sz="3300" b="1" dirty="0">
                <a:solidFill>
                  <a:srgbClr val="006600"/>
                </a:solidFill>
                <a:effectLst>
                  <a:outerShdw blurRad="38100" dist="38100" dir="2700000" algn="tl">
                    <a:srgbClr val="C0C0C0"/>
                  </a:outerShdw>
                </a:effectLst>
                <a:cs typeface="+mn-cs"/>
              </a:rPr>
              <a:t>Different levels of rigor</a:t>
            </a:r>
          </a:p>
          <a:p>
            <a:pPr algn="ctr" eaLnBrk="0" hangingPunct="0">
              <a:spcBef>
                <a:spcPct val="50000"/>
              </a:spcBef>
              <a:defRPr/>
            </a:pPr>
            <a:r>
              <a:rPr lang="en-US" sz="1900" b="1" dirty="0">
                <a:solidFill>
                  <a:srgbClr val="006600"/>
                </a:solidFill>
                <a:cs typeface="+mn-cs"/>
              </a:rPr>
              <a:t>depends on source of evidence; </a:t>
            </a:r>
            <a:r>
              <a:rPr lang="en-US" i="1" dirty="0">
                <a:solidFill>
                  <a:srgbClr val="CC3300"/>
                </a:solidFill>
                <a:cs typeface="+mn-cs"/>
              </a:rPr>
              <a:t>level of confidence;</a:t>
            </a:r>
            <a:r>
              <a:rPr lang="en-US" sz="1900" b="1" dirty="0">
                <a:solidFill>
                  <a:srgbClr val="006600"/>
                </a:solidFill>
                <a:cs typeface="+mn-cs"/>
              </a:rPr>
              <a:t> </a:t>
            </a:r>
            <a:r>
              <a:rPr lang="en-US" i="1" dirty="0">
                <a:solidFill>
                  <a:srgbClr val="6666FF"/>
                </a:solidFill>
                <a:cs typeface="+mn-cs"/>
              </a:rPr>
              <a:t>use of information</a:t>
            </a:r>
            <a:endParaRPr lang="en-US" i="1" dirty="0">
              <a:solidFill>
                <a:srgbClr val="33CCFF"/>
              </a:solidFill>
              <a:cs typeface="+mn-cs"/>
            </a:endParaRPr>
          </a:p>
        </p:txBody>
      </p:sp>
      <p:sp>
        <p:nvSpPr>
          <p:cNvPr id="250883" name="Text Box 3"/>
          <p:cNvSpPr txBox="1">
            <a:spLocks noChangeArrowheads="1"/>
          </p:cNvSpPr>
          <p:nvPr/>
        </p:nvSpPr>
        <p:spPr bwMode="auto">
          <a:xfrm>
            <a:off x="0" y="548640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i="1"/>
              <a:t>Level 0:</a:t>
            </a:r>
            <a:r>
              <a:rPr lang="en-US" sz="2000" b="1" i="1">
                <a:solidFill>
                  <a:srgbClr val="663300"/>
                </a:solidFill>
              </a:rPr>
              <a:t> </a:t>
            </a:r>
            <a:r>
              <a:rPr lang="en-US" sz="2000" b="1">
                <a:solidFill>
                  <a:srgbClr val="663300"/>
                </a:solidFill>
              </a:rPr>
              <a:t>Decision-maker’s impressions based on anecdotes and sound bytes heard during brief encounters (hallway gossip), mostly intuition; </a:t>
            </a:r>
            <a:r>
              <a:rPr lang="en-US" i="1">
                <a:solidFill>
                  <a:srgbClr val="CC3300"/>
                </a:solidFill>
              </a:rPr>
              <a:t>Level of confidence +/- 50%; </a:t>
            </a:r>
            <a:r>
              <a:rPr lang="en-US" i="1">
                <a:solidFill>
                  <a:srgbClr val="6666FF"/>
                </a:solidFill>
              </a:rPr>
              <a:t>Decision made in a few seconds</a:t>
            </a:r>
            <a:endParaRPr lang="en-US" i="1">
              <a:solidFill>
                <a:schemeClr val="accent1"/>
              </a:solidFill>
            </a:endParaRPr>
          </a:p>
        </p:txBody>
      </p:sp>
      <p:sp>
        <p:nvSpPr>
          <p:cNvPr id="250884" name="Text Box 4"/>
          <p:cNvSpPr txBox="1">
            <a:spLocks noChangeArrowheads="1"/>
          </p:cNvSpPr>
          <p:nvPr/>
        </p:nvSpPr>
        <p:spPr bwMode="auto">
          <a:xfrm>
            <a:off x="0" y="48006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a:t>Level 1:</a:t>
            </a:r>
            <a:r>
              <a:rPr lang="en-US" sz="2000" b="1">
                <a:solidFill>
                  <a:srgbClr val="663300"/>
                </a:solidFill>
              </a:rPr>
              <a:t> A few people are asked their perspectives about project;</a:t>
            </a:r>
            <a:r>
              <a:rPr lang="en-US" i="1">
                <a:solidFill>
                  <a:srgbClr val="CC3300"/>
                </a:solidFill>
              </a:rPr>
              <a:t> </a:t>
            </a:r>
          </a:p>
          <a:p>
            <a:r>
              <a:rPr lang="en-US" i="1">
                <a:solidFill>
                  <a:srgbClr val="CC3300"/>
                </a:solidFill>
              </a:rPr>
              <a:t>P= +/- 40%</a:t>
            </a:r>
            <a:r>
              <a:rPr lang="en-US" sz="2000" b="1">
                <a:solidFill>
                  <a:srgbClr val="663300"/>
                </a:solidFill>
              </a:rPr>
              <a:t> </a:t>
            </a:r>
            <a:r>
              <a:rPr lang="en-US" i="1">
                <a:solidFill>
                  <a:srgbClr val="6666FF"/>
                </a:solidFill>
              </a:rPr>
              <a:t>Decision made in a few minutes</a:t>
            </a:r>
            <a:endParaRPr lang="en-US" i="1">
              <a:solidFill>
                <a:schemeClr val="accent1"/>
              </a:solidFill>
            </a:endParaRPr>
          </a:p>
        </p:txBody>
      </p:sp>
      <p:sp>
        <p:nvSpPr>
          <p:cNvPr id="250885" name="Text Box 5"/>
          <p:cNvSpPr txBox="1">
            <a:spLocks noChangeArrowheads="1"/>
          </p:cNvSpPr>
          <p:nvPr/>
        </p:nvSpPr>
        <p:spPr bwMode="auto">
          <a:xfrm>
            <a:off x="0" y="30480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a:t>Level 3:</a:t>
            </a:r>
            <a:r>
              <a:rPr lang="en-US" sz="2000" b="1">
                <a:solidFill>
                  <a:srgbClr val="663300"/>
                </a:solidFill>
              </a:rPr>
              <a:t> A rapid survey is conducted on a convenient sample of participants; </a:t>
            </a:r>
            <a:r>
              <a:rPr lang="en-US" i="1">
                <a:solidFill>
                  <a:srgbClr val="CC3300"/>
                </a:solidFill>
              </a:rPr>
              <a:t>P= +/- 10%</a:t>
            </a:r>
            <a:r>
              <a:rPr lang="en-US" sz="2000" b="1">
                <a:solidFill>
                  <a:srgbClr val="663300"/>
                </a:solidFill>
              </a:rPr>
              <a:t> </a:t>
            </a:r>
            <a:r>
              <a:rPr lang="en-US" i="1">
                <a:solidFill>
                  <a:srgbClr val="6666FF"/>
                </a:solidFill>
              </a:rPr>
              <a:t>Decision maker reads 10-page summary of report</a:t>
            </a:r>
            <a:endParaRPr lang="en-US" i="1">
              <a:solidFill>
                <a:schemeClr val="accent1"/>
              </a:solidFill>
            </a:endParaRPr>
          </a:p>
        </p:txBody>
      </p:sp>
      <p:sp>
        <p:nvSpPr>
          <p:cNvPr id="250886" name="Text Box 6"/>
          <p:cNvSpPr txBox="1">
            <a:spLocks noChangeArrowheads="1"/>
          </p:cNvSpPr>
          <p:nvPr/>
        </p:nvSpPr>
        <p:spPr bwMode="auto">
          <a:xfrm>
            <a:off x="0" y="39624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a:t>Level 2:</a:t>
            </a:r>
            <a:r>
              <a:rPr lang="en-US" sz="2000" b="1">
                <a:solidFill>
                  <a:srgbClr val="663300"/>
                </a:solidFill>
              </a:rPr>
              <a:t> A fairly good mix of people are asked their perspectives about project; </a:t>
            </a:r>
            <a:r>
              <a:rPr lang="en-US" i="1">
                <a:solidFill>
                  <a:srgbClr val="CC3300"/>
                </a:solidFill>
              </a:rPr>
              <a:t>P= +/- 25%</a:t>
            </a:r>
            <a:r>
              <a:rPr lang="en-US" sz="2000" b="1">
                <a:solidFill>
                  <a:srgbClr val="663300"/>
                </a:solidFill>
              </a:rPr>
              <a:t> </a:t>
            </a:r>
            <a:r>
              <a:rPr lang="en-US" i="1">
                <a:solidFill>
                  <a:srgbClr val="6666FF"/>
                </a:solidFill>
              </a:rPr>
              <a:t>Decision maker reads at least executive summary of report</a:t>
            </a:r>
            <a:endParaRPr lang="en-US" i="1">
              <a:solidFill>
                <a:schemeClr val="accent1"/>
              </a:solidFill>
            </a:endParaRPr>
          </a:p>
        </p:txBody>
      </p:sp>
      <p:sp>
        <p:nvSpPr>
          <p:cNvPr id="250887" name="Text Box 7"/>
          <p:cNvSpPr txBox="1">
            <a:spLocks noChangeArrowheads="1"/>
          </p:cNvSpPr>
          <p:nvPr/>
        </p:nvSpPr>
        <p:spPr bwMode="auto">
          <a:xfrm>
            <a:off x="0" y="2057400"/>
            <a:ext cx="899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Level 4:</a:t>
            </a:r>
            <a:r>
              <a:rPr lang="en-US" sz="2000" b="1">
                <a:solidFill>
                  <a:srgbClr val="663300"/>
                </a:solidFill>
              </a:rPr>
              <a:t> Good sampling and data collection methods used to gather data that is representative of target population; </a:t>
            </a:r>
            <a:r>
              <a:rPr lang="en-US" i="1">
                <a:solidFill>
                  <a:srgbClr val="CC3300"/>
                </a:solidFill>
              </a:rPr>
              <a:t>P= +/- 5%</a:t>
            </a:r>
            <a:r>
              <a:rPr lang="en-US" sz="2000" b="1">
                <a:solidFill>
                  <a:srgbClr val="663300"/>
                </a:solidFill>
              </a:rPr>
              <a:t> </a:t>
            </a:r>
            <a:r>
              <a:rPr lang="en-US" i="1">
                <a:solidFill>
                  <a:srgbClr val="6666FF"/>
                </a:solidFill>
              </a:rPr>
              <a:t>Decision maker reads full</a:t>
            </a:r>
            <a:r>
              <a:rPr lang="en-US" sz="2000" b="1">
                <a:solidFill>
                  <a:srgbClr val="6666FF"/>
                </a:solidFill>
              </a:rPr>
              <a:t> </a:t>
            </a:r>
            <a:r>
              <a:rPr lang="en-US" sz="2000" i="1">
                <a:solidFill>
                  <a:srgbClr val="6666FF"/>
                </a:solidFill>
              </a:rPr>
              <a:t>report</a:t>
            </a:r>
            <a:endParaRPr lang="en-US" i="1">
              <a:solidFill>
                <a:srgbClr val="CC3300"/>
              </a:solidFill>
            </a:endParaRPr>
          </a:p>
        </p:txBody>
      </p:sp>
      <p:sp>
        <p:nvSpPr>
          <p:cNvPr id="250888" name="Text Box 8"/>
          <p:cNvSpPr txBox="1">
            <a:spLocks noChangeArrowheads="1"/>
          </p:cNvSpPr>
          <p:nvPr/>
        </p:nvSpPr>
        <p:spPr bwMode="auto">
          <a:xfrm>
            <a:off x="0" y="1447800"/>
            <a:ext cx="899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a:t>Level 5:</a:t>
            </a:r>
            <a:r>
              <a:rPr lang="en-US" sz="2000" b="1">
                <a:solidFill>
                  <a:srgbClr val="663300"/>
                </a:solidFill>
              </a:rPr>
              <a:t> A very thorough research project is undertaken to conduct in-depth analysis of situation; </a:t>
            </a:r>
            <a:r>
              <a:rPr lang="en-US" i="1">
                <a:solidFill>
                  <a:srgbClr val="CC3300"/>
                </a:solidFill>
              </a:rPr>
              <a:t>P= +/- 1%      </a:t>
            </a:r>
            <a:r>
              <a:rPr lang="en-US" i="1">
                <a:solidFill>
                  <a:srgbClr val="6666FF"/>
                </a:solidFill>
              </a:rPr>
              <a:t>Book published!</a:t>
            </a:r>
            <a:endParaRPr lang="en-US" i="1">
              <a:solidFill>
                <a:schemeClr val="accent1"/>
              </a:solidFill>
            </a:endParaRPr>
          </a:p>
        </p:txBody>
      </p:sp>
      <p:grpSp>
        <p:nvGrpSpPr>
          <p:cNvPr id="2" name="Group 13"/>
          <p:cNvGrpSpPr>
            <a:grpSpLocks/>
          </p:cNvGrpSpPr>
          <p:nvPr/>
        </p:nvGrpSpPr>
        <p:grpSpPr bwMode="auto">
          <a:xfrm>
            <a:off x="190500" y="914400"/>
            <a:ext cx="8397875" cy="5959475"/>
            <a:chOff x="120" y="576"/>
            <a:chExt cx="5290" cy="3754"/>
          </a:xfrm>
        </p:grpSpPr>
        <p:sp>
          <p:nvSpPr>
            <p:cNvPr id="41995" name="Line 10"/>
            <p:cNvSpPr>
              <a:spLocks noChangeShapeType="1"/>
            </p:cNvSpPr>
            <p:nvPr/>
          </p:nvSpPr>
          <p:spPr bwMode="auto">
            <a:xfrm flipH="1" flipV="1">
              <a:off x="2655" y="730"/>
              <a:ext cx="0" cy="340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0891" name="Text Box 11"/>
            <p:cNvSpPr txBox="1">
              <a:spLocks noChangeArrowheads="1"/>
            </p:cNvSpPr>
            <p:nvPr/>
          </p:nvSpPr>
          <p:spPr bwMode="auto">
            <a:xfrm>
              <a:off x="120" y="576"/>
              <a:ext cx="5290" cy="271"/>
            </a:xfrm>
            <a:prstGeom prst="rect">
              <a:avLst/>
            </a:prstGeom>
            <a:noFill/>
            <a:ln w="12700">
              <a:noFill/>
              <a:miter lim="800000"/>
              <a:headEnd/>
              <a:tailEnd/>
            </a:ln>
            <a:effectLst/>
          </p:spPr>
          <p:txBody>
            <a:bodyPr>
              <a:spAutoFit/>
            </a:bodyPr>
            <a:lstStyle/>
            <a:p>
              <a:pPr algn="ctr" eaLnBrk="0" hangingPunct="0">
                <a:spcBef>
                  <a:spcPct val="50000"/>
                </a:spcBef>
                <a:defRPr/>
              </a:pPr>
              <a:r>
                <a:rPr lang="en-US" sz="2200" b="1" i="1" dirty="0">
                  <a:effectLst>
                    <a:outerShdw blurRad="38100" dist="38100" dir="2700000" algn="tl">
                      <a:srgbClr val="C0C0C0"/>
                    </a:outerShdw>
                  </a:effectLst>
                  <a:cs typeface="+mn-cs"/>
                </a:rPr>
                <a:t>Objective,</a:t>
              </a:r>
              <a:r>
                <a:rPr lang="en-US" sz="2000" b="1" i="1" dirty="0">
                  <a:effectLst>
                    <a:outerShdw blurRad="38100" dist="38100" dir="2700000" algn="tl">
                      <a:srgbClr val="C0C0C0"/>
                    </a:outerShdw>
                  </a:effectLst>
                  <a:cs typeface="+mn-cs"/>
                </a:rPr>
                <a:t> high  precision – but requiring more time &amp; expense</a:t>
              </a:r>
              <a:endParaRPr lang="en-US" sz="2000" b="1" i="1" dirty="0">
                <a:solidFill>
                  <a:srgbClr val="FFFF00"/>
                </a:solidFill>
                <a:effectLst>
                  <a:outerShdw blurRad="38100" dist="38100" dir="2700000" algn="tl">
                    <a:srgbClr val="C0C0C0"/>
                  </a:outerShdw>
                </a:effectLst>
                <a:cs typeface="+mn-cs"/>
              </a:endParaRPr>
            </a:p>
          </p:txBody>
        </p:sp>
        <p:sp>
          <p:nvSpPr>
            <p:cNvPr id="250892" name="Text Box 12"/>
            <p:cNvSpPr txBox="1">
              <a:spLocks noChangeArrowheads="1"/>
            </p:cNvSpPr>
            <p:nvPr/>
          </p:nvSpPr>
          <p:spPr bwMode="auto">
            <a:xfrm>
              <a:off x="1200" y="4080"/>
              <a:ext cx="3648" cy="250"/>
            </a:xfrm>
            <a:prstGeom prst="rect">
              <a:avLst/>
            </a:prstGeom>
            <a:noFill/>
            <a:ln w="12700">
              <a:noFill/>
              <a:miter lim="800000"/>
              <a:headEnd/>
              <a:tailEnd/>
            </a:ln>
            <a:effectLst/>
          </p:spPr>
          <p:txBody>
            <a:bodyPr>
              <a:spAutoFit/>
            </a:bodyPr>
            <a:lstStyle/>
            <a:p>
              <a:pPr eaLnBrk="0" hangingPunct="0">
                <a:spcBef>
                  <a:spcPct val="50000"/>
                </a:spcBef>
                <a:defRPr/>
              </a:pPr>
              <a:r>
                <a:rPr lang="en-US" sz="2000" b="1" i="1" dirty="0">
                  <a:effectLst>
                    <a:outerShdw blurRad="38100" dist="38100" dir="2700000" algn="tl">
                      <a:srgbClr val="C0C0C0"/>
                    </a:outerShdw>
                  </a:effectLst>
                  <a:cs typeface="+mn-cs"/>
                </a:rPr>
                <a:t>Quick &amp; cheap – but subjective, sloppy</a:t>
              </a:r>
              <a:endParaRPr lang="en-US" sz="2000" b="1" i="1" dirty="0">
                <a:solidFill>
                  <a:srgbClr val="FFFF00"/>
                </a:solidFill>
                <a:effectLst>
                  <a:outerShdw blurRad="38100" dist="38100" dir="2700000" algn="tl">
                    <a:srgbClr val="C0C0C0"/>
                  </a:outerShdw>
                </a:effectLst>
                <a:cs typeface="+mn-cs"/>
              </a:endParaRPr>
            </a:p>
          </p:txBody>
        </p:sp>
      </p:grpSp>
      <p:sp>
        <p:nvSpPr>
          <p:cNvPr id="41994" name="Text Box 1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7FACEF91-FBCF-4199-8830-01B1A2761B3E}" type="slidenum">
              <a:rPr lang="en-US"/>
              <a:pPr>
                <a:spcBef>
                  <a:spcPct val="50000"/>
                </a:spcBef>
              </a:pPr>
              <a:t>25</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0883"/>
                                        </p:tgtEl>
                                        <p:attrNameLst>
                                          <p:attrName>style.visibility</p:attrName>
                                        </p:attrNameLst>
                                      </p:cBhvr>
                                      <p:to>
                                        <p:strVal val="visible"/>
                                      </p:to>
                                    </p:set>
                                    <p:anim calcmode="lin" valueType="num">
                                      <p:cBhvr additive="base">
                                        <p:cTn id="13" dur="500" fill="hold"/>
                                        <p:tgtEl>
                                          <p:spTgt spid="250883"/>
                                        </p:tgtEl>
                                        <p:attrNameLst>
                                          <p:attrName>ppt_x</p:attrName>
                                        </p:attrNameLst>
                                      </p:cBhvr>
                                      <p:tavLst>
                                        <p:tav tm="0">
                                          <p:val>
                                            <p:strVal val="#ppt_x"/>
                                          </p:val>
                                        </p:tav>
                                        <p:tav tm="100000">
                                          <p:val>
                                            <p:strVal val="#ppt_x"/>
                                          </p:val>
                                        </p:tav>
                                      </p:tavLst>
                                    </p:anim>
                                    <p:anim calcmode="lin" valueType="num">
                                      <p:cBhvr additive="base">
                                        <p:cTn id="14" dur="500" fill="hold"/>
                                        <p:tgtEl>
                                          <p:spTgt spid="25088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3"/>
                                        </p:tgtEl>
                                        <p:attrNameLst>
                                          <p:attrName>ppt_c</p:attrName>
                                        </p:attrNameLst>
                                      </p:cBhvr>
                                      <p:to>
                                        <a:srgbClr val="9966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0884"/>
                                        </p:tgtEl>
                                        <p:attrNameLst>
                                          <p:attrName>style.visibility</p:attrName>
                                        </p:attrNameLst>
                                      </p:cBhvr>
                                      <p:to>
                                        <p:strVal val="visible"/>
                                      </p:to>
                                    </p:set>
                                    <p:anim calcmode="lin" valueType="num">
                                      <p:cBhvr additive="base">
                                        <p:cTn id="19" dur="500" fill="hold"/>
                                        <p:tgtEl>
                                          <p:spTgt spid="250884"/>
                                        </p:tgtEl>
                                        <p:attrNameLst>
                                          <p:attrName>ppt_x</p:attrName>
                                        </p:attrNameLst>
                                      </p:cBhvr>
                                      <p:tavLst>
                                        <p:tav tm="0">
                                          <p:val>
                                            <p:strVal val="#ppt_x"/>
                                          </p:val>
                                        </p:tav>
                                        <p:tav tm="100000">
                                          <p:val>
                                            <p:strVal val="#ppt_x"/>
                                          </p:val>
                                        </p:tav>
                                      </p:tavLst>
                                    </p:anim>
                                    <p:anim calcmode="lin" valueType="num">
                                      <p:cBhvr additive="base">
                                        <p:cTn id="20" dur="500" fill="hold"/>
                                        <p:tgtEl>
                                          <p:spTgt spid="250884"/>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4"/>
                                        </p:tgtEl>
                                        <p:attrNameLst>
                                          <p:attrName>ppt_c</p:attrName>
                                        </p:attrNameLst>
                                      </p:cBhvr>
                                      <p:to>
                                        <a:srgbClr val="CC99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0886"/>
                                        </p:tgtEl>
                                        <p:attrNameLst>
                                          <p:attrName>style.visibility</p:attrName>
                                        </p:attrNameLst>
                                      </p:cBhvr>
                                      <p:to>
                                        <p:strVal val="visible"/>
                                      </p:to>
                                    </p:set>
                                    <p:anim calcmode="lin" valueType="num">
                                      <p:cBhvr additive="base">
                                        <p:cTn id="25" dur="500" fill="hold"/>
                                        <p:tgtEl>
                                          <p:spTgt spid="250886"/>
                                        </p:tgtEl>
                                        <p:attrNameLst>
                                          <p:attrName>ppt_x</p:attrName>
                                        </p:attrNameLst>
                                      </p:cBhvr>
                                      <p:tavLst>
                                        <p:tav tm="0">
                                          <p:val>
                                            <p:strVal val="#ppt_x"/>
                                          </p:val>
                                        </p:tav>
                                        <p:tav tm="100000">
                                          <p:val>
                                            <p:strVal val="#ppt_x"/>
                                          </p:val>
                                        </p:tav>
                                      </p:tavLst>
                                    </p:anim>
                                    <p:anim calcmode="lin" valueType="num">
                                      <p:cBhvr additive="base">
                                        <p:cTn id="26" dur="500" fill="hold"/>
                                        <p:tgtEl>
                                          <p:spTgt spid="25088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6"/>
                                        </p:tgtEl>
                                        <p:attrNameLst>
                                          <p:attrName>ppt_c</p:attrName>
                                        </p:attrNameLst>
                                      </p:cBhvr>
                                      <p:to>
                                        <a:srgbClr val="FF99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0885"/>
                                        </p:tgtEl>
                                        <p:attrNameLst>
                                          <p:attrName>style.visibility</p:attrName>
                                        </p:attrNameLst>
                                      </p:cBhvr>
                                      <p:to>
                                        <p:strVal val="visible"/>
                                      </p:to>
                                    </p:set>
                                    <p:anim calcmode="lin" valueType="num">
                                      <p:cBhvr additive="base">
                                        <p:cTn id="31" dur="500" fill="hold"/>
                                        <p:tgtEl>
                                          <p:spTgt spid="250885"/>
                                        </p:tgtEl>
                                        <p:attrNameLst>
                                          <p:attrName>ppt_x</p:attrName>
                                        </p:attrNameLst>
                                      </p:cBhvr>
                                      <p:tavLst>
                                        <p:tav tm="0">
                                          <p:val>
                                            <p:strVal val="#ppt_x"/>
                                          </p:val>
                                        </p:tav>
                                        <p:tav tm="100000">
                                          <p:val>
                                            <p:strVal val="#ppt_x"/>
                                          </p:val>
                                        </p:tav>
                                      </p:tavLst>
                                    </p:anim>
                                    <p:anim calcmode="lin" valueType="num">
                                      <p:cBhvr additive="base">
                                        <p:cTn id="32" dur="500" fill="hold"/>
                                        <p:tgtEl>
                                          <p:spTgt spid="25088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5"/>
                                        </p:tgtEl>
                                        <p:attrNameLst>
                                          <p:attrName>ppt_c</p:attrName>
                                        </p:attrNameLst>
                                      </p:cBhvr>
                                      <p:to>
                                        <a:srgbClr val="FF9933"/>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0887"/>
                                        </p:tgtEl>
                                        <p:attrNameLst>
                                          <p:attrName>style.visibility</p:attrName>
                                        </p:attrNameLst>
                                      </p:cBhvr>
                                      <p:to>
                                        <p:strVal val="visible"/>
                                      </p:to>
                                    </p:set>
                                    <p:anim calcmode="lin" valueType="num">
                                      <p:cBhvr additive="base">
                                        <p:cTn id="37" dur="500" fill="hold"/>
                                        <p:tgtEl>
                                          <p:spTgt spid="250887"/>
                                        </p:tgtEl>
                                        <p:attrNameLst>
                                          <p:attrName>ppt_x</p:attrName>
                                        </p:attrNameLst>
                                      </p:cBhvr>
                                      <p:tavLst>
                                        <p:tav tm="0">
                                          <p:val>
                                            <p:strVal val="#ppt_x"/>
                                          </p:val>
                                        </p:tav>
                                        <p:tav tm="100000">
                                          <p:val>
                                            <p:strVal val="#ppt_x"/>
                                          </p:val>
                                        </p:tav>
                                      </p:tavLst>
                                    </p:anim>
                                    <p:anim calcmode="lin" valueType="num">
                                      <p:cBhvr additive="base">
                                        <p:cTn id="38" dur="500" fill="hold"/>
                                        <p:tgtEl>
                                          <p:spTgt spid="250887"/>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7"/>
                                        </p:tgtEl>
                                        <p:attrNameLst>
                                          <p:attrName>ppt_c</p:attrName>
                                        </p:attrNameLst>
                                      </p:cBhvr>
                                      <p:to>
                                        <a:srgbClr val="FF66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0888"/>
                                        </p:tgtEl>
                                        <p:attrNameLst>
                                          <p:attrName>style.visibility</p:attrName>
                                        </p:attrNameLst>
                                      </p:cBhvr>
                                      <p:to>
                                        <p:strVal val="visible"/>
                                      </p:to>
                                    </p:set>
                                    <p:anim calcmode="lin" valueType="num">
                                      <p:cBhvr additive="base">
                                        <p:cTn id="43" dur="500" fill="hold"/>
                                        <p:tgtEl>
                                          <p:spTgt spid="250888"/>
                                        </p:tgtEl>
                                        <p:attrNameLst>
                                          <p:attrName>ppt_x</p:attrName>
                                        </p:attrNameLst>
                                      </p:cBhvr>
                                      <p:tavLst>
                                        <p:tav tm="0">
                                          <p:val>
                                            <p:strVal val="#ppt_x"/>
                                          </p:val>
                                        </p:tav>
                                        <p:tav tm="100000">
                                          <p:val>
                                            <p:strVal val="#ppt_x"/>
                                          </p:val>
                                        </p:tav>
                                      </p:tavLst>
                                    </p:anim>
                                    <p:anim calcmode="lin" valueType="num">
                                      <p:cBhvr additive="base">
                                        <p:cTn id="44" dur="500" fill="hold"/>
                                        <p:tgtEl>
                                          <p:spTgt spid="25088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8"/>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autoUpdateAnimBg="0"/>
      <p:bldP spid="250884" grpId="0" autoUpdateAnimBg="0"/>
      <p:bldP spid="250885" grpId="0" autoUpdateAnimBg="0"/>
      <p:bldP spid="250886" grpId="0" autoUpdateAnimBg="0"/>
      <p:bldP spid="250887" grpId="0" autoUpdateAnimBg="0"/>
      <p:bldP spid="25088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747" name="AutoShape 1027"/>
          <p:cNvSpPr>
            <a:spLocks noChangeArrowheads="1"/>
          </p:cNvSpPr>
          <p:nvPr/>
        </p:nvSpPr>
        <p:spPr bwMode="auto">
          <a:xfrm rot="5400000" flipV="1">
            <a:off x="647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48" name="AutoShape 1028"/>
          <p:cNvSpPr>
            <a:spLocks noChangeArrowheads="1"/>
          </p:cNvSpPr>
          <p:nvPr/>
        </p:nvSpPr>
        <p:spPr bwMode="auto">
          <a:xfrm rot="5400000" flipV="1">
            <a:off x="1790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49" name="AutoShape 1029"/>
          <p:cNvSpPr>
            <a:spLocks noChangeArrowheads="1"/>
          </p:cNvSpPr>
          <p:nvPr/>
        </p:nvSpPr>
        <p:spPr bwMode="auto">
          <a:xfrm rot="5400000" flipV="1">
            <a:off x="2933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50" name="AutoShape 1030"/>
          <p:cNvSpPr>
            <a:spLocks noChangeArrowheads="1"/>
          </p:cNvSpPr>
          <p:nvPr/>
        </p:nvSpPr>
        <p:spPr bwMode="auto">
          <a:xfrm rot="5400000" flipV="1">
            <a:off x="4076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51" name="AutoShape 1031"/>
          <p:cNvSpPr>
            <a:spLocks noChangeArrowheads="1"/>
          </p:cNvSpPr>
          <p:nvPr/>
        </p:nvSpPr>
        <p:spPr bwMode="auto">
          <a:xfrm rot="5400000" flipV="1">
            <a:off x="5219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52" name="AutoShape 1032"/>
          <p:cNvSpPr>
            <a:spLocks noChangeArrowheads="1"/>
          </p:cNvSpPr>
          <p:nvPr/>
        </p:nvSpPr>
        <p:spPr bwMode="auto">
          <a:xfrm rot="5400000" flipV="1">
            <a:off x="6362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54" name="Rectangle 1034"/>
          <p:cNvSpPr>
            <a:spLocks noChangeArrowheads="1"/>
          </p:cNvSpPr>
          <p:nvPr/>
        </p:nvSpPr>
        <p:spPr bwMode="auto">
          <a:xfrm>
            <a:off x="0" y="4267200"/>
            <a:ext cx="9144000" cy="9906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12700">
            <a:solidFill>
              <a:schemeClr val="tx2"/>
            </a:solidFill>
            <a:miter lim="800000"/>
            <a:headEnd/>
            <a:tailEnd/>
          </a:ln>
          <a:effectLst/>
        </p:spPr>
        <p:txBody>
          <a:bodyPr anchor="ctr">
            <a:spAutoFit/>
          </a:bodyPr>
          <a:lstStyle/>
          <a:p>
            <a:pPr>
              <a:defRPr/>
            </a:pPr>
            <a:endParaRPr lang="en-US" dirty="0"/>
          </a:p>
        </p:txBody>
      </p:sp>
      <p:sp>
        <p:nvSpPr>
          <p:cNvPr id="415755" name="Text Box 1035"/>
          <p:cNvSpPr txBox="1">
            <a:spLocks noChangeArrowheads="1"/>
          </p:cNvSpPr>
          <p:nvPr/>
        </p:nvSpPr>
        <p:spPr bwMode="auto">
          <a:xfrm rot="-3232525">
            <a:off x="15875" y="1793875"/>
            <a:ext cx="50101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Randomized sample selection</a:t>
            </a:r>
          </a:p>
        </p:txBody>
      </p:sp>
      <p:sp>
        <p:nvSpPr>
          <p:cNvPr id="415757" name="Text Box 1037"/>
          <p:cNvSpPr txBox="1">
            <a:spLocks noChangeArrowheads="1"/>
          </p:cNvSpPr>
          <p:nvPr/>
        </p:nvSpPr>
        <p:spPr bwMode="auto">
          <a:xfrm rot="-3232525">
            <a:off x="15716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Questionnaire quality</a:t>
            </a:r>
          </a:p>
        </p:txBody>
      </p:sp>
      <p:sp>
        <p:nvSpPr>
          <p:cNvPr id="415758" name="Text Box 1038"/>
          <p:cNvSpPr txBox="1">
            <a:spLocks noChangeArrowheads="1"/>
          </p:cNvSpPr>
          <p:nvPr/>
        </p:nvSpPr>
        <p:spPr bwMode="auto">
          <a:xfrm rot="-3232525">
            <a:off x="2432844" y="1826418"/>
            <a:ext cx="5030788" cy="460375"/>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Reliability &amp; validity of indicators</a:t>
            </a:r>
          </a:p>
        </p:txBody>
      </p:sp>
      <p:sp>
        <p:nvSpPr>
          <p:cNvPr id="415759" name="Text Box 1039"/>
          <p:cNvSpPr txBox="1">
            <a:spLocks noChangeArrowheads="1"/>
          </p:cNvSpPr>
          <p:nvPr/>
        </p:nvSpPr>
        <p:spPr bwMode="auto">
          <a:xfrm rot="-3232525">
            <a:off x="3781425" y="22383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Quality of data collection</a:t>
            </a:r>
          </a:p>
        </p:txBody>
      </p:sp>
      <p:sp>
        <p:nvSpPr>
          <p:cNvPr id="415760" name="Text Box 1040"/>
          <p:cNvSpPr txBox="1">
            <a:spLocks noChangeArrowheads="1"/>
          </p:cNvSpPr>
          <p:nvPr/>
        </p:nvSpPr>
        <p:spPr bwMode="auto">
          <a:xfrm rot="-3232525">
            <a:off x="49244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Depth of analysis</a:t>
            </a:r>
          </a:p>
        </p:txBody>
      </p:sp>
      <p:sp>
        <p:nvSpPr>
          <p:cNvPr id="415761" name="Text Box 1041"/>
          <p:cNvSpPr txBox="1">
            <a:spLocks noChangeArrowheads="1"/>
          </p:cNvSpPr>
          <p:nvPr/>
        </p:nvSpPr>
        <p:spPr bwMode="auto">
          <a:xfrm rot="-3232525">
            <a:off x="58388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Reporting &amp; utilization</a:t>
            </a:r>
          </a:p>
        </p:txBody>
      </p:sp>
      <p:sp>
        <p:nvSpPr>
          <p:cNvPr id="415762" name="Text Box 1042"/>
          <p:cNvSpPr txBox="1">
            <a:spLocks noChangeArrowheads="1"/>
          </p:cNvSpPr>
          <p:nvPr/>
        </p:nvSpPr>
        <p:spPr bwMode="auto">
          <a:xfrm>
            <a:off x="381000" y="5791200"/>
            <a:ext cx="8763000" cy="701675"/>
          </a:xfrm>
          <a:prstGeom prst="rect">
            <a:avLst/>
          </a:prstGeom>
          <a:noFill/>
          <a:ln w="12700">
            <a:noFill/>
            <a:miter lim="800000"/>
            <a:headEnd/>
            <a:tailEnd/>
          </a:ln>
          <a:effectLst/>
        </p:spPr>
        <p:txBody>
          <a:bodyPr>
            <a:spAutoFit/>
          </a:bodyPr>
          <a:lstStyle/>
          <a:p>
            <a:pPr algn="ctr">
              <a:spcBef>
                <a:spcPct val="50000"/>
              </a:spcBef>
              <a:defRPr/>
            </a:pPr>
            <a:r>
              <a:rPr lang="en-US" sz="2000" b="1" dirty="0">
                <a:solidFill>
                  <a:schemeClr val="accent2">
                    <a:lumMod val="10000"/>
                  </a:schemeClr>
                </a:solidFill>
              </a:rPr>
              <a:t>QUALITY OF INFORMATION GENERATED BY AN EVALUATION DEPENDS UPON </a:t>
            </a:r>
            <a:r>
              <a:rPr lang="en-US" sz="2000" b="1" dirty="0">
                <a:solidFill>
                  <a:schemeClr val="accent2">
                    <a:lumMod val="10000"/>
                  </a:schemeClr>
                </a:solidFill>
                <a:effectLst>
                  <a:outerShdw blurRad="38100" dist="38100" dir="2700000" algn="tl">
                    <a:srgbClr val="000000">
                      <a:alpha val="43137"/>
                    </a:srgbClr>
                  </a:outerShdw>
                </a:effectLst>
              </a:rPr>
              <a:t>LEVEL OF RIGOR </a:t>
            </a:r>
            <a:r>
              <a:rPr lang="en-US" sz="2000" b="1" dirty="0">
                <a:solidFill>
                  <a:schemeClr val="accent2">
                    <a:lumMod val="10000"/>
                  </a:schemeClr>
                </a:solidFill>
              </a:rPr>
              <a:t>OF ALL COMPONENTS</a:t>
            </a:r>
          </a:p>
        </p:txBody>
      </p:sp>
      <p:sp>
        <p:nvSpPr>
          <p:cNvPr id="415763" name="Text Box 1043"/>
          <p:cNvSpPr txBox="1">
            <a:spLocks noChangeArrowheads="1"/>
          </p:cNvSpPr>
          <p:nvPr/>
        </p:nvSpPr>
        <p:spPr bwMode="auto">
          <a:xfrm>
            <a:off x="990600" y="457200"/>
            <a:ext cx="7772400" cy="1138238"/>
          </a:xfrm>
          <a:prstGeom prst="rect">
            <a:avLst/>
          </a:prstGeom>
          <a:noFill/>
          <a:ln w="12700">
            <a:noFill/>
            <a:miter lim="800000"/>
            <a:headEnd/>
            <a:tailEnd/>
          </a:ln>
          <a:effectLst/>
        </p:spPr>
        <p:txBody>
          <a:bodyPr>
            <a:spAutoFit/>
          </a:bodyPr>
          <a:lstStyle/>
          <a:p>
            <a:pPr algn="ctr">
              <a:spcBef>
                <a:spcPct val="50000"/>
              </a:spcBef>
              <a:defRPr/>
            </a:pPr>
            <a:r>
              <a:rPr lang="en-US" sz="3400" dirty="0">
                <a:effectLst>
                  <a:outerShdw blurRad="38100" dist="38100" dir="2700000" algn="tl">
                    <a:srgbClr val="000000"/>
                  </a:outerShdw>
                </a:effectLst>
              </a:rPr>
              <a:t>CONDUCTING AN EVALUATION IS LIKE LAYING A PIPELINE</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15763"/>
                                        </p:tgtEl>
                                        <p:attrNameLst>
                                          <p:attrName>style.visibility</p:attrName>
                                        </p:attrNameLst>
                                      </p:cBhvr>
                                      <p:to>
                                        <p:strVal val="visible"/>
                                      </p:to>
                                    </p:set>
                                    <p:animEffect transition="in" filter="blinds(horizontal)">
                                      <p:cBhvr>
                                        <p:cTn id="7" dur="500"/>
                                        <p:tgtEl>
                                          <p:spTgt spid="415763"/>
                                        </p:tgtEl>
                                      </p:cBhvr>
                                    </p:animEffect>
                                  </p:childTnLst>
                                  <p:subTnLst>
                                    <p:set>
                                      <p:cBhvr override="childStyle">
                                        <p:cTn dur="1" fill="hold" display="0" masterRel="nextClick" afterEffect="1"/>
                                        <p:tgtEl>
                                          <p:spTgt spid="41576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15747"/>
                                        </p:tgtEl>
                                        <p:attrNameLst>
                                          <p:attrName>style.visibility</p:attrName>
                                        </p:attrNameLst>
                                      </p:cBhvr>
                                      <p:to>
                                        <p:strVal val="visible"/>
                                      </p:to>
                                    </p:set>
                                    <p:anim calcmode="lin" valueType="num">
                                      <p:cBhvr additive="base">
                                        <p:cTn id="12" dur="500" fill="hold"/>
                                        <p:tgtEl>
                                          <p:spTgt spid="415747"/>
                                        </p:tgtEl>
                                        <p:attrNameLst>
                                          <p:attrName>ppt_x</p:attrName>
                                        </p:attrNameLst>
                                      </p:cBhvr>
                                      <p:tavLst>
                                        <p:tav tm="0">
                                          <p:val>
                                            <p:strVal val="1+#ppt_w/2"/>
                                          </p:val>
                                        </p:tav>
                                        <p:tav tm="100000">
                                          <p:val>
                                            <p:strVal val="#ppt_x"/>
                                          </p:val>
                                        </p:tav>
                                      </p:tavLst>
                                    </p:anim>
                                    <p:anim calcmode="lin" valueType="num">
                                      <p:cBhvr additive="base">
                                        <p:cTn id="13" dur="500" fill="hold"/>
                                        <p:tgtEl>
                                          <p:spTgt spid="41574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3" presetClass="entr" presetSubtype="5" fill="hold" grpId="0" nodeType="afterEffect">
                                  <p:stCondLst>
                                    <p:cond delay="0"/>
                                  </p:stCondLst>
                                  <p:childTnLst>
                                    <p:set>
                                      <p:cBhvr>
                                        <p:cTn id="16" dur="1" fill="hold">
                                          <p:stCondLst>
                                            <p:cond delay="0"/>
                                          </p:stCondLst>
                                        </p:cTn>
                                        <p:tgtEl>
                                          <p:spTgt spid="415755"/>
                                        </p:tgtEl>
                                        <p:attrNameLst>
                                          <p:attrName>style.visibility</p:attrName>
                                        </p:attrNameLst>
                                      </p:cBhvr>
                                      <p:to>
                                        <p:strVal val="visible"/>
                                      </p:to>
                                    </p:set>
                                    <p:animEffect transition="in" filter="blinds(vertical)">
                                      <p:cBhvr>
                                        <p:cTn id="17" dur="500"/>
                                        <p:tgtEl>
                                          <p:spTgt spid="415755"/>
                                        </p:tgtEl>
                                      </p:cBhvr>
                                    </p:animEffect>
                                  </p:childTnLst>
                                </p:cTn>
                              </p:par>
                            </p:childTnLst>
                          </p:cTn>
                        </p:par>
                        <p:par>
                          <p:cTn id="18" fill="hold" nodeType="afterGroup">
                            <p:stCondLst>
                              <p:cond delay="1000"/>
                            </p:stCondLst>
                            <p:childTnLst>
                              <p:par>
                                <p:cTn id="19" presetID="2" presetClass="entr" presetSubtype="2" fill="hold" grpId="0" nodeType="afterEffect">
                                  <p:stCondLst>
                                    <p:cond delay="500"/>
                                  </p:stCondLst>
                                  <p:childTnLst>
                                    <p:set>
                                      <p:cBhvr>
                                        <p:cTn id="20" dur="1" fill="hold">
                                          <p:stCondLst>
                                            <p:cond delay="0"/>
                                          </p:stCondLst>
                                        </p:cTn>
                                        <p:tgtEl>
                                          <p:spTgt spid="415748"/>
                                        </p:tgtEl>
                                        <p:attrNameLst>
                                          <p:attrName>style.visibility</p:attrName>
                                        </p:attrNameLst>
                                      </p:cBhvr>
                                      <p:to>
                                        <p:strVal val="visible"/>
                                      </p:to>
                                    </p:set>
                                    <p:anim calcmode="lin" valueType="num">
                                      <p:cBhvr additive="base">
                                        <p:cTn id="21" dur="500" fill="hold"/>
                                        <p:tgtEl>
                                          <p:spTgt spid="415748"/>
                                        </p:tgtEl>
                                        <p:attrNameLst>
                                          <p:attrName>ppt_x</p:attrName>
                                        </p:attrNameLst>
                                      </p:cBhvr>
                                      <p:tavLst>
                                        <p:tav tm="0">
                                          <p:val>
                                            <p:strVal val="1+#ppt_w/2"/>
                                          </p:val>
                                        </p:tav>
                                        <p:tav tm="100000">
                                          <p:val>
                                            <p:strVal val="#ppt_x"/>
                                          </p:val>
                                        </p:tav>
                                      </p:tavLst>
                                    </p:anim>
                                    <p:anim calcmode="lin" valueType="num">
                                      <p:cBhvr additive="base">
                                        <p:cTn id="22" dur="500" fill="hold"/>
                                        <p:tgtEl>
                                          <p:spTgt spid="41574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3" presetClass="entr" presetSubtype="5" fill="hold" grpId="0" nodeType="afterEffect">
                                  <p:stCondLst>
                                    <p:cond delay="0"/>
                                  </p:stCondLst>
                                  <p:childTnLst>
                                    <p:set>
                                      <p:cBhvr>
                                        <p:cTn id="25" dur="1" fill="hold">
                                          <p:stCondLst>
                                            <p:cond delay="0"/>
                                          </p:stCondLst>
                                        </p:cTn>
                                        <p:tgtEl>
                                          <p:spTgt spid="415757"/>
                                        </p:tgtEl>
                                        <p:attrNameLst>
                                          <p:attrName>style.visibility</p:attrName>
                                        </p:attrNameLst>
                                      </p:cBhvr>
                                      <p:to>
                                        <p:strVal val="visible"/>
                                      </p:to>
                                    </p:set>
                                    <p:animEffect transition="in" filter="blinds(vertical)">
                                      <p:cBhvr>
                                        <p:cTn id="26" dur="500"/>
                                        <p:tgtEl>
                                          <p:spTgt spid="415757"/>
                                        </p:tgtEl>
                                      </p:cBhvr>
                                    </p:animEffect>
                                  </p:childTnLst>
                                </p:cTn>
                              </p:par>
                            </p:childTnLst>
                          </p:cTn>
                        </p:par>
                        <p:par>
                          <p:cTn id="27" fill="hold" nodeType="afterGroup">
                            <p:stCondLst>
                              <p:cond delay="2500"/>
                            </p:stCondLst>
                            <p:childTnLst>
                              <p:par>
                                <p:cTn id="28" presetID="2" presetClass="entr" presetSubtype="2" fill="hold" grpId="0" nodeType="afterEffect">
                                  <p:stCondLst>
                                    <p:cond delay="500"/>
                                  </p:stCondLst>
                                  <p:childTnLst>
                                    <p:set>
                                      <p:cBhvr>
                                        <p:cTn id="29" dur="1" fill="hold">
                                          <p:stCondLst>
                                            <p:cond delay="0"/>
                                          </p:stCondLst>
                                        </p:cTn>
                                        <p:tgtEl>
                                          <p:spTgt spid="415749"/>
                                        </p:tgtEl>
                                        <p:attrNameLst>
                                          <p:attrName>style.visibility</p:attrName>
                                        </p:attrNameLst>
                                      </p:cBhvr>
                                      <p:to>
                                        <p:strVal val="visible"/>
                                      </p:to>
                                    </p:set>
                                    <p:anim calcmode="lin" valueType="num">
                                      <p:cBhvr additive="base">
                                        <p:cTn id="30" dur="500" fill="hold"/>
                                        <p:tgtEl>
                                          <p:spTgt spid="415749"/>
                                        </p:tgtEl>
                                        <p:attrNameLst>
                                          <p:attrName>ppt_x</p:attrName>
                                        </p:attrNameLst>
                                      </p:cBhvr>
                                      <p:tavLst>
                                        <p:tav tm="0">
                                          <p:val>
                                            <p:strVal val="1+#ppt_w/2"/>
                                          </p:val>
                                        </p:tav>
                                        <p:tav tm="100000">
                                          <p:val>
                                            <p:strVal val="#ppt_x"/>
                                          </p:val>
                                        </p:tav>
                                      </p:tavLst>
                                    </p:anim>
                                    <p:anim calcmode="lin" valueType="num">
                                      <p:cBhvr additive="base">
                                        <p:cTn id="31" dur="500" fill="hold"/>
                                        <p:tgtEl>
                                          <p:spTgt spid="415749"/>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500"/>
                            </p:stCondLst>
                            <p:childTnLst>
                              <p:par>
                                <p:cTn id="33" presetID="3" presetClass="entr" presetSubtype="5" fill="hold" grpId="0" nodeType="afterEffect">
                                  <p:stCondLst>
                                    <p:cond delay="0"/>
                                  </p:stCondLst>
                                  <p:childTnLst>
                                    <p:set>
                                      <p:cBhvr>
                                        <p:cTn id="34" dur="1" fill="hold">
                                          <p:stCondLst>
                                            <p:cond delay="0"/>
                                          </p:stCondLst>
                                        </p:cTn>
                                        <p:tgtEl>
                                          <p:spTgt spid="415758"/>
                                        </p:tgtEl>
                                        <p:attrNameLst>
                                          <p:attrName>style.visibility</p:attrName>
                                        </p:attrNameLst>
                                      </p:cBhvr>
                                      <p:to>
                                        <p:strVal val="visible"/>
                                      </p:to>
                                    </p:set>
                                    <p:animEffect transition="in" filter="blinds(vertical)">
                                      <p:cBhvr>
                                        <p:cTn id="35" dur="500"/>
                                        <p:tgtEl>
                                          <p:spTgt spid="415758"/>
                                        </p:tgtEl>
                                      </p:cBhvr>
                                    </p:animEffect>
                                  </p:childTnLst>
                                </p:cTn>
                              </p:par>
                            </p:childTnLst>
                          </p:cTn>
                        </p:par>
                        <p:par>
                          <p:cTn id="36" fill="hold" nodeType="afterGroup">
                            <p:stCondLst>
                              <p:cond delay="4000"/>
                            </p:stCondLst>
                            <p:childTnLst>
                              <p:par>
                                <p:cTn id="37" presetID="2" presetClass="entr" presetSubtype="2" fill="hold" grpId="0" nodeType="afterEffect">
                                  <p:stCondLst>
                                    <p:cond delay="500"/>
                                  </p:stCondLst>
                                  <p:childTnLst>
                                    <p:set>
                                      <p:cBhvr>
                                        <p:cTn id="38" dur="1" fill="hold">
                                          <p:stCondLst>
                                            <p:cond delay="0"/>
                                          </p:stCondLst>
                                        </p:cTn>
                                        <p:tgtEl>
                                          <p:spTgt spid="415750"/>
                                        </p:tgtEl>
                                        <p:attrNameLst>
                                          <p:attrName>style.visibility</p:attrName>
                                        </p:attrNameLst>
                                      </p:cBhvr>
                                      <p:to>
                                        <p:strVal val="visible"/>
                                      </p:to>
                                    </p:set>
                                    <p:anim calcmode="lin" valueType="num">
                                      <p:cBhvr additive="base">
                                        <p:cTn id="39" dur="500" fill="hold"/>
                                        <p:tgtEl>
                                          <p:spTgt spid="415750"/>
                                        </p:tgtEl>
                                        <p:attrNameLst>
                                          <p:attrName>ppt_x</p:attrName>
                                        </p:attrNameLst>
                                      </p:cBhvr>
                                      <p:tavLst>
                                        <p:tav tm="0">
                                          <p:val>
                                            <p:strVal val="1+#ppt_w/2"/>
                                          </p:val>
                                        </p:tav>
                                        <p:tav tm="100000">
                                          <p:val>
                                            <p:strVal val="#ppt_x"/>
                                          </p:val>
                                        </p:tav>
                                      </p:tavLst>
                                    </p:anim>
                                    <p:anim calcmode="lin" valueType="num">
                                      <p:cBhvr additive="base">
                                        <p:cTn id="40" dur="500" fill="hold"/>
                                        <p:tgtEl>
                                          <p:spTgt spid="415750"/>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5000"/>
                            </p:stCondLst>
                            <p:childTnLst>
                              <p:par>
                                <p:cTn id="42" presetID="3" presetClass="entr" presetSubtype="5" fill="hold" grpId="0" nodeType="afterEffect">
                                  <p:stCondLst>
                                    <p:cond delay="0"/>
                                  </p:stCondLst>
                                  <p:childTnLst>
                                    <p:set>
                                      <p:cBhvr>
                                        <p:cTn id="43" dur="1" fill="hold">
                                          <p:stCondLst>
                                            <p:cond delay="0"/>
                                          </p:stCondLst>
                                        </p:cTn>
                                        <p:tgtEl>
                                          <p:spTgt spid="415759"/>
                                        </p:tgtEl>
                                        <p:attrNameLst>
                                          <p:attrName>style.visibility</p:attrName>
                                        </p:attrNameLst>
                                      </p:cBhvr>
                                      <p:to>
                                        <p:strVal val="visible"/>
                                      </p:to>
                                    </p:set>
                                    <p:animEffect transition="in" filter="blinds(vertical)">
                                      <p:cBhvr>
                                        <p:cTn id="44" dur="500"/>
                                        <p:tgtEl>
                                          <p:spTgt spid="415759"/>
                                        </p:tgtEl>
                                      </p:cBhvr>
                                    </p:animEffect>
                                  </p:childTnLst>
                                </p:cTn>
                              </p:par>
                            </p:childTnLst>
                          </p:cTn>
                        </p:par>
                        <p:par>
                          <p:cTn id="45" fill="hold" nodeType="afterGroup">
                            <p:stCondLst>
                              <p:cond delay="5500"/>
                            </p:stCondLst>
                            <p:childTnLst>
                              <p:par>
                                <p:cTn id="46" presetID="2" presetClass="entr" presetSubtype="2" fill="hold" grpId="0" nodeType="afterEffect">
                                  <p:stCondLst>
                                    <p:cond delay="500"/>
                                  </p:stCondLst>
                                  <p:childTnLst>
                                    <p:set>
                                      <p:cBhvr>
                                        <p:cTn id="47" dur="1" fill="hold">
                                          <p:stCondLst>
                                            <p:cond delay="0"/>
                                          </p:stCondLst>
                                        </p:cTn>
                                        <p:tgtEl>
                                          <p:spTgt spid="415751"/>
                                        </p:tgtEl>
                                        <p:attrNameLst>
                                          <p:attrName>style.visibility</p:attrName>
                                        </p:attrNameLst>
                                      </p:cBhvr>
                                      <p:to>
                                        <p:strVal val="visible"/>
                                      </p:to>
                                    </p:set>
                                    <p:anim calcmode="lin" valueType="num">
                                      <p:cBhvr additive="base">
                                        <p:cTn id="48" dur="500" fill="hold"/>
                                        <p:tgtEl>
                                          <p:spTgt spid="415751"/>
                                        </p:tgtEl>
                                        <p:attrNameLst>
                                          <p:attrName>ppt_x</p:attrName>
                                        </p:attrNameLst>
                                      </p:cBhvr>
                                      <p:tavLst>
                                        <p:tav tm="0">
                                          <p:val>
                                            <p:strVal val="1+#ppt_w/2"/>
                                          </p:val>
                                        </p:tav>
                                        <p:tav tm="100000">
                                          <p:val>
                                            <p:strVal val="#ppt_x"/>
                                          </p:val>
                                        </p:tav>
                                      </p:tavLst>
                                    </p:anim>
                                    <p:anim calcmode="lin" valueType="num">
                                      <p:cBhvr additive="base">
                                        <p:cTn id="49" dur="500" fill="hold"/>
                                        <p:tgtEl>
                                          <p:spTgt spid="415751"/>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6500"/>
                            </p:stCondLst>
                            <p:childTnLst>
                              <p:par>
                                <p:cTn id="51" presetID="3" presetClass="entr" presetSubtype="5" fill="hold" grpId="0" nodeType="afterEffect">
                                  <p:stCondLst>
                                    <p:cond delay="0"/>
                                  </p:stCondLst>
                                  <p:childTnLst>
                                    <p:set>
                                      <p:cBhvr>
                                        <p:cTn id="52" dur="1" fill="hold">
                                          <p:stCondLst>
                                            <p:cond delay="0"/>
                                          </p:stCondLst>
                                        </p:cTn>
                                        <p:tgtEl>
                                          <p:spTgt spid="415760"/>
                                        </p:tgtEl>
                                        <p:attrNameLst>
                                          <p:attrName>style.visibility</p:attrName>
                                        </p:attrNameLst>
                                      </p:cBhvr>
                                      <p:to>
                                        <p:strVal val="visible"/>
                                      </p:to>
                                    </p:set>
                                    <p:animEffect transition="in" filter="blinds(vertical)">
                                      <p:cBhvr>
                                        <p:cTn id="53" dur="500"/>
                                        <p:tgtEl>
                                          <p:spTgt spid="415760"/>
                                        </p:tgtEl>
                                      </p:cBhvr>
                                    </p:animEffect>
                                  </p:childTnLst>
                                </p:cTn>
                              </p:par>
                            </p:childTnLst>
                          </p:cTn>
                        </p:par>
                        <p:par>
                          <p:cTn id="54" fill="hold" nodeType="afterGroup">
                            <p:stCondLst>
                              <p:cond delay="7000"/>
                            </p:stCondLst>
                            <p:childTnLst>
                              <p:par>
                                <p:cTn id="55" presetID="2" presetClass="entr" presetSubtype="2" fill="hold" grpId="0" nodeType="afterEffect">
                                  <p:stCondLst>
                                    <p:cond delay="500"/>
                                  </p:stCondLst>
                                  <p:childTnLst>
                                    <p:set>
                                      <p:cBhvr>
                                        <p:cTn id="56" dur="1" fill="hold">
                                          <p:stCondLst>
                                            <p:cond delay="0"/>
                                          </p:stCondLst>
                                        </p:cTn>
                                        <p:tgtEl>
                                          <p:spTgt spid="415752"/>
                                        </p:tgtEl>
                                        <p:attrNameLst>
                                          <p:attrName>style.visibility</p:attrName>
                                        </p:attrNameLst>
                                      </p:cBhvr>
                                      <p:to>
                                        <p:strVal val="visible"/>
                                      </p:to>
                                    </p:set>
                                    <p:anim calcmode="lin" valueType="num">
                                      <p:cBhvr additive="base">
                                        <p:cTn id="57" dur="500" fill="hold"/>
                                        <p:tgtEl>
                                          <p:spTgt spid="415752"/>
                                        </p:tgtEl>
                                        <p:attrNameLst>
                                          <p:attrName>ppt_x</p:attrName>
                                        </p:attrNameLst>
                                      </p:cBhvr>
                                      <p:tavLst>
                                        <p:tav tm="0">
                                          <p:val>
                                            <p:strVal val="1+#ppt_w/2"/>
                                          </p:val>
                                        </p:tav>
                                        <p:tav tm="100000">
                                          <p:val>
                                            <p:strVal val="#ppt_x"/>
                                          </p:val>
                                        </p:tav>
                                      </p:tavLst>
                                    </p:anim>
                                    <p:anim calcmode="lin" valueType="num">
                                      <p:cBhvr additive="base">
                                        <p:cTn id="58" dur="500" fill="hold"/>
                                        <p:tgtEl>
                                          <p:spTgt spid="415752"/>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8000"/>
                            </p:stCondLst>
                            <p:childTnLst>
                              <p:par>
                                <p:cTn id="60" presetID="3" presetClass="entr" presetSubtype="5" fill="hold" grpId="0" nodeType="afterEffect">
                                  <p:stCondLst>
                                    <p:cond delay="0"/>
                                  </p:stCondLst>
                                  <p:childTnLst>
                                    <p:set>
                                      <p:cBhvr>
                                        <p:cTn id="61" dur="1" fill="hold">
                                          <p:stCondLst>
                                            <p:cond delay="0"/>
                                          </p:stCondLst>
                                        </p:cTn>
                                        <p:tgtEl>
                                          <p:spTgt spid="415761"/>
                                        </p:tgtEl>
                                        <p:attrNameLst>
                                          <p:attrName>style.visibility</p:attrName>
                                        </p:attrNameLst>
                                      </p:cBhvr>
                                      <p:to>
                                        <p:strVal val="visible"/>
                                      </p:to>
                                    </p:set>
                                    <p:animEffect transition="in" filter="blinds(vertical)">
                                      <p:cBhvr>
                                        <p:cTn id="62" dur="500"/>
                                        <p:tgtEl>
                                          <p:spTgt spid="415761"/>
                                        </p:tgtEl>
                                      </p:cBhvr>
                                    </p:animEffect>
                                  </p:childTnLst>
                                </p:cTn>
                              </p:par>
                            </p:childTnLst>
                          </p:cTn>
                        </p:par>
                        <p:par>
                          <p:cTn id="63" fill="hold" nodeType="afterGroup">
                            <p:stCondLst>
                              <p:cond delay="8500"/>
                            </p:stCondLst>
                            <p:childTnLst>
                              <p:par>
                                <p:cTn id="64" presetID="7" presetClass="entr" presetSubtype="8" fill="hold" grpId="0" nodeType="afterEffect">
                                  <p:stCondLst>
                                    <p:cond delay="1000"/>
                                  </p:stCondLst>
                                  <p:childTnLst>
                                    <p:set>
                                      <p:cBhvr>
                                        <p:cTn id="65" dur="1" fill="hold">
                                          <p:stCondLst>
                                            <p:cond delay="0"/>
                                          </p:stCondLst>
                                        </p:cTn>
                                        <p:tgtEl>
                                          <p:spTgt spid="415754"/>
                                        </p:tgtEl>
                                        <p:attrNameLst>
                                          <p:attrName>style.visibility</p:attrName>
                                        </p:attrNameLst>
                                      </p:cBhvr>
                                      <p:to>
                                        <p:strVal val="visible"/>
                                      </p:to>
                                    </p:set>
                                    <p:anim calcmode="lin" valueType="num">
                                      <p:cBhvr additive="base">
                                        <p:cTn id="66" dur="5000" fill="hold"/>
                                        <p:tgtEl>
                                          <p:spTgt spid="415754"/>
                                        </p:tgtEl>
                                        <p:attrNameLst>
                                          <p:attrName>ppt_x</p:attrName>
                                        </p:attrNameLst>
                                      </p:cBhvr>
                                      <p:tavLst>
                                        <p:tav tm="0">
                                          <p:val>
                                            <p:strVal val="0-#ppt_w/2"/>
                                          </p:val>
                                        </p:tav>
                                        <p:tav tm="100000">
                                          <p:val>
                                            <p:strVal val="#ppt_x"/>
                                          </p:val>
                                        </p:tav>
                                      </p:tavLst>
                                    </p:anim>
                                    <p:anim calcmode="lin" valueType="num">
                                      <p:cBhvr additive="base">
                                        <p:cTn id="67" dur="5000" fill="hold"/>
                                        <p:tgtEl>
                                          <p:spTgt spid="4157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WAV"/>
                                        </p:tgtEl>
                                      </p:cMediaNode>
                                    </p:audio>
                                  </p:subTnLst>
                                </p:cTn>
                              </p:par>
                            </p:childTnLst>
                          </p:cTn>
                        </p:par>
                        <p:par>
                          <p:cTn id="68" fill="hold" nodeType="afterGroup">
                            <p:stCondLst>
                              <p:cond delay="14500"/>
                            </p:stCondLst>
                            <p:childTnLst>
                              <p:par>
                                <p:cTn id="69" presetID="3" presetClass="entr" presetSubtype="10" fill="hold" grpId="0" nodeType="afterEffect">
                                  <p:stCondLst>
                                    <p:cond delay="0"/>
                                  </p:stCondLst>
                                  <p:childTnLst>
                                    <p:set>
                                      <p:cBhvr>
                                        <p:cTn id="70" dur="1" fill="hold">
                                          <p:stCondLst>
                                            <p:cond delay="0"/>
                                          </p:stCondLst>
                                        </p:cTn>
                                        <p:tgtEl>
                                          <p:spTgt spid="415762"/>
                                        </p:tgtEl>
                                        <p:attrNameLst>
                                          <p:attrName>style.visibility</p:attrName>
                                        </p:attrNameLst>
                                      </p:cBhvr>
                                      <p:to>
                                        <p:strVal val="visible"/>
                                      </p:to>
                                    </p:set>
                                    <p:animEffect transition="in" filter="blinds(horizontal)">
                                      <p:cBhvr>
                                        <p:cTn id="71" dur="500"/>
                                        <p:tgtEl>
                                          <p:spTgt spid="415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animBg="1"/>
      <p:bldP spid="415748" grpId="0" animBg="1"/>
      <p:bldP spid="415749" grpId="0" animBg="1"/>
      <p:bldP spid="415750" grpId="0" animBg="1"/>
      <p:bldP spid="415751" grpId="0" animBg="1"/>
      <p:bldP spid="415752" grpId="0" animBg="1"/>
      <p:bldP spid="415754" grpId="0" animBg="1"/>
      <p:bldP spid="415755" grpId="0" autoUpdateAnimBg="0"/>
      <p:bldP spid="415757" grpId="0" autoUpdateAnimBg="0"/>
      <p:bldP spid="415758" grpId="0" autoUpdateAnimBg="0"/>
      <p:bldP spid="415759" grpId="0" autoUpdateAnimBg="0"/>
      <p:bldP spid="415760" grpId="0" autoUpdateAnimBg="0"/>
      <p:bldP spid="415761" grpId="0" autoUpdateAnimBg="0"/>
      <p:bldP spid="415762" grpId="0" autoUpdateAnimBg="0"/>
      <p:bldP spid="41576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770" name="AutoShape 1026"/>
          <p:cNvSpPr>
            <a:spLocks noChangeArrowheads="1"/>
          </p:cNvSpPr>
          <p:nvPr/>
        </p:nvSpPr>
        <p:spPr bwMode="auto">
          <a:xfrm rot="5400000" flipV="1">
            <a:off x="571500" y="3924300"/>
            <a:ext cx="1295400" cy="1524000"/>
          </a:xfrm>
          <a:prstGeom prst="can">
            <a:avLst>
              <a:gd name="adj" fmla="val 29412"/>
            </a:avLst>
          </a:prstGeom>
          <a:solidFill>
            <a:srgbClr val="00CC66"/>
          </a:solidFill>
          <a:ln w="76200">
            <a:solidFill>
              <a:srgbClr val="FFFF00"/>
            </a:solidFill>
            <a:round/>
            <a:headEnd/>
            <a:tailEnd/>
          </a:ln>
        </p:spPr>
        <p:txBody>
          <a:bodyPr anchor="ctr">
            <a:spAutoFit/>
          </a:bodyPr>
          <a:lstStyle/>
          <a:p>
            <a:endParaRPr lang="en-US"/>
          </a:p>
        </p:txBody>
      </p:sp>
      <p:sp>
        <p:nvSpPr>
          <p:cNvPr id="416771" name="AutoShape 1027"/>
          <p:cNvSpPr>
            <a:spLocks noChangeArrowheads="1"/>
          </p:cNvSpPr>
          <p:nvPr/>
        </p:nvSpPr>
        <p:spPr bwMode="auto">
          <a:xfrm rot="5400000" flipV="1">
            <a:off x="1828800" y="4038600"/>
            <a:ext cx="1066800" cy="1524000"/>
          </a:xfrm>
          <a:prstGeom prst="can">
            <a:avLst>
              <a:gd name="adj" fmla="val 35714"/>
            </a:avLst>
          </a:prstGeom>
          <a:solidFill>
            <a:srgbClr val="00CC66"/>
          </a:solidFill>
          <a:ln w="76200">
            <a:solidFill>
              <a:srgbClr val="FFFF00"/>
            </a:solidFill>
            <a:round/>
            <a:headEnd/>
            <a:tailEnd/>
          </a:ln>
        </p:spPr>
        <p:txBody>
          <a:bodyPr anchor="ctr">
            <a:spAutoFit/>
          </a:bodyPr>
          <a:lstStyle/>
          <a:p>
            <a:endParaRPr lang="en-US"/>
          </a:p>
        </p:txBody>
      </p:sp>
      <p:sp>
        <p:nvSpPr>
          <p:cNvPr id="416772" name="AutoShape 1028"/>
          <p:cNvSpPr>
            <a:spLocks noChangeArrowheads="1"/>
          </p:cNvSpPr>
          <p:nvPr/>
        </p:nvSpPr>
        <p:spPr bwMode="auto">
          <a:xfrm rot="5400000" flipV="1">
            <a:off x="3238500" y="4305300"/>
            <a:ext cx="533400" cy="1524000"/>
          </a:xfrm>
          <a:prstGeom prst="can">
            <a:avLst>
              <a:gd name="adj" fmla="val 71429"/>
            </a:avLst>
          </a:prstGeom>
          <a:solidFill>
            <a:srgbClr val="00CC66"/>
          </a:solidFill>
          <a:ln w="76200">
            <a:solidFill>
              <a:srgbClr val="FFFF00"/>
            </a:solidFill>
            <a:round/>
            <a:headEnd/>
            <a:tailEnd/>
          </a:ln>
        </p:spPr>
        <p:txBody>
          <a:bodyPr anchor="ctr">
            <a:spAutoFit/>
          </a:bodyPr>
          <a:lstStyle/>
          <a:p>
            <a:endParaRPr lang="en-US"/>
          </a:p>
        </p:txBody>
      </p:sp>
      <p:sp>
        <p:nvSpPr>
          <p:cNvPr id="416773" name="AutoShape 1029"/>
          <p:cNvSpPr>
            <a:spLocks noChangeArrowheads="1"/>
          </p:cNvSpPr>
          <p:nvPr/>
        </p:nvSpPr>
        <p:spPr bwMode="auto">
          <a:xfrm rot="5400000" flipV="1">
            <a:off x="4305300" y="4229100"/>
            <a:ext cx="685800" cy="1524000"/>
          </a:xfrm>
          <a:prstGeom prst="can">
            <a:avLst>
              <a:gd name="adj" fmla="val 55556"/>
            </a:avLst>
          </a:prstGeom>
          <a:solidFill>
            <a:srgbClr val="00CC66"/>
          </a:solidFill>
          <a:ln w="76200">
            <a:solidFill>
              <a:srgbClr val="FFFF00"/>
            </a:solidFill>
            <a:round/>
            <a:headEnd/>
            <a:tailEnd/>
          </a:ln>
        </p:spPr>
        <p:txBody>
          <a:bodyPr anchor="ctr">
            <a:spAutoFit/>
          </a:bodyPr>
          <a:lstStyle/>
          <a:p>
            <a:endParaRPr lang="en-US"/>
          </a:p>
        </p:txBody>
      </p:sp>
      <p:sp>
        <p:nvSpPr>
          <p:cNvPr id="416774" name="AutoShape 1030"/>
          <p:cNvSpPr>
            <a:spLocks noChangeArrowheads="1"/>
          </p:cNvSpPr>
          <p:nvPr/>
        </p:nvSpPr>
        <p:spPr bwMode="auto">
          <a:xfrm rot="5400000" flipV="1">
            <a:off x="5334000" y="4114800"/>
            <a:ext cx="914400" cy="1524000"/>
          </a:xfrm>
          <a:prstGeom prst="can">
            <a:avLst>
              <a:gd name="adj" fmla="val 41667"/>
            </a:avLst>
          </a:prstGeom>
          <a:solidFill>
            <a:srgbClr val="00CC66"/>
          </a:solidFill>
          <a:ln w="76200">
            <a:solidFill>
              <a:srgbClr val="FFFF00"/>
            </a:solidFill>
            <a:round/>
            <a:headEnd/>
            <a:tailEnd/>
          </a:ln>
        </p:spPr>
        <p:txBody>
          <a:bodyPr anchor="ctr">
            <a:spAutoFit/>
          </a:bodyPr>
          <a:lstStyle/>
          <a:p>
            <a:endParaRPr lang="en-US"/>
          </a:p>
        </p:txBody>
      </p:sp>
      <p:sp>
        <p:nvSpPr>
          <p:cNvPr id="416775" name="AutoShape 1031"/>
          <p:cNvSpPr>
            <a:spLocks noChangeArrowheads="1"/>
          </p:cNvSpPr>
          <p:nvPr/>
        </p:nvSpPr>
        <p:spPr bwMode="auto">
          <a:xfrm rot="5400000" flipV="1">
            <a:off x="6286500" y="3924300"/>
            <a:ext cx="1295400" cy="1524000"/>
          </a:xfrm>
          <a:prstGeom prst="can">
            <a:avLst>
              <a:gd name="adj" fmla="val 29412"/>
            </a:avLst>
          </a:prstGeom>
          <a:solidFill>
            <a:srgbClr val="00CC66"/>
          </a:solidFill>
          <a:ln w="76200">
            <a:solidFill>
              <a:srgbClr val="FFFF00"/>
            </a:solidFill>
            <a:round/>
            <a:headEnd/>
            <a:tailEnd/>
          </a:ln>
        </p:spPr>
        <p:txBody>
          <a:bodyPr anchor="ctr">
            <a:spAutoFit/>
          </a:bodyPr>
          <a:lstStyle/>
          <a:p>
            <a:endParaRPr lang="en-US"/>
          </a:p>
        </p:txBody>
      </p:sp>
      <p:sp>
        <p:nvSpPr>
          <p:cNvPr id="416776" name="Rectangle 1032"/>
          <p:cNvSpPr>
            <a:spLocks noChangeArrowheads="1"/>
          </p:cNvSpPr>
          <p:nvPr/>
        </p:nvSpPr>
        <p:spPr bwMode="auto">
          <a:xfrm>
            <a:off x="0" y="4800600"/>
            <a:ext cx="9144000" cy="4572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12700">
            <a:solidFill>
              <a:schemeClr val="tx2"/>
            </a:solidFill>
            <a:miter lim="800000"/>
            <a:headEnd/>
            <a:tailEnd/>
          </a:ln>
          <a:effectLst/>
        </p:spPr>
        <p:txBody>
          <a:bodyPr anchor="ctr">
            <a:spAutoFit/>
          </a:bodyPr>
          <a:lstStyle/>
          <a:p>
            <a:pPr>
              <a:defRPr/>
            </a:pPr>
            <a:endParaRPr lang="en-US" dirty="0"/>
          </a:p>
        </p:txBody>
      </p:sp>
      <p:sp>
        <p:nvSpPr>
          <p:cNvPr id="416777" name="Text Box 1033"/>
          <p:cNvSpPr txBox="1">
            <a:spLocks noChangeArrowheads="1"/>
          </p:cNvSpPr>
          <p:nvPr/>
        </p:nvSpPr>
        <p:spPr bwMode="auto">
          <a:xfrm rot="-3232525">
            <a:off x="15876" y="1792287"/>
            <a:ext cx="5010150" cy="460375"/>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Randomized sample selection</a:t>
            </a:r>
          </a:p>
        </p:txBody>
      </p:sp>
      <p:sp>
        <p:nvSpPr>
          <p:cNvPr id="416778" name="Text Box 1034"/>
          <p:cNvSpPr txBox="1">
            <a:spLocks noChangeArrowheads="1"/>
          </p:cNvSpPr>
          <p:nvPr/>
        </p:nvSpPr>
        <p:spPr bwMode="auto">
          <a:xfrm rot="-3232525">
            <a:off x="15716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Questionnaire quality</a:t>
            </a:r>
          </a:p>
        </p:txBody>
      </p:sp>
      <p:sp>
        <p:nvSpPr>
          <p:cNvPr id="416779" name="Text Box 1035"/>
          <p:cNvSpPr txBox="1">
            <a:spLocks noChangeArrowheads="1"/>
          </p:cNvSpPr>
          <p:nvPr/>
        </p:nvSpPr>
        <p:spPr bwMode="auto">
          <a:xfrm rot="18367475">
            <a:off x="2374106" y="1708944"/>
            <a:ext cx="5318126" cy="461962"/>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Relevance &amp; validity of indicators</a:t>
            </a:r>
          </a:p>
        </p:txBody>
      </p:sp>
      <p:sp>
        <p:nvSpPr>
          <p:cNvPr id="416780" name="Text Box 1036"/>
          <p:cNvSpPr txBox="1">
            <a:spLocks noChangeArrowheads="1"/>
          </p:cNvSpPr>
          <p:nvPr/>
        </p:nvSpPr>
        <p:spPr bwMode="auto">
          <a:xfrm rot="-3232525">
            <a:off x="3781425" y="22383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Quality of data collection</a:t>
            </a:r>
          </a:p>
        </p:txBody>
      </p:sp>
      <p:sp>
        <p:nvSpPr>
          <p:cNvPr id="416781" name="Text Box 1037"/>
          <p:cNvSpPr txBox="1">
            <a:spLocks noChangeArrowheads="1"/>
          </p:cNvSpPr>
          <p:nvPr/>
        </p:nvSpPr>
        <p:spPr bwMode="auto">
          <a:xfrm rot="-3232525">
            <a:off x="49244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Depth of analysis</a:t>
            </a:r>
          </a:p>
        </p:txBody>
      </p:sp>
      <p:sp>
        <p:nvSpPr>
          <p:cNvPr id="416782" name="Text Box 1038"/>
          <p:cNvSpPr txBox="1">
            <a:spLocks noChangeArrowheads="1"/>
          </p:cNvSpPr>
          <p:nvPr/>
        </p:nvSpPr>
        <p:spPr bwMode="auto">
          <a:xfrm rot="-3232525">
            <a:off x="58388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Reporting &amp; utilization</a:t>
            </a:r>
          </a:p>
        </p:txBody>
      </p:sp>
      <p:sp>
        <p:nvSpPr>
          <p:cNvPr id="416783" name="Text Box 1039"/>
          <p:cNvSpPr txBox="1">
            <a:spLocks noChangeArrowheads="1"/>
          </p:cNvSpPr>
          <p:nvPr/>
        </p:nvSpPr>
        <p:spPr bwMode="auto">
          <a:xfrm>
            <a:off x="381000" y="5791200"/>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a:t>AMOUNT OF “FLOW” (QUALITY) OF INFORMATION IS LIMITED TO THE SMALLEST COMPONENT OF THE SURVEY “PIPELINE”</a:t>
            </a:r>
          </a:p>
        </p:txBody>
      </p:sp>
      <p:sp>
        <p:nvSpPr>
          <p:cNvPr id="416785" name="Rectangle 1041"/>
          <p:cNvSpPr>
            <a:spLocks noChangeArrowheads="1"/>
          </p:cNvSpPr>
          <p:nvPr/>
        </p:nvSpPr>
        <p:spPr bwMode="auto">
          <a:xfrm>
            <a:off x="0" y="4114800"/>
            <a:ext cx="1828800" cy="11430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12700">
            <a:solidFill>
              <a:schemeClr val="tx2"/>
            </a:solidFill>
            <a:miter lim="800000"/>
            <a:headEnd/>
            <a:tailEnd/>
          </a:ln>
          <a:effectLst/>
        </p:spPr>
        <p:txBody>
          <a:bodyPr anchor="ctr">
            <a:spAutoFit/>
          </a:bodyPr>
          <a:lstStyle/>
          <a:p>
            <a:pPr>
              <a:defRPr/>
            </a:pPr>
            <a:endParaRPr lang="en-US" dirty="0"/>
          </a:p>
        </p:txBody>
      </p:sp>
      <p:sp>
        <p:nvSpPr>
          <p:cNvPr id="416786" name="Rectangle 1042"/>
          <p:cNvSpPr>
            <a:spLocks noChangeArrowheads="1"/>
          </p:cNvSpPr>
          <p:nvPr/>
        </p:nvSpPr>
        <p:spPr bwMode="auto">
          <a:xfrm>
            <a:off x="0" y="4343400"/>
            <a:ext cx="2971800" cy="9144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12700">
            <a:solidFill>
              <a:schemeClr val="tx2"/>
            </a:solidFill>
            <a:miter lim="800000"/>
            <a:headEnd/>
            <a:tailEnd/>
          </a:ln>
          <a:effectLst/>
        </p:spPr>
        <p:txBody>
          <a:bodyPr anchor="ctr">
            <a:spAutoFit/>
          </a:bodyPr>
          <a:lstStyle/>
          <a:p>
            <a:pPr>
              <a:defRPr/>
            </a:pPr>
            <a:endParaRPr lang="en-US"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16783"/>
                                        </p:tgtEl>
                                        <p:attrNameLst>
                                          <p:attrName>style.visibility</p:attrName>
                                        </p:attrNameLst>
                                      </p:cBhvr>
                                      <p:to>
                                        <p:strVal val="visible"/>
                                      </p:to>
                                    </p:set>
                                    <p:animEffect transition="in" filter="blinds(horizontal)">
                                      <p:cBhvr>
                                        <p:cTn id="7" dur="500"/>
                                        <p:tgtEl>
                                          <p:spTgt spid="416783"/>
                                        </p:tgtEl>
                                      </p:cBhvr>
                                    </p:animEffect>
                                  </p:childTnLst>
                                </p:cTn>
                              </p:par>
                            </p:childTnLst>
                          </p:cTn>
                        </p:par>
                        <p:par>
                          <p:cTn id="8" fill="hold" nodeType="afterGroup">
                            <p:stCondLst>
                              <p:cond delay="500"/>
                            </p:stCondLst>
                            <p:childTnLst>
                              <p:par>
                                <p:cTn id="9" presetID="2" presetClass="entr" presetSubtype="2" fill="hold" grpId="0" nodeType="afterEffect">
                                  <p:stCondLst>
                                    <p:cond delay="500"/>
                                  </p:stCondLst>
                                  <p:childTnLst>
                                    <p:set>
                                      <p:cBhvr>
                                        <p:cTn id="10" dur="1" fill="hold">
                                          <p:stCondLst>
                                            <p:cond delay="0"/>
                                          </p:stCondLst>
                                        </p:cTn>
                                        <p:tgtEl>
                                          <p:spTgt spid="416770"/>
                                        </p:tgtEl>
                                        <p:attrNameLst>
                                          <p:attrName>style.visibility</p:attrName>
                                        </p:attrNameLst>
                                      </p:cBhvr>
                                      <p:to>
                                        <p:strVal val="visible"/>
                                      </p:to>
                                    </p:set>
                                    <p:anim calcmode="lin" valueType="num">
                                      <p:cBhvr additive="base">
                                        <p:cTn id="11" dur="500" fill="hold"/>
                                        <p:tgtEl>
                                          <p:spTgt spid="416770"/>
                                        </p:tgtEl>
                                        <p:attrNameLst>
                                          <p:attrName>ppt_x</p:attrName>
                                        </p:attrNameLst>
                                      </p:cBhvr>
                                      <p:tavLst>
                                        <p:tav tm="0">
                                          <p:val>
                                            <p:strVal val="1+#ppt_w/2"/>
                                          </p:val>
                                        </p:tav>
                                        <p:tav tm="100000">
                                          <p:val>
                                            <p:strVal val="#ppt_x"/>
                                          </p:val>
                                        </p:tav>
                                      </p:tavLst>
                                    </p:anim>
                                    <p:anim calcmode="lin" valueType="num">
                                      <p:cBhvr additive="base">
                                        <p:cTn id="12" dur="500" fill="hold"/>
                                        <p:tgtEl>
                                          <p:spTgt spid="41677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3" presetClass="entr" presetSubtype="5" fill="hold" grpId="0" nodeType="afterEffect">
                                  <p:stCondLst>
                                    <p:cond delay="0"/>
                                  </p:stCondLst>
                                  <p:childTnLst>
                                    <p:set>
                                      <p:cBhvr>
                                        <p:cTn id="15" dur="1" fill="hold">
                                          <p:stCondLst>
                                            <p:cond delay="0"/>
                                          </p:stCondLst>
                                        </p:cTn>
                                        <p:tgtEl>
                                          <p:spTgt spid="416777"/>
                                        </p:tgtEl>
                                        <p:attrNameLst>
                                          <p:attrName>style.visibility</p:attrName>
                                        </p:attrNameLst>
                                      </p:cBhvr>
                                      <p:to>
                                        <p:strVal val="visible"/>
                                      </p:to>
                                    </p:set>
                                    <p:animEffect transition="in" filter="blinds(vertical)">
                                      <p:cBhvr>
                                        <p:cTn id="16" dur="500"/>
                                        <p:tgtEl>
                                          <p:spTgt spid="416777"/>
                                        </p:tgtEl>
                                      </p:cBhvr>
                                    </p:animEffect>
                                  </p:childTnLst>
                                </p:cTn>
                              </p:par>
                            </p:childTnLst>
                          </p:cTn>
                        </p:par>
                        <p:par>
                          <p:cTn id="17" fill="hold" nodeType="afterGroup">
                            <p:stCondLst>
                              <p:cond delay="2000"/>
                            </p:stCondLst>
                            <p:childTnLst>
                              <p:par>
                                <p:cTn id="18" presetID="2" presetClass="entr" presetSubtype="2" fill="hold" grpId="0" nodeType="afterEffect">
                                  <p:stCondLst>
                                    <p:cond delay="1000"/>
                                  </p:stCondLst>
                                  <p:childTnLst>
                                    <p:set>
                                      <p:cBhvr>
                                        <p:cTn id="19" dur="1" fill="hold">
                                          <p:stCondLst>
                                            <p:cond delay="0"/>
                                          </p:stCondLst>
                                        </p:cTn>
                                        <p:tgtEl>
                                          <p:spTgt spid="416771"/>
                                        </p:tgtEl>
                                        <p:attrNameLst>
                                          <p:attrName>style.visibility</p:attrName>
                                        </p:attrNameLst>
                                      </p:cBhvr>
                                      <p:to>
                                        <p:strVal val="visible"/>
                                      </p:to>
                                    </p:set>
                                    <p:anim calcmode="lin" valueType="num">
                                      <p:cBhvr additive="base">
                                        <p:cTn id="20" dur="500" fill="hold"/>
                                        <p:tgtEl>
                                          <p:spTgt spid="416771"/>
                                        </p:tgtEl>
                                        <p:attrNameLst>
                                          <p:attrName>ppt_x</p:attrName>
                                        </p:attrNameLst>
                                      </p:cBhvr>
                                      <p:tavLst>
                                        <p:tav tm="0">
                                          <p:val>
                                            <p:strVal val="1+#ppt_w/2"/>
                                          </p:val>
                                        </p:tav>
                                        <p:tav tm="100000">
                                          <p:val>
                                            <p:strVal val="#ppt_x"/>
                                          </p:val>
                                        </p:tav>
                                      </p:tavLst>
                                    </p:anim>
                                    <p:anim calcmode="lin" valueType="num">
                                      <p:cBhvr additive="base">
                                        <p:cTn id="21" dur="500" fill="hold"/>
                                        <p:tgtEl>
                                          <p:spTgt spid="41677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3500"/>
                            </p:stCondLst>
                            <p:childTnLst>
                              <p:par>
                                <p:cTn id="23" presetID="3" presetClass="entr" presetSubtype="5" fill="hold" grpId="0" nodeType="afterEffect">
                                  <p:stCondLst>
                                    <p:cond delay="0"/>
                                  </p:stCondLst>
                                  <p:childTnLst>
                                    <p:set>
                                      <p:cBhvr>
                                        <p:cTn id="24" dur="1" fill="hold">
                                          <p:stCondLst>
                                            <p:cond delay="0"/>
                                          </p:stCondLst>
                                        </p:cTn>
                                        <p:tgtEl>
                                          <p:spTgt spid="416778"/>
                                        </p:tgtEl>
                                        <p:attrNameLst>
                                          <p:attrName>style.visibility</p:attrName>
                                        </p:attrNameLst>
                                      </p:cBhvr>
                                      <p:to>
                                        <p:strVal val="visible"/>
                                      </p:to>
                                    </p:set>
                                    <p:animEffect transition="in" filter="blinds(vertical)">
                                      <p:cBhvr>
                                        <p:cTn id="25" dur="500"/>
                                        <p:tgtEl>
                                          <p:spTgt spid="416778"/>
                                        </p:tgtEl>
                                      </p:cBhvr>
                                    </p:animEffect>
                                  </p:childTnLst>
                                </p:cTn>
                              </p:par>
                            </p:childTnLst>
                          </p:cTn>
                        </p:par>
                        <p:par>
                          <p:cTn id="26" fill="hold" nodeType="afterGroup">
                            <p:stCondLst>
                              <p:cond delay="4000"/>
                            </p:stCondLst>
                            <p:childTnLst>
                              <p:par>
                                <p:cTn id="27" presetID="2" presetClass="entr" presetSubtype="2" fill="hold" grpId="0" nodeType="afterEffect">
                                  <p:stCondLst>
                                    <p:cond delay="1000"/>
                                  </p:stCondLst>
                                  <p:childTnLst>
                                    <p:set>
                                      <p:cBhvr>
                                        <p:cTn id="28" dur="1" fill="hold">
                                          <p:stCondLst>
                                            <p:cond delay="0"/>
                                          </p:stCondLst>
                                        </p:cTn>
                                        <p:tgtEl>
                                          <p:spTgt spid="416772"/>
                                        </p:tgtEl>
                                        <p:attrNameLst>
                                          <p:attrName>style.visibility</p:attrName>
                                        </p:attrNameLst>
                                      </p:cBhvr>
                                      <p:to>
                                        <p:strVal val="visible"/>
                                      </p:to>
                                    </p:set>
                                    <p:anim calcmode="lin" valueType="num">
                                      <p:cBhvr additive="base">
                                        <p:cTn id="29" dur="500" fill="hold"/>
                                        <p:tgtEl>
                                          <p:spTgt spid="416772"/>
                                        </p:tgtEl>
                                        <p:attrNameLst>
                                          <p:attrName>ppt_x</p:attrName>
                                        </p:attrNameLst>
                                      </p:cBhvr>
                                      <p:tavLst>
                                        <p:tav tm="0">
                                          <p:val>
                                            <p:strVal val="1+#ppt_w/2"/>
                                          </p:val>
                                        </p:tav>
                                        <p:tav tm="100000">
                                          <p:val>
                                            <p:strVal val="#ppt_x"/>
                                          </p:val>
                                        </p:tav>
                                      </p:tavLst>
                                    </p:anim>
                                    <p:anim calcmode="lin" valueType="num">
                                      <p:cBhvr additive="base">
                                        <p:cTn id="30" dur="500" fill="hold"/>
                                        <p:tgtEl>
                                          <p:spTgt spid="416772"/>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500"/>
                            </p:stCondLst>
                            <p:childTnLst>
                              <p:par>
                                <p:cTn id="32" presetID="3" presetClass="entr" presetSubtype="5" fill="hold" grpId="0" nodeType="afterEffect">
                                  <p:stCondLst>
                                    <p:cond delay="0"/>
                                  </p:stCondLst>
                                  <p:childTnLst>
                                    <p:set>
                                      <p:cBhvr>
                                        <p:cTn id="33" dur="1" fill="hold">
                                          <p:stCondLst>
                                            <p:cond delay="0"/>
                                          </p:stCondLst>
                                        </p:cTn>
                                        <p:tgtEl>
                                          <p:spTgt spid="416779"/>
                                        </p:tgtEl>
                                        <p:attrNameLst>
                                          <p:attrName>style.visibility</p:attrName>
                                        </p:attrNameLst>
                                      </p:cBhvr>
                                      <p:to>
                                        <p:strVal val="visible"/>
                                      </p:to>
                                    </p:set>
                                    <p:animEffect transition="in" filter="blinds(vertical)">
                                      <p:cBhvr>
                                        <p:cTn id="34" dur="500"/>
                                        <p:tgtEl>
                                          <p:spTgt spid="416779"/>
                                        </p:tgtEl>
                                      </p:cBhvr>
                                    </p:animEffect>
                                  </p:childTnLst>
                                </p:cTn>
                              </p:par>
                            </p:childTnLst>
                          </p:cTn>
                        </p:par>
                        <p:par>
                          <p:cTn id="35" fill="hold" nodeType="afterGroup">
                            <p:stCondLst>
                              <p:cond delay="6000"/>
                            </p:stCondLst>
                            <p:childTnLst>
                              <p:par>
                                <p:cTn id="36" presetID="2" presetClass="entr" presetSubtype="2" fill="hold" grpId="0" nodeType="afterEffect">
                                  <p:stCondLst>
                                    <p:cond delay="1000"/>
                                  </p:stCondLst>
                                  <p:childTnLst>
                                    <p:set>
                                      <p:cBhvr>
                                        <p:cTn id="37" dur="1" fill="hold">
                                          <p:stCondLst>
                                            <p:cond delay="0"/>
                                          </p:stCondLst>
                                        </p:cTn>
                                        <p:tgtEl>
                                          <p:spTgt spid="416773"/>
                                        </p:tgtEl>
                                        <p:attrNameLst>
                                          <p:attrName>style.visibility</p:attrName>
                                        </p:attrNameLst>
                                      </p:cBhvr>
                                      <p:to>
                                        <p:strVal val="visible"/>
                                      </p:to>
                                    </p:set>
                                    <p:anim calcmode="lin" valueType="num">
                                      <p:cBhvr additive="base">
                                        <p:cTn id="38" dur="500" fill="hold"/>
                                        <p:tgtEl>
                                          <p:spTgt spid="416773"/>
                                        </p:tgtEl>
                                        <p:attrNameLst>
                                          <p:attrName>ppt_x</p:attrName>
                                        </p:attrNameLst>
                                      </p:cBhvr>
                                      <p:tavLst>
                                        <p:tav tm="0">
                                          <p:val>
                                            <p:strVal val="1+#ppt_w/2"/>
                                          </p:val>
                                        </p:tav>
                                        <p:tav tm="100000">
                                          <p:val>
                                            <p:strVal val="#ppt_x"/>
                                          </p:val>
                                        </p:tav>
                                      </p:tavLst>
                                    </p:anim>
                                    <p:anim calcmode="lin" valueType="num">
                                      <p:cBhvr additive="base">
                                        <p:cTn id="39" dur="500" fill="hold"/>
                                        <p:tgtEl>
                                          <p:spTgt spid="416773"/>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7500"/>
                            </p:stCondLst>
                            <p:childTnLst>
                              <p:par>
                                <p:cTn id="41" presetID="3" presetClass="entr" presetSubtype="5" fill="hold" grpId="0" nodeType="afterEffect">
                                  <p:stCondLst>
                                    <p:cond delay="0"/>
                                  </p:stCondLst>
                                  <p:childTnLst>
                                    <p:set>
                                      <p:cBhvr>
                                        <p:cTn id="42" dur="1" fill="hold">
                                          <p:stCondLst>
                                            <p:cond delay="0"/>
                                          </p:stCondLst>
                                        </p:cTn>
                                        <p:tgtEl>
                                          <p:spTgt spid="416780"/>
                                        </p:tgtEl>
                                        <p:attrNameLst>
                                          <p:attrName>style.visibility</p:attrName>
                                        </p:attrNameLst>
                                      </p:cBhvr>
                                      <p:to>
                                        <p:strVal val="visible"/>
                                      </p:to>
                                    </p:set>
                                    <p:animEffect transition="in" filter="blinds(vertical)">
                                      <p:cBhvr>
                                        <p:cTn id="43" dur="500"/>
                                        <p:tgtEl>
                                          <p:spTgt spid="416780"/>
                                        </p:tgtEl>
                                      </p:cBhvr>
                                    </p:animEffect>
                                  </p:childTnLst>
                                </p:cTn>
                              </p:par>
                            </p:childTnLst>
                          </p:cTn>
                        </p:par>
                        <p:par>
                          <p:cTn id="44" fill="hold" nodeType="afterGroup">
                            <p:stCondLst>
                              <p:cond delay="8000"/>
                            </p:stCondLst>
                            <p:childTnLst>
                              <p:par>
                                <p:cTn id="45" presetID="2" presetClass="entr" presetSubtype="2" fill="hold" grpId="0" nodeType="afterEffect">
                                  <p:stCondLst>
                                    <p:cond delay="1000"/>
                                  </p:stCondLst>
                                  <p:childTnLst>
                                    <p:set>
                                      <p:cBhvr>
                                        <p:cTn id="46" dur="1" fill="hold">
                                          <p:stCondLst>
                                            <p:cond delay="0"/>
                                          </p:stCondLst>
                                        </p:cTn>
                                        <p:tgtEl>
                                          <p:spTgt spid="416774"/>
                                        </p:tgtEl>
                                        <p:attrNameLst>
                                          <p:attrName>style.visibility</p:attrName>
                                        </p:attrNameLst>
                                      </p:cBhvr>
                                      <p:to>
                                        <p:strVal val="visible"/>
                                      </p:to>
                                    </p:set>
                                    <p:anim calcmode="lin" valueType="num">
                                      <p:cBhvr additive="base">
                                        <p:cTn id="47" dur="500" fill="hold"/>
                                        <p:tgtEl>
                                          <p:spTgt spid="416774"/>
                                        </p:tgtEl>
                                        <p:attrNameLst>
                                          <p:attrName>ppt_x</p:attrName>
                                        </p:attrNameLst>
                                      </p:cBhvr>
                                      <p:tavLst>
                                        <p:tav tm="0">
                                          <p:val>
                                            <p:strVal val="1+#ppt_w/2"/>
                                          </p:val>
                                        </p:tav>
                                        <p:tav tm="100000">
                                          <p:val>
                                            <p:strVal val="#ppt_x"/>
                                          </p:val>
                                        </p:tav>
                                      </p:tavLst>
                                    </p:anim>
                                    <p:anim calcmode="lin" valueType="num">
                                      <p:cBhvr additive="base">
                                        <p:cTn id="48" dur="500" fill="hold"/>
                                        <p:tgtEl>
                                          <p:spTgt spid="416774"/>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9500"/>
                            </p:stCondLst>
                            <p:childTnLst>
                              <p:par>
                                <p:cTn id="50" presetID="3" presetClass="entr" presetSubtype="5" fill="hold" grpId="0" nodeType="afterEffect">
                                  <p:stCondLst>
                                    <p:cond delay="0"/>
                                  </p:stCondLst>
                                  <p:childTnLst>
                                    <p:set>
                                      <p:cBhvr>
                                        <p:cTn id="51" dur="1" fill="hold">
                                          <p:stCondLst>
                                            <p:cond delay="0"/>
                                          </p:stCondLst>
                                        </p:cTn>
                                        <p:tgtEl>
                                          <p:spTgt spid="416781"/>
                                        </p:tgtEl>
                                        <p:attrNameLst>
                                          <p:attrName>style.visibility</p:attrName>
                                        </p:attrNameLst>
                                      </p:cBhvr>
                                      <p:to>
                                        <p:strVal val="visible"/>
                                      </p:to>
                                    </p:set>
                                    <p:animEffect transition="in" filter="blinds(vertical)">
                                      <p:cBhvr>
                                        <p:cTn id="52" dur="500"/>
                                        <p:tgtEl>
                                          <p:spTgt spid="416781"/>
                                        </p:tgtEl>
                                      </p:cBhvr>
                                    </p:animEffect>
                                  </p:childTnLst>
                                </p:cTn>
                              </p:par>
                            </p:childTnLst>
                          </p:cTn>
                        </p:par>
                        <p:par>
                          <p:cTn id="53" fill="hold" nodeType="afterGroup">
                            <p:stCondLst>
                              <p:cond delay="10000"/>
                            </p:stCondLst>
                            <p:childTnLst>
                              <p:par>
                                <p:cTn id="54" presetID="2" presetClass="entr" presetSubtype="2" fill="hold" grpId="0" nodeType="afterEffect">
                                  <p:stCondLst>
                                    <p:cond delay="1000"/>
                                  </p:stCondLst>
                                  <p:childTnLst>
                                    <p:set>
                                      <p:cBhvr>
                                        <p:cTn id="55" dur="1" fill="hold">
                                          <p:stCondLst>
                                            <p:cond delay="0"/>
                                          </p:stCondLst>
                                        </p:cTn>
                                        <p:tgtEl>
                                          <p:spTgt spid="416775"/>
                                        </p:tgtEl>
                                        <p:attrNameLst>
                                          <p:attrName>style.visibility</p:attrName>
                                        </p:attrNameLst>
                                      </p:cBhvr>
                                      <p:to>
                                        <p:strVal val="visible"/>
                                      </p:to>
                                    </p:set>
                                    <p:anim calcmode="lin" valueType="num">
                                      <p:cBhvr additive="base">
                                        <p:cTn id="56" dur="500" fill="hold"/>
                                        <p:tgtEl>
                                          <p:spTgt spid="416775"/>
                                        </p:tgtEl>
                                        <p:attrNameLst>
                                          <p:attrName>ppt_x</p:attrName>
                                        </p:attrNameLst>
                                      </p:cBhvr>
                                      <p:tavLst>
                                        <p:tav tm="0">
                                          <p:val>
                                            <p:strVal val="1+#ppt_w/2"/>
                                          </p:val>
                                        </p:tav>
                                        <p:tav tm="100000">
                                          <p:val>
                                            <p:strVal val="#ppt_x"/>
                                          </p:val>
                                        </p:tav>
                                      </p:tavLst>
                                    </p:anim>
                                    <p:anim calcmode="lin" valueType="num">
                                      <p:cBhvr additive="base">
                                        <p:cTn id="57" dur="500" fill="hold"/>
                                        <p:tgtEl>
                                          <p:spTgt spid="416775"/>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11500"/>
                            </p:stCondLst>
                            <p:childTnLst>
                              <p:par>
                                <p:cTn id="59" presetID="3" presetClass="entr" presetSubtype="5" fill="hold" grpId="0" nodeType="afterEffect">
                                  <p:stCondLst>
                                    <p:cond delay="0"/>
                                  </p:stCondLst>
                                  <p:childTnLst>
                                    <p:set>
                                      <p:cBhvr>
                                        <p:cTn id="60" dur="1" fill="hold">
                                          <p:stCondLst>
                                            <p:cond delay="0"/>
                                          </p:stCondLst>
                                        </p:cTn>
                                        <p:tgtEl>
                                          <p:spTgt spid="416782"/>
                                        </p:tgtEl>
                                        <p:attrNameLst>
                                          <p:attrName>style.visibility</p:attrName>
                                        </p:attrNameLst>
                                      </p:cBhvr>
                                      <p:to>
                                        <p:strVal val="visible"/>
                                      </p:to>
                                    </p:set>
                                    <p:animEffect transition="in" filter="blinds(vertical)">
                                      <p:cBhvr>
                                        <p:cTn id="61" dur="500"/>
                                        <p:tgtEl>
                                          <p:spTgt spid="416782"/>
                                        </p:tgtEl>
                                      </p:cBhvr>
                                    </p:animEffect>
                                  </p:childTnLst>
                                </p:cTn>
                              </p:par>
                            </p:childTnLst>
                          </p:cTn>
                        </p:par>
                        <p:par>
                          <p:cTn id="62" fill="hold" nodeType="afterGroup">
                            <p:stCondLst>
                              <p:cond delay="12000"/>
                            </p:stCondLst>
                            <p:childTnLst>
                              <p:par>
                                <p:cTn id="63" presetID="7" presetClass="entr" presetSubtype="8" fill="hold" grpId="0" nodeType="afterEffect">
                                  <p:stCondLst>
                                    <p:cond delay="500"/>
                                  </p:stCondLst>
                                  <p:childTnLst>
                                    <p:set>
                                      <p:cBhvr>
                                        <p:cTn id="64" dur="1" fill="hold">
                                          <p:stCondLst>
                                            <p:cond delay="0"/>
                                          </p:stCondLst>
                                        </p:cTn>
                                        <p:tgtEl>
                                          <p:spTgt spid="416785"/>
                                        </p:tgtEl>
                                        <p:attrNameLst>
                                          <p:attrName>style.visibility</p:attrName>
                                        </p:attrNameLst>
                                      </p:cBhvr>
                                      <p:to>
                                        <p:strVal val="visible"/>
                                      </p:to>
                                    </p:set>
                                    <p:anim calcmode="lin" valueType="num">
                                      <p:cBhvr additive="base">
                                        <p:cTn id="65" dur="1000" fill="hold"/>
                                        <p:tgtEl>
                                          <p:spTgt spid="416785"/>
                                        </p:tgtEl>
                                        <p:attrNameLst>
                                          <p:attrName>ppt_x</p:attrName>
                                        </p:attrNameLst>
                                      </p:cBhvr>
                                      <p:tavLst>
                                        <p:tav tm="0">
                                          <p:val>
                                            <p:strVal val="0-#ppt_w/2"/>
                                          </p:val>
                                        </p:tav>
                                        <p:tav tm="100000">
                                          <p:val>
                                            <p:strVal val="#ppt_x"/>
                                          </p:val>
                                        </p:tav>
                                      </p:tavLst>
                                    </p:anim>
                                    <p:anim calcmode="lin" valueType="num">
                                      <p:cBhvr additive="base">
                                        <p:cTn id="66" dur="1000" fill="hold"/>
                                        <p:tgtEl>
                                          <p:spTgt spid="4167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WAV"/>
                                        </p:tgtEl>
                                      </p:cMediaNode>
                                    </p:audio>
                                  </p:subTnLst>
                                </p:cTn>
                              </p:par>
                            </p:childTnLst>
                          </p:cTn>
                        </p:par>
                        <p:par>
                          <p:cTn id="67" fill="hold" nodeType="afterGroup">
                            <p:stCondLst>
                              <p:cond delay="13500"/>
                            </p:stCondLst>
                            <p:childTnLst>
                              <p:par>
                                <p:cTn id="68" presetID="7" presetClass="entr" presetSubtype="8" fill="hold" grpId="0" nodeType="afterEffect">
                                  <p:stCondLst>
                                    <p:cond delay="0"/>
                                  </p:stCondLst>
                                  <p:childTnLst>
                                    <p:set>
                                      <p:cBhvr>
                                        <p:cTn id="69" dur="1" fill="hold">
                                          <p:stCondLst>
                                            <p:cond delay="0"/>
                                          </p:stCondLst>
                                        </p:cTn>
                                        <p:tgtEl>
                                          <p:spTgt spid="416786"/>
                                        </p:tgtEl>
                                        <p:attrNameLst>
                                          <p:attrName>style.visibility</p:attrName>
                                        </p:attrNameLst>
                                      </p:cBhvr>
                                      <p:to>
                                        <p:strVal val="visible"/>
                                      </p:to>
                                    </p:set>
                                    <p:anim calcmode="lin" valueType="num">
                                      <p:cBhvr additive="base">
                                        <p:cTn id="70" dur="1000" fill="hold"/>
                                        <p:tgtEl>
                                          <p:spTgt spid="416786"/>
                                        </p:tgtEl>
                                        <p:attrNameLst>
                                          <p:attrName>ppt_x</p:attrName>
                                        </p:attrNameLst>
                                      </p:cBhvr>
                                      <p:tavLst>
                                        <p:tav tm="0">
                                          <p:val>
                                            <p:strVal val="0-#ppt_w/2"/>
                                          </p:val>
                                        </p:tav>
                                        <p:tav tm="100000">
                                          <p:val>
                                            <p:strVal val="#ppt_x"/>
                                          </p:val>
                                        </p:tav>
                                      </p:tavLst>
                                    </p:anim>
                                    <p:anim calcmode="lin" valueType="num">
                                      <p:cBhvr additive="base">
                                        <p:cTn id="71" dur="1000" fill="hold"/>
                                        <p:tgtEl>
                                          <p:spTgt spid="4167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WAV"/>
                                        </p:tgtEl>
                                      </p:cMediaNode>
                                    </p:audio>
                                  </p:subTnLst>
                                </p:cTn>
                              </p:par>
                            </p:childTnLst>
                          </p:cTn>
                        </p:par>
                        <p:par>
                          <p:cTn id="72" fill="hold" nodeType="afterGroup">
                            <p:stCondLst>
                              <p:cond delay="14500"/>
                            </p:stCondLst>
                            <p:childTnLst>
                              <p:par>
                                <p:cTn id="73" presetID="7" presetClass="entr" presetSubtype="8" fill="hold" grpId="0" nodeType="afterEffect">
                                  <p:stCondLst>
                                    <p:cond delay="0"/>
                                  </p:stCondLst>
                                  <p:childTnLst>
                                    <p:set>
                                      <p:cBhvr>
                                        <p:cTn id="74" dur="1" fill="hold">
                                          <p:stCondLst>
                                            <p:cond delay="0"/>
                                          </p:stCondLst>
                                        </p:cTn>
                                        <p:tgtEl>
                                          <p:spTgt spid="416776"/>
                                        </p:tgtEl>
                                        <p:attrNameLst>
                                          <p:attrName>style.visibility</p:attrName>
                                        </p:attrNameLst>
                                      </p:cBhvr>
                                      <p:to>
                                        <p:strVal val="visible"/>
                                      </p:to>
                                    </p:set>
                                    <p:anim calcmode="lin" valueType="num">
                                      <p:cBhvr additive="base">
                                        <p:cTn id="75" dur="5000" fill="hold"/>
                                        <p:tgtEl>
                                          <p:spTgt spid="416776"/>
                                        </p:tgtEl>
                                        <p:attrNameLst>
                                          <p:attrName>ppt_x</p:attrName>
                                        </p:attrNameLst>
                                      </p:cBhvr>
                                      <p:tavLst>
                                        <p:tav tm="0">
                                          <p:val>
                                            <p:strVal val="0-#ppt_w/2"/>
                                          </p:val>
                                        </p:tav>
                                        <p:tav tm="100000">
                                          <p:val>
                                            <p:strVal val="#ppt_x"/>
                                          </p:val>
                                        </p:tav>
                                      </p:tavLst>
                                    </p:anim>
                                    <p:anim calcmode="lin" valueType="num">
                                      <p:cBhvr additive="base">
                                        <p:cTn id="76" dur="5000" fill="hold"/>
                                        <p:tgtEl>
                                          <p:spTgt spid="4167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animBg="1"/>
      <p:bldP spid="416771" grpId="0" animBg="1"/>
      <p:bldP spid="416772" grpId="0" animBg="1"/>
      <p:bldP spid="416773" grpId="0" animBg="1"/>
      <p:bldP spid="416774" grpId="0" animBg="1"/>
      <p:bldP spid="416775" grpId="0" animBg="1"/>
      <p:bldP spid="416776" grpId="0" animBg="1"/>
      <p:bldP spid="416777" grpId="0" autoUpdateAnimBg="0"/>
      <p:bldP spid="416778" grpId="0" autoUpdateAnimBg="0"/>
      <p:bldP spid="416779" grpId="0" autoUpdateAnimBg="0"/>
      <p:bldP spid="416780" grpId="0" autoUpdateAnimBg="0"/>
      <p:bldP spid="416781" grpId="0" autoUpdateAnimBg="0"/>
      <p:bldP spid="416782" grpId="0" autoUpdateAnimBg="0"/>
      <p:bldP spid="416783" grpId="0" autoUpdateAnimBg="0"/>
      <p:bldP spid="416785" grpId="0" animBg="1"/>
      <p:bldP spid="41678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28600" y="228600"/>
            <a:ext cx="8915400" cy="1004888"/>
          </a:xfrm>
          <a:prstGeom prst="rect">
            <a:avLst/>
          </a:prstGeom>
          <a:noFill/>
          <a:ln w="12700">
            <a:noFill/>
            <a:miter lim="800000"/>
            <a:headEnd/>
            <a:tailEnd/>
          </a:ln>
          <a:effectLst/>
        </p:spPr>
        <p:txBody>
          <a:bodyPr>
            <a:spAutoFit/>
          </a:bodyPr>
          <a:lstStyle/>
          <a:p>
            <a:pPr algn="ctr" eaLnBrk="0" hangingPunct="0">
              <a:spcBef>
                <a:spcPct val="50000"/>
              </a:spcBef>
              <a:defRPr/>
            </a:pPr>
            <a:r>
              <a:rPr lang="en-US" sz="2400" b="1" dirty="0">
                <a:effectLst>
                  <a:outerShdw blurRad="38100" dist="38100" dir="2700000" algn="tl">
                    <a:srgbClr val="C0C0C0"/>
                  </a:outerShdw>
                </a:effectLst>
                <a:cs typeface="+mn-cs"/>
              </a:rPr>
              <a:t>Determining appropriate </a:t>
            </a:r>
            <a:r>
              <a:rPr lang="en-US" sz="2400" b="1" dirty="0">
                <a:solidFill>
                  <a:srgbClr val="008000"/>
                </a:solidFill>
                <a:effectLst>
                  <a:outerShdw blurRad="38100" dist="38100" dir="2700000" algn="tl">
                    <a:srgbClr val="C0C0C0"/>
                  </a:outerShdw>
                </a:effectLst>
                <a:cs typeface="+mn-cs"/>
              </a:rPr>
              <a:t>levels of precision </a:t>
            </a:r>
            <a:r>
              <a:rPr lang="en-US" sz="2400" b="1" dirty="0">
                <a:effectLst>
                  <a:outerShdw blurRad="38100" dist="38100" dir="2700000" algn="tl">
                    <a:srgbClr val="C0C0C0"/>
                  </a:outerShdw>
                </a:effectLst>
                <a:cs typeface="+mn-cs"/>
              </a:rPr>
              <a:t>for </a:t>
            </a:r>
          </a:p>
          <a:p>
            <a:pPr algn="ctr" eaLnBrk="0" hangingPunct="0">
              <a:spcBef>
                <a:spcPct val="50000"/>
              </a:spcBef>
              <a:defRPr/>
            </a:pPr>
            <a:r>
              <a:rPr lang="en-US" sz="2400" b="1" dirty="0">
                <a:effectLst>
                  <a:outerShdw blurRad="38100" dist="38100" dir="2700000" algn="tl">
                    <a:srgbClr val="C0C0C0"/>
                  </a:outerShdw>
                </a:effectLst>
                <a:cs typeface="+mn-cs"/>
              </a:rPr>
              <a:t>events in a </a:t>
            </a:r>
            <a:r>
              <a:rPr lang="en-US" sz="2400" b="1" dirty="0">
                <a:solidFill>
                  <a:srgbClr val="FF3300"/>
                </a:solidFill>
                <a:effectLst>
                  <a:outerShdw blurRad="38100" dist="38100" dir="2700000" algn="tl">
                    <a:srgbClr val="C0C0C0"/>
                  </a:outerShdw>
                </a:effectLst>
                <a:cs typeface="+mn-cs"/>
              </a:rPr>
              <a:t>life-of-project</a:t>
            </a:r>
            <a:r>
              <a:rPr lang="en-US" sz="2400" b="1" dirty="0">
                <a:effectLst>
                  <a:outerShdw blurRad="38100" dist="38100" dir="2700000" algn="tl">
                    <a:srgbClr val="C0C0C0"/>
                  </a:outerShdw>
                </a:effectLst>
                <a:cs typeface="+mn-cs"/>
              </a:rPr>
              <a:t> evaluation plan</a:t>
            </a:r>
            <a:endParaRPr lang="en-US" sz="2400" i="1" dirty="0">
              <a:effectLst>
                <a:outerShdw blurRad="38100" dist="38100" dir="2700000" algn="tl">
                  <a:srgbClr val="C0C0C0"/>
                </a:outerShdw>
              </a:effectLst>
              <a:cs typeface="+mn-cs"/>
            </a:endParaRPr>
          </a:p>
        </p:txBody>
      </p:sp>
      <p:sp>
        <p:nvSpPr>
          <p:cNvPr id="149507" name="Oval 3"/>
          <p:cNvSpPr>
            <a:spLocks noChangeArrowheads="1"/>
          </p:cNvSpPr>
          <p:nvPr/>
        </p:nvSpPr>
        <p:spPr bwMode="auto">
          <a:xfrm>
            <a:off x="3200400" y="4495800"/>
            <a:ext cx="1524000" cy="1524000"/>
          </a:xfrm>
          <a:prstGeom prst="ellipse">
            <a:avLst/>
          </a:prstGeom>
          <a:gradFill rotWithShape="0">
            <a:gsLst>
              <a:gs pos="0">
                <a:srgbClr val="0000FF"/>
              </a:gs>
              <a:gs pos="100000">
                <a:srgbClr val="0000FF">
                  <a:gamma/>
                  <a:shade val="4627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b="1" i="1" dirty="0">
                <a:solidFill>
                  <a:srgbClr val="FFFF00"/>
                </a:solidFill>
                <a:effectLst>
                  <a:outerShdw blurRad="38100" dist="38100" dir="2700000" algn="tl">
                    <a:srgbClr val="000000"/>
                  </a:outerShdw>
                </a:effectLst>
                <a:cs typeface="+mn-cs"/>
              </a:rPr>
              <a:t>Annual</a:t>
            </a:r>
          </a:p>
          <a:p>
            <a:pPr algn="ctr" eaLnBrk="0" hangingPunct="0">
              <a:defRPr/>
            </a:pPr>
            <a:r>
              <a:rPr lang="en-US" b="1" i="1" dirty="0">
                <a:solidFill>
                  <a:srgbClr val="FFFF00"/>
                </a:solidFill>
                <a:effectLst>
                  <a:outerShdw blurRad="38100" dist="38100" dir="2700000" algn="tl">
                    <a:srgbClr val="000000"/>
                  </a:outerShdw>
                </a:effectLst>
                <a:cs typeface="+mn-cs"/>
              </a:rPr>
              <a:t>self-evaluation</a:t>
            </a:r>
          </a:p>
        </p:txBody>
      </p:sp>
      <p:sp>
        <p:nvSpPr>
          <p:cNvPr id="149508" name="Oval 4"/>
          <p:cNvSpPr>
            <a:spLocks noChangeArrowheads="1"/>
          </p:cNvSpPr>
          <p:nvPr/>
        </p:nvSpPr>
        <p:spPr bwMode="auto">
          <a:xfrm>
            <a:off x="4572000" y="2895600"/>
            <a:ext cx="1600200" cy="1447800"/>
          </a:xfrm>
          <a:prstGeom prst="ellipse">
            <a:avLst/>
          </a:prstGeom>
          <a:gradFill rotWithShape="0">
            <a:gsLst>
              <a:gs pos="0">
                <a:srgbClr val="0066FF"/>
              </a:gs>
              <a:gs pos="100000">
                <a:srgbClr val="0066FF">
                  <a:gamma/>
                  <a:shade val="3372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sz="2000" b="1" i="1" dirty="0">
                <a:solidFill>
                  <a:srgbClr val="FFFF00"/>
                </a:solidFill>
                <a:effectLst>
                  <a:outerShdw blurRad="38100" dist="38100" dir="2700000" algn="tl">
                    <a:srgbClr val="000000"/>
                  </a:outerShdw>
                </a:effectLst>
                <a:cs typeface="+mn-cs"/>
              </a:rPr>
              <a:t>Mid-term</a:t>
            </a:r>
          </a:p>
          <a:p>
            <a:pPr algn="ctr" eaLnBrk="0" hangingPunct="0">
              <a:defRPr/>
            </a:pPr>
            <a:r>
              <a:rPr lang="en-US" sz="2000" b="1" i="1" dirty="0">
                <a:solidFill>
                  <a:srgbClr val="FFFF00"/>
                </a:solidFill>
                <a:effectLst>
                  <a:outerShdw blurRad="38100" dist="38100" dir="2700000" algn="tl">
                    <a:srgbClr val="000000"/>
                  </a:outerShdw>
                </a:effectLst>
                <a:cs typeface="+mn-cs"/>
              </a:rPr>
              <a:t>evaluation</a:t>
            </a:r>
          </a:p>
        </p:txBody>
      </p:sp>
      <p:sp>
        <p:nvSpPr>
          <p:cNvPr id="149509" name="Oval 5"/>
          <p:cNvSpPr>
            <a:spLocks noChangeArrowheads="1"/>
          </p:cNvSpPr>
          <p:nvPr/>
        </p:nvSpPr>
        <p:spPr bwMode="auto">
          <a:xfrm>
            <a:off x="1447800" y="1905000"/>
            <a:ext cx="1600200" cy="1295400"/>
          </a:xfrm>
          <a:prstGeom prst="ellipse">
            <a:avLst/>
          </a:prstGeom>
          <a:gradFill rotWithShape="0">
            <a:gsLst>
              <a:gs pos="0">
                <a:srgbClr val="0000FF"/>
              </a:gs>
              <a:gs pos="100000">
                <a:srgbClr val="0000FF">
                  <a:gamma/>
                  <a:shade val="4627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sz="2000" b="1" i="1" dirty="0">
                <a:solidFill>
                  <a:srgbClr val="FFFF00"/>
                </a:solidFill>
                <a:effectLst>
                  <a:outerShdw blurRad="38100" dist="38100" dir="2700000" algn="tl">
                    <a:srgbClr val="000000"/>
                  </a:outerShdw>
                </a:effectLst>
                <a:cs typeface="+mn-cs"/>
              </a:rPr>
              <a:t>Baseline</a:t>
            </a:r>
          </a:p>
          <a:p>
            <a:pPr algn="ctr" eaLnBrk="0" hangingPunct="0">
              <a:defRPr/>
            </a:pPr>
            <a:r>
              <a:rPr lang="en-US" sz="2000" b="1" i="1" dirty="0">
                <a:solidFill>
                  <a:srgbClr val="FFFF00"/>
                </a:solidFill>
                <a:effectLst>
                  <a:outerShdw blurRad="38100" dist="38100" dir="2700000" algn="tl">
                    <a:srgbClr val="000000"/>
                  </a:outerShdw>
                </a:effectLst>
                <a:cs typeface="+mn-cs"/>
              </a:rPr>
              <a:t>study</a:t>
            </a:r>
          </a:p>
        </p:txBody>
      </p:sp>
      <p:sp>
        <p:nvSpPr>
          <p:cNvPr id="149510" name="Oval 6"/>
          <p:cNvSpPr>
            <a:spLocks noChangeArrowheads="1"/>
          </p:cNvSpPr>
          <p:nvPr/>
        </p:nvSpPr>
        <p:spPr bwMode="auto">
          <a:xfrm>
            <a:off x="533400" y="3886200"/>
            <a:ext cx="1371600" cy="1295400"/>
          </a:xfrm>
          <a:prstGeom prst="ellipse">
            <a:avLst/>
          </a:prstGeom>
          <a:gradFill rotWithShape="0">
            <a:gsLst>
              <a:gs pos="0">
                <a:srgbClr val="0000FF"/>
              </a:gs>
              <a:gs pos="100000">
                <a:srgbClr val="0000FF">
                  <a:gamma/>
                  <a:shade val="4627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b="1" i="1" dirty="0">
                <a:solidFill>
                  <a:srgbClr val="FFFF00"/>
                </a:solidFill>
                <a:effectLst>
                  <a:outerShdw blurRad="38100" dist="38100" dir="2700000" algn="tl">
                    <a:srgbClr val="000000"/>
                  </a:outerShdw>
                </a:effectLst>
                <a:cs typeface="+mn-cs"/>
              </a:rPr>
              <a:t>Needs</a:t>
            </a:r>
          </a:p>
          <a:p>
            <a:pPr algn="ctr" eaLnBrk="0" hangingPunct="0">
              <a:defRPr/>
            </a:pPr>
            <a:r>
              <a:rPr lang="en-US" b="1" i="1" dirty="0">
                <a:solidFill>
                  <a:srgbClr val="FFFF00"/>
                </a:solidFill>
                <a:effectLst>
                  <a:outerShdw blurRad="38100" dist="38100" dir="2700000" algn="tl">
                    <a:srgbClr val="000000"/>
                  </a:outerShdw>
                </a:effectLst>
                <a:cs typeface="+mn-cs"/>
              </a:rPr>
              <a:t> assessment</a:t>
            </a:r>
          </a:p>
          <a:p>
            <a:pPr algn="ctr" eaLnBrk="0" hangingPunct="0">
              <a:defRPr/>
            </a:pPr>
            <a:endParaRPr lang="en-US" b="1" i="1" dirty="0">
              <a:solidFill>
                <a:srgbClr val="FFFF00"/>
              </a:solidFill>
              <a:effectLst>
                <a:outerShdw blurRad="38100" dist="38100" dir="2700000" algn="tl">
                  <a:srgbClr val="000000"/>
                </a:outerShdw>
              </a:effectLst>
              <a:cs typeface="+mn-cs"/>
            </a:endParaRPr>
          </a:p>
        </p:txBody>
      </p:sp>
      <p:sp>
        <p:nvSpPr>
          <p:cNvPr id="149511" name="Oval 7"/>
          <p:cNvSpPr>
            <a:spLocks noChangeArrowheads="1"/>
          </p:cNvSpPr>
          <p:nvPr/>
        </p:nvSpPr>
        <p:spPr bwMode="auto">
          <a:xfrm>
            <a:off x="7239000" y="1828800"/>
            <a:ext cx="1524000" cy="1371600"/>
          </a:xfrm>
          <a:prstGeom prst="ellipse">
            <a:avLst/>
          </a:prstGeom>
          <a:gradFill rotWithShape="0">
            <a:gsLst>
              <a:gs pos="0">
                <a:srgbClr val="CC00FF"/>
              </a:gs>
              <a:gs pos="100000">
                <a:srgbClr val="CC00FF">
                  <a:gamma/>
                  <a:shade val="4627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sz="2000" b="1" i="1" dirty="0">
                <a:solidFill>
                  <a:srgbClr val="FFFF00"/>
                </a:solidFill>
                <a:effectLst>
                  <a:outerShdw blurRad="38100" dist="38100" dir="2700000" algn="tl">
                    <a:srgbClr val="000000"/>
                  </a:outerShdw>
                </a:effectLst>
                <a:cs typeface="+mn-cs"/>
              </a:rPr>
              <a:t>Final</a:t>
            </a:r>
          </a:p>
          <a:p>
            <a:pPr algn="ctr" eaLnBrk="0" hangingPunct="0">
              <a:defRPr/>
            </a:pPr>
            <a:r>
              <a:rPr lang="en-US" sz="2000" b="1" i="1" dirty="0">
                <a:solidFill>
                  <a:srgbClr val="FFFF00"/>
                </a:solidFill>
                <a:effectLst>
                  <a:outerShdw blurRad="38100" dist="38100" dir="2700000" algn="tl">
                    <a:srgbClr val="000000"/>
                  </a:outerShdw>
                </a:effectLst>
                <a:cs typeface="+mn-cs"/>
              </a:rPr>
              <a:t>evaluation</a:t>
            </a:r>
          </a:p>
        </p:txBody>
      </p:sp>
      <p:grpSp>
        <p:nvGrpSpPr>
          <p:cNvPr id="2" name="Group 8"/>
          <p:cNvGrpSpPr>
            <a:grpSpLocks/>
          </p:cNvGrpSpPr>
          <p:nvPr/>
        </p:nvGrpSpPr>
        <p:grpSpPr bwMode="auto">
          <a:xfrm>
            <a:off x="609600" y="6172200"/>
            <a:ext cx="8001000" cy="396875"/>
            <a:chOff x="384" y="3888"/>
            <a:chExt cx="5040" cy="250"/>
          </a:xfrm>
        </p:grpSpPr>
        <p:sp>
          <p:nvSpPr>
            <p:cNvPr id="45079" name="Line 9"/>
            <p:cNvSpPr>
              <a:spLocks noChangeShapeType="1"/>
            </p:cNvSpPr>
            <p:nvPr/>
          </p:nvSpPr>
          <p:spPr bwMode="auto">
            <a:xfrm>
              <a:off x="384" y="4128"/>
              <a:ext cx="504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9514" name="Text Box 10"/>
            <p:cNvSpPr txBox="1">
              <a:spLocks noChangeArrowheads="1"/>
            </p:cNvSpPr>
            <p:nvPr/>
          </p:nvSpPr>
          <p:spPr bwMode="auto">
            <a:xfrm>
              <a:off x="1728" y="3888"/>
              <a:ext cx="2160" cy="250"/>
            </a:xfrm>
            <a:prstGeom prst="rect">
              <a:avLst/>
            </a:prstGeom>
            <a:noFill/>
            <a:ln w="12700">
              <a:noFill/>
              <a:miter lim="800000"/>
              <a:headEnd/>
              <a:tailEnd/>
            </a:ln>
            <a:effectLst/>
          </p:spPr>
          <p:txBody>
            <a:bodyPr>
              <a:spAutoFit/>
            </a:bodyPr>
            <a:lstStyle/>
            <a:p>
              <a:pPr algn="ctr" eaLnBrk="0" hangingPunct="0">
                <a:spcBef>
                  <a:spcPct val="50000"/>
                </a:spcBef>
                <a:defRPr/>
              </a:pPr>
              <a:r>
                <a:rPr lang="en-US" sz="2000" i="1" dirty="0">
                  <a:effectLst>
                    <a:outerShdw blurRad="38100" dist="38100" dir="2700000" algn="tl">
                      <a:srgbClr val="C0C0C0"/>
                    </a:outerShdw>
                  </a:effectLst>
                  <a:cs typeface="+mn-cs"/>
                </a:rPr>
                <a:t>Time during project life cycle</a:t>
              </a:r>
            </a:p>
          </p:txBody>
        </p:sp>
      </p:grpSp>
      <p:sp>
        <p:nvSpPr>
          <p:cNvPr id="149515" name="Oval 11"/>
          <p:cNvSpPr>
            <a:spLocks noChangeArrowheads="1"/>
          </p:cNvSpPr>
          <p:nvPr/>
        </p:nvSpPr>
        <p:spPr bwMode="auto">
          <a:xfrm>
            <a:off x="6248400" y="3733800"/>
            <a:ext cx="1524000" cy="1524000"/>
          </a:xfrm>
          <a:prstGeom prst="ellipse">
            <a:avLst/>
          </a:prstGeom>
          <a:gradFill rotWithShape="0">
            <a:gsLst>
              <a:gs pos="0">
                <a:srgbClr val="0000FF"/>
              </a:gs>
              <a:gs pos="100000">
                <a:srgbClr val="0000FF">
                  <a:gamma/>
                  <a:shade val="4627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b="1" i="1" dirty="0">
                <a:solidFill>
                  <a:srgbClr val="FFFF00"/>
                </a:solidFill>
                <a:effectLst>
                  <a:outerShdw blurRad="38100" dist="38100" dir="2700000" algn="tl">
                    <a:srgbClr val="000000"/>
                  </a:outerShdw>
                </a:effectLst>
                <a:cs typeface="+mn-cs"/>
              </a:rPr>
              <a:t>Special </a:t>
            </a:r>
          </a:p>
          <a:p>
            <a:pPr algn="ctr" eaLnBrk="0" hangingPunct="0">
              <a:defRPr/>
            </a:pPr>
            <a:r>
              <a:rPr lang="en-US" b="1" i="1" dirty="0">
                <a:solidFill>
                  <a:srgbClr val="FFFF00"/>
                </a:solidFill>
                <a:effectLst>
                  <a:outerShdw blurRad="38100" dist="38100" dir="2700000" algn="tl">
                    <a:srgbClr val="000000"/>
                  </a:outerShdw>
                </a:effectLst>
                <a:cs typeface="+mn-cs"/>
              </a:rPr>
              <a:t>Study</a:t>
            </a:r>
          </a:p>
        </p:txBody>
      </p:sp>
      <p:sp>
        <p:nvSpPr>
          <p:cNvPr id="149516" name="Line 12"/>
          <p:cNvSpPr>
            <a:spLocks noChangeShapeType="1"/>
          </p:cNvSpPr>
          <p:nvPr/>
        </p:nvSpPr>
        <p:spPr bwMode="auto">
          <a:xfrm>
            <a:off x="3048000" y="2438400"/>
            <a:ext cx="4114800" cy="0"/>
          </a:xfrm>
          <a:prstGeom prst="line">
            <a:avLst/>
          </a:prstGeom>
          <a:noFill/>
          <a:ln w="28575">
            <a:solidFill>
              <a:srgbClr val="008000"/>
            </a:solidFill>
            <a:prstDash val="lgDash"/>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9517" name="Text Box 13"/>
          <p:cNvSpPr txBox="1">
            <a:spLocks noChangeArrowheads="1"/>
          </p:cNvSpPr>
          <p:nvPr/>
        </p:nvSpPr>
        <p:spPr bwMode="auto">
          <a:xfrm>
            <a:off x="2971800" y="1766888"/>
            <a:ext cx="4343400" cy="519112"/>
          </a:xfrm>
          <a:prstGeom prst="rect">
            <a:avLst/>
          </a:prstGeom>
          <a:noFill/>
          <a:ln w="12700">
            <a:noFill/>
            <a:miter lim="800000"/>
            <a:headEnd/>
            <a:tailEnd/>
          </a:ln>
          <a:effectLst/>
        </p:spPr>
        <p:txBody>
          <a:bodyPr>
            <a:spAutoFit/>
          </a:bodyPr>
          <a:lstStyle/>
          <a:p>
            <a:pPr eaLnBrk="0" hangingPunct="0">
              <a:spcBef>
                <a:spcPct val="50000"/>
              </a:spcBef>
              <a:defRPr/>
            </a:pPr>
            <a:r>
              <a:rPr lang="en-US" sz="2800" b="1" i="1" dirty="0">
                <a:solidFill>
                  <a:srgbClr val="008000"/>
                </a:solidFill>
                <a:effectLst>
                  <a:outerShdw blurRad="38100" dist="38100" dir="2700000" algn="tl">
                    <a:srgbClr val="C0C0C0"/>
                  </a:outerShdw>
                </a:effectLst>
                <a:cs typeface="+mn-cs"/>
              </a:rPr>
              <a:t>Same level of rigor</a:t>
            </a:r>
          </a:p>
        </p:txBody>
      </p:sp>
      <p:grpSp>
        <p:nvGrpSpPr>
          <p:cNvPr id="3" name="Group 14"/>
          <p:cNvGrpSpPr>
            <a:grpSpLocks/>
          </p:cNvGrpSpPr>
          <p:nvPr/>
        </p:nvGrpSpPr>
        <p:grpSpPr bwMode="auto">
          <a:xfrm>
            <a:off x="0" y="1143000"/>
            <a:ext cx="8839200" cy="5410200"/>
            <a:chOff x="0" y="720"/>
            <a:chExt cx="5568" cy="3408"/>
          </a:xfrm>
        </p:grpSpPr>
        <p:grpSp>
          <p:nvGrpSpPr>
            <p:cNvPr id="45070" name="Group 15"/>
            <p:cNvGrpSpPr>
              <a:grpSpLocks/>
            </p:cNvGrpSpPr>
            <p:nvPr/>
          </p:nvGrpSpPr>
          <p:grpSpPr bwMode="auto">
            <a:xfrm>
              <a:off x="240" y="720"/>
              <a:ext cx="5328" cy="3408"/>
              <a:chOff x="240" y="720"/>
              <a:chExt cx="5328" cy="3408"/>
            </a:xfrm>
          </p:grpSpPr>
          <p:sp>
            <p:nvSpPr>
              <p:cNvPr id="149520" name="Text Box 16"/>
              <p:cNvSpPr txBox="1">
                <a:spLocks noChangeArrowheads="1"/>
              </p:cNvSpPr>
              <p:nvPr/>
            </p:nvSpPr>
            <p:spPr bwMode="auto">
              <a:xfrm>
                <a:off x="240" y="720"/>
                <a:ext cx="960" cy="250"/>
              </a:xfrm>
              <a:prstGeom prst="rect">
                <a:avLst/>
              </a:prstGeom>
              <a:noFill/>
              <a:ln w="12700">
                <a:noFill/>
                <a:miter lim="800000"/>
                <a:headEnd/>
                <a:tailEnd/>
              </a:ln>
              <a:effectLst/>
            </p:spPr>
            <p:txBody>
              <a:bodyPr>
                <a:spAutoFit/>
              </a:bodyPr>
              <a:lstStyle/>
              <a:p>
                <a:pPr eaLnBrk="0" hangingPunct="0">
                  <a:spcBef>
                    <a:spcPct val="50000"/>
                  </a:spcBef>
                  <a:defRPr/>
                </a:pPr>
                <a:r>
                  <a:rPr lang="en-US" sz="2000" b="1" i="1" dirty="0">
                    <a:solidFill>
                      <a:srgbClr val="008000"/>
                    </a:solidFill>
                    <a:effectLst>
                      <a:outerShdw blurRad="38100" dist="38100" dir="2700000" algn="tl">
                        <a:srgbClr val="C0C0C0"/>
                      </a:outerShdw>
                    </a:effectLst>
                    <a:cs typeface="+mn-cs"/>
                  </a:rPr>
                  <a:t>High rigor</a:t>
                </a:r>
                <a:endParaRPr lang="en-US" sz="2800" b="1" i="1" dirty="0">
                  <a:solidFill>
                    <a:srgbClr val="008000"/>
                  </a:solidFill>
                  <a:effectLst>
                    <a:outerShdw blurRad="38100" dist="38100" dir="2700000" algn="tl">
                      <a:srgbClr val="C0C0C0"/>
                    </a:outerShdw>
                  </a:effectLst>
                  <a:cs typeface="+mn-cs"/>
                </a:endParaRPr>
              </a:p>
            </p:txBody>
          </p:sp>
          <p:sp>
            <p:nvSpPr>
              <p:cNvPr id="149521" name="Text Box 17"/>
              <p:cNvSpPr txBox="1">
                <a:spLocks noChangeArrowheads="1"/>
              </p:cNvSpPr>
              <p:nvPr/>
            </p:nvSpPr>
            <p:spPr bwMode="auto">
              <a:xfrm>
                <a:off x="3696" y="768"/>
                <a:ext cx="1776" cy="327"/>
              </a:xfrm>
              <a:prstGeom prst="rect">
                <a:avLst/>
              </a:prstGeom>
              <a:noFill/>
              <a:ln w="12700">
                <a:noFill/>
                <a:miter lim="800000"/>
                <a:headEnd/>
                <a:tailEnd/>
              </a:ln>
              <a:effectLst/>
            </p:spPr>
            <p:txBody>
              <a:bodyPr>
                <a:spAutoFit/>
              </a:bodyPr>
              <a:lstStyle/>
              <a:p>
                <a:pPr eaLnBrk="0" hangingPunct="0">
                  <a:spcBef>
                    <a:spcPct val="50000"/>
                  </a:spcBef>
                  <a:defRPr/>
                </a:pPr>
                <a:endParaRPr lang="en-US" sz="2800" b="1" i="1" dirty="0">
                  <a:solidFill>
                    <a:srgbClr val="008000"/>
                  </a:solidFill>
                  <a:effectLst>
                    <a:outerShdw blurRad="38100" dist="38100" dir="2700000" algn="tl">
                      <a:srgbClr val="C0C0C0"/>
                    </a:outerShdw>
                  </a:effectLst>
                  <a:cs typeface="+mn-cs"/>
                </a:endParaRPr>
              </a:p>
            </p:txBody>
          </p:sp>
          <p:sp>
            <p:nvSpPr>
              <p:cNvPr id="149522" name="Text Box 18"/>
              <p:cNvSpPr txBox="1">
                <a:spLocks noChangeArrowheads="1"/>
              </p:cNvSpPr>
              <p:nvPr/>
            </p:nvSpPr>
            <p:spPr bwMode="auto">
              <a:xfrm>
                <a:off x="432" y="3878"/>
                <a:ext cx="912" cy="250"/>
              </a:xfrm>
              <a:prstGeom prst="rect">
                <a:avLst/>
              </a:prstGeom>
              <a:noFill/>
              <a:ln w="12700">
                <a:noFill/>
                <a:miter lim="800000"/>
                <a:headEnd/>
                <a:tailEnd/>
              </a:ln>
              <a:effectLst/>
            </p:spPr>
            <p:txBody>
              <a:bodyPr>
                <a:spAutoFit/>
              </a:bodyPr>
              <a:lstStyle/>
              <a:p>
                <a:pPr eaLnBrk="0" hangingPunct="0">
                  <a:spcBef>
                    <a:spcPct val="50000"/>
                  </a:spcBef>
                  <a:defRPr/>
                </a:pPr>
                <a:r>
                  <a:rPr lang="en-US" sz="2000" b="1" i="1" dirty="0">
                    <a:solidFill>
                      <a:srgbClr val="008000"/>
                    </a:solidFill>
                    <a:effectLst>
                      <a:outerShdw blurRad="38100" dist="38100" dir="2700000" algn="tl">
                        <a:srgbClr val="C0C0C0"/>
                      </a:outerShdw>
                    </a:effectLst>
                    <a:cs typeface="+mn-cs"/>
                  </a:rPr>
                  <a:t>Low rigor</a:t>
                </a:r>
              </a:p>
            </p:txBody>
          </p:sp>
          <p:sp>
            <p:nvSpPr>
              <p:cNvPr id="149523" name="Text Box 19"/>
              <p:cNvSpPr txBox="1">
                <a:spLocks noChangeArrowheads="1"/>
              </p:cNvSpPr>
              <p:nvPr/>
            </p:nvSpPr>
            <p:spPr bwMode="auto">
              <a:xfrm>
                <a:off x="3888" y="3840"/>
                <a:ext cx="1680" cy="250"/>
              </a:xfrm>
              <a:prstGeom prst="rect">
                <a:avLst/>
              </a:prstGeom>
              <a:noFill/>
              <a:ln w="12700">
                <a:noFill/>
                <a:miter lim="800000"/>
                <a:headEnd/>
                <a:tailEnd/>
              </a:ln>
              <a:effectLst/>
            </p:spPr>
            <p:txBody>
              <a:bodyPr>
                <a:spAutoFit/>
              </a:bodyPr>
              <a:lstStyle/>
              <a:p>
                <a:pPr eaLnBrk="0" hangingPunct="0">
                  <a:spcBef>
                    <a:spcPct val="50000"/>
                  </a:spcBef>
                  <a:defRPr/>
                </a:pPr>
                <a:endParaRPr lang="en-US" sz="2000" b="1" i="1" dirty="0">
                  <a:solidFill>
                    <a:srgbClr val="008000"/>
                  </a:solidFill>
                  <a:effectLst>
                    <a:outerShdw blurRad="38100" dist="38100" dir="2700000" algn="tl">
                      <a:srgbClr val="C0C0C0"/>
                    </a:outerShdw>
                  </a:effectLst>
                  <a:cs typeface="+mn-cs"/>
                </a:endParaRPr>
              </a:p>
            </p:txBody>
          </p:sp>
          <p:sp>
            <p:nvSpPr>
              <p:cNvPr id="45078" name="Line 20"/>
              <p:cNvSpPr>
                <a:spLocks noChangeShapeType="1"/>
              </p:cNvSpPr>
              <p:nvPr/>
            </p:nvSpPr>
            <p:spPr bwMode="auto">
              <a:xfrm flipV="1">
                <a:off x="240" y="720"/>
                <a:ext cx="0" cy="30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45071" name="Text Box 21"/>
            <p:cNvSpPr txBox="1">
              <a:spLocks noChangeArrowheads="1"/>
            </p:cNvSpPr>
            <p:nvPr/>
          </p:nvSpPr>
          <p:spPr bwMode="auto">
            <a:xfrm>
              <a:off x="0" y="3556"/>
              <a:ext cx="19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30000"/>
                </a:lnSpc>
                <a:spcBef>
                  <a:spcPct val="50000"/>
                </a:spcBef>
                <a:buFont typeface="Symbol" pitchFamily="18" charset="2"/>
                <a:buNone/>
              </a:pPr>
              <a:r>
                <a:rPr lang="en-US" sz="2200" b="1"/>
                <a:t>2</a:t>
              </a:r>
            </a:p>
          </p:txBody>
        </p:sp>
        <p:sp>
          <p:nvSpPr>
            <p:cNvPr id="45072" name="Text Box 22"/>
            <p:cNvSpPr txBox="1">
              <a:spLocks noChangeArrowheads="1"/>
            </p:cNvSpPr>
            <p:nvPr/>
          </p:nvSpPr>
          <p:spPr bwMode="auto">
            <a:xfrm>
              <a:off x="0" y="2688"/>
              <a:ext cx="19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30000"/>
                </a:lnSpc>
                <a:spcBef>
                  <a:spcPct val="50000"/>
                </a:spcBef>
                <a:buFont typeface="Symbol" pitchFamily="18" charset="2"/>
                <a:buNone/>
              </a:pPr>
              <a:r>
                <a:rPr lang="en-US" sz="2200" b="1"/>
                <a:t>3</a:t>
              </a:r>
            </a:p>
          </p:txBody>
        </p:sp>
        <p:sp>
          <p:nvSpPr>
            <p:cNvPr id="45073" name="Text Box 23"/>
            <p:cNvSpPr txBox="1">
              <a:spLocks noChangeArrowheads="1"/>
            </p:cNvSpPr>
            <p:nvPr/>
          </p:nvSpPr>
          <p:spPr bwMode="auto">
            <a:xfrm>
              <a:off x="48" y="1440"/>
              <a:ext cx="19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30000"/>
                </a:lnSpc>
                <a:spcBef>
                  <a:spcPct val="50000"/>
                </a:spcBef>
                <a:buFont typeface="Symbol" pitchFamily="18" charset="2"/>
                <a:buNone/>
              </a:pPr>
              <a:r>
                <a:rPr lang="en-US" sz="2200" b="1"/>
                <a:t>4</a:t>
              </a:r>
            </a:p>
          </p:txBody>
        </p:sp>
      </p:grpSp>
      <p:sp>
        <p:nvSpPr>
          <p:cNvPr id="45069" name="Text Box 2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EC9391FF-B156-417F-AEAE-6026F2659844}" type="slidenum">
              <a:rPr lang="en-US"/>
              <a:pPr>
                <a:spcBef>
                  <a:spcPct val="50000"/>
                </a:spcBef>
              </a:pPr>
              <a:t>28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ppt_w/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000"/>
                            </p:stCondLst>
                            <p:childTnLst>
                              <p:par>
                                <p:cTn id="17" presetID="7" presetClass="entr" presetSubtype="4" fill="hold" grpId="0" nodeType="afterEffect">
                                  <p:stCondLst>
                                    <p:cond delay="500"/>
                                  </p:stCondLst>
                                  <p:childTnLst>
                                    <p:set>
                                      <p:cBhvr>
                                        <p:cTn id="18" dur="1" fill="hold">
                                          <p:stCondLst>
                                            <p:cond delay="0"/>
                                          </p:stCondLst>
                                        </p:cTn>
                                        <p:tgtEl>
                                          <p:spTgt spid="149510"/>
                                        </p:tgtEl>
                                        <p:attrNameLst>
                                          <p:attrName>style.visibility</p:attrName>
                                        </p:attrNameLst>
                                      </p:cBhvr>
                                      <p:to>
                                        <p:strVal val="visible"/>
                                      </p:to>
                                    </p:set>
                                    <p:anim calcmode="lin" valueType="num">
                                      <p:cBhvr additive="base">
                                        <p:cTn id="19" dur="5000" fill="hold"/>
                                        <p:tgtEl>
                                          <p:spTgt spid="149510"/>
                                        </p:tgtEl>
                                        <p:attrNameLst>
                                          <p:attrName>ppt_x</p:attrName>
                                        </p:attrNameLst>
                                      </p:cBhvr>
                                      <p:tavLst>
                                        <p:tav tm="0">
                                          <p:val>
                                            <p:strVal val="#ppt_x"/>
                                          </p:val>
                                        </p:tav>
                                        <p:tav tm="100000">
                                          <p:val>
                                            <p:strVal val="#ppt_x"/>
                                          </p:val>
                                        </p:tav>
                                      </p:tavLst>
                                    </p:anim>
                                    <p:anim calcmode="lin" valueType="num">
                                      <p:cBhvr additive="base">
                                        <p:cTn id="20" dur="5000" fill="hold"/>
                                        <p:tgtEl>
                                          <p:spTgt spid="149510"/>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6500"/>
                            </p:stCondLst>
                            <p:childTnLst>
                              <p:par>
                                <p:cTn id="22" presetID="7" presetClass="entr" presetSubtype="4" fill="hold" grpId="0" nodeType="afterEffect">
                                  <p:stCondLst>
                                    <p:cond delay="500"/>
                                  </p:stCondLst>
                                  <p:childTnLst>
                                    <p:set>
                                      <p:cBhvr>
                                        <p:cTn id="23" dur="1" fill="hold">
                                          <p:stCondLst>
                                            <p:cond delay="0"/>
                                          </p:stCondLst>
                                        </p:cTn>
                                        <p:tgtEl>
                                          <p:spTgt spid="149509"/>
                                        </p:tgtEl>
                                        <p:attrNameLst>
                                          <p:attrName>style.visibility</p:attrName>
                                        </p:attrNameLst>
                                      </p:cBhvr>
                                      <p:to>
                                        <p:strVal val="visible"/>
                                      </p:to>
                                    </p:set>
                                    <p:anim calcmode="lin" valueType="num">
                                      <p:cBhvr additive="base">
                                        <p:cTn id="24" dur="5000" fill="hold"/>
                                        <p:tgtEl>
                                          <p:spTgt spid="149509"/>
                                        </p:tgtEl>
                                        <p:attrNameLst>
                                          <p:attrName>ppt_x</p:attrName>
                                        </p:attrNameLst>
                                      </p:cBhvr>
                                      <p:tavLst>
                                        <p:tav tm="0">
                                          <p:val>
                                            <p:strVal val="#ppt_x"/>
                                          </p:val>
                                        </p:tav>
                                        <p:tav tm="100000">
                                          <p:val>
                                            <p:strVal val="#ppt_x"/>
                                          </p:val>
                                        </p:tav>
                                      </p:tavLst>
                                    </p:anim>
                                    <p:anim calcmode="lin" valueType="num">
                                      <p:cBhvr additive="base">
                                        <p:cTn id="25" dur="5000" fill="hold"/>
                                        <p:tgtEl>
                                          <p:spTgt spid="149509"/>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2000"/>
                            </p:stCondLst>
                            <p:childTnLst>
                              <p:par>
                                <p:cTn id="27" presetID="7" presetClass="entr" presetSubtype="4" fill="hold" grpId="0" nodeType="afterEffect">
                                  <p:stCondLst>
                                    <p:cond delay="500"/>
                                  </p:stCondLst>
                                  <p:childTnLst>
                                    <p:set>
                                      <p:cBhvr>
                                        <p:cTn id="28" dur="1" fill="hold">
                                          <p:stCondLst>
                                            <p:cond delay="0"/>
                                          </p:stCondLst>
                                        </p:cTn>
                                        <p:tgtEl>
                                          <p:spTgt spid="149507"/>
                                        </p:tgtEl>
                                        <p:attrNameLst>
                                          <p:attrName>style.visibility</p:attrName>
                                        </p:attrNameLst>
                                      </p:cBhvr>
                                      <p:to>
                                        <p:strVal val="visible"/>
                                      </p:to>
                                    </p:set>
                                    <p:anim calcmode="lin" valueType="num">
                                      <p:cBhvr additive="base">
                                        <p:cTn id="29" dur="5000" fill="hold"/>
                                        <p:tgtEl>
                                          <p:spTgt spid="149507"/>
                                        </p:tgtEl>
                                        <p:attrNameLst>
                                          <p:attrName>ppt_x</p:attrName>
                                        </p:attrNameLst>
                                      </p:cBhvr>
                                      <p:tavLst>
                                        <p:tav tm="0">
                                          <p:val>
                                            <p:strVal val="#ppt_x"/>
                                          </p:val>
                                        </p:tav>
                                        <p:tav tm="100000">
                                          <p:val>
                                            <p:strVal val="#ppt_x"/>
                                          </p:val>
                                        </p:tav>
                                      </p:tavLst>
                                    </p:anim>
                                    <p:anim calcmode="lin" valueType="num">
                                      <p:cBhvr additive="base">
                                        <p:cTn id="30" dur="5000" fill="hold"/>
                                        <p:tgtEl>
                                          <p:spTgt spid="14950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17500"/>
                            </p:stCondLst>
                            <p:childTnLst>
                              <p:par>
                                <p:cTn id="32" presetID="7" presetClass="entr" presetSubtype="4" fill="hold" grpId="0" nodeType="afterEffect">
                                  <p:stCondLst>
                                    <p:cond delay="500"/>
                                  </p:stCondLst>
                                  <p:childTnLst>
                                    <p:set>
                                      <p:cBhvr>
                                        <p:cTn id="33" dur="1" fill="hold">
                                          <p:stCondLst>
                                            <p:cond delay="0"/>
                                          </p:stCondLst>
                                        </p:cTn>
                                        <p:tgtEl>
                                          <p:spTgt spid="149508"/>
                                        </p:tgtEl>
                                        <p:attrNameLst>
                                          <p:attrName>style.visibility</p:attrName>
                                        </p:attrNameLst>
                                      </p:cBhvr>
                                      <p:to>
                                        <p:strVal val="visible"/>
                                      </p:to>
                                    </p:set>
                                    <p:anim calcmode="lin" valueType="num">
                                      <p:cBhvr additive="base">
                                        <p:cTn id="34" dur="5000" fill="hold"/>
                                        <p:tgtEl>
                                          <p:spTgt spid="149508"/>
                                        </p:tgtEl>
                                        <p:attrNameLst>
                                          <p:attrName>ppt_x</p:attrName>
                                        </p:attrNameLst>
                                      </p:cBhvr>
                                      <p:tavLst>
                                        <p:tav tm="0">
                                          <p:val>
                                            <p:strVal val="#ppt_x"/>
                                          </p:val>
                                        </p:tav>
                                        <p:tav tm="100000">
                                          <p:val>
                                            <p:strVal val="#ppt_x"/>
                                          </p:val>
                                        </p:tav>
                                      </p:tavLst>
                                    </p:anim>
                                    <p:anim calcmode="lin" valueType="num">
                                      <p:cBhvr additive="base">
                                        <p:cTn id="35" dur="5000" fill="hold"/>
                                        <p:tgtEl>
                                          <p:spTgt spid="149508"/>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23000"/>
                            </p:stCondLst>
                            <p:childTnLst>
                              <p:par>
                                <p:cTn id="37" presetID="7" presetClass="entr" presetSubtype="4" fill="hold" grpId="0" nodeType="afterEffect">
                                  <p:stCondLst>
                                    <p:cond delay="500"/>
                                  </p:stCondLst>
                                  <p:childTnLst>
                                    <p:set>
                                      <p:cBhvr>
                                        <p:cTn id="38" dur="1" fill="hold">
                                          <p:stCondLst>
                                            <p:cond delay="0"/>
                                          </p:stCondLst>
                                        </p:cTn>
                                        <p:tgtEl>
                                          <p:spTgt spid="149515"/>
                                        </p:tgtEl>
                                        <p:attrNameLst>
                                          <p:attrName>style.visibility</p:attrName>
                                        </p:attrNameLst>
                                      </p:cBhvr>
                                      <p:to>
                                        <p:strVal val="visible"/>
                                      </p:to>
                                    </p:set>
                                    <p:anim calcmode="lin" valueType="num">
                                      <p:cBhvr additive="base">
                                        <p:cTn id="39" dur="5000" fill="hold"/>
                                        <p:tgtEl>
                                          <p:spTgt spid="149515"/>
                                        </p:tgtEl>
                                        <p:attrNameLst>
                                          <p:attrName>ppt_x</p:attrName>
                                        </p:attrNameLst>
                                      </p:cBhvr>
                                      <p:tavLst>
                                        <p:tav tm="0">
                                          <p:val>
                                            <p:strVal val="#ppt_x"/>
                                          </p:val>
                                        </p:tav>
                                        <p:tav tm="100000">
                                          <p:val>
                                            <p:strVal val="#ppt_x"/>
                                          </p:val>
                                        </p:tav>
                                      </p:tavLst>
                                    </p:anim>
                                    <p:anim calcmode="lin" valueType="num">
                                      <p:cBhvr additive="base">
                                        <p:cTn id="40" dur="5000" fill="hold"/>
                                        <p:tgtEl>
                                          <p:spTgt spid="149515"/>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28500"/>
                            </p:stCondLst>
                            <p:childTnLst>
                              <p:par>
                                <p:cTn id="42" presetID="7" presetClass="entr" presetSubtype="4" fill="hold" grpId="0" nodeType="afterEffect">
                                  <p:stCondLst>
                                    <p:cond delay="500"/>
                                  </p:stCondLst>
                                  <p:childTnLst>
                                    <p:set>
                                      <p:cBhvr>
                                        <p:cTn id="43" dur="1" fill="hold">
                                          <p:stCondLst>
                                            <p:cond delay="0"/>
                                          </p:stCondLst>
                                        </p:cTn>
                                        <p:tgtEl>
                                          <p:spTgt spid="149511"/>
                                        </p:tgtEl>
                                        <p:attrNameLst>
                                          <p:attrName>style.visibility</p:attrName>
                                        </p:attrNameLst>
                                      </p:cBhvr>
                                      <p:to>
                                        <p:strVal val="visible"/>
                                      </p:to>
                                    </p:set>
                                    <p:anim calcmode="lin" valueType="num">
                                      <p:cBhvr additive="base">
                                        <p:cTn id="44" dur="5000" fill="hold"/>
                                        <p:tgtEl>
                                          <p:spTgt spid="149511"/>
                                        </p:tgtEl>
                                        <p:attrNameLst>
                                          <p:attrName>ppt_x</p:attrName>
                                        </p:attrNameLst>
                                      </p:cBhvr>
                                      <p:tavLst>
                                        <p:tav tm="0">
                                          <p:val>
                                            <p:strVal val="#ppt_x"/>
                                          </p:val>
                                        </p:tav>
                                        <p:tav tm="100000">
                                          <p:val>
                                            <p:strVal val="#ppt_x"/>
                                          </p:val>
                                        </p:tav>
                                      </p:tavLst>
                                    </p:anim>
                                    <p:anim calcmode="lin" valueType="num">
                                      <p:cBhvr additive="base">
                                        <p:cTn id="45" dur="5000" fill="hold"/>
                                        <p:tgtEl>
                                          <p:spTgt spid="149511"/>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34000"/>
                            </p:stCondLst>
                            <p:childTnLst>
                              <p:par>
                                <p:cTn id="47" presetID="3" presetClass="entr" presetSubtype="10" fill="hold" grpId="0" nodeType="afterEffect">
                                  <p:stCondLst>
                                    <p:cond delay="500"/>
                                  </p:stCondLst>
                                  <p:childTnLst>
                                    <p:set>
                                      <p:cBhvr>
                                        <p:cTn id="48" dur="1" fill="hold">
                                          <p:stCondLst>
                                            <p:cond delay="0"/>
                                          </p:stCondLst>
                                        </p:cTn>
                                        <p:tgtEl>
                                          <p:spTgt spid="149516"/>
                                        </p:tgtEl>
                                        <p:attrNameLst>
                                          <p:attrName>style.visibility</p:attrName>
                                        </p:attrNameLst>
                                      </p:cBhvr>
                                      <p:to>
                                        <p:strVal val="visible"/>
                                      </p:to>
                                    </p:set>
                                    <p:animEffect transition="in" filter="blinds(horizontal)">
                                      <p:cBhvr>
                                        <p:cTn id="49" dur="500"/>
                                        <p:tgtEl>
                                          <p:spTgt spid="149516"/>
                                        </p:tgtEl>
                                      </p:cBhvr>
                                    </p:animEffect>
                                  </p:childTnLst>
                                </p:cTn>
                              </p:par>
                            </p:childTnLst>
                          </p:cTn>
                        </p:par>
                        <p:par>
                          <p:cTn id="50" fill="hold" nodeType="afterGroup">
                            <p:stCondLst>
                              <p:cond delay="35000"/>
                            </p:stCondLst>
                            <p:childTnLst>
                              <p:par>
                                <p:cTn id="51" presetID="3" presetClass="entr" presetSubtype="5" fill="hold" grpId="0" nodeType="afterEffect">
                                  <p:stCondLst>
                                    <p:cond delay="200"/>
                                  </p:stCondLst>
                                  <p:childTnLst>
                                    <p:set>
                                      <p:cBhvr>
                                        <p:cTn id="52" dur="1" fill="hold">
                                          <p:stCondLst>
                                            <p:cond delay="0"/>
                                          </p:stCondLst>
                                        </p:cTn>
                                        <p:tgtEl>
                                          <p:spTgt spid="149517"/>
                                        </p:tgtEl>
                                        <p:attrNameLst>
                                          <p:attrName>style.visibility</p:attrName>
                                        </p:attrNameLst>
                                      </p:cBhvr>
                                      <p:to>
                                        <p:strVal val="visible"/>
                                      </p:to>
                                    </p:set>
                                    <p:animEffect transition="in" filter="blinds(vertical)">
                                      <p:cBhvr>
                                        <p:cTn id="53" dur="500"/>
                                        <p:tgtEl>
                                          <p:spTgt spid="149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nimBg="1" autoUpdateAnimBg="0"/>
      <p:bldP spid="149508" grpId="0" animBg="1" autoUpdateAnimBg="0"/>
      <p:bldP spid="149509" grpId="0" animBg="1" autoUpdateAnimBg="0"/>
      <p:bldP spid="149510" grpId="0" animBg="1" autoUpdateAnimBg="0"/>
      <p:bldP spid="149511" grpId="0" animBg="1" autoUpdateAnimBg="0"/>
      <p:bldP spid="149515" grpId="0" animBg="1" autoUpdateAnimBg="0"/>
      <p:bldP spid="149516" grpId="0" animBg="1"/>
      <p:bldP spid="14951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sldNum" sz="quarter" idx="12"/>
          </p:nvPr>
        </p:nvSpPr>
        <p:spPr/>
        <p:txBody>
          <a:bodyPr/>
          <a:lstStyle/>
          <a:p>
            <a:pPr>
              <a:defRPr/>
            </a:pPr>
            <a:fld id="{E1C7C6BF-C3A3-4805-9C8B-7FD2E05B5532}" type="slidenum">
              <a:rPr lang="en-US" smtClean="0"/>
              <a:pPr>
                <a:defRPr/>
              </a:pPr>
              <a:t>29</a:t>
            </a:fld>
            <a:endParaRPr lang="en-US" smtClean="0"/>
          </a:p>
        </p:txBody>
      </p:sp>
      <p:sp>
        <p:nvSpPr>
          <p:cNvPr id="46083" name="Rectangle 3"/>
          <p:cNvSpPr>
            <a:spLocks noGrp="1" noChangeArrowheads="1"/>
          </p:cNvSpPr>
          <p:nvPr>
            <p:ph type="subTitle" idx="1"/>
          </p:nvPr>
        </p:nvSpPr>
        <p:spPr>
          <a:xfrm>
            <a:off x="1828800" y="3581400"/>
            <a:ext cx="5486400" cy="1752600"/>
          </a:xfrm>
        </p:spPr>
        <p:txBody>
          <a:bodyPr/>
          <a:lstStyle/>
          <a:p>
            <a:pPr eaLnBrk="1" hangingPunct="1">
              <a:lnSpc>
                <a:spcPct val="80000"/>
              </a:lnSpc>
            </a:pPr>
            <a:endParaRPr lang="en-US" b="1" smtClean="0">
              <a:solidFill>
                <a:srgbClr val="3399FF"/>
              </a:solidFill>
            </a:endParaRPr>
          </a:p>
          <a:p>
            <a:pPr eaLnBrk="1" hangingPunct="1">
              <a:lnSpc>
                <a:spcPct val="80000"/>
              </a:lnSpc>
            </a:pPr>
            <a:endParaRPr lang="en-US" sz="1800" i="1" smtClean="0">
              <a:solidFill>
                <a:srgbClr val="3399FF"/>
              </a:solidFill>
            </a:endParaRPr>
          </a:p>
          <a:p>
            <a:pPr algn="r" eaLnBrk="1" hangingPunct="1">
              <a:lnSpc>
                <a:spcPct val="80000"/>
              </a:lnSpc>
            </a:pPr>
            <a:endParaRPr lang="en-US" sz="2100" i="1" smtClean="0">
              <a:solidFill>
                <a:srgbClr val="3399FF"/>
              </a:solidFill>
            </a:endParaRPr>
          </a:p>
        </p:txBody>
      </p:sp>
      <p:sp>
        <p:nvSpPr>
          <p:cNvPr id="159748" name="Text Box 4"/>
          <p:cNvSpPr txBox="1">
            <a:spLocks noChangeArrowheads="1"/>
          </p:cNvSpPr>
          <p:nvPr/>
        </p:nvSpPr>
        <p:spPr bwMode="auto">
          <a:xfrm>
            <a:off x="1447800" y="3746500"/>
            <a:ext cx="624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4000" i="1">
                <a:solidFill>
                  <a:srgbClr val="0070C0"/>
                </a:solidFill>
                <a:latin typeface="Arial Black" pitchFamily="34" charset="0"/>
              </a:rPr>
              <a:t>EVALUATION DESIGNS</a:t>
            </a:r>
            <a:endParaRPr lang="en-US" sz="4000" b="1" i="1">
              <a:solidFill>
                <a:srgbClr val="0070C0"/>
              </a:solidFill>
            </a:endParaRPr>
          </a:p>
        </p:txBody>
      </p:sp>
      <p:sp>
        <p:nvSpPr>
          <p:cNvPr id="8" name="Rectangle 2"/>
          <p:cNvSpPr txBox="1">
            <a:spLocks noChangeArrowheads="1"/>
          </p:cNvSpPr>
          <p:nvPr/>
        </p:nvSpPr>
        <p:spPr bwMode="auto">
          <a:xfrm>
            <a:off x="914400" y="690563"/>
            <a:ext cx="7340600" cy="2295525"/>
          </a:xfrm>
          <a:prstGeom prst="rect">
            <a:avLst/>
          </a:prstGeom>
          <a:noFill/>
          <a:ln w="9525">
            <a:noFill/>
            <a:miter lim="800000"/>
            <a:headEnd/>
            <a:tailEnd/>
          </a:ln>
        </p:spPr>
        <p:txBody>
          <a:bodyPr anchor="ctr" anchorCtr="1"/>
          <a:lstStyle/>
          <a:p>
            <a:pPr algn="ctr">
              <a:defRPr/>
            </a:pPr>
            <a:r>
              <a:rPr lang="en-US" sz="2400" i="1" kern="0" dirty="0">
                <a:solidFill>
                  <a:schemeClr val="tx2"/>
                </a:solidFill>
                <a:latin typeface="+mj-lt"/>
                <a:ea typeface="+mj-ea"/>
                <a:cs typeface="+mj-cs"/>
              </a:rPr>
              <a:t/>
            </a:r>
            <a:br>
              <a:rPr lang="en-US" sz="2400" i="1" kern="0" dirty="0">
                <a:solidFill>
                  <a:schemeClr val="tx2"/>
                </a:solidFill>
                <a:latin typeface="+mj-lt"/>
                <a:ea typeface="+mj-ea"/>
                <a:cs typeface="+mj-cs"/>
              </a:rPr>
            </a:br>
            <a:r>
              <a:rPr lang="en-US" sz="4000" b="1" i="1" kern="0" dirty="0">
                <a:solidFill>
                  <a:srgbClr val="C00000"/>
                </a:solidFill>
                <a:latin typeface="+mj-lt"/>
                <a:ea typeface="+mj-ea"/>
                <a:cs typeface="+mj-cs"/>
              </a:rPr>
              <a:t>RealWorld Evaluation</a:t>
            </a:r>
            <a:r>
              <a:rPr lang="en-US" sz="3200" b="1" i="1" kern="0" dirty="0">
                <a:solidFill>
                  <a:schemeClr val="tx2"/>
                </a:solidFill>
                <a:latin typeface="+mj-lt"/>
                <a:ea typeface="+mj-ea"/>
                <a:cs typeface="+mj-cs"/>
              </a:rPr>
              <a:t> </a:t>
            </a:r>
            <a:br>
              <a:rPr lang="en-US" sz="3200" b="1" i="1" kern="0" dirty="0">
                <a:solidFill>
                  <a:schemeClr val="tx2"/>
                </a:solidFill>
                <a:latin typeface="+mj-lt"/>
                <a:ea typeface="+mj-ea"/>
                <a:cs typeface="+mj-cs"/>
              </a:rPr>
            </a:br>
            <a:r>
              <a:rPr lang="en-US" sz="3200" b="1" i="1" kern="0" dirty="0">
                <a:solidFill>
                  <a:schemeClr val="tx2"/>
                </a:solidFill>
                <a:latin typeface="+mj-lt"/>
                <a:ea typeface="+mj-ea"/>
                <a:cs typeface="+mj-cs"/>
              </a:rPr>
              <a:t/>
            </a:r>
            <a:br>
              <a:rPr lang="en-US" sz="3200" b="1" i="1" kern="0" dirty="0">
                <a:solidFill>
                  <a:schemeClr val="tx2"/>
                </a:solidFill>
                <a:latin typeface="+mj-lt"/>
                <a:ea typeface="+mj-ea"/>
                <a:cs typeface="+mj-cs"/>
              </a:rPr>
            </a:br>
            <a:r>
              <a:rPr lang="en-US" sz="2400" kern="0" dirty="0">
                <a:solidFill>
                  <a:schemeClr val="tx2"/>
                </a:solidFill>
                <a:latin typeface="+mj-lt"/>
                <a:ea typeface="+mj-ea"/>
                <a:cs typeface="+mj-cs"/>
              </a:rPr>
              <a:t>Designing Evaluations under Budget, Time, Data and Political Constraints</a:t>
            </a:r>
            <a:r>
              <a:rPr lang="en-US" sz="4800" i="1" kern="0" dirty="0">
                <a:solidFill>
                  <a:schemeClr val="tx2"/>
                </a:solidFill>
                <a:latin typeface="+mj-lt"/>
                <a:ea typeface="+mj-ea"/>
                <a:cs typeface="+mj-cs"/>
              </a:rPr>
              <a:t> </a:t>
            </a:r>
            <a:endParaRPr lang="en-US" sz="3200" kern="0" dirty="0">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box(in)">
                                      <p:cBhvr>
                                        <p:cTn id="7" dur="2000"/>
                                        <p:tgtEl>
                                          <p:spTgt spid="15974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smtClean="0"/>
              <a:t>Workshop Objectives</a:t>
            </a:r>
          </a:p>
        </p:txBody>
      </p:sp>
      <p:sp>
        <p:nvSpPr>
          <p:cNvPr id="13315" name="Content Placeholder 2"/>
          <p:cNvSpPr>
            <a:spLocks noGrp="1"/>
          </p:cNvSpPr>
          <p:nvPr>
            <p:ph idx="1"/>
          </p:nvPr>
        </p:nvSpPr>
        <p:spPr/>
        <p:txBody>
          <a:bodyPr/>
          <a:lstStyle/>
          <a:p>
            <a:pPr marL="457200" indent="-457200">
              <a:buFont typeface="Wingdings" pitchFamily="2" charset="2"/>
              <a:buAutoNum type="arabicPeriod" startAt="2"/>
            </a:pPr>
            <a:r>
              <a:rPr lang="en-US" sz="2400" i="1" dirty="0" smtClean="0"/>
              <a:t>Identifying and assessing various </a:t>
            </a:r>
            <a:r>
              <a:rPr lang="en-US" sz="2400" b="1" i="1" dirty="0" smtClean="0"/>
              <a:t>design options </a:t>
            </a:r>
            <a:r>
              <a:rPr lang="en-US" sz="2400" i="1" dirty="0" smtClean="0"/>
              <a:t>that could be used in a particular evaluation setting;</a:t>
            </a:r>
          </a:p>
          <a:p>
            <a:pPr marL="457200" indent="-457200">
              <a:buFont typeface="Wingdings" pitchFamily="2" charset="2"/>
              <a:buAutoNum type="arabicPeriod" startAt="2"/>
            </a:pPr>
            <a:r>
              <a:rPr lang="en-US" sz="2400" i="1" dirty="0" smtClean="0"/>
              <a:t>Some tips on developing </a:t>
            </a:r>
            <a:r>
              <a:rPr lang="en-US" sz="2400" b="1" i="1" dirty="0" smtClean="0"/>
              <a:t>logic models</a:t>
            </a:r>
            <a:r>
              <a:rPr lang="en-US" sz="2400" i="1" dirty="0" smtClean="0"/>
              <a:t>;</a:t>
            </a:r>
          </a:p>
          <a:p>
            <a:pPr marL="457200" indent="-457200">
              <a:buFont typeface="Wingdings" pitchFamily="2" charset="2"/>
              <a:buAutoNum type="arabicPeriod" startAt="2"/>
            </a:pPr>
            <a:r>
              <a:rPr lang="en-US" sz="2400" i="1" dirty="0" smtClean="0"/>
              <a:t>Ways to </a:t>
            </a:r>
            <a:r>
              <a:rPr lang="en-US" sz="2400" b="1" i="1" dirty="0" smtClean="0"/>
              <a:t>reconstruct baseline data</a:t>
            </a:r>
            <a:r>
              <a:rPr lang="en-US" sz="2400" i="1" dirty="0" smtClean="0"/>
              <a:t>; </a:t>
            </a:r>
          </a:p>
          <a:p>
            <a:pPr marL="457200" indent="-457200">
              <a:buFont typeface="Wingdings" pitchFamily="2" charset="2"/>
              <a:buAutoNum type="arabicPeriod" startAt="2"/>
            </a:pPr>
            <a:r>
              <a:rPr lang="en-US" sz="2400" i="1" dirty="0" smtClean="0"/>
              <a:t>How to account for what would have happened without the project’s interventions: </a:t>
            </a:r>
            <a:r>
              <a:rPr lang="en-US" sz="2400" b="1" i="1" dirty="0" smtClean="0"/>
              <a:t>alternative counterfactuals</a:t>
            </a:r>
            <a:r>
              <a:rPr lang="en-US" sz="2400" i="1" dirty="0" smtClean="0"/>
              <a:t>;</a:t>
            </a:r>
            <a:endParaRPr lang="en-US" sz="2400" b="1" i="1" dirty="0" smtClean="0"/>
          </a:p>
          <a:p>
            <a:pPr marL="457200" indent="-457200">
              <a:buFont typeface="Wingdings" pitchFamily="2" charset="2"/>
              <a:buAutoNum type="arabicPeriod" startAt="2"/>
            </a:pPr>
            <a:r>
              <a:rPr lang="en-US" sz="2400" i="1" dirty="0" smtClean="0"/>
              <a:t>The advantages of using </a:t>
            </a:r>
            <a:r>
              <a:rPr lang="en-US" sz="2400" b="1" i="1" dirty="0" smtClean="0"/>
              <a:t>mixed-methods</a:t>
            </a:r>
            <a:r>
              <a:rPr lang="en-US" sz="2400" i="1" dirty="0" smtClean="0"/>
              <a:t> designs;</a:t>
            </a:r>
          </a:p>
          <a:p>
            <a:pPr marL="457200" indent="-457200">
              <a:buFont typeface="Wingdings" pitchFamily="2" charset="2"/>
              <a:buAutoNum type="arabicPeriod" startAt="2"/>
            </a:pPr>
            <a:r>
              <a:rPr lang="en-US" sz="2400" i="1" dirty="0" smtClean="0"/>
              <a:t>Considerations for more </a:t>
            </a:r>
            <a:r>
              <a:rPr lang="en-US" sz="2400" b="1" i="1" dirty="0" smtClean="0"/>
              <a:t>holistic approaches to impact evaluation.</a:t>
            </a:r>
            <a:endParaRPr lang="en-US" sz="2400" dirty="0" smtClean="0"/>
          </a:p>
        </p:txBody>
      </p:sp>
      <p:sp>
        <p:nvSpPr>
          <p:cNvPr id="10244" name="Slide Number Placeholder 3"/>
          <p:cNvSpPr>
            <a:spLocks noGrp="1"/>
          </p:cNvSpPr>
          <p:nvPr>
            <p:ph type="sldNum" sz="quarter" idx="12"/>
          </p:nvPr>
        </p:nvSpPr>
        <p:spPr/>
        <p:txBody>
          <a:bodyPr/>
          <a:lstStyle/>
          <a:p>
            <a:pPr>
              <a:defRPr/>
            </a:pPr>
            <a:fld id="{32EE647D-9F81-44B6-9CE7-7689019B20E1}" type="slidenum">
              <a:rPr lang="en-US" smtClean="0"/>
              <a:pPr>
                <a:defRPr/>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p:txBody>
          <a:bodyPr/>
          <a:lstStyle/>
          <a:p>
            <a:pPr>
              <a:defRPr/>
            </a:pPr>
            <a:fld id="{4A56B680-13A0-476A-9AE3-D6054C4FE935}" type="slidenum">
              <a:rPr lang="en-US" smtClean="0"/>
              <a:pPr>
                <a:defRPr/>
              </a:pPr>
              <a:t>30</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eaLnBrk="1" hangingPunct="1"/>
            <a:r>
              <a:rPr lang="en-US" sz="2400" b="1" smtClean="0"/>
              <a:t>Formative</a:t>
            </a:r>
            <a:r>
              <a:rPr lang="en-US" sz="2400" smtClean="0"/>
              <a:t>: learning and improvement including early identification of possible problems</a:t>
            </a:r>
          </a:p>
          <a:p>
            <a:pPr eaLnBrk="1" hangingPunct="1"/>
            <a:r>
              <a:rPr lang="en-US" sz="2400" b="1" smtClean="0"/>
              <a:t>Knowledge generation</a:t>
            </a:r>
            <a:r>
              <a:rPr lang="en-US" sz="2400" smtClean="0"/>
              <a:t>: identify cause-effect correlations and generic principles about effectiveness.</a:t>
            </a:r>
          </a:p>
          <a:p>
            <a:pPr eaLnBrk="1" hangingPunct="1"/>
            <a:r>
              <a:rPr lang="en-US" sz="2400" b="1" smtClean="0"/>
              <a:t>Accountability</a:t>
            </a:r>
            <a:r>
              <a:rPr lang="en-US" sz="2400" smtClean="0"/>
              <a:t>: to demonstrate that resources are used efficiently to attain desired results</a:t>
            </a:r>
          </a:p>
          <a:p>
            <a:pPr eaLnBrk="1" hangingPunct="1"/>
            <a:r>
              <a:rPr lang="en-US" sz="2400" b="1" smtClean="0"/>
              <a:t>Summative judgment</a:t>
            </a:r>
            <a:r>
              <a:rPr lang="en-US" sz="2400" smtClean="0"/>
              <a:t>: to determine value and future of program</a:t>
            </a:r>
          </a:p>
          <a:p>
            <a:pPr eaLnBrk="1" hangingPunct="1"/>
            <a:r>
              <a:rPr lang="en-US" sz="2400" b="1" smtClean="0"/>
              <a:t>Developmental evaluation</a:t>
            </a:r>
            <a:r>
              <a:rPr lang="en-US" sz="2400" smtClean="0"/>
              <a:t>: adaptation in complex, emergent and dynamic conditions</a:t>
            </a:r>
          </a:p>
          <a:p>
            <a:pPr eaLnBrk="1" hangingPunct="1">
              <a:buFont typeface="Wingdings" pitchFamily="2" charset="2"/>
              <a:buNone/>
            </a:pPr>
            <a:r>
              <a:rPr lang="en-US" sz="2400" smtClean="0"/>
              <a:t>	</a:t>
            </a:r>
            <a:r>
              <a:rPr lang="en-US" sz="1700" smtClean="0"/>
              <a:t>-- Michael Quinn Patton, </a:t>
            </a:r>
            <a:r>
              <a:rPr lang="en-US" sz="1700" i="1" smtClean="0"/>
              <a:t>Utilization-Focused Evaluation</a:t>
            </a:r>
            <a:r>
              <a:rPr lang="en-US" sz="1700" smtClean="0"/>
              <a:t>, 4</a:t>
            </a:r>
            <a:r>
              <a:rPr lang="en-US" sz="1700" baseline="30000" smtClean="0"/>
              <a:t>th</a:t>
            </a:r>
            <a:r>
              <a:rPr lang="en-US" sz="1700" smtClean="0"/>
              <a:t> edition, pages 139-140</a:t>
            </a:r>
          </a:p>
        </p:txBody>
      </p:sp>
      <p:sp>
        <p:nvSpPr>
          <p:cNvPr id="49156" name="Rectangle 7"/>
          <p:cNvSpPr>
            <a:spLocks noGrp="1" noChangeArrowheads="1"/>
          </p:cNvSpPr>
          <p:nvPr>
            <p:ph type="title"/>
          </p:nvPr>
        </p:nvSpPr>
        <p:spPr>
          <a:xfrm>
            <a:off x="555625" y="533400"/>
            <a:ext cx="8032750" cy="1143000"/>
          </a:xfrm>
        </p:spPr>
        <p:txBody>
          <a:bodyPr/>
          <a:lstStyle/>
          <a:p>
            <a:pPr eaLnBrk="1" hangingPunct="1"/>
            <a:r>
              <a:rPr lang="en-US" sz="2500" smtClean="0"/>
              <a:t>Some of the purposes for program evaluation</a:t>
            </a:r>
            <a:br>
              <a:rPr lang="en-US" sz="2500" smtClean="0"/>
            </a:br>
            <a:endParaRPr lang="en-US" sz="25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44387">
                                            <p:txEl>
                                              <p:pRg st="1" end="1"/>
                                            </p:txEl>
                                          </p:spTgt>
                                        </p:tgtEl>
                                        <p:attrNameLst>
                                          <p:attrName>style.visibility</p:attrName>
                                        </p:attrNameLst>
                                      </p:cBhvr>
                                      <p:to>
                                        <p:strVal val="visible"/>
                                      </p:to>
                                    </p:set>
                                    <p:animEffect transition="in" filter="dissolve">
                                      <p:cBhvr>
                                        <p:cTn id="11" dur="500"/>
                                        <p:tgtEl>
                                          <p:spTgt spid="144387">
                                            <p:txEl>
                                              <p:pRg st="1" end="1"/>
                                            </p:txEl>
                                          </p:spTgt>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44387">
                                            <p:txEl>
                                              <p:pRg st="2" end="2"/>
                                            </p:txEl>
                                          </p:spTgt>
                                        </p:tgtEl>
                                        <p:attrNameLst>
                                          <p:attrName>style.visibility</p:attrName>
                                        </p:attrNameLst>
                                      </p:cBhvr>
                                      <p:to>
                                        <p:strVal val="visible"/>
                                      </p:to>
                                    </p:set>
                                    <p:animEffect transition="in" filter="dissolve">
                                      <p:cBhvr>
                                        <p:cTn id="15" dur="500"/>
                                        <p:tgtEl>
                                          <p:spTgt spid="144387">
                                            <p:txEl>
                                              <p:pRg st="2" end="2"/>
                                            </p:txEl>
                                          </p:spTgt>
                                        </p:tgtEl>
                                      </p:cBhvr>
                                    </p:animEffect>
                                  </p:childTnLst>
                                </p:cTn>
                              </p:par>
                            </p:childTnLst>
                          </p:cTn>
                        </p:par>
                        <p:par>
                          <p:cTn id="16" fill="hold" nodeType="afterGroup">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144387">
                                            <p:txEl>
                                              <p:pRg st="3" end="3"/>
                                            </p:txEl>
                                          </p:spTgt>
                                        </p:tgtEl>
                                        <p:attrNameLst>
                                          <p:attrName>style.visibility</p:attrName>
                                        </p:attrNameLst>
                                      </p:cBhvr>
                                      <p:to>
                                        <p:strVal val="visible"/>
                                      </p:to>
                                    </p:set>
                                    <p:animEffect transition="in" filter="dissolve">
                                      <p:cBhvr>
                                        <p:cTn id="19" dur="500"/>
                                        <p:tgtEl>
                                          <p:spTgt spid="144387">
                                            <p:txEl>
                                              <p:pRg st="3" end="3"/>
                                            </p:txEl>
                                          </p:spTgt>
                                        </p:tgtEl>
                                      </p:cBhvr>
                                    </p:animEffect>
                                  </p:childTnLst>
                                </p:cTn>
                              </p:par>
                            </p:childTnLst>
                          </p:cTn>
                        </p:par>
                        <p:par>
                          <p:cTn id="20" fill="hold" nodeType="afterGroup">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144387">
                                            <p:txEl>
                                              <p:pRg st="4" end="4"/>
                                            </p:txEl>
                                          </p:spTgt>
                                        </p:tgtEl>
                                        <p:attrNameLst>
                                          <p:attrName>style.visibility</p:attrName>
                                        </p:attrNameLst>
                                      </p:cBhvr>
                                      <p:to>
                                        <p:strVal val="visible"/>
                                      </p:to>
                                    </p:set>
                                    <p:animEffect transition="in" filter="dissolve">
                                      <p:cBhvr>
                                        <p:cTn id="23" dur="500"/>
                                        <p:tgtEl>
                                          <p:spTgt spid="144387">
                                            <p:txEl>
                                              <p:pRg st="4" end="4"/>
                                            </p:txEl>
                                          </p:spTgt>
                                        </p:tgtEl>
                                      </p:cBhvr>
                                    </p:animEffect>
                                  </p:childTnLst>
                                </p:cTn>
                              </p:par>
                            </p:childTnLst>
                          </p:cTn>
                        </p:par>
                        <p:par>
                          <p:cTn id="24" fill="hold" nodeType="afterGroup">
                            <p:stCondLst>
                              <p:cond delay="7500"/>
                            </p:stCondLst>
                            <p:childTnLst>
                              <p:par>
                                <p:cTn id="25" presetID="9" presetClass="entr" presetSubtype="0" fill="hold" grpId="0" nodeType="afterEffect">
                                  <p:stCondLst>
                                    <p:cond delay="0"/>
                                  </p:stCondLst>
                                  <p:childTnLst>
                                    <p:set>
                                      <p:cBhvr>
                                        <p:cTn id="26" dur="1" fill="hold">
                                          <p:stCondLst>
                                            <p:cond delay="0"/>
                                          </p:stCondLst>
                                        </p:cTn>
                                        <p:tgtEl>
                                          <p:spTgt spid="144387">
                                            <p:txEl>
                                              <p:pRg st="5" end="5"/>
                                            </p:txEl>
                                          </p:spTgt>
                                        </p:tgtEl>
                                        <p:attrNameLst>
                                          <p:attrName>style.visibility</p:attrName>
                                        </p:attrNameLst>
                                      </p:cBhvr>
                                      <p:to>
                                        <p:strVal val="visible"/>
                                      </p:to>
                                    </p:set>
                                    <p:animEffect transition="in" filter="dissolve">
                                      <p:cBhvr>
                                        <p:cTn id="27" dur="500"/>
                                        <p:tgtEl>
                                          <p:spTgt spid="144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2" autoUpdateAnimBg="0" advAuto="100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p:txBody>
          <a:bodyPr/>
          <a:lstStyle/>
          <a:p>
            <a:pPr>
              <a:defRPr/>
            </a:pPr>
            <a:fld id="{FACA1C9B-F42C-4A54-B68B-C626601B0175}" type="slidenum">
              <a:rPr lang="en-US" smtClean="0"/>
              <a:pPr>
                <a:defRPr/>
              </a:pPr>
              <a:t>31</a:t>
            </a:fld>
            <a:endParaRPr lang="en-US" smtClean="0"/>
          </a:p>
        </p:txBody>
      </p:sp>
      <p:sp>
        <p:nvSpPr>
          <p:cNvPr id="50179" name="Rectangle 2"/>
          <p:cNvSpPr>
            <a:spLocks noGrp="1" noChangeArrowheads="1"/>
          </p:cNvSpPr>
          <p:nvPr>
            <p:ph type="title"/>
          </p:nvPr>
        </p:nvSpPr>
        <p:spPr/>
        <p:txBody>
          <a:bodyPr/>
          <a:lstStyle/>
          <a:p>
            <a:pPr eaLnBrk="1" hangingPunct="1"/>
            <a:r>
              <a:rPr lang="en-US" sz="2900" smtClean="0"/>
              <a:t>Determining appropriate (and feasible) evaluation design</a:t>
            </a:r>
          </a:p>
        </p:txBody>
      </p:sp>
      <p:sp>
        <p:nvSpPr>
          <p:cNvPr id="19459" name="Rectangle 3"/>
          <p:cNvSpPr>
            <a:spLocks noGrp="1" noChangeArrowheads="1"/>
          </p:cNvSpPr>
          <p:nvPr>
            <p:ph type="body" idx="1"/>
          </p:nvPr>
        </p:nvSpPr>
        <p:spPr/>
        <p:txBody>
          <a:bodyPr/>
          <a:lstStyle/>
          <a:p>
            <a:pPr marL="400050" lvl="1" indent="0" eaLnBrk="1" hangingPunct="1">
              <a:buFontTx/>
              <a:buNone/>
            </a:pPr>
            <a:r>
              <a:rPr lang="en-US" sz="3200" smtClean="0"/>
              <a:t>Based on the main purpose for conducting an evaluation, an understanding of client information needs, required level of rigor, and what is possible given the constraints, the evaluator and client need to determine what evaluation design is required and possible under the circumstances.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advAuto="100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p:txBody>
          <a:bodyPr/>
          <a:lstStyle/>
          <a:p>
            <a:pPr>
              <a:defRPr/>
            </a:pPr>
            <a:fld id="{2B3D3687-08F8-40AC-9248-3C3BE2BEEEC4}" type="slidenum">
              <a:rPr lang="en-US" smtClean="0"/>
              <a:pPr>
                <a:defRPr/>
              </a:pPr>
              <a:t>32</a:t>
            </a:fld>
            <a:endParaRPr lang="en-US" smtClean="0"/>
          </a:p>
        </p:txBody>
      </p:sp>
      <p:sp>
        <p:nvSpPr>
          <p:cNvPr id="51203" name="Rectangle 2"/>
          <p:cNvSpPr>
            <a:spLocks noGrp="1" noChangeArrowheads="1"/>
          </p:cNvSpPr>
          <p:nvPr>
            <p:ph type="title"/>
          </p:nvPr>
        </p:nvSpPr>
        <p:spPr/>
        <p:txBody>
          <a:bodyPr/>
          <a:lstStyle/>
          <a:p>
            <a:pPr eaLnBrk="1" hangingPunct="1"/>
            <a:r>
              <a:rPr lang="en-US" sz="2900" b="1" smtClean="0">
                <a:solidFill>
                  <a:srgbClr val="C00000"/>
                </a:solidFill>
              </a:rPr>
              <a:t>Some of the considerations pertaining to evaluation design</a:t>
            </a:r>
          </a:p>
        </p:txBody>
      </p:sp>
      <p:sp>
        <p:nvSpPr>
          <p:cNvPr id="19459" name="Rectangle 3"/>
          <p:cNvSpPr>
            <a:spLocks noGrp="1" noChangeArrowheads="1"/>
          </p:cNvSpPr>
          <p:nvPr>
            <p:ph type="body" idx="1"/>
          </p:nvPr>
        </p:nvSpPr>
        <p:spPr>
          <a:xfrm>
            <a:off x="827584" y="1916832"/>
            <a:ext cx="7696200" cy="4038600"/>
          </a:xfrm>
        </p:spPr>
        <p:txBody>
          <a:bodyPr/>
          <a:lstStyle/>
          <a:p>
            <a:pPr eaLnBrk="1" hangingPunct="1">
              <a:lnSpc>
                <a:spcPct val="90000"/>
              </a:lnSpc>
              <a:buFont typeface="Wingdings" pitchFamily="2" charset="2"/>
              <a:buNone/>
            </a:pPr>
            <a:r>
              <a:rPr lang="en-US" sz="3200" dirty="0" smtClean="0"/>
              <a:t>1: When evaluation events take place (baseline, midterm, endline)</a:t>
            </a:r>
          </a:p>
          <a:p>
            <a:pPr eaLnBrk="1" hangingPunct="1">
              <a:lnSpc>
                <a:spcPct val="90000"/>
              </a:lnSpc>
              <a:buFont typeface="Wingdings" pitchFamily="2" charset="2"/>
              <a:buNone/>
            </a:pPr>
            <a:r>
              <a:rPr lang="en-US" sz="3200" dirty="0" smtClean="0"/>
              <a:t>2. Review different evaluation designs </a:t>
            </a:r>
            <a:r>
              <a:rPr lang="en-US" sz="2800" i="1" dirty="0" smtClean="0"/>
              <a:t>(experimental, quasi-experimental, other)</a:t>
            </a:r>
            <a:endParaRPr lang="en-US" sz="3200" i="1" dirty="0" smtClean="0"/>
          </a:p>
          <a:p>
            <a:pPr eaLnBrk="1" hangingPunct="1">
              <a:lnSpc>
                <a:spcPct val="90000"/>
              </a:lnSpc>
              <a:buFont typeface="Wingdings" pitchFamily="2" charset="2"/>
              <a:buNone/>
            </a:pPr>
            <a:r>
              <a:rPr lang="en-US" sz="3200" dirty="0" smtClean="0"/>
              <a:t>3. Determine what needs to be done to “fill in the missing pieces” when the “ideal” evaluation design/scenario is not feasible.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dissolve">
                                      <p:cBhvr>
                                        <p:cTn id="11" dur="500"/>
                                        <p:tgtEl>
                                          <p:spTgt spid="19459">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dissolve">
                                      <p:cBhvr>
                                        <p:cTn id="15"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advAuto="100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Line 2"/>
          <p:cNvSpPr>
            <a:spLocks noChangeShapeType="1"/>
          </p:cNvSpPr>
          <p:nvPr/>
        </p:nvSpPr>
        <p:spPr bwMode="auto">
          <a:xfrm flipH="1" flipV="1">
            <a:off x="1371600" y="16002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0899" name="Line 3"/>
          <p:cNvSpPr>
            <a:spLocks noChangeShapeType="1"/>
          </p:cNvSpPr>
          <p:nvPr/>
        </p:nvSpPr>
        <p:spPr bwMode="auto">
          <a:xfrm flipV="1">
            <a:off x="5791200" y="16002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00" name="Text Box 4"/>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80901" name="Text Box 5"/>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80902" name="Text Box 6"/>
          <p:cNvSpPr txBox="1">
            <a:spLocks noChangeArrowheads="1"/>
          </p:cNvSpPr>
          <p:nvPr/>
        </p:nvSpPr>
        <p:spPr bwMode="auto">
          <a:xfrm>
            <a:off x="533400" y="457200"/>
            <a:ext cx="8077200" cy="822325"/>
          </a:xfrm>
          <a:prstGeom prst="rect">
            <a:avLst/>
          </a:prstGeom>
          <a:noFill/>
          <a:ln w="12700">
            <a:no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Illustrating the need for quasi-experimental longitudinal time series evaluation design</a:t>
            </a:r>
          </a:p>
        </p:txBody>
      </p:sp>
      <p:sp>
        <p:nvSpPr>
          <p:cNvPr id="80903" name="Text Box 7"/>
          <p:cNvSpPr txBox="1">
            <a:spLocks noChangeArrowheads="1"/>
          </p:cNvSpPr>
          <p:nvPr/>
        </p:nvSpPr>
        <p:spPr bwMode="auto">
          <a:xfrm>
            <a:off x="1752600" y="1447800"/>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80904" name="Freeform 8"/>
          <p:cNvSpPr>
            <a:spLocks/>
          </p:cNvSpPr>
          <p:nvPr/>
        </p:nvSpPr>
        <p:spPr bwMode="auto">
          <a:xfrm>
            <a:off x="1371600" y="1676400"/>
            <a:ext cx="4648200" cy="3048000"/>
          </a:xfrm>
          <a:custGeom>
            <a:avLst/>
            <a:gdLst>
              <a:gd name="T0" fmla="*/ 0 w 2928"/>
              <a:gd name="T1" fmla="*/ 2147483647 h 1328"/>
              <a:gd name="T2" fmla="*/ 2147483647 w 2928"/>
              <a:gd name="T3" fmla="*/ 2147483647 h 1328"/>
              <a:gd name="T4" fmla="*/ 2147483647 w 2928"/>
              <a:gd name="T5" fmla="*/ 2147483647 h 1328"/>
              <a:gd name="T6" fmla="*/ 2147483647 w 2928"/>
              <a:gd name="T7" fmla="*/ 2147483647 h 1328"/>
              <a:gd name="T8" fmla="*/ 0 60000 65536"/>
              <a:gd name="T9" fmla="*/ 0 60000 65536"/>
              <a:gd name="T10" fmla="*/ 0 60000 65536"/>
              <a:gd name="T11" fmla="*/ 0 60000 65536"/>
              <a:gd name="T12" fmla="*/ 0 w 2928"/>
              <a:gd name="T13" fmla="*/ 0 h 1328"/>
              <a:gd name="T14" fmla="*/ 2928 w 2928"/>
              <a:gd name="T15" fmla="*/ 1328 h 1328"/>
            </a:gdLst>
            <a:ahLst/>
            <a:cxnLst>
              <a:cxn ang="T8">
                <a:pos x="T0" y="T1"/>
              </a:cxn>
              <a:cxn ang="T9">
                <a:pos x="T2" y="T3"/>
              </a:cxn>
              <a:cxn ang="T10">
                <a:pos x="T4" y="T5"/>
              </a:cxn>
              <a:cxn ang="T11">
                <a:pos x="T6" y="T7"/>
              </a:cxn>
            </a:cxnLst>
            <a:rect l="T12" t="T13" r="T14" b="T15"/>
            <a:pathLst>
              <a:path w="2928" h="1328">
                <a:moveTo>
                  <a:pt x="0" y="1328"/>
                </a:moveTo>
                <a:cubicBezTo>
                  <a:pt x="516" y="840"/>
                  <a:pt x="1032" y="352"/>
                  <a:pt x="1488" y="176"/>
                </a:cubicBezTo>
                <a:cubicBezTo>
                  <a:pt x="1944" y="0"/>
                  <a:pt x="2544" y="256"/>
                  <a:pt x="2736" y="272"/>
                </a:cubicBezTo>
                <a:cubicBezTo>
                  <a:pt x="2928" y="288"/>
                  <a:pt x="2656" y="280"/>
                  <a:pt x="2640" y="272"/>
                </a:cubicBezTo>
              </a:path>
            </a:pathLst>
          </a:custGeom>
          <a:noFill/>
          <a:ln w="76200">
            <a:solidFill>
              <a:srgbClr val="993300"/>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0905" name="Oval 9"/>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06" name="Oval 10"/>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07" name="Line 11"/>
          <p:cNvSpPr>
            <a:spLocks noChangeShapeType="1"/>
          </p:cNvSpPr>
          <p:nvPr/>
        </p:nvSpPr>
        <p:spPr bwMode="auto">
          <a:xfrm>
            <a:off x="4343400" y="1676400"/>
            <a:ext cx="1371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08" name="Line 12"/>
          <p:cNvSpPr>
            <a:spLocks noChangeShapeType="1"/>
          </p:cNvSpPr>
          <p:nvPr/>
        </p:nvSpPr>
        <p:spPr bwMode="auto">
          <a:xfrm flipH="1">
            <a:off x="1371600" y="1905000"/>
            <a:ext cx="762000" cy="2514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80909" name="Oval 13"/>
          <p:cNvSpPr>
            <a:spLocks noChangeArrowheads="1"/>
          </p:cNvSpPr>
          <p:nvPr/>
        </p:nvSpPr>
        <p:spPr bwMode="auto">
          <a:xfrm>
            <a:off x="5654675" y="30797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10" name="Oval 14"/>
          <p:cNvSpPr>
            <a:spLocks noChangeArrowheads="1"/>
          </p:cNvSpPr>
          <p:nvPr/>
        </p:nvSpPr>
        <p:spPr bwMode="auto">
          <a:xfrm>
            <a:off x="1425575" y="44132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11" name="Text Box 15"/>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80912" name="Freeform 16"/>
          <p:cNvSpPr>
            <a:spLocks/>
          </p:cNvSpPr>
          <p:nvPr/>
        </p:nvSpPr>
        <p:spPr bwMode="auto">
          <a:xfrm>
            <a:off x="1524000" y="3352800"/>
            <a:ext cx="4191000" cy="1371600"/>
          </a:xfrm>
          <a:custGeom>
            <a:avLst/>
            <a:gdLst>
              <a:gd name="T0" fmla="*/ 0 w 2640"/>
              <a:gd name="T1" fmla="*/ 2147483647 h 864"/>
              <a:gd name="T2" fmla="*/ 2147483647 w 2640"/>
              <a:gd name="T3" fmla="*/ 0 h 864"/>
              <a:gd name="T4" fmla="*/ 0 60000 65536"/>
              <a:gd name="T5" fmla="*/ 0 60000 65536"/>
              <a:gd name="T6" fmla="*/ 0 w 2640"/>
              <a:gd name="T7" fmla="*/ 0 h 864"/>
              <a:gd name="T8" fmla="*/ 2640 w 2640"/>
              <a:gd name="T9" fmla="*/ 864 h 864"/>
            </a:gdLst>
            <a:ahLst/>
            <a:cxnLst>
              <a:cxn ang="T4">
                <a:pos x="T0" y="T1"/>
              </a:cxn>
              <a:cxn ang="T5">
                <a:pos x="T2" y="T3"/>
              </a:cxn>
            </a:cxnLst>
            <a:rect l="T6" t="T7" r="T8" b="T9"/>
            <a:pathLst>
              <a:path w="2640" h="864">
                <a:moveTo>
                  <a:pt x="0" y="864"/>
                </a:moveTo>
                <a:cubicBezTo>
                  <a:pt x="1100" y="504"/>
                  <a:pt x="2200" y="144"/>
                  <a:pt x="2640" y="0"/>
                </a:cubicBezTo>
              </a:path>
            </a:pathLst>
          </a:custGeom>
          <a:noFill/>
          <a:ln w="76200">
            <a:solidFill>
              <a:schemeClr val="accent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913" name="Freeform 17"/>
          <p:cNvSpPr>
            <a:spLocks/>
          </p:cNvSpPr>
          <p:nvPr/>
        </p:nvSpPr>
        <p:spPr bwMode="auto">
          <a:xfrm>
            <a:off x="5791200" y="2590800"/>
            <a:ext cx="2286000" cy="762000"/>
          </a:xfrm>
          <a:custGeom>
            <a:avLst/>
            <a:gdLst>
              <a:gd name="T0" fmla="*/ 0 w 1440"/>
              <a:gd name="T1" fmla="*/ 2147483647 h 480"/>
              <a:gd name="T2" fmla="*/ 2147483647 w 1440"/>
              <a:gd name="T3" fmla="*/ 0 h 480"/>
              <a:gd name="T4" fmla="*/ 0 60000 65536"/>
              <a:gd name="T5" fmla="*/ 0 60000 65536"/>
              <a:gd name="T6" fmla="*/ 0 w 1440"/>
              <a:gd name="T7" fmla="*/ 0 h 480"/>
              <a:gd name="T8" fmla="*/ 1440 w 1440"/>
              <a:gd name="T9" fmla="*/ 480 h 480"/>
            </a:gdLst>
            <a:ahLst/>
            <a:cxnLst>
              <a:cxn ang="T4">
                <a:pos x="T0" y="T1"/>
              </a:cxn>
              <a:cxn ang="T5">
                <a:pos x="T2" y="T3"/>
              </a:cxn>
            </a:cxnLst>
            <a:rect l="T6" t="T7" r="T8" b="T9"/>
            <a:pathLst>
              <a:path w="1440" h="480">
                <a:moveTo>
                  <a:pt x="0" y="480"/>
                </a:moveTo>
                <a:cubicBezTo>
                  <a:pt x="592" y="284"/>
                  <a:pt x="1184" y="88"/>
                  <a:pt x="1440" y="0"/>
                </a:cubicBezTo>
              </a:path>
            </a:pathLst>
          </a:custGeom>
          <a:noFill/>
          <a:ln w="76200">
            <a:solidFill>
              <a:schemeClr val="accent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914" name="Line 18"/>
          <p:cNvSpPr>
            <a:spLocks noChangeShapeType="1"/>
          </p:cNvSpPr>
          <p:nvPr/>
        </p:nvSpPr>
        <p:spPr bwMode="auto">
          <a:xfrm>
            <a:off x="8001000" y="1600200"/>
            <a:ext cx="0" cy="388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15" name="Text Box 19"/>
          <p:cNvSpPr txBox="1">
            <a:spLocks noChangeArrowheads="1"/>
          </p:cNvSpPr>
          <p:nvPr/>
        </p:nvSpPr>
        <p:spPr bwMode="auto">
          <a:xfrm>
            <a:off x="7162800" y="5638800"/>
            <a:ext cx="1981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post project evaluation</a:t>
            </a:r>
          </a:p>
        </p:txBody>
      </p:sp>
      <p:sp>
        <p:nvSpPr>
          <p:cNvPr id="80916" name="Freeform 20"/>
          <p:cNvSpPr>
            <a:spLocks/>
          </p:cNvSpPr>
          <p:nvPr/>
        </p:nvSpPr>
        <p:spPr bwMode="auto">
          <a:xfrm>
            <a:off x="5867400" y="2438400"/>
            <a:ext cx="2133600" cy="1066800"/>
          </a:xfrm>
          <a:custGeom>
            <a:avLst/>
            <a:gdLst>
              <a:gd name="T0" fmla="*/ 0 w 1344"/>
              <a:gd name="T1" fmla="*/ 0 h 672"/>
              <a:gd name="T2" fmla="*/ 2147483647 w 1344"/>
              <a:gd name="T3" fmla="*/ 2147483647 h 672"/>
              <a:gd name="T4" fmla="*/ 0 60000 65536"/>
              <a:gd name="T5" fmla="*/ 0 60000 65536"/>
              <a:gd name="T6" fmla="*/ 0 w 1344"/>
              <a:gd name="T7" fmla="*/ 0 h 672"/>
              <a:gd name="T8" fmla="*/ 1344 w 1344"/>
              <a:gd name="T9" fmla="*/ 672 h 672"/>
            </a:gdLst>
            <a:ahLst/>
            <a:cxnLst>
              <a:cxn ang="T4">
                <a:pos x="T0" y="T1"/>
              </a:cxn>
              <a:cxn ang="T5">
                <a:pos x="T2" y="T3"/>
              </a:cxn>
            </a:cxnLst>
            <a:rect l="T6" t="T7" r="T8" b="T9"/>
            <a:pathLst>
              <a:path w="1344" h="672">
                <a:moveTo>
                  <a:pt x="0" y="0"/>
                </a:moveTo>
                <a:cubicBezTo>
                  <a:pt x="0" y="0"/>
                  <a:pt x="672" y="336"/>
                  <a:pt x="1344" y="672"/>
                </a:cubicBezTo>
              </a:path>
            </a:pathLst>
          </a:custGeom>
          <a:noFill/>
          <a:ln w="76200">
            <a:solidFill>
              <a:srgbClr val="99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917" name="Line 21"/>
          <p:cNvSpPr>
            <a:spLocks noChangeShapeType="1"/>
          </p:cNvSpPr>
          <p:nvPr/>
        </p:nvSpPr>
        <p:spPr bwMode="auto">
          <a:xfrm flipV="1">
            <a:off x="4800600" y="3581400"/>
            <a:ext cx="838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18" name="Line 22"/>
          <p:cNvSpPr>
            <a:spLocks noChangeShapeType="1"/>
          </p:cNvSpPr>
          <p:nvPr/>
        </p:nvSpPr>
        <p:spPr bwMode="auto">
          <a:xfrm flipH="1" flipV="1">
            <a:off x="1600200" y="4724400"/>
            <a:ext cx="12954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19" name="Oval 23"/>
          <p:cNvSpPr>
            <a:spLocks noChangeArrowheads="1"/>
          </p:cNvSpPr>
          <p:nvPr/>
        </p:nvSpPr>
        <p:spPr bwMode="auto">
          <a:xfrm>
            <a:off x="7940675" y="23177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20" name="Oval 24"/>
          <p:cNvSpPr>
            <a:spLocks noChangeArrowheads="1"/>
          </p:cNvSpPr>
          <p:nvPr/>
        </p:nvSpPr>
        <p:spPr bwMode="auto">
          <a:xfrm>
            <a:off x="7940675" y="319405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21" name="Text Box 25"/>
          <p:cNvSpPr txBox="1">
            <a:spLocks noChangeArrowheads="1"/>
          </p:cNvSpPr>
          <p:nvPr/>
        </p:nvSpPr>
        <p:spPr bwMode="auto">
          <a:xfrm>
            <a:off x="1219200" y="76200"/>
            <a:ext cx="6858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An introduction to various evaluation designs</a:t>
            </a:r>
          </a:p>
        </p:txBody>
      </p:sp>
      <p:grpSp>
        <p:nvGrpSpPr>
          <p:cNvPr id="2" name="Group 26"/>
          <p:cNvGrpSpPr>
            <a:grpSpLocks/>
          </p:cNvGrpSpPr>
          <p:nvPr/>
        </p:nvGrpSpPr>
        <p:grpSpPr bwMode="auto">
          <a:xfrm>
            <a:off x="457200" y="1524000"/>
            <a:ext cx="4191000" cy="5121275"/>
            <a:chOff x="288" y="960"/>
            <a:chExt cx="2640" cy="3226"/>
          </a:xfrm>
        </p:grpSpPr>
        <p:sp>
          <p:nvSpPr>
            <p:cNvPr id="52252" name="Line 27"/>
            <p:cNvSpPr>
              <a:spLocks noChangeShapeType="1"/>
            </p:cNvSpPr>
            <p:nvPr/>
          </p:nvSpPr>
          <p:spPr bwMode="auto">
            <a:xfrm flipV="1">
              <a:off x="288" y="960"/>
              <a:ext cx="0" cy="23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253" name="Text Box 28"/>
            <p:cNvSpPr txBox="1">
              <a:spLocks noChangeArrowheads="1"/>
            </p:cNvSpPr>
            <p:nvPr/>
          </p:nvSpPr>
          <p:spPr bwMode="auto">
            <a:xfrm>
              <a:off x="288" y="3936"/>
              <a:ext cx="26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i="1"/>
                <a:t>scale of major impact indicator</a:t>
              </a:r>
            </a:p>
          </p:txBody>
        </p:sp>
      </p:grpSp>
      <p:sp>
        <p:nvSpPr>
          <p:cNvPr id="52251" name="Text Box 29"/>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C0876BB2-4074-432C-93EB-668744C550CC}" type="slidenum">
              <a:rPr lang="en-US"/>
              <a:pPr>
                <a:spcBef>
                  <a:spcPct val="50000"/>
                </a:spcBef>
              </a:pPr>
              <a:t>33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0901"/>
                                        </p:tgtEl>
                                        <p:attrNameLst>
                                          <p:attrName>style.visibility</p:attrName>
                                        </p:attrNameLst>
                                      </p:cBhvr>
                                      <p:to>
                                        <p:strVal val="visible"/>
                                      </p:to>
                                    </p:set>
                                    <p:animEffect transition="in" filter="blinds(horizontal)">
                                      <p:cBhvr>
                                        <p:cTn id="13" dur="500"/>
                                        <p:tgtEl>
                                          <p:spTgt spid="80901"/>
                                        </p:tgtEl>
                                      </p:cBhvr>
                                    </p:animEffect>
                                  </p:childTnLst>
                                </p:cTn>
                              </p:par>
                            </p:childTnLst>
                          </p:cTn>
                        </p:par>
                        <p:par>
                          <p:cTn id="14" fill="hold" nodeType="afterGroup">
                            <p:stCondLst>
                              <p:cond delay="500"/>
                            </p:stCondLst>
                            <p:childTnLst>
                              <p:par>
                                <p:cTn id="15" presetID="3" presetClass="entr" presetSubtype="5" fill="hold" grpId="0" nodeType="afterEffect">
                                  <p:stCondLst>
                                    <p:cond delay="0"/>
                                  </p:stCondLst>
                                  <p:childTnLst>
                                    <p:set>
                                      <p:cBhvr>
                                        <p:cTn id="16" dur="1" fill="hold">
                                          <p:stCondLst>
                                            <p:cond delay="0"/>
                                          </p:stCondLst>
                                        </p:cTn>
                                        <p:tgtEl>
                                          <p:spTgt spid="80899"/>
                                        </p:tgtEl>
                                        <p:attrNameLst>
                                          <p:attrName>style.visibility</p:attrName>
                                        </p:attrNameLst>
                                      </p:cBhvr>
                                      <p:to>
                                        <p:strVal val="visible"/>
                                      </p:to>
                                    </p:set>
                                    <p:animEffect transition="in" filter="blinds(vertical)">
                                      <p:cBhvr>
                                        <p:cTn id="17" dur="500"/>
                                        <p:tgtEl>
                                          <p:spTgt spid="80899"/>
                                        </p:tgtEl>
                                      </p:cBhvr>
                                    </p:animEffect>
                                  </p:childTnLst>
                                </p:cTn>
                              </p:par>
                            </p:childTnLst>
                          </p:cTn>
                        </p:par>
                        <p:par>
                          <p:cTn id="18" fill="hold" nodeType="afterGroup">
                            <p:stCondLst>
                              <p:cond delay="1000"/>
                            </p:stCondLst>
                            <p:childTnLst>
                              <p:par>
                                <p:cTn id="19" presetID="4" presetClass="entr" presetSubtype="32" fill="hold" grpId="0" nodeType="afterEffect">
                                  <p:stCondLst>
                                    <p:cond delay="300"/>
                                  </p:stCondLst>
                                  <p:childTnLst>
                                    <p:set>
                                      <p:cBhvr>
                                        <p:cTn id="20" dur="1" fill="hold">
                                          <p:stCondLst>
                                            <p:cond delay="0"/>
                                          </p:stCondLst>
                                        </p:cTn>
                                        <p:tgtEl>
                                          <p:spTgt spid="80905"/>
                                        </p:tgtEl>
                                        <p:attrNameLst>
                                          <p:attrName>style.visibility</p:attrName>
                                        </p:attrNameLst>
                                      </p:cBhvr>
                                      <p:to>
                                        <p:strVal val="visible"/>
                                      </p:to>
                                    </p:set>
                                    <p:animEffect transition="in" filter="box(out)">
                                      <p:cBhvr>
                                        <p:cTn id="21" dur="500"/>
                                        <p:tgtEl>
                                          <p:spTgt spid="8090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1800"/>
                            </p:stCondLst>
                            <p:childTnLst>
                              <p:par>
                                <p:cTn id="23" presetID="3" presetClass="entr" presetSubtype="5" fill="hold" grpId="0" nodeType="afterEffect">
                                  <p:stCondLst>
                                    <p:cond delay="200"/>
                                  </p:stCondLst>
                                  <p:childTnLst>
                                    <p:set>
                                      <p:cBhvr>
                                        <p:cTn id="24" dur="1" fill="hold">
                                          <p:stCondLst>
                                            <p:cond delay="0"/>
                                          </p:stCondLst>
                                        </p:cTn>
                                        <p:tgtEl>
                                          <p:spTgt spid="80903"/>
                                        </p:tgtEl>
                                        <p:attrNameLst>
                                          <p:attrName>style.visibility</p:attrName>
                                        </p:attrNameLst>
                                      </p:cBhvr>
                                      <p:to>
                                        <p:strVal val="visible"/>
                                      </p:to>
                                    </p:set>
                                    <p:animEffect transition="in" filter="blinds(vertical)">
                                      <p:cBhvr>
                                        <p:cTn id="25" dur="500"/>
                                        <p:tgtEl>
                                          <p:spTgt spid="80903"/>
                                        </p:tgtEl>
                                      </p:cBhvr>
                                    </p:animEffect>
                                  </p:childTnLst>
                                </p:cTn>
                              </p:par>
                            </p:childTnLst>
                          </p:cTn>
                        </p:par>
                        <p:par>
                          <p:cTn id="26" fill="hold" nodeType="afterGroup">
                            <p:stCondLst>
                              <p:cond delay="2500"/>
                            </p:stCondLst>
                            <p:childTnLst>
                              <p:par>
                                <p:cTn id="27" presetID="3" presetClass="entr" presetSubtype="10" fill="hold" grpId="0" nodeType="afterEffect">
                                  <p:stCondLst>
                                    <p:cond delay="0"/>
                                  </p:stCondLst>
                                  <p:childTnLst>
                                    <p:set>
                                      <p:cBhvr>
                                        <p:cTn id="28" dur="1" fill="hold">
                                          <p:stCondLst>
                                            <p:cond delay="0"/>
                                          </p:stCondLst>
                                        </p:cTn>
                                        <p:tgtEl>
                                          <p:spTgt spid="80907"/>
                                        </p:tgtEl>
                                        <p:attrNameLst>
                                          <p:attrName>style.visibility</p:attrName>
                                        </p:attrNameLst>
                                      </p:cBhvr>
                                      <p:to>
                                        <p:strVal val="visible"/>
                                      </p:to>
                                    </p:set>
                                    <p:animEffect transition="in" filter="blinds(horizontal)">
                                      <p:cBhvr>
                                        <p:cTn id="29" dur="500"/>
                                        <p:tgtEl>
                                          <p:spTgt spid="8090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0900"/>
                                        </p:tgtEl>
                                        <p:attrNameLst>
                                          <p:attrName>style.visibility</p:attrName>
                                        </p:attrNameLst>
                                      </p:cBhvr>
                                      <p:to>
                                        <p:strVal val="visible"/>
                                      </p:to>
                                    </p:set>
                                    <p:animEffect transition="in" filter="blinds(horizontal)">
                                      <p:cBhvr>
                                        <p:cTn id="34" dur="500"/>
                                        <p:tgtEl>
                                          <p:spTgt spid="80900"/>
                                        </p:tgtEl>
                                      </p:cBhvr>
                                    </p:animEffect>
                                  </p:childTnLst>
                                </p:cTn>
                              </p:par>
                            </p:childTnLst>
                          </p:cTn>
                        </p:par>
                        <p:par>
                          <p:cTn id="35" fill="hold" nodeType="afterGroup">
                            <p:stCondLst>
                              <p:cond delay="500"/>
                            </p:stCondLst>
                            <p:childTnLst>
                              <p:par>
                                <p:cTn id="36" presetID="3" presetClass="entr" presetSubtype="5" fill="hold" grpId="0" nodeType="afterEffect">
                                  <p:stCondLst>
                                    <p:cond delay="0"/>
                                  </p:stCondLst>
                                  <p:childTnLst>
                                    <p:set>
                                      <p:cBhvr>
                                        <p:cTn id="37" dur="1" fill="hold">
                                          <p:stCondLst>
                                            <p:cond delay="0"/>
                                          </p:stCondLst>
                                        </p:cTn>
                                        <p:tgtEl>
                                          <p:spTgt spid="80898"/>
                                        </p:tgtEl>
                                        <p:attrNameLst>
                                          <p:attrName>style.visibility</p:attrName>
                                        </p:attrNameLst>
                                      </p:cBhvr>
                                      <p:to>
                                        <p:strVal val="visible"/>
                                      </p:to>
                                    </p:set>
                                    <p:animEffect transition="in" filter="blinds(vertical)">
                                      <p:cBhvr>
                                        <p:cTn id="38" dur="500"/>
                                        <p:tgtEl>
                                          <p:spTgt spid="80898"/>
                                        </p:tgtEl>
                                      </p:cBhvr>
                                    </p:animEffect>
                                  </p:childTnLst>
                                </p:cTn>
                              </p:par>
                            </p:childTnLst>
                          </p:cTn>
                        </p:par>
                        <p:par>
                          <p:cTn id="39" fill="hold" nodeType="afterGroup">
                            <p:stCondLst>
                              <p:cond delay="1000"/>
                            </p:stCondLst>
                            <p:childTnLst>
                              <p:par>
                                <p:cTn id="40" presetID="4" presetClass="entr" presetSubtype="32" fill="hold" grpId="0" nodeType="afterEffect">
                                  <p:stCondLst>
                                    <p:cond delay="200"/>
                                  </p:stCondLst>
                                  <p:childTnLst>
                                    <p:set>
                                      <p:cBhvr>
                                        <p:cTn id="41" dur="1" fill="hold">
                                          <p:stCondLst>
                                            <p:cond delay="0"/>
                                          </p:stCondLst>
                                        </p:cTn>
                                        <p:tgtEl>
                                          <p:spTgt spid="80906"/>
                                        </p:tgtEl>
                                        <p:attrNameLst>
                                          <p:attrName>style.visibility</p:attrName>
                                        </p:attrNameLst>
                                      </p:cBhvr>
                                      <p:to>
                                        <p:strVal val="visible"/>
                                      </p:to>
                                    </p:set>
                                    <p:animEffect transition="in" filter="box(out)">
                                      <p:cBhvr>
                                        <p:cTn id="42" dur="500"/>
                                        <p:tgtEl>
                                          <p:spTgt spid="80906"/>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1700"/>
                            </p:stCondLst>
                            <p:childTnLst>
                              <p:par>
                                <p:cTn id="44" presetID="3" presetClass="entr" presetSubtype="5" fill="hold" grpId="0" nodeType="afterEffect">
                                  <p:stCondLst>
                                    <p:cond delay="0"/>
                                  </p:stCondLst>
                                  <p:childTnLst>
                                    <p:set>
                                      <p:cBhvr>
                                        <p:cTn id="45" dur="1" fill="hold">
                                          <p:stCondLst>
                                            <p:cond delay="0"/>
                                          </p:stCondLst>
                                        </p:cTn>
                                        <p:tgtEl>
                                          <p:spTgt spid="80908"/>
                                        </p:tgtEl>
                                        <p:attrNameLst>
                                          <p:attrName>style.visibility</p:attrName>
                                        </p:attrNameLst>
                                      </p:cBhvr>
                                      <p:to>
                                        <p:strVal val="visible"/>
                                      </p:to>
                                    </p:set>
                                    <p:animEffect transition="in" filter="blinds(vertical)">
                                      <p:cBhvr>
                                        <p:cTn id="46" dur="500"/>
                                        <p:tgtEl>
                                          <p:spTgt spid="8090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80909"/>
                                        </p:tgtEl>
                                        <p:attrNameLst>
                                          <p:attrName>style.visibility</p:attrName>
                                        </p:attrNameLst>
                                      </p:cBhvr>
                                      <p:to>
                                        <p:strVal val="visible"/>
                                      </p:to>
                                    </p:set>
                                    <p:animEffect transition="in" filter="box(out)">
                                      <p:cBhvr>
                                        <p:cTn id="51" dur="500"/>
                                        <p:tgtEl>
                                          <p:spTgt spid="80909"/>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par>
                          <p:cTn id="52" fill="hold" nodeType="afterGroup">
                            <p:stCondLst>
                              <p:cond delay="500"/>
                            </p:stCondLst>
                            <p:childTnLst>
                              <p:par>
                                <p:cTn id="53" presetID="3" presetClass="entr" presetSubtype="10" fill="hold" grpId="0" nodeType="afterEffect">
                                  <p:stCondLst>
                                    <p:cond delay="0"/>
                                  </p:stCondLst>
                                  <p:childTnLst>
                                    <p:set>
                                      <p:cBhvr>
                                        <p:cTn id="54" dur="1" fill="hold">
                                          <p:stCondLst>
                                            <p:cond delay="0"/>
                                          </p:stCondLst>
                                        </p:cTn>
                                        <p:tgtEl>
                                          <p:spTgt spid="80911"/>
                                        </p:tgtEl>
                                        <p:attrNameLst>
                                          <p:attrName>style.visibility</p:attrName>
                                        </p:attrNameLst>
                                      </p:cBhvr>
                                      <p:to>
                                        <p:strVal val="visible"/>
                                      </p:to>
                                    </p:set>
                                    <p:animEffect transition="in" filter="blinds(horizontal)">
                                      <p:cBhvr>
                                        <p:cTn id="55" dur="500"/>
                                        <p:tgtEl>
                                          <p:spTgt spid="80911"/>
                                        </p:tgtEl>
                                      </p:cBhvr>
                                    </p:animEffect>
                                  </p:childTnLst>
                                </p:cTn>
                              </p:par>
                            </p:childTnLst>
                          </p:cTn>
                        </p:par>
                        <p:par>
                          <p:cTn id="56" fill="hold" nodeType="afterGroup">
                            <p:stCondLst>
                              <p:cond delay="1000"/>
                            </p:stCondLst>
                            <p:childTnLst>
                              <p:par>
                                <p:cTn id="57" presetID="3" presetClass="entr" presetSubtype="5" fill="hold" grpId="0" nodeType="afterEffect">
                                  <p:stCondLst>
                                    <p:cond delay="0"/>
                                  </p:stCondLst>
                                  <p:childTnLst>
                                    <p:set>
                                      <p:cBhvr>
                                        <p:cTn id="58" dur="1" fill="hold">
                                          <p:stCondLst>
                                            <p:cond delay="0"/>
                                          </p:stCondLst>
                                        </p:cTn>
                                        <p:tgtEl>
                                          <p:spTgt spid="80917"/>
                                        </p:tgtEl>
                                        <p:attrNameLst>
                                          <p:attrName>style.visibility</p:attrName>
                                        </p:attrNameLst>
                                      </p:cBhvr>
                                      <p:to>
                                        <p:strVal val="visible"/>
                                      </p:to>
                                    </p:set>
                                    <p:animEffect transition="in" filter="blinds(vertical)">
                                      <p:cBhvr>
                                        <p:cTn id="59" dur="500"/>
                                        <p:tgtEl>
                                          <p:spTgt spid="8091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80910"/>
                                        </p:tgtEl>
                                        <p:attrNameLst>
                                          <p:attrName>style.visibility</p:attrName>
                                        </p:attrNameLst>
                                      </p:cBhvr>
                                      <p:to>
                                        <p:strVal val="visible"/>
                                      </p:to>
                                    </p:set>
                                    <p:animEffect transition="in" filter="box(out)">
                                      <p:cBhvr>
                                        <p:cTn id="64" dur="500"/>
                                        <p:tgtEl>
                                          <p:spTgt spid="80910"/>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500"/>
                            </p:stCondLst>
                            <p:childTnLst>
                              <p:par>
                                <p:cTn id="66" presetID="3" presetClass="entr" presetSubtype="10" fill="hold" grpId="0" nodeType="afterEffect">
                                  <p:stCondLst>
                                    <p:cond delay="0"/>
                                  </p:stCondLst>
                                  <p:childTnLst>
                                    <p:set>
                                      <p:cBhvr>
                                        <p:cTn id="67" dur="1" fill="hold">
                                          <p:stCondLst>
                                            <p:cond delay="0"/>
                                          </p:stCondLst>
                                        </p:cTn>
                                        <p:tgtEl>
                                          <p:spTgt spid="80918"/>
                                        </p:tgtEl>
                                        <p:attrNameLst>
                                          <p:attrName>style.visibility</p:attrName>
                                        </p:attrNameLst>
                                      </p:cBhvr>
                                      <p:to>
                                        <p:strVal val="visible"/>
                                      </p:to>
                                    </p:set>
                                    <p:animEffect transition="in" filter="blinds(horizontal)">
                                      <p:cBhvr>
                                        <p:cTn id="68" dur="500"/>
                                        <p:tgtEl>
                                          <p:spTgt spid="8091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80904"/>
                                        </p:tgtEl>
                                        <p:attrNameLst>
                                          <p:attrName>style.visibility</p:attrName>
                                        </p:attrNameLst>
                                      </p:cBhvr>
                                      <p:to>
                                        <p:strVal val="visible"/>
                                      </p:to>
                                    </p:set>
                                    <p:animEffect transition="in" filter="blinds(horizontal)">
                                      <p:cBhvr>
                                        <p:cTn id="73" dur="500"/>
                                        <p:tgtEl>
                                          <p:spTgt spid="80904"/>
                                        </p:tgtEl>
                                      </p:cBhvr>
                                    </p:animEffect>
                                  </p:childTnLst>
                                  <p:subTnLst>
                                    <p:audio>
                                      <p:cMediaNode>
                                        <p:cTn display="0" masterRel="sameClick">
                                          <p:stCondLst>
                                            <p:cond evt="begin" delay="0">
                                              <p:tn val="71"/>
                                            </p:cond>
                                          </p:stCondLst>
                                          <p:endCondLst>
                                            <p:cond evt="onStopAudio" delay="0">
                                              <p:tgtEl>
                                                <p:sldTgt/>
                                              </p:tgtEl>
                                            </p:cond>
                                          </p:endCondLst>
                                        </p:cTn>
                                        <p:tgtEl>
                                          <p:sndTgt r:embed="rId4" name="WHOOSH.WAV"/>
                                        </p:tgtEl>
                                      </p:cMediaNode>
                                    </p:audio>
                                  </p:subTnLst>
                                </p:cTn>
                              </p:par>
                            </p:childTnLst>
                          </p:cTn>
                        </p:par>
                        <p:par>
                          <p:cTn id="74" fill="hold" nodeType="afterGroup">
                            <p:stCondLst>
                              <p:cond delay="500"/>
                            </p:stCondLst>
                            <p:childTnLst>
                              <p:par>
                                <p:cTn id="75" presetID="3" presetClass="entr" presetSubtype="10" fill="hold" grpId="0" nodeType="afterEffect">
                                  <p:stCondLst>
                                    <p:cond delay="1000"/>
                                  </p:stCondLst>
                                  <p:childTnLst>
                                    <p:set>
                                      <p:cBhvr>
                                        <p:cTn id="76" dur="1" fill="hold">
                                          <p:stCondLst>
                                            <p:cond delay="0"/>
                                          </p:stCondLst>
                                        </p:cTn>
                                        <p:tgtEl>
                                          <p:spTgt spid="80912"/>
                                        </p:tgtEl>
                                        <p:attrNameLst>
                                          <p:attrName>style.visibility</p:attrName>
                                        </p:attrNameLst>
                                      </p:cBhvr>
                                      <p:to>
                                        <p:strVal val="visible"/>
                                      </p:to>
                                    </p:set>
                                    <p:animEffect transition="in" filter="blinds(horizontal)">
                                      <p:cBhvr>
                                        <p:cTn id="77" dur="500"/>
                                        <p:tgtEl>
                                          <p:spTgt spid="80912"/>
                                        </p:tgtEl>
                                      </p:cBhvr>
                                    </p:animEffect>
                                  </p:childTnLst>
                                  <p:subTnLst>
                                    <p:audio>
                                      <p:cMediaNode>
                                        <p:cTn display="0" masterRel="sameClick">
                                          <p:stCondLst>
                                            <p:cond evt="begin" delay="0">
                                              <p:tn val="75"/>
                                            </p:cond>
                                          </p:stCondLst>
                                          <p:endCondLst>
                                            <p:cond evt="onStopAudio" delay="0">
                                              <p:tgtEl>
                                                <p:sldTgt/>
                                              </p:tgtEl>
                                            </p:cond>
                                          </p:endCondLst>
                                        </p:cTn>
                                        <p:tgtEl>
                                          <p:sndTgt r:embed="rId4" name="WHOOSH.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5" fill="hold" grpId="0" nodeType="clickEffect">
                                  <p:stCondLst>
                                    <p:cond delay="0"/>
                                  </p:stCondLst>
                                  <p:childTnLst>
                                    <p:set>
                                      <p:cBhvr>
                                        <p:cTn id="81" dur="1" fill="hold">
                                          <p:stCondLst>
                                            <p:cond delay="0"/>
                                          </p:stCondLst>
                                        </p:cTn>
                                        <p:tgtEl>
                                          <p:spTgt spid="80914"/>
                                        </p:tgtEl>
                                        <p:attrNameLst>
                                          <p:attrName>style.visibility</p:attrName>
                                        </p:attrNameLst>
                                      </p:cBhvr>
                                      <p:to>
                                        <p:strVal val="visible"/>
                                      </p:to>
                                    </p:set>
                                    <p:animEffect transition="in" filter="blinds(vertical)">
                                      <p:cBhvr>
                                        <p:cTn id="82" dur="500"/>
                                        <p:tgtEl>
                                          <p:spTgt spid="80914"/>
                                        </p:tgtEl>
                                      </p:cBhvr>
                                    </p:animEffect>
                                  </p:childTnLst>
                                </p:cTn>
                              </p:par>
                            </p:childTnLst>
                          </p:cTn>
                        </p:par>
                        <p:par>
                          <p:cTn id="83" fill="hold" nodeType="afterGroup">
                            <p:stCondLst>
                              <p:cond delay="500"/>
                            </p:stCondLst>
                            <p:childTnLst>
                              <p:par>
                                <p:cTn id="84" presetID="3" presetClass="entr" presetSubtype="10" fill="hold" grpId="0" nodeType="afterEffect">
                                  <p:stCondLst>
                                    <p:cond delay="0"/>
                                  </p:stCondLst>
                                  <p:childTnLst>
                                    <p:set>
                                      <p:cBhvr>
                                        <p:cTn id="85" dur="1" fill="hold">
                                          <p:stCondLst>
                                            <p:cond delay="0"/>
                                          </p:stCondLst>
                                        </p:cTn>
                                        <p:tgtEl>
                                          <p:spTgt spid="80915"/>
                                        </p:tgtEl>
                                        <p:attrNameLst>
                                          <p:attrName>style.visibility</p:attrName>
                                        </p:attrNameLst>
                                      </p:cBhvr>
                                      <p:to>
                                        <p:strVal val="visible"/>
                                      </p:to>
                                    </p:set>
                                    <p:animEffect transition="in" filter="blinds(horizontal)">
                                      <p:cBhvr>
                                        <p:cTn id="86" dur="500"/>
                                        <p:tgtEl>
                                          <p:spTgt spid="80915"/>
                                        </p:tgtEl>
                                      </p:cBhvr>
                                    </p:animEffect>
                                  </p:childTnLst>
                                </p:cTn>
                              </p:par>
                            </p:childTnLst>
                          </p:cTn>
                        </p:par>
                        <p:par>
                          <p:cTn id="87" fill="hold" nodeType="afterGroup">
                            <p:stCondLst>
                              <p:cond delay="1000"/>
                            </p:stCondLst>
                            <p:childTnLst>
                              <p:par>
                                <p:cTn id="88" presetID="4" presetClass="entr" presetSubtype="32" fill="hold" grpId="0" nodeType="afterEffect">
                                  <p:stCondLst>
                                    <p:cond delay="0"/>
                                  </p:stCondLst>
                                  <p:childTnLst>
                                    <p:set>
                                      <p:cBhvr>
                                        <p:cTn id="89" dur="1" fill="hold">
                                          <p:stCondLst>
                                            <p:cond delay="0"/>
                                          </p:stCondLst>
                                        </p:cTn>
                                        <p:tgtEl>
                                          <p:spTgt spid="80920"/>
                                        </p:tgtEl>
                                        <p:attrNameLst>
                                          <p:attrName>style.visibility</p:attrName>
                                        </p:attrNameLst>
                                      </p:cBhvr>
                                      <p:to>
                                        <p:strVal val="visible"/>
                                      </p:to>
                                    </p:set>
                                    <p:animEffect transition="in" filter="box(out)">
                                      <p:cBhvr>
                                        <p:cTn id="90" dur="500"/>
                                        <p:tgtEl>
                                          <p:spTgt spid="80920"/>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par>
                          <p:cTn id="91" fill="hold" nodeType="afterGroup">
                            <p:stCondLst>
                              <p:cond delay="1500"/>
                            </p:stCondLst>
                            <p:childTnLst>
                              <p:par>
                                <p:cTn id="92" presetID="4" presetClass="entr" presetSubtype="32" fill="hold" grpId="0" nodeType="afterEffect">
                                  <p:stCondLst>
                                    <p:cond delay="200"/>
                                  </p:stCondLst>
                                  <p:childTnLst>
                                    <p:set>
                                      <p:cBhvr>
                                        <p:cTn id="93" dur="1" fill="hold">
                                          <p:stCondLst>
                                            <p:cond delay="0"/>
                                          </p:stCondLst>
                                        </p:cTn>
                                        <p:tgtEl>
                                          <p:spTgt spid="80919"/>
                                        </p:tgtEl>
                                        <p:attrNameLst>
                                          <p:attrName>style.visibility</p:attrName>
                                        </p:attrNameLst>
                                      </p:cBhvr>
                                      <p:to>
                                        <p:strVal val="visible"/>
                                      </p:to>
                                    </p:set>
                                    <p:animEffect transition="in" filter="box(out)">
                                      <p:cBhvr>
                                        <p:cTn id="94" dur="500"/>
                                        <p:tgtEl>
                                          <p:spTgt spid="80919"/>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nodeType="afterGroup">
                            <p:stCondLst>
                              <p:cond delay="2200"/>
                            </p:stCondLst>
                            <p:childTnLst>
                              <p:par>
                                <p:cTn id="96" presetID="3" presetClass="entr" presetSubtype="10" fill="hold" grpId="0" nodeType="afterEffect">
                                  <p:stCondLst>
                                    <p:cond delay="1000"/>
                                  </p:stCondLst>
                                  <p:childTnLst>
                                    <p:set>
                                      <p:cBhvr>
                                        <p:cTn id="97" dur="1" fill="hold">
                                          <p:stCondLst>
                                            <p:cond delay="0"/>
                                          </p:stCondLst>
                                        </p:cTn>
                                        <p:tgtEl>
                                          <p:spTgt spid="80913"/>
                                        </p:tgtEl>
                                        <p:attrNameLst>
                                          <p:attrName>style.visibility</p:attrName>
                                        </p:attrNameLst>
                                      </p:cBhvr>
                                      <p:to>
                                        <p:strVal val="visible"/>
                                      </p:to>
                                    </p:set>
                                    <p:animEffect transition="in" filter="blinds(horizontal)">
                                      <p:cBhvr>
                                        <p:cTn id="98" dur="500"/>
                                        <p:tgtEl>
                                          <p:spTgt spid="80913"/>
                                        </p:tgtEl>
                                      </p:cBhvr>
                                    </p:animEffect>
                                  </p:childTnLst>
                                  <p:subTnLst>
                                    <p:audio>
                                      <p:cMediaNode>
                                        <p:cTn display="0" masterRel="sameClick">
                                          <p:stCondLst>
                                            <p:cond evt="begin" delay="0">
                                              <p:tn val="96"/>
                                            </p:cond>
                                          </p:stCondLst>
                                          <p:endCondLst>
                                            <p:cond evt="onStopAudio" delay="0">
                                              <p:tgtEl>
                                                <p:sldTgt/>
                                              </p:tgtEl>
                                            </p:cond>
                                          </p:endCondLst>
                                        </p:cTn>
                                        <p:tgtEl>
                                          <p:sndTgt r:embed="rId4" name="WHOOSH.WAV"/>
                                        </p:tgtEl>
                                      </p:cMediaNode>
                                    </p:audio>
                                  </p:subTnLst>
                                </p:cTn>
                              </p:par>
                            </p:childTnLst>
                          </p:cTn>
                        </p:par>
                        <p:par>
                          <p:cTn id="99" fill="hold" nodeType="afterGroup">
                            <p:stCondLst>
                              <p:cond delay="3700"/>
                            </p:stCondLst>
                            <p:childTnLst>
                              <p:par>
                                <p:cTn id="100" presetID="3" presetClass="entr" presetSubtype="10" fill="hold" grpId="0" nodeType="afterEffect">
                                  <p:stCondLst>
                                    <p:cond delay="200"/>
                                  </p:stCondLst>
                                  <p:childTnLst>
                                    <p:set>
                                      <p:cBhvr>
                                        <p:cTn id="101" dur="1" fill="hold">
                                          <p:stCondLst>
                                            <p:cond delay="0"/>
                                          </p:stCondLst>
                                        </p:cTn>
                                        <p:tgtEl>
                                          <p:spTgt spid="80916"/>
                                        </p:tgtEl>
                                        <p:attrNameLst>
                                          <p:attrName>style.visibility</p:attrName>
                                        </p:attrNameLst>
                                      </p:cBhvr>
                                      <p:to>
                                        <p:strVal val="visible"/>
                                      </p:to>
                                    </p:set>
                                    <p:animEffect transition="in" filter="blinds(horizontal)">
                                      <p:cBhvr>
                                        <p:cTn id="102" dur="500"/>
                                        <p:tgtEl>
                                          <p:spTgt spid="80916"/>
                                        </p:tgtEl>
                                      </p:cBhvr>
                                    </p:animEffect>
                                  </p:childTnLst>
                                  <p:subTnLst>
                                    <p:audio>
                                      <p:cMediaNode>
                                        <p:cTn display="0" masterRel="sameClick">
                                          <p:stCondLst>
                                            <p:cond evt="begin" delay="0">
                                              <p:tn val="100"/>
                                            </p:cond>
                                          </p:stCondLst>
                                          <p:endCondLst>
                                            <p:cond evt="onStopAudio" delay="0">
                                              <p:tgtEl>
                                                <p:sldTgt/>
                                              </p:tgtEl>
                                            </p:cond>
                                          </p:endCondLst>
                                        </p:cTn>
                                        <p:tgtEl>
                                          <p:sndTgt r:embed="rId4" name="WHOOSH.WAV"/>
                                        </p:tgtEl>
                                      </p:cMediaNode>
                                    </p:audio>
                                  </p:subTnLst>
                                </p:cTn>
                              </p:par>
                            </p:childTnLst>
                          </p:cTn>
                        </p:par>
                        <p:par>
                          <p:cTn id="103" fill="hold" nodeType="afterGroup">
                            <p:stCondLst>
                              <p:cond delay="4400"/>
                            </p:stCondLst>
                            <p:childTnLst>
                              <p:par>
                                <p:cTn id="104" presetID="1" presetClass="entr" presetSubtype="0" fill="hold" grpId="0" nodeType="afterEffect">
                                  <p:stCondLst>
                                    <p:cond delay="0"/>
                                  </p:stCondLst>
                                  <p:childTnLst>
                                    <p:set>
                                      <p:cBhvr>
                                        <p:cTn id="105" dur="1" fill="hold">
                                          <p:stCondLst>
                                            <p:cond delay="499"/>
                                          </p:stCondLst>
                                        </p:cTn>
                                        <p:tgtEl>
                                          <p:spTgt spid="80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P spid="80899" grpId="0" animBg="1"/>
      <p:bldP spid="80900" grpId="0" autoUpdateAnimBg="0"/>
      <p:bldP spid="80901" grpId="0" autoUpdateAnimBg="0"/>
      <p:bldP spid="80902" grpId="0" autoUpdateAnimBg="0"/>
      <p:bldP spid="80903" grpId="0" animBg="1" autoUpdateAnimBg="0"/>
      <p:bldP spid="80904" grpId="0" animBg="1"/>
      <p:bldP spid="80905" grpId="0" animBg="1" autoUpdateAnimBg="0"/>
      <p:bldP spid="80906" grpId="0" animBg="1" autoUpdateAnimBg="0"/>
      <p:bldP spid="80907" grpId="0" animBg="1"/>
      <p:bldP spid="80908" grpId="0" animBg="1"/>
      <p:bldP spid="80909" grpId="0" animBg="1" autoUpdateAnimBg="0"/>
      <p:bldP spid="80910" grpId="0" animBg="1" autoUpdateAnimBg="0"/>
      <p:bldP spid="80911" grpId="0" animBg="1" autoUpdateAnimBg="0"/>
      <p:bldP spid="80912" grpId="0" animBg="1"/>
      <p:bldP spid="80913" grpId="0" animBg="1"/>
      <p:bldP spid="80914" grpId="0" animBg="1"/>
      <p:bldP spid="80915" grpId="0" autoUpdateAnimBg="0"/>
      <p:bldP spid="80916" grpId="0" animBg="1"/>
      <p:bldP spid="80917" grpId="0" animBg="1"/>
      <p:bldP spid="80918" grpId="0" animBg="1"/>
      <p:bldP spid="80919" grpId="0" animBg="1" autoUpdateAnimBg="0"/>
      <p:bldP spid="8092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420813"/>
            <a:ext cx="7924800" cy="1143000"/>
          </a:xfrm>
        </p:spPr>
        <p:txBody>
          <a:bodyPr/>
          <a:lstStyle/>
          <a:p>
            <a:pPr eaLnBrk="1" hangingPunct="1"/>
            <a:r>
              <a:rPr lang="en-US" sz="3700" smtClean="0"/>
              <a:t>OK, let’s stop the action to identify each of the major types of evaluation (research) design …</a:t>
            </a:r>
          </a:p>
        </p:txBody>
      </p:sp>
      <p:sp>
        <p:nvSpPr>
          <p:cNvPr id="82947" name="Rectangle 3"/>
          <p:cNvSpPr>
            <a:spLocks noGrp="1" noChangeArrowheads="1"/>
          </p:cNvSpPr>
          <p:nvPr>
            <p:ph type="subTitle" idx="1"/>
          </p:nvPr>
        </p:nvSpPr>
        <p:spPr>
          <a:xfrm>
            <a:off x="685800" y="3886200"/>
            <a:ext cx="7696200" cy="1752600"/>
          </a:xfrm>
        </p:spPr>
        <p:txBody>
          <a:bodyPr/>
          <a:lstStyle/>
          <a:p>
            <a:pPr eaLnBrk="1" hangingPunct="1"/>
            <a:r>
              <a:rPr lang="en-US" smtClean="0"/>
              <a:t>… one at a time, beginning with the most rigorous design.</a:t>
            </a:r>
          </a:p>
        </p:txBody>
      </p:sp>
      <p:sp>
        <p:nvSpPr>
          <p:cNvPr id="53252"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50BE9954-02D9-4554-A4B2-8C39E8CC3117}" type="slidenum">
              <a:rPr lang="en-US"/>
              <a:pPr>
                <a:spcBef>
                  <a:spcPct val="50000"/>
                </a:spcBef>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50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dissolve">
                                      <p:cBhvr>
                                        <p:cTn id="7" dur="500"/>
                                        <p:tgtEl>
                                          <p:spTgt spid="82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advAuto="2000"/>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2100" smtClean="0"/>
              <a:t>First of all: the key to the traditional symbols:</a:t>
            </a:r>
          </a:p>
        </p:txBody>
      </p:sp>
      <p:sp>
        <p:nvSpPr>
          <p:cNvPr id="83971" name="Rectangle 3"/>
          <p:cNvSpPr>
            <a:spLocks noGrp="1" noChangeArrowheads="1"/>
          </p:cNvSpPr>
          <p:nvPr>
            <p:ph type="body" idx="1"/>
          </p:nvPr>
        </p:nvSpPr>
        <p:spPr/>
        <p:txBody>
          <a:bodyPr/>
          <a:lstStyle/>
          <a:p>
            <a:pPr eaLnBrk="1" hangingPunct="1"/>
            <a:r>
              <a:rPr lang="en-US" sz="2700" b="1" smtClean="0"/>
              <a:t>X</a:t>
            </a:r>
            <a:r>
              <a:rPr lang="en-US" sz="2700" smtClean="0"/>
              <a:t> = Intervention (treatment), I.e. what the project does in a community</a:t>
            </a:r>
          </a:p>
          <a:p>
            <a:pPr eaLnBrk="1" hangingPunct="1"/>
            <a:r>
              <a:rPr lang="en-US" sz="2700" b="1" smtClean="0"/>
              <a:t>O</a:t>
            </a:r>
            <a:r>
              <a:rPr lang="en-US" sz="2700" smtClean="0"/>
              <a:t> = Observation event (e.g. baseline, mid-term evaluation, end-of-project evaluation)</a:t>
            </a:r>
          </a:p>
          <a:p>
            <a:pPr eaLnBrk="1" hangingPunct="1"/>
            <a:endParaRPr lang="en-US" sz="2700" smtClean="0"/>
          </a:p>
          <a:p>
            <a:pPr eaLnBrk="1" hangingPunct="1"/>
            <a:r>
              <a:rPr lang="en-US" sz="2700" b="1" smtClean="0"/>
              <a:t>P</a:t>
            </a:r>
            <a:r>
              <a:rPr lang="en-US" sz="2700" smtClean="0"/>
              <a:t> (top row): </a:t>
            </a:r>
            <a:r>
              <a:rPr lang="en-US" sz="2700" b="1" smtClean="0"/>
              <a:t>P</a:t>
            </a:r>
            <a:r>
              <a:rPr lang="en-US" sz="2700" smtClean="0"/>
              <a:t>roject participants</a:t>
            </a:r>
          </a:p>
          <a:p>
            <a:pPr eaLnBrk="1" hangingPunct="1"/>
            <a:r>
              <a:rPr lang="en-US" sz="2700" b="1" smtClean="0"/>
              <a:t>C</a:t>
            </a:r>
            <a:r>
              <a:rPr lang="en-US" sz="2700" smtClean="0"/>
              <a:t> (bottom row): </a:t>
            </a:r>
            <a:r>
              <a:rPr lang="en-US" sz="2700" b="1" smtClean="0"/>
              <a:t>C</a:t>
            </a:r>
            <a:r>
              <a:rPr lang="en-US" sz="2700" smtClean="0"/>
              <a:t>omparison (control) group</a:t>
            </a:r>
          </a:p>
        </p:txBody>
      </p:sp>
      <p:sp>
        <p:nvSpPr>
          <p:cNvPr id="54276"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FB861658-C2FC-48A4-91E7-6F5530518E70}" type="slidenum">
              <a:rPr lang="en-US"/>
              <a:pPr>
                <a:spcBef>
                  <a:spcPct val="50000"/>
                </a:spcBef>
              </a:pPr>
              <a:t>35</a:t>
            </a:fld>
            <a:endParaRPr lang="en-US"/>
          </a:p>
        </p:txBody>
      </p:sp>
      <p:sp>
        <p:nvSpPr>
          <p:cNvPr id="5" name="Text Box 4"/>
          <p:cNvSpPr txBox="1">
            <a:spLocks noChangeArrowheads="1"/>
          </p:cNvSpPr>
          <p:nvPr/>
        </p:nvSpPr>
        <p:spPr bwMode="auto">
          <a:xfrm>
            <a:off x="0" y="5603875"/>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900" b="1">
                <a:solidFill>
                  <a:srgbClr val="003399"/>
                </a:solidFill>
              </a:rPr>
              <a:t>Note: the 7 RWE evaluation designs are laid out on page 8 of the </a:t>
            </a:r>
          </a:p>
          <a:p>
            <a:pPr algn="ctr"/>
            <a:r>
              <a:rPr lang="en-US" sz="1900" b="1">
                <a:solidFill>
                  <a:srgbClr val="003399"/>
                </a:solidFill>
              </a:rPr>
              <a:t>Condensed Overview of the </a:t>
            </a:r>
            <a:r>
              <a:rPr lang="en-US" sz="1900" b="1" i="1">
                <a:solidFill>
                  <a:srgbClr val="003399"/>
                </a:solidFill>
              </a:rPr>
              <a:t>RealWorld Evaluation</a:t>
            </a:r>
            <a:r>
              <a:rPr lang="en-US" sz="1900" b="1">
                <a:solidFill>
                  <a:srgbClr val="003399"/>
                </a:solidFill>
              </a:rPr>
              <a:t> book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animEffect transition="in" filter="blinds(horizontal)">
                                      <p:cBhvr>
                                        <p:cTn id="11" dur="500"/>
                                        <p:tgtEl>
                                          <p:spTgt spid="83971">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3971">
                                            <p:txEl>
                                              <p:pRg st="3" end="3"/>
                                            </p:txEl>
                                          </p:spTgt>
                                        </p:tgtEl>
                                        <p:attrNameLst>
                                          <p:attrName>style.visibility</p:attrName>
                                        </p:attrNameLst>
                                      </p:cBhvr>
                                      <p:to>
                                        <p:strVal val="visible"/>
                                      </p:to>
                                    </p:set>
                                    <p:animEffect transition="in" filter="blinds(horizontal)">
                                      <p:cBhvr>
                                        <p:cTn id="15" dur="500"/>
                                        <p:tgtEl>
                                          <p:spTgt spid="83971">
                                            <p:txEl>
                                              <p:pRg st="3" end="3"/>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animEffect transition="in" filter="blinds(horizontal)">
                                      <p:cBhvr>
                                        <p:cTn id="19" dur="500"/>
                                        <p:tgtEl>
                                          <p:spTgt spid="83971">
                                            <p:txEl>
                                              <p:pRg st="4" end="4"/>
                                            </p:txEl>
                                          </p:spTgt>
                                        </p:tgtEl>
                                      </p:cBhvr>
                                    </p:animEffect>
                                  </p:childTnLst>
                                </p:cTn>
                              </p:par>
                            </p:childTnLst>
                          </p:cTn>
                        </p:par>
                        <p:par>
                          <p:cTn id="20" fill="hold" nodeType="afterGroup">
                            <p:stCondLst>
                              <p:cond delay="2000"/>
                            </p:stCondLst>
                            <p:childTnLst>
                              <p:par>
                                <p:cTn id="21" presetID="7"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3000" fill="hold"/>
                                        <p:tgtEl>
                                          <p:spTgt spid="5"/>
                                        </p:tgtEl>
                                        <p:attrNameLst>
                                          <p:attrName>ppt_x</p:attrName>
                                        </p:attrNameLst>
                                      </p:cBhvr>
                                      <p:tavLst>
                                        <p:tav tm="0">
                                          <p:val>
                                            <p:strVal val="#ppt_x"/>
                                          </p:val>
                                        </p:tav>
                                        <p:tav tm="100000">
                                          <p:val>
                                            <p:strVal val="#ppt_x"/>
                                          </p:val>
                                        </p:tav>
                                      </p:tavLst>
                                    </p:anim>
                                    <p:anim calcmode="lin" valueType="num">
                                      <p:cBhvr additive="base">
                                        <p:cTn id="24"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advAuto="100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Line 2"/>
          <p:cNvSpPr>
            <a:spLocks noChangeShapeType="1"/>
          </p:cNvSpPr>
          <p:nvPr/>
        </p:nvSpPr>
        <p:spPr bwMode="auto">
          <a:xfrm flipV="1">
            <a:off x="35814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5299" name="Line 3"/>
          <p:cNvSpPr>
            <a:spLocks noChangeShapeType="1"/>
          </p:cNvSpPr>
          <p:nvPr/>
        </p:nvSpPr>
        <p:spPr bwMode="auto">
          <a:xfrm flipH="1" flipV="1">
            <a:off x="13716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5300" name="Line 4"/>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4997" name="Text Box 5"/>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84998" name="Text Box 6"/>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55303" name="Freeform 7"/>
          <p:cNvSpPr>
            <a:spLocks/>
          </p:cNvSpPr>
          <p:nvPr/>
        </p:nvSpPr>
        <p:spPr bwMode="auto">
          <a:xfrm>
            <a:off x="1371600" y="1676400"/>
            <a:ext cx="4648200" cy="3048000"/>
          </a:xfrm>
          <a:custGeom>
            <a:avLst/>
            <a:gdLst>
              <a:gd name="T0" fmla="*/ 0 w 2928"/>
              <a:gd name="T1" fmla="*/ 2147483647 h 1328"/>
              <a:gd name="T2" fmla="*/ 2147483647 w 2928"/>
              <a:gd name="T3" fmla="*/ 2147483647 h 1328"/>
              <a:gd name="T4" fmla="*/ 2147483647 w 2928"/>
              <a:gd name="T5" fmla="*/ 2147483647 h 1328"/>
              <a:gd name="T6" fmla="*/ 2147483647 w 2928"/>
              <a:gd name="T7" fmla="*/ 2147483647 h 1328"/>
              <a:gd name="T8" fmla="*/ 0 60000 65536"/>
              <a:gd name="T9" fmla="*/ 0 60000 65536"/>
              <a:gd name="T10" fmla="*/ 0 60000 65536"/>
              <a:gd name="T11" fmla="*/ 0 60000 65536"/>
              <a:gd name="T12" fmla="*/ 0 w 2928"/>
              <a:gd name="T13" fmla="*/ 0 h 1328"/>
              <a:gd name="T14" fmla="*/ 2928 w 2928"/>
              <a:gd name="T15" fmla="*/ 1328 h 1328"/>
            </a:gdLst>
            <a:ahLst/>
            <a:cxnLst>
              <a:cxn ang="T8">
                <a:pos x="T0" y="T1"/>
              </a:cxn>
              <a:cxn ang="T9">
                <a:pos x="T2" y="T3"/>
              </a:cxn>
              <a:cxn ang="T10">
                <a:pos x="T4" y="T5"/>
              </a:cxn>
              <a:cxn ang="T11">
                <a:pos x="T6" y="T7"/>
              </a:cxn>
            </a:cxnLst>
            <a:rect l="T12" t="T13" r="T14" b="T15"/>
            <a:pathLst>
              <a:path w="2928" h="1328">
                <a:moveTo>
                  <a:pt x="0" y="1328"/>
                </a:moveTo>
                <a:cubicBezTo>
                  <a:pt x="516" y="840"/>
                  <a:pt x="1032" y="352"/>
                  <a:pt x="1488" y="176"/>
                </a:cubicBezTo>
                <a:cubicBezTo>
                  <a:pt x="1944" y="0"/>
                  <a:pt x="2544" y="256"/>
                  <a:pt x="2736" y="272"/>
                </a:cubicBezTo>
                <a:cubicBezTo>
                  <a:pt x="2928" y="288"/>
                  <a:pt x="2656" y="280"/>
                  <a:pt x="2640" y="272"/>
                </a:cubicBezTo>
              </a:path>
            </a:pathLst>
          </a:custGeom>
          <a:noFill/>
          <a:ln w="76200">
            <a:solidFill>
              <a:srgbClr val="993300"/>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5000" name="Oval 8"/>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01" name="Oval 9"/>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02" name="Oval 10"/>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03" name="Oval 11"/>
          <p:cNvSpPr>
            <a:spLocks noChangeArrowheads="1"/>
          </p:cNvSpPr>
          <p:nvPr/>
        </p:nvSpPr>
        <p:spPr bwMode="auto">
          <a:xfrm>
            <a:off x="1425575" y="44132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04" name="Text Box 12"/>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55309" name="Freeform 13"/>
          <p:cNvSpPr>
            <a:spLocks/>
          </p:cNvSpPr>
          <p:nvPr/>
        </p:nvSpPr>
        <p:spPr bwMode="auto">
          <a:xfrm>
            <a:off x="1524000" y="3352800"/>
            <a:ext cx="4191000" cy="1371600"/>
          </a:xfrm>
          <a:custGeom>
            <a:avLst/>
            <a:gdLst>
              <a:gd name="T0" fmla="*/ 0 w 2640"/>
              <a:gd name="T1" fmla="*/ 2147483647 h 864"/>
              <a:gd name="T2" fmla="*/ 2147483647 w 2640"/>
              <a:gd name="T3" fmla="*/ 0 h 864"/>
              <a:gd name="T4" fmla="*/ 0 60000 65536"/>
              <a:gd name="T5" fmla="*/ 0 60000 65536"/>
              <a:gd name="T6" fmla="*/ 0 w 2640"/>
              <a:gd name="T7" fmla="*/ 0 h 864"/>
              <a:gd name="T8" fmla="*/ 2640 w 2640"/>
              <a:gd name="T9" fmla="*/ 864 h 864"/>
            </a:gdLst>
            <a:ahLst/>
            <a:cxnLst>
              <a:cxn ang="T4">
                <a:pos x="T0" y="T1"/>
              </a:cxn>
              <a:cxn ang="T5">
                <a:pos x="T2" y="T3"/>
              </a:cxn>
            </a:cxnLst>
            <a:rect l="T6" t="T7" r="T8" b="T9"/>
            <a:pathLst>
              <a:path w="2640" h="864">
                <a:moveTo>
                  <a:pt x="0" y="864"/>
                </a:moveTo>
                <a:cubicBezTo>
                  <a:pt x="1100" y="504"/>
                  <a:pt x="2200" y="144"/>
                  <a:pt x="2640" y="0"/>
                </a:cubicBezTo>
              </a:path>
            </a:pathLst>
          </a:custGeom>
          <a:noFill/>
          <a:ln w="76200">
            <a:solidFill>
              <a:schemeClr val="accent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5310" name="Freeform 14"/>
          <p:cNvSpPr>
            <a:spLocks/>
          </p:cNvSpPr>
          <p:nvPr/>
        </p:nvSpPr>
        <p:spPr bwMode="auto">
          <a:xfrm>
            <a:off x="5791200" y="2590800"/>
            <a:ext cx="2286000" cy="762000"/>
          </a:xfrm>
          <a:custGeom>
            <a:avLst/>
            <a:gdLst>
              <a:gd name="T0" fmla="*/ 0 w 1440"/>
              <a:gd name="T1" fmla="*/ 2147483647 h 480"/>
              <a:gd name="T2" fmla="*/ 2147483647 w 1440"/>
              <a:gd name="T3" fmla="*/ 0 h 480"/>
              <a:gd name="T4" fmla="*/ 0 60000 65536"/>
              <a:gd name="T5" fmla="*/ 0 60000 65536"/>
              <a:gd name="T6" fmla="*/ 0 w 1440"/>
              <a:gd name="T7" fmla="*/ 0 h 480"/>
              <a:gd name="T8" fmla="*/ 1440 w 1440"/>
              <a:gd name="T9" fmla="*/ 480 h 480"/>
            </a:gdLst>
            <a:ahLst/>
            <a:cxnLst>
              <a:cxn ang="T4">
                <a:pos x="T0" y="T1"/>
              </a:cxn>
              <a:cxn ang="T5">
                <a:pos x="T2" y="T3"/>
              </a:cxn>
            </a:cxnLst>
            <a:rect l="T6" t="T7" r="T8" b="T9"/>
            <a:pathLst>
              <a:path w="1440" h="480">
                <a:moveTo>
                  <a:pt x="0" y="480"/>
                </a:moveTo>
                <a:cubicBezTo>
                  <a:pt x="592" y="284"/>
                  <a:pt x="1184" y="88"/>
                  <a:pt x="1440" y="0"/>
                </a:cubicBezTo>
              </a:path>
            </a:pathLst>
          </a:custGeom>
          <a:noFill/>
          <a:ln w="76200">
            <a:solidFill>
              <a:schemeClr val="accent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5311" name="Line 15"/>
          <p:cNvSpPr>
            <a:spLocks noChangeShapeType="1"/>
          </p:cNvSpPr>
          <p:nvPr/>
        </p:nvSpPr>
        <p:spPr bwMode="auto">
          <a:xfrm>
            <a:off x="8001000" y="1752600"/>
            <a:ext cx="0" cy="388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5008" name="Text Box 16"/>
          <p:cNvSpPr txBox="1">
            <a:spLocks noChangeArrowheads="1"/>
          </p:cNvSpPr>
          <p:nvPr/>
        </p:nvSpPr>
        <p:spPr bwMode="auto">
          <a:xfrm>
            <a:off x="7162800" y="5638800"/>
            <a:ext cx="1981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post project evaluation</a:t>
            </a:r>
          </a:p>
        </p:txBody>
      </p:sp>
      <p:sp>
        <p:nvSpPr>
          <p:cNvPr id="55313" name="Freeform 17"/>
          <p:cNvSpPr>
            <a:spLocks/>
          </p:cNvSpPr>
          <p:nvPr/>
        </p:nvSpPr>
        <p:spPr bwMode="auto">
          <a:xfrm>
            <a:off x="5867400" y="2438400"/>
            <a:ext cx="2133600" cy="1066800"/>
          </a:xfrm>
          <a:custGeom>
            <a:avLst/>
            <a:gdLst>
              <a:gd name="T0" fmla="*/ 0 w 1344"/>
              <a:gd name="T1" fmla="*/ 0 h 672"/>
              <a:gd name="T2" fmla="*/ 2147483647 w 1344"/>
              <a:gd name="T3" fmla="*/ 2147483647 h 672"/>
              <a:gd name="T4" fmla="*/ 0 60000 65536"/>
              <a:gd name="T5" fmla="*/ 0 60000 65536"/>
              <a:gd name="T6" fmla="*/ 0 w 1344"/>
              <a:gd name="T7" fmla="*/ 0 h 672"/>
              <a:gd name="T8" fmla="*/ 1344 w 1344"/>
              <a:gd name="T9" fmla="*/ 672 h 672"/>
            </a:gdLst>
            <a:ahLst/>
            <a:cxnLst>
              <a:cxn ang="T4">
                <a:pos x="T0" y="T1"/>
              </a:cxn>
              <a:cxn ang="T5">
                <a:pos x="T2" y="T3"/>
              </a:cxn>
            </a:cxnLst>
            <a:rect l="T6" t="T7" r="T8" b="T9"/>
            <a:pathLst>
              <a:path w="1344" h="672">
                <a:moveTo>
                  <a:pt x="0" y="0"/>
                </a:moveTo>
                <a:cubicBezTo>
                  <a:pt x="0" y="0"/>
                  <a:pt x="672" y="336"/>
                  <a:pt x="1344" y="672"/>
                </a:cubicBezTo>
              </a:path>
            </a:pathLst>
          </a:custGeom>
          <a:noFill/>
          <a:ln w="76200">
            <a:solidFill>
              <a:srgbClr val="99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5314" name="Line 18"/>
          <p:cNvSpPr>
            <a:spLocks noChangeShapeType="1"/>
          </p:cNvSpPr>
          <p:nvPr/>
        </p:nvSpPr>
        <p:spPr bwMode="auto">
          <a:xfrm flipV="1">
            <a:off x="4800600" y="3581400"/>
            <a:ext cx="838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5315" name="Line 19"/>
          <p:cNvSpPr>
            <a:spLocks noChangeShapeType="1"/>
          </p:cNvSpPr>
          <p:nvPr/>
        </p:nvSpPr>
        <p:spPr bwMode="auto">
          <a:xfrm flipH="1" flipV="1">
            <a:off x="1600200" y="4724400"/>
            <a:ext cx="12954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5012" name="Oval 20"/>
          <p:cNvSpPr>
            <a:spLocks noChangeArrowheads="1"/>
          </p:cNvSpPr>
          <p:nvPr/>
        </p:nvSpPr>
        <p:spPr bwMode="auto">
          <a:xfrm>
            <a:off x="7940675" y="23177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13" name="Oval 21"/>
          <p:cNvSpPr>
            <a:spLocks noChangeArrowheads="1"/>
          </p:cNvSpPr>
          <p:nvPr/>
        </p:nvSpPr>
        <p:spPr bwMode="auto">
          <a:xfrm>
            <a:off x="7940675" y="319405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14" name="Text Box 22"/>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#1: Longitudinal Quasi-experimental </a:t>
            </a:r>
          </a:p>
        </p:txBody>
      </p:sp>
      <p:sp>
        <p:nvSpPr>
          <p:cNvPr id="55319" name="Text Box 23"/>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X 	P</a:t>
            </a:r>
            <a:r>
              <a:rPr lang="en-US" sz="2400" b="1" baseline="-25000">
                <a:latin typeface="Times New Roman" pitchFamily="18" charset="0"/>
              </a:rPr>
              <a:t>3</a:t>
            </a:r>
            <a:r>
              <a:rPr lang="en-US" sz="2400" b="1">
                <a:latin typeface="Times New Roman" pitchFamily="18" charset="0"/>
              </a:rPr>
              <a:t>		P</a:t>
            </a:r>
            <a:r>
              <a:rPr lang="en-US" sz="2400" b="1" baseline="-25000">
                <a:latin typeface="Times New Roman" pitchFamily="18" charset="0"/>
              </a:rPr>
              <a:t>4</a:t>
            </a:r>
          </a:p>
          <a:p>
            <a:pPr eaLnBrk="1" hangingPunct="1">
              <a:spcBef>
                <a:spcPct val="50000"/>
              </a:spcBef>
            </a:pPr>
            <a:r>
              <a:rPr lang="en-US" sz="2400" b="1">
                <a:latin typeface="Times New Roman" pitchFamily="18" charset="0"/>
              </a:rPr>
              <a:t>C</a:t>
            </a:r>
            <a:r>
              <a:rPr lang="en-US" sz="2400" b="1" baseline="-25000">
                <a:latin typeface="Times New Roman" pitchFamily="18" charset="0"/>
              </a:rPr>
              <a:t>1</a:t>
            </a:r>
            <a:r>
              <a:rPr lang="en-US" sz="2400" b="1">
                <a:latin typeface="Times New Roman" pitchFamily="18" charset="0"/>
              </a:rPr>
              <a:t>		      C</a:t>
            </a:r>
            <a:r>
              <a:rPr lang="en-US" sz="2400" b="1" baseline="-25000">
                <a:latin typeface="Times New Roman" pitchFamily="18" charset="0"/>
              </a:rPr>
              <a:t>2</a:t>
            </a:r>
            <a:r>
              <a:rPr lang="en-US" sz="2400" b="1">
                <a:latin typeface="Times New Roman" pitchFamily="18" charset="0"/>
              </a:rPr>
              <a:t> 			C</a:t>
            </a:r>
            <a:r>
              <a:rPr lang="en-US" sz="2400" b="1" baseline="-25000">
                <a:latin typeface="Times New Roman" pitchFamily="18" charset="0"/>
              </a:rPr>
              <a:t>3</a:t>
            </a:r>
            <a:r>
              <a:rPr lang="en-US" sz="2400" b="1">
                <a:latin typeface="Times New Roman" pitchFamily="18" charset="0"/>
              </a:rPr>
              <a:t>		C</a:t>
            </a:r>
            <a:r>
              <a:rPr lang="en-US" sz="2400" b="1" baseline="-25000">
                <a:latin typeface="Times New Roman" pitchFamily="18" charset="0"/>
              </a:rPr>
              <a:t>4</a:t>
            </a:r>
          </a:p>
        </p:txBody>
      </p:sp>
      <p:sp>
        <p:nvSpPr>
          <p:cNvPr id="85016" name="Oval 24"/>
          <p:cNvSpPr>
            <a:spLocks noChangeArrowheads="1"/>
          </p:cNvSpPr>
          <p:nvPr/>
        </p:nvSpPr>
        <p:spPr bwMode="auto">
          <a:xfrm>
            <a:off x="3429000" y="1752600"/>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17" name="Oval 25"/>
          <p:cNvSpPr>
            <a:spLocks noChangeArrowheads="1"/>
          </p:cNvSpPr>
          <p:nvPr/>
        </p:nvSpPr>
        <p:spPr bwMode="auto">
          <a:xfrm>
            <a:off x="3505200" y="37211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18" name="Text Box 26"/>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55323" name="Line 27"/>
          <p:cNvSpPr>
            <a:spLocks noChangeShapeType="1"/>
          </p:cNvSpPr>
          <p:nvPr/>
        </p:nvSpPr>
        <p:spPr bwMode="auto">
          <a:xfrm>
            <a:off x="990600" y="2667000"/>
            <a:ext cx="3810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5324" name="Line 28"/>
          <p:cNvSpPr>
            <a:spLocks noChangeShapeType="1"/>
          </p:cNvSpPr>
          <p:nvPr/>
        </p:nvSpPr>
        <p:spPr bwMode="auto">
          <a:xfrm flipV="1">
            <a:off x="2667000" y="2057400"/>
            <a:ext cx="7620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85021" name="Text Box 29"/>
          <p:cNvSpPr txBox="1">
            <a:spLocks noChangeArrowheads="1"/>
          </p:cNvSpPr>
          <p:nvPr/>
        </p:nvSpPr>
        <p:spPr bwMode="auto">
          <a:xfrm>
            <a:off x="2667000" y="5638800"/>
            <a:ext cx="16002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midterm</a:t>
            </a:r>
            <a:endParaRPr lang="en-US" sz="2400" i="1" dirty="0">
              <a:effectLst>
                <a:outerShdw blurRad="38100" dist="38100" dir="2700000" algn="tl">
                  <a:srgbClr val="C0C0C0"/>
                </a:outerShdw>
              </a:effectLst>
              <a:cs typeface="+mn-cs"/>
            </a:endParaRPr>
          </a:p>
        </p:txBody>
      </p:sp>
      <p:sp>
        <p:nvSpPr>
          <p:cNvPr id="55326" name="Text Box 30"/>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B578CF5F-52A9-46FA-82E4-055E0C0A0EB0}" type="slidenum">
              <a:rPr lang="en-US"/>
              <a:pPr>
                <a:spcBef>
                  <a:spcPct val="50000"/>
                </a:spcBef>
              </a:pPr>
              <a:t>36</a:t>
            </a:fld>
            <a:endParaRPr lang="en-US"/>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Line 2"/>
          <p:cNvSpPr>
            <a:spLocks noChangeShapeType="1"/>
          </p:cNvSpPr>
          <p:nvPr/>
        </p:nvSpPr>
        <p:spPr bwMode="auto">
          <a:xfrm flipH="1" flipV="1">
            <a:off x="13716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6323" name="Line 3"/>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7044" name="Text Box 4"/>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87045" name="Text Box 5"/>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87046" name="Oval 6"/>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7047" name="Oval 7"/>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7048" name="Oval 8"/>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7049" name="Oval 9"/>
          <p:cNvSpPr>
            <a:spLocks noChangeArrowheads="1"/>
          </p:cNvSpPr>
          <p:nvPr/>
        </p:nvSpPr>
        <p:spPr bwMode="auto">
          <a:xfrm>
            <a:off x="1425575" y="44132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7050" name="Text Box 10"/>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56331" name="Line 11"/>
          <p:cNvSpPr>
            <a:spLocks noChangeShapeType="1"/>
          </p:cNvSpPr>
          <p:nvPr/>
        </p:nvSpPr>
        <p:spPr bwMode="auto">
          <a:xfrm flipV="1">
            <a:off x="4800600" y="3581400"/>
            <a:ext cx="838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6332" name="Line 12"/>
          <p:cNvSpPr>
            <a:spLocks noChangeShapeType="1"/>
          </p:cNvSpPr>
          <p:nvPr/>
        </p:nvSpPr>
        <p:spPr bwMode="auto">
          <a:xfrm flipH="1" flipV="1">
            <a:off x="1600200" y="4724400"/>
            <a:ext cx="12954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7053" name="Text Box 13"/>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#2: Quasi-experimental (pre+post,  with comparison) </a:t>
            </a:r>
          </a:p>
        </p:txBody>
      </p:sp>
      <p:sp>
        <p:nvSpPr>
          <p:cNvPr id="56334" name="Text Box 14"/>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a:p>
            <a:pPr eaLnBrk="1" hangingPunct="1">
              <a:spcBef>
                <a:spcPct val="50000"/>
              </a:spcBef>
            </a:pPr>
            <a:r>
              <a:rPr lang="en-US" sz="2400" b="1">
                <a:latin typeface="Times New Roman" pitchFamily="18" charset="0"/>
              </a:rPr>
              <a:t>C</a:t>
            </a:r>
            <a:r>
              <a:rPr lang="en-US" sz="2400" b="1" baseline="-25000">
                <a:latin typeface="Times New Roman" pitchFamily="18" charset="0"/>
              </a:rPr>
              <a:t>1</a:t>
            </a:r>
            <a:r>
              <a:rPr lang="en-US" sz="2400" b="1">
                <a:latin typeface="Times New Roman" pitchFamily="18" charset="0"/>
              </a:rPr>
              <a:t>		       			C</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p:txBody>
      </p:sp>
      <p:sp>
        <p:nvSpPr>
          <p:cNvPr id="87055" name="Text Box 15"/>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56336" name="Line 16"/>
          <p:cNvSpPr>
            <a:spLocks noChangeShapeType="1"/>
          </p:cNvSpPr>
          <p:nvPr/>
        </p:nvSpPr>
        <p:spPr bwMode="auto">
          <a:xfrm>
            <a:off x="990600" y="2667000"/>
            <a:ext cx="3810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6337" name="Line 17"/>
          <p:cNvSpPr>
            <a:spLocks noChangeShapeType="1"/>
          </p:cNvSpPr>
          <p:nvPr/>
        </p:nvSpPr>
        <p:spPr bwMode="auto">
          <a:xfrm flipV="1">
            <a:off x="2667000" y="2286000"/>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6338" name="Text Box 18"/>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D78579D9-8344-41F0-8D8D-A634819D1910}" type="slidenum">
              <a:rPr lang="en-US"/>
              <a:pPr>
                <a:spcBef>
                  <a:spcPct val="50000"/>
                </a:spcBef>
              </a:pPr>
              <a:t>37</a:t>
            </a:fld>
            <a:endParaRPr lang="en-US"/>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Line 2"/>
          <p:cNvSpPr>
            <a:spLocks noChangeShapeType="1"/>
          </p:cNvSpPr>
          <p:nvPr/>
        </p:nvSpPr>
        <p:spPr bwMode="auto">
          <a:xfrm flipH="1" flipV="1">
            <a:off x="13716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7347" name="Line 3"/>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41348" name="Text Box 4"/>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441349" name="Text Box 5"/>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441350" name="Oval 6"/>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41351" name="Oval 7"/>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41352" name="Oval 8"/>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41353" name="Oval 9"/>
          <p:cNvSpPr>
            <a:spLocks noChangeArrowheads="1"/>
          </p:cNvSpPr>
          <p:nvPr/>
        </p:nvSpPr>
        <p:spPr bwMode="auto">
          <a:xfrm>
            <a:off x="1425575" y="44132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41354" name="Text Box 10"/>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u="sng" dirty="0">
                <a:solidFill>
                  <a:srgbClr val="FFFF00"/>
                </a:solidFill>
                <a:effectLst>
                  <a:outerShdw blurRad="38100" dist="38100" dir="2700000" algn="tl">
                    <a:srgbClr val="000000"/>
                  </a:outerShdw>
                </a:effectLst>
                <a:cs typeface="+mn-cs"/>
              </a:rPr>
              <a:t>Control</a:t>
            </a:r>
            <a:r>
              <a:rPr lang="en-US" sz="2000" b="1" i="1" dirty="0">
                <a:solidFill>
                  <a:srgbClr val="FFFF00"/>
                </a:solidFill>
                <a:effectLst>
                  <a:outerShdw blurRad="38100" dist="38100" dir="2700000" algn="tl">
                    <a:srgbClr val="000000"/>
                  </a:outerShdw>
                </a:effectLst>
                <a:cs typeface="+mn-cs"/>
              </a:rPr>
              <a:t> group</a:t>
            </a:r>
            <a:endParaRPr lang="en-US" sz="2400" b="1" i="1" dirty="0">
              <a:solidFill>
                <a:srgbClr val="FFFF00"/>
              </a:solidFill>
              <a:effectLst>
                <a:outerShdw blurRad="38100" dist="38100" dir="2700000" algn="tl">
                  <a:srgbClr val="000000"/>
                </a:outerShdw>
              </a:effectLst>
              <a:cs typeface="+mn-cs"/>
            </a:endParaRPr>
          </a:p>
        </p:txBody>
      </p:sp>
      <p:sp>
        <p:nvSpPr>
          <p:cNvPr id="57355" name="Line 11"/>
          <p:cNvSpPr>
            <a:spLocks noChangeShapeType="1"/>
          </p:cNvSpPr>
          <p:nvPr/>
        </p:nvSpPr>
        <p:spPr bwMode="auto">
          <a:xfrm flipV="1">
            <a:off x="4800600" y="3581400"/>
            <a:ext cx="838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7356" name="Line 12"/>
          <p:cNvSpPr>
            <a:spLocks noChangeShapeType="1"/>
          </p:cNvSpPr>
          <p:nvPr/>
        </p:nvSpPr>
        <p:spPr bwMode="auto">
          <a:xfrm flipH="1" flipV="1">
            <a:off x="1600200" y="4724400"/>
            <a:ext cx="12954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41357" name="Text Box 13"/>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a:t>
            </a:r>
            <a:r>
              <a:rPr lang="en-US" sz="2400" b="1" i="1" dirty="0">
                <a:solidFill>
                  <a:srgbClr val="FF0000"/>
                </a:solidFill>
                <a:effectLst>
                  <a:outerShdw blurRad="38100" dist="38100" dir="2700000" algn="tl">
                    <a:srgbClr val="C0C0C0"/>
                  </a:outerShdw>
                </a:effectLst>
                <a:cs typeface="+mn-cs"/>
              </a:rPr>
              <a:t>2+</a:t>
            </a:r>
            <a:r>
              <a:rPr lang="en-US" sz="2400" b="1" i="1" dirty="0">
                <a:effectLst>
                  <a:outerShdw blurRad="38100" dist="38100" dir="2700000" algn="tl">
                    <a:srgbClr val="C0C0C0"/>
                  </a:outerShdw>
                </a:effectLst>
                <a:cs typeface="+mn-cs"/>
              </a:rPr>
              <a:t>: Randomized Control Trial </a:t>
            </a:r>
          </a:p>
        </p:txBody>
      </p:sp>
      <p:sp>
        <p:nvSpPr>
          <p:cNvPr id="57358" name="Text Box 14"/>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a:p>
            <a:pPr eaLnBrk="1" hangingPunct="1">
              <a:spcBef>
                <a:spcPct val="50000"/>
              </a:spcBef>
            </a:pPr>
            <a:r>
              <a:rPr lang="en-US" sz="2400" b="1">
                <a:latin typeface="Times New Roman" pitchFamily="18" charset="0"/>
              </a:rPr>
              <a:t>C</a:t>
            </a:r>
            <a:r>
              <a:rPr lang="en-US" sz="2400" b="1" baseline="-25000">
                <a:latin typeface="Times New Roman" pitchFamily="18" charset="0"/>
              </a:rPr>
              <a:t>1</a:t>
            </a:r>
            <a:r>
              <a:rPr lang="en-US" sz="2400" b="1">
                <a:latin typeface="Times New Roman" pitchFamily="18" charset="0"/>
              </a:rPr>
              <a:t>		       			C</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p:txBody>
      </p:sp>
      <p:sp>
        <p:nvSpPr>
          <p:cNvPr id="441359" name="Text Box 15"/>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57360" name="Line 16"/>
          <p:cNvSpPr>
            <a:spLocks noChangeShapeType="1"/>
          </p:cNvSpPr>
          <p:nvPr/>
        </p:nvSpPr>
        <p:spPr bwMode="auto">
          <a:xfrm>
            <a:off x="990600" y="2667000"/>
            <a:ext cx="3810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7361" name="Line 17"/>
          <p:cNvSpPr>
            <a:spLocks noChangeShapeType="1"/>
          </p:cNvSpPr>
          <p:nvPr/>
        </p:nvSpPr>
        <p:spPr bwMode="auto">
          <a:xfrm flipV="1">
            <a:off x="2667000" y="2286000"/>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7362" name="Text Box 18"/>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98B3E6D1-B907-429A-BBF4-05284E732FD4}" type="slidenum">
              <a:rPr lang="en-US"/>
              <a:pPr>
                <a:spcBef>
                  <a:spcPct val="50000"/>
                </a:spcBef>
              </a:pPr>
              <a:t>38</a:t>
            </a:fld>
            <a:endParaRPr lang="en-US"/>
          </a:p>
        </p:txBody>
      </p:sp>
      <p:sp>
        <p:nvSpPr>
          <p:cNvPr id="59411" name="Text Box 19"/>
          <p:cNvSpPr txBox="1">
            <a:spLocks noChangeArrowheads="1"/>
          </p:cNvSpPr>
          <p:nvPr/>
        </p:nvSpPr>
        <p:spPr bwMode="auto">
          <a:xfrm>
            <a:off x="2746375" y="2698750"/>
            <a:ext cx="2555875" cy="1323975"/>
          </a:xfrm>
          <a:prstGeom prst="rect">
            <a:avLst/>
          </a:prstGeom>
          <a:solidFill>
            <a:srgbClr val="FFFF00"/>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t>Research subjects randomly assigned either to project or control group.</a:t>
            </a:r>
          </a:p>
        </p:txBody>
      </p:sp>
      <p:sp>
        <p:nvSpPr>
          <p:cNvPr id="59412" name="Line 20"/>
          <p:cNvSpPr>
            <a:spLocks noChangeShapeType="1"/>
          </p:cNvSpPr>
          <p:nvPr/>
        </p:nvSpPr>
        <p:spPr bwMode="auto">
          <a:xfrm flipH="1">
            <a:off x="1371600" y="3976688"/>
            <a:ext cx="1374775" cy="4429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3" name="Line 21"/>
          <p:cNvSpPr>
            <a:spLocks noChangeShapeType="1"/>
          </p:cNvSpPr>
          <p:nvPr/>
        </p:nvSpPr>
        <p:spPr bwMode="auto">
          <a:xfrm flipH="1">
            <a:off x="1600200" y="3976688"/>
            <a:ext cx="1146175" cy="5953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59411"/>
                                        </p:tgtEl>
                                        <p:attrNameLst>
                                          <p:attrName>style.visibility</p:attrName>
                                        </p:attrNameLst>
                                      </p:cBhvr>
                                      <p:to>
                                        <p:strVal val="visible"/>
                                      </p:to>
                                    </p:set>
                                    <p:animEffect transition="in" filter="fade">
                                      <p:cBhvr>
                                        <p:cTn id="7" dur="2000"/>
                                        <p:tgtEl>
                                          <p:spTgt spid="59411"/>
                                        </p:tgtEl>
                                      </p:cBhvr>
                                    </p:animEffect>
                                    <p:anim calcmode="lin" valueType="num">
                                      <p:cBhvr>
                                        <p:cTn id="8" dur="2000" fill="hold"/>
                                        <p:tgtEl>
                                          <p:spTgt spid="59411"/>
                                        </p:tgtEl>
                                        <p:attrNameLst>
                                          <p:attrName>ppt_w</p:attrName>
                                        </p:attrNameLst>
                                      </p:cBhvr>
                                      <p:tavLst>
                                        <p:tav tm="0" fmla="#ppt_w*sin(2.5*pi*$)">
                                          <p:val>
                                            <p:fltVal val="0"/>
                                          </p:val>
                                        </p:tav>
                                        <p:tav tm="100000">
                                          <p:val>
                                            <p:fltVal val="1"/>
                                          </p:val>
                                        </p:tav>
                                      </p:tavLst>
                                    </p:anim>
                                    <p:anim calcmode="lin" valueType="num">
                                      <p:cBhvr>
                                        <p:cTn id="9" dur="2000" fill="hold"/>
                                        <p:tgtEl>
                                          <p:spTgt spid="5941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10" fill="hold" nodeType="afterGroup">
                            <p:stCondLst>
                              <p:cond delay="2500"/>
                            </p:stCondLst>
                            <p:childTnLst>
                              <p:par>
                                <p:cTn id="11" presetID="22" presetClass="entr" presetSubtype="2" fill="hold" grpId="0" nodeType="afterEffect">
                                  <p:stCondLst>
                                    <p:cond delay="0"/>
                                  </p:stCondLst>
                                  <p:childTnLst>
                                    <p:set>
                                      <p:cBhvr>
                                        <p:cTn id="12" dur="1" fill="hold">
                                          <p:stCondLst>
                                            <p:cond delay="0"/>
                                          </p:stCondLst>
                                        </p:cTn>
                                        <p:tgtEl>
                                          <p:spTgt spid="59412"/>
                                        </p:tgtEl>
                                        <p:attrNameLst>
                                          <p:attrName>style.visibility</p:attrName>
                                        </p:attrNameLst>
                                      </p:cBhvr>
                                      <p:to>
                                        <p:strVal val="visible"/>
                                      </p:to>
                                    </p:set>
                                    <p:animEffect transition="in" filter="wipe(right)">
                                      <p:cBhvr>
                                        <p:cTn id="13" dur="500"/>
                                        <p:tgtEl>
                                          <p:spTgt spid="59412"/>
                                        </p:tgtEl>
                                      </p:cBhvr>
                                    </p:animEffect>
                                  </p:childTnLst>
                                </p:cTn>
                              </p:par>
                            </p:childTnLst>
                          </p:cTn>
                        </p:par>
                        <p:par>
                          <p:cTn id="14" fill="hold" nodeType="afterGroup">
                            <p:stCondLst>
                              <p:cond delay="3000"/>
                            </p:stCondLst>
                            <p:childTnLst>
                              <p:par>
                                <p:cTn id="15" presetID="22" presetClass="entr" presetSubtype="2" fill="hold" grpId="0" nodeType="afterEffect">
                                  <p:stCondLst>
                                    <p:cond delay="0"/>
                                  </p:stCondLst>
                                  <p:childTnLst>
                                    <p:set>
                                      <p:cBhvr>
                                        <p:cTn id="16" dur="1" fill="hold">
                                          <p:stCondLst>
                                            <p:cond delay="0"/>
                                          </p:stCondLst>
                                        </p:cTn>
                                        <p:tgtEl>
                                          <p:spTgt spid="59413"/>
                                        </p:tgtEl>
                                        <p:attrNameLst>
                                          <p:attrName>style.visibility</p:attrName>
                                        </p:attrNameLst>
                                      </p:cBhvr>
                                      <p:to>
                                        <p:strVal val="visible"/>
                                      </p:to>
                                    </p:set>
                                    <p:animEffect transition="in" filter="wipe(right)">
                                      <p:cBhvr>
                                        <p:cTn id="17" dur="500"/>
                                        <p:tgtEl>
                                          <p:spTgt spid="59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1" grpId="0" animBg="1"/>
      <p:bldP spid="59412" grpId="0" animBg="1"/>
      <p:bldP spid="5941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Line 2"/>
          <p:cNvSpPr>
            <a:spLocks noChangeShapeType="1"/>
          </p:cNvSpPr>
          <p:nvPr/>
        </p:nvSpPr>
        <p:spPr bwMode="auto">
          <a:xfrm flipV="1">
            <a:off x="35814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8371" name="Line 3"/>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9092" name="Text Box 4"/>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89093" name="Oval 5"/>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9094" name="Oval 6"/>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9095" name="Text Box 7"/>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89096" name="Text Box 8"/>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#3: Truncated Longitudinal  </a:t>
            </a:r>
          </a:p>
        </p:txBody>
      </p:sp>
      <p:sp>
        <p:nvSpPr>
          <p:cNvPr id="58377" name="Text Box 9"/>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	 X 	      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a:p>
            <a:pPr eaLnBrk="1" hangingPunct="1">
              <a:spcBef>
                <a:spcPct val="50000"/>
              </a:spcBef>
            </a:pPr>
            <a:r>
              <a:rPr lang="en-US" sz="2400" b="1">
                <a:latin typeface="Times New Roman" pitchFamily="18" charset="0"/>
              </a:rPr>
              <a:t>		      C</a:t>
            </a:r>
            <a:r>
              <a:rPr lang="en-US" sz="2400" b="1" baseline="-25000">
                <a:latin typeface="Times New Roman" pitchFamily="18" charset="0"/>
              </a:rPr>
              <a:t>1</a:t>
            </a:r>
            <a:r>
              <a:rPr lang="en-US" sz="2400" b="1">
                <a:latin typeface="Times New Roman" pitchFamily="18" charset="0"/>
              </a:rPr>
              <a:t> 			C</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p:txBody>
      </p:sp>
      <p:sp>
        <p:nvSpPr>
          <p:cNvPr id="89098" name="Oval 10"/>
          <p:cNvSpPr>
            <a:spLocks noChangeArrowheads="1"/>
          </p:cNvSpPr>
          <p:nvPr/>
        </p:nvSpPr>
        <p:spPr bwMode="auto">
          <a:xfrm>
            <a:off x="3429000" y="1752600"/>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9099" name="Oval 11"/>
          <p:cNvSpPr>
            <a:spLocks noChangeArrowheads="1"/>
          </p:cNvSpPr>
          <p:nvPr/>
        </p:nvSpPr>
        <p:spPr bwMode="auto">
          <a:xfrm>
            <a:off x="3505200" y="37211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9100" name="Text Box 12"/>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89101" name="Text Box 13"/>
          <p:cNvSpPr txBox="1">
            <a:spLocks noChangeArrowheads="1"/>
          </p:cNvSpPr>
          <p:nvPr/>
        </p:nvSpPr>
        <p:spPr bwMode="auto">
          <a:xfrm>
            <a:off x="2667000" y="5638800"/>
            <a:ext cx="16002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midterm</a:t>
            </a:r>
            <a:endParaRPr lang="en-US" sz="2400" i="1" dirty="0">
              <a:effectLst>
                <a:outerShdw blurRad="38100" dist="38100" dir="2700000" algn="tl">
                  <a:srgbClr val="C0C0C0"/>
                </a:outerShdw>
              </a:effectLst>
              <a:cs typeface="+mn-cs"/>
            </a:endParaRPr>
          </a:p>
        </p:txBody>
      </p:sp>
      <p:sp>
        <p:nvSpPr>
          <p:cNvPr id="58382" name="Line 14"/>
          <p:cNvSpPr>
            <a:spLocks noChangeShapeType="1"/>
          </p:cNvSpPr>
          <p:nvPr/>
        </p:nvSpPr>
        <p:spPr bwMode="auto">
          <a:xfrm flipV="1">
            <a:off x="2667000" y="2133600"/>
            <a:ext cx="762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3" name="Line 15"/>
          <p:cNvSpPr>
            <a:spLocks noChangeShapeType="1"/>
          </p:cNvSpPr>
          <p:nvPr/>
        </p:nvSpPr>
        <p:spPr bwMode="auto">
          <a:xfrm flipV="1">
            <a:off x="2667000" y="2362200"/>
            <a:ext cx="2971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4" name="Line 16"/>
          <p:cNvSpPr>
            <a:spLocks noChangeShapeType="1"/>
          </p:cNvSpPr>
          <p:nvPr/>
        </p:nvSpPr>
        <p:spPr bwMode="auto">
          <a:xfrm flipH="1" flipV="1">
            <a:off x="3733800" y="4191000"/>
            <a:ext cx="381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5" name="Line 17"/>
          <p:cNvSpPr>
            <a:spLocks noChangeShapeType="1"/>
          </p:cNvSpPr>
          <p:nvPr/>
        </p:nvSpPr>
        <p:spPr bwMode="auto">
          <a:xfrm flipV="1">
            <a:off x="4114800" y="3505200"/>
            <a:ext cx="1600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6" name="Text Box 18"/>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1F389471-A5A5-4C63-8C54-4070F343AAD7}" type="slidenum">
              <a:rPr lang="en-US"/>
              <a:pPr>
                <a:spcBef>
                  <a:spcPct val="50000"/>
                </a:spcBef>
              </a:pPr>
              <a:t>39</a:t>
            </a:fld>
            <a:endParaRPr lang="en-US"/>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mtClean="0"/>
              <a:t>Workshop Objectives</a:t>
            </a:r>
          </a:p>
        </p:txBody>
      </p:sp>
      <p:sp>
        <p:nvSpPr>
          <p:cNvPr id="14339" name="Content Placeholder 2"/>
          <p:cNvSpPr>
            <a:spLocks noGrp="1"/>
          </p:cNvSpPr>
          <p:nvPr>
            <p:ph idx="1"/>
          </p:nvPr>
        </p:nvSpPr>
        <p:spPr/>
        <p:txBody>
          <a:bodyPr/>
          <a:lstStyle/>
          <a:p>
            <a:pPr>
              <a:buFont typeface="Wingdings" pitchFamily="2" charset="2"/>
              <a:buNone/>
            </a:pPr>
            <a:r>
              <a:rPr lang="en-US" sz="2800" i="1" smtClean="0"/>
              <a:t>	Note: In this workshop we focus on  project-level impact evaluations. There are, of course, many other purposes, scopes, evaluands and types of evaluations.  Some of these methods may apply to them, but our examples will be based on project impact evaluations, most of them in the context of developing countries.</a:t>
            </a:r>
            <a:endParaRPr lang="en-US" sz="2800" smtClean="0"/>
          </a:p>
          <a:p>
            <a:pPr>
              <a:buFont typeface="Wingdings" pitchFamily="2" charset="2"/>
              <a:buNone/>
            </a:pPr>
            <a:endParaRPr lang="en-US" sz="2800" smtClean="0"/>
          </a:p>
        </p:txBody>
      </p:sp>
      <p:sp>
        <p:nvSpPr>
          <p:cNvPr id="11268" name="Slide Number Placeholder 3"/>
          <p:cNvSpPr>
            <a:spLocks noGrp="1"/>
          </p:cNvSpPr>
          <p:nvPr>
            <p:ph type="sldNum" sz="quarter" idx="12"/>
          </p:nvPr>
        </p:nvSpPr>
        <p:spPr/>
        <p:txBody>
          <a:bodyPr/>
          <a:lstStyle/>
          <a:p>
            <a:pPr>
              <a:defRPr/>
            </a:pPr>
            <a:fld id="{AD820CFA-DFA0-48AE-A684-8017DA2415A6}" type="slidenum">
              <a:rPr lang="en-US" smtClean="0"/>
              <a:pPr>
                <a:defRPr/>
              </a:pPr>
              <a:t>4</a:t>
            </a:fld>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Line 1026"/>
          <p:cNvSpPr>
            <a:spLocks noChangeShapeType="1"/>
          </p:cNvSpPr>
          <p:nvPr/>
        </p:nvSpPr>
        <p:spPr bwMode="auto">
          <a:xfrm flipH="1" flipV="1">
            <a:off x="13716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9395" name="Line 1027"/>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1140" name="Text Box 1028"/>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91141" name="Text Box 1029"/>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91142" name="Oval 1030"/>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1143" name="Oval 1031"/>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1144" name="Oval 1032"/>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1145" name="Text Box 1033"/>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91146" name="Text Box 1034"/>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#4: Pre+post of project; post-only comparison </a:t>
            </a:r>
          </a:p>
        </p:txBody>
      </p:sp>
      <p:sp>
        <p:nvSpPr>
          <p:cNvPr id="59403" name="Text Box 1035"/>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a:p>
            <a:pPr eaLnBrk="1" hangingPunct="1">
              <a:spcBef>
                <a:spcPct val="50000"/>
              </a:spcBef>
            </a:pPr>
            <a:r>
              <a:rPr lang="en-US" sz="2400" b="1">
                <a:latin typeface="Times New Roman" pitchFamily="18" charset="0"/>
              </a:rPr>
              <a:t>		       			C		</a:t>
            </a:r>
            <a:endParaRPr lang="en-US" sz="2400" b="1" baseline="-25000">
              <a:latin typeface="Times New Roman" pitchFamily="18" charset="0"/>
            </a:endParaRPr>
          </a:p>
        </p:txBody>
      </p:sp>
      <p:sp>
        <p:nvSpPr>
          <p:cNvPr id="91148" name="Text Box 1036"/>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59405" name="Line 1037"/>
          <p:cNvSpPr>
            <a:spLocks noChangeShapeType="1"/>
          </p:cNvSpPr>
          <p:nvPr/>
        </p:nvSpPr>
        <p:spPr bwMode="auto">
          <a:xfrm>
            <a:off x="920750" y="2698750"/>
            <a:ext cx="450850" cy="1720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6" name="Line 1038"/>
          <p:cNvSpPr>
            <a:spLocks noChangeShapeType="1"/>
          </p:cNvSpPr>
          <p:nvPr/>
        </p:nvSpPr>
        <p:spPr bwMode="auto">
          <a:xfrm flipV="1">
            <a:off x="2667000" y="2286000"/>
            <a:ext cx="2971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7" name="Line 1039"/>
          <p:cNvSpPr>
            <a:spLocks noChangeShapeType="1"/>
          </p:cNvSpPr>
          <p:nvPr/>
        </p:nvSpPr>
        <p:spPr bwMode="auto">
          <a:xfrm flipV="1">
            <a:off x="4114800" y="3429000"/>
            <a:ext cx="16002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8" name="Text Box 1040"/>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C5A56A97-066A-44E1-85B6-ED11306D810C}" type="slidenum">
              <a:rPr lang="en-US"/>
              <a:pPr>
                <a:spcBef>
                  <a:spcPct val="50000"/>
                </a:spcBef>
              </a:pPr>
              <a:t>40</a:t>
            </a:fld>
            <a:endParaRPr lang="en-US"/>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Line 2"/>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33155" name="Text Box 3"/>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433156" name="Oval 4"/>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33157" name="Oval 5"/>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33158" name="Text Box 6"/>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60423" name="Line 7"/>
          <p:cNvSpPr>
            <a:spLocks noChangeShapeType="1"/>
          </p:cNvSpPr>
          <p:nvPr/>
        </p:nvSpPr>
        <p:spPr bwMode="auto">
          <a:xfrm flipV="1">
            <a:off x="4800600" y="3429000"/>
            <a:ext cx="914400" cy="1447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3160" name="Text Box 8"/>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#5: Post-test only of project and comparison </a:t>
            </a:r>
          </a:p>
        </p:txBody>
      </p:sp>
      <p:sp>
        <p:nvSpPr>
          <p:cNvPr id="60425" name="Text Box 9"/>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	 	      X 		 	P	</a:t>
            </a:r>
            <a:endParaRPr lang="en-US" sz="2400" b="1" baseline="-25000">
              <a:latin typeface="Times New Roman" pitchFamily="18" charset="0"/>
            </a:endParaRPr>
          </a:p>
          <a:p>
            <a:pPr eaLnBrk="1" hangingPunct="1">
              <a:spcBef>
                <a:spcPct val="50000"/>
              </a:spcBef>
            </a:pPr>
            <a:r>
              <a:rPr lang="en-US" sz="2400" b="1">
                <a:latin typeface="Times New Roman" pitchFamily="18" charset="0"/>
              </a:rPr>
              <a:t>		       			C		</a:t>
            </a:r>
            <a:endParaRPr lang="en-US" sz="2400" b="1" baseline="-25000">
              <a:latin typeface="Times New Roman" pitchFamily="18" charset="0"/>
            </a:endParaRPr>
          </a:p>
        </p:txBody>
      </p:sp>
      <p:sp>
        <p:nvSpPr>
          <p:cNvPr id="433162" name="Text Box 10"/>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60427" name="Line 11"/>
          <p:cNvSpPr>
            <a:spLocks noChangeShapeType="1"/>
          </p:cNvSpPr>
          <p:nvPr/>
        </p:nvSpPr>
        <p:spPr bwMode="auto">
          <a:xfrm flipV="1">
            <a:off x="2667000" y="2286000"/>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60428" name="Text Box 12"/>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8E8F6248-D947-4D49-904D-8219EEBA6699}" type="slidenum">
              <a:rPr lang="en-US"/>
              <a:pPr>
                <a:spcBef>
                  <a:spcPct val="50000"/>
                </a:spcBef>
              </a:pPr>
              <a:t>41</a:t>
            </a:fld>
            <a:endParaRPr lang="en-US"/>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Line 2"/>
          <p:cNvSpPr>
            <a:spLocks noChangeShapeType="1"/>
          </p:cNvSpPr>
          <p:nvPr/>
        </p:nvSpPr>
        <p:spPr bwMode="auto">
          <a:xfrm flipH="1" flipV="1">
            <a:off x="13716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1443" name="Line 3"/>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3188" name="Text Box 4"/>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93189" name="Text Box 5"/>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93190" name="Oval 6"/>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3191" name="Oval 7"/>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3192" name="Text Box 8"/>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#6: Pre+post of project; no comparison </a:t>
            </a:r>
          </a:p>
        </p:txBody>
      </p:sp>
      <p:sp>
        <p:nvSpPr>
          <p:cNvPr id="61449" name="Text Box 9"/>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a:p>
            <a:pPr eaLnBrk="1" hangingPunct="1">
              <a:spcBef>
                <a:spcPct val="50000"/>
              </a:spcBef>
            </a:pPr>
            <a:r>
              <a:rPr lang="en-US" sz="2400" b="1">
                <a:latin typeface="Times New Roman" pitchFamily="18" charset="0"/>
              </a:rPr>
              <a:t>		       					</a:t>
            </a:r>
            <a:endParaRPr lang="en-US" sz="2400" b="1" baseline="-25000">
              <a:latin typeface="Times New Roman" pitchFamily="18" charset="0"/>
            </a:endParaRPr>
          </a:p>
        </p:txBody>
      </p:sp>
      <p:sp>
        <p:nvSpPr>
          <p:cNvPr id="93194" name="Text Box 10"/>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61451" name="Line 11"/>
          <p:cNvSpPr>
            <a:spLocks noChangeShapeType="1"/>
          </p:cNvSpPr>
          <p:nvPr/>
        </p:nvSpPr>
        <p:spPr bwMode="auto">
          <a:xfrm>
            <a:off x="920750" y="2698750"/>
            <a:ext cx="450850" cy="1720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2" name="Line 12"/>
          <p:cNvSpPr>
            <a:spLocks noChangeShapeType="1"/>
          </p:cNvSpPr>
          <p:nvPr/>
        </p:nvSpPr>
        <p:spPr bwMode="auto">
          <a:xfrm flipV="1">
            <a:off x="2667000" y="2362200"/>
            <a:ext cx="2971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3" name="Text Box 13"/>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D6E5112D-1EC5-4C1D-AF57-6B57EC2B4092}" type="slidenum">
              <a:rPr lang="en-US"/>
              <a:pPr>
                <a:spcBef>
                  <a:spcPct val="50000"/>
                </a:spcBef>
              </a:pPr>
              <a:t>42</a:t>
            </a:fld>
            <a:endParaRPr lang="en-US"/>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Line 1026"/>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7283" name="Text Box 1027"/>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97284" name="Oval 1028"/>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7285" name="Text Box 1029"/>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#7: Post-test only of project participants </a:t>
            </a:r>
          </a:p>
        </p:txBody>
      </p:sp>
      <p:sp>
        <p:nvSpPr>
          <p:cNvPr id="62470" name="Text Box 1030"/>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	 	      X 		 	P		</a:t>
            </a:r>
            <a:endParaRPr lang="en-US" sz="2400" b="1" baseline="-25000">
              <a:latin typeface="Times New Roman" pitchFamily="18" charset="0"/>
            </a:endParaRPr>
          </a:p>
          <a:p>
            <a:pPr eaLnBrk="1" hangingPunct="1">
              <a:spcBef>
                <a:spcPct val="50000"/>
              </a:spcBef>
            </a:pPr>
            <a:r>
              <a:rPr lang="en-US" sz="2400" b="1">
                <a:latin typeface="Times New Roman" pitchFamily="18" charset="0"/>
              </a:rPr>
              <a:t>		       					</a:t>
            </a:r>
            <a:endParaRPr lang="en-US" sz="2400" b="1" baseline="-25000">
              <a:latin typeface="Times New Roman" pitchFamily="18" charset="0"/>
            </a:endParaRPr>
          </a:p>
        </p:txBody>
      </p:sp>
      <p:sp>
        <p:nvSpPr>
          <p:cNvPr id="97287" name="Text Box 1031"/>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62472" name="Line 1032"/>
          <p:cNvSpPr>
            <a:spLocks noChangeShapeType="1"/>
          </p:cNvSpPr>
          <p:nvPr/>
        </p:nvSpPr>
        <p:spPr bwMode="auto">
          <a:xfrm flipV="1">
            <a:off x="2667000" y="2286000"/>
            <a:ext cx="29718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62473" name="Text Box 1033"/>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F489F74C-1A7E-41D8-A722-7A4F9547FB5D}" type="slidenum">
              <a:rPr lang="en-US"/>
              <a:pPr>
                <a:spcBef>
                  <a:spcPct val="50000"/>
                </a:spcBef>
              </a:pPr>
              <a:t>43</a:t>
            </a:fld>
            <a:endParaRPr lang="en-US"/>
          </a:p>
        </p:txBody>
      </p:sp>
      <p:sp>
        <p:nvSpPr>
          <p:cNvPr id="10" name="TextBox 9"/>
          <p:cNvSpPr txBox="1"/>
          <p:nvPr/>
        </p:nvSpPr>
        <p:spPr>
          <a:xfrm>
            <a:off x="914400" y="3368457"/>
            <a:ext cx="7498080" cy="3108543"/>
          </a:xfrm>
          <a:prstGeom prst="rect">
            <a:avLst/>
          </a:prstGeom>
          <a:ln w="38100">
            <a:solidFill>
              <a:srgbClr val="C00000"/>
            </a:solidFill>
          </a:ln>
          <a:scene3d>
            <a:camera prst="obliqueTopLeft"/>
            <a:lightRig rig="threePt" dir="t"/>
          </a:scene3d>
        </p:spPr>
        <p:style>
          <a:lnRef idx="2">
            <a:schemeClr val="dk1"/>
          </a:lnRef>
          <a:fillRef idx="1">
            <a:schemeClr val="lt1"/>
          </a:fillRef>
          <a:effectRef idx="0">
            <a:schemeClr val="dk1"/>
          </a:effectRef>
          <a:fontRef idx="minor">
            <a:schemeClr val="dk1"/>
          </a:fontRef>
        </p:style>
        <p:txBody>
          <a:bodyPr>
            <a:spAutoFit/>
          </a:bodyPr>
          <a:lstStyle/>
          <a:p>
            <a:pPr>
              <a:defRPr/>
            </a:pPr>
            <a:r>
              <a:rPr lang="en-US" sz="2800" u="sng" dirty="0">
                <a:effectLst>
                  <a:outerShdw blurRad="38100" dist="38100" dir="2700000" algn="tl">
                    <a:srgbClr val="000000">
                      <a:alpha val="43137"/>
                    </a:srgbClr>
                  </a:outerShdw>
                </a:effectLst>
              </a:rPr>
              <a:t>Need to fill in missing data through other means</a:t>
            </a:r>
            <a:r>
              <a:rPr lang="en-US" sz="2800" dirty="0">
                <a:effectLst>
                  <a:outerShdw blurRad="38100" dist="38100" dir="2700000" algn="tl">
                    <a:srgbClr val="000000">
                      <a:alpha val="43137"/>
                    </a:srgbClr>
                  </a:outerShdw>
                </a:effectLst>
              </a:rPr>
              <a:t>:</a:t>
            </a:r>
          </a:p>
          <a:p>
            <a:pPr>
              <a:buFont typeface="Arial" pitchFamily="34" charset="0"/>
              <a:buChar char="•"/>
              <a:defRPr/>
            </a:pPr>
            <a:r>
              <a:rPr lang="en-US" sz="2800" dirty="0">
                <a:effectLst>
                  <a:outerShdw blurRad="38100" dist="38100" dir="2700000" algn="tl">
                    <a:srgbClr val="000000">
                      <a:alpha val="43137"/>
                    </a:srgbClr>
                  </a:outerShdw>
                </a:effectLst>
              </a:rPr>
              <a:t> What change occurred during the life of the project?</a:t>
            </a:r>
          </a:p>
          <a:p>
            <a:pPr>
              <a:buFont typeface="Arial" pitchFamily="34" charset="0"/>
              <a:buChar char="•"/>
              <a:defRPr/>
            </a:pPr>
            <a:r>
              <a:rPr lang="en-US" sz="2800" dirty="0">
                <a:effectLst>
                  <a:outerShdw blurRad="38100" dist="38100" dir="2700000" algn="tl">
                    <a:srgbClr val="000000">
                      <a:alpha val="43137"/>
                    </a:srgbClr>
                  </a:outerShdw>
                </a:effectLst>
              </a:rPr>
              <a:t> What would have happened without the project (counterfactual)?</a:t>
            </a:r>
          </a:p>
          <a:p>
            <a:pPr>
              <a:buFont typeface="Arial" pitchFamily="34" charset="0"/>
              <a:buChar char="•"/>
              <a:defRPr/>
            </a:pPr>
            <a:r>
              <a:rPr lang="en-US" sz="2800" dirty="0">
                <a:effectLst>
                  <a:outerShdw blurRad="38100" dist="38100" dir="2700000" algn="tl">
                    <a:srgbClr val="000000">
                      <a:alpha val="43137"/>
                    </a:srgbClr>
                  </a:outerShdw>
                </a:effectLst>
              </a:rPr>
              <a:t> How sustainable is that change likely to be?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E738B09-BCF4-4538-99F6-862A03844F5A}" type="slidenum">
              <a:rPr lang="en-US" smtClean="0"/>
              <a:pPr>
                <a:defRPr/>
              </a:pPr>
              <a:t>44</a:t>
            </a:fld>
            <a:endParaRPr lang="en-US"/>
          </a:p>
        </p:txBody>
      </p:sp>
      <p:graphicFrame>
        <p:nvGraphicFramePr>
          <p:cNvPr id="3" name="Table 2"/>
          <p:cNvGraphicFramePr>
            <a:graphicFrameLocks noGrp="1"/>
          </p:cNvGraphicFramePr>
          <p:nvPr/>
        </p:nvGraphicFramePr>
        <p:xfrm>
          <a:off x="555625" y="690563"/>
          <a:ext cx="8032750" cy="5313542"/>
        </p:xfrm>
        <a:graphic>
          <a:graphicData uri="http://schemas.openxmlformats.org/drawingml/2006/table">
            <a:tbl>
              <a:tblPr firstRow="1" bandRow="1">
                <a:tableStyleId>{5C22544A-7EE6-4342-B048-85BDC9FD1C3A}</a:tableStyleId>
              </a:tblPr>
              <a:tblGrid>
                <a:gridCol w="272272"/>
                <a:gridCol w="1293413"/>
                <a:gridCol w="1293413"/>
                <a:gridCol w="1293413"/>
                <a:gridCol w="1293413"/>
                <a:gridCol w="1293413"/>
                <a:gridCol w="1293413"/>
              </a:tblGrid>
              <a:tr h="1371533">
                <a:tc>
                  <a:txBody>
                    <a:bodyPr/>
                    <a:lstStyle/>
                    <a:p>
                      <a:r>
                        <a:rPr lang="en-US" sz="1400" dirty="0" smtClean="0">
                          <a:solidFill>
                            <a:schemeClr val="tx1"/>
                          </a:solidFill>
                        </a:rPr>
                        <a:t>Design</a:t>
                      </a:r>
                      <a:endParaRPr lang="en-US" sz="1800" dirty="0">
                        <a:solidFill>
                          <a:schemeClr val="tx1"/>
                        </a:solidFill>
                      </a:endParaRPr>
                    </a:p>
                  </a:txBody>
                  <a:tcPr marT="45715" marB="45715"/>
                </a:tc>
                <a:tc>
                  <a:txBody>
                    <a:bodyPr/>
                    <a:lstStyle/>
                    <a:p>
                      <a:pPr algn="ctr"/>
                      <a:r>
                        <a:rPr lang="en-US" sz="1800" dirty="0" smtClean="0">
                          <a:solidFill>
                            <a:schemeClr val="tx1"/>
                          </a:solidFill>
                        </a:rPr>
                        <a:t>T</a:t>
                      </a:r>
                      <a:r>
                        <a:rPr lang="en-US" sz="1800" baseline="-25000" dirty="0" smtClean="0">
                          <a:solidFill>
                            <a:schemeClr val="tx1"/>
                          </a:solidFill>
                        </a:rPr>
                        <a:t>1</a:t>
                      </a:r>
                    </a:p>
                    <a:p>
                      <a:pPr algn="ctr"/>
                      <a:r>
                        <a:rPr lang="en-US" sz="1800" baseline="-25000" dirty="0" smtClean="0">
                          <a:solidFill>
                            <a:schemeClr val="tx1"/>
                          </a:solidFill>
                        </a:rPr>
                        <a:t>(baseline)</a:t>
                      </a:r>
                      <a:endParaRPr lang="en-US" sz="1800" baseline="-25000" dirty="0">
                        <a:solidFill>
                          <a:schemeClr val="tx1"/>
                        </a:solidFill>
                      </a:endParaRPr>
                    </a:p>
                  </a:txBody>
                  <a:tcPr marT="45715" marB="45715" anchor="ctr"/>
                </a:tc>
                <a:tc>
                  <a:txBody>
                    <a:bodyPr/>
                    <a:lstStyle/>
                    <a:p>
                      <a:pPr algn="ctr"/>
                      <a:r>
                        <a:rPr lang="en-US" sz="1800" dirty="0" smtClean="0">
                          <a:solidFill>
                            <a:schemeClr val="tx1"/>
                          </a:solidFill>
                        </a:rPr>
                        <a:t>X</a:t>
                      </a:r>
                    </a:p>
                    <a:p>
                      <a:pPr algn="ctr"/>
                      <a:r>
                        <a:rPr lang="en-US" sz="1200" dirty="0" smtClean="0">
                          <a:solidFill>
                            <a:schemeClr val="tx1"/>
                          </a:solidFill>
                        </a:rPr>
                        <a:t>(intervention)</a:t>
                      </a:r>
                      <a:endParaRPr lang="en-US" sz="1200" dirty="0">
                        <a:solidFill>
                          <a:schemeClr val="tx1"/>
                        </a:solidFill>
                      </a:endParaRPr>
                    </a:p>
                  </a:txBody>
                  <a:tcPr marT="45715" marB="45715" anchor="ctr"/>
                </a:tc>
                <a:tc>
                  <a:txBody>
                    <a:bodyPr/>
                    <a:lstStyle/>
                    <a:p>
                      <a:pPr algn="ctr"/>
                      <a:r>
                        <a:rPr lang="en-US" sz="1800" dirty="0" smtClean="0">
                          <a:solidFill>
                            <a:schemeClr val="tx1"/>
                          </a:solidFill>
                        </a:rPr>
                        <a:t>T</a:t>
                      </a:r>
                      <a:r>
                        <a:rPr lang="en-US" sz="1800" baseline="-25000" dirty="0" smtClean="0">
                          <a:solidFill>
                            <a:schemeClr val="tx1"/>
                          </a:solidFill>
                        </a:rPr>
                        <a:t>2</a:t>
                      </a:r>
                    </a:p>
                    <a:p>
                      <a:pPr algn="ctr"/>
                      <a:r>
                        <a:rPr lang="en-US" sz="1800" baseline="-25000" dirty="0" smtClean="0">
                          <a:solidFill>
                            <a:schemeClr val="tx1"/>
                          </a:solidFill>
                        </a:rPr>
                        <a:t>(midterm)</a:t>
                      </a:r>
                      <a:endParaRPr lang="en-US" sz="1800" dirty="0">
                        <a:solidFill>
                          <a:schemeClr val="tx1"/>
                        </a:solidFill>
                      </a:endParaRPr>
                    </a:p>
                  </a:txBody>
                  <a:tcPr marT="45715" marB="45715" anchor="ctr"/>
                </a:tc>
                <a:tc>
                  <a:txBody>
                    <a:bodyPr/>
                    <a:lstStyle/>
                    <a:p>
                      <a:pPr algn="ctr"/>
                      <a:r>
                        <a:rPr lang="en-US" sz="1600" dirty="0" smtClean="0">
                          <a:solidFill>
                            <a:schemeClr val="tx1"/>
                          </a:solidFill>
                        </a:rPr>
                        <a:t>X</a:t>
                      </a:r>
                    </a:p>
                    <a:p>
                      <a:pPr algn="ctr"/>
                      <a:r>
                        <a:rPr lang="en-US" sz="1600" dirty="0" smtClean="0">
                          <a:solidFill>
                            <a:schemeClr val="tx1"/>
                          </a:solidFill>
                        </a:rPr>
                        <a:t>(</a:t>
                      </a:r>
                      <a:r>
                        <a:rPr lang="en-US" sz="1200" dirty="0" smtClean="0">
                          <a:solidFill>
                            <a:schemeClr val="tx1"/>
                          </a:solidFill>
                        </a:rPr>
                        <a:t>intervention, cont.)</a:t>
                      </a:r>
                      <a:endParaRPr lang="en-US" sz="1600" dirty="0" smtClean="0">
                        <a:solidFill>
                          <a:schemeClr val="tx1"/>
                        </a:solidFill>
                      </a:endParaRPr>
                    </a:p>
                    <a:p>
                      <a:pPr algn="ctr"/>
                      <a:endParaRPr lang="en-US" sz="1800" dirty="0">
                        <a:solidFill>
                          <a:schemeClr val="tx1"/>
                        </a:solidFill>
                      </a:endParaRPr>
                    </a:p>
                  </a:txBody>
                  <a:tcPr marT="45715" marB="45715" anchor="b"/>
                </a:tc>
                <a:tc>
                  <a:txBody>
                    <a:bodyPr/>
                    <a:lstStyle/>
                    <a:p>
                      <a:pPr algn="ctr"/>
                      <a:r>
                        <a:rPr lang="en-US" sz="1800" dirty="0" smtClean="0">
                          <a:solidFill>
                            <a:schemeClr val="tx1"/>
                          </a:solidFill>
                        </a:rPr>
                        <a:t>T</a:t>
                      </a:r>
                      <a:r>
                        <a:rPr lang="en-US" sz="1800" baseline="-25000" dirty="0" smtClean="0">
                          <a:solidFill>
                            <a:schemeClr val="tx1"/>
                          </a:solidFill>
                        </a:rPr>
                        <a:t>3</a:t>
                      </a:r>
                    </a:p>
                    <a:p>
                      <a:pPr algn="ctr"/>
                      <a:r>
                        <a:rPr lang="en-US" sz="1800" baseline="-25000" dirty="0" smtClean="0">
                          <a:solidFill>
                            <a:schemeClr val="tx1"/>
                          </a:solidFill>
                        </a:rPr>
                        <a:t>(endline)</a:t>
                      </a:r>
                      <a:endParaRPr lang="en-US" sz="1800" dirty="0">
                        <a:solidFill>
                          <a:schemeClr val="tx1"/>
                        </a:solidFill>
                      </a:endParaRPr>
                    </a:p>
                  </a:txBody>
                  <a:tcPr marT="45715" marB="45715" anchor="ctr"/>
                </a:tc>
                <a:tc>
                  <a:txBody>
                    <a:bodyPr/>
                    <a:lstStyle/>
                    <a:p>
                      <a:pPr algn="ctr"/>
                      <a:r>
                        <a:rPr lang="en-US" sz="1800" dirty="0" smtClean="0">
                          <a:solidFill>
                            <a:schemeClr val="tx1"/>
                          </a:solidFill>
                        </a:rPr>
                        <a:t>T</a:t>
                      </a:r>
                      <a:r>
                        <a:rPr lang="en-US" sz="1800" baseline="-25000" dirty="0" smtClean="0">
                          <a:solidFill>
                            <a:schemeClr val="tx1"/>
                          </a:solidFill>
                        </a:rPr>
                        <a:t>4</a:t>
                      </a:r>
                    </a:p>
                    <a:p>
                      <a:pPr algn="ctr"/>
                      <a:r>
                        <a:rPr lang="en-US" sz="1800" baseline="-25000" dirty="0" smtClean="0">
                          <a:solidFill>
                            <a:schemeClr val="tx1"/>
                          </a:solidFill>
                        </a:rPr>
                        <a:t>(ex-post)</a:t>
                      </a:r>
                      <a:endParaRPr lang="en-US" sz="1800" dirty="0">
                        <a:solidFill>
                          <a:schemeClr val="tx1"/>
                        </a:solidFill>
                      </a:endParaRPr>
                    </a:p>
                  </a:txBody>
                  <a:tcPr marT="45715" marB="45715" anchor="ctr"/>
                </a:tc>
              </a:tr>
              <a:tr h="640045">
                <a:tc>
                  <a:txBody>
                    <a:bodyPr/>
                    <a:lstStyle/>
                    <a:p>
                      <a:pPr algn="ctr"/>
                      <a:r>
                        <a:rPr lang="en-US" sz="1800" dirty="0" smtClean="0"/>
                        <a:t>1</a:t>
                      </a:r>
                      <a:endParaRPr lang="en-US" sz="1800" dirty="0"/>
                    </a:p>
                  </a:txBody>
                  <a:tcPr marT="45715" marB="45715"/>
                </a:tc>
                <a:tc>
                  <a:txBody>
                    <a:bodyPr/>
                    <a:lstStyle/>
                    <a:p>
                      <a:pPr algn="ctr"/>
                      <a:r>
                        <a:rPr lang="en-US" sz="1800" dirty="0" smtClean="0"/>
                        <a:t>P</a:t>
                      </a:r>
                      <a:r>
                        <a:rPr lang="en-US" sz="1800" baseline="-25000" dirty="0" smtClean="0"/>
                        <a:t>1</a:t>
                      </a:r>
                    </a:p>
                    <a:p>
                      <a:pPr algn="ctr"/>
                      <a:r>
                        <a:rPr lang="en-US" sz="1800" dirty="0" smtClean="0"/>
                        <a:t>C</a:t>
                      </a:r>
                      <a:r>
                        <a:rPr lang="en-US" sz="1800" baseline="-25000" dirty="0" smtClean="0"/>
                        <a:t>1</a:t>
                      </a:r>
                      <a:endParaRPr lang="en-US" sz="1800" baseline="-25000" dirty="0"/>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r>
                        <a:rPr lang="en-US" sz="1800" dirty="0" smtClean="0"/>
                        <a:t>P</a:t>
                      </a:r>
                      <a:r>
                        <a:rPr lang="en-US" sz="1800" baseline="-25000" dirty="0" smtClean="0"/>
                        <a:t>2</a:t>
                      </a:r>
                    </a:p>
                    <a:p>
                      <a:pPr algn="ctr"/>
                      <a:r>
                        <a:rPr lang="en-US" sz="1800" dirty="0" smtClean="0"/>
                        <a:t>C</a:t>
                      </a:r>
                      <a:r>
                        <a:rPr lang="en-US" sz="1800" baseline="-25000" dirty="0" smtClean="0"/>
                        <a:t>2</a:t>
                      </a:r>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r>
                        <a:rPr lang="en-US" sz="1800" dirty="0" smtClean="0"/>
                        <a:t>P</a:t>
                      </a:r>
                      <a:r>
                        <a:rPr lang="en-US" sz="1800" baseline="-25000" dirty="0" smtClean="0"/>
                        <a:t>3</a:t>
                      </a:r>
                    </a:p>
                    <a:p>
                      <a:pPr algn="ctr"/>
                      <a:r>
                        <a:rPr lang="en-US" sz="1800" dirty="0" smtClean="0"/>
                        <a:t>C</a:t>
                      </a:r>
                      <a:r>
                        <a:rPr lang="en-US" sz="1800" baseline="-25000" dirty="0" smtClean="0"/>
                        <a:t>3</a:t>
                      </a:r>
                    </a:p>
                  </a:txBody>
                  <a:tcPr marT="45715" marB="45715" anchor="ctr"/>
                </a:tc>
                <a:tc>
                  <a:txBody>
                    <a:bodyPr/>
                    <a:lstStyle/>
                    <a:p>
                      <a:pPr algn="ctr"/>
                      <a:r>
                        <a:rPr lang="en-US" sz="1800" dirty="0" smtClean="0"/>
                        <a:t>P</a:t>
                      </a:r>
                      <a:r>
                        <a:rPr lang="en-US" sz="1800" baseline="-25000" dirty="0" smtClean="0"/>
                        <a:t>4</a:t>
                      </a:r>
                    </a:p>
                    <a:p>
                      <a:pPr algn="ctr"/>
                      <a:r>
                        <a:rPr lang="en-US" sz="1800" dirty="0" smtClean="0"/>
                        <a:t>C</a:t>
                      </a:r>
                      <a:r>
                        <a:rPr lang="en-US" sz="1800" baseline="-25000" dirty="0" smtClean="0"/>
                        <a:t>4</a:t>
                      </a:r>
                    </a:p>
                  </a:txBody>
                  <a:tcPr marT="45715" marB="45715" anchor="ctr"/>
                </a:tc>
              </a:tr>
              <a:tr h="640045">
                <a:tc>
                  <a:txBody>
                    <a:bodyPr/>
                    <a:lstStyle/>
                    <a:p>
                      <a:pPr algn="ctr"/>
                      <a:r>
                        <a:rPr lang="en-US" sz="1800" dirty="0" smtClean="0"/>
                        <a:t>2</a:t>
                      </a:r>
                      <a:endParaRPr lang="en-US" sz="1800" dirty="0"/>
                    </a:p>
                  </a:txBody>
                  <a:tcPr marT="45715" marB="45715"/>
                </a:tc>
                <a:tc>
                  <a:txBody>
                    <a:bodyPr/>
                    <a:lstStyle/>
                    <a:p>
                      <a:pPr algn="ctr"/>
                      <a:r>
                        <a:rPr lang="en-US" sz="1800" dirty="0" smtClean="0"/>
                        <a:t>P</a:t>
                      </a:r>
                      <a:r>
                        <a:rPr lang="en-US" sz="1800" baseline="-25000" dirty="0" smtClean="0"/>
                        <a:t>1</a:t>
                      </a:r>
                    </a:p>
                    <a:p>
                      <a:pPr algn="ctr"/>
                      <a:r>
                        <a:rPr lang="en-US" sz="1800" dirty="0" smtClean="0"/>
                        <a:t>C</a:t>
                      </a:r>
                      <a:r>
                        <a:rPr lang="en-US" sz="1800" baseline="-25000" dirty="0" smtClean="0"/>
                        <a:t>1</a:t>
                      </a:r>
                      <a:endParaRPr lang="en-US" sz="1800" dirty="0"/>
                    </a:p>
                  </a:txBody>
                  <a:tcPr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X</a:t>
                      </a:r>
                    </a:p>
                  </a:txBody>
                  <a:tcPr marT="45715" marB="45715" anchor="ctr"/>
                </a:tc>
                <a:tc>
                  <a:txBody>
                    <a:bodyPr/>
                    <a:lstStyle/>
                    <a:p>
                      <a:pPr algn="ctr"/>
                      <a:endParaRPr lang="en-US" sz="1800" dirty="0"/>
                    </a:p>
                  </a:txBody>
                  <a:tcPr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X</a:t>
                      </a:r>
                    </a:p>
                  </a:txBody>
                  <a:tcPr marT="45715" marB="45715" anchor="ctr"/>
                </a:tc>
                <a:tc>
                  <a:txBody>
                    <a:bodyPr/>
                    <a:lstStyle/>
                    <a:p>
                      <a:pPr algn="ctr"/>
                      <a:r>
                        <a:rPr lang="en-US" sz="1800" dirty="0" smtClean="0"/>
                        <a:t>P</a:t>
                      </a:r>
                      <a:r>
                        <a:rPr lang="en-US" sz="1800" baseline="-25000" dirty="0" smtClean="0"/>
                        <a:t>2</a:t>
                      </a:r>
                    </a:p>
                    <a:p>
                      <a:pPr algn="ctr"/>
                      <a:r>
                        <a:rPr lang="en-US" sz="1800" dirty="0" smtClean="0"/>
                        <a:t>C</a:t>
                      </a:r>
                      <a:r>
                        <a:rPr lang="en-US" sz="1800" baseline="-25000" dirty="0" smtClean="0"/>
                        <a:t>2</a:t>
                      </a:r>
                      <a:endParaRPr lang="en-US" sz="1800" dirty="0"/>
                    </a:p>
                  </a:txBody>
                  <a:tcPr marT="45715" marB="45715" anchor="ctr"/>
                </a:tc>
                <a:tc>
                  <a:txBody>
                    <a:bodyPr/>
                    <a:lstStyle/>
                    <a:p>
                      <a:pPr algn="ctr"/>
                      <a:endParaRPr lang="en-US" sz="1800"/>
                    </a:p>
                  </a:txBody>
                  <a:tcPr marT="45715" marB="45715" anchor="ctr"/>
                </a:tc>
              </a:tr>
              <a:tr h="640045">
                <a:tc>
                  <a:txBody>
                    <a:bodyPr/>
                    <a:lstStyle/>
                    <a:p>
                      <a:pPr algn="ctr"/>
                      <a:r>
                        <a:rPr lang="en-US" sz="1800" dirty="0" smtClean="0"/>
                        <a:t>3</a:t>
                      </a:r>
                      <a:endParaRPr lang="en-US" sz="1800" dirty="0"/>
                    </a:p>
                  </a:txBody>
                  <a:tcPr marT="45715" marB="45715"/>
                </a:tc>
                <a:tc>
                  <a:txBody>
                    <a:bodyPr/>
                    <a:lstStyle/>
                    <a:p>
                      <a:pPr algn="ctr"/>
                      <a:endParaRPr lang="en-US" sz="1800" dirty="0"/>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r>
                        <a:rPr lang="en-US" sz="1800" dirty="0" smtClean="0"/>
                        <a:t>P</a:t>
                      </a:r>
                      <a:r>
                        <a:rPr lang="en-US" sz="1800" baseline="-25000" dirty="0" smtClean="0"/>
                        <a:t>1</a:t>
                      </a:r>
                    </a:p>
                    <a:p>
                      <a:pPr algn="ctr"/>
                      <a:r>
                        <a:rPr lang="en-US" sz="1800" dirty="0" smtClean="0"/>
                        <a:t>C</a:t>
                      </a:r>
                      <a:r>
                        <a:rPr lang="en-US" sz="1800" baseline="-25000" dirty="0" smtClean="0"/>
                        <a:t>1</a:t>
                      </a:r>
                      <a:endParaRPr lang="en-US" sz="1800" dirty="0"/>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r>
                        <a:rPr lang="en-US" sz="1800" dirty="0" smtClean="0"/>
                        <a:t>P</a:t>
                      </a:r>
                      <a:r>
                        <a:rPr lang="en-US" sz="1800" baseline="-25000" dirty="0" smtClean="0"/>
                        <a:t>2</a:t>
                      </a:r>
                    </a:p>
                    <a:p>
                      <a:pPr algn="ctr"/>
                      <a:r>
                        <a:rPr lang="en-US" sz="1800" dirty="0" smtClean="0"/>
                        <a:t>C</a:t>
                      </a:r>
                      <a:r>
                        <a:rPr lang="en-US" sz="1800" baseline="-25000" dirty="0" smtClean="0"/>
                        <a:t>2</a:t>
                      </a:r>
                      <a:endParaRPr lang="en-US" sz="1800" dirty="0"/>
                    </a:p>
                  </a:txBody>
                  <a:tcPr marT="45715" marB="45715" anchor="ctr"/>
                </a:tc>
                <a:tc>
                  <a:txBody>
                    <a:bodyPr/>
                    <a:lstStyle/>
                    <a:p>
                      <a:pPr algn="ctr"/>
                      <a:endParaRPr lang="en-US" sz="1800"/>
                    </a:p>
                  </a:txBody>
                  <a:tcPr marT="45715" marB="45715" anchor="ctr"/>
                </a:tc>
              </a:tr>
              <a:tr h="640045">
                <a:tc>
                  <a:txBody>
                    <a:bodyPr/>
                    <a:lstStyle/>
                    <a:p>
                      <a:pPr algn="ctr"/>
                      <a:r>
                        <a:rPr lang="en-US" sz="1800" dirty="0" smtClean="0"/>
                        <a:t>4</a:t>
                      </a:r>
                      <a:endParaRPr lang="en-US" sz="1800" dirty="0"/>
                    </a:p>
                  </a:txBody>
                  <a:tcPr marT="45715" marB="45715"/>
                </a:tc>
                <a:tc>
                  <a:txBody>
                    <a:bodyPr/>
                    <a:lstStyle/>
                    <a:p>
                      <a:pPr algn="ctr"/>
                      <a:r>
                        <a:rPr lang="en-US" sz="1800" dirty="0" smtClean="0"/>
                        <a:t>P</a:t>
                      </a:r>
                      <a:r>
                        <a:rPr lang="en-US" sz="1800" baseline="-25000" dirty="0" smtClean="0"/>
                        <a:t>1</a:t>
                      </a:r>
                      <a:endParaRPr lang="en-US" sz="1800" dirty="0"/>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endParaRPr lang="en-US" sz="1800" dirty="0"/>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r>
                        <a:rPr lang="en-US" sz="1800" dirty="0" smtClean="0"/>
                        <a:t>P</a:t>
                      </a:r>
                      <a:r>
                        <a:rPr lang="en-US" sz="1800" baseline="-25000" dirty="0" smtClean="0"/>
                        <a:t>2</a:t>
                      </a:r>
                    </a:p>
                    <a:p>
                      <a:pPr algn="ctr"/>
                      <a:r>
                        <a:rPr lang="en-US" sz="1800" dirty="0" smtClean="0"/>
                        <a:t>C</a:t>
                      </a:r>
                      <a:r>
                        <a:rPr lang="en-US" sz="1800" baseline="-25000" dirty="0" smtClean="0"/>
                        <a:t>2</a:t>
                      </a:r>
                      <a:endParaRPr lang="en-US" sz="1800" dirty="0"/>
                    </a:p>
                  </a:txBody>
                  <a:tcPr marT="45715" marB="45715" anchor="ctr"/>
                </a:tc>
                <a:tc>
                  <a:txBody>
                    <a:bodyPr/>
                    <a:lstStyle/>
                    <a:p>
                      <a:pPr algn="ctr"/>
                      <a:endParaRPr lang="en-US" sz="1800"/>
                    </a:p>
                  </a:txBody>
                  <a:tcPr marT="45715" marB="45715" anchor="ctr"/>
                </a:tc>
              </a:tr>
              <a:tr h="640045">
                <a:tc>
                  <a:txBody>
                    <a:bodyPr/>
                    <a:lstStyle/>
                    <a:p>
                      <a:pPr algn="ctr"/>
                      <a:r>
                        <a:rPr lang="en-US" sz="1800" dirty="0" smtClean="0"/>
                        <a:t>5</a:t>
                      </a:r>
                      <a:endParaRPr lang="en-US" sz="1800" dirty="0"/>
                    </a:p>
                  </a:txBody>
                  <a:tcPr marT="45715" marB="45715"/>
                </a:tc>
                <a:tc>
                  <a:txBody>
                    <a:bodyPr/>
                    <a:lstStyle/>
                    <a:p>
                      <a:pPr algn="ctr"/>
                      <a:endParaRPr lang="en-US" sz="1800" dirty="0"/>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endParaRPr lang="en-US" sz="1800"/>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r>
                        <a:rPr lang="en-US" sz="1800" dirty="0" smtClean="0"/>
                        <a:t>P</a:t>
                      </a:r>
                      <a:r>
                        <a:rPr lang="en-US" sz="1800" baseline="-25000" dirty="0" smtClean="0"/>
                        <a:t>1</a:t>
                      </a:r>
                    </a:p>
                    <a:p>
                      <a:pPr algn="ctr"/>
                      <a:r>
                        <a:rPr lang="en-US" sz="1800" dirty="0" smtClean="0"/>
                        <a:t>C</a:t>
                      </a:r>
                      <a:r>
                        <a:rPr lang="en-US" sz="1800" baseline="-25000" dirty="0" smtClean="0"/>
                        <a:t>1</a:t>
                      </a:r>
                      <a:endParaRPr lang="en-US" sz="1800" dirty="0"/>
                    </a:p>
                  </a:txBody>
                  <a:tcPr marT="45715" marB="45715" anchor="ctr"/>
                </a:tc>
                <a:tc>
                  <a:txBody>
                    <a:bodyPr/>
                    <a:lstStyle/>
                    <a:p>
                      <a:pPr algn="ctr"/>
                      <a:endParaRPr lang="en-US" sz="1800"/>
                    </a:p>
                  </a:txBody>
                  <a:tcPr marT="45715" marB="45715" anchor="ctr"/>
                </a:tc>
              </a:tr>
              <a:tr h="370801">
                <a:tc>
                  <a:txBody>
                    <a:bodyPr/>
                    <a:lstStyle/>
                    <a:p>
                      <a:pPr algn="ctr"/>
                      <a:r>
                        <a:rPr lang="en-US" sz="1800" dirty="0" smtClean="0"/>
                        <a:t>6</a:t>
                      </a:r>
                      <a:endParaRPr lang="en-US" sz="1800" dirty="0"/>
                    </a:p>
                  </a:txBody>
                  <a:tcPr marT="45715" marB="45715"/>
                </a:tc>
                <a:tc>
                  <a:txBody>
                    <a:bodyPr/>
                    <a:lstStyle/>
                    <a:p>
                      <a:pPr algn="ctr"/>
                      <a:r>
                        <a:rPr lang="en-US" sz="1800" dirty="0" smtClean="0"/>
                        <a:t>P</a:t>
                      </a:r>
                      <a:r>
                        <a:rPr lang="en-US" sz="1800" baseline="-25000" dirty="0" smtClean="0"/>
                        <a:t>1</a:t>
                      </a:r>
                      <a:endParaRPr lang="en-US" sz="1800" dirty="0"/>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endParaRPr lang="en-US" sz="1800" dirty="0"/>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r>
                        <a:rPr lang="en-US" sz="1800" dirty="0" smtClean="0"/>
                        <a:t>P</a:t>
                      </a:r>
                      <a:r>
                        <a:rPr lang="en-US" sz="1800" baseline="-25000" dirty="0" smtClean="0"/>
                        <a:t>2</a:t>
                      </a:r>
                      <a:endParaRPr lang="en-US" sz="1800" dirty="0"/>
                    </a:p>
                  </a:txBody>
                  <a:tcPr marT="45715" marB="45715" anchor="ctr"/>
                </a:tc>
                <a:tc>
                  <a:txBody>
                    <a:bodyPr/>
                    <a:lstStyle/>
                    <a:p>
                      <a:pPr algn="ctr"/>
                      <a:endParaRPr lang="en-US" sz="1800"/>
                    </a:p>
                  </a:txBody>
                  <a:tcPr marT="45715" marB="45715" anchor="ctr"/>
                </a:tc>
              </a:tr>
              <a:tr h="370801">
                <a:tc>
                  <a:txBody>
                    <a:bodyPr/>
                    <a:lstStyle/>
                    <a:p>
                      <a:pPr algn="ctr"/>
                      <a:r>
                        <a:rPr lang="en-US" sz="1800" dirty="0" smtClean="0"/>
                        <a:t>7</a:t>
                      </a:r>
                      <a:endParaRPr lang="en-US" sz="1800" dirty="0"/>
                    </a:p>
                  </a:txBody>
                  <a:tcPr marT="45715" marB="45715"/>
                </a:tc>
                <a:tc>
                  <a:txBody>
                    <a:bodyPr/>
                    <a:lstStyle/>
                    <a:p>
                      <a:pPr algn="ctr"/>
                      <a:endParaRPr lang="en-US" sz="1800" dirty="0"/>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endParaRPr lang="en-US" sz="1800" dirty="0"/>
                    </a:p>
                  </a:txBody>
                  <a:tcPr marT="45715" marB="45715" anchor="ctr"/>
                </a:tc>
                <a:tc>
                  <a:txBody>
                    <a:bodyPr/>
                    <a:lstStyle/>
                    <a:p>
                      <a:pPr algn="ctr"/>
                      <a:r>
                        <a:rPr lang="en-US" sz="1800" dirty="0" smtClean="0"/>
                        <a:t>X</a:t>
                      </a:r>
                      <a:endParaRPr lang="en-US" sz="1800" dirty="0"/>
                    </a:p>
                  </a:txBody>
                  <a:tcPr marT="45715" marB="45715" anchor="ctr"/>
                </a:tc>
                <a:tc>
                  <a:txBody>
                    <a:bodyPr/>
                    <a:lstStyle/>
                    <a:p>
                      <a:pPr algn="ctr"/>
                      <a:r>
                        <a:rPr lang="en-US" sz="1800" dirty="0" smtClean="0"/>
                        <a:t>P</a:t>
                      </a:r>
                      <a:r>
                        <a:rPr lang="en-US" sz="1800" baseline="-25000" dirty="0" smtClean="0"/>
                        <a:t>1</a:t>
                      </a:r>
                      <a:endParaRPr lang="en-US" sz="1800" dirty="0"/>
                    </a:p>
                  </a:txBody>
                  <a:tcPr marT="45715" marB="45715" anchor="ctr"/>
                </a:tc>
                <a:tc>
                  <a:txBody>
                    <a:bodyPr/>
                    <a:lstStyle/>
                    <a:p>
                      <a:pPr algn="ctr"/>
                      <a:endParaRPr lang="en-US" sz="1800" dirty="0"/>
                    </a:p>
                  </a:txBody>
                  <a:tcPr marT="45715" marB="45715" anchor="ctr"/>
                </a:tc>
              </a:tr>
            </a:tbl>
          </a:graphicData>
        </a:graphic>
      </p:graphicFrame>
      <p:sp>
        <p:nvSpPr>
          <p:cNvPr id="63565" name="TextBox 3"/>
          <p:cNvSpPr txBox="1">
            <a:spLocks noChangeArrowheads="1"/>
          </p:cNvSpPr>
          <p:nvPr/>
        </p:nvSpPr>
        <p:spPr bwMode="auto">
          <a:xfrm>
            <a:off x="731838" y="320675"/>
            <a:ext cx="7862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See Table 2.2 on page 8 of Condensed Overview of RWE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solidFill>
                  <a:srgbClr val="FF0000"/>
                </a:solidFill>
              </a:rPr>
              <a:t>“Non-Experimental” Designs [NEDs]</a:t>
            </a:r>
          </a:p>
        </p:txBody>
      </p:sp>
      <p:sp>
        <p:nvSpPr>
          <p:cNvPr id="64515" name="Content Placeholder 2"/>
          <p:cNvSpPr>
            <a:spLocks noGrp="1"/>
          </p:cNvSpPr>
          <p:nvPr>
            <p:ph idx="1"/>
          </p:nvPr>
        </p:nvSpPr>
        <p:spPr/>
        <p:txBody>
          <a:bodyPr/>
          <a:lstStyle/>
          <a:p>
            <a:r>
              <a:rPr lang="en-US" smtClean="0"/>
              <a:t>NEDs are impact evaluation designs that do not include a matched comparison group</a:t>
            </a:r>
          </a:p>
          <a:p>
            <a:r>
              <a:rPr lang="en-US" smtClean="0"/>
              <a:t>Outcomes and impacts assessed without a conventional statistical counterfactual to address the question</a:t>
            </a:r>
          </a:p>
          <a:p>
            <a:pPr lvl="1"/>
            <a:r>
              <a:rPr lang="en-US" smtClean="0"/>
              <a:t> </a:t>
            </a:r>
            <a:r>
              <a:rPr lang="en-US" smtClean="0">
                <a:solidFill>
                  <a:srgbClr val="FF0000"/>
                </a:solidFill>
              </a:rPr>
              <a:t>“what would have been the situation of the target population if the project had not taken place?” </a:t>
            </a:r>
          </a:p>
        </p:txBody>
      </p:sp>
      <p:sp>
        <p:nvSpPr>
          <p:cNvPr id="4" name="Slide Number Placeholder 3"/>
          <p:cNvSpPr>
            <a:spLocks noGrp="1"/>
          </p:cNvSpPr>
          <p:nvPr>
            <p:ph type="sldNum" sz="quarter" idx="12"/>
          </p:nvPr>
        </p:nvSpPr>
        <p:spPr/>
        <p:txBody>
          <a:bodyPr/>
          <a:lstStyle/>
          <a:p>
            <a:pPr>
              <a:defRPr/>
            </a:pPr>
            <a:fld id="{3C4E1BBB-FAFA-4E12-B410-E1C0F2DA70FF}"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solidFill>
                  <a:srgbClr val="FF0000"/>
                </a:solidFill>
              </a:rPr>
              <a:t>Situations in which an NED may be the best design option</a:t>
            </a:r>
          </a:p>
        </p:txBody>
      </p:sp>
      <p:sp>
        <p:nvSpPr>
          <p:cNvPr id="3" name="Content Placeholder 2"/>
          <p:cNvSpPr>
            <a:spLocks noGrp="1"/>
          </p:cNvSpPr>
          <p:nvPr>
            <p:ph idx="1"/>
          </p:nvPr>
        </p:nvSpPr>
        <p:spPr/>
        <p:txBody>
          <a:bodyPr>
            <a:normAutofit fontScale="85000" lnSpcReduction="10000"/>
          </a:bodyPr>
          <a:lstStyle/>
          <a:p>
            <a:pPr>
              <a:defRPr/>
            </a:pPr>
            <a:r>
              <a:rPr lang="en-US" dirty="0" smtClean="0"/>
              <a:t>Not possible to define a comparison group</a:t>
            </a:r>
          </a:p>
          <a:p>
            <a:pPr>
              <a:defRPr/>
            </a:pPr>
            <a:r>
              <a:rPr lang="en-US" dirty="0" smtClean="0"/>
              <a:t>When the project involves complex processes of behavioral change</a:t>
            </a:r>
          </a:p>
          <a:p>
            <a:pPr>
              <a:defRPr/>
            </a:pPr>
            <a:r>
              <a:rPr lang="en-US" dirty="0"/>
              <a:t>Complex, evolving </a:t>
            </a:r>
            <a:r>
              <a:rPr lang="en-US" dirty="0" smtClean="0"/>
              <a:t>contexts</a:t>
            </a:r>
          </a:p>
          <a:p>
            <a:pPr>
              <a:defRPr/>
            </a:pPr>
            <a:r>
              <a:rPr lang="en-US" dirty="0"/>
              <a:t>O</a:t>
            </a:r>
            <a:r>
              <a:rPr lang="en-US" dirty="0" smtClean="0"/>
              <a:t>utcomes not known in advance</a:t>
            </a:r>
          </a:p>
          <a:p>
            <a:pPr>
              <a:defRPr/>
            </a:pPr>
            <a:r>
              <a:rPr lang="en-US" dirty="0" smtClean="0"/>
              <a:t>Many outcomes are qualitative</a:t>
            </a:r>
          </a:p>
          <a:p>
            <a:pPr>
              <a:defRPr/>
            </a:pPr>
            <a:r>
              <a:rPr lang="en-US" dirty="0" smtClean="0"/>
              <a:t>Projects operate in different local settings</a:t>
            </a:r>
          </a:p>
          <a:p>
            <a:pPr>
              <a:defRPr/>
            </a:pPr>
            <a:r>
              <a:rPr lang="en-US" dirty="0" smtClean="0"/>
              <a:t>When it is important to study implementation</a:t>
            </a:r>
          </a:p>
          <a:p>
            <a:pPr>
              <a:defRPr/>
            </a:pPr>
            <a:r>
              <a:rPr lang="en-US" dirty="0" smtClean="0"/>
              <a:t>Project evolves slowly over a long period of time</a:t>
            </a:r>
            <a:endParaRPr lang="en-US" dirty="0"/>
          </a:p>
        </p:txBody>
      </p:sp>
      <p:sp>
        <p:nvSpPr>
          <p:cNvPr id="4" name="Slide Number Placeholder 3"/>
          <p:cNvSpPr>
            <a:spLocks noGrp="1"/>
          </p:cNvSpPr>
          <p:nvPr>
            <p:ph type="sldNum" sz="quarter" idx="12"/>
          </p:nvPr>
        </p:nvSpPr>
        <p:spPr/>
        <p:txBody>
          <a:bodyPr/>
          <a:lstStyle/>
          <a:p>
            <a:pPr>
              <a:defRPr/>
            </a:pPr>
            <a:fld id="{F1F1AC08-146F-48B9-B6D8-A28B16FA4E16}"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solidFill>
                  <a:srgbClr val="FF0000"/>
                </a:solidFill>
              </a:rPr>
              <a:t>Some potentially strong NEDs</a:t>
            </a:r>
          </a:p>
        </p:txBody>
      </p:sp>
      <p:sp>
        <p:nvSpPr>
          <p:cNvPr id="66563" name="Content Placeholder 2"/>
          <p:cNvSpPr>
            <a:spLocks noGrp="1"/>
          </p:cNvSpPr>
          <p:nvPr>
            <p:ph idx="1"/>
          </p:nvPr>
        </p:nvSpPr>
        <p:spPr/>
        <p:txBody>
          <a:bodyPr/>
          <a:lstStyle/>
          <a:p>
            <a:pPr marL="514350" indent="-514350">
              <a:buFont typeface="Arial Black" pitchFamily="34" charset="0"/>
              <a:buAutoNum type="alphaUcPeriod"/>
            </a:pPr>
            <a:r>
              <a:rPr lang="en-US" smtClean="0"/>
              <a:t>Interrupted time series</a:t>
            </a:r>
          </a:p>
          <a:p>
            <a:pPr marL="514350" indent="-514350">
              <a:buFont typeface="Arial Black" pitchFamily="34" charset="0"/>
              <a:buAutoNum type="alphaUcPeriod"/>
            </a:pPr>
            <a:r>
              <a:rPr lang="en-US" smtClean="0"/>
              <a:t>Single case evaluation designs</a:t>
            </a:r>
          </a:p>
          <a:p>
            <a:pPr marL="514350" indent="-514350">
              <a:buFont typeface="Arial Black" pitchFamily="34" charset="0"/>
              <a:buAutoNum type="alphaUcPeriod"/>
            </a:pPr>
            <a:r>
              <a:rPr lang="en-US" smtClean="0"/>
              <a:t>Longitudinal designs</a:t>
            </a:r>
          </a:p>
          <a:p>
            <a:pPr marL="514350" indent="-514350">
              <a:buFont typeface="Arial Black" pitchFamily="34" charset="0"/>
              <a:buAutoNum type="alphaUcPeriod"/>
            </a:pPr>
            <a:r>
              <a:rPr lang="en-US" smtClean="0"/>
              <a:t>Mixed method case study designs</a:t>
            </a:r>
          </a:p>
          <a:p>
            <a:pPr marL="514350" indent="-514350">
              <a:buFont typeface="Arial Black" pitchFamily="34" charset="0"/>
              <a:buAutoNum type="alphaUcPeriod"/>
            </a:pPr>
            <a:r>
              <a:rPr lang="en-US" smtClean="0"/>
              <a:t>Analysis of causality through program theory models</a:t>
            </a:r>
          </a:p>
          <a:p>
            <a:pPr marL="514350" indent="-514350">
              <a:buFont typeface="Arial Black" pitchFamily="34" charset="0"/>
              <a:buAutoNum type="alphaUcPeriod"/>
            </a:pPr>
            <a:r>
              <a:rPr lang="en-US" smtClean="0"/>
              <a:t>Concept mapping</a:t>
            </a:r>
          </a:p>
          <a:p>
            <a:pPr marL="514350" indent="-514350">
              <a:buFont typeface="Arial Black" pitchFamily="34" charset="0"/>
              <a:buAutoNum type="alphaUcPeriod"/>
            </a:pPr>
            <a:r>
              <a:rPr lang="en-US" smtClean="0"/>
              <a:t>Contribution Analysis</a:t>
            </a:r>
          </a:p>
        </p:txBody>
      </p:sp>
      <p:sp>
        <p:nvSpPr>
          <p:cNvPr id="4" name="Slide Number Placeholder 3"/>
          <p:cNvSpPr>
            <a:spLocks noGrp="1"/>
          </p:cNvSpPr>
          <p:nvPr>
            <p:ph type="sldNum" sz="quarter" idx="12"/>
          </p:nvPr>
        </p:nvSpPr>
        <p:spPr/>
        <p:txBody>
          <a:bodyPr/>
          <a:lstStyle/>
          <a:p>
            <a:pPr>
              <a:defRPr/>
            </a:pPr>
            <a:fld id="{24B2ED47-C08D-47C8-9FA9-7AA2459CE46E}"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328613"/>
            <a:ext cx="9144000" cy="718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Text Box 3"/>
          <p:cNvSpPr txBox="1">
            <a:spLocks noChangeArrowheads="1"/>
          </p:cNvSpPr>
          <p:nvPr/>
        </p:nvSpPr>
        <p:spPr bwMode="auto">
          <a:xfrm>
            <a:off x="533400" y="5943600"/>
            <a:ext cx="8382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4800">
                <a:solidFill>
                  <a:schemeClr val="accent2"/>
                </a:solidFill>
              </a:rPr>
              <a:t>Any questions?</a:t>
            </a:r>
          </a:p>
        </p:txBody>
      </p:sp>
      <p:sp>
        <p:nvSpPr>
          <p:cNvPr id="67588"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fld id="{067F58D3-7130-44CF-A2F9-3C410D57CBAD}" type="slidenum">
              <a:rPr lang="en-US" sz="1700">
                <a:solidFill>
                  <a:schemeClr val="bg1"/>
                </a:solidFill>
              </a:rPr>
              <a:pPr eaLnBrk="1" hangingPunct="1">
                <a:spcBef>
                  <a:spcPct val="50000"/>
                </a:spcBef>
              </a:pPr>
              <a:t>48</a:t>
            </a:fld>
            <a:endParaRPr lang="en-US" sz="17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44739"/>
                                        </p:tgtEl>
                                        <p:attrNameLst>
                                          <p:attrName>style.visibility</p:attrName>
                                        </p:attrNameLst>
                                      </p:cBhvr>
                                      <p:to>
                                        <p:strVal val="visible"/>
                                      </p:to>
                                    </p:set>
                                    <p:anim calcmode="lin" valueType="num">
                                      <p:cBhvr additive="base">
                                        <p:cTn id="7" dur="3500" fill="hold"/>
                                        <p:tgtEl>
                                          <p:spTgt spid="244739"/>
                                        </p:tgtEl>
                                        <p:attrNameLst>
                                          <p:attrName>ppt_x</p:attrName>
                                        </p:attrNameLst>
                                      </p:cBhvr>
                                      <p:tavLst>
                                        <p:tav tm="0">
                                          <p:val>
                                            <p:strVal val="#ppt_x"/>
                                          </p:val>
                                        </p:tav>
                                        <p:tav tm="100000">
                                          <p:val>
                                            <p:strVal val="#ppt_x"/>
                                          </p:val>
                                        </p:tav>
                                      </p:tavLst>
                                    </p:anim>
                                    <p:anim calcmode="lin" valueType="num">
                                      <p:cBhvr additive="base">
                                        <p:cTn id="8" dur="3500" fill="hold"/>
                                        <p:tgtEl>
                                          <p:spTgt spid="2447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3" name="Text Box 5"/>
          <p:cNvSpPr txBox="1">
            <a:spLocks noChangeArrowheads="1"/>
          </p:cNvSpPr>
          <p:nvPr/>
        </p:nvSpPr>
        <p:spPr bwMode="auto">
          <a:xfrm>
            <a:off x="373063" y="5072063"/>
            <a:ext cx="8382000" cy="1754187"/>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0" hangingPunct="0">
              <a:spcBef>
                <a:spcPct val="50000"/>
              </a:spcBef>
              <a:defRPr/>
            </a:pPr>
            <a:r>
              <a:rPr lang="en-US" sz="5400" dirty="0">
                <a:solidFill>
                  <a:srgbClr val="002060"/>
                </a:solidFill>
                <a:effectLst>
                  <a:outerShdw blurRad="38100" dist="38100" dir="2700000" algn="tl">
                    <a:srgbClr val="C0C0C0"/>
                  </a:outerShdw>
                </a:effectLst>
              </a:rPr>
              <a:t>TIME FOR SMALL GROUP DISCUSSION</a:t>
            </a:r>
          </a:p>
        </p:txBody>
      </p:sp>
      <p:sp>
        <p:nvSpPr>
          <p:cNvPr id="84996" name="Text Box 6"/>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5E617EF2-22A8-4896-984C-8324C6B7492A}" type="slidenum">
              <a:rPr lang="en-US">
                <a:solidFill>
                  <a:schemeClr val="bg1"/>
                </a:solidFill>
              </a:rPr>
              <a:pPr>
                <a:spcBef>
                  <a:spcPct val="50000"/>
                </a:spcBef>
              </a:pPr>
              <a:t>49</a:t>
            </a:fld>
            <a:endParaRPr lang="en-US">
              <a:solidFill>
                <a:schemeClr val="bg1"/>
              </a:solidFill>
            </a:endParaRPr>
          </a:p>
        </p:txBody>
      </p:sp>
    </p:spTree>
    <p:extLst>
      <p:ext uri="{BB962C8B-B14F-4D97-AF65-F5344CB8AC3E}">
        <p14:creationId xmlns:p14="http://schemas.microsoft.com/office/powerpoint/2010/main" val="10916203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42693"/>
                                        </p:tgtEl>
                                        <p:attrNameLst>
                                          <p:attrName>style.visibility</p:attrName>
                                        </p:attrNameLst>
                                      </p:cBhvr>
                                      <p:to>
                                        <p:strVal val="visible"/>
                                      </p:to>
                                    </p:set>
                                    <p:anim calcmode="lin" valueType="num">
                                      <p:cBhvr additive="base">
                                        <p:cTn id="7" dur="3000" fill="hold"/>
                                        <p:tgtEl>
                                          <p:spTgt spid="242693"/>
                                        </p:tgtEl>
                                        <p:attrNameLst>
                                          <p:attrName>ppt_x</p:attrName>
                                        </p:attrNameLst>
                                      </p:cBhvr>
                                      <p:tavLst>
                                        <p:tav tm="0">
                                          <p:val>
                                            <p:strVal val="#ppt_x"/>
                                          </p:val>
                                        </p:tav>
                                        <p:tav tm="100000">
                                          <p:val>
                                            <p:strVal val="#ppt_x"/>
                                          </p:val>
                                        </p:tav>
                                      </p:tavLst>
                                    </p:anim>
                                    <p:anim calcmode="lin" valueType="num">
                                      <p:cBhvr additive="base">
                                        <p:cTn id="8" dur="3000" fill="hold"/>
                                        <p:tgtEl>
                                          <p:spTgt spid="242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09600" y="304800"/>
            <a:ext cx="7772400" cy="838200"/>
          </a:xfrm>
        </p:spPr>
        <p:txBody>
          <a:bodyPr/>
          <a:lstStyle/>
          <a:p>
            <a:r>
              <a:rPr lang="en-US" sz="3600" dirty="0" smtClean="0"/>
              <a:t>Workshop agenda: morning</a:t>
            </a:r>
          </a:p>
        </p:txBody>
      </p:sp>
      <p:sp>
        <p:nvSpPr>
          <p:cNvPr id="12291" name="Subtitle 2"/>
          <p:cNvSpPr>
            <a:spLocks noGrp="1"/>
          </p:cNvSpPr>
          <p:nvPr>
            <p:ph type="subTitle" idx="1"/>
          </p:nvPr>
        </p:nvSpPr>
        <p:spPr>
          <a:xfrm>
            <a:off x="323528" y="1752600"/>
            <a:ext cx="8615685" cy="4800600"/>
          </a:xfrm>
        </p:spPr>
        <p:txBody>
          <a:bodyPr/>
          <a:lstStyle/>
          <a:p>
            <a:pPr algn="l"/>
            <a:r>
              <a:rPr lang="en-US" sz="2000" dirty="0"/>
              <a:t>8:00-8:30	Introduction + Brief overview of the RealWorld Evaluation </a:t>
            </a:r>
            <a:r>
              <a:rPr lang="en-US" sz="2000" dirty="0" smtClean="0"/>
              <a:t>		approach</a:t>
            </a:r>
            <a:endParaRPr lang="en-US" sz="2000" dirty="0"/>
          </a:p>
          <a:p>
            <a:pPr algn="l"/>
            <a:r>
              <a:rPr lang="en-US" sz="2000" dirty="0"/>
              <a:t>8:30-9:00	Basic evaluation design scenarios Jim 29-48</a:t>
            </a:r>
          </a:p>
          <a:p>
            <a:pPr algn="l"/>
            <a:r>
              <a:rPr lang="en-US" sz="2000" dirty="0"/>
              <a:t>9:00-9:30	</a:t>
            </a:r>
            <a:r>
              <a:rPr lang="en-US" sz="2000" b="1" i="1" dirty="0"/>
              <a:t>Small group discussion:</a:t>
            </a:r>
            <a:r>
              <a:rPr lang="en-US" sz="2000" dirty="0"/>
              <a:t> personal introductions, </a:t>
            </a:r>
            <a:r>
              <a:rPr lang="en-US" sz="2000" dirty="0" smtClean="0"/>
              <a:t>			including </a:t>
            </a:r>
            <a:r>
              <a:rPr lang="en-US" sz="2000" dirty="0"/>
              <a:t>RWE-type constraints you have faced in your </a:t>
            </a:r>
            <a:r>
              <a:rPr lang="en-US" sz="2000" dirty="0" smtClean="0"/>
              <a:t>			own </a:t>
            </a:r>
            <a:r>
              <a:rPr lang="en-US" sz="2000" dirty="0"/>
              <a:t>practice</a:t>
            </a:r>
          </a:p>
          <a:p>
            <a:pPr algn="l"/>
            <a:r>
              <a:rPr lang="en-US" sz="2000" dirty="0"/>
              <a:t>9:30-9:50	</a:t>
            </a:r>
            <a:r>
              <a:rPr lang="en-US" sz="2000" b="1" dirty="0"/>
              <a:t>break</a:t>
            </a:r>
            <a:endParaRPr lang="en-US" sz="2000" dirty="0"/>
          </a:p>
          <a:p>
            <a:pPr algn="l"/>
            <a:r>
              <a:rPr lang="en-US" sz="2000" dirty="0"/>
              <a:t>9:50-10:20	Logic models; reconstructing baselines Jim 51- 77</a:t>
            </a:r>
          </a:p>
          <a:p>
            <a:pPr algn="l"/>
            <a:r>
              <a:rPr lang="en-US" sz="2000" dirty="0"/>
              <a:t>10:20-10:40	Mixed Method evaluations Michael 78-102</a:t>
            </a:r>
          </a:p>
          <a:p>
            <a:pPr algn="l"/>
            <a:r>
              <a:rPr lang="en-US" sz="2000" dirty="0"/>
              <a:t>10:40-11:00	Alternative counterfactuals Jim 103-115</a:t>
            </a:r>
          </a:p>
          <a:p>
            <a:pPr algn="l"/>
            <a:r>
              <a:rPr lang="en-US" sz="2000" dirty="0"/>
              <a:t>11:00-12:00	</a:t>
            </a:r>
            <a:r>
              <a:rPr lang="en-US" sz="2000" b="1" i="1" dirty="0"/>
              <a:t>Small group exercise</a:t>
            </a:r>
            <a:r>
              <a:rPr lang="en-US" sz="2000" b="1" dirty="0"/>
              <a:t>, Part I</a:t>
            </a:r>
            <a:r>
              <a:rPr lang="en-US" sz="2000" dirty="0"/>
              <a:t>: Reading of case studies </a:t>
            </a:r>
            <a:r>
              <a:rPr lang="en-US" sz="2000" dirty="0" smtClean="0"/>
              <a:t>			then </a:t>
            </a:r>
            <a:r>
              <a:rPr lang="en-US" sz="2000" dirty="0"/>
              <a:t>preparing an evaluation design when working under </a:t>
            </a:r>
            <a:r>
              <a:rPr lang="en-US" sz="2000" dirty="0" smtClean="0"/>
              <a:t>		budget</a:t>
            </a:r>
            <a:r>
              <a:rPr lang="en-US" sz="2000" dirty="0"/>
              <a:t>, time, data or political constraints</a:t>
            </a:r>
          </a:p>
          <a:p>
            <a:pPr algn="l"/>
            <a:r>
              <a:rPr lang="en-US" sz="2000" dirty="0"/>
              <a:t>12:00-1:00	</a:t>
            </a:r>
            <a:r>
              <a:rPr lang="en-US" sz="2000" b="1" dirty="0" smtClean="0"/>
              <a:t>lunch</a:t>
            </a:r>
            <a:endParaRPr lang="en-US" sz="2000" dirty="0"/>
          </a:p>
          <a:p>
            <a:pPr marL="342900" indent="-342900" algn="l">
              <a:buFont typeface="+mj-lt"/>
              <a:buAutoNum type="arabicPeriod"/>
              <a:defRPr/>
            </a:pPr>
            <a:endParaRPr lang="en-US" sz="2000" dirty="0" smtClean="0"/>
          </a:p>
          <a:p>
            <a:pPr marL="342900" indent="-342900" algn="l">
              <a:buFont typeface="+mj-lt"/>
              <a:buAutoNum type="arabicPeriod" startAt="6"/>
              <a:defRPr/>
            </a:pPr>
            <a:endParaRPr lang="en-US" sz="2000" dirty="0" smtClean="0"/>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lum bright="46000"/>
          </a:blip>
          <a:srcRect/>
          <a:stretch>
            <a:fillRect/>
          </a:stretch>
        </p:blipFill>
        <p:spPr bwMode="auto">
          <a:xfrm>
            <a:off x="0" y="0"/>
            <a:ext cx="9144000" cy="6858000"/>
          </a:xfrm>
          <a:prstGeom prst="rect">
            <a:avLst/>
          </a:prstGeom>
          <a:noFill/>
          <a:ln w="9525">
            <a:noFill/>
            <a:miter lim="800000"/>
            <a:headEnd/>
            <a:tailEnd/>
          </a:ln>
          <a:effectLst>
            <a:outerShdw blurRad="50800" dist="50800" dir="5400000" algn="ctr" rotWithShape="0">
              <a:srgbClr val="000000">
                <a:alpha val="28000"/>
              </a:srgbClr>
            </a:outerShdw>
          </a:effectLst>
        </p:spPr>
      </p:pic>
      <p:sp>
        <p:nvSpPr>
          <p:cNvPr id="86019" name="Text Box 6"/>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EA1F2A14-7D75-4638-A851-1ED7ECBE0A4B}" type="slidenum">
              <a:rPr lang="en-US">
                <a:solidFill>
                  <a:schemeClr val="bg1"/>
                </a:solidFill>
              </a:rPr>
              <a:pPr>
                <a:spcBef>
                  <a:spcPct val="50000"/>
                </a:spcBef>
              </a:pPr>
              <a:t>50</a:t>
            </a:fld>
            <a:endParaRPr lang="en-US">
              <a:solidFill>
                <a:schemeClr val="bg1"/>
              </a:solidFill>
            </a:endParaRPr>
          </a:p>
        </p:txBody>
      </p:sp>
      <p:sp>
        <p:nvSpPr>
          <p:cNvPr id="242693" name="Text Box 5"/>
          <p:cNvSpPr txBox="1">
            <a:spLocks noChangeArrowheads="1"/>
          </p:cNvSpPr>
          <p:nvPr/>
        </p:nvSpPr>
        <p:spPr bwMode="auto">
          <a:xfrm>
            <a:off x="190500" y="142875"/>
            <a:ext cx="8382000" cy="6740525"/>
          </a:xfrm>
          <a:prstGeom prst="rect">
            <a:avLst/>
          </a:prstGeom>
          <a:noFill/>
          <a:ln w="9525">
            <a:noFill/>
            <a:miter lim="800000"/>
            <a:headEnd/>
            <a:tailEnd/>
          </a:ln>
          <a:effectLst/>
        </p:spPr>
        <p:txBody>
          <a:bodyPr>
            <a:spAutoFit/>
          </a:bodyPr>
          <a:lstStyle/>
          <a:p>
            <a:pPr marL="914400" indent="-914400" algn="ctr" eaLnBrk="0" hangingPunct="0">
              <a:spcBef>
                <a:spcPct val="50000"/>
              </a:spcBef>
              <a:buFontTx/>
              <a:buAutoNum type="arabicPeriod"/>
              <a:defRPr/>
            </a:pPr>
            <a:r>
              <a:rPr lang="en-US" sz="5400" dirty="0">
                <a:effectLst>
                  <a:outerShdw blurRad="38100" dist="38100" dir="2700000" algn="tl">
                    <a:srgbClr val="C0C0C0"/>
                  </a:outerShdw>
                </a:effectLst>
                <a:cs typeface="+mn-cs"/>
              </a:rPr>
              <a:t>Self-introductions</a:t>
            </a:r>
          </a:p>
          <a:p>
            <a:pPr marL="914400" indent="-914400" algn="ctr" eaLnBrk="0" hangingPunct="0">
              <a:spcBef>
                <a:spcPct val="50000"/>
              </a:spcBef>
              <a:buFontTx/>
              <a:buAutoNum type="arabicPeriod"/>
              <a:defRPr/>
            </a:pPr>
            <a:r>
              <a:rPr lang="en-US" sz="5400" dirty="0">
                <a:effectLst>
                  <a:outerShdw blurRad="38100" dist="38100" dir="2700000" algn="tl">
                    <a:srgbClr val="C0C0C0"/>
                  </a:outerShdw>
                </a:effectLst>
                <a:cs typeface="+mn-cs"/>
              </a:rPr>
              <a:t>What constraints of these types have you faced in your evaluation practice?</a:t>
            </a:r>
          </a:p>
          <a:p>
            <a:pPr marL="914400" indent="-914400" algn="ctr" eaLnBrk="0" hangingPunct="0">
              <a:spcBef>
                <a:spcPct val="50000"/>
              </a:spcBef>
              <a:buFontTx/>
              <a:buAutoNum type="arabicPeriod"/>
              <a:defRPr/>
            </a:pPr>
            <a:r>
              <a:rPr lang="en-US" sz="5400" dirty="0">
                <a:effectLst>
                  <a:outerShdw blurRad="38100" dist="38100" dir="2700000" algn="tl">
                    <a:srgbClr val="C0C0C0"/>
                  </a:outerShdw>
                </a:effectLst>
                <a:cs typeface="+mn-cs"/>
              </a:rPr>
              <a:t>How did you cope with them?</a:t>
            </a:r>
          </a:p>
        </p:txBody>
      </p:sp>
    </p:spTree>
    <p:extLst>
      <p:ext uri="{BB962C8B-B14F-4D97-AF65-F5344CB8AC3E}">
        <p14:creationId xmlns:p14="http://schemas.microsoft.com/office/powerpoint/2010/main" val="9624361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42693"/>
                                        </p:tgtEl>
                                        <p:attrNameLst>
                                          <p:attrName>style.visibility</p:attrName>
                                        </p:attrNameLst>
                                      </p:cBhvr>
                                      <p:to>
                                        <p:strVal val="visible"/>
                                      </p:to>
                                    </p:set>
                                    <p:anim calcmode="lin" valueType="num">
                                      <p:cBhvr additive="base">
                                        <p:cTn id="7" dur="3000" fill="hold"/>
                                        <p:tgtEl>
                                          <p:spTgt spid="242693"/>
                                        </p:tgtEl>
                                        <p:attrNameLst>
                                          <p:attrName>ppt_x</p:attrName>
                                        </p:attrNameLst>
                                      </p:cBhvr>
                                      <p:tavLst>
                                        <p:tav tm="0">
                                          <p:val>
                                            <p:strVal val="#ppt_x"/>
                                          </p:val>
                                        </p:tav>
                                        <p:tav tm="100000">
                                          <p:val>
                                            <p:strVal val="#ppt_x"/>
                                          </p:val>
                                        </p:tav>
                                      </p:tavLst>
                                    </p:anim>
                                    <p:anim calcmode="lin" valueType="num">
                                      <p:cBhvr additive="base">
                                        <p:cTn id="8" dur="3000" fill="hold"/>
                                        <p:tgtEl>
                                          <p:spTgt spid="242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sldNum" sz="quarter" idx="12"/>
          </p:nvPr>
        </p:nvSpPr>
        <p:spPr/>
        <p:txBody>
          <a:bodyPr/>
          <a:lstStyle/>
          <a:p>
            <a:pPr>
              <a:defRPr/>
            </a:pPr>
            <a:fld id="{00EC07B8-1838-4F7F-9DC7-94B45668163B}" type="slidenum">
              <a:rPr lang="en-US" smtClean="0"/>
              <a:pPr>
                <a:defRPr/>
              </a:pPr>
              <a:t>51</a:t>
            </a:fld>
            <a:endParaRPr lang="en-US" smtClean="0"/>
          </a:p>
        </p:txBody>
      </p:sp>
      <p:sp>
        <p:nvSpPr>
          <p:cNvPr id="68611" name="Rectangle 3"/>
          <p:cNvSpPr>
            <a:spLocks noGrp="1" noChangeArrowheads="1"/>
          </p:cNvSpPr>
          <p:nvPr>
            <p:ph type="subTitle" idx="1"/>
          </p:nvPr>
        </p:nvSpPr>
        <p:spPr>
          <a:xfrm>
            <a:off x="1828800" y="3581400"/>
            <a:ext cx="5486400" cy="1752600"/>
          </a:xfrm>
        </p:spPr>
        <p:txBody>
          <a:bodyPr/>
          <a:lstStyle/>
          <a:p>
            <a:pPr eaLnBrk="1" hangingPunct="1">
              <a:lnSpc>
                <a:spcPct val="80000"/>
              </a:lnSpc>
            </a:pPr>
            <a:endParaRPr lang="en-US" b="1" smtClean="0">
              <a:solidFill>
                <a:srgbClr val="3399FF"/>
              </a:solidFill>
            </a:endParaRPr>
          </a:p>
          <a:p>
            <a:pPr eaLnBrk="1" hangingPunct="1">
              <a:lnSpc>
                <a:spcPct val="80000"/>
              </a:lnSpc>
            </a:pPr>
            <a:endParaRPr lang="en-US" sz="1800" i="1" smtClean="0">
              <a:solidFill>
                <a:srgbClr val="3399FF"/>
              </a:solidFill>
            </a:endParaRPr>
          </a:p>
          <a:p>
            <a:pPr algn="r" eaLnBrk="1" hangingPunct="1">
              <a:lnSpc>
                <a:spcPct val="80000"/>
              </a:lnSpc>
            </a:pPr>
            <a:endParaRPr lang="en-US" sz="2100" i="1" smtClean="0">
              <a:solidFill>
                <a:srgbClr val="3399FF"/>
              </a:solidFill>
            </a:endParaRPr>
          </a:p>
        </p:txBody>
      </p:sp>
      <p:sp>
        <p:nvSpPr>
          <p:cNvPr id="159748" name="Text Box 4"/>
          <p:cNvSpPr txBox="1">
            <a:spLocks noChangeArrowheads="1"/>
          </p:cNvSpPr>
          <p:nvPr/>
        </p:nvSpPr>
        <p:spPr bwMode="auto">
          <a:xfrm>
            <a:off x="1447800" y="3746500"/>
            <a:ext cx="6248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4000" i="1">
                <a:solidFill>
                  <a:srgbClr val="0070C0"/>
                </a:solidFill>
                <a:latin typeface="Arial Black" pitchFamily="34" charset="0"/>
              </a:rPr>
              <a:t>LOGIC </a:t>
            </a:r>
          </a:p>
          <a:p>
            <a:pPr algn="ctr">
              <a:spcBef>
                <a:spcPct val="50000"/>
              </a:spcBef>
            </a:pPr>
            <a:r>
              <a:rPr lang="en-US" sz="4000" i="1">
                <a:solidFill>
                  <a:srgbClr val="0070C0"/>
                </a:solidFill>
                <a:latin typeface="Arial Black" pitchFamily="34" charset="0"/>
              </a:rPr>
              <a:t>MODELS</a:t>
            </a:r>
            <a:endParaRPr lang="en-US" sz="4000" b="1" i="1">
              <a:solidFill>
                <a:srgbClr val="0070C0"/>
              </a:solidFill>
            </a:endParaRPr>
          </a:p>
        </p:txBody>
      </p:sp>
      <p:sp>
        <p:nvSpPr>
          <p:cNvPr id="8" name="Rectangle 2"/>
          <p:cNvSpPr txBox="1">
            <a:spLocks noChangeArrowheads="1"/>
          </p:cNvSpPr>
          <p:nvPr/>
        </p:nvSpPr>
        <p:spPr bwMode="auto">
          <a:xfrm>
            <a:off x="914400" y="690563"/>
            <a:ext cx="7340600" cy="2295525"/>
          </a:xfrm>
          <a:prstGeom prst="rect">
            <a:avLst/>
          </a:prstGeom>
          <a:noFill/>
          <a:ln w="9525">
            <a:noFill/>
            <a:miter lim="800000"/>
            <a:headEnd/>
            <a:tailEnd/>
          </a:ln>
        </p:spPr>
        <p:txBody>
          <a:bodyPr anchor="ctr" anchorCtr="1"/>
          <a:lstStyle/>
          <a:p>
            <a:pPr algn="ctr">
              <a:defRPr/>
            </a:pPr>
            <a:r>
              <a:rPr lang="en-US" sz="2400" i="1" kern="0" dirty="0">
                <a:solidFill>
                  <a:schemeClr val="tx2"/>
                </a:solidFill>
                <a:latin typeface="+mj-lt"/>
                <a:ea typeface="+mj-ea"/>
                <a:cs typeface="+mj-cs"/>
              </a:rPr>
              <a:t/>
            </a:r>
            <a:br>
              <a:rPr lang="en-US" sz="2400" i="1" kern="0" dirty="0">
                <a:solidFill>
                  <a:schemeClr val="tx2"/>
                </a:solidFill>
                <a:latin typeface="+mj-lt"/>
                <a:ea typeface="+mj-ea"/>
                <a:cs typeface="+mj-cs"/>
              </a:rPr>
            </a:br>
            <a:r>
              <a:rPr lang="en-US" sz="4000" b="1" i="1" kern="0" dirty="0">
                <a:solidFill>
                  <a:srgbClr val="C00000"/>
                </a:solidFill>
                <a:latin typeface="+mj-lt"/>
                <a:ea typeface="+mj-ea"/>
                <a:cs typeface="+mj-cs"/>
              </a:rPr>
              <a:t>RealWorld Evaluation</a:t>
            </a:r>
            <a:r>
              <a:rPr lang="en-US" sz="3200" b="1" i="1" kern="0" dirty="0">
                <a:solidFill>
                  <a:schemeClr val="tx2"/>
                </a:solidFill>
                <a:latin typeface="+mj-lt"/>
                <a:ea typeface="+mj-ea"/>
                <a:cs typeface="+mj-cs"/>
              </a:rPr>
              <a:t> </a:t>
            </a:r>
            <a:br>
              <a:rPr lang="en-US" sz="3200" b="1" i="1" kern="0" dirty="0">
                <a:solidFill>
                  <a:schemeClr val="tx2"/>
                </a:solidFill>
                <a:latin typeface="+mj-lt"/>
                <a:ea typeface="+mj-ea"/>
                <a:cs typeface="+mj-cs"/>
              </a:rPr>
            </a:br>
            <a:r>
              <a:rPr lang="en-US" sz="3200" b="1" i="1" kern="0" dirty="0">
                <a:solidFill>
                  <a:schemeClr val="tx2"/>
                </a:solidFill>
                <a:latin typeface="+mj-lt"/>
                <a:ea typeface="+mj-ea"/>
                <a:cs typeface="+mj-cs"/>
              </a:rPr>
              <a:t/>
            </a:r>
            <a:br>
              <a:rPr lang="en-US" sz="3200" b="1" i="1" kern="0" dirty="0">
                <a:solidFill>
                  <a:schemeClr val="tx2"/>
                </a:solidFill>
                <a:latin typeface="+mj-lt"/>
                <a:ea typeface="+mj-ea"/>
                <a:cs typeface="+mj-cs"/>
              </a:rPr>
            </a:br>
            <a:r>
              <a:rPr lang="en-US" sz="2400" kern="0" dirty="0">
                <a:solidFill>
                  <a:schemeClr val="tx2"/>
                </a:solidFill>
                <a:latin typeface="+mj-lt"/>
                <a:ea typeface="+mj-ea"/>
                <a:cs typeface="+mj-cs"/>
              </a:rPr>
              <a:t>Designing Evaluations under Budget, Time, Data and Political Constraints</a:t>
            </a:r>
            <a:r>
              <a:rPr lang="en-US" sz="4800" i="1" kern="0" dirty="0">
                <a:solidFill>
                  <a:schemeClr val="tx2"/>
                </a:solidFill>
                <a:latin typeface="+mj-lt"/>
                <a:ea typeface="+mj-ea"/>
                <a:cs typeface="+mj-cs"/>
              </a:rPr>
              <a:t> </a:t>
            </a:r>
            <a:endParaRPr lang="en-US" sz="3200" kern="0" dirty="0">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box(in)">
                                      <p:cBhvr>
                                        <p:cTn id="7" dur="2000"/>
                                        <p:tgtEl>
                                          <p:spTgt spid="15974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p:txBody>
          <a:bodyPr/>
          <a:lstStyle/>
          <a:p>
            <a:pPr>
              <a:defRPr/>
            </a:pPr>
            <a:fld id="{B8A4A37F-B66D-4514-AB92-E0AF6D27F73D}" type="slidenum">
              <a:rPr lang="en-US" smtClean="0"/>
              <a:pPr>
                <a:defRPr/>
              </a:pPr>
              <a:t>52</a:t>
            </a:fld>
            <a:endParaRPr lang="en-US" smtClean="0"/>
          </a:p>
        </p:txBody>
      </p:sp>
      <p:sp>
        <p:nvSpPr>
          <p:cNvPr id="69635" name="Rectangle 2"/>
          <p:cNvSpPr>
            <a:spLocks noGrp="1" noChangeArrowheads="1"/>
          </p:cNvSpPr>
          <p:nvPr>
            <p:ph type="title"/>
          </p:nvPr>
        </p:nvSpPr>
        <p:spPr/>
        <p:txBody>
          <a:bodyPr/>
          <a:lstStyle/>
          <a:p>
            <a:pPr eaLnBrk="1" hangingPunct="1"/>
            <a:r>
              <a:rPr lang="en-US" smtClean="0"/>
              <a:t>Defining the program theory model</a:t>
            </a:r>
          </a:p>
        </p:txBody>
      </p:sp>
      <p:sp>
        <p:nvSpPr>
          <p:cNvPr id="68611" name="Rectangle 3"/>
          <p:cNvSpPr>
            <a:spLocks noGrp="1" noChangeArrowheads="1"/>
          </p:cNvSpPr>
          <p:nvPr>
            <p:ph type="body" idx="1"/>
          </p:nvPr>
        </p:nvSpPr>
        <p:spPr/>
        <p:txBody>
          <a:bodyPr/>
          <a:lstStyle/>
          <a:p>
            <a:pPr eaLnBrk="1" hangingPunct="1">
              <a:buFont typeface="Wingdings" pitchFamily="2" charset="2"/>
              <a:buNone/>
            </a:pPr>
            <a:r>
              <a:rPr lang="en-US" sz="2700" smtClean="0"/>
              <a:t>All programs are based on a set of assumptions (hypothesis) about how the project’s interventions should lead to desired outcomes.</a:t>
            </a:r>
          </a:p>
          <a:p>
            <a:pPr eaLnBrk="1" hangingPunct="1"/>
            <a:r>
              <a:rPr lang="en-US" sz="2700" smtClean="0"/>
              <a:t>Sometimes this is clearly spelled out in project documents.</a:t>
            </a:r>
          </a:p>
          <a:p>
            <a:pPr eaLnBrk="1" hangingPunct="1"/>
            <a:r>
              <a:rPr lang="en-US" sz="2700" smtClean="0"/>
              <a:t>Sometimes it is only implicit and the evaluator needs to help stakeholders articulate the hypothesis through a logic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dissolve">
                                      <p:cBhvr>
                                        <p:cTn id="7" dur="500"/>
                                        <p:tgtEl>
                                          <p:spTgt spid="6861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Effect transition="in" filter="dissolve">
                                      <p:cBhvr>
                                        <p:cTn id="11" dur="500"/>
                                        <p:tgtEl>
                                          <p:spTgt spid="68611">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Effect transition="in" filter="dissolve">
                                      <p:cBhvr>
                                        <p:cTn id="15" dur="5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advAuto="100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p:txBody>
          <a:bodyPr/>
          <a:lstStyle/>
          <a:p>
            <a:pPr>
              <a:defRPr/>
            </a:pPr>
            <a:fld id="{31128E46-0C1C-4780-9848-BC15FE9D1B85}" type="slidenum">
              <a:rPr lang="en-US" smtClean="0"/>
              <a:pPr>
                <a:defRPr/>
              </a:pPr>
              <a:t>53</a:t>
            </a:fld>
            <a:endParaRPr lang="en-US" smtClean="0"/>
          </a:p>
        </p:txBody>
      </p:sp>
      <p:sp>
        <p:nvSpPr>
          <p:cNvPr id="40963" name="Rectangle 3"/>
          <p:cNvSpPr>
            <a:spLocks noGrp="1" noChangeArrowheads="1"/>
          </p:cNvSpPr>
          <p:nvPr>
            <p:ph type="body" idx="1"/>
          </p:nvPr>
        </p:nvSpPr>
        <p:spPr/>
        <p:txBody>
          <a:bodyPr/>
          <a:lstStyle/>
          <a:p>
            <a:pPr eaLnBrk="1" hangingPunct="1">
              <a:lnSpc>
                <a:spcPct val="90000"/>
              </a:lnSpc>
            </a:pPr>
            <a:r>
              <a:rPr lang="en-US" smtClean="0"/>
              <a:t>Defining and testing critical assumptions are essential (but often ignored) elements of program theory models. </a:t>
            </a:r>
          </a:p>
          <a:p>
            <a:pPr eaLnBrk="1" hangingPunct="1">
              <a:lnSpc>
                <a:spcPct val="90000"/>
              </a:lnSpc>
              <a:buFont typeface="Wingdings" pitchFamily="2" charset="2"/>
              <a:buNone/>
            </a:pPr>
            <a:endParaRPr lang="en-US" smtClean="0"/>
          </a:p>
          <a:p>
            <a:pPr eaLnBrk="1" hangingPunct="1">
              <a:lnSpc>
                <a:spcPct val="90000"/>
              </a:lnSpc>
            </a:pPr>
            <a:r>
              <a:rPr lang="en-US" smtClean="0"/>
              <a:t>The following is an example of a model to assess the impacts of microcredit on women’s social and economic empowerment </a:t>
            </a:r>
          </a:p>
        </p:txBody>
      </p:sp>
      <p:sp>
        <p:nvSpPr>
          <p:cNvPr id="70660" name="Rectangle 6"/>
          <p:cNvSpPr>
            <a:spLocks noGrp="1" noChangeArrowheads="1"/>
          </p:cNvSpPr>
          <p:nvPr>
            <p:ph type="title"/>
          </p:nvPr>
        </p:nvSpPr>
        <p:spPr/>
        <p:txBody>
          <a:bodyPr/>
          <a:lstStyle/>
          <a:p>
            <a:pPr eaLnBrk="1" hangingPunct="1"/>
            <a:r>
              <a:rPr lang="en-US" smtClean="0"/>
              <a:t>Defining the program theory model</a:t>
            </a:r>
          </a:p>
        </p:txBody>
      </p:sp>
      <p:sp>
        <p:nvSpPr>
          <p:cNvPr id="40967" name="Line 7"/>
          <p:cNvSpPr>
            <a:spLocks noChangeShapeType="1"/>
          </p:cNvSpPr>
          <p:nvPr/>
        </p:nvSpPr>
        <p:spPr bwMode="auto">
          <a:xfrm>
            <a:off x="5715000" y="5867400"/>
            <a:ext cx="2514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animEffect transition="in" filter="dissolve">
                                      <p:cBhvr>
                                        <p:cTn id="11" dur="500"/>
                                        <p:tgtEl>
                                          <p:spTgt spid="40963">
                                            <p:txEl>
                                              <p:pRg st="2" end="2"/>
                                            </p:txEl>
                                          </p:spTgt>
                                        </p:tgtEl>
                                      </p:cBhvr>
                                    </p:animEffect>
                                  </p:childTnLst>
                                </p:cTn>
                              </p:par>
                            </p:childTnLst>
                          </p:cTn>
                        </p:par>
                        <p:par>
                          <p:cTn id="12" fill="hold" nodeType="afterGroup">
                            <p:stCondLst>
                              <p:cond delay="1000"/>
                            </p:stCondLst>
                            <p:childTnLst>
                              <p:par>
                                <p:cTn id="13" presetID="17" presetClass="entr" presetSubtype="8" fill="hold" grpId="0" nodeType="afterEffect">
                                  <p:stCondLst>
                                    <p:cond delay="2000"/>
                                  </p:stCondLst>
                                  <p:childTnLst>
                                    <p:set>
                                      <p:cBhvr>
                                        <p:cTn id="14" dur="1" fill="hold">
                                          <p:stCondLst>
                                            <p:cond delay="0"/>
                                          </p:stCondLst>
                                        </p:cTn>
                                        <p:tgtEl>
                                          <p:spTgt spid="40967"/>
                                        </p:tgtEl>
                                        <p:attrNameLst>
                                          <p:attrName>style.visibility</p:attrName>
                                        </p:attrNameLst>
                                      </p:cBhvr>
                                      <p:to>
                                        <p:strVal val="visible"/>
                                      </p:to>
                                    </p:set>
                                    <p:anim calcmode="lin" valueType="num">
                                      <p:cBhvr>
                                        <p:cTn id="15" dur="500" fill="hold"/>
                                        <p:tgtEl>
                                          <p:spTgt spid="40967"/>
                                        </p:tgtEl>
                                        <p:attrNameLst>
                                          <p:attrName>ppt_x</p:attrName>
                                        </p:attrNameLst>
                                      </p:cBhvr>
                                      <p:tavLst>
                                        <p:tav tm="0">
                                          <p:val>
                                            <p:strVal val="#ppt_x-#ppt_w/2"/>
                                          </p:val>
                                        </p:tav>
                                        <p:tav tm="100000">
                                          <p:val>
                                            <p:strVal val="#ppt_x"/>
                                          </p:val>
                                        </p:tav>
                                      </p:tavLst>
                                    </p:anim>
                                    <p:anim calcmode="lin" valueType="num">
                                      <p:cBhvr>
                                        <p:cTn id="16" dur="500" fill="hold"/>
                                        <p:tgtEl>
                                          <p:spTgt spid="40967"/>
                                        </p:tgtEl>
                                        <p:attrNameLst>
                                          <p:attrName>ppt_y</p:attrName>
                                        </p:attrNameLst>
                                      </p:cBhvr>
                                      <p:tavLst>
                                        <p:tav tm="0">
                                          <p:val>
                                            <p:strVal val="#ppt_y"/>
                                          </p:val>
                                        </p:tav>
                                        <p:tav tm="100000">
                                          <p:val>
                                            <p:strVal val="#ppt_y"/>
                                          </p:val>
                                        </p:tav>
                                      </p:tavLst>
                                    </p:anim>
                                    <p:anim calcmode="lin" valueType="num">
                                      <p:cBhvr>
                                        <p:cTn id="17" dur="500" fill="hold"/>
                                        <p:tgtEl>
                                          <p:spTgt spid="40967"/>
                                        </p:tgtEl>
                                        <p:attrNameLst>
                                          <p:attrName>ppt_w</p:attrName>
                                        </p:attrNameLst>
                                      </p:cBhvr>
                                      <p:tavLst>
                                        <p:tav tm="0">
                                          <p:val>
                                            <p:fltVal val="0"/>
                                          </p:val>
                                        </p:tav>
                                        <p:tav tm="100000">
                                          <p:val>
                                            <p:strVal val="#ppt_w"/>
                                          </p:val>
                                        </p:tav>
                                      </p:tavLst>
                                    </p:anim>
                                    <p:anim calcmode="lin" valueType="num">
                                      <p:cBhvr>
                                        <p:cTn id="18" dur="500" fill="hold"/>
                                        <p:tgtEl>
                                          <p:spTgt spid="409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advAuto="1000"/>
      <p:bldP spid="4096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p:txBody>
          <a:bodyPr/>
          <a:lstStyle/>
          <a:p>
            <a:pPr>
              <a:defRPr/>
            </a:pPr>
            <a:fld id="{BCE23DDB-6E18-40F0-9066-666D1774A8A1}" type="slidenum">
              <a:rPr lang="en-US" smtClean="0"/>
              <a:pPr>
                <a:defRPr/>
              </a:pPr>
              <a:t>54</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eaLnBrk="1" hangingPunct="1"/>
            <a:r>
              <a:rPr lang="en-US" sz="2000" smtClean="0"/>
              <a:t>Sustainability</a:t>
            </a:r>
          </a:p>
          <a:p>
            <a:pPr lvl="1" eaLnBrk="1" hangingPunct="1"/>
            <a:r>
              <a:rPr lang="en-US" sz="2000" smtClean="0"/>
              <a:t>Structural changes will lead to long-term impacts.</a:t>
            </a:r>
          </a:p>
          <a:p>
            <a:pPr eaLnBrk="1" hangingPunct="1"/>
            <a:r>
              <a:rPr lang="en-US" sz="2000" smtClean="0"/>
              <a:t>Medium/long-term impacts</a:t>
            </a:r>
          </a:p>
          <a:p>
            <a:pPr lvl="1" eaLnBrk="1" hangingPunct="1"/>
            <a:r>
              <a:rPr lang="en-US" sz="2000" smtClean="0"/>
              <a:t>Increased women’s economic and social empowerment. </a:t>
            </a:r>
          </a:p>
          <a:p>
            <a:pPr lvl="1" eaLnBrk="1" hangingPunct="1"/>
            <a:r>
              <a:rPr lang="en-US" sz="2000" smtClean="0"/>
              <a:t>Economic and social welfare of women and their families will improve.</a:t>
            </a:r>
          </a:p>
          <a:p>
            <a:pPr eaLnBrk="1" hangingPunct="1"/>
            <a:r>
              <a:rPr lang="en-US" sz="2000" smtClean="0"/>
              <a:t>Short-term outcomes</a:t>
            </a:r>
          </a:p>
          <a:p>
            <a:pPr lvl="1" eaLnBrk="1" hangingPunct="1"/>
            <a:r>
              <a:rPr lang="en-US" sz="2000" smtClean="0"/>
              <a:t>If women obtain loans they will start income-generating activities.</a:t>
            </a:r>
          </a:p>
          <a:p>
            <a:pPr lvl="1" eaLnBrk="1" hangingPunct="1"/>
            <a:r>
              <a:rPr lang="en-US" sz="2000" smtClean="0"/>
              <a:t>Women will be able to control the use of loans and reimburse them.</a:t>
            </a:r>
          </a:p>
          <a:p>
            <a:pPr eaLnBrk="1" hangingPunct="1"/>
            <a:r>
              <a:rPr lang="en-US" sz="2000" smtClean="0"/>
              <a:t>Outputs</a:t>
            </a:r>
          </a:p>
          <a:p>
            <a:pPr lvl="1" eaLnBrk="1" hangingPunct="1"/>
            <a:r>
              <a:rPr lang="en-US" sz="2000" smtClean="0"/>
              <a:t>If credit is available women will be willing and able to obtain loans and technical assistance.</a:t>
            </a:r>
          </a:p>
        </p:txBody>
      </p:sp>
      <p:sp>
        <p:nvSpPr>
          <p:cNvPr id="71684" name="Rectangle 7"/>
          <p:cNvSpPr>
            <a:spLocks noGrp="1" noChangeArrowheads="1"/>
          </p:cNvSpPr>
          <p:nvPr>
            <p:ph type="title"/>
          </p:nvPr>
        </p:nvSpPr>
        <p:spPr/>
        <p:txBody>
          <a:bodyPr/>
          <a:lstStyle/>
          <a:p>
            <a:pPr eaLnBrk="1" hangingPunct="1"/>
            <a:r>
              <a:rPr lang="en-US" sz="2500" smtClean="0"/>
              <a:t>Critical logic chain hypothesis for a Gender-Inclusive Micro-Credit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4387">
                                            <p:txEl>
                                              <p:pRg st="9" end="9"/>
                                            </p:txEl>
                                          </p:spTgt>
                                        </p:tgtEl>
                                        <p:attrNameLst>
                                          <p:attrName>style.visibility</p:attrName>
                                        </p:attrNameLst>
                                      </p:cBhvr>
                                      <p:to>
                                        <p:strVal val="visible"/>
                                      </p:to>
                                    </p:set>
                                    <p:animEffect transition="in" filter="wipe(down)">
                                      <p:cBhvr>
                                        <p:cTn id="7" dur="500"/>
                                        <p:tgtEl>
                                          <p:spTgt spid="144387">
                                            <p:txEl>
                                              <p:pRg st="9" end="9"/>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4387">
                                            <p:txEl>
                                              <p:pRg st="8" end="8"/>
                                            </p:txEl>
                                          </p:spTgt>
                                        </p:tgtEl>
                                        <p:attrNameLst>
                                          <p:attrName>style.visibility</p:attrName>
                                        </p:attrNameLst>
                                      </p:cBhvr>
                                      <p:to>
                                        <p:strVal val="visible"/>
                                      </p:to>
                                    </p:set>
                                    <p:animEffect transition="in" filter="wipe(down)">
                                      <p:cBhvr>
                                        <p:cTn id="10" dur="500"/>
                                        <p:tgtEl>
                                          <p:spTgt spid="144387">
                                            <p:txEl>
                                              <p:pRg st="8" end="8"/>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4387">
                                            <p:txEl>
                                              <p:pRg st="7" end="7"/>
                                            </p:txEl>
                                          </p:spTgt>
                                        </p:tgtEl>
                                        <p:attrNameLst>
                                          <p:attrName>style.visibility</p:attrName>
                                        </p:attrNameLst>
                                      </p:cBhvr>
                                      <p:to>
                                        <p:strVal val="visible"/>
                                      </p:to>
                                    </p:set>
                                    <p:animEffect transition="in" filter="wipe(down)">
                                      <p:cBhvr>
                                        <p:cTn id="15" dur="500"/>
                                        <p:tgtEl>
                                          <p:spTgt spid="144387">
                                            <p:txEl>
                                              <p:pRg st="7" end="7"/>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4387">
                                            <p:txEl>
                                              <p:pRg st="6" end="6"/>
                                            </p:txEl>
                                          </p:spTgt>
                                        </p:tgtEl>
                                        <p:attrNameLst>
                                          <p:attrName>style.visibility</p:attrName>
                                        </p:attrNameLst>
                                      </p:cBhvr>
                                      <p:to>
                                        <p:strVal val="visible"/>
                                      </p:to>
                                    </p:set>
                                    <p:animEffect transition="in" filter="wipe(down)">
                                      <p:cBhvr>
                                        <p:cTn id="18" dur="500"/>
                                        <p:tgtEl>
                                          <p:spTgt spid="144387">
                                            <p:txEl>
                                              <p:pRg st="6" end="6"/>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4387">
                                            <p:txEl>
                                              <p:pRg st="5" end="5"/>
                                            </p:txEl>
                                          </p:spTgt>
                                        </p:tgtEl>
                                        <p:attrNameLst>
                                          <p:attrName>style.visibility</p:attrName>
                                        </p:attrNameLst>
                                      </p:cBhvr>
                                      <p:to>
                                        <p:strVal val="visible"/>
                                      </p:to>
                                    </p:set>
                                    <p:animEffect transition="in" filter="wipe(down)">
                                      <p:cBhvr>
                                        <p:cTn id="21" dur="500"/>
                                        <p:tgtEl>
                                          <p:spTgt spid="144387">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4387">
                                            <p:txEl>
                                              <p:pRg st="4" end="4"/>
                                            </p:txEl>
                                          </p:spTgt>
                                        </p:tgtEl>
                                        <p:attrNameLst>
                                          <p:attrName>style.visibility</p:attrName>
                                        </p:attrNameLst>
                                      </p:cBhvr>
                                      <p:to>
                                        <p:strVal val="visible"/>
                                      </p:to>
                                    </p:set>
                                    <p:animEffect transition="in" filter="wipe(down)">
                                      <p:cBhvr>
                                        <p:cTn id="26" dur="500"/>
                                        <p:tgtEl>
                                          <p:spTgt spid="144387">
                                            <p:txEl>
                                              <p:pRg st="4" end="4"/>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4387">
                                            <p:txEl>
                                              <p:pRg st="3" end="3"/>
                                            </p:txEl>
                                          </p:spTgt>
                                        </p:tgtEl>
                                        <p:attrNameLst>
                                          <p:attrName>style.visibility</p:attrName>
                                        </p:attrNameLst>
                                      </p:cBhvr>
                                      <p:to>
                                        <p:strVal val="visible"/>
                                      </p:to>
                                    </p:set>
                                    <p:animEffect transition="in" filter="wipe(down)">
                                      <p:cBhvr>
                                        <p:cTn id="29" dur="500"/>
                                        <p:tgtEl>
                                          <p:spTgt spid="144387">
                                            <p:txEl>
                                              <p:pRg st="3" end="3"/>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4387">
                                            <p:txEl>
                                              <p:pRg st="2" end="2"/>
                                            </p:txEl>
                                          </p:spTgt>
                                        </p:tgtEl>
                                        <p:attrNameLst>
                                          <p:attrName>style.visibility</p:attrName>
                                        </p:attrNameLst>
                                      </p:cBhvr>
                                      <p:to>
                                        <p:strVal val="visible"/>
                                      </p:to>
                                    </p:set>
                                    <p:animEffect transition="in" filter="wipe(down)">
                                      <p:cBhvr>
                                        <p:cTn id="32" dur="500"/>
                                        <p:tgtEl>
                                          <p:spTgt spid="144387">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4387">
                                            <p:txEl>
                                              <p:pRg st="1" end="1"/>
                                            </p:txEl>
                                          </p:spTgt>
                                        </p:tgtEl>
                                        <p:attrNameLst>
                                          <p:attrName>style.visibility</p:attrName>
                                        </p:attrNameLst>
                                      </p:cBhvr>
                                      <p:to>
                                        <p:strVal val="visible"/>
                                      </p:to>
                                    </p:set>
                                    <p:animEffect transition="in" filter="wipe(down)">
                                      <p:cBhvr>
                                        <p:cTn id="37" dur="500"/>
                                        <p:tgtEl>
                                          <p:spTgt spid="144387">
                                            <p:txEl>
                                              <p:pRg st="1" end="1"/>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4387">
                                            <p:txEl>
                                              <p:pRg st="0" end="0"/>
                                            </p:txEl>
                                          </p:spTgt>
                                        </p:tgtEl>
                                        <p:attrNameLst>
                                          <p:attrName>style.visibility</p:attrName>
                                        </p:attrNameLst>
                                      </p:cBhvr>
                                      <p:to>
                                        <p:strVal val="visible"/>
                                      </p:to>
                                    </p:set>
                                    <p:animEffect transition="in" filter="wipe(down)">
                                      <p:cBhvr>
                                        <p:cTn id="40" dur="500"/>
                                        <p:tgtEl>
                                          <p:spTgt spid="144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rev="1"/>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76200"/>
            <a:ext cx="7772400" cy="1143000"/>
          </a:xfrm>
        </p:spPr>
        <p:txBody>
          <a:bodyPr anchor="t"/>
          <a:lstStyle/>
          <a:p>
            <a:r>
              <a:rPr lang="en-US" smtClean="0">
                <a:solidFill>
                  <a:srgbClr val="008000"/>
                </a:solidFill>
              </a:rPr>
              <a:t>What does it take to measure indicators at each level?</a:t>
            </a:r>
          </a:p>
        </p:txBody>
      </p:sp>
      <p:sp>
        <p:nvSpPr>
          <p:cNvPr id="212998" name="Text Box 6"/>
          <p:cNvSpPr txBox="1">
            <a:spLocks noChangeArrowheads="1"/>
          </p:cNvSpPr>
          <p:nvPr/>
        </p:nvSpPr>
        <p:spPr bwMode="auto">
          <a:xfrm>
            <a:off x="182563" y="2881313"/>
            <a:ext cx="8953500" cy="1262062"/>
          </a:xfrm>
          <a:prstGeom prst="rect">
            <a:avLst/>
          </a:prstGeom>
          <a:noFill/>
          <a:ln w="57150">
            <a:solidFill>
              <a:schemeClr val="tx1"/>
            </a:solidFill>
            <a:miter lim="800000"/>
            <a:headEnd/>
            <a:tailEnd/>
          </a:ln>
          <a:effectLst/>
        </p:spPr>
        <p:txBody>
          <a:bodyPr>
            <a:spAutoFit/>
          </a:bodyPr>
          <a:lstStyle/>
          <a:p>
            <a:pPr eaLnBrk="0" hangingPunct="0">
              <a:spcBef>
                <a:spcPts val="0"/>
              </a:spcBef>
              <a:defRPr/>
            </a:pPr>
            <a:r>
              <a:rPr lang="en-US" sz="4400" i="1" dirty="0">
                <a:solidFill>
                  <a:srgbClr val="993366"/>
                </a:solidFill>
                <a:effectLst>
                  <a:outerShdw blurRad="38100" dist="38100" dir="2700000" algn="tl">
                    <a:srgbClr val="000000"/>
                  </a:outerShdw>
                </a:effectLst>
                <a:latin typeface="Times New Roman" pitchFamily="18" charset="0"/>
                <a:cs typeface="+mn-cs"/>
              </a:rPr>
              <a:t>Outcome</a:t>
            </a:r>
            <a:r>
              <a:rPr lang="en-US" sz="4000" dirty="0">
                <a:solidFill>
                  <a:srgbClr val="FFFF00"/>
                </a:solidFill>
                <a:latin typeface="Times New Roman" pitchFamily="18" charset="0"/>
                <a:cs typeface="+mn-cs"/>
              </a:rPr>
              <a:t>: </a:t>
            </a:r>
            <a:r>
              <a:rPr lang="en-US" sz="2400" dirty="0">
                <a:latin typeface="+mn-lt"/>
                <a:cs typeface="+mn-cs"/>
              </a:rPr>
              <a:t>Change in behavior </a:t>
            </a:r>
            <a:r>
              <a:rPr lang="en-US" sz="3200" dirty="0">
                <a:latin typeface="+mn-lt"/>
                <a:cs typeface="+mn-cs"/>
              </a:rPr>
              <a:t>of participants </a:t>
            </a:r>
          </a:p>
          <a:p>
            <a:pPr eaLnBrk="0" hangingPunct="0">
              <a:spcBef>
                <a:spcPts val="0"/>
              </a:spcBef>
              <a:defRPr/>
            </a:pPr>
            <a:r>
              <a:rPr lang="en-US" sz="3200" dirty="0">
                <a:latin typeface="+mn-lt"/>
                <a:cs typeface="+mn-cs"/>
              </a:rPr>
              <a:t>	</a:t>
            </a:r>
            <a:r>
              <a:rPr lang="en-US" sz="2400" dirty="0">
                <a:latin typeface="+mn-lt"/>
                <a:cs typeface="+mn-cs"/>
              </a:rPr>
              <a:t>(can be surveyed annually)</a:t>
            </a:r>
            <a:endParaRPr lang="en-US" sz="2800" dirty="0">
              <a:latin typeface="+mn-lt"/>
              <a:cs typeface="+mn-cs"/>
            </a:endParaRPr>
          </a:p>
        </p:txBody>
      </p:sp>
      <p:sp>
        <p:nvSpPr>
          <p:cNvPr id="212999" name="Text Box 7"/>
          <p:cNvSpPr txBox="1">
            <a:spLocks noChangeArrowheads="1"/>
          </p:cNvSpPr>
          <p:nvPr/>
        </p:nvSpPr>
        <p:spPr bwMode="auto">
          <a:xfrm>
            <a:off x="373063" y="4341813"/>
            <a:ext cx="8382000" cy="584200"/>
          </a:xfrm>
          <a:prstGeom prst="rect">
            <a:avLst/>
          </a:prstGeom>
          <a:noFill/>
          <a:ln w="38100">
            <a:solidFill>
              <a:schemeClr val="tx1"/>
            </a:solidFill>
            <a:miter lim="800000"/>
            <a:headEnd/>
            <a:tailEnd/>
          </a:ln>
          <a:effectLst/>
        </p:spPr>
        <p:txBody>
          <a:bodyPr>
            <a:spAutoFit/>
          </a:bodyPr>
          <a:lstStyle/>
          <a:p>
            <a:pPr eaLnBrk="0" hangingPunct="0">
              <a:defRPr/>
            </a:pPr>
            <a:r>
              <a:rPr lang="en-US" sz="3200" dirty="0">
                <a:solidFill>
                  <a:schemeClr val="accent1">
                    <a:lumMod val="50000"/>
                  </a:schemeClr>
                </a:solidFill>
                <a:effectLst>
                  <a:outerShdw blurRad="38100" dist="38100" dir="2700000" algn="tl">
                    <a:srgbClr val="000000"/>
                  </a:outerShdw>
                </a:effectLst>
                <a:latin typeface="Times New Roman" pitchFamily="18" charset="0"/>
                <a:cs typeface="+mn-cs"/>
              </a:rPr>
              <a:t>Output</a:t>
            </a:r>
            <a:r>
              <a:rPr lang="en-US" sz="3200" dirty="0">
                <a:solidFill>
                  <a:srgbClr val="FFFF00"/>
                </a:solidFill>
                <a:latin typeface="Times New Roman" pitchFamily="18" charset="0"/>
                <a:cs typeface="+mn-cs"/>
              </a:rPr>
              <a:t>: </a:t>
            </a:r>
            <a:r>
              <a:rPr lang="en-US" sz="2400" dirty="0">
                <a:latin typeface="+mn-lt"/>
                <a:cs typeface="+mn-cs"/>
              </a:rPr>
              <a:t>Measured and reported by project staff (annually)</a:t>
            </a:r>
            <a:endParaRPr lang="en-US" sz="2000" i="1" dirty="0">
              <a:effectLst>
                <a:outerShdw blurRad="38100" dist="38100" dir="2700000" algn="tl">
                  <a:srgbClr val="FFFFFF"/>
                </a:outerShdw>
              </a:effectLst>
              <a:latin typeface="+mn-lt"/>
              <a:cs typeface="+mn-cs"/>
            </a:endParaRPr>
          </a:p>
        </p:txBody>
      </p:sp>
      <p:sp>
        <p:nvSpPr>
          <p:cNvPr id="213000" name="Text Box 8"/>
          <p:cNvSpPr txBox="1">
            <a:spLocks noChangeArrowheads="1"/>
          </p:cNvSpPr>
          <p:nvPr/>
        </p:nvSpPr>
        <p:spPr bwMode="auto">
          <a:xfrm>
            <a:off x="533400" y="5254625"/>
            <a:ext cx="7848600" cy="519113"/>
          </a:xfrm>
          <a:prstGeom prst="rect">
            <a:avLst/>
          </a:prstGeom>
          <a:noFill/>
          <a:ln w="19050">
            <a:solidFill>
              <a:schemeClr val="tx1"/>
            </a:solidFill>
            <a:miter lim="800000"/>
            <a:headEnd/>
            <a:tailEnd/>
          </a:ln>
          <a:effectLst/>
        </p:spPr>
        <p:txBody>
          <a:bodyPr>
            <a:spAutoFit/>
          </a:bodyPr>
          <a:lstStyle/>
          <a:p>
            <a:pPr eaLnBrk="0" hangingPunct="0">
              <a:spcBef>
                <a:spcPct val="50000"/>
              </a:spcBef>
              <a:defRPr/>
            </a:pPr>
            <a:r>
              <a:rPr lang="en-US" sz="2800" dirty="0">
                <a:solidFill>
                  <a:srgbClr val="008000"/>
                </a:solidFill>
                <a:effectLst>
                  <a:outerShdw blurRad="38100" dist="38100" dir="2700000" algn="tl">
                    <a:srgbClr val="000000"/>
                  </a:outerShdw>
                </a:effectLst>
                <a:latin typeface="Times New Roman" pitchFamily="18" charset="0"/>
                <a:cs typeface="+mn-cs"/>
              </a:rPr>
              <a:t>Activities</a:t>
            </a:r>
            <a:r>
              <a:rPr lang="en-US" sz="2800" dirty="0">
                <a:solidFill>
                  <a:srgbClr val="FFFF00"/>
                </a:solidFill>
                <a:latin typeface="Times New Roman" pitchFamily="18" charset="0"/>
                <a:cs typeface="+mn-cs"/>
              </a:rPr>
              <a:t>: </a:t>
            </a:r>
            <a:r>
              <a:rPr lang="en-US" sz="2400" dirty="0">
                <a:latin typeface="+mn-lt"/>
                <a:cs typeface="+mn-cs"/>
              </a:rPr>
              <a:t>On-going</a:t>
            </a:r>
            <a:r>
              <a:rPr lang="en-US" sz="2000" dirty="0">
                <a:latin typeface="+mn-lt"/>
                <a:cs typeface="+mn-cs"/>
              </a:rPr>
              <a:t> (monitoring of interventions)</a:t>
            </a:r>
            <a:endParaRPr lang="en-US" sz="2400" dirty="0">
              <a:latin typeface="+mn-lt"/>
              <a:cs typeface="+mn-cs"/>
            </a:endParaRPr>
          </a:p>
        </p:txBody>
      </p:sp>
      <p:sp>
        <p:nvSpPr>
          <p:cNvPr id="213001" name="Text Box 9"/>
          <p:cNvSpPr txBox="1">
            <a:spLocks noChangeArrowheads="1"/>
          </p:cNvSpPr>
          <p:nvPr/>
        </p:nvSpPr>
        <p:spPr bwMode="auto">
          <a:xfrm>
            <a:off x="609600" y="6110288"/>
            <a:ext cx="7848600" cy="519112"/>
          </a:xfrm>
          <a:prstGeom prst="rect">
            <a:avLst/>
          </a:prstGeom>
          <a:noFill/>
          <a:ln w="9525">
            <a:solidFill>
              <a:schemeClr val="tx1"/>
            </a:solidFill>
            <a:miter lim="800000"/>
            <a:headEnd/>
            <a:tailEnd/>
          </a:ln>
          <a:effectLst/>
        </p:spPr>
        <p:txBody>
          <a:bodyPr>
            <a:spAutoFit/>
          </a:bodyPr>
          <a:lstStyle/>
          <a:p>
            <a:pPr eaLnBrk="0" hangingPunct="0">
              <a:spcBef>
                <a:spcPct val="50000"/>
              </a:spcBef>
              <a:defRPr/>
            </a:pPr>
            <a:r>
              <a:rPr lang="en-US" sz="2800" dirty="0">
                <a:solidFill>
                  <a:srgbClr val="663300"/>
                </a:solidFill>
                <a:effectLst>
                  <a:outerShdw blurRad="38100" dist="38100" dir="2700000" algn="tl">
                    <a:srgbClr val="000000"/>
                  </a:outerShdw>
                </a:effectLst>
                <a:latin typeface="Times New Roman" pitchFamily="18" charset="0"/>
                <a:cs typeface="+mn-cs"/>
              </a:rPr>
              <a:t>Inputs</a:t>
            </a:r>
            <a:r>
              <a:rPr lang="en-US" sz="2800" dirty="0">
                <a:solidFill>
                  <a:srgbClr val="FFFF00"/>
                </a:solidFill>
                <a:latin typeface="Times New Roman" pitchFamily="18" charset="0"/>
                <a:cs typeface="+mn-cs"/>
              </a:rPr>
              <a:t>: </a:t>
            </a:r>
            <a:r>
              <a:rPr lang="en-US" sz="2400" dirty="0">
                <a:latin typeface="+mn-lt"/>
                <a:cs typeface="+mn-cs"/>
              </a:rPr>
              <a:t>On-going </a:t>
            </a:r>
            <a:r>
              <a:rPr lang="en-US" sz="2000" dirty="0">
                <a:latin typeface="+mn-lt"/>
                <a:cs typeface="+mn-cs"/>
              </a:rPr>
              <a:t>(financial accounts)</a:t>
            </a:r>
            <a:endParaRPr lang="en-US" sz="2800" dirty="0">
              <a:latin typeface="+mn-lt"/>
              <a:cs typeface="+mn-cs"/>
            </a:endParaRPr>
          </a:p>
        </p:txBody>
      </p:sp>
      <p:sp>
        <p:nvSpPr>
          <p:cNvPr id="213002" name="Rectangle 10"/>
          <p:cNvSpPr>
            <a:spLocks noChangeArrowheads="1"/>
          </p:cNvSpPr>
          <p:nvPr/>
        </p:nvSpPr>
        <p:spPr bwMode="auto">
          <a:xfrm>
            <a:off x="304800" y="1420813"/>
            <a:ext cx="8763000" cy="1277937"/>
          </a:xfrm>
          <a:prstGeom prst="rect">
            <a:avLst/>
          </a:prstGeom>
          <a:noFill/>
          <a:ln w="76200">
            <a:solidFill>
              <a:schemeClr val="tx1"/>
            </a:solidFill>
            <a:miter lim="800000"/>
            <a:headEnd/>
            <a:tailEnd/>
          </a:ln>
          <a:effectLst/>
        </p:spPr>
        <p:txBody>
          <a:bodyPr lIns="90488" tIns="44450" rIns="90488" bIns="44450"/>
          <a:lstStyle/>
          <a:p>
            <a:pPr marL="342900" indent="-342900" eaLnBrk="0" hangingPunct="0">
              <a:spcBef>
                <a:spcPts val="0"/>
              </a:spcBef>
              <a:defRPr/>
            </a:pPr>
            <a:r>
              <a:rPr lang="en-US" sz="4800" dirty="0">
                <a:solidFill>
                  <a:srgbClr val="CC0000"/>
                </a:solidFill>
                <a:effectLst>
                  <a:outerShdw blurRad="38100" dist="38100" dir="2700000" algn="tl">
                    <a:srgbClr val="000000"/>
                  </a:outerShdw>
                </a:effectLst>
                <a:latin typeface="Times New Roman" pitchFamily="18" charset="0"/>
                <a:cs typeface="+mn-cs"/>
              </a:rPr>
              <a:t>Impact </a:t>
            </a:r>
            <a:r>
              <a:rPr lang="en-US" sz="4400" dirty="0">
                <a:solidFill>
                  <a:srgbClr val="FFFF00"/>
                </a:solidFill>
                <a:latin typeface="Times New Roman" pitchFamily="18" charset="0"/>
                <a:cs typeface="+mn-cs"/>
              </a:rPr>
              <a:t>:</a:t>
            </a:r>
            <a:r>
              <a:rPr lang="en-US" sz="3200" dirty="0">
                <a:effectLst>
                  <a:outerShdw blurRad="38100" dist="38100" dir="2700000" algn="tl">
                    <a:srgbClr val="FFFFFF"/>
                  </a:outerShdw>
                </a:effectLst>
                <a:latin typeface="+mn-lt"/>
                <a:cs typeface="+mn-cs"/>
              </a:rPr>
              <a:t>Population-based survey </a:t>
            </a:r>
          </a:p>
          <a:p>
            <a:pPr marL="342900" indent="-342900" eaLnBrk="0" hangingPunct="0">
              <a:spcBef>
                <a:spcPts val="0"/>
              </a:spcBef>
              <a:defRPr/>
            </a:pPr>
            <a:r>
              <a:rPr lang="en-US" sz="3200" dirty="0">
                <a:effectLst>
                  <a:outerShdw blurRad="38100" dist="38100" dir="2700000" algn="tl">
                    <a:srgbClr val="FFFFFF"/>
                  </a:outerShdw>
                </a:effectLst>
                <a:latin typeface="+mn-lt"/>
                <a:cs typeface="+mn-cs"/>
              </a:rPr>
              <a:t>	</a:t>
            </a:r>
            <a:r>
              <a:rPr lang="en-US" sz="3200" dirty="0">
                <a:latin typeface="+mn-lt"/>
                <a:cs typeface="+mn-cs"/>
              </a:rPr>
              <a:t>(baseline, endline evaluation)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3001"/>
                                        </p:tgtEl>
                                        <p:attrNameLst>
                                          <p:attrName>style.visibility</p:attrName>
                                        </p:attrNameLst>
                                      </p:cBhvr>
                                      <p:to>
                                        <p:strVal val="visible"/>
                                      </p:to>
                                    </p:set>
                                    <p:anim calcmode="lin" valueType="num">
                                      <p:cBhvr additive="base">
                                        <p:cTn id="7" dur="1000" fill="hold"/>
                                        <p:tgtEl>
                                          <p:spTgt spid="213001"/>
                                        </p:tgtEl>
                                        <p:attrNameLst>
                                          <p:attrName>ppt_x</p:attrName>
                                        </p:attrNameLst>
                                      </p:cBhvr>
                                      <p:tavLst>
                                        <p:tav tm="0">
                                          <p:val>
                                            <p:strVal val="0-#ppt_w/2"/>
                                          </p:val>
                                        </p:tav>
                                        <p:tav tm="100000">
                                          <p:val>
                                            <p:strVal val="#ppt_x"/>
                                          </p:val>
                                        </p:tav>
                                      </p:tavLst>
                                    </p:anim>
                                    <p:anim calcmode="lin" valueType="num">
                                      <p:cBhvr additive="base">
                                        <p:cTn id="8" dur="1000" fill="hold"/>
                                        <p:tgtEl>
                                          <p:spTgt spid="21300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213000"/>
                                        </p:tgtEl>
                                        <p:attrNameLst>
                                          <p:attrName>style.visibility</p:attrName>
                                        </p:attrNameLst>
                                      </p:cBhvr>
                                      <p:to>
                                        <p:strVal val="visible"/>
                                      </p:to>
                                    </p:set>
                                    <p:anim calcmode="lin" valueType="num">
                                      <p:cBhvr additive="base">
                                        <p:cTn id="12" dur="1000" fill="hold"/>
                                        <p:tgtEl>
                                          <p:spTgt spid="213000"/>
                                        </p:tgtEl>
                                        <p:attrNameLst>
                                          <p:attrName>ppt_x</p:attrName>
                                        </p:attrNameLst>
                                      </p:cBhvr>
                                      <p:tavLst>
                                        <p:tav tm="0">
                                          <p:val>
                                            <p:strVal val="0-#ppt_w/2"/>
                                          </p:val>
                                        </p:tav>
                                        <p:tav tm="100000">
                                          <p:val>
                                            <p:strVal val="#ppt_x"/>
                                          </p:val>
                                        </p:tav>
                                      </p:tavLst>
                                    </p:anim>
                                    <p:anim calcmode="lin" valueType="num">
                                      <p:cBhvr additive="base">
                                        <p:cTn id="13" dur="1000" fill="hold"/>
                                        <p:tgtEl>
                                          <p:spTgt spid="21300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2" presetClass="entr" presetSubtype="8" fill="hold" grpId="0" nodeType="afterEffect">
                                  <p:stCondLst>
                                    <p:cond delay="500"/>
                                  </p:stCondLst>
                                  <p:childTnLst>
                                    <p:set>
                                      <p:cBhvr>
                                        <p:cTn id="16" dur="1" fill="hold">
                                          <p:stCondLst>
                                            <p:cond delay="0"/>
                                          </p:stCondLst>
                                        </p:cTn>
                                        <p:tgtEl>
                                          <p:spTgt spid="212999"/>
                                        </p:tgtEl>
                                        <p:attrNameLst>
                                          <p:attrName>style.visibility</p:attrName>
                                        </p:attrNameLst>
                                      </p:cBhvr>
                                      <p:to>
                                        <p:strVal val="visible"/>
                                      </p:to>
                                    </p:set>
                                    <p:anim calcmode="lin" valueType="num">
                                      <p:cBhvr additive="base">
                                        <p:cTn id="17" dur="1000" fill="hold"/>
                                        <p:tgtEl>
                                          <p:spTgt spid="212999"/>
                                        </p:tgtEl>
                                        <p:attrNameLst>
                                          <p:attrName>ppt_x</p:attrName>
                                        </p:attrNameLst>
                                      </p:cBhvr>
                                      <p:tavLst>
                                        <p:tav tm="0">
                                          <p:val>
                                            <p:strVal val="0-#ppt_w/2"/>
                                          </p:val>
                                        </p:tav>
                                        <p:tav tm="100000">
                                          <p:val>
                                            <p:strVal val="#ppt_x"/>
                                          </p:val>
                                        </p:tav>
                                      </p:tavLst>
                                    </p:anim>
                                    <p:anim calcmode="lin" valueType="num">
                                      <p:cBhvr additive="base">
                                        <p:cTn id="18" dur="1000" fill="hold"/>
                                        <p:tgtEl>
                                          <p:spTgt spid="21299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000"/>
                            </p:stCondLst>
                            <p:childTnLst>
                              <p:par>
                                <p:cTn id="20" presetID="2" presetClass="entr" presetSubtype="8" fill="hold" grpId="0" nodeType="afterEffect">
                                  <p:stCondLst>
                                    <p:cond delay="500"/>
                                  </p:stCondLst>
                                  <p:childTnLst>
                                    <p:set>
                                      <p:cBhvr>
                                        <p:cTn id="21" dur="1" fill="hold">
                                          <p:stCondLst>
                                            <p:cond delay="0"/>
                                          </p:stCondLst>
                                        </p:cTn>
                                        <p:tgtEl>
                                          <p:spTgt spid="212998"/>
                                        </p:tgtEl>
                                        <p:attrNameLst>
                                          <p:attrName>style.visibility</p:attrName>
                                        </p:attrNameLst>
                                      </p:cBhvr>
                                      <p:to>
                                        <p:strVal val="visible"/>
                                      </p:to>
                                    </p:set>
                                    <p:anim calcmode="lin" valueType="num">
                                      <p:cBhvr additive="base">
                                        <p:cTn id="22" dur="1000" fill="hold"/>
                                        <p:tgtEl>
                                          <p:spTgt spid="212998"/>
                                        </p:tgtEl>
                                        <p:attrNameLst>
                                          <p:attrName>ppt_x</p:attrName>
                                        </p:attrNameLst>
                                      </p:cBhvr>
                                      <p:tavLst>
                                        <p:tav tm="0">
                                          <p:val>
                                            <p:strVal val="0-#ppt_w/2"/>
                                          </p:val>
                                        </p:tav>
                                        <p:tav tm="100000">
                                          <p:val>
                                            <p:strVal val="#ppt_x"/>
                                          </p:val>
                                        </p:tav>
                                      </p:tavLst>
                                    </p:anim>
                                    <p:anim calcmode="lin" valueType="num">
                                      <p:cBhvr additive="base">
                                        <p:cTn id="23" dur="1000" fill="hold"/>
                                        <p:tgtEl>
                                          <p:spTgt spid="21299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500"/>
                            </p:stCondLst>
                            <p:childTnLst>
                              <p:par>
                                <p:cTn id="25" presetID="2" presetClass="entr" presetSubtype="8" fill="hold" grpId="0" nodeType="afterEffect">
                                  <p:stCondLst>
                                    <p:cond delay="500"/>
                                  </p:stCondLst>
                                  <p:childTnLst>
                                    <p:set>
                                      <p:cBhvr>
                                        <p:cTn id="26" dur="1" fill="hold">
                                          <p:stCondLst>
                                            <p:cond delay="0"/>
                                          </p:stCondLst>
                                        </p:cTn>
                                        <p:tgtEl>
                                          <p:spTgt spid="213002"/>
                                        </p:tgtEl>
                                        <p:attrNameLst>
                                          <p:attrName>style.visibility</p:attrName>
                                        </p:attrNameLst>
                                      </p:cBhvr>
                                      <p:to>
                                        <p:strVal val="visible"/>
                                      </p:to>
                                    </p:set>
                                    <p:anim calcmode="lin" valueType="num">
                                      <p:cBhvr additive="base">
                                        <p:cTn id="27" dur="1000" fill="hold"/>
                                        <p:tgtEl>
                                          <p:spTgt spid="213002"/>
                                        </p:tgtEl>
                                        <p:attrNameLst>
                                          <p:attrName>ppt_x</p:attrName>
                                        </p:attrNameLst>
                                      </p:cBhvr>
                                      <p:tavLst>
                                        <p:tav tm="0">
                                          <p:val>
                                            <p:strVal val="0-#ppt_w/2"/>
                                          </p:val>
                                        </p:tav>
                                        <p:tav tm="100000">
                                          <p:val>
                                            <p:strVal val="#ppt_x"/>
                                          </p:val>
                                        </p:tav>
                                      </p:tavLst>
                                    </p:anim>
                                    <p:anim calcmode="lin" valueType="num">
                                      <p:cBhvr additive="base">
                                        <p:cTn id="28" dur="1000" fill="hold"/>
                                        <p:tgtEl>
                                          <p:spTgt spid="2130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animBg="1" autoUpdateAnimBg="0"/>
      <p:bldP spid="212999" grpId="0" animBg="1" autoUpdateAnimBg="0"/>
      <p:bldP spid="213000" grpId="0" animBg="1" autoUpdateAnimBg="0"/>
      <p:bldP spid="213001" grpId="0" animBg="1" autoUpdateAnimBg="0"/>
      <p:bldP spid="213002"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5314" name="Text Box 2"/>
          <p:cNvSpPr txBox="1">
            <a:spLocks noChangeArrowheads="1"/>
          </p:cNvSpPr>
          <p:nvPr/>
        </p:nvSpPr>
        <p:spPr bwMode="auto">
          <a:xfrm>
            <a:off x="3427413" y="992188"/>
            <a:ext cx="2743200" cy="531812"/>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a:solidFill>
                  <a:srgbClr val="C00000"/>
                </a:solidFill>
              </a:rPr>
              <a:t>PROBLEM</a:t>
            </a:r>
            <a:endParaRPr lang="en-US" sz="2800">
              <a:solidFill>
                <a:srgbClr val="C00000"/>
              </a:solidFill>
            </a:endParaRPr>
          </a:p>
        </p:txBody>
      </p:sp>
      <p:sp>
        <p:nvSpPr>
          <p:cNvPr id="525315" name="Text Box 3"/>
          <p:cNvSpPr txBox="1">
            <a:spLocks noChangeArrowheads="1"/>
          </p:cNvSpPr>
          <p:nvPr/>
        </p:nvSpPr>
        <p:spPr bwMode="auto">
          <a:xfrm>
            <a:off x="3962400" y="2286000"/>
            <a:ext cx="1676400" cy="83502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PRIMARY CAUSE 2</a:t>
            </a:r>
          </a:p>
        </p:txBody>
      </p:sp>
      <p:sp>
        <p:nvSpPr>
          <p:cNvPr id="525316" name="Text Box 4"/>
          <p:cNvSpPr txBox="1">
            <a:spLocks noChangeArrowheads="1"/>
          </p:cNvSpPr>
          <p:nvPr/>
        </p:nvSpPr>
        <p:spPr bwMode="auto">
          <a:xfrm>
            <a:off x="1066800" y="2286000"/>
            <a:ext cx="1752600" cy="83502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PRIMARYCAUSE 1</a:t>
            </a:r>
          </a:p>
        </p:txBody>
      </p:sp>
      <p:sp>
        <p:nvSpPr>
          <p:cNvPr id="525317" name="Text Box 5"/>
          <p:cNvSpPr txBox="1">
            <a:spLocks noChangeArrowheads="1"/>
          </p:cNvSpPr>
          <p:nvPr/>
        </p:nvSpPr>
        <p:spPr bwMode="auto">
          <a:xfrm>
            <a:off x="6477000" y="2286000"/>
            <a:ext cx="1828800" cy="83502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PRIMARY CAUSE 3</a:t>
            </a:r>
          </a:p>
        </p:txBody>
      </p:sp>
      <p:sp>
        <p:nvSpPr>
          <p:cNvPr id="525318" name="Text Box 6"/>
          <p:cNvSpPr txBox="1">
            <a:spLocks noChangeArrowheads="1"/>
          </p:cNvSpPr>
          <p:nvPr/>
        </p:nvSpPr>
        <p:spPr bwMode="auto">
          <a:xfrm>
            <a:off x="3962400" y="4114800"/>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Secondary cause </a:t>
            </a:r>
            <a:r>
              <a:rPr lang="en-US" sz="1600" b="1"/>
              <a:t>2.2</a:t>
            </a:r>
            <a:endParaRPr lang="en-US" sz="2400" b="1"/>
          </a:p>
        </p:txBody>
      </p:sp>
      <p:sp>
        <p:nvSpPr>
          <p:cNvPr id="525319" name="Text Box 7"/>
          <p:cNvSpPr txBox="1">
            <a:spLocks noChangeArrowheads="1"/>
          </p:cNvSpPr>
          <p:nvPr/>
        </p:nvSpPr>
        <p:spPr bwMode="auto">
          <a:xfrm>
            <a:off x="6400800" y="4038600"/>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Secondary cause </a:t>
            </a:r>
            <a:r>
              <a:rPr lang="en-US" sz="1600" b="1"/>
              <a:t>2.3</a:t>
            </a:r>
            <a:endParaRPr lang="en-US" sz="2400" b="1"/>
          </a:p>
        </p:txBody>
      </p:sp>
      <p:sp>
        <p:nvSpPr>
          <p:cNvPr id="525320" name="Text Box 8"/>
          <p:cNvSpPr txBox="1">
            <a:spLocks noChangeArrowheads="1"/>
          </p:cNvSpPr>
          <p:nvPr/>
        </p:nvSpPr>
        <p:spPr bwMode="auto">
          <a:xfrm>
            <a:off x="1447800" y="4086225"/>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Secondary cause </a:t>
            </a:r>
            <a:r>
              <a:rPr lang="en-US" sz="1600" b="1"/>
              <a:t>2.1</a:t>
            </a:r>
            <a:endParaRPr lang="en-US" sz="2400" b="1"/>
          </a:p>
        </p:txBody>
      </p:sp>
      <p:sp>
        <p:nvSpPr>
          <p:cNvPr id="525321" name="Text Box 9"/>
          <p:cNvSpPr txBox="1">
            <a:spLocks noChangeArrowheads="1"/>
          </p:cNvSpPr>
          <p:nvPr/>
        </p:nvSpPr>
        <p:spPr bwMode="auto">
          <a:xfrm>
            <a:off x="1295400" y="5486400"/>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Tertiary cause </a:t>
            </a:r>
            <a:r>
              <a:rPr lang="en-US" sz="1400" b="1"/>
              <a:t>2.2.1</a:t>
            </a:r>
            <a:endParaRPr lang="en-US" sz="2400" b="1"/>
          </a:p>
        </p:txBody>
      </p:sp>
      <p:sp>
        <p:nvSpPr>
          <p:cNvPr id="525322" name="Text Box 10"/>
          <p:cNvSpPr txBox="1">
            <a:spLocks noChangeArrowheads="1"/>
          </p:cNvSpPr>
          <p:nvPr/>
        </p:nvSpPr>
        <p:spPr bwMode="auto">
          <a:xfrm>
            <a:off x="3886200" y="5486400"/>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Tertiary cause </a:t>
            </a:r>
            <a:r>
              <a:rPr lang="en-US" sz="1400" b="1"/>
              <a:t>2.2.2</a:t>
            </a:r>
            <a:endParaRPr lang="en-US" sz="2400" b="1"/>
          </a:p>
        </p:txBody>
      </p:sp>
      <p:sp>
        <p:nvSpPr>
          <p:cNvPr id="525323" name="Text Box 11"/>
          <p:cNvSpPr txBox="1">
            <a:spLocks noChangeArrowheads="1"/>
          </p:cNvSpPr>
          <p:nvPr/>
        </p:nvSpPr>
        <p:spPr bwMode="auto">
          <a:xfrm>
            <a:off x="6477000" y="5486400"/>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Tertiary cause </a:t>
            </a:r>
            <a:r>
              <a:rPr lang="en-US" sz="1400" b="1"/>
              <a:t>2.2.3</a:t>
            </a:r>
            <a:endParaRPr lang="en-US" sz="2400" b="1"/>
          </a:p>
        </p:txBody>
      </p:sp>
      <p:sp>
        <p:nvSpPr>
          <p:cNvPr id="525324" name="Line 12"/>
          <p:cNvSpPr>
            <a:spLocks noChangeShapeType="1"/>
          </p:cNvSpPr>
          <p:nvPr/>
        </p:nvSpPr>
        <p:spPr bwMode="auto">
          <a:xfrm flipV="1">
            <a:off x="0" y="3124200"/>
            <a:ext cx="18288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25" name="Line 13"/>
          <p:cNvSpPr>
            <a:spLocks noChangeShapeType="1"/>
          </p:cNvSpPr>
          <p:nvPr/>
        </p:nvSpPr>
        <p:spPr bwMode="auto">
          <a:xfrm flipH="1" flipV="1">
            <a:off x="7315200" y="3124200"/>
            <a:ext cx="18288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26" name="Line 14"/>
          <p:cNvSpPr>
            <a:spLocks noChangeShapeType="1"/>
          </p:cNvSpPr>
          <p:nvPr/>
        </p:nvSpPr>
        <p:spPr bwMode="auto">
          <a:xfrm flipV="1">
            <a:off x="4648200" y="3124200"/>
            <a:ext cx="76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27" name="Line 15"/>
          <p:cNvSpPr>
            <a:spLocks noChangeShapeType="1"/>
          </p:cNvSpPr>
          <p:nvPr/>
        </p:nvSpPr>
        <p:spPr bwMode="auto">
          <a:xfrm flipV="1">
            <a:off x="2209800" y="3200400"/>
            <a:ext cx="22098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28" name="Line 16"/>
          <p:cNvSpPr>
            <a:spLocks noChangeShapeType="1"/>
          </p:cNvSpPr>
          <p:nvPr/>
        </p:nvSpPr>
        <p:spPr bwMode="auto">
          <a:xfrm flipH="1" flipV="1">
            <a:off x="5029200" y="3200400"/>
            <a:ext cx="22860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29" name="Line 17"/>
          <p:cNvSpPr>
            <a:spLocks noChangeShapeType="1"/>
          </p:cNvSpPr>
          <p:nvPr/>
        </p:nvSpPr>
        <p:spPr bwMode="auto">
          <a:xfrm flipV="1">
            <a:off x="4724400" y="1600200"/>
            <a:ext cx="0" cy="6858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0" name="Line 18"/>
          <p:cNvSpPr>
            <a:spLocks noChangeShapeType="1"/>
          </p:cNvSpPr>
          <p:nvPr/>
        </p:nvSpPr>
        <p:spPr bwMode="auto">
          <a:xfrm flipV="1">
            <a:off x="1981200" y="1524000"/>
            <a:ext cx="1600200" cy="7620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1" name="Line 19"/>
          <p:cNvSpPr>
            <a:spLocks noChangeShapeType="1"/>
          </p:cNvSpPr>
          <p:nvPr/>
        </p:nvSpPr>
        <p:spPr bwMode="auto">
          <a:xfrm flipH="1" flipV="1">
            <a:off x="6172200" y="1524000"/>
            <a:ext cx="1066800" cy="6858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2" name="Line 20"/>
          <p:cNvSpPr>
            <a:spLocks noChangeShapeType="1"/>
          </p:cNvSpPr>
          <p:nvPr/>
        </p:nvSpPr>
        <p:spPr bwMode="auto">
          <a:xfrm flipV="1">
            <a:off x="0" y="6248400"/>
            <a:ext cx="1981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33" name="Line 21"/>
          <p:cNvSpPr>
            <a:spLocks noChangeShapeType="1"/>
          </p:cNvSpPr>
          <p:nvPr/>
        </p:nvSpPr>
        <p:spPr bwMode="auto">
          <a:xfrm flipH="1" flipV="1">
            <a:off x="4724400" y="6248400"/>
            <a:ext cx="76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4" name="Line 22"/>
          <p:cNvSpPr>
            <a:spLocks noChangeShapeType="1"/>
          </p:cNvSpPr>
          <p:nvPr/>
        </p:nvSpPr>
        <p:spPr bwMode="auto">
          <a:xfrm flipH="1" flipV="1">
            <a:off x="7315200" y="6248400"/>
            <a:ext cx="18288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5" name="Line 23"/>
          <p:cNvSpPr>
            <a:spLocks noChangeShapeType="1"/>
          </p:cNvSpPr>
          <p:nvPr/>
        </p:nvSpPr>
        <p:spPr bwMode="auto">
          <a:xfrm flipV="1">
            <a:off x="0" y="4800600"/>
            <a:ext cx="2286000" cy="838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36" name="Line 24"/>
          <p:cNvSpPr>
            <a:spLocks noChangeShapeType="1"/>
          </p:cNvSpPr>
          <p:nvPr/>
        </p:nvSpPr>
        <p:spPr bwMode="auto">
          <a:xfrm flipV="1">
            <a:off x="2209800" y="4876800"/>
            <a:ext cx="20574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7" name="Line 25"/>
          <p:cNvSpPr>
            <a:spLocks noChangeShapeType="1"/>
          </p:cNvSpPr>
          <p:nvPr/>
        </p:nvSpPr>
        <p:spPr bwMode="auto">
          <a:xfrm flipV="1">
            <a:off x="4724400" y="4876800"/>
            <a:ext cx="762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8" name="Line 26"/>
          <p:cNvSpPr>
            <a:spLocks noChangeShapeType="1"/>
          </p:cNvSpPr>
          <p:nvPr/>
        </p:nvSpPr>
        <p:spPr bwMode="auto">
          <a:xfrm flipH="1" flipV="1">
            <a:off x="5334000" y="4876800"/>
            <a:ext cx="1828800" cy="533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9" name="Line 27"/>
          <p:cNvSpPr>
            <a:spLocks noChangeShapeType="1"/>
          </p:cNvSpPr>
          <p:nvPr/>
        </p:nvSpPr>
        <p:spPr bwMode="auto">
          <a:xfrm flipH="1" flipV="1">
            <a:off x="7239000" y="4876800"/>
            <a:ext cx="19050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40" name="Text Box 28"/>
          <p:cNvSpPr txBox="1">
            <a:spLocks noChangeArrowheads="1"/>
          </p:cNvSpPr>
          <p:nvPr/>
        </p:nvSpPr>
        <p:spPr bwMode="auto">
          <a:xfrm>
            <a:off x="990600" y="142875"/>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525341" name="Text Box 29"/>
          <p:cNvSpPr txBox="1">
            <a:spLocks noChangeArrowheads="1"/>
          </p:cNvSpPr>
          <p:nvPr/>
        </p:nvSpPr>
        <p:spPr bwMode="auto">
          <a:xfrm>
            <a:off x="3581400" y="152400"/>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525342" name="Text Box 30"/>
          <p:cNvSpPr txBox="1">
            <a:spLocks noChangeArrowheads="1"/>
          </p:cNvSpPr>
          <p:nvPr/>
        </p:nvSpPr>
        <p:spPr bwMode="auto">
          <a:xfrm>
            <a:off x="6324600" y="152400"/>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525343" name="Line 31"/>
          <p:cNvSpPr>
            <a:spLocks noChangeShapeType="1"/>
          </p:cNvSpPr>
          <p:nvPr/>
        </p:nvSpPr>
        <p:spPr bwMode="auto">
          <a:xfrm flipH="1" flipV="1">
            <a:off x="1981200" y="609600"/>
            <a:ext cx="144780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5344" name="Line 32"/>
          <p:cNvSpPr>
            <a:spLocks noChangeShapeType="1"/>
          </p:cNvSpPr>
          <p:nvPr/>
        </p:nvSpPr>
        <p:spPr bwMode="auto">
          <a:xfrm flipV="1">
            <a:off x="4724400" y="609600"/>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5345" name="Line 33"/>
          <p:cNvSpPr>
            <a:spLocks noChangeShapeType="1"/>
          </p:cNvSpPr>
          <p:nvPr/>
        </p:nvSpPr>
        <p:spPr bwMode="auto">
          <a:xfrm flipV="1">
            <a:off x="6172200" y="609600"/>
            <a:ext cx="1219200" cy="3810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
                                  </p:stCondLst>
                                  <p:childTnLst>
                                    <p:set>
                                      <p:cBhvr>
                                        <p:cTn id="6" dur="1" fill="hold">
                                          <p:stCondLst>
                                            <p:cond delay="0"/>
                                          </p:stCondLst>
                                        </p:cTn>
                                        <p:tgtEl>
                                          <p:spTgt spid="525314"/>
                                        </p:tgtEl>
                                        <p:attrNameLst>
                                          <p:attrName>style.visibility</p:attrName>
                                        </p:attrNameLst>
                                      </p:cBhvr>
                                      <p:to>
                                        <p:strVal val="visible"/>
                                      </p:to>
                                    </p:set>
                                    <p:anim calcmode="lin" valueType="num">
                                      <p:cBhvr additive="base">
                                        <p:cTn id="7" dur="500" fill="hold"/>
                                        <p:tgtEl>
                                          <p:spTgt spid="525314"/>
                                        </p:tgtEl>
                                        <p:attrNameLst>
                                          <p:attrName>ppt_x</p:attrName>
                                        </p:attrNameLst>
                                      </p:cBhvr>
                                      <p:tavLst>
                                        <p:tav tm="0">
                                          <p:val>
                                            <p:strVal val="#ppt_x"/>
                                          </p:val>
                                        </p:tav>
                                        <p:tav tm="100000">
                                          <p:val>
                                            <p:strVal val="#ppt_x"/>
                                          </p:val>
                                        </p:tav>
                                      </p:tavLst>
                                    </p:anim>
                                    <p:anim calcmode="lin" valueType="num">
                                      <p:cBhvr additive="base">
                                        <p:cTn id="8" dur="500" fill="hold"/>
                                        <p:tgtEl>
                                          <p:spTgt spid="52531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600"/>
                            </p:stCondLst>
                            <p:childTnLst>
                              <p:par>
                                <p:cTn id="10" presetID="2" presetClass="entr" presetSubtype="4" fill="hold" grpId="0" nodeType="afterEffect">
                                  <p:stCondLst>
                                    <p:cond delay="300"/>
                                  </p:stCondLst>
                                  <p:childTnLst>
                                    <p:set>
                                      <p:cBhvr>
                                        <p:cTn id="11" dur="1" fill="hold">
                                          <p:stCondLst>
                                            <p:cond delay="0"/>
                                          </p:stCondLst>
                                        </p:cTn>
                                        <p:tgtEl>
                                          <p:spTgt spid="525315"/>
                                        </p:tgtEl>
                                        <p:attrNameLst>
                                          <p:attrName>style.visibility</p:attrName>
                                        </p:attrNameLst>
                                      </p:cBhvr>
                                      <p:to>
                                        <p:strVal val="visible"/>
                                      </p:to>
                                    </p:set>
                                    <p:anim calcmode="lin" valueType="num">
                                      <p:cBhvr additive="base">
                                        <p:cTn id="12" dur="500" fill="hold"/>
                                        <p:tgtEl>
                                          <p:spTgt spid="525315"/>
                                        </p:tgtEl>
                                        <p:attrNameLst>
                                          <p:attrName>ppt_x</p:attrName>
                                        </p:attrNameLst>
                                      </p:cBhvr>
                                      <p:tavLst>
                                        <p:tav tm="0">
                                          <p:val>
                                            <p:strVal val="#ppt_x"/>
                                          </p:val>
                                        </p:tav>
                                        <p:tav tm="100000">
                                          <p:val>
                                            <p:strVal val="#ppt_x"/>
                                          </p:val>
                                        </p:tav>
                                      </p:tavLst>
                                    </p:anim>
                                    <p:anim calcmode="lin" valueType="num">
                                      <p:cBhvr additive="base">
                                        <p:cTn id="13" dur="500" fill="hold"/>
                                        <p:tgtEl>
                                          <p:spTgt spid="52531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400"/>
                            </p:stCondLst>
                            <p:childTnLst>
                              <p:par>
                                <p:cTn id="15" presetID="9" presetClass="entr" presetSubtype="0" fill="hold" grpId="0" nodeType="afterEffect">
                                  <p:stCondLst>
                                    <p:cond delay="100"/>
                                  </p:stCondLst>
                                  <p:childTnLst>
                                    <p:set>
                                      <p:cBhvr>
                                        <p:cTn id="16" dur="1" fill="hold">
                                          <p:stCondLst>
                                            <p:cond delay="0"/>
                                          </p:stCondLst>
                                        </p:cTn>
                                        <p:tgtEl>
                                          <p:spTgt spid="525329"/>
                                        </p:tgtEl>
                                        <p:attrNameLst>
                                          <p:attrName>style.visibility</p:attrName>
                                        </p:attrNameLst>
                                      </p:cBhvr>
                                      <p:to>
                                        <p:strVal val="visible"/>
                                      </p:to>
                                    </p:set>
                                    <p:animEffect transition="in" filter="dissolve">
                                      <p:cBhvr>
                                        <p:cTn id="17" dur="500"/>
                                        <p:tgtEl>
                                          <p:spTgt spid="525329"/>
                                        </p:tgtEl>
                                      </p:cBhvr>
                                    </p:animEffect>
                                  </p:childTnLst>
                                </p:cTn>
                              </p:par>
                            </p:childTnLst>
                          </p:cTn>
                        </p:par>
                        <p:par>
                          <p:cTn id="18" fill="hold" nodeType="afterGroup">
                            <p:stCondLst>
                              <p:cond delay="2000"/>
                            </p:stCondLst>
                            <p:childTnLst>
                              <p:par>
                                <p:cTn id="19" presetID="2" presetClass="entr" presetSubtype="8" fill="hold" grpId="0" nodeType="afterEffect">
                                  <p:stCondLst>
                                    <p:cond delay="200"/>
                                  </p:stCondLst>
                                  <p:childTnLst>
                                    <p:set>
                                      <p:cBhvr>
                                        <p:cTn id="20" dur="1" fill="hold">
                                          <p:stCondLst>
                                            <p:cond delay="0"/>
                                          </p:stCondLst>
                                        </p:cTn>
                                        <p:tgtEl>
                                          <p:spTgt spid="525316"/>
                                        </p:tgtEl>
                                        <p:attrNameLst>
                                          <p:attrName>style.visibility</p:attrName>
                                        </p:attrNameLst>
                                      </p:cBhvr>
                                      <p:to>
                                        <p:strVal val="visible"/>
                                      </p:to>
                                    </p:set>
                                    <p:anim calcmode="lin" valueType="num">
                                      <p:cBhvr additive="base">
                                        <p:cTn id="21" dur="500" fill="hold"/>
                                        <p:tgtEl>
                                          <p:spTgt spid="525316"/>
                                        </p:tgtEl>
                                        <p:attrNameLst>
                                          <p:attrName>ppt_x</p:attrName>
                                        </p:attrNameLst>
                                      </p:cBhvr>
                                      <p:tavLst>
                                        <p:tav tm="0">
                                          <p:val>
                                            <p:strVal val="0-#ppt_w/2"/>
                                          </p:val>
                                        </p:tav>
                                        <p:tav tm="100000">
                                          <p:val>
                                            <p:strVal val="#ppt_x"/>
                                          </p:val>
                                        </p:tav>
                                      </p:tavLst>
                                    </p:anim>
                                    <p:anim calcmode="lin" valueType="num">
                                      <p:cBhvr additive="base">
                                        <p:cTn id="22" dur="500" fill="hold"/>
                                        <p:tgtEl>
                                          <p:spTgt spid="52531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700"/>
                            </p:stCondLst>
                            <p:childTnLst>
                              <p:par>
                                <p:cTn id="24" presetID="9" presetClass="entr" presetSubtype="0" fill="hold" grpId="0" nodeType="afterEffect">
                                  <p:stCondLst>
                                    <p:cond delay="100"/>
                                  </p:stCondLst>
                                  <p:childTnLst>
                                    <p:set>
                                      <p:cBhvr>
                                        <p:cTn id="25" dur="1" fill="hold">
                                          <p:stCondLst>
                                            <p:cond delay="0"/>
                                          </p:stCondLst>
                                        </p:cTn>
                                        <p:tgtEl>
                                          <p:spTgt spid="525330"/>
                                        </p:tgtEl>
                                        <p:attrNameLst>
                                          <p:attrName>style.visibility</p:attrName>
                                        </p:attrNameLst>
                                      </p:cBhvr>
                                      <p:to>
                                        <p:strVal val="visible"/>
                                      </p:to>
                                    </p:set>
                                    <p:animEffect transition="in" filter="dissolve">
                                      <p:cBhvr>
                                        <p:cTn id="26" dur="500"/>
                                        <p:tgtEl>
                                          <p:spTgt spid="525330"/>
                                        </p:tgtEl>
                                      </p:cBhvr>
                                    </p:animEffect>
                                  </p:childTnLst>
                                </p:cTn>
                              </p:par>
                            </p:childTnLst>
                          </p:cTn>
                        </p:par>
                        <p:par>
                          <p:cTn id="27" fill="hold" nodeType="afterGroup">
                            <p:stCondLst>
                              <p:cond delay="3300"/>
                            </p:stCondLst>
                            <p:childTnLst>
                              <p:par>
                                <p:cTn id="28" presetID="2" presetClass="entr" presetSubtype="2" fill="hold" grpId="0" nodeType="afterEffect">
                                  <p:stCondLst>
                                    <p:cond delay="200"/>
                                  </p:stCondLst>
                                  <p:childTnLst>
                                    <p:set>
                                      <p:cBhvr>
                                        <p:cTn id="29" dur="1" fill="hold">
                                          <p:stCondLst>
                                            <p:cond delay="0"/>
                                          </p:stCondLst>
                                        </p:cTn>
                                        <p:tgtEl>
                                          <p:spTgt spid="525317"/>
                                        </p:tgtEl>
                                        <p:attrNameLst>
                                          <p:attrName>style.visibility</p:attrName>
                                        </p:attrNameLst>
                                      </p:cBhvr>
                                      <p:to>
                                        <p:strVal val="visible"/>
                                      </p:to>
                                    </p:set>
                                    <p:anim calcmode="lin" valueType="num">
                                      <p:cBhvr additive="base">
                                        <p:cTn id="30" dur="500" fill="hold"/>
                                        <p:tgtEl>
                                          <p:spTgt spid="525317"/>
                                        </p:tgtEl>
                                        <p:attrNameLst>
                                          <p:attrName>ppt_x</p:attrName>
                                        </p:attrNameLst>
                                      </p:cBhvr>
                                      <p:tavLst>
                                        <p:tav tm="0">
                                          <p:val>
                                            <p:strVal val="1+#ppt_w/2"/>
                                          </p:val>
                                        </p:tav>
                                        <p:tav tm="100000">
                                          <p:val>
                                            <p:strVal val="#ppt_x"/>
                                          </p:val>
                                        </p:tav>
                                      </p:tavLst>
                                    </p:anim>
                                    <p:anim calcmode="lin" valueType="num">
                                      <p:cBhvr additive="base">
                                        <p:cTn id="31" dur="500" fill="hold"/>
                                        <p:tgtEl>
                                          <p:spTgt spid="525317"/>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4000"/>
                            </p:stCondLst>
                            <p:childTnLst>
                              <p:par>
                                <p:cTn id="33" presetID="9" presetClass="entr" presetSubtype="0" fill="hold" grpId="0" nodeType="afterEffect">
                                  <p:stCondLst>
                                    <p:cond delay="100"/>
                                  </p:stCondLst>
                                  <p:childTnLst>
                                    <p:set>
                                      <p:cBhvr>
                                        <p:cTn id="34" dur="1" fill="hold">
                                          <p:stCondLst>
                                            <p:cond delay="0"/>
                                          </p:stCondLst>
                                        </p:cTn>
                                        <p:tgtEl>
                                          <p:spTgt spid="525331"/>
                                        </p:tgtEl>
                                        <p:attrNameLst>
                                          <p:attrName>style.visibility</p:attrName>
                                        </p:attrNameLst>
                                      </p:cBhvr>
                                      <p:to>
                                        <p:strVal val="visible"/>
                                      </p:to>
                                    </p:set>
                                    <p:animEffect transition="in" filter="dissolve">
                                      <p:cBhvr>
                                        <p:cTn id="35" dur="500"/>
                                        <p:tgtEl>
                                          <p:spTgt spid="525331"/>
                                        </p:tgtEl>
                                      </p:cBhvr>
                                    </p:animEffect>
                                  </p:childTnLst>
                                </p:cTn>
                              </p:par>
                            </p:childTnLst>
                          </p:cTn>
                        </p:par>
                        <p:par>
                          <p:cTn id="36" fill="hold" nodeType="afterGroup">
                            <p:stCondLst>
                              <p:cond delay="4600"/>
                            </p:stCondLst>
                            <p:childTnLst>
                              <p:par>
                                <p:cTn id="37" presetID="2" presetClass="entr" presetSubtype="4" fill="hold" grpId="0" nodeType="afterEffect">
                                  <p:stCondLst>
                                    <p:cond delay="400"/>
                                  </p:stCondLst>
                                  <p:childTnLst>
                                    <p:set>
                                      <p:cBhvr>
                                        <p:cTn id="38" dur="1" fill="hold">
                                          <p:stCondLst>
                                            <p:cond delay="0"/>
                                          </p:stCondLst>
                                        </p:cTn>
                                        <p:tgtEl>
                                          <p:spTgt spid="525318"/>
                                        </p:tgtEl>
                                        <p:attrNameLst>
                                          <p:attrName>style.visibility</p:attrName>
                                        </p:attrNameLst>
                                      </p:cBhvr>
                                      <p:to>
                                        <p:strVal val="visible"/>
                                      </p:to>
                                    </p:set>
                                    <p:anim calcmode="lin" valueType="num">
                                      <p:cBhvr additive="base">
                                        <p:cTn id="39" dur="500" fill="hold"/>
                                        <p:tgtEl>
                                          <p:spTgt spid="525318"/>
                                        </p:tgtEl>
                                        <p:attrNameLst>
                                          <p:attrName>ppt_x</p:attrName>
                                        </p:attrNameLst>
                                      </p:cBhvr>
                                      <p:tavLst>
                                        <p:tav tm="0">
                                          <p:val>
                                            <p:strVal val="#ppt_x"/>
                                          </p:val>
                                        </p:tav>
                                        <p:tav tm="100000">
                                          <p:val>
                                            <p:strVal val="#ppt_x"/>
                                          </p:val>
                                        </p:tav>
                                      </p:tavLst>
                                    </p:anim>
                                    <p:anim calcmode="lin" valueType="num">
                                      <p:cBhvr additive="base">
                                        <p:cTn id="40" dur="500" fill="hold"/>
                                        <p:tgtEl>
                                          <p:spTgt spid="525318"/>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5500"/>
                            </p:stCondLst>
                            <p:childTnLst>
                              <p:par>
                                <p:cTn id="42" presetID="9" presetClass="entr" presetSubtype="0" fill="hold" grpId="0" nodeType="afterEffect">
                                  <p:stCondLst>
                                    <p:cond delay="100"/>
                                  </p:stCondLst>
                                  <p:childTnLst>
                                    <p:set>
                                      <p:cBhvr>
                                        <p:cTn id="43" dur="1" fill="hold">
                                          <p:stCondLst>
                                            <p:cond delay="0"/>
                                          </p:stCondLst>
                                        </p:cTn>
                                        <p:tgtEl>
                                          <p:spTgt spid="525326"/>
                                        </p:tgtEl>
                                        <p:attrNameLst>
                                          <p:attrName>style.visibility</p:attrName>
                                        </p:attrNameLst>
                                      </p:cBhvr>
                                      <p:to>
                                        <p:strVal val="visible"/>
                                      </p:to>
                                    </p:set>
                                    <p:animEffect transition="in" filter="dissolve">
                                      <p:cBhvr>
                                        <p:cTn id="44" dur="500"/>
                                        <p:tgtEl>
                                          <p:spTgt spid="525326"/>
                                        </p:tgtEl>
                                      </p:cBhvr>
                                    </p:animEffect>
                                  </p:childTnLst>
                                </p:cTn>
                              </p:par>
                            </p:childTnLst>
                          </p:cTn>
                        </p:par>
                        <p:par>
                          <p:cTn id="45" fill="hold" nodeType="afterGroup">
                            <p:stCondLst>
                              <p:cond delay="6100"/>
                            </p:stCondLst>
                            <p:childTnLst>
                              <p:par>
                                <p:cTn id="46" presetID="2" presetClass="entr" presetSubtype="2" fill="hold" grpId="0" nodeType="afterEffect">
                                  <p:stCondLst>
                                    <p:cond delay="200"/>
                                  </p:stCondLst>
                                  <p:childTnLst>
                                    <p:set>
                                      <p:cBhvr>
                                        <p:cTn id="47" dur="1" fill="hold">
                                          <p:stCondLst>
                                            <p:cond delay="0"/>
                                          </p:stCondLst>
                                        </p:cTn>
                                        <p:tgtEl>
                                          <p:spTgt spid="525319"/>
                                        </p:tgtEl>
                                        <p:attrNameLst>
                                          <p:attrName>style.visibility</p:attrName>
                                        </p:attrNameLst>
                                      </p:cBhvr>
                                      <p:to>
                                        <p:strVal val="visible"/>
                                      </p:to>
                                    </p:set>
                                    <p:anim calcmode="lin" valueType="num">
                                      <p:cBhvr additive="base">
                                        <p:cTn id="48" dur="500" fill="hold"/>
                                        <p:tgtEl>
                                          <p:spTgt spid="525319"/>
                                        </p:tgtEl>
                                        <p:attrNameLst>
                                          <p:attrName>ppt_x</p:attrName>
                                        </p:attrNameLst>
                                      </p:cBhvr>
                                      <p:tavLst>
                                        <p:tav tm="0">
                                          <p:val>
                                            <p:strVal val="1+#ppt_w/2"/>
                                          </p:val>
                                        </p:tav>
                                        <p:tav tm="100000">
                                          <p:val>
                                            <p:strVal val="#ppt_x"/>
                                          </p:val>
                                        </p:tav>
                                      </p:tavLst>
                                    </p:anim>
                                    <p:anim calcmode="lin" valueType="num">
                                      <p:cBhvr additive="base">
                                        <p:cTn id="49" dur="500" fill="hold"/>
                                        <p:tgtEl>
                                          <p:spTgt spid="525319"/>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6800"/>
                            </p:stCondLst>
                            <p:childTnLst>
                              <p:par>
                                <p:cTn id="51" presetID="9" presetClass="entr" presetSubtype="0" fill="hold" grpId="0" nodeType="afterEffect">
                                  <p:stCondLst>
                                    <p:cond delay="100"/>
                                  </p:stCondLst>
                                  <p:childTnLst>
                                    <p:set>
                                      <p:cBhvr>
                                        <p:cTn id="52" dur="1" fill="hold">
                                          <p:stCondLst>
                                            <p:cond delay="0"/>
                                          </p:stCondLst>
                                        </p:cTn>
                                        <p:tgtEl>
                                          <p:spTgt spid="525328"/>
                                        </p:tgtEl>
                                        <p:attrNameLst>
                                          <p:attrName>style.visibility</p:attrName>
                                        </p:attrNameLst>
                                      </p:cBhvr>
                                      <p:to>
                                        <p:strVal val="visible"/>
                                      </p:to>
                                    </p:set>
                                    <p:animEffect transition="in" filter="dissolve">
                                      <p:cBhvr>
                                        <p:cTn id="53" dur="500"/>
                                        <p:tgtEl>
                                          <p:spTgt spid="525328"/>
                                        </p:tgtEl>
                                      </p:cBhvr>
                                    </p:animEffect>
                                  </p:childTnLst>
                                </p:cTn>
                              </p:par>
                            </p:childTnLst>
                          </p:cTn>
                        </p:par>
                        <p:par>
                          <p:cTn id="54" fill="hold" nodeType="afterGroup">
                            <p:stCondLst>
                              <p:cond delay="7400"/>
                            </p:stCondLst>
                            <p:childTnLst>
                              <p:par>
                                <p:cTn id="55" presetID="2" presetClass="entr" presetSubtype="8" fill="hold" grpId="0" nodeType="afterEffect">
                                  <p:stCondLst>
                                    <p:cond delay="200"/>
                                  </p:stCondLst>
                                  <p:childTnLst>
                                    <p:set>
                                      <p:cBhvr>
                                        <p:cTn id="56" dur="1" fill="hold">
                                          <p:stCondLst>
                                            <p:cond delay="0"/>
                                          </p:stCondLst>
                                        </p:cTn>
                                        <p:tgtEl>
                                          <p:spTgt spid="525320"/>
                                        </p:tgtEl>
                                        <p:attrNameLst>
                                          <p:attrName>style.visibility</p:attrName>
                                        </p:attrNameLst>
                                      </p:cBhvr>
                                      <p:to>
                                        <p:strVal val="visible"/>
                                      </p:to>
                                    </p:set>
                                    <p:anim calcmode="lin" valueType="num">
                                      <p:cBhvr additive="base">
                                        <p:cTn id="57" dur="500" fill="hold"/>
                                        <p:tgtEl>
                                          <p:spTgt spid="525320"/>
                                        </p:tgtEl>
                                        <p:attrNameLst>
                                          <p:attrName>ppt_x</p:attrName>
                                        </p:attrNameLst>
                                      </p:cBhvr>
                                      <p:tavLst>
                                        <p:tav tm="0">
                                          <p:val>
                                            <p:strVal val="0-#ppt_w/2"/>
                                          </p:val>
                                        </p:tav>
                                        <p:tav tm="100000">
                                          <p:val>
                                            <p:strVal val="#ppt_x"/>
                                          </p:val>
                                        </p:tav>
                                      </p:tavLst>
                                    </p:anim>
                                    <p:anim calcmode="lin" valueType="num">
                                      <p:cBhvr additive="base">
                                        <p:cTn id="58" dur="500" fill="hold"/>
                                        <p:tgtEl>
                                          <p:spTgt spid="525320"/>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8100"/>
                            </p:stCondLst>
                            <p:childTnLst>
                              <p:par>
                                <p:cTn id="60" presetID="9" presetClass="entr" presetSubtype="0" fill="hold" grpId="0" nodeType="afterEffect">
                                  <p:stCondLst>
                                    <p:cond delay="100"/>
                                  </p:stCondLst>
                                  <p:childTnLst>
                                    <p:set>
                                      <p:cBhvr>
                                        <p:cTn id="61" dur="1" fill="hold">
                                          <p:stCondLst>
                                            <p:cond delay="0"/>
                                          </p:stCondLst>
                                        </p:cTn>
                                        <p:tgtEl>
                                          <p:spTgt spid="525327"/>
                                        </p:tgtEl>
                                        <p:attrNameLst>
                                          <p:attrName>style.visibility</p:attrName>
                                        </p:attrNameLst>
                                      </p:cBhvr>
                                      <p:to>
                                        <p:strVal val="visible"/>
                                      </p:to>
                                    </p:set>
                                    <p:animEffect transition="in" filter="dissolve">
                                      <p:cBhvr>
                                        <p:cTn id="62" dur="500"/>
                                        <p:tgtEl>
                                          <p:spTgt spid="525327"/>
                                        </p:tgtEl>
                                      </p:cBhvr>
                                    </p:animEffect>
                                  </p:childTnLst>
                                </p:cTn>
                              </p:par>
                            </p:childTnLst>
                          </p:cTn>
                        </p:par>
                        <p:par>
                          <p:cTn id="63" fill="hold" nodeType="afterGroup">
                            <p:stCondLst>
                              <p:cond delay="8700"/>
                            </p:stCondLst>
                            <p:childTnLst>
                              <p:par>
                                <p:cTn id="64" presetID="9" presetClass="entr" presetSubtype="0" fill="hold" grpId="0" nodeType="afterEffect">
                                  <p:stCondLst>
                                    <p:cond delay="100"/>
                                  </p:stCondLst>
                                  <p:childTnLst>
                                    <p:set>
                                      <p:cBhvr>
                                        <p:cTn id="65" dur="1" fill="hold">
                                          <p:stCondLst>
                                            <p:cond delay="0"/>
                                          </p:stCondLst>
                                        </p:cTn>
                                        <p:tgtEl>
                                          <p:spTgt spid="525324"/>
                                        </p:tgtEl>
                                        <p:attrNameLst>
                                          <p:attrName>style.visibility</p:attrName>
                                        </p:attrNameLst>
                                      </p:cBhvr>
                                      <p:to>
                                        <p:strVal val="visible"/>
                                      </p:to>
                                    </p:set>
                                    <p:animEffect transition="in" filter="dissolve">
                                      <p:cBhvr>
                                        <p:cTn id="66" dur="500"/>
                                        <p:tgtEl>
                                          <p:spTgt spid="525324"/>
                                        </p:tgtEl>
                                      </p:cBhvr>
                                    </p:animEffect>
                                  </p:childTnLst>
                                </p:cTn>
                              </p:par>
                            </p:childTnLst>
                          </p:cTn>
                        </p:par>
                        <p:par>
                          <p:cTn id="67" fill="hold" nodeType="afterGroup">
                            <p:stCondLst>
                              <p:cond delay="9300"/>
                            </p:stCondLst>
                            <p:childTnLst>
                              <p:par>
                                <p:cTn id="68" presetID="9" presetClass="entr" presetSubtype="0" fill="hold" grpId="0" nodeType="afterEffect">
                                  <p:stCondLst>
                                    <p:cond delay="100"/>
                                  </p:stCondLst>
                                  <p:childTnLst>
                                    <p:set>
                                      <p:cBhvr>
                                        <p:cTn id="69" dur="1" fill="hold">
                                          <p:stCondLst>
                                            <p:cond delay="0"/>
                                          </p:stCondLst>
                                        </p:cTn>
                                        <p:tgtEl>
                                          <p:spTgt spid="525325"/>
                                        </p:tgtEl>
                                        <p:attrNameLst>
                                          <p:attrName>style.visibility</p:attrName>
                                        </p:attrNameLst>
                                      </p:cBhvr>
                                      <p:to>
                                        <p:strVal val="visible"/>
                                      </p:to>
                                    </p:set>
                                    <p:animEffect transition="in" filter="dissolve">
                                      <p:cBhvr>
                                        <p:cTn id="70" dur="500"/>
                                        <p:tgtEl>
                                          <p:spTgt spid="525325"/>
                                        </p:tgtEl>
                                      </p:cBhvr>
                                    </p:animEffect>
                                  </p:childTnLst>
                                </p:cTn>
                              </p:par>
                            </p:childTnLst>
                          </p:cTn>
                        </p:par>
                        <p:par>
                          <p:cTn id="71" fill="hold" nodeType="afterGroup">
                            <p:stCondLst>
                              <p:cond delay="9900"/>
                            </p:stCondLst>
                            <p:childTnLst>
                              <p:par>
                                <p:cTn id="72" presetID="2" presetClass="entr" presetSubtype="4" fill="hold" grpId="0" nodeType="afterEffect">
                                  <p:stCondLst>
                                    <p:cond delay="400"/>
                                  </p:stCondLst>
                                  <p:childTnLst>
                                    <p:set>
                                      <p:cBhvr>
                                        <p:cTn id="73" dur="1" fill="hold">
                                          <p:stCondLst>
                                            <p:cond delay="0"/>
                                          </p:stCondLst>
                                        </p:cTn>
                                        <p:tgtEl>
                                          <p:spTgt spid="525322"/>
                                        </p:tgtEl>
                                        <p:attrNameLst>
                                          <p:attrName>style.visibility</p:attrName>
                                        </p:attrNameLst>
                                      </p:cBhvr>
                                      <p:to>
                                        <p:strVal val="visible"/>
                                      </p:to>
                                    </p:set>
                                    <p:anim calcmode="lin" valueType="num">
                                      <p:cBhvr additive="base">
                                        <p:cTn id="74" dur="500" fill="hold"/>
                                        <p:tgtEl>
                                          <p:spTgt spid="525322"/>
                                        </p:tgtEl>
                                        <p:attrNameLst>
                                          <p:attrName>ppt_x</p:attrName>
                                        </p:attrNameLst>
                                      </p:cBhvr>
                                      <p:tavLst>
                                        <p:tav tm="0">
                                          <p:val>
                                            <p:strVal val="#ppt_x"/>
                                          </p:val>
                                        </p:tav>
                                        <p:tav tm="100000">
                                          <p:val>
                                            <p:strVal val="#ppt_x"/>
                                          </p:val>
                                        </p:tav>
                                      </p:tavLst>
                                    </p:anim>
                                    <p:anim calcmode="lin" valueType="num">
                                      <p:cBhvr additive="base">
                                        <p:cTn id="75" dur="500" fill="hold"/>
                                        <p:tgtEl>
                                          <p:spTgt spid="525322"/>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10800"/>
                            </p:stCondLst>
                            <p:childTnLst>
                              <p:par>
                                <p:cTn id="77" presetID="9" presetClass="entr" presetSubtype="0" fill="hold" grpId="0" nodeType="afterEffect">
                                  <p:stCondLst>
                                    <p:cond delay="100"/>
                                  </p:stCondLst>
                                  <p:childTnLst>
                                    <p:set>
                                      <p:cBhvr>
                                        <p:cTn id="78" dur="1" fill="hold">
                                          <p:stCondLst>
                                            <p:cond delay="0"/>
                                          </p:stCondLst>
                                        </p:cTn>
                                        <p:tgtEl>
                                          <p:spTgt spid="525337"/>
                                        </p:tgtEl>
                                        <p:attrNameLst>
                                          <p:attrName>style.visibility</p:attrName>
                                        </p:attrNameLst>
                                      </p:cBhvr>
                                      <p:to>
                                        <p:strVal val="visible"/>
                                      </p:to>
                                    </p:set>
                                    <p:animEffect transition="in" filter="dissolve">
                                      <p:cBhvr>
                                        <p:cTn id="79" dur="500"/>
                                        <p:tgtEl>
                                          <p:spTgt spid="525337"/>
                                        </p:tgtEl>
                                      </p:cBhvr>
                                    </p:animEffect>
                                  </p:childTnLst>
                                </p:cTn>
                              </p:par>
                            </p:childTnLst>
                          </p:cTn>
                        </p:par>
                        <p:par>
                          <p:cTn id="80" fill="hold" nodeType="afterGroup">
                            <p:stCondLst>
                              <p:cond delay="11400"/>
                            </p:stCondLst>
                            <p:childTnLst>
                              <p:par>
                                <p:cTn id="81" presetID="2" presetClass="entr" presetSubtype="8" fill="hold" grpId="0" nodeType="afterEffect">
                                  <p:stCondLst>
                                    <p:cond delay="200"/>
                                  </p:stCondLst>
                                  <p:childTnLst>
                                    <p:set>
                                      <p:cBhvr>
                                        <p:cTn id="82" dur="1" fill="hold">
                                          <p:stCondLst>
                                            <p:cond delay="0"/>
                                          </p:stCondLst>
                                        </p:cTn>
                                        <p:tgtEl>
                                          <p:spTgt spid="525321"/>
                                        </p:tgtEl>
                                        <p:attrNameLst>
                                          <p:attrName>style.visibility</p:attrName>
                                        </p:attrNameLst>
                                      </p:cBhvr>
                                      <p:to>
                                        <p:strVal val="visible"/>
                                      </p:to>
                                    </p:set>
                                    <p:anim calcmode="lin" valueType="num">
                                      <p:cBhvr additive="base">
                                        <p:cTn id="83" dur="500" fill="hold"/>
                                        <p:tgtEl>
                                          <p:spTgt spid="525321"/>
                                        </p:tgtEl>
                                        <p:attrNameLst>
                                          <p:attrName>ppt_x</p:attrName>
                                        </p:attrNameLst>
                                      </p:cBhvr>
                                      <p:tavLst>
                                        <p:tav tm="0">
                                          <p:val>
                                            <p:strVal val="0-#ppt_w/2"/>
                                          </p:val>
                                        </p:tav>
                                        <p:tav tm="100000">
                                          <p:val>
                                            <p:strVal val="#ppt_x"/>
                                          </p:val>
                                        </p:tav>
                                      </p:tavLst>
                                    </p:anim>
                                    <p:anim calcmode="lin" valueType="num">
                                      <p:cBhvr additive="base">
                                        <p:cTn id="84" dur="500" fill="hold"/>
                                        <p:tgtEl>
                                          <p:spTgt spid="525321"/>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12100"/>
                            </p:stCondLst>
                            <p:childTnLst>
                              <p:par>
                                <p:cTn id="86" presetID="9" presetClass="entr" presetSubtype="0" fill="hold" grpId="0" nodeType="afterEffect">
                                  <p:stCondLst>
                                    <p:cond delay="100"/>
                                  </p:stCondLst>
                                  <p:childTnLst>
                                    <p:set>
                                      <p:cBhvr>
                                        <p:cTn id="87" dur="1" fill="hold">
                                          <p:stCondLst>
                                            <p:cond delay="0"/>
                                          </p:stCondLst>
                                        </p:cTn>
                                        <p:tgtEl>
                                          <p:spTgt spid="525336"/>
                                        </p:tgtEl>
                                        <p:attrNameLst>
                                          <p:attrName>style.visibility</p:attrName>
                                        </p:attrNameLst>
                                      </p:cBhvr>
                                      <p:to>
                                        <p:strVal val="visible"/>
                                      </p:to>
                                    </p:set>
                                    <p:animEffect transition="in" filter="dissolve">
                                      <p:cBhvr>
                                        <p:cTn id="88" dur="500"/>
                                        <p:tgtEl>
                                          <p:spTgt spid="525336"/>
                                        </p:tgtEl>
                                      </p:cBhvr>
                                    </p:animEffect>
                                  </p:childTnLst>
                                </p:cTn>
                              </p:par>
                            </p:childTnLst>
                          </p:cTn>
                        </p:par>
                        <p:par>
                          <p:cTn id="89" fill="hold" nodeType="afterGroup">
                            <p:stCondLst>
                              <p:cond delay="12700"/>
                            </p:stCondLst>
                            <p:childTnLst>
                              <p:par>
                                <p:cTn id="90" presetID="2" presetClass="entr" presetSubtype="2" fill="hold" grpId="0" nodeType="afterEffect">
                                  <p:stCondLst>
                                    <p:cond delay="200"/>
                                  </p:stCondLst>
                                  <p:childTnLst>
                                    <p:set>
                                      <p:cBhvr>
                                        <p:cTn id="91" dur="1" fill="hold">
                                          <p:stCondLst>
                                            <p:cond delay="0"/>
                                          </p:stCondLst>
                                        </p:cTn>
                                        <p:tgtEl>
                                          <p:spTgt spid="525323"/>
                                        </p:tgtEl>
                                        <p:attrNameLst>
                                          <p:attrName>style.visibility</p:attrName>
                                        </p:attrNameLst>
                                      </p:cBhvr>
                                      <p:to>
                                        <p:strVal val="visible"/>
                                      </p:to>
                                    </p:set>
                                    <p:anim calcmode="lin" valueType="num">
                                      <p:cBhvr additive="base">
                                        <p:cTn id="92" dur="500" fill="hold"/>
                                        <p:tgtEl>
                                          <p:spTgt spid="525323"/>
                                        </p:tgtEl>
                                        <p:attrNameLst>
                                          <p:attrName>ppt_x</p:attrName>
                                        </p:attrNameLst>
                                      </p:cBhvr>
                                      <p:tavLst>
                                        <p:tav tm="0">
                                          <p:val>
                                            <p:strVal val="1+#ppt_w/2"/>
                                          </p:val>
                                        </p:tav>
                                        <p:tav tm="100000">
                                          <p:val>
                                            <p:strVal val="#ppt_x"/>
                                          </p:val>
                                        </p:tav>
                                      </p:tavLst>
                                    </p:anim>
                                    <p:anim calcmode="lin" valueType="num">
                                      <p:cBhvr additive="base">
                                        <p:cTn id="93" dur="500" fill="hold"/>
                                        <p:tgtEl>
                                          <p:spTgt spid="525323"/>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13400"/>
                            </p:stCondLst>
                            <p:childTnLst>
                              <p:par>
                                <p:cTn id="95" presetID="9" presetClass="entr" presetSubtype="0" fill="hold" grpId="0" nodeType="afterEffect">
                                  <p:stCondLst>
                                    <p:cond delay="100"/>
                                  </p:stCondLst>
                                  <p:childTnLst>
                                    <p:set>
                                      <p:cBhvr>
                                        <p:cTn id="96" dur="1" fill="hold">
                                          <p:stCondLst>
                                            <p:cond delay="0"/>
                                          </p:stCondLst>
                                        </p:cTn>
                                        <p:tgtEl>
                                          <p:spTgt spid="525338"/>
                                        </p:tgtEl>
                                        <p:attrNameLst>
                                          <p:attrName>style.visibility</p:attrName>
                                        </p:attrNameLst>
                                      </p:cBhvr>
                                      <p:to>
                                        <p:strVal val="visible"/>
                                      </p:to>
                                    </p:set>
                                    <p:animEffect transition="in" filter="dissolve">
                                      <p:cBhvr>
                                        <p:cTn id="97" dur="500"/>
                                        <p:tgtEl>
                                          <p:spTgt spid="525338"/>
                                        </p:tgtEl>
                                      </p:cBhvr>
                                    </p:animEffect>
                                  </p:childTnLst>
                                </p:cTn>
                              </p:par>
                            </p:childTnLst>
                          </p:cTn>
                        </p:par>
                        <p:par>
                          <p:cTn id="98" fill="hold" nodeType="afterGroup">
                            <p:stCondLst>
                              <p:cond delay="14000"/>
                            </p:stCondLst>
                            <p:childTnLst>
                              <p:par>
                                <p:cTn id="99" presetID="9" presetClass="entr" presetSubtype="0" fill="hold" grpId="0" nodeType="afterEffect">
                                  <p:stCondLst>
                                    <p:cond delay="100"/>
                                  </p:stCondLst>
                                  <p:childTnLst>
                                    <p:set>
                                      <p:cBhvr>
                                        <p:cTn id="100" dur="1" fill="hold">
                                          <p:stCondLst>
                                            <p:cond delay="0"/>
                                          </p:stCondLst>
                                        </p:cTn>
                                        <p:tgtEl>
                                          <p:spTgt spid="525339"/>
                                        </p:tgtEl>
                                        <p:attrNameLst>
                                          <p:attrName>style.visibility</p:attrName>
                                        </p:attrNameLst>
                                      </p:cBhvr>
                                      <p:to>
                                        <p:strVal val="visible"/>
                                      </p:to>
                                    </p:set>
                                    <p:animEffect transition="in" filter="dissolve">
                                      <p:cBhvr>
                                        <p:cTn id="101" dur="500"/>
                                        <p:tgtEl>
                                          <p:spTgt spid="525339"/>
                                        </p:tgtEl>
                                      </p:cBhvr>
                                    </p:animEffect>
                                  </p:childTnLst>
                                </p:cTn>
                              </p:par>
                            </p:childTnLst>
                          </p:cTn>
                        </p:par>
                        <p:par>
                          <p:cTn id="102" fill="hold" nodeType="afterGroup">
                            <p:stCondLst>
                              <p:cond delay="14600"/>
                            </p:stCondLst>
                            <p:childTnLst>
                              <p:par>
                                <p:cTn id="103" presetID="9" presetClass="entr" presetSubtype="0" fill="hold" grpId="0" nodeType="afterEffect">
                                  <p:stCondLst>
                                    <p:cond delay="100"/>
                                  </p:stCondLst>
                                  <p:childTnLst>
                                    <p:set>
                                      <p:cBhvr>
                                        <p:cTn id="104" dur="1" fill="hold">
                                          <p:stCondLst>
                                            <p:cond delay="0"/>
                                          </p:stCondLst>
                                        </p:cTn>
                                        <p:tgtEl>
                                          <p:spTgt spid="525335"/>
                                        </p:tgtEl>
                                        <p:attrNameLst>
                                          <p:attrName>style.visibility</p:attrName>
                                        </p:attrNameLst>
                                      </p:cBhvr>
                                      <p:to>
                                        <p:strVal val="visible"/>
                                      </p:to>
                                    </p:set>
                                    <p:animEffect transition="in" filter="dissolve">
                                      <p:cBhvr>
                                        <p:cTn id="105" dur="500"/>
                                        <p:tgtEl>
                                          <p:spTgt spid="525335"/>
                                        </p:tgtEl>
                                      </p:cBhvr>
                                    </p:animEffect>
                                  </p:childTnLst>
                                </p:cTn>
                              </p:par>
                            </p:childTnLst>
                          </p:cTn>
                        </p:par>
                        <p:par>
                          <p:cTn id="106" fill="hold" nodeType="afterGroup">
                            <p:stCondLst>
                              <p:cond delay="15200"/>
                            </p:stCondLst>
                            <p:childTnLst>
                              <p:par>
                                <p:cTn id="107" presetID="9" presetClass="entr" presetSubtype="0" fill="hold" grpId="0" nodeType="afterEffect">
                                  <p:stCondLst>
                                    <p:cond delay="600"/>
                                  </p:stCondLst>
                                  <p:childTnLst>
                                    <p:set>
                                      <p:cBhvr>
                                        <p:cTn id="108" dur="1" fill="hold">
                                          <p:stCondLst>
                                            <p:cond delay="0"/>
                                          </p:stCondLst>
                                        </p:cTn>
                                        <p:tgtEl>
                                          <p:spTgt spid="525333"/>
                                        </p:tgtEl>
                                        <p:attrNameLst>
                                          <p:attrName>style.visibility</p:attrName>
                                        </p:attrNameLst>
                                      </p:cBhvr>
                                      <p:to>
                                        <p:strVal val="visible"/>
                                      </p:to>
                                    </p:set>
                                    <p:animEffect transition="in" filter="dissolve">
                                      <p:cBhvr>
                                        <p:cTn id="109" dur="500"/>
                                        <p:tgtEl>
                                          <p:spTgt spid="525333"/>
                                        </p:tgtEl>
                                      </p:cBhvr>
                                    </p:animEffect>
                                  </p:childTnLst>
                                </p:cTn>
                              </p:par>
                            </p:childTnLst>
                          </p:cTn>
                        </p:par>
                        <p:par>
                          <p:cTn id="110" fill="hold" nodeType="afterGroup">
                            <p:stCondLst>
                              <p:cond delay="16300"/>
                            </p:stCondLst>
                            <p:childTnLst>
                              <p:par>
                                <p:cTn id="111" presetID="9" presetClass="entr" presetSubtype="0" fill="hold" grpId="0" nodeType="afterEffect">
                                  <p:stCondLst>
                                    <p:cond delay="300"/>
                                  </p:stCondLst>
                                  <p:childTnLst>
                                    <p:set>
                                      <p:cBhvr>
                                        <p:cTn id="112" dur="1" fill="hold">
                                          <p:stCondLst>
                                            <p:cond delay="0"/>
                                          </p:stCondLst>
                                        </p:cTn>
                                        <p:tgtEl>
                                          <p:spTgt spid="525332"/>
                                        </p:tgtEl>
                                        <p:attrNameLst>
                                          <p:attrName>style.visibility</p:attrName>
                                        </p:attrNameLst>
                                      </p:cBhvr>
                                      <p:to>
                                        <p:strVal val="visible"/>
                                      </p:to>
                                    </p:set>
                                    <p:animEffect transition="in" filter="dissolve">
                                      <p:cBhvr>
                                        <p:cTn id="113" dur="500"/>
                                        <p:tgtEl>
                                          <p:spTgt spid="525332"/>
                                        </p:tgtEl>
                                      </p:cBhvr>
                                    </p:animEffect>
                                  </p:childTnLst>
                                </p:cTn>
                              </p:par>
                            </p:childTnLst>
                          </p:cTn>
                        </p:par>
                        <p:par>
                          <p:cTn id="114" fill="hold" nodeType="afterGroup">
                            <p:stCondLst>
                              <p:cond delay="17100"/>
                            </p:stCondLst>
                            <p:childTnLst>
                              <p:par>
                                <p:cTn id="115" presetID="9" presetClass="entr" presetSubtype="0" fill="hold" grpId="0" nodeType="afterEffect">
                                  <p:stCondLst>
                                    <p:cond delay="300"/>
                                  </p:stCondLst>
                                  <p:childTnLst>
                                    <p:set>
                                      <p:cBhvr>
                                        <p:cTn id="116" dur="1" fill="hold">
                                          <p:stCondLst>
                                            <p:cond delay="0"/>
                                          </p:stCondLst>
                                        </p:cTn>
                                        <p:tgtEl>
                                          <p:spTgt spid="525334"/>
                                        </p:tgtEl>
                                        <p:attrNameLst>
                                          <p:attrName>style.visibility</p:attrName>
                                        </p:attrNameLst>
                                      </p:cBhvr>
                                      <p:to>
                                        <p:strVal val="visible"/>
                                      </p:to>
                                    </p:set>
                                    <p:animEffect transition="in" filter="dissolve">
                                      <p:cBhvr>
                                        <p:cTn id="117" dur="500"/>
                                        <p:tgtEl>
                                          <p:spTgt spid="525334"/>
                                        </p:tgtEl>
                                      </p:cBhvr>
                                    </p:animEffect>
                                  </p:childTnLst>
                                </p:cTn>
                              </p:par>
                            </p:childTnLst>
                          </p:cTn>
                        </p:par>
                        <p:par>
                          <p:cTn id="118" fill="hold" nodeType="afterGroup">
                            <p:stCondLst>
                              <p:cond delay="17900"/>
                            </p:stCondLst>
                            <p:childTnLst>
                              <p:par>
                                <p:cTn id="119" presetID="2" presetClass="entr" presetSubtype="1" fill="hold" grpId="0" nodeType="afterEffect">
                                  <p:stCondLst>
                                    <p:cond delay="1000"/>
                                  </p:stCondLst>
                                  <p:childTnLst>
                                    <p:set>
                                      <p:cBhvr>
                                        <p:cTn id="120" dur="1" fill="hold">
                                          <p:stCondLst>
                                            <p:cond delay="0"/>
                                          </p:stCondLst>
                                        </p:cTn>
                                        <p:tgtEl>
                                          <p:spTgt spid="525341"/>
                                        </p:tgtEl>
                                        <p:attrNameLst>
                                          <p:attrName>style.visibility</p:attrName>
                                        </p:attrNameLst>
                                      </p:cBhvr>
                                      <p:to>
                                        <p:strVal val="visible"/>
                                      </p:to>
                                    </p:set>
                                    <p:anim calcmode="lin" valueType="num">
                                      <p:cBhvr additive="base">
                                        <p:cTn id="121" dur="500" fill="hold"/>
                                        <p:tgtEl>
                                          <p:spTgt spid="525341"/>
                                        </p:tgtEl>
                                        <p:attrNameLst>
                                          <p:attrName>ppt_x</p:attrName>
                                        </p:attrNameLst>
                                      </p:cBhvr>
                                      <p:tavLst>
                                        <p:tav tm="0">
                                          <p:val>
                                            <p:strVal val="#ppt_x"/>
                                          </p:val>
                                        </p:tav>
                                        <p:tav tm="100000">
                                          <p:val>
                                            <p:strVal val="#ppt_x"/>
                                          </p:val>
                                        </p:tav>
                                      </p:tavLst>
                                    </p:anim>
                                    <p:anim calcmode="lin" valueType="num">
                                      <p:cBhvr additive="base">
                                        <p:cTn id="122" dur="500" fill="hold"/>
                                        <p:tgtEl>
                                          <p:spTgt spid="525341"/>
                                        </p:tgtEl>
                                        <p:attrNameLst>
                                          <p:attrName>ppt_y</p:attrName>
                                        </p:attrNameLst>
                                      </p:cBhvr>
                                      <p:tavLst>
                                        <p:tav tm="0">
                                          <p:val>
                                            <p:strVal val="0-#ppt_h/2"/>
                                          </p:val>
                                        </p:tav>
                                        <p:tav tm="100000">
                                          <p:val>
                                            <p:strVal val="#ppt_y"/>
                                          </p:val>
                                        </p:tav>
                                      </p:tavLst>
                                    </p:anim>
                                  </p:childTnLst>
                                </p:cTn>
                              </p:par>
                            </p:childTnLst>
                          </p:cTn>
                        </p:par>
                        <p:par>
                          <p:cTn id="123" fill="hold" nodeType="afterGroup">
                            <p:stCondLst>
                              <p:cond delay="19400"/>
                            </p:stCondLst>
                            <p:childTnLst>
                              <p:par>
                                <p:cTn id="124" presetID="3" presetClass="entr" presetSubtype="10" fill="hold" grpId="0" nodeType="afterEffect">
                                  <p:stCondLst>
                                    <p:cond delay="0"/>
                                  </p:stCondLst>
                                  <p:childTnLst>
                                    <p:set>
                                      <p:cBhvr>
                                        <p:cTn id="125" dur="1" fill="hold">
                                          <p:stCondLst>
                                            <p:cond delay="0"/>
                                          </p:stCondLst>
                                        </p:cTn>
                                        <p:tgtEl>
                                          <p:spTgt spid="525344"/>
                                        </p:tgtEl>
                                        <p:attrNameLst>
                                          <p:attrName>style.visibility</p:attrName>
                                        </p:attrNameLst>
                                      </p:cBhvr>
                                      <p:to>
                                        <p:strVal val="visible"/>
                                      </p:to>
                                    </p:set>
                                    <p:animEffect transition="in" filter="blinds(horizontal)">
                                      <p:cBhvr>
                                        <p:cTn id="126" dur="500"/>
                                        <p:tgtEl>
                                          <p:spTgt spid="525344"/>
                                        </p:tgtEl>
                                      </p:cBhvr>
                                    </p:animEffect>
                                  </p:childTnLst>
                                </p:cTn>
                              </p:par>
                            </p:childTnLst>
                          </p:cTn>
                        </p:par>
                        <p:par>
                          <p:cTn id="127" fill="hold" nodeType="afterGroup">
                            <p:stCondLst>
                              <p:cond delay="19900"/>
                            </p:stCondLst>
                            <p:childTnLst>
                              <p:par>
                                <p:cTn id="128" presetID="2" presetClass="entr" presetSubtype="9" fill="hold" grpId="0" nodeType="afterEffect">
                                  <p:stCondLst>
                                    <p:cond delay="0"/>
                                  </p:stCondLst>
                                  <p:childTnLst>
                                    <p:set>
                                      <p:cBhvr>
                                        <p:cTn id="129" dur="1" fill="hold">
                                          <p:stCondLst>
                                            <p:cond delay="0"/>
                                          </p:stCondLst>
                                        </p:cTn>
                                        <p:tgtEl>
                                          <p:spTgt spid="525340"/>
                                        </p:tgtEl>
                                        <p:attrNameLst>
                                          <p:attrName>style.visibility</p:attrName>
                                        </p:attrNameLst>
                                      </p:cBhvr>
                                      <p:to>
                                        <p:strVal val="visible"/>
                                      </p:to>
                                    </p:set>
                                    <p:anim calcmode="lin" valueType="num">
                                      <p:cBhvr additive="base">
                                        <p:cTn id="130" dur="500" fill="hold"/>
                                        <p:tgtEl>
                                          <p:spTgt spid="525340"/>
                                        </p:tgtEl>
                                        <p:attrNameLst>
                                          <p:attrName>ppt_x</p:attrName>
                                        </p:attrNameLst>
                                      </p:cBhvr>
                                      <p:tavLst>
                                        <p:tav tm="0">
                                          <p:val>
                                            <p:strVal val="0-#ppt_w/2"/>
                                          </p:val>
                                        </p:tav>
                                        <p:tav tm="100000">
                                          <p:val>
                                            <p:strVal val="#ppt_x"/>
                                          </p:val>
                                        </p:tav>
                                      </p:tavLst>
                                    </p:anim>
                                    <p:anim calcmode="lin" valueType="num">
                                      <p:cBhvr additive="base">
                                        <p:cTn id="131" dur="500" fill="hold"/>
                                        <p:tgtEl>
                                          <p:spTgt spid="525340"/>
                                        </p:tgtEl>
                                        <p:attrNameLst>
                                          <p:attrName>ppt_y</p:attrName>
                                        </p:attrNameLst>
                                      </p:cBhvr>
                                      <p:tavLst>
                                        <p:tav tm="0">
                                          <p:val>
                                            <p:strVal val="0-#ppt_h/2"/>
                                          </p:val>
                                        </p:tav>
                                        <p:tav tm="100000">
                                          <p:val>
                                            <p:strVal val="#ppt_y"/>
                                          </p:val>
                                        </p:tav>
                                      </p:tavLst>
                                    </p:anim>
                                  </p:childTnLst>
                                </p:cTn>
                              </p:par>
                            </p:childTnLst>
                          </p:cTn>
                        </p:par>
                        <p:par>
                          <p:cTn id="132" fill="hold" nodeType="afterGroup">
                            <p:stCondLst>
                              <p:cond delay="20400"/>
                            </p:stCondLst>
                            <p:childTnLst>
                              <p:par>
                                <p:cTn id="133" presetID="3" presetClass="entr" presetSubtype="10" fill="hold" grpId="0" nodeType="afterEffect">
                                  <p:stCondLst>
                                    <p:cond delay="0"/>
                                  </p:stCondLst>
                                  <p:childTnLst>
                                    <p:set>
                                      <p:cBhvr>
                                        <p:cTn id="134" dur="1" fill="hold">
                                          <p:stCondLst>
                                            <p:cond delay="0"/>
                                          </p:stCondLst>
                                        </p:cTn>
                                        <p:tgtEl>
                                          <p:spTgt spid="525343"/>
                                        </p:tgtEl>
                                        <p:attrNameLst>
                                          <p:attrName>style.visibility</p:attrName>
                                        </p:attrNameLst>
                                      </p:cBhvr>
                                      <p:to>
                                        <p:strVal val="visible"/>
                                      </p:to>
                                    </p:set>
                                    <p:animEffect transition="in" filter="blinds(horizontal)">
                                      <p:cBhvr>
                                        <p:cTn id="135" dur="500"/>
                                        <p:tgtEl>
                                          <p:spTgt spid="525343"/>
                                        </p:tgtEl>
                                      </p:cBhvr>
                                    </p:animEffect>
                                  </p:childTnLst>
                                </p:cTn>
                              </p:par>
                            </p:childTnLst>
                          </p:cTn>
                        </p:par>
                        <p:par>
                          <p:cTn id="136" fill="hold" nodeType="afterGroup">
                            <p:stCondLst>
                              <p:cond delay="20900"/>
                            </p:stCondLst>
                            <p:childTnLst>
                              <p:par>
                                <p:cTn id="137" presetID="2" presetClass="entr" presetSubtype="3" fill="hold" grpId="0" nodeType="afterEffect">
                                  <p:stCondLst>
                                    <p:cond delay="0"/>
                                  </p:stCondLst>
                                  <p:childTnLst>
                                    <p:set>
                                      <p:cBhvr>
                                        <p:cTn id="138" dur="1" fill="hold">
                                          <p:stCondLst>
                                            <p:cond delay="0"/>
                                          </p:stCondLst>
                                        </p:cTn>
                                        <p:tgtEl>
                                          <p:spTgt spid="525342"/>
                                        </p:tgtEl>
                                        <p:attrNameLst>
                                          <p:attrName>style.visibility</p:attrName>
                                        </p:attrNameLst>
                                      </p:cBhvr>
                                      <p:to>
                                        <p:strVal val="visible"/>
                                      </p:to>
                                    </p:set>
                                    <p:anim calcmode="lin" valueType="num">
                                      <p:cBhvr additive="base">
                                        <p:cTn id="139" dur="500" fill="hold"/>
                                        <p:tgtEl>
                                          <p:spTgt spid="525342"/>
                                        </p:tgtEl>
                                        <p:attrNameLst>
                                          <p:attrName>ppt_x</p:attrName>
                                        </p:attrNameLst>
                                      </p:cBhvr>
                                      <p:tavLst>
                                        <p:tav tm="0">
                                          <p:val>
                                            <p:strVal val="1+#ppt_w/2"/>
                                          </p:val>
                                        </p:tav>
                                        <p:tav tm="100000">
                                          <p:val>
                                            <p:strVal val="#ppt_x"/>
                                          </p:val>
                                        </p:tav>
                                      </p:tavLst>
                                    </p:anim>
                                    <p:anim calcmode="lin" valueType="num">
                                      <p:cBhvr additive="base">
                                        <p:cTn id="140" dur="500" fill="hold"/>
                                        <p:tgtEl>
                                          <p:spTgt spid="525342"/>
                                        </p:tgtEl>
                                        <p:attrNameLst>
                                          <p:attrName>ppt_y</p:attrName>
                                        </p:attrNameLst>
                                      </p:cBhvr>
                                      <p:tavLst>
                                        <p:tav tm="0">
                                          <p:val>
                                            <p:strVal val="0-#ppt_h/2"/>
                                          </p:val>
                                        </p:tav>
                                        <p:tav tm="100000">
                                          <p:val>
                                            <p:strVal val="#ppt_y"/>
                                          </p:val>
                                        </p:tav>
                                      </p:tavLst>
                                    </p:anim>
                                  </p:childTnLst>
                                </p:cTn>
                              </p:par>
                            </p:childTnLst>
                          </p:cTn>
                        </p:par>
                        <p:par>
                          <p:cTn id="141" fill="hold" nodeType="afterGroup">
                            <p:stCondLst>
                              <p:cond delay="21400"/>
                            </p:stCondLst>
                            <p:childTnLst>
                              <p:par>
                                <p:cTn id="142" presetID="3" presetClass="entr" presetSubtype="10" fill="hold" grpId="0" nodeType="afterEffect">
                                  <p:stCondLst>
                                    <p:cond delay="0"/>
                                  </p:stCondLst>
                                  <p:childTnLst>
                                    <p:set>
                                      <p:cBhvr>
                                        <p:cTn id="143" dur="1" fill="hold">
                                          <p:stCondLst>
                                            <p:cond delay="0"/>
                                          </p:stCondLst>
                                        </p:cTn>
                                        <p:tgtEl>
                                          <p:spTgt spid="525345"/>
                                        </p:tgtEl>
                                        <p:attrNameLst>
                                          <p:attrName>style.visibility</p:attrName>
                                        </p:attrNameLst>
                                      </p:cBhvr>
                                      <p:to>
                                        <p:strVal val="visible"/>
                                      </p:to>
                                    </p:set>
                                    <p:animEffect transition="in" filter="blinds(horizontal)">
                                      <p:cBhvr>
                                        <p:cTn id="144" dur="500"/>
                                        <p:tgtEl>
                                          <p:spTgt spid="525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4" grpId="0" animBg="1" autoUpdateAnimBg="0"/>
      <p:bldP spid="525315" grpId="0" animBg="1" autoUpdateAnimBg="0"/>
      <p:bldP spid="525316" grpId="0" animBg="1" autoUpdateAnimBg="0"/>
      <p:bldP spid="525317" grpId="0" animBg="1" autoUpdateAnimBg="0"/>
      <p:bldP spid="525318" grpId="0" animBg="1" autoUpdateAnimBg="0"/>
      <p:bldP spid="525319" grpId="0" animBg="1" autoUpdateAnimBg="0"/>
      <p:bldP spid="525320" grpId="0" animBg="1" autoUpdateAnimBg="0"/>
      <p:bldP spid="525321" grpId="0" animBg="1" autoUpdateAnimBg="0"/>
      <p:bldP spid="525322" grpId="0" animBg="1" autoUpdateAnimBg="0"/>
      <p:bldP spid="525323" grpId="0" animBg="1" autoUpdateAnimBg="0"/>
      <p:bldP spid="525324" grpId="0" animBg="1"/>
      <p:bldP spid="525325" grpId="0" animBg="1"/>
      <p:bldP spid="525326" grpId="0" animBg="1"/>
      <p:bldP spid="525327" grpId="0" animBg="1"/>
      <p:bldP spid="525328" grpId="0" animBg="1"/>
      <p:bldP spid="525329" grpId="0" animBg="1"/>
      <p:bldP spid="525330" grpId="0" animBg="1"/>
      <p:bldP spid="525331" grpId="0" animBg="1"/>
      <p:bldP spid="525332" grpId="0" animBg="1"/>
      <p:bldP spid="525333" grpId="0" animBg="1"/>
      <p:bldP spid="525334" grpId="0" animBg="1"/>
      <p:bldP spid="525335" grpId="0" animBg="1"/>
      <p:bldP spid="525336" grpId="0" animBg="1"/>
      <p:bldP spid="525337" grpId="0" animBg="1"/>
      <p:bldP spid="525338" grpId="0" animBg="1"/>
      <p:bldP spid="525339" grpId="0" animBg="1"/>
      <p:bldP spid="525340" grpId="0" animBg="1" autoUpdateAnimBg="0"/>
      <p:bldP spid="525341" grpId="0" animBg="1" autoUpdateAnimBg="0"/>
      <p:bldP spid="525342" grpId="0" animBg="1" autoUpdateAnimBg="0"/>
      <p:bldP spid="525343" grpId="0" animBg="1"/>
      <p:bldP spid="525344" grpId="0" animBg="1"/>
      <p:bldP spid="525345"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3294063" y="992188"/>
            <a:ext cx="3286125" cy="5238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a:solidFill>
                  <a:srgbClr val="C00000"/>
                </a:solidFill>
              </a:rPr>
              <a:t>DESIRED IMPACT</a:t>
            </a:r>
            <a:endParaRPr lang="en-US" sz="2800">
              <a:solidFill>
                <a:srgbClr val="C00000"/>
              </a:solidFill>
            </a:endParaRPr>
          </a:p>
        </p:txBody>
      </p:sp>
      <p:sp>
        <p:nvSpPr>
          <p:cNvPr id="75779" name="Text Box 3"/>
          <p:cNvSpPr txBox="1">
            <a:spLocks noChangeArrowheads="1"/>
          </p:cNvSpPr>
          <p:nvPr/>
        </p:nvSpPr>
        <p:spPr bwMode="auto">
          <a:xfrm>
            <a:off x="3841750" y="2286000"/>
            <a:ext cx="1887538" cy="830263"/>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OUTCOME 2</a:t>
            </a:r>
          </a:p>
        </p:txBody>
      </p:sp>
      <p:sp>
        <p:nvSpPr>
          <p:cNvPr id="75780" name="Text Box 4"/>
          <p:cNvSpPr txBox="1">
            <a:spLocks noChangeArrowheads="1"/>
          </p:cNvSpPr>
          <p:nvPr/>
        </p:nvSpPr>
        <p:spPr bwMode="auto">
          <a:xfrm>
            <a:off x="1103313" y="2286000"/>
            <a:ext cx="1825625" cy="830263"/>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OUTCOME 1</a:t>
            </a:r>
          </a:p>
        </p:txBody>
      </p:sp>
      <p:sp>
        <p:nvSpPr>
          <p:cNvPr id="75781" name="Text Box 5"/>
          <p:cNvSpPr txBox="1">
            <a:spLocks noChangeArrowheads="1"/>
          </p:cNvSpPr>
          <p:nvPr/>
        </p:nvSpPr>
        <p:spPr bwMode="auto">
          <a:xfrm>
            <a:off x="6477000" y="2286000"/>
            <a:ext cx="1828800" cy="830263"/>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OUTCOME 3</a:t>
            </a:r>
          </a:p>
        </p:txBody>
      </p:sp>
      <p:sp>
        <p:nvSpPr>
          <p:cNvPr id="75782" name="Text Box 6"/>
          <p:cNvSpPr txBox="1">
            <a:spLocks noChangeArrowheads="1"/>
          </p:cNvSpPr>
          <p:nvPr/>
        </p:nvSpPr>
        <p:spPr bwMode="auto">
          <a:xfrm>
            <a:off x="3962400" y="4114800"/>
            <a:ext cx="1752600" cy="4000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OUTPUT 2.2</a:t>
            </a:r>
            <a:endParaRPr lang="en-US" sz="3200" b="1"/>
          </a:p>
        </p:txBody>
      </p:sp>
      <p:sp>
        <p:nvSpPr>
          <p:cNvPr id="75783" name="Text Box 7"/>
          <p:cNvSpPr txBox="1">
            <a:spLocks noChangeArrowheads="1"/>
          </p:cNvSpPr>
          <p:nvPr/>
        </p:nvSpPr>
        <p:spPr bwMode="auto">
          <a:xfrm>
            <a:off x="6400800" y="4038600"/>
            <a:ext cx="1752600" cy="4000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OUTPUT 2.3</a:t>
            </a:r>
            <a:endParaRPr lang="en-US" sz="3200" b="1"/>
          </a:p>
        </p:txBody>
      </p:sp>
      <p:sp>
        <p:nvSpPr>
          <p:cNvPr id="75784" name="Text Box 8"/>
          <p:cNvSpPr txBox="1">
            <a:spLocks noChangeArrowheads="1"/>
          </p:cNvSpPr>
          <p:nvPr/>
        </p:nvSpPr>
        <p:spPr bwMode="auto">
          <a:xfrm>
            <a:off x="1447800" y="4086225"/>
            <a:ext cx="1752600" cy="4000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OUTPUT 2.1</a:t>
            </a:r>
          </a:p>
        </p:txBody>
      </p:sp>
      <p:sp>
        <p:nvSpPr>
          <p:cNvPr id="75785" name="Text Box 9"/>
          <p:cNvSpPr txBox="1">
            <a:spLocks noChangeArrowheads="1"/>
          </p:cNvSpPr>
          <p:nvPr/>
        </p:nvSpPr>
        <p:spPr bwMode="auto">
          <a:xfrm>
            <a:off x="1295400" y="5486400"/>
            <a:ext cx="1752600" cy="6159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Intervention </a:t>
            </a:r>
            <a:r>
              <a:rPr lang="en-US" sz="1400" b="1"/>
              <a:t>2.2.1</a:t>
            </a:r>
            <a:endParaRPr lang="en-US" sz="2400" b="1"/>
          </a:p>
        </p:txBody>
      </p:sp>
      <p:sp>
        <p:nvSpPr>
          <p:cNvPr id="75786" name="Text Box 10"/>
          <p:cNvSpPr txBox="1">
            <a:spLocks noChangeArrowheads="1"/>
          </p:cNvSpPr>
          <p:nvPr/>
        </p:nvSpPr>
        <p:spPr bwMode="auto">
          <a:xfrm>
            <a:off x="3886200" y="5486400"/>
            <a:ext cx="1752600" cy="6159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Intervention </a:t>
            </a:r>
            <a:r>
              <a:rPr lang="en-US" sz="1400" b="1"/>
              <a:t>2.2.2</a:t>
            </a:r>
            <a:endParaRPr lang="en-US" sz="2400" b="1"/>
          </a:p>
        </p:txBody>
      </p:sp>
      <p:sp>
        <p:nvSpPr>
          <p:cNvPr id="75787" name="Text Box 11"/>
          <p:cNvSpPr txBox="1">
            <a:spLocks noChangeArrowheads="1"/>
          </p:cNvSpPr>
          <p:nvPr/>
        </p:nvSpPr>
        <p:spPr bwMode="auto">
          <a:xfrm>
            <a:off x="6477000" y="5486400"/>
            <a:ext cx="1752600" cy="6159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Intervention </a:t>
            </a:r>
            <a:r>
              <a:rPr lang="en-US" sz="1400" b="1"/>
              <a:t>2.2.3</a:t>
            </a:r>
            <a:endParaRPr lang="en-US" sz="2400" b="1"/>
          </a:p>
        </p:txBody>
      </p:sp>
      <p:sp>
        <p:nvSpPr>
          <p:cNvPr id="75788" name="Line 12"/>
          <p:cNvSpPr>
            <a:spLocks noChangeShapeType="1"/>
          </p:cNvSpPr>
          <p:nvPr/>
        </p:nvSpPr>
        <p:spPr bwMode="auto">
          <a:xfrm flipV="1">
            <a:off x="0" y="3124200"/>
            <a:ext cx="18288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5789" name="Line 13"/>
          <p:cNvSpPr>
            <a:spLocks noChangeShapeType="1"/>
          </p:cNvSpPr>
          <p:nvPr/>
        </p:nvSpPr>
        <p:spPr bwMode="auto">
          <a:xfrm flipH="1" flipV="1">
            <a:off x="7315200" y="3124200"/>
            <a:ext cx="18288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5790" name="Line 14"/>
          <p:cNvSpPr>
            <a:spLocks noChangeShapeType="1"/>
          </p:cNvSpPr>
          <p:nvPr/>
        </p:nvSpPr>
        <p:spPr bwMode="auto">
          <a:xfrm flipV="1">
            <a:off x="4648200" y="3124200"/>
            <a:ext cx="76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1" name="Line 15"/>
          <p:cNvSpPr>
            <a:spLocks noChangeShapeType="1"/>
          </p:cNvSpPr>
          <p:nvPr/>
        </p:nvSpPr>
        <p:spPr bwMode="auto">
          <a:xfrm flipV="1">
            <a:off x="2209800" y="3200400"/>
            <a:ext cx="22098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5792" name="Line 16"/>
          <p:cNvSpPr>
            <a:spLocks noChangeShapeType="1"/>
          </p:cNvSpPr>
          <p:nvPr/>
        </p:nvSpPr>
        <p:spPr bwMode="auto">
          <a:xfrm flipH="1" flipV="1">
            <a:off x="5029200" y="3200400"/>
            <a:ext cx="22860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5793" name="Line 17"/>
          <p:cNvSpPr>
            <a:spLocks noChangeShapeType="1"/>
          </p:cNvSpPr>
          <p:nvPr/>
        </p:nvSpPr>
        <p:spPr bwMode="auto">
          <a:xfrm flipV="1">
            <a:off x="4724400" y="1600200"/>
            <a:ext cx="0" cy="6858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4" name="Line 18"/>
          <p:cNvSpPr>
            <a:spLocks noChangeShapeType="1"/>
          </p:cNvSpPr>
          <p:nvPr/>
        </p:nvSpPr>
        <p:spPr bwMode="auto">
          <a:xfrm flipV="1">
            <a:off x="1981200" y="1524000"/>
            <a:ext cx="1600200" cy="7620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5" name="Line 19"/>
          <p:cNvSpPr>
            <a:spLocks noChangeShapeType="1"/>
          </p:cNvSpPr>
          <p:nvPr/>
        </p:nvSpPr>
        <p:spPr bwMode="auto">
          <a:xfrm flipH="1" flipV="1">
            <a:off x="6172200" y="1524000"/>
            <a:ext cx="1066800" cy="6858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6" name="Line 20"/>
          <p:cNvSpPr>
            <a:spLocks noChangeShapeType="1"/>
          </p:cNvSpPr>
          <p:nvPr/>
        </p:nvSpPr>
        <p:spPr bwMode="auto">
          <a:xfrm flipV="1">
            <a:off x="0" y="6248400"/>
            <a:ext cx="1981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5797" name="Line 21"/>
          <p:cNvSpPr>
            <a:spLocks noChangeShapeType="1"/>
          </p:cNvSpPr>
          <p:nvPr/>
        </p:nvSpPr>
        <p:spPr bwMode="auto">
          <a:xfrm flipH="1" flipV="1">
            <a:off x="4724400" y="6248400"/>
            <a:ext cx="76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8" name="Line 22"/>
          <p:cNvSpPr>
            <a:spLocks noChangeShapeType="1"/>
          </p:cNvSpPr>
          <p:nvPr/>
        </p:nvSpPr>
        <p:spPr bwMode="auto">
          <a:xfrm flipH="1" flipV="1">
            <a:off x="7315200" y="6248400"/>
            <a:ext cx="18288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799" name="Line 23"/>
          <p:cNvSpPr>
            <a:spLocks noChangeShapeType="1"/>
          </p:cNvSpPr>
          <p:nvPr/>
        </p:nvSpPr>
        <p:spPr bwMode="auto">
          <a:xfrm flipV="1">
            <a:off x="0" y="4524375"/>
            <a:ext cx="2198688" cy="11144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800" name="Line 24"/>
          <p:cNvSpPr>
            <a:spLocks noChangeShapeType="1"/>
          </p:cNvSpPr>
          <p:nvPr/>
        </p:nvSpPr>
        <p:spPr bwMode="auto">
          <a:xfrm flipV="1">
            <a:off x="2209800" y="4524375"/>
            <a:ext cx="1997075" cy="9620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801" name="Line 25"/>
          <p:cNvSpPr>
            <a:spLocks noChangeShapeType="1"/>
          </p:cNvSpPr>
          <p:nvPr/>
        </p:nvSpPr>
        <p:spPr bwMode="auto">
          <a:xfrm flipV="1">
            <a:off x="4724400" y="4524375"/>
            <a:ext cx="30163" cy="9620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802" name="Line 26"/>
          <p:cNvSpPr>
            <a:spLocks noChangeShapeType="1"/>
          </p:cNvSpPr>
          <p:nvPr/>
        </p:nvSpPr>
        <p:spPr bwMode="auto">
          <a:xfrm flipH="1" flipV="1">
            <a:off x="5302250" y="4524375"/>
            <a:ext cx="1860550" cy="8858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803" name="Line 27"/>
          <p:cNvSpPr>
            <a:spLocks noChangeShapeType="1"/>
          </p:cNvSpPr>
          <p:nvPr/>
        </p:nvSpPr>
        <p:spPr bwMode="auto">
          <a:xfrm flipH="1" flipV="1">
            <a:off x="7310438" y="4524375"/>
            <a:ext cx="1833562" cy="9620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5804" name="Text Box 28"/>
          <p:cNvSpPr txBox="1">
            <a:spLocks noChangeArrowheads="1"/>
          </p:cNvSpPr>
          <p:nvPr/>
        </p:nvSpPr>
        <p:spPr bwMode="auto">
          <a:xfrm>
            <a:off x="990600" y="142875"/>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75805" name="Text Box 29"/>
          <p:cNvSpPr txBox="1">
            <a:spLocks noChangeArrowheads="1"/>
          </p:cNvSpPr>
          <p:nvPr/>
        </p:nvSpPr>
        <p:spPr bwMode="auto">
          <a:xfrm>
            <a:off x="3581400" y="152400"/>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75806" name="Text Box 30"/>
          <p:cNvSpPr txBox="1">
            <a:spLocks noChangeArrowheads="1"/>
          </p:cNvSpPr>
          <p:nvPr/>
        </p:nvSpPr>
        <p:spPr bwMode="auto">
          <a:xfrm>
            <a:off x="6324600" y="152400"/>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75807" name="Line 31"/>
          <p:cNvSpPr>
            <a:spLocks noChangeShapeType="1"/>
          </p:cNvSpPr>
          <p:nvPr/>
        </p:nvSpPr>
        <p:spPr bwMode="auto">
          <a:xfrm flipH="1" flipV="1">
            <a:off x="1981200" y="609600"/>
            <a:ext cx="144780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808" name="Line 32"/>
          <p:cNvSpPr>
            <a:spLocks noChangeShapeType="1"/>
          </p:cNvSpPr>
          <p:nvPr/>
        </p:nvSpPr>
        <p:spPr bwMode="auto">
          <a:xfrm flipV="1">
            <a:off x="4724400" y="609600"/>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809" name="Line 33"/>
          <p:cNvSpPr>
            <a:spLocks noChangeShapeType="1"/>
          </p:cNvSpPr>
          <p:nvPr/>
        </p:nvSpPr>
        <p:spPr bwMode="auto">
          <a:xfrm flipV="1">
            <a:off x="6172200" y="609600"/>
            <a:ext cx="1219200" cy="3810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2590800" y="912813"/>
            <a:ext cx="4419600" cy="5238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a:solidFill>
                  <a:srgbClr val="C00000"/>
                </a:solidFill>
              </a:rPr>
              <a:t>Women empowered</a:t>
            </a:r>
          </a:p>
        </p:txBody>
      </p:sp>
      <p:sp>
        <p:nvSpPr>
          <p:cNvPr id="169987" name="Text Box 3"/>
          <p:cNvSpPr txBox="1">
            <a:spLocks noChangeArrowheads="1"/>
          </p:cNvSpPr>
          <p:nvPr/>
        </p:nvSpPr>
        <p:spPr bwMode="auto">
          <a:xfrm>
            <a:off x="3505200" y="2286000"/>
            <a:ext cx="2362200" cy="830263"/>
          </a:xfrm>
          <a:prstGeom prst="rect">
            <a:avLst/>
          </a:prstGeom>
          <a:solidFill>
            <a:srgbClr val="FFFF00"/>
          </a:solidFill>
          <a:ln w="28575">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Young women educated </a:t>
            </a:r>
            <a:endParaRPr lang="en-US" sz="2800" b="1"/>
          </a:p>
        </p:txBody>
      </p:sp>
      <p:sp>
        <p:nvSpPr>
          <p:cNvPr id="169988" name="Text Box 4"/>
          <p:cNvSpPr txBox="1">
            <a:spLocks noChangeArrowheads="1"/>
          </p:cNvSpPr>
          <p:nvPr/>
        </p:nvSpPr>
        <p:spPr bwMode="auto">
          <a:xfrm>
            <a:off x="190500" y="2286000"/>
            <a:ext cx="2628900" cy="830263"/>
          </a:xfrm>
          <a:prstGeom prst="rect">
            <a:avLst/>
          </a:prstGeom>
          <a:solidFill>
            <a:srgbClr val="FFFF00"/>
          </a:solidFill>
          <a:ln w="12700">
            <a:solidFill>
              <a:srgbClr val="00FF99"/>
            </a:solidFill>
            <a:miter lim="800000"/>
            <a:headEnd/>
            <a:tailEnd/>
          </a:ln>
          <a:effectLst/>
        </p:spPr>
        <p:txBody>
          <a:bodyPr>
            <a:spAutoFit/>
          </a:bodyPr>
          <a:lstStyle/>
          <a:p>
            <a:pPr algn="ctr" eaLnBrk="0" hangingPunct="0">
              <a:spcBef>
                <a:spcPct val="50000"/>
              </a:spcBef>
              <a:defRPr/>
            </a:pPr>
            <a:r>
              <a:rPr lang="en-US" sz="2400" b="1" dirty="0">
                <a:solidFill>
                  <a:schemeClr val="accent1">
                    <a:lumMod val="50000"/>
                  </a:schemeClr>
                </a:solidFill>
                <a:cs typeface="+mn-cs"/>
              </a:rPr>
              <a:t>Women in leadership roles</a:t>
            </a:r>
          </a:p>
        </p:txBody>
      </p:sp>
      <p:sp>
        <p:nvSpPr>
          <p:cNvPr id="169989" name="Text Box 5"/>
          <p:cNvSpPr txBox="1">
            <a:spLocks noChangeArrowheads="1"/>
          </p:cNvSpPr>
          <p:nvPr/>
        </p:nvSpPr>
        <p:spPr bwMode="auto">
          <a:xfrm>
            <a:off x="6477000" y="2151063"/>
            <a:ext cx="2286000" cy="1200150"/>
          </a:xfrm>
          <a:prstGeom prst="rect">
            <a:avLst/>
          </a:prstGeom>
          <a:solidFill>
            <a:srgbClr val="FFFF00"/>
          </a:solidFill>
          <a:ln w="19050">
            <a:solidFill>
              <a:srgbClr val="00FF99"/>
            </a:solidFill>
            <a:miter lim="800000"/>
            <a:headEnd/>
            <a:tailEnd/>
          </a:ln>
          <a:effectLst/>
        </p:spPr>
        <p:txBody>
          <a:bodyPr>
            <a:spAutoFit/>
          </a:bodyPr>
          <a:lstStyle/>
          <a:p>
            <a:pPr algn="ctr" eaLnBrk="0" hangingPunct="0">
              <a:spcBef>
                <a:spcPct val="50000"/>
              </a:spcBef>
              <a:defRPr/>
            </a:pPr>
            <a:r>
              <a:rPr lang="en-US" sz="2400" b="1" dirty="0">
                <a:solidFill>
                  <a:schemeClr val="accent1">
                    <a:lumMod val="50000"/>
                  </a:schemeClr>
                </a:solidFill>
                <a:cs typeface="+mn-cs"/>
              </a:rPr>
              <a:t>Economic opportunities for women</a:t>
            </a:r>
          </a:p>
        </p:txBody>
      </p:sp>
      <p:sp>
        <p:nvSpPr>
          <p:cNvPr id="169990" name="Text Box 6"/>
          <p:cNvSpPr txBox="1">
            <a:spLocks noChangeArrowheads="1"/>
          </p:cNvSpPr>
          <p:nvPr/>
        </p:nvSpPr>
        <p:spPr bwMode="auto">
          <a:xfrm>
            <a:off x="3476625" y="4114800"/>
            <a:ext cx="2555875" cy="1200150"/>
          </a:xfrm>
          <a:prstGeom prst="rect">
            <a:avLst/>
          </a:prstGeom>
          <a:solidFill>
            <a:srgbClr val="FFFF00"/>
          </a:solidFill>
          <a:ln w="5715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Female enrollment rates increase</a:t>
            </a:r>
            <a:endParaRPr lang="en-US" sz="2800" b="1"/>
          </a:p>
        </p:txBody>
      </p:sp>
      <p:sp>
        <p:nvSpPr>
          <p:cNvPr id="169991" name="Text Box 7"/>
          <p:cNvSpPr txBox="1">
            <a:spLocks noChangeArrowheads="1"/>
          </p:cNvSpPr>
          <p:nvPr/>
        </p:nvSpPr>
        <p:spPr bwMode="auto">
          <a:xfrm>
            <a:off x="6400800" y="4038600"/>
            <a:ext cx="2286000" cy="830263"/>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Curriculum improved</a:t>
            </a:r>
          </a:p>
        </p:txBody>
      </p:sp>
      <p:sp>
        <p:nvSpPr>
          <p:cNvPr id="169992" name="Text Box 8"/>
          <p:cNvSpPr txBox="1">
            <a:spLocks noChangeArrowheads="1"/>
          </p:cNvSpPr>
          <p:nvPr/>
        </p:nvSpPr>
        <p:spPr bwMode="auto">
          <a:xfrm>
            <a:off x="685800" y="3976688"/>
            <a:ext cx="2514600" cy="12001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Improved educational policies</a:t>
            </a:r>
            <a:endParaRPr lang="en-US" sz="2800" b="1"/>
          </a:p>
        </p:txBody>
      </p:sp>
      <p:sp>
        <p:nvSpPr>
          <p:cNvPr id="169993" name="Text Box 9"/>
          <p:cNvSpPr txBox="1">
            <a:spLocks noChangeArrowheads="1"/>
          </p:cNvSpPr>
          <p:nvPr/>
        </p:nvSpPr>
        <p:spPr bwMode="auto">
          <a:xfrm>
            <a:off x="1219200" y="5486400"/>
            <a:ext cx="1828800" cy="13239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Parents persuaded to send girls to school</a:t>
            </a:r>
            <a:endParaRPr lang="en-US" sz="2400" b="1"/>
          </a:p>
        </p:txBody>
      </p:sp>
      <p:sp>
        <p:nvSpPr>
          <p:cNvPr id="169994" name="Text Box 10"/>
          <p:cNvSpPr txBox="1">
            <a:spLocks noChangeArrowheads="1"/>
          </p:cNvSpPr>
          <p:nvPr/>
        </p:nvSpPr>
        <p:spPr bwMode="auto">
          <a:xfrm>
            <a:off x="3886200" y="5637213"/>
            <a:ext cx="1963738" cy="1077912"/>
          </a:xfrm>
          <a:prstGeom prst="rect">
            <a:avLst/>
          </a:prstGeom>
          <a:solidFill>
            <a:srgbClr val="FFFF00"/>
          </a:solidFill>
          <a:ln w="762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3200" b="1"/>
              <a:t>Schools built</a:t>
            </a:r>
            <a:endParaRPr lang="en-US" sz="3600" b="1"/>
          </a:p>
        </p:txBody>
      </p:sp>
      <p:sp>
        <p:nvSpPr>
          <p:cNvPr id="169995" name="Text Box 11"/>
          <p:cNvSpPr txBox="1">
            <a:spLocks noChangeArrowheads="1"/>
          </p:cNvSpPr>
          <p:nvPr/>
        </p:nvSpPr>
        <p:spPr bwMode="auto">
          <a:xfrm>
            <a:off x="6477000" y="5486400"/>
            <a:ext cx="2057400" cy="101600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School system hires and pays teachers</a:t>
            </a:r>
            <a:endParaRPr lang="en-US" sz="2400" b="1"/>
          </a:p>
        </p:txBody>
      </p:sp>
      <p:sp>
        <p:nvSpPr>
          <p:cNvPr id="169996" name="Line 12"/>
          <p:cNvSpPr>
            <a:spLocks noChangeShapeType="1"/>
          </p:cNvSpPr>
          <p:nvPr/>
        </p:nvSpPr>
        <p:spPr bwMode="auto">
          <a:xfrm flipV="1">
            <a:off x="0" y="3048000"/>
            <a:ext cx="160020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9997" name="Line 13"/>
          <p:cNvSpPr>
            <a:spLocks noChangeShapeType="1"/>
          </p:cNvSpPr>
          <p:nvPr/>
        </p:nvSpPr>
        <p:spPr bwMode="auto">
          <a:xfrm flipH="1" flipV="1">
            <a:off x="7858125" y="3429000"/>
            <a:ext cx="1285875" cy="685800"/>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9998" name="Line 14"/>
          <p:cNvSpPr>
            <a:spLocks noChangeShapeType="1"/>
          </p:cNvSpPr>
          <p:nvPr/>
        </p:nvSpPr>
        <p:spPr bwMode="auto">
          <a:xfrm flipH="1" flipV="1">
            <a:off x="4724400" y="3048000"/>
            <a:ext cx="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9999" name="Line 15"/>
          <p:cNvSpPr>
            <a:spLocks noChangeShapeType="1"/>
          </p:cNvSpPr>
          <p:nvPr/>
        </p:nvSpPr>
        <p:spPr bwMode="auto">
          <a:xfrm flipV="1">
            <a:off x="2209800" y="3048000"/>
            <a:ext cx="12954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0" name="Line 16"/>
          <p:cNvSpPr>
            <a:spLocks noChangeShapeType="1"/>
          </p:cNvSpPr>
          <p:nvPr/>
        </p:nvSpPr>
        <p:spPr bwMode="auto">
          <a:xfrm flipH="1" flipV="1">
            <a:off x="5791200" y="3048000"/>
            <a:ext cx="15240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1" name="Line 17"/>
          <p:cNvSpPr>
            <a:spLocks noChangeShapeType="1"/>
          </p:cNvSpPr>
          <p:nvPr/>
        </p:nvSpPr>
        <p:spPr bwMode="auto">
          <a:xfrm flipV="1">
            <a:off x="4724400" y="1371600"/>
            <a:ext cx="0" cy="9144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0002" name="Line 18"/>
          <p:cNvSpPr>
            <a:spLocks noChangeShapeType="1"/>
          </p:cNvSpPr>
          <p:nvPr/>
        </p:nvSpPr>
        <p:spPr bwMode="auto">
          <a:xfrm flipV="1">
            <a:off x="1981200" y="1447800"/>
            <a:ext cx="2286000" cy="8382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3" name="Line 19"/>
          <p:cNvSpPr>
            <a:spLocks noChangeShapeType="1"/>
          </p:cNvSpPr>
          <p:nvPr/>
        </p:nvSpPr>
        <p:spPr bwMode="auto">
          <a:xfrm flipH="1" flipV="1">
            <a:off x="5257800" y="1447800"/>
            <a:ext cx="1981200" cy="7620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7" name="Line 23"/>
          <p:cNvSpPr>
            <a:spLocks noChangeShapeType="1"/>
          </p:cNvSpPr>
          <p:nvPr/>
        </p:nvSpPr>
        <p:spPr bwMode="auto">
          <a:xfrm flipV="1">
            <a:off x="0" y="5254625"/>
            <a:ext cx="920750" cy="38417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8" name="Line 24"/>
          <p:cNvSpPr>
            <a:spLocks noChangeShapeType="1"/>
          </p:cNvSpPr>
          <p:nvPr/>
        </p:nvSpPr>
        <p:spPr bwMode="auto">
          <a:xfrm flipV="1">
            <a:off x="2209800" y="5254625"/>
            <a:ext cx="1266825" cy="23177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9" name="Line 25"/>
          <p:cNvSpPr>
            <a:spLocks noChangeShapeType="1"/>
          </p:cNvSpPr>
          <p:nvPr/>
        </p:nvSpPr>
        <p:spPr bwMode="auto">
          <a:xfrm flipV="1">
            <a:off x="4724400" y="5254625"/>
            <a:ext cx="30163" cy="3651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10" name="Line 26"/>
          <p:cNvSpPr>
            <a:spLocks noChangeShapeType="1"/>
          </p:cNvSpPr>
          <p:nvPr/>
        </p:nvSpPr>
        <p:spPr bwMode="auto">
          <a:xfrm flipH="1" flipV="1">
            <a:off x="6032500" y="5072063"/>
            <a:ext cx="1130300" cy="33813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11" name="Line 27"/>
          <p:cNvSpPr>
            <a:spLocks noChangeShapeType="1"/>
          </p:cNvSpPr>
          <p:nvPr/>
        </p:nvSpPr>
        <p:spPr bwMode="auto">
          <a:xfrm flipH="1" flipV="1">
            <a:off x="7493000" y="4889500"/>
            <a:ext cx="1651000" cy="5969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12" name="Text Box 28"/>
          <p:cNvSpPr txBox="1">
            <a:spLocks noChangeArrowheads="1"/>
          </p:cNvSpPr>
          <p:nvPr/>
        </p:nvSpPr>
        <p:spPr bwMode="auto">
          <a:xfrm>
            <a:off x="3276600" y="0"/>
            <a:ext cx="3048000" cy="427038"/>
          </a:xfrm>
          <a:prstGeom prst="rect">
            <a:avLst/>
          </a:prstGeom>
          <a:noFill/>
          <a:ln w="12700">
            <a:noFill/>
            <a:miter lim="800000"/>
            <a:headEnd/>
            <a:tailEnd/>
          </a:ln>
          <a:effectLst/>
        </p:spPr>
        <p:txBody>
          <a:bodyPr>
            <a:spAutoFit/>
          </a:bodyPr>
          <a:lstStyle/>
          <a:p>
            <a:pPr eaLnBrk="0" hangingPunct="0">
              <a:spcBef>
                <a:spcPct val="50000"/>
              </a:spcBef>
              <a:defRPr/>
            </a:pPr>
            <a:endParaRPr lang="en-US">
              <a:effectLst>
                <a:outerShdw blurRad="38100" dist="38100" dir="2700000" algn="tl">
                  <a:srgbClr val="000000"/>
                </a:outerShdw>
              </a:effectLst>
              <a:cs typeface="+mn-cs"/>
            </a:endParaRPr>
          </a:p>
        </p:txBody>
      </p:sp>
      <p:sp>
        <p:nvSpPr>
          <p:cNvPr id="170013" name="Text Box 29"/>
          <p:cNvSpPr txBox="1">
            <a:spLocks noChangeArrowheads="1"/>
          </p:cNvSpPr>
          <p:nvPr/>
        </p:nvSpPr>
        <p:spPr bwMode="auto">
          <a:xfrm>
            <a:off x="2514600" y="76200"/>
            <a:ext cx="4648200" cy="584200"/>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3200" b="1">
                <a:solidFill>
                  <a:srgbClr val="FF0000"/>
                </a:solidFill>
                <a:latin typeface="Times New Roman" pitchFamily="18" charset="0"/>
              </a:rPr>
              <a:t>Reduction in poverty</a:t>
            </a:r>
          </a:p>
        </p:txBody>
      </p:sp>
      <p:sp>
        <p:nvSpPr>
          <p:cNvPr id="170014" name="Line 30"/>
          <p:cNvSpPr>
            <a:spLocks noChangeShapeType="1"/>
          </p:cNvSpPr>
          <p:nvPr/>
        </p:nvSpPr>
        <p:spPr bwMode="auto">
          <a:xfrm flipV="1">
            <a:off x="4724400" y="609600"/>
            <a:ext cx="0" cy="304800"/>
          </a:xfrm>
          <a:prstGeom prst="line">
            <a:avLst/>
          </a:prstGeom>
          <a:noFill/>
          <a:ln w="76200">
            <a:solidFill>
              <a:srgbClr val="FF7C8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 name="Line 20"/>
          <p:cNvSpPr>
            <a:spLocks noChangeShapeType="1"/>
          </p:cNvSpPr>
          <p:nvPr/>
        </p:nvSpPr>
        <p:spPr bwMode="auto">
          <a:xfrm flipV="1">
            <a:off x="0" y="609600"/>
            <a:ext cx="2514600" cy="9144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 name="Line 22"/>
          <p:cNvSpPr>
            <a:spLocks noChangeShapeType="1"/>
          </p:cNvSpPr>
          <p:nvPr/>
        </p:nvSpPr>
        <p:spPr bwMode="auto">
          <a:xfrm flipH="1" flipV="1">
            <a:off x="7162800" y="609600"/>
            <a:ext cx="1981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9994"/>
                                        </p:tgtEl>
                                        <p:attrNameLst>
                                          <p:attrName>style.visibility</p:attrName>
                                        </p:attrNameLst>
                                      </p:cBhvr>
                                      <p:to>
                                        <p:strVal val="visible"/>
                                      </p:to>
                                    </p:set>
                                    <p:anim calcmode="lin" valueType="num">
                                      <p:cBhvr additive="base">
                                        <p:cTn id="7" dur="500" fill="hold"/>
                                        <p:tgtEl>
                                          <p:spTgt spid="169994"/>
                                        </p:tgtEl>
                                        <p:attrNameLst>
                                          <p:attrName>ppt_x</p:attrName>
                                        </p:attrNameLst>
                                      </p:cBhvr>
                                      <p:tavLst>
                                        <p:tav tm="0">
                                          <p:val>
                                            <p:strVal val="#ppt_x"/>
                                          </p:val>
                                        </p:tav>
                                        <p:tav tm="100000">
                                          <p:val>
                                            <p:strVal val="#ppt_x"/>
                                          </p:val>
                                        </p:tav>
                                      </p:tavLst>
                                    </p:anim>
                                    <p:anim calcmode="lin" valueType="num">
                                      <p:cBhvr additive="base">
                                        <p:cTn id="8" dur="500" fill="hold"/>
                                        <p:tgtEl>
                                          <p:spTgt spid="1699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9993"/>
                                        </p:tgtEl>
                                        <p:attrNameLst>
                                          <p:attrName>style.visibility</p:attrName>
                                        </p:attrNameLst>
                                      </p:cBhvr>
                                      <p:to>
                                        <p:strVal val="visible"/>
                                      </p:to>
                                    </p:set>
                                    <p:anim calcmode="lin" valueType="num">
                                      <p:cBhvr additive="base">
                                        <p:cTn id="13" dur="500" fill="hold"/>
                                        <p:tgtEl>
                                          <p:spTgt spid="169993"/>
                                        </p:tgtEl>
                                        <p:attrNameLst>
                                          <p:attrName>ppt_x</p:attrName>
                                        </p:attrNameLst>
                                      </p:cBhvr>
                                      <p:tavLst>
                                        <p:tav tm="0">
                                          <p:val>
                                            <p:strVal val="0-#ppt_w/2"/>
                                          </p:val>
                                        </p:tav>
                                        <p:tav tm="100000">
                                          <p:val>
                                            <p:strVal val="#ppt_x"/>
                                          </p:val>
                                        </p:tav>
                                      </p:tavLst>
                                    </p:anim>
                                    <p:anim calcmode="lin" valueType="num">
                                      <p:cBhvr additive="base">
                                        <p:cTn id="14" dur="500" fill="hold"/>
                                        <p:tgtEl>
                                          <p:spTgt spid="16999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69995"/>
                                        </p:tgtEl>
                                        <p:attrNameLst>
                                          <p:attrName>style.visibility</p:attrName>
                                        </p:attrNameLst>
                                      </p:cBhvr>
                                      <p:to>
                                        <p:strVal val="visible"/>
                                      </p:to>
                                    </p:set>
                                    <p:anim calcmode="lin" valueType="num">
                                      <p:cBhvr additive="base">
                                        <p:cTn id="18" dur="500" fill="hold"/>
                                        <p:tgtEl>
                                          <p:spTgt spid="169995"/>
                                        </p:tgtEl>
                                        <p:attrNameLst>
                                          <p:attrName>ppt_x</p:attrName>
                                        </p:attrNameLst>
                                      </p:cBhvr>
                                      <p:tavLst>
                                        <p:tav tm="0">
                                          <p:val>
                                            <p:strVal val="1+#ppt_w/2"/>
                                          </p:val>
                                        </p:tav>
                                        <p:tav tm="100000">
                                          <p:val>
                                            <p:strVal val="#ppt_x"/>
                                          </p:val>
                                        </p:tav>
                                      </p:tavLst>
                                    </p:anim>
                                    <p:anim calcmode="lin" valueType="num">
                                      <p:cBhvr additive="base">
                                        <p:cTn id="19" dur="500" fill="hold"/>
                                        <p:tgtEl>
                                          <p:spTgt spid="16999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170009"/>
                                        </p:tgtEl>
                                        <p:attrNameLst>
                                          <p:attrName>style.visibility</p:attrName>
                                        </p:attrNameLst>
                                      </p:cBhvr>
                                      <p:to>
                                        <p:strVal val="visible"/>
                                      </p:to>
                                    </p:set>
                                    <p:animEffect transition="in" filter="dissolve">
                                      <p:cBhvr>
                                        <p:cTn id="23" dur="500"/>
                                        <p:tgtEl>
                                          <p:spTgt spid="170009"/>
                                        </p:tgtEl>
                                      </p:cBhvr>
                                    </p:animEffect>
                                  </p:childTnLst>
                                </p:cTn>
                              </p:par>
                            </p:childTnLst>
                          </p:cTn>
                        </p:par>
                        <p:par>
                          <p:cTn id="24" fill="hold" nodeType="afterGroup">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170008"/>
                                        </p:tgtEl>
                                        <p:attrNameLst>
                                          <p:attrName>style.visibility</p:attrName>
                                        </p:attrNameLst>
                                      </p:cBhvr>
                                      <p:to>
                                        <p:strVal val="visible"/>
                                      </p:to>
                                    </p:set>
                                    <p:animEffect transition="in" filter="dissolve">
                                      <p:cBhvr>
                                        <p:cTn id="27" dur="500"/>
                                        <p:tgtEl>
                                          <p:spTgt spid="170008"/>
                                        </p:tgtEl>
                                      </p:cBhvr>
                                    </p:animEffect>
                                  </p:childTnLst>
                                </p:cTn>
                              </p:par>
                            </p:childTnLst>
                          </p:cTn>
                        </p:par>
                        <p:par>
                          <p:cTn id="28" fill="hold" nodeType="afterGroup">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170010"/>
                                        </p:tgtEl>
                                        <p:attrNameLst>
                                          <p:attrName>style.visibility</p:attrName>
                                        </p:attrNameLst>
                                      </p:cBhvr>
                                      <p:to>
                                        <p:strVal val="visible"/>
                                      </p:to>
                                    </p:set>
                                    <p:animEffect transition="in" filter="dissolve">
                                      <p:cBhvr>
                                        <p:cTn id="31" dur="500"/>
                                        <p:tgtEl>
                                          <p:spTgt spid="170010"/>
                                        </p:tgtEl>
                                      </p:cBhvr>
                                    </p:animEffect>
                                  </p:childTnLst>
                                </p:cTn>
                              </p:par>
                            </p:childTnLst>
                          </p:cTn>
                        </p:par>
                        <p:par>
                          <p:cTn id="32" fill="hold" nodeType="afterGroup">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169990"/>
                                        </p:tgtEl>
                                        <p:attrNameLst>
                                          <p:attrName>style.visibility</p:attrName>
                                        </p:attrNameLst>
                                      </p:cBhvr>
                                      <p:to>
                                        <p:strVal val="visible"/>
                                      </p:to>
                                    </p:set>
                                    <p:anim calcmode="lin" valueType="num">
                                      <p:cBhvr additive="base">
                                        <p:cTn id="35" dur="500" fill="hold"/>
                                        <p:tgtEl>
                                          <p:spTgt spid="169990"/>
                                        </p:tgtEl>
                                        <p:attrNameLst>
                                          <p:attrName>ppt_x</p:attrName>
                                        </p:attrNameLst>
                                      </p:cBhvr>
                                      <p:tavLst>
                                        <p:tav tm="0">
                                          <p:val>
                                            <p:strVal val="#ppt_x"/>
                                          </p:val>
                                        </p:tav>
                                        <p:tav tm="100000">
                                          <p:val>
                                            <p:strVal val="#ppt_x"/>
                                          </p:val>
                                        </p:tav>
                                      </p:tavLst>
                                    </p:anim>
                                    <p:anim calcmode="lin" valueType="num">
                                      <p:cBhvr additive="base">
                                        <p:cTn id="36" dur="500" fill="hold"/>
                                        <p:tgtEl>
                                          <p:spTgt spid="16999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9992"/>
                                        </p:tgtEl>
                                        <p:attrNameLst>
                                          <p:attrName>style.visibility</p:attrName>
                                        </p:attrNameLst>
                                      </p:cBhvr>
                                      <p:to>
                                        <p:strVal val="visible"/>
                                      </p:to>
                                    </p:set>
                                    <p:anim calcmode="lin" valueType="num">
                                      <p:cBhvr additive="base">
                                        <p:cTn id="41" dur="500" fill="hold"/>
                                        <p:tgtEl>
                                          <p:spTgt spid="169992"/>
                                        </p:tgtEl>
                                        <p:attrNameLst>
                                          <p:attrName>ppt_x</p:attrName>
                                        </p:attrNameLst>
                                      </p:cBhvr>
                                      <p:tavLst>
                                        <p:tav tm="0">
                                          <p:val>
                                            <p:strVal val="0-#ppt_w/2"/>
                                          </p:val>
                                        </p:tav>
                                        <p:tav tm="100000">
                                          <p:val>
                                            <p:strVal val="#ppt_x"/>
                                          </p:val>
                                        </p:tav>
                                      </p:tavLst>
                                    </p:anim>
                                    <p:anim calcmode="lin" valueType="num">
                                      <p:cBhvr additive="base">
                                        <p:cTn id="42" dur="500" fill="hold"/>
                                        <p:tgtEl>
                                          <p:spTgt spid="169992"/>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169991"/>
                                        </p:tgtEl>
                                        <p:attrNameLst>
                                          <p:attrName>style.visibility</p:attrName>
                                        </p:attrNameLst>
                                      </p:cBhvr>
                                      <p:to>
                                        <p:strVal val="visible"/>
                                      </p:to>
                                    </p:set>
                                    <p:anim calcmode="lin" valueType="num">
                                      <p:cBhvr additive="base">
                                        <p:cTn id="46" dur="500" fill="hold"/>
                                        <p:tgtEl>
                                          <p:spTgt spid="169991"/>
                                        </p:tgtEl>
                                        <p:attrNameLst>
                                          <p:attrName>ppt_x</p:attrName>
                                        </p:attrNameLst>
                                      </p:cBhvr>
                                      <p:tavLst>
                                        <p:tav tm="0">
                                          <p:val>
                                            <p:strVal val="1+#ppt_w/2"/>
                                          </p:val>
                                        </p:tav>
                                        <p:tav tm="100000">
                                          <p:val>
                                            <p:strVal val="#ppt_x"/>
                                          </p:val>
                                        </p:tav>
                                      </p:tavLst>
                                    </p:anim>
                                    <p:anim calcmode="lin" valueType="num">
                                      <p:cBhvr additive="base">
                                        <p:cTn id="47" dur="500" fill="hold"/>
                                        <p:tgtEl>
                                          <p:spTgt spid="169991"/>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70011"/>
                                        </p:tgtEl>
                                        <p:attrNameLst>
                                          <p:attrName>style.visibility</p:attrName>
                                        </p:attrNameLst>
                                      </p:cBhvr>
                                      <p:to>
                                        <p:strVal val="visible"/>
                                      </p:to>
                                    </p:set>
                                    <p:animEffect transition="in" filter="dissolve">
                                      <p:cBhvr>
                                        <p:cTn id="51" dur="500"/>
                                        <p:tgtEl>
                                          <p:spTgt spid="170011"/>
                                        </p:tgtEl>
                                      </p:cBhvr>
                                    </p:animEffect>
                                  </p:childTnLst>
                                </p:cTn>
                              </p:par>
                            </p:childTnLst>
                          </p:cTn>
                        </p:par>
                        <p:par>
                          <p:cTn id="52" fill="hold" nodeType="afterGroup">
                            <p:stCondLst>
                              <p:cond delay="1500"/>
                            </p:stCondLst>
                            <p:childTnLst>
                              <p:par>
                                <p:cTn id="53" presetID="9" presetClass="entr" presetSubtype="0" fill="hold" grpId="0" nodeType="afterEffect">
                                  <p:stCondLst>
                                    <p:cond delay="0"/>
                                  </p:stCondLst>
                                  <p:childTnLst>
                                    <p:set>
                                      <p:cBhvr>
                                        <p:cTn id="54" dur="1" fill="hold">
                                          <p:stCondLst>
                                            <p:cond delay="0"/>
                                          </p:stCondLst>
                                        </p:cTn>
                                        <p:tgtEl>
                                          <p:spTgt spid="169999"/>
                                        </p:tgtEl>
                                        <p:attrNameLst>
                                          <p:attrName>style.visibility</p:attrName>
                                        </p:attrNameLst>
                                      </p:cBhvr>
                                      <p:to>
                                        <p:strVal val="visible"/>
                                      </p:to>
                                    </p:set>
                                    <p:animEffect transition="in" filter="dissolve">
                                      <p:cBhvr>
                                        <p:cTn id="55" dur="500"/>
                                        <p:tgtEl>
                                          <p:spTgt spid="169999"/>
                                        </p:tgtEl>
                                      </p:cBhvr>
                                    </p:animEffect>
                                  </p:childTnLst>
                                </p:cTn>
                              </p:par>
                            </p:childTnLst>
                          </p:cTn>
                        </p:par>
                        <p:par>
                          <p:cTn id="56" fill="hold" nodeType="afterGroup">
                            <p:stCondLst>
                              <p:cond delay="2000"/>
                            </p:stCondLst>
                            <p:childTnLst>
                              <p:par>
                                <p:cTn id="57" presetID="9" presetClass="entr" presetSubtype="0" fill="hold" grpId="0" nodeType="afterEffect">
                                  <p:stCondLst>
                                    <p:cond delay="0"/>
                                  </p:stCondLst>
                                  <p:childTnLst>
                                    <p:set>
                                      <p:cBhvr>
                                        <p:cTn id="58" dur="1" fill="hold">
                                          <p:stCondLst>
                                            <p:cond delay="0"/>
                                          </p:stCondLst>
                                        </p:cTn>
                                        <p:tgtEl>
                                          <p:spTgt spid="170007"/>
                                        </p:tgtEl>
                                        <p:attrNameLst>
                                          <p:attrName>style.visibility</p:attrName>
                                        </p:attrNameLst>
                                      </p:cBhvr>
                                      <p:to>
                                        <p:strVal val="visible"/>
                                      </p:to>
                                    </p:set>
                                    <p:animEffect transition="in" filter="dissolve">
                                      <p:cBhvr>
                                        <p:cTn id="59" dur="500"/>
                                        <p:tgtEl>
                                          <p:spTgt spid="170007"/>
                                        </p:tgtEl>
                                      </p:cBhvr>
                                    </p:animEffect>
                                  </p:childTnLst>
                                </p:cTn>
                              </p:par>
                            </p:childTnLst>
                          </p:cTn>
                        </p:par>
                        <p:par>
                          <p:cTn id="60" fill="hold" nodeType="afterGroup">
                            <p:stCondLst>
                              <p:cond delay="2500"/>
                            </p:stCondLst>
                            <p:childTnLst>
                              <p:par>
                                <p:cTn id="61" presetID="9" presetClass="entr" presetSubtype="0" fill="hold" grpId="0" nodeType="afterEffect">
                                  <p:stCondLst>
                                    <p:cond delay="0"/>
                                  </p:stCondLst>
                                  <p:childTnLst>
                                    <p:set>
                                      <p:cBhvr>
                                        <p:cTn id="62" dur="1" fill="hold">
                                          <p:stCondLst>
                                            <p:cond delay="0"/>
                                          </p:stCondLst>
                                        </p:cTn>
                                        <p:tgtEl>
                                          <p:spTgt spid="169998"/>
                                        </p:tgtEl>
                                        <p:attrNameLst>
                                          <p:attrName>style.visibility</p:attrName>
                                        </p:attrNameLst>
                                      </p:cBhvr>
                                      <p:to>
                                        <p:strVal val="visible"/>
                                      </p:to>
                                    </p:set>
                                    <p:animEffect transition="in" filter="dissolve">
                                      <p:cBhvr>
                                        <p:cTn id="63" dur="500"/>
                                        <p:tgtEl>
                                          <p:spTgt spid="169998"/>
                                        </p:tgtEl>
                                      </p:cBhvr>
                                    </p:animEffect>
                                  </p:childTnLst>
                                </p:cTn>
                              </p:par>
                            </p:childTnLst>
                          </p:cTn>
                        </p:par>
                        <p:par>
                          <p:cTn id="64" fill="hold" nodeType="afterGroup">
                            <p:stCondLst>
                              <p:cond delay="3000"/>
                            </p:stCondLst>
                            <p:childTnLst>
                              <p:par>
                                <p:cTn id="65" presetID="9" presetClass="entr" presetSubtype="0" fill="hold" grpId="0" nodeType="afterEffect">
                                  <p:stCondLst>
                                    <p:cond delay="0"/>
                                  </p:stCondLst>
                                  <p:childTnLst>
                                    <p:set>
                                      <p:cBhvr>
                                        <p:cTn id="66" dur="1" fill="hold">
                                          <p:stCondLst>
                                            <p:cond delay="0"/>
                                          </p:stCondLst>
                                        </p:cTn>
                                        <p:tgtEl>
                                          <p:spTgt spid="170000"/>
                                        </p:tgtEl>
                                        <p:attrNameLst>
                                          <p:attrName>style.visibility</p:attrName>
                                        </p:attrNameLst>
                                      </p:cBhvr>
                                      <p:to>
                                        <p:strVal val="visible"/>
                                      </p:to>
                                    </p:set>
                                    <p:animEffect transition="in" filter="dissolve">
                                      <p:cBhvr>
                                        <p:cTn id="67" dur="500"/>
                                        <p:tgtEl>
                                          <p:spTgt spid="170000"/>
                                        </p:tgtEl>
                                      </p:cBhvr>
                                    </p:animEffect>
                                  </p:childTnLst>
                                </p:cTn>
                              </p:par>
                            </p:childTnLst>
                          </p:cTn>
                        </p:par>
                        <p:par>
                          <p:cTn id="68" fill="hold" nodeType="afterGroup">
                            <p:stCondLst>
                              <p:cond delay="3500"/>
                            </p:stCondLst>
                            <p:childTnLst>
                              <p:par>
                                <p:cTn id="69" presetID="55" presetClass="entr" presetSubtype="0" fill="hold" grpId="0" nodeType="afterEffect">
                                  <p:stCondLst>
                                    <p:cond delay="0"/>
                                  </p:stCondLst>
                                  <p:childTnLst>
                                    <p:set>
                                      <p:cBhvr>
                                        <p:cTn id="70" dur="1" fill="hold">
                                          <p:stCondLst>
                                            <p:cond delay="0"/>
                                          </p:stCondLst>
                                        </p:cTn>
                                        <p:tgtEl>
                                          <p:spTgt spid="169987"/>
                                        </p:tgtEl>
                                        <p:attrNameLst>
                                          <p:attrName>style.visibility</p:attrName>
                                        </p:attrNameLst>
                                      </p:cBhvr>
                                      <p:to>
                                        <p:strVal val="visible"/>
                                      </p:to>
                                    </p:set>
                                    <p:anim calcmode="lin" valueType="num">
                                      <p:cBhvr>
                                        <p:cTn id="71" dur="1000" fill="hold"/>
                                        <p:tgtEl>
                                          <p:spTgt spid="169987"/>
                                        </p:tgtEl>
                                        <p:attrNameLst>
                                          <p:attrName>ppt_w</p:attrName>
                                        </p:attrNameLst>
                                      </p:cBhvr>
                                      <p:tavLst>
                                        <p:tav tm="0">
                                          <p:val>
                                            <p:strVal val="#ppt_w*0.70"/>
                                          </p:val>
                                        </p:tav>
                                        <p:tav tm="100000">
                                          <p:val>
                                            <p:strVal val="#ppt_w"/>
                                          </p:val>
                                        </p:tav>
                                      </p:tavLst>
                                    </p:anim>
                                    <p:anim calcmode="lin" valueType="num">
                                      <p:cBhvr>
                                        <p:cTn id="72" dur="1000" fill="hold"/>
                                        <p:tgtEl>
                                          <p:spTgt spid="169987"/>
                                        </p:tgtEl>
                                        <p:attrNameLst>
                                          <p:attrName>ppt_h</p:attrName>
                                        </p:attrNameLst>
                                      </p:cBhvr>
                                      <p:tavLst>
                                        <p:tav tm="0">
                                          <p:val>
                                            <p:strVal val="#ppt_h"/>
                                          </p:val>
                                        </p:tav>
                                        <p:tav tm="100000">
                                          <p:val>
                                            <p:strVal val="#ppt_h"/>
                                          </p:val>
                                        </p:tav>
                                      </p:tavLst>
                                    </p:anim>
                                    <p:animEffect transition="in" filter="fade">
                                      <p:cBhvr>
                                        <p:cTn id="73" dur="1000"/>
                                        <p:tgtEl>
                                          <p:spTgt spid="16998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169988"/>
                                        </p:tgtEl>
                                        <p:attrNameLst>
                                          <p:attrName>style.visibility</p:attrName>
                                        </p:attrNameLst>
                                      </p:cBhvr>
                                      <p:to>
                                        <p:strVal val="visible"/>
                                      </p:to>
                                    </p:set>
                                    <p:anim calcmode="lin" valueType="num">
                                      <p:cBhvr additive="base">
                                        <p:cTn id="78" dur="500" fill="hold"/>
                                        <p:tgtEl>
                                          <p:spTgt spid="169988"/>
                                        </p:tgtEl>
                                        <p:attrNameLst>
                                          <p:attrName>ppt_x</p:attrName>
                                        </p:attrNameLst>
                                      </p:cBhvr>
                                      <p:tavLst>
                                        <p:tav tm="0">
                                          <p:val>
                                            <p:strVal val="0-#ppt_w/2"/>
                                          </p:val>
                                        </p:tav>
                                        <p:tav tm="100000">
                                          <p:val>
                                            <p:strVal val="#ppt_x"/>
                                          </p:val>
                                        </p:tav>
                                      </p:tavLst>
                                    </p:anim>
                                    <p:anim calcmode="lin" valueType="num">
                                      <p:cBhvr additive="base">
                                        <p:cTn id="79" dur="500" fill="hold"/>
                                        <p:tgtEl>
                                          <p:spTgt spid="169988"/>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500"/>
                            </p:stCondLst>
                            <p:childTnLst>
                              <p:par>
                                <p:cTn id="81" presetID="9" presetClass="entr" presetSubtype="0" fill="hold" grpId="0" nodeType="afterEffect">
                                  <p:stCondLst>
                                    <p:cond delay="0"/>
                                  </p:stCondLst>
                                  <p:childTnLst>
                                    <p:set>
                                      <p:cBhvr>
                                        <p:cTn id="82" dur="1" fill="hold">
                                          <p:stCondLst>
                                            <p:cond delay="0"/>
                                          </p:stCondLst>
                                        </p:cTn>
                                        <p:tgtEl>
                                          <p:spTgt spid="169996"/>
                                        </p:tgtEl>
                                        <p:attrNameLst>
                                          <p:attrName>style.visibility</p:attrName>
                                        </p:attrNameLst>
                                      </p:cBhvr>
                                      <p:to>
                                        <p:strVal val="visible"/>
                                      </p:to>
                                    </p:set>
                                    <p:animEffect transition="in" filter="dissolve">
                                      <p:cBhvr>
                                        <p:cTn id="83" dur="500"/>
                                        <p:tgtEl>
                                          <p:spTgt spid="169996"/>
                                        </p:tgtEl>
                                      </p:cBhvr>
                                    </p:animEffect>
                                  </p:childTnLst>
                                </p:cTn>
                              </p:par>
                            </p:childTnLst>
                          </p:cTn>
                        </p:par>
                        <p:par>
                          <p:cTn id="84" fill="hold" nodeType="afterGroup">
                            <p:stCondLst>
                              <p:cond delay="1000"/>
                            </p:stCondLst>
                            <p:childTnLst>
                              <p:par>
                                <p:cTn id="85" presetID="2" presetClass="entr" presetSubtype="2" fill="hold" grpId="0" nodeType="afterEffect">
                                  <p:stCondLst>
                                    <p:cond delay="300"/>
                                  </p:stCondLst>
                                  <p:childTnLst>
                                    <p:set>
                                      <p:cBhvr>
                                        <p:cTn id="86" dur="1" fill="hold">
                                          <p:stCondLst>
                                            <p:cond delay="0"/>
                                          </p:stCondLst>
                                        </p:cTn>
                                        <p:tgtEl>
                                          <p:spTgt spid="169989"/>
                                        </p:tgtEl>
                                        <p:attrNameLst>
                                          <p:attrName>style.visibility</p:attrName>
                                        </p:attrNameLst>
                                      </p:cBhvr>
                                      <p:to>
                                        <p:strVal val="visible"/>
                                      </p:to>
                                    </p:set>
                                    <p:anim calcmode="lin" valueType="num">
                                      <p:cBhvr additive="base">
                                        <p:cTn id="87" dur="500" fill="hold"/>
                                        <p:tgtEl>
                                          <p:spTgt spid="169989"/>
                                        </p:tgtEl>
                                        <p:attrNameLst>
                                          <p:attrName>ppt_x</p:attrName>
                                        </p:attrNameLst>
                                      </p:cBhvr>
                                      <p:tavLst>
                                        <p:tav tm="0">
                                          <p:val>
                                            <p:strVal val="1+#ppt_w/2"/>
                                          </p:val>
                                        </p:tav>
                                        <p:tav tm="100000">
                                          <p:val>
                                            <p:strVal val="#ppt_x"/>
                                          </p:val>
                                        </p:tav>
                                      </p:tavLst>
                                    </p:anim>
                                    <p:anim calcmode="lin" valueType="num">
                                      <p:cBhvr additive="base">
                                        <p:cTn id="88" dur="500" fill="hold"/>
                                        <p:tgtEl>
                                          <p:spTgt spid="169989"/>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1800"/>
                            </p:stCondLst>
                            <p:childTnLst>
                              <p:par>
                                <p:cTn id="90" presetID="9" presetClass="entr" presetSubtype="0" fill="hold" grpId="0" nodeType="afterEffect">
                                  <p:stCondLst>
                                    <p:cond delay="0"/>
                                  </p:stCondLst>
                                  <p:childTnLst>
                                    <p:set>
                                      <p:cBhvr>
                                        <p:cTn id="91" dur="1" fill="hold">
                                          <p:stCondLst>
                                            <p:cond delay="0"/>
                                          </p:stCondLst>
                                        </p:cTn>
                                        <p:tgtEl>
                                          <p:spTgt spid="169997"/>
                                        </p:tgtEl>
                                        <p:attrNameLst>
                                          <p:attrName>style.visibility</p:attrName>
                                        </p:attrNameLst>
                                      </p:cBhvr>
                                      <p:to>
                                        <p:strVal val="visible"/>
                                      </p:to>
                                    </p:set>
                                    <p:animEffect transition="in" filter="dissolve">
                                      <p:cBhvr>
                                        <p:cTn id="92" dur="500"/>
                                        <p:tgtEl>
                                          <p:spTgt spid="169997"/>
                                        </p:tgtEl>
                                      </p:cBhvr>
                                    </p:animEffect>
                                  </p:childTnLst>
                                </p:cTn>
                              </p:par>
                            </p:childTnLst>
                          </p:cTn>
                        </p:par>
                        <p:par>
                          <p:cTn id="93" fill="hold" nodeType="afterGroup">
                            <p:stCondLst>
                              <p:cond delay="2300"/>
                            </p:stCondLst>
                            <p:childTnLst>
                              <p:par>
                                <p:cTn id="94" presetID="9" presetClass="entr" presetSubtype="0" fill="hold" grpId="0" nodeType="afterEffect">
                                  <p:stCondLst>
                                    <p:cond delay="0"/>
                                  </p:stCondLst>
                                  <p:childTnLst>
                                    <p:set>
                                      <p:cBhvr>
                                        <p:cTn id="95" dur="1" fill="hold">
                                          <p:stCondLst>
                                            <p:cond delay="0"/>
                                          </p:stCondLst>
                                        </p:cTn>
                                        <p:tgtEl>
                                          <p:spTgt spid="170002"/>
                                        </p:tgtEl>
                                        <p:attrNameLst>
                                          <p:attrName>style.visibility</p:attrName>
                                        </p:attrNameLst>
                                      </p:cBhvr>
                                      <p:to>
                                        <p:strVal val="visible"/>
                                      </p:to>
                                    </p:set>
                                    <p:animEffect transition="in" filter="dissolve">
                                      <p:cBhvr>
                                        <p:cTn id="96" dur="500"/>
                                        <p:tgtEl>
                                          <p:spTgt spid="170002"/>
                                        </p:tgtEl>
                                      </p:cBhvr>
                                    </p:animEffect>
                                  </p:childTnLst>
                                </p:cTn>
                              </p:par>
                            </p:childTnLst>
                          </p:cTn>
                        </p:par>
                        <p:par>
                          <p:cTn id="97" fill="hold" nodeType="afterGroup">
                            <p:stCondLst>
                              <p:cond delay="2800"/>
                            </p:stCondLst>
                            <p:childTnLst>
                              <p:par>
                                <p:cTn id="98" presetID="9" presetClass="entr" presetSubtype="0" fill="hold" grpId="0" nodeType="afterEffect">
                                  <p:stCondLst>
                                    <p:cond delay="0"/>
                                  </p:stCondLst>
                                  <p:childTnLst>
                                    <p:set>
                                      <p:cBhvr>
                                        <p:cTn id="99" dur="1" fill="hold">
                                          <p:stCondLst>
                                            <p:cond delay="0"/>
                                          </p:stCondLst>
                                        </p:cTn>
                                        <p:tgtEl>
                                          <p:spTgt spid="170003"/>
                                        </p:tgtEl>
                                        <p:attrNameLst>
                                          <p:attrName>style.visibility</p:attrName>
                                        </p:attrNameLst>
                                      </p:cBhvr>
                                      <p:to>
                                        <p:strVal val="visible"/>
                                      </p:to>
                                    </p:set>
                                    <p:animEffect transition="in" filter="dissolve">
                                      <p:cBhvr>
                                        <p:cTn id="100" dur="500"/>
                                        <p:tgtEl>
                                          <p:spTgt spid="170003"/>
                                        </p:tgtEl>
                                      </p:cBhvr>
                                    </p:animEffect>
                                  </p:childTnLst>
                                </p:cTn>
                              </p:par>
                            </p:childTnLst>
                          </p:cTn>
                        </p:par>
                        <p:par>
                          <p:cTn id="101" fill="hold" nodeType="afterGroup">
                            <p:stCondLst>
                              <p:cond delay="3300"/>
                            </p:stCondLst>
                            <p:childTnLst>
                              <p:par>
                                <p:cTn id="102" presetID="9" presetClass="entr" presetSubtype="0" fill="hold" grpId="0" nodeType="afterEffect">
                                  <p:stCondLst>
                                    <p:cond delay="0"/>
                                  </p:stCondLst>
                                  <p:childTnLst>
                                    <p:set>
                                      <p:cBhvr>
                                        <p:cTn id="103" dur="1" fill="hold">
                                          <p:stCondLst>
                                            <p:cond delay="0"/>
                                          </p:stCondLst>
                                        </p:cTn>
                                        <p:tgtEl>
                                          <p:spTgt spid="170001"/>
                                        </p:tgtEl>
                                        <p:attrNameLst>
                                          <p:attrName>style.visibility</p:attrName>
                                        </p:attrNameLst>
                                      </p:cBhvr>
                                      <p:to>
                                        <p:strVal val="visible"/>
                                      </p:to>
                                    </p:set>
                                    <p:animEffect transition="in" filter="dissolve">
                                      <p:cBhvr>
                                        <p:cTn id="104" dur="500"/>
                                        <p:tgtEl>
                                          <p:spTgt spid="170001"/>
                                        </p:tgtEl>
                                      </p:cBhvr>
                                    </p:animEffect>
                                  </p:childTnLst>
                                </p:cTn>
                              </p:par>
                            </p:childTnLst>
                          </p:cTn>
                        </p:par>
                        <p:par>
                          <p:cTn id="105" fill="hold" nodeType="afterGroup">
                            <p:stCondLst>
                              <p:cond delay="3800"/>
                            </p:stCondLst>
                            <p:childTnLst>
                              <p:par>
                                <p:cTn id="106" presetID="8" presetClass="entr" presetSubtype="16" fill="hold" grpId="0" nodeType="afterEffect">
                                  <p:stCondLst>
                                    <p:cond delay="0"/>
                                  </p:stCondLst>
                                  <p:childTnLst>
                                    <p:set>
                                      <p:cBhvr>
                                        <p:cTn id="107" dur="1" fill="hold">
                                          <p:stCondLst>
                                            <p:cond delay="0"/>
                                          </p:stCondLst>
                                        </p:cTn>
                                        <p:tgtEl>
                                          <p:spTgt spid="169986"/>
                                        </p:tgtEl>
                                        <p:attrNameLst>
                                          <p:attrName>style.visibility</p:attrName>
                                        </p:attrNameLst>
                                      </p:cBhvr>
                                      <p:to>
                                        <p:strVal val="visible"/>
                                      </p:to>
                                    </p:set>
                                    <p:animEffect transition="in" filter="diamond(in)">
                                      <p:cBhvr>
                                        <p:cTn id="108" dur="2000"/>
                                        <p:tgtEl>
                                          <p:spTgt spid="169986"/>
                                        </p:tgtEl>
                                      </p:cBhvr>
                                    </p:animEffect>
                                  </p:childTnLst>
                                </p:cTn>
                              </p:par>
                            </p:childTnLst>
                          </p:cTn>
                        </p:par>
                        <p:par>
                          <p:cTn id="109" fill="hold" nodeType="afterGroup">
                            <p:stCondLst>
                              <p:cond delay="5800"/>
                            </p:stCondLst>
                            <p:childTnLst>
                              <p:par>
                                <p:cTn id="110" presetID="3" presetClass="entr" presetSubtype="10" fill="hold" grpId="0" nodeType="afterEffect">
                                  <p:stCondLst>
                                    <p:cond delay="0"/>
                                  </p:stCondLst>
                                  <p:childTnLst>
                                    <p:set>
                                      <p:cBhvr>
                                        <p:cTn id="111" dur="1" fill="hold">
                                          <p:stCondLst>
                                            <p:cond delay="0"/>
                                          </p:stCondLst>
                                        </p:cTn>
                                        <p:tgtEl>
                                          <p:spTgt spid="170014"/>
                                        </p:tgtEl>
                                        <p:attrNameLst>
                                          <p:attrName>style.visibility</p:attrName>
                                        </p:attrNameLst>
                                      </p:cBhvr>
                                      <p:to>
                                        <p:strVal val="visible"/>
                                      </p:to>
                                    </p:set>
                                    <p:animEffect transition="in" filter="blinds(horizontal)">
                                      <p:cBhvr>
                                        <p:cTn id="112" dur="500"/>
                                        <p:tgtEl>
                                          <p:spTgt spid="17001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1" presetClass="entr" presetSubtype="0" fill="hold" grpId="0" nodeType="clickEffect">
                                  <p:stCondLst>
                                    <p:cond delay="0"/>
                                  </p:stCondLst>
                                  <p:iterate type="lt">
                                    <p:tmPct val="5000"/>
                                  </p:iterate>
                                  <p:childTnLst>
                                    <p:set>
                                      <p:cBhvr>
                                        <p:cTn id="116" dur="1" fill="hold">
                                          <p:stCondLst>
                                            <p:cond delay="0"/>
                                          </p:stCondLst>
                                        </p:cTn>
                                        <p:tgtEl>
                                          <p:spTgt spid="170013"/>
                                        </p:tgtEl>
                                        <p:attrNameLst>
                                          <p:attrName>style.visibility</p:attrName>
                                        </p:attrNameLst>
                                      </p:cBhvr>
                                      <p:to>
                                        <p:strVal val="visible"/>
                                      </p:to>
                                    </p:set>
                                    <p:anim calcmode="lin" valueType="num">
                                      <p:cBhvr>
                                        <p:cTn id="117" dur="1000" fill="hold"/>
                                        <p:tgtEl>
                                          <p:spTgt spid="170013"/>
                                        </p:tgtEl>
                                        <p:attrNameLst>
                                          <p:attrName>ppt_w</p:attrName>
                                        </p:attrNameLst>
                                      </p:cBhvr>
                                      <p:tavLst>
                                        <p:tav tm="0">
                                          <p:val>
                                            <p:fltVal val="0"/>
                                          </p:val>
                                        </p:tav>
                                        <p:tav tm="100000">
                                          <p:val>
                                            <p:strVal val="#ppt_w"/>
                                          </p:val>
                                        </p:tav>
                                      </p:tavLst>
                                    </p:anim>
                                    <p:anim calcmode="lin" valueType="num">
                                      <p:cBhvr>
                                        <p:cTn id="118" dur="1000" fill="hold"/>
                                        <p:tgtEl>
                                          <p:spTgt spid="170013"/>
                                        </p:tgtEl>
                                        <p:attrNameLst>
                                          <p:attrName>ppt_h</p:attrName>
                                        </p:attrNameLst>
                                      </p:cBhvr>
                                      <p:tavLst>
                                        <p:tav tm="0">
                                          <p:val>
                                            <p:fltVal val="0"/>
                                          </p:val>
                                        </p:tav>
                                        <p:tav tm="100000">
                                          <p:val>
                                            <p:strVal val="#ppt_h"/>
                                          </p:val>
                                        </p:tav>
                                      </p:tavLst>
                                    </p:anim>
                                    <p:anim calcmode="lin" valueType="num">
                                      <p:cBhvr>
                                        <p:cTn id="119" dur="1000" fill="hold"/>
                                        <p:tgtEl>
                                          <p:spTgt spid="170013"/>
                                        </p:tgtEl>
                                        <p:attrNameLst>
                                          <p:attrName>style.rotation</p:attrName>
                                        </p:attrNameLst>
                                      </p:cBhvr>
                                      <p:tavLst>
                                        <p:tav tm="0">
                                          <p:val>
                                            <p:fltVal val="90"/>
                                          </p:val>
                                        </p:tav>
                                        <p:tav tm="100000">
                                          <p:val>
                                            <p:fltVal val="0"/>
                                          </p:val>
                                        </p:tav>
                                      </p:tavLst>
                                    </p:anim>
                                    <p:animEffect transition="in" filter="fade">
                                      <p:cBhvr>
                                        <p:cTn id="120" dur="1000"/>
                                        <p:tgtEl>
                                          <p:spTgt spid="170013"/>
                                        </p:tgtEl>
                                      </p:cBhvr>
                                    </p:animEffect>
                                  </p:childTnLst>
                                </p:cTn>
                              </p:par>
                            </p:childTnLst>
                          </p:cTn>
                        </p:par>
                        <p:par>
                          <p:cTn id="121" fill="hold" nodeType="afterGroup">
                            <p:stCondLst>
                              <p:cond delay="1850"/>
                            </p:stCondLst>
                            <p:childTnLst>
                              <p:par>
                                <p:cTn id="122" presetID="9"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dissolve">
                                      <p:cBhvr>
                                        <p:cTn id="124" dur="500"/>
                                        <p:tgtEl>
                                          <p:spTgt spid="31"/>
                                        </p:tgtEl>
                                      </p:cBhvr>
                                    </p:animEffect>
                                  </p:childTnLst>
                                </p:cTn>
                              </p:par>
                            </p:childTnLst>
                          </p:cTn>
                        </p:par>
                        <p:par>
                          <p:cTn id="125" fill="hold" nodeType="afterGroup">
                            <p:stCondLst>
                              <p:cond delay="2350"/>
                            </p:stCondLst>
                            <p:childTnLst>
                              <p:par>
                                <p:cTn id="126" presetID="9"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dissolve">
                                      <p:cBhvr>
                                        <p:cTn id="1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nimBg="1" autoUpdateAnimBg="0"/>
      <p:bldP spid="169987" grpId="0" animBg="1" autoUpdateAnimBg="0"/>
      <p:bldP spid="169988" grpId="0" animBg="1" autoUpdateAnimBg="0"/>
      <p:bldP spid="169989" grpId="0" animBg="1" autoUpdateAnimBg="0"/>
      <p:bldP spid="169990" grpId="0" animBg="1" autoUpdateAnimBg="0"/>
      <p:bldP spid="169991" grpId="0" animBg="1" autoUpdateAnimBg="0"/>
      <p:bldP spid="169992" grpId="0" animBg="1" autoUpdateAnimBg="0"/>
      <p:bldP spid="169993" grpId="0" animBg="1" autoUpdateAnimBg="0"/>
      <p:bldP spid="169994" grpId="0" animBg="1" autoUpdateAnimBg="0"/>
      <p:bldP spid="169995" grpId="0" animBg="1" autoUpdateAnimBg="0"/>
      <p:bldP spid="169996" grpId="0" animBg="1"/>
      <p:bldP spid="169997" grpId="0" animBg="1"/>
      <p:bldP spid="169998" grpId="0" animBg="1"/>
      <p:bldP spid="169999" grpId="0" animBg="1"/>
      <p:bldP spid="170000" grpId="0" animBg="1"/>
      <p:bldP spid="170001" grpId="0" animBg="1"/>
      <p:bldP spid="170002" grpId="0" animBg="1"/>
      <p:bldP spid="170003" grpId="0" animBg="1"/>
      <p:bldP spid="170007" grpId="0" animBg="1"/>
      <p:bldP spid="170008" grpId="0" animBg="1"/>
      <p:bldP spid="170009" grpId="0" animBg="1"/>
      <p:bldP spid="170010" grpId="0" animBg="1"/>
      <p:bldP spid="170011" grpId="0" animBg="1"/>
      <p:bldP spid="170013" grpId="0" animBg="1" autoUpdateAnimBg="0"/>
      <p:bldP spid="170014" grpId="0" animBg="1"/>
      <p:bldP spid="31" grpId="0" animBg="1"/>
      <p:bldP spid="32"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746" name="Text Box 2"/>
          <p:cNvSpPr txBox="1">
            <a:spLocks noChangeArrowheads="1"/>
          </p:cNvSpPr>
          <p:nvPr/>
        </p:nvSpPr>
        <p:spPr bwMode="auto">
          <a:xfrm>
            <a:off x="1066800" y="2460625"/>
            <a:ext cx="1752600" cy="2246313"/>
          </a:xfrm>
          <a:prstGeom prst="rect">
            <a:avLst/>
          </a:prstGeom>
          <a:solidFill>
            <a:srgbClr val="FFFF00"/>
          </a:solidFill>
          <a:ln w="5715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i="1">
                <a:solidFill>
                  <a:srgbClr val="663300"/>
                </a:solidFill>
              </a:rPr>
              <a:t>Advocacy Project Goal:</a:t>
            </a:r>
            <a:r>
              <a:rPr lang="en-US" sz="2000" b="1" i="1">
                <a:solidFill>
                  <a:schemeClr val="accent2"/>
                </a:solidFill>
              </a:rPr>
              <a:t> </a:t>
            </a:r>
            <a:r>
              <a:rPr lang="en-US" sz="2000" b="1" i="1">
                <a:solidFill>
                  <a:srgbClr val="C00000"/>
                </a:solidFill>
              </a:rPr>
              <a:t>Improved educational policies enacted</a:t>
            </a:r>
          </a:p>
        </p:txBody>
      </p:sp>
      <p:sp>
        <p:nvSpPr>
          <p:cNvPr id="415747" name="Text Box 3"/>
          <p:cNvSpPr txBox="1">
            <a:spLocks noChangeArrowheads="1"/>
          </p:cNvSpPr>
          <p:nvPr/>
        </p:nvSpPr>
        <p:spPr bwMode="auto">
          <a:xfrm>
            <a:off x="2590800" y="912813"/>
            <a:ext cx="4419600" cy="1077912"/>
          </a:xfrm>
          <a:prstGeom prst="rect">
            <a:avLst/>
          </a:prstGeom>
          <a:solidFill>
            <a:srgbClr val="FFFF00"/>
          </a:solidFill>
          <a:ln w="762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i="1">
                <a:solidFill>
                  <a:srgbClr val="663300"/>
                </a:solidFill>
              </a:rPr>
              <a:t>Program Goal</a:t>
            </a:r>
            <a:r>
              <a:rPr lang="en-US" sz="3200" b="1" i="1">
                <a:solidFill>
                  <a:schemeClr val="accent2"/>
                </a:solidFill>
              </a:rPr>
              <a:t>: </a:t>
            </a:r>
            <a:r>
              <a:rPr lang="en-US" sz="3200" b="1" i="1">
                <a:solidFill>
                  <a:srgbClr val="C00000"/>
                </a:solidFill>
              </a:rPr>
              <a:t>Young women educated</a:t>
            </a:r>
          </a:p>
        </p:txBody>
      </p:sp>
      <p:sp>
        <p:nvSpPr>
          <p:cNvPr id="415748" name="Text Box 4"/>
          <p:cNvSpPr txBox="1">
            <a:spLocks noChangeArrowheads="1"/>
          </p:cNvSpPr>
          <p:nvPr/>
        </p:nvSpPr>
        <p:spPr bwMode="auto">
          <a:xfrm>
            <a:off x="3659188" y="2633663"/>
            <a:ext cx="2190750" cy="1938337"/>
          </a:xfrm>
          <a:prstGeom prst="rect">
            <a:avLst/>
          </a:prstGeom>
          <a:solidFill>
            <a:srgbClr val="FFFF00"/>
          </a:solidFill>
          <a:ln w="5715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i="1">
                <a:solidFill>
                  <a:srgbClr val="663300"/>
                </a:solidFill>
              </a:rPr>
              <a:t>Construction Project Goal:</a:t>
            </a:r>
            <a:r>
              <a:rPr lang="en-US" sz="2400" b="1" i="1">
                <a:solidFill>
                  <a:schemeClr val="accent2"/>
                </a:solidFill>
              </a:rPr>
              <a:t> </a:t>
            </a:r>
            <a:r>
              <a:rPr lang="en-US" sz="2400" b="1" i="1">
                <a:solidFill>
                  <a:srgbClr val="C00000"/>
                </a:solidFill>
              </a:rPr>
              <a:t>More classrooms built</a:t>
            </a:r>
            <a:endParaRPr lang="en-US" sz="2800" b="1" i="1">
              <a:solidFill>
                <a:srgbClr val="C00000"/>
              </a:solidFill>
            </a:endParaRPr>
          </a:p>
        </p:txBody>
      </p:sp>
      <p:sp>
        <p:nvSpPr>
          <p:cNvPr id="415749" name="Text Box 5"/>
          <p:cNvSpPr txBox="1">
            <a:spLocks noChangeArrowheads="1"/>
          </p:cNvSpPr>
          <p:nvPr/>
        </p:nvSpPr>
        <p:spPr bwMode="auto">
          <a:xfrm>
            <a:off x="6577013" y="2460625"/>
            <a:ext cx="1828800" cy="2246313"/>
          </a:xfrm>
          <a:prstGeom prst="rect">
            <a:avLst/>
          </a:prstGeom>
          <a:solidFill>
            <a:srgbClr val="FFFF00"/>
          </a:solidFill>
          <a:ln w="5715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i="1">
                <a:solidFill>
                  <a:srgbClr val="663300"/>
                </a:solidFill>
              </a:rPr>
              <a:t>Teacher Education Project  Goal:</a:t>
            </a:r>
            <a:r>
              <a:rPr lang="en-US" sz="2000" b="1" i="1">
                <a:solidFill>
                  <a:schemeClr val="accent2"/>
                </a:solidFill>
              </a:rPr>
              <a:t> </a:t>
            </a:r>
            <a:r>
              <a:rPr lang="en-US" sz="2000" b="1" i="1">
                <a:solidFill>
                  <a:srgbClr val="C00000"/>
                </a:solidFill>
              </a:rPr>
              <a:t>Improve quality of curriculum</a:t>
            </a:r>
            <a:endParaRPr lang="en-US" sz="2400" b="1" i="1">
              <a:solidFill>
                <a:srgbClr val="C00000"/>
              </a:solidFill>
            </a:endParaRPr>
          </a:p>
        </p:txBody>
      </p:sp>
      <p:sp>
        <p:nvSpPr>
          <p:cNvPr id="415750" name="Line 6"/>
          <p:cNvSpPr>
            <a:spLocks noChangeShapeType="1"/>
          </p:cNvSpPr>
          <p:nvPr/>
        </p:nvSpPr>
        <p:spPr bwMode="auto">
          <a:xfrm flipH="1" flipV="1">
            <a:off x="4724400" y="1968500"/>
            <a:ext cx="30163" cy="547688"/>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5751" name="Line 7"/>
          <p:cNvSpPr>
            <a:spLocks noChangeShapeType="1"/>
          </p:cNvSpPr>
          <p:nvPr/>
        </p:nvSpPr>
        <p:spPr bwMode="auto">
          <a:xfrm flipV="1">
            <a:off x="1833563" y="1982788"/>
            <a:ext cx="1219200" cy="5334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5752" name="Line 8"/>
          <p:cNvSpPr>
            <a:spLocks noChangeShapeType="1"/>
          </p:cNvSpPr>
          <p:nvPr/>
        </p:nvSpPr>
        <p:spPr bwMode="auto">
          <a:xfrm flipH="1" flipV="1">
            <a:off x="6096000" y="2058988"/>
            <a:ext cx="1143000" cy="4572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5753" name="Text Box 9"/>
          <p:cNvSpPr txBox="1">
            <a:spLocks noChangeArrowheads="1"/>
          </p:cNvSpPr>
          <p:nvPr/>
        </p:nvSpPr>
        <p:spPr bwMode="auto">
          <a:xfrm>
            <a:off x="533400" y="6019800"/>
            <a:ext cx="8229600" cy="519113"/>
          </a:xfrm>
          <a:prstGeom prst="rect">
            <a:avLst/>
          </a:prstGeom>
          <a:noFill/>
          <a:ln w="12700">
            <a:noFill/>
            <a:miter lim="800000"/>
            <a:headEnd/>
            <a:tailEnd/>
          </a:ln>
          <a:effectLst/>
        </p:spPr>
        <p:txBody>
          <a:bodyPr>
            <a:spAutoFit/>
          </a:bodyPr>
          <a:lstStyle/>
          <a:p>
            <a:pPr algn="ctr">
              <a:spcBef>
                <a:spcPct val="50000"/>
              </a:spcBef>
              <a:defRPr/>
            </a:pPr>
            <a:r>
              <a:rPr lang="en-US" sz="2800" i="1" dirty="0">
                <a:solidFill>
                  <a:srgbClr val="663300"/>
                </a:solidFill>
                <a:effectLst>
                  <a:outerShdw blurRad="38100" dist="38100" dir="2700000" algn="tl">
                    <a:srgbClr val="C0C0C0"/>
                  </a:outerShdw>
                </a:effectLst>
              </a:rPr>
              <a:t>Program goal at </a:t>
            </a:r>
            <a:r>
              <a:rPr lang="en-US" sz="2800" b="1" i="1" dirty="0">
                <a:solidFill>
                  <a:srgbClr val="993300"/>
                </a:solidFill>
                <a:effectLst>
                  <a:outerShdw blurRad="38100" dist="38100" dir="2700000" algn="tl">
                    <a:srgbClr val="C0C0C0"/>
                  </a:outerShdw>
                </a:effectLst>
              </a:rPr>
              <a:t>impact </a:t>
            </a:r>
            <a:r>
              <a:rPr lang="en-US" sz="2800" i="1" dirty="0">
                <a:solidFill>
                  <a:srgbClr val="663300"/>
                </a:solidFill>
                <a:effectLst>
                  <a:outerShdw blurRad="38100" dist="38100" dir="2700000" algn="tl">
                    <a:srgbClr val="C0C0C0"/>
                  </a:outerShdw>
                </a:effectLst>
              </a:rPr>
              <a:t>level</a:t>
            </a:r>
          </a:p>
        </p:txBody>
      </p:sp>
      <p:sp>
        <p:nvSpPr>
          <p:cNvPr id="415754" name="Oval 10"/>
          <p:cNvSpPr>
            <a:spLocks noChangeArrowheads="1"/>
          </p:cNvSpPr>
          <p:nvPr/>
        </p:nvSpPr>
        <p:spPr bwMode="auto">
          <a:xfrm>
            <a:off x="3505200" y="2133600"/>
            <a:ext cx="2438400" cy="29718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5755" name="Oval 11"/>
          <p:cNvSpPr>
            <a:spLocks noChangeArrowheads="1"/>
          </p:cNvSpPr>
          <p:nvPr/>
        </p:nvSpPr>
        <p:spPr bwMode="auto">
          <a:xfrm>
            <a:off x="685800" y="2209800"/>
            <a:ext cx="2438400" cy="2971800"/>
          </a:xfrm>
          <a:prstGeom prst="ellipse">
            <a:avLst/>
          </a:prstGeom>
          <a:noFill/>
          <a:ln w="76200">
            <a:solidFill>
              <a:srgbClr val="66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5756" name="AutoShape 12"/>
          <p:cNvSpPr>
            <a:spLocks noChangeArrowheads="1"/>
          </p:cNvSpPr>
          <p:nvPr/>
        </p:nvSpPr>
        <p:spPr bwMode="auto">
          <a:xfrm>
            <a:off x="0" y="5257800"/>
            <a:ext cx="3429000" cy="800100"/>
          </a:xfrm>
          <a:prstGeom prst="wedgeRectCallout">
            <a:avLst>
              <a:gd name="adj1" fmla="val -18472"/>
              <a:gd name="adj2" fmla="val -93454"/>
            </a:avLst>
          </a:prstGeom>
          <a:noFill/>
          <a:ln w="3810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buFont typeface="Symbol" pitchFamily="18" charset="2"/>
              <a:buNone/>
            </a:pPr>
            <a:r>
              <a:rPr lang="en-US" sz="2200" b="1">
                <a:solidFill>
                  <a:srgbClr val="000000"/>
                </a:solidFill>
              </a:rPr>
              <a:t>ASSUMPTION</a:t>
            </a:r>
          </a:p>
          <a:p>
            <a:pPr algn="ctr">
              <a:buFont typeface="Symbol" pitchFamily="18" charset="2"/>
              <a:buNone/>
            </a:pPr>
            <a:r>
              <a:rPr lang="en-US" sz="2200" b="1">
                <a:solidFill>
                  <a:srgbClr val="000000"/>
                </a:solidFill>
              </a:rPr>
              <a:t>(that others will do this)</a:t>
            </a:r>
          </a:p>
        </p:txBody>
      </p:sp>
      <p:sp>
        <p:nvSpPr>
          <p:cNvPr id="415757" name="AutoShape 13"/>
          <p:cNvSpPr>
            <a:spLocks noChangeArrowheads="1"/>
          </p:cNvSpPr>
          <p:nvPr/>
        </p:nvSpPr>
        <p:spPr bwMode="auto">
          <a:xfrm>
            <a:off x="5791200" y="5537200"/>
            <a:ext cx="3352800" cy="565150"/>
          </a:xfrm>
          <a:prstGeom prst="wedgeRectCallout">
            <a:avLst>
              <a:gd name="adj1" fmla="val -6722"/>
              <a:gd name="adj2" fmla="val -123597"/>
            </a:avLst>
          </a:prstGeom>
          <a:noFill/>
          <a:ln w="3810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lnSpc>
                <a:spcPct val="130000"/>
              </a:lnSpc>
              <a:buFont typeface="Symbol" pitchFamily="18" charset="2"/>
              <a:buNone/>
            </a:pPr>
            <a:r>
              <a:rPr lang="en-US" sz="2200" b="1">
                <a:solidFill>
                  <a:srgbClr val="000000"/>
                </a:solidFill>
              </a:rPr>
              <a:t>PARTNER will do this</a:t>
            </a:r>
          </a:p>
        </p:txBody>
      </p:sp>
      <p:sp>
        <p:nvSpPr>
          <p:cNvPr id="415758" name="Oval 14"/>
          <p:cNvSpPr>
            <a:spLocks noChangeArrowheads="1"/>
          </p:cNvSpPr>
          <p:nvPr/>
        </p:nvSpPr>
        <p:spPr bwMode="auto">
          <a:xfrm>
            <a:off x="6324600" y="2209800"/>
            <a:ext cx="2438400" cy="2971800"/>
          </a:xfrm>
          <a:prstGeom prst="ellipse">
            <a:avLst/>
          </a:prstGeom>
          <a:noFill/>
          <a:ln w="76200">
            <a:solidFill>
              <a:srgbClr val="66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5759" name="AutoShape 15"/>
          <p:cNvSpPr>
            <a:spLocks noChangeArrowheads="1"/>
          </p:cNvSpPr>
          <p:nvPr/>
        </p:nvSpPr>
        <p:spPr bwMode="auto">
          <a:xfrm>
            <a:off x="3602038" y="5280025"/>
            <a:ext cx="1831975" cy="531813"/>
          </a:xfrm>
          <a:prstGeom prst="wedgeRectCallout">
            <a:avLst>
              <a:gd name="adj1" fmla="val -31296"/>
              <a:gd name="adj2" fmla="val -129519"/>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lnSpc>
                <a:spcPct val="130000"/>
              </a:lnSpc>
              <a:buFont typeface="Symbol" pitchFamily="18" charset="2"/>
              <a:buNone/>
            </a:pPr>
            <a:r>
              <a:rPr lang="en-US" sz="2200" b="1">
                <a:solidFill>
                  <a:srgbClr val="000000"/>
                </a:solidFill>
              </a:rPr>
              <a:t>OUR project</a:t>
            </a:r>
          </a:p>
        </p:txBody>
      </p:sp>
      <p:sp>
        <p:nvSpPr>
          <p:cNvPr id="415760" name="Text Box 16"/>
          <p:cNvSpPr txBox="1">
            <a:spLocks noChangeArrowheads="1"/>
          </p:cNvSpPr>
          <p:nvPr/>
        </p:nvSpPr>
        <p:spPr bwMode="auto">
          <a:xfrm>
            <a:off x="7938" y="-19050"/>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US" sz="2000" b="1">
                <a:solidFill>
                  <a:srgbClr val="000000"/>
                </a:solidFill>
              </a:rPr>
              <a:t>To have synergy and achieve impact all of these need to address </a:t>
            </a:r>
            <a:endParaRPr lang="en-US" sz="2800" b="1">
              <a:solidFill>
                <a:srgbClr val="000000"/>
              </a:solidFill>
            </a:endParaRPr>
          </a:p>
          <a:p>
            <a:pPr algn="ctr" eaLnBrk="1" hangingPunct="1">
              <a:buFont typeface="Symbol" pitchFamily="18" charset="2"/>
              <a:buNone/>
            </a:pPr>
            <a:r>
              <a:rPr lang="en-US" sz="3200" b="1" u="sng">
                <a:solidFill>
                  <a:srgbClr val="C00000"/>
                </a:solidFill>
              </a:rPr>
              <a:t>the same target population</a:t>
            </a:r>
            <a:r>
              <a:rPr lang="en-US" sz="2800" b="1">
                <a:solidFill>
                  <a:srgbClr val="000000"/>
                </a:solidFill>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5748"/>
                                        </p:tgtEl>
                                        <p:attrNameLst>
                                          <p:attrName>style.visibility</p:attrName>
                                        </p:attrNameLst>
                                      </p:cBhvr>
                                      <p:to>
                                        <p:strVal val="visible"/>
                                      </p:to>
                                    </p:set>
                                    <p:animEffect transition="in" filter="dissolve">
                                      <p:cBhvr>
                                        <p:cTn id="7" dur="500"/>
                                        <p:tgtEl>
                                          <p:spTgt spid="41574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5749"/>
                                        </p:tgtEl>
                                        <p:attrNameLst>
                                          <p:attrName>style.visibility</p:attrName>
                                        </p:attrNameLst>
                                      </p:cBhvr>
                                      <p:to>
                                        <p:strVal val="visible"/>
                                      </p:to>
                                    </p:set>
                                    <p:animEffect transition="in" filter="dissolve">
                                      <p:cBhvr>
                                        <p:cTn id="11" dur="500"/>
                                        <p:tgtEl>
                                          <p:spTgt spid="41574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15746"/>
                                        </p:tgtEl>
                                        <p:attrNameLst>
                                          <p:attrName>style.visibility</p:attrName>
                                        </p:attrNameLst>
                                      </p:cBhvr>
                                      <p:to>
                                        <p:strVal val="visible"/>
                                      </p:to>
                                    </p:set>
                                    <p:animEffect transition="in" filter="dissolve">
                                      <p:cBhvr>
                                        <p:cTn id="15" dur="500"/>
                                        <p:tgtEl>
                                          <p:spTgt spid="415746"/>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15751"/>
                                        </p:tgtEl>
                                        <p:attrNameLst>
                                          <p:attrName>style.visibility</p:attrName>
                                        </p:attrNameLst>
                                      </p:cBhvr>
                                      <p:to>
                                        <p:strVal val="visible"/>
                                      </p:to>
                                    </p:set>
                                    <p:animEffect transition="in" filter="dissolve">
                                      <p:cBhvr>
                                        <p:cTn id="19" dur="500"/>
                                        <p:tgtEl>
                                          <p:spTgt spid="415751"/>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15752"/>
                                        </p:tgtEl>
                                        <p:attrNameLst>
                                          <p:attrName>style.visibility</p:attrName>
                                        </p:attrNameLst>
                                      </p:cBhvr>
                                      <p:to>
                                        <p:strVal val="visible"/>
                                      </p:to>
                                    </p:set>
                                    <p:animEffect transition="in" filter="dissolve">
                                      <p:cBhvr>
                                        <p:cTn id="23" dur="500"/>
                                        <p:tgtEl>
                                          <p:spTgt spid="415752"/>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15750"/>
                                        </p:tgtEl>
                                        <p:attrNameLst>
                                          <p:attrName>style.visibility</p:attrName>
                                        </p:attrNameLst>
                                      </p:cBhvr>
                                      <p:to>
                                        <p:strVal val="visible"/>
                                      </p:to>
                                    </p:set>
                                    <p:animEffect transition="in" filter="dissolve">
                                      <p:cBhvr>
                                        <p:cTn id="27" dur="500"/>
                                        <p:tgtEl>
                                          <p:spTgt spid="415750"/>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415747"/>
                                        </p:tgtEl>
                                        <p:attrNameLst>
                                          <p:attrName>style.visibility</p:attrName>
                                        </p:attrNameLst>
                                      </p:cBhvr>
                                      <p:to>
                                        <p:strVal val="visible"/>
                                      </p:to>
                                    </p:set>
                                    <p:animEffect transition="in" filter="dissolve">
                                      <p:cBhvr>
                                        <p:cTn id="31" dur="500"/>
                                        <p:tgtEl>
                                          <p:spTgt spid="415747"/>
                                        </p:tgtEl>
                                      </p:cBhvr>
                                    </p:animEffect>
                                  </p:childTnLst>
                                </p:cTn>
                              </p:par>
                            </p:childTnLst>
                          </p:cTn>
                        </p:par>
                        <p:par>
                          <p:cTn id="32" fill="hold" nodeType="afterGroup">
                            <p:stCondLst>
                              <p:cond delay="3500"/>
                            </p:stCondLst>
                            <p:childTnLst>
                              <p:par>
                                <p:cTn id="33" presetID="9" presetClass="entr" presetSubtype="0" fill="hold" grpId="0" nodeType="afterEffect">
                                  <p:stCondLst>
                                    <p:cond delay="1000"/>
                                  </p:stCondLst>
                                  <p:childTnLst>
                                    <p:set>
                                      <p:cBhvr>
                                        <p:cTn id="34" dur="1" fill="hold">
                                          <p:stCondLst>
                                            <p:cond delay="0"/>
                                          </p:stCondLst>
                                        </p:cTn>
                                        <p:tgtEl>
                                          <p:spTgt spid="415754"/>
                                        </p:tgtEl>
                                        <p:attrNameLst>
                                          <p:attrName>style.visibility</p:attrName>
                                        </p:attrNameLst>
                                      </p:cBhvr>
                                      <p:to>
                                        <p:strVal val="visible"/>
                                      </p:to>
                                    </p:set>
                                    <p:animEffect transition="in" filter="dissolve">
                                      <p:cBhvr>
                                        <p:cTn id="35" dur="500"/>
                                        <p:tgtEl>
                                          <p:spTgt spid="415754"/>
                                        </p:tgtEl>
                                      </p:cBhvr>
                                    </p:animEffect>
                                  </p:childTnLst>
                                </p:cTn>
                              </p:par>
                            </p:childTnLst>
                          </p:cTn>
                        </p:par>
                        <p:par>
                          <p:cTn id="36" fill="hold" nodeType="afterGroup">
                            <p:stCondLst>
                              <p:cond delay="5000"/>
                            </p:stCondLst>
                            <p:childTnLst>
                              <p:par>
                                <p:cTn id="37" presetID="9" presetClass="entr" presetSubtype="0" fill="hold" grpId="0" nodeType="afterEffect">
                                  <p:stCondLst>
                                    <p:cond delay="0"/>
                                  </p:stCondLst>
                                  <p:childTnLst>
                                    <p:set>
                                      <p:cBhvr>
                                        <p:cTn id="38" dur="1" fill="hold">
                                          <p:stCondLst>
                                            <p:cond delay="0"/>
                                          </p:stCondLst>
                                        </p:cTn>
                                        <p:tgtEl>
                                          <p:spTgt spid="415759"/>
                                        </p:tgtEl>
                                        <p:attrNameLst>
                                          <p:attrName>style.visibility</p:attrName>
                                        </p:attrNameLst>
                                      </p:cBhvr>
                                      <p:to>
                                        <p:strVal val="visible"/>
                                      </p:to>
                                    </p:set>
                                    <p:animEffect transition="in" filter="dissolve">
                                      <p:cBhvr>
                                        <p:cTn id="39" dur="500"/>
                                        <p:tgtEl>
                                          <p:spTgt spid="415759"/>
                                        </p:tgtEl>
                                      </p:cBhvr>
                                    </p:animEffect>
                                  </p:childTnLst>
                                </p:cTn>
                              </p:par>
                            </p:childTnLst>
                          </p:cTn>
                        </p:par>
                        <p:par>
                          <p:cTn id="40" fill="hold" nodeType="afterGroup">
                            <p:stCondLst>
                              <p:cond delay="5500"/>
                            </p:stCondLst>
                            <p:childTnLst>
                              <p:par>
                                <p:cTn id="41" presetID="9" presetClass="entr" presetSubtype="0" fill="hold" grpId="0" nodeType="afterEffect">
                                  <p:stCondLst>
                                    <p:cond delay="1000"/>
                                  </p:stCondLst>
                                  <p:childTnLst>
                                    <p:set>
                                      <p:cBhvr>
                                        <p:cTn id="42" dur="1" fill="hold">
                                          <p:stCondLst>
                                            <p:cond delay="0"/>
                                          </p:stCondLst>
                                        </p:cTn>
                                        <p:tgtEl>
                                          <p:spTgt spid="415758"/>
                                        </p:tgtEl>
                                        <p:attrNameLst>
                                          <p:attrName>style.visibility</p:attrName>
                                        </p:attrNameLst>
                                      </p:cBhvr>
                                      <p:to>
                                        <p:strVal val="visible"/>
                                      </p:to>
                                    </p:set>
                                    <p:animEffect transition="in" filter="dissolve">
                                      <p:cBhvr>
                                        <p:cTn id="43" dur="500"/>
                                        <p:tgtEl>
                                          <p:spTgt spid="415758"/>
                                        </p:tgtEl>
                                      </p:cBhvr>
                                    </p:animEffect>
                                  </p:childTnLst>
                                </p:cTn>
                              </p:par>
                            </p:childTnLst>
                          </p:cTn>
                        </p:par>
                        <p:par>
                          <p:cTn id="44" fill="hold" nodeType="afterGroup">
                            <p:stCondLst>
                              <p:cond delay="7000"/>
                            </p:stCondLst>
                            <p:childTnLst>
                              <p:par>
                                <p:cTn id="45" presetID="9" presetClass="entr" presetSubtype="0" fill="hold" grpId="0" nodeType="afterEffect">
                                  <p:stCondLst>
                                    <p:cond delay="0"/>
                                  </p:stCondLst>
                                  <p:childTnLst>
                                    <p:set>
                                      <p:cBhvr>
                                        <p:cTn id="46" dur="1" fill="hold">
                                          <p:stCondLst>
                                            <p:cond delay="0"/>
                                          </p:stCondLst>
                                        </p:cTn>
                                        <p:tgtEl>
                                          <p:spTgt spid="415757"/>
                                        </p:tgtEl>
                                        <p:attrNameLst>
                                          <p:attrName>style.visibility</p:attrName>
                                        </p:attrNameLst>
                                      </p:cBhvr>
                                      <p:to>
                                        <p:strVal val="visible"/>
                                      </p:to>
                                    </p:set>
                                    <p:animEffect transition="in" filter="dissolve">
                                      <p:cBhvr>
                                        <p:cTn id="47" dur="500"/>
                                        <p:tgtEl>
                                          <p:spTgt spid="415757"/>
                                        </p:tgtEl>
                                      </p:cBhvr>
                                    </p:animEffect>
                                  </p:childTnLst>
                                </p:cTn>
                              </p:par>
                            </p:childTnLst>
                          </p:cTn>
                        </p:par>
                        <p:par>
                          <p:cTn id="48" fill="hold" nodeType="afterGroup">
                            <p:stCondLst>
                              <p:cond delay="7500"/>
                            </p:stCondLst>
                            <p:childTnLst>
                              <p:par>
                                <p:cTn id="49" presetID="9" presetClass="entr" presetSubtype="0" fill="hold" grpId="0" nodeType="afterEffect">
                                  <p:stCondLst>
                                    <p:cond delay="1000"/>
                                  </p:stCondLst>
                                  <p:childTnLst>
                                    <p:set>
                                      <p:cBhvr>
                                        <p:cTn id="50" dur="1" fill="hold">
                                          <p:stCondLst>
                                            <p:cond delay="0"/>
                                          </p:stCondLst>
                                        </p:cTn>
                                        <p:tgtEl>
                                          <p:spTgt spid="415755"/>
                                        </p:tgtEl>
                                        <p:attrNameLst>
                                          <p:attrName>style.visibility</p:attrName>
                                        </p:attrNameLst>
                                      </p:cBhvr>
                                      <p:to>
                                        <p:strVal val="visible"/>
                                      </p:to>
                                    </p:set>
                                    <p:animEffect transition="in" filter="dissolve">
                                      <p:cBhvr>
                                        <p:cTn id="51" dur="500"/>
                                        <p:tgtEl>
                                          <p:spTgt spid="415755"/>
                                        </p:tgtEl>
                                      </p:cBhvr>
                                    </p:animEffect>
                                  </p:childTnLst>
                                </p:cTn>
                              </p:par>
                            </p:childTnLst>
                          </p:cTn>
                        </p:par>
                        <p:par>
                          <p:cTn id="52" fill="hold" nodeType="afterGroup">
                            <p:stCondLst>
                              <p:cond delay="9000"/>
                            </p:stCondLst>
                            <p:childTnLst>
                              <p:par>
                                <p:cTn id="53" presetID="9" presetClass="entr" presetSubtype="0" fill="hold" grpId="0" nodeType="afterEffect">
                                  <p:stCondLst>
                                    <p:cond delay="0"/>
                                  </p:stCondLst>
                                  <p:childTnLst>
                                    <p:set>
                                      <p:cBhvr>
                                        <p:cTn id="54" dur="1" fill="hold">
                                          <p:stCondLst>
                                            <p:cond delay="0"/>
                                          </p:stCondLst>
                                        </p:cTn>
                                        <p:tgtEl>
                                          <p:spTgt spid="415756"/>
                                        </p:tgtEl>
                                        <p:attrNameLst>
                                          <p:attrName>style.visibility</p:attrName>
                                        </p:attrNameLst>
                                      </p:cBhvr>
                                      <p:to>
                                        <p:strVal val="visible"/>
                                      </p:to>
                                    </p:set>
                                    <p:animEffect transition="in" filter="dissolve">
                                      <p:cBhvr>
                                        <p:cTn id="55" dur="500"/>
                                        <p:tgtEl>
                                          <p:spTgt spid="415756"/>
                                        </p:tgtEl>
                                      </p:cBhvr>
                                    </p:animEffect>
                                  </p:childTnLst>
                                </p:cTn>
                              </p:par>
                            </p:childTnLst>
                          </p:cTn>
                        </p:par>
                        <p:par>
                          <p:cTn id="56" fill="hold" nodeType="afterGroup">
                            <p:stCondLst>
                              <p:cond delay="9500"/>
                            </p:stCondLst>
                            <p:childTnLst>
                              <p:par>
                                <p:cTn id="57" presetID="8" presetClass="entr" presetSubtype="16" fill="hold" grpId="0" nodeType="afterEffect">
                                  <p:stCondLst>
                                    <p:cond delay="1000"/>
                                  </p:stCondLst>
                                  <p:childTnLst>
                                    <p:set>
                                      <p:cBhvr>
                                        <p:cTn id="58" dur="1" fill="hold">
                                          <p:stCondLst>
                                            <p:cond delay="0"/>
                                          </p:stCondLst>
                                        </p:cTn>
                                        <p:tgtEl>
                                          <p:spTgt spid="415760"/>
                                        </p:tgtEl>
                                        <p:attrNameLst>
                                          <p:attrName>style.visibility</p:attrName>
                                        </p:attrNameLst>
                                      </p:cBhvr>
                                      <p:to>
                                        <p:strVal val="visible"/>
                                      </p:to>
                                    </p:set>
                                    <p:animEffect transition="in" filter="diamond(in)">
                                      <p:cBhvr>
                                        <p:cTn id="59" dur="2000"/>
                                        <p:tgtEl>
                                          <p:spTgt spid="415760"/>
                                        </p:tgtEl>
                                      </p:cBhvr>
                                    </p:animEffect>
                                  </p:childTnLst>
                                </p:cTn>
                              </p:par>
                            </p:childTnLst>
                          </p:cTn>
                        </p:par>
                        <p:par>
                          <p:cTn id="60" fill="hold" nodeType="afterGroup">
                            <p:stCondLst>
                              <p:cond delay="12500"/>
                            </p:stCondLst>
                            <p:childTnLst>
                              <p:par>
                                <p:cTn id="61" presetID="2" presetClass="entr" presetSubtype="4" fill="hold" grpId="0" nodeType="afterEffect">
                                  <p:stCondLst>
                                    <p:cond delay="0"/>
                                  </p:stCondLst>
                                  <p:childTnLst>
                                    <p:set>
                                      <p:cBhvr>
                                        <p:cTn id="62" dur="1" fill="hold">
                                          <p:stCondLst>
                                            <p:cond delay="0"/>
                                          </p:stCondLst>
                                        </p:cTn>
                                        <p:tgtEl>
                                          <p:spTgt spid="415753"/>
                                        </p:tgtEl>
                                        <p:attrNameLst>
                                          <p:attrName>style.visibility</p:attrName>
                                        </p:attrNameLst>
                                      </p:cBhvr>
                                      <p:to>
                                        <p:strVal val="visible"/>
                                      </p:to>
                                    </p:set>
                                    <p:anim calcmode="lin" valueType="num">
                                      <p:cBhvr additive="base">
                                        <p:cTn id="63" dur="500" fill="hold"/>
                                        <p:tgtEl>
                                          <p:spTgt spid="415753"/>
                                        </p:tgtEl>
                                        <p:attrNameLst>
                                          <p:attrName>ppt_x</p:attrName>
                                        </p:attrNameLst>
                                      </p:cBhvr>
                                      <p:tavLst>
                                        <p:tav tm="0">
                                          <p:val>
                                            <p:strVal val="#ppt_x"/>
                                          </p:val>
                                        </p:tav>
                                        <p:tav tm="100000">
                                          <p:val>
                                            <p:strVal val="#ppt_x"/>
                                          </p:val>
                                        </p:tav>
                                      </p:tavLst>
                                    </p:anim>
                                    <p:anim calcmode="lin" valueType="num">
                                      <p:cBhvr additive="base">
                                        <p:cTn id="64" dur="500" fill="hold"/>
                                        <p:tgtEl>
                                          <p:spTgt spid="415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6" grpId="0" animBg="1" autoUpdateAnimBg="0"/>
      <p:bldP spid="415747" grpId="0" animBg="1" autoUpdateAnimBg="0"/>
      <p:bldP spid="415748" grpId="0" animBg="1" autoUpdateAnimBg="0"/>
      <p:bldP spid="415749" grpId="0" animBg="1" autoUpdateAnimBg="0"/>
      <p:bldP spid="415750" grpId="0" animBg="1"/>
      <p:bldP spid="415751" grpId="0" animBg="1"/>
      <p:bldP spid="415752" grpId="0" animBg="1"/>
      <p:bldP spid="415753" grpId="0" autoUpdateAnimBg="0"/>
      <p:bldP spid="415754" grpId="0" animBg="1"/>
      <p:bldP spid="415755" grpId="0" animBg="1"/>
      <p:bldP spid="415756" grpId="0" animBg="1" autoUpdateAnimBg="0"/>
      <p:bldP spid="415757" grpId="0" animBg="1" autoUpdateAnimBg="0"/>
      <p:bldP spid="415758" grpId="0" animBg="1"/>
      <p:bldP spid="415759" grpId="0" animBg="1" autoUpdateAnimBg="0"/>
      <p:bldP spid="41576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09600" y="304800"/>
            <a:ext cx="7772400" cy="838200"/>
          </a:xfrm>
        </p:spPr>
        <p:txBody>
          <a:bodyPr/>
          <a:lstStyle/>
          <a:p>
            <a:r>
              <a:rPr lang="en-US" sz="3600" dirty="0" smtClean="0"/>
              <a:t>Workshop agenda: afternoon</a:t>
            </a:r>
          </a:p>
        </p:txBody>
      </p:sp>
      <p:sp>
        <p:nvSpPr>
          <p:cNvPr id="12291" name="Subtitle 2"/>
          <p:cNvSpPr>
            <a:spLocks noGrp="1"/>
          </p:cNvSpPr>
          <p:nvPr>
            <p:ph type="subTitle" idx="1"/>
          </p:nvPr>
        </p:nvSpPr>
        <p:spPr>
          <a:xfrm>
            <a:off x="323528" y="1752600"/>
            <a:ext cx="8615685" cy="4800600"/>
          </a:xfrm>
        </p:spPr>
        <p:txBody>
          <a:bodyPr/>
          <a:lstStyle/>
          <a:p>
            <a:pPr algn="l"/>
            <a:r>
              <a:rPr lang="en-US" sz="2000" dirty="0"/>
              <a:t>1:00-1:45	Impact Evaluations Michael 120-134, Jim 135-155</a:t>
            </a:r>
          </a:p>
          <a:p>
            <a:pPr algn="l"/>
            <a:r>
              <a:rPr lang="en-US" sz="2000" dirty="0"/>
              <a:t>1:45-2:30	</a:t>
            </a:r>
            <a:r>
              <a:rPr lang="en-US" sz="2000" b="1" i="1" dirty="0"/>
              <a:t>Small group exercise</a:t>
            </a:r>
            <a:r>
              <a:rPr lang="en-US" sz="2000" b="1" dirty="0"/>
              <a:t>, Part II</a:t>
            </a:r>
            <a:r>
              <a:rPr lang="en-US" sz="2000" dirty="0"/>
              <a:t>:  'Clients’ and ‘consultants’ re-negotiate the case study evaluation ToR.  Note:  In addition to becoming familiar with some of the RWE approaches, the case study exercises will also illustrate the different evaluation agendas and perspectives of evaluation consultants, project implementers and funding agencies.</a:t>
            </a:r>
          </a:p>
          <a:p>
            <a:pPr algn="l"/>
            <a:endParaRPr lang="en-US" sz="2000" dirty="0" smtClean="0"/>
          </a:p>
          <a:p>
            <a:pPr algn="l"/>
            <a:r>
              <a:rPr lang="en-US" sz="2000" dirty="0" smtClean="0"/>
              <a:t>2:30-2:50</a:t>
            </a:r>
            <a:r>
              <a:rPr lang="en-US" sz="2000" dirty="0"/>
              <a:t>	Plenary discussion of main learnings from group exercises </a:t>
            </a:r>
            <a:r>
              <a:rPr lang="en-US" sz="2000" dirty="0" smtClean="0"/>
              <a:t>		and </a:t>
            </a:r>
            <a:r>
              <a:rPr lang="en-US" sz="2000" dirty="0"/>
              <a:t>the RealWorld Evaluation approach. Jim 156-159</a:t>
            </a:r>
          </a:p>
          <a:p>
            <a:pPr algn="l"/>
            <a:r>
              <a:rPr lang="en-US" sz="2000" dirty="0"/>
              <a:t>2:50-3:00	Wrap-up and evaluation of workshop by participants</a:t>
            </a:r>
          </a:p>
          <a:p>
            <a:pPr algn="l"/>
            <a:endParaRPr lang="en-US" sz="2000" dirty="0" smtClean="0"/>
          </a:p>
          <a:p>
            <a:pPr marL="342900" indent="-342900" algn="l">
              <a:buFont typeface="+mj-lt"/>
              <a:buAutoNum type="arabicPeriod" startAt="6"/>
              <a:defRPr/>
            </a:pPr>
            <a:endParaRPr lang="en-US" sz="2000" dirty="0" smtClean="0"/>
          </a:p>
        </p:txBody>
      </p:sp>
    </p:spTree>
    <p:extLst>
      <p:ext uri="{BB962C8B-B14F-4D97-AF65-F5344CB8AC3E}">
        <p14:creationId xmlns:p14="http://schemas.microsoft.com/office/powerpoint/2010/main" val="4140527492"/>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p:txBody>
          <a:bodyPr/>
          <a:lstStyle/>
          <a:p>
            <a:pPr>
              <a:defRPr/>
            </a:pPr>
            <a:fld id="{5403B6BD-D3C8-462C-9B41-3331BFF1FD86}" type="slidenum">
              <a:rPr lang="en-US" smtClean="0"/>
              <a:pPr>
                <a:defRPr/>
              </a:pPr>
              <a:t>60</a:t>
            </a:fld>
            <a:endParaRPr lang="en-US" smtClean="0"/>
          </a:p>
        </p:txBody>
      </p:sp>
      <p:sp>
        <p:nvSpPr>
          <p:cNvPr id="450562" name="Rectangle 2"/>
          <p:cNvSpPr>
            <a:spLocks noChangeArrowheads="1"/>
          </p:cNvSpPr>
          <p:nvPr/>
        </p:nvSpPr>
        <p:spPr bwMode="auto">
          <a:xfrm>
            <a:off x="358775" y="3429000"/>
            <a:ext cx="792163" cy="936625"/>
          </a:xfrm>
          <a:prstGeom prst="rect">
            <a:avLst/>
          </a:prstGeom>
          <a:solidFill>
            <a:schemeClr val="accent1"/>
          </a:solidFill>
          <a:ln w="9525">
            <a:solidFill>
              <a:schemeClr val="tx1"/>
            </a:solidFill>
            <a:miter lim="800000"/>
            <a:headEnd/>
            <a:tailEnd/>
          </a:ln>
        </p:spPr>
        <p:txBody>
          <a:bodyPr wrap="none" anchor="ctr"/>
          <a:lstStyle/>
          <a:p>
            <a:pPr algn="ctr"/>
            <a:r>
              <a:rPr lang="en-US" sz="1000" b="1"/>
              <a:t>Design</a:t>
            </a:r>
          </a:p>
        </p:txBody>
      </p:sp>
      <p:sp>
        <p:nvSpPr>
          <p:cNvPr id="450563" name="Rectangle 3"/>
          <p:cNvSpPr>
            <a:spLocks noChangeArrowheads="1"/>
          </p:cNvSpPr>
          <p:nvPr/>
        </p:nvSpPr>
        <p:spPr bwMode="auto">
          <a:xfrm>
            <a:off x="1547813" y="3429000"/>
            <a:ext cx="792162" cy="936625"/>
          </a:xfrm>
          <a:prstGeom prst="rect">
            <a:avLst/>
          </a:prstGeom>
          <a:solidFill>
            <a:srgbClr val="FF9900"/>
          </a:solidFill>
          <a:ln w="9525">
            <a:solidFill>
              <a:schemeClr val="tx1"/>
            </a:solidFill>
            <a:miter lim="800000"/>
            <a:headEnd/>
            <a:tailEnd/>
          </a:ln>
        </p:spPr>
        <p:txBody>
          <a:bodyPr wrap="none" anchor="ctr"/>
          <a:lstStyle/>
          <a:p>
            <a:pPr algn="ctr"/>
            <a:r>
              <a:rPr lang="en-US" sz="1000" b="1"/>
              <a:t>Inputs</a:t>
            </a:r>
          </a:p>
        </p:txBody>
      </p:sp>
      <p:sp>
        <p:nvSpPr>
          <p:cNvPr id="450564" name="Rectangle 4"/>
          <p:cNvSpPr>
            <a:spLocks noChangeArrowheads="1"/>
          </p:cNvSpPr>
          <p:nvPr/>
        </p:nvSpPr>
        <p:spPr bwMode="auto">
          <a:xfrm>
            <a:off x="2700338" y="3429000"/>
            <a:ext cx="792162" cy="936625"/>
          </a:xfrm>
          <a:prstGeom prst="rect">
            <a:avLst/>
          </a:prstGeom>
          <a:solidFill>
            <a:srgbClr val="FF9900"/>
          </a:solidFill>
          <a:ln w="9525">
            <a:solidFill>
              <a:schemeClr val="tx1"/>
            </a:solidFill>
            <a:miter lim="800000"/>
            <a:headEnd/>
            <a:tailEnd/>
          </a:ln>
        </p:spPr>
        <p:txBody>
          <a:bodyPr wrap="none" anchor="ctr"/>
          <a:lstStyle/>
          <a:p>
            <a:pPr algn="ctr"/>
            <a:r>
              <a:rPr lang="en-US" sz="800" b="1"/>
              <a:t>Implementation</a:t>
            </a:r>
          </a:p>
          <a:p>
            <a:pPr algn="ctr"/>
            <a:r>
              <a:rPr lang="en-US" sz="800" b="1"/>
              <a:t>Process</a:t>
            </a:r>
          </a:p>
        </p:txBody>
      </p:sp>
      <p:sp>
        <p:nvSpPr>
          <p:cNvPr id="450565" name="Rectangle 5"/>
          <p:cNvSpPr>
            <a:spLocks noChangeArrowheads="1"/>
          </p:cNvSpPr>
          <p:nvPr/>
        </p:nvSpPr>
        <p:spPr bwMode="auto">
          <a:xfrm>
            <a:off x="3959225" y="3392488"/>
            <a:ext cx="792163" cy="936625"/>
          </a:xfrm>
          <a:prstGeom prst="rect">
            <a:avLst/>
          </a:prstGeom>
          <a:solidFill>
            <a:srgbClr val="FF9900"/>
          </a:solidFill>
          <a:ln w="9525">
            <a:solidFill>
              <a:schemeClr val="tx1"/>
            </a:solidFill>
            <a:miter lim="800000"/>
            <a:headEnd/>
            <a:tailEnd/>
          </a:ln>
        </p:spPr>
        <p:txBody>
          <a:bodyPr wrap="none" anchor="ctr"/>
          <a:lstStyle/>
          <a:p>
            <a:pPr algn="ctr"/>
            <a:r>
              <a:rPr lang="en-US" sz="1000" b="1"/>
              <a:t>Outputs</a:t>
            </a:r>
          </a:p>
        </p:txBody>
      </p:sp>
      <p:sp>
        <p:nvSpPr>
          <p:cNvPr id="450566" name="Rectangle 6"/>
          <p:cNvSpPr>
            <a:spLocks noChangeArrowheads="1"/>
          </p:cNvSpPr>
          <p:nvPr/>
        </p:nvSpPr>
        <p:spPr bwMode="auto">
          <a:xfrm>
            <a:off x="5327650" y="3392488"/>
            <a:ext cx="792163" cy="936625"/>
          </a:xfrm>
          <a:prstGeom prst="rect">
            <a:avLst/>
          </a:prstGeom>
          <a:solidFill>
            <a:srgbClr val="FF9900"/>
          </a:solidFill>
          <a:ln w="9525">
            <a:solidFill>
              <a:schemeClr val="tx1"/>
            </a:solidFill>
            <a:miter lim="800000"/>
            <a:headEnd/>
            <a:tailEnd/>
          </a:ln>
        </p:spPr>
        <p:txBody>
          <a:bodyPr wrap="none" anchor="ctr"/>
          <a:lstStyle/>
          <a:p>
            <a:pPr algn="ctr"/>
            <a:r>
              <a:rPr lang="en-US" sz="1000" b="1"/>
              <a:t>Outcomes</a:t>
            </a:r>
          </a:p>
        </p:txBody>
      </p:sp>
      <p:sp>
        <p:nvSpPr>
          <p:cNvPr id="450567" name="Rectangle 7"/>
          <p:cNvSpPr>
            <a:spLocks noChangeArrowheads="1"/>
          </p:cNvSpPr>
          <p:nvPr/>
        </p:nvSpPr>
        <p:spPr bwMode="auto">
          <a:xfrm>
            <a:off x="6588125" y="3429000"/>
            <a:ext cx="792163" cy="936625"/>
          </a:xfrm>
          <a:prstGeom prst="rect">
            <a:avLst/>
          </a:prstGeom>
          <a:solidFill>
            <a:srgbClr val="FF9900"/>
          </a:solidFill>
          <a:ln w="9525">
            <a:solidFill>
              <a:schemeClr val="tx1"/>
            </a:solidFill>
            <a:miter lim="800000"/>
            <a:headEnd/>
            <a:tailEnd/>
          </a:ln>
        </p:spPr>
        <p:txBody>
          <a:bodyPr wrap="none" anchor="ctr"/>
          <a:lstStyle/>
          <a:p>
            <a:pPr algn="ctr"/>
            <a:r>
              <a:rPr lang="en-US" sz="1000" b="1"/>
              <a:t>Impacts</a:t>
            </a:r>
          </a:p>
        </p:txBody>
      </p:sp>
      <p:sp>
        <p:nvSpPr>
          <p:cNvPr id="450568" name="Rectangle 8"/>
          <p:cNvSpPr>
            <a:spLocks noChangeArrowheads="1"/>
          </p:cNvSpPr>
          <p:nvPr/>
        </p:nvSpPr>
        <p:spPr bwMode="auto">
          <a:xfrm>
            <a:off x="7740650" y="3429000"/>
            <a:ext cx="792163" cy="936625"/>
          </a:xfrm>
          <a:prstGeom prst="rect">
            <a:avLst/>
          </a:prstGeom>
          <a:solidFill>
            <a:schemeClr val="accent1"/>
          </a:solidFill>
          <a:ln w="9525">
            <a:solidFill>
              <a:schemeClr val="tx1"/>
            </a:solidFill>
            <a:miter lim="800000"/>
            <a:headEnd/>
            <a:tailEnd/>
          </a:ln>
        </p:spPr>
        <p:txBody>
          <a:bodyPr wrap="none" anchor="ctr"/>
          <a:lstStyle/>
          <a:p>
            <a:pPr algn="ctr"/>
            <a:r>
              <a:rPr lang="en-US" sz="1000" b="1"/>
              <a:t>Sustainability</a:t>
            </a:r>
          </a:p>
        </p:txBody>
      </p:sp>
      <p:grpSp>
        <p:nvGrpSpPr>
          <p:cNvPr id="2" name="Group 45"/>
          <p:cNvGrpSpPr>
            <a:grpSpLocks/>
          </p:cNvGrpSpPr>
          <p:nvPr/>
        </p:nvGrpSpPr>
        <p:grpSpPr bwMode="auto">
          <a:xfrm>
            <a:off x="838200" y="1828800"/>
            <a:ext cx="6934200" cy="3911600"/>
            <a:chOff x="528" y="1152"/>
            <a:chExt cx="4368" cy="2464"/>
          </a:xfrm>
        </p:grpSpPr>
        <p:sp>
          <p:nvSpPr>
            <p:cNvPr id="80937" name="Rectangle 10"/>
            <p:cNvSpPr>
              <a:spLocks noChangeArrowheads="1"/>
            </p:cNvSpPr>
            <p:nvPr/>
          </p:nvSpPr>
          <p:spPr bwMode="auto">
            <a:xfrm>
              <a:off x="528" y="1200"/>
              <a:ext cx="1152" cy="4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1600"/>
                <a:t>Economic context in which  the project operates</a:t>
              </a:r>
            </a:p>
          </p:txBody>
        </p:sp>
        <p:sp>
          <p:nvSpPr>
            <p:cNvPr id="80938" name="Rectangle 11"/>
            <p:cNvSpPr>
              <a:spLocks noChangeArrowheads="1"/>
            </p:cNvSpPr>
            <p:nvPr/>
          </p:nvSpPr>
          <p:spPr bwMode="auto">
            <a:xfrm>
              <a:off x="2016" y="1200"/>
              <a:ext cx="1152" cy="4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1600"/>
                <a:t>Political context in which the project operates</a:t>
              </a:r>
            </a:p>
          </p:txBody>
        </p:sp>
        <p:sp>
          <p:nvSpPr>
            <p:cNvPr id="80939" name="Rectangle 12"/>
            <p:cNvSpPr>
              <a:spLocks noChangeArrowheads="1"/>
            </p:cNvSpPr>
            <p:nvPr/>
          </p:nvSpPr>
          <p:spPr bwMode="auto">
            <a:xfrm>
              <a:off x="3739" y="1152"/>
              <a:ext cx="1157" cy="5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1600"/>
                <a:t>Institutional and operational context</a:t>
              </a:r>
            </a:p>
          </p:txBody>
        </p:sp>
        <p:sp>
          <p:nvSpPr>
            <p:cNvPr id="80940" name="Rectangle 13"/>
            <p:cNvSpPr>
              <a:spLocks noChangeArrowheads="1"/>
            </p:cNvSpPr>
            <p:nvPr/>
          </p:nvSpPr>
          <p:spPr bwMode="auto">
            <a:xfrm>
              <a:off x="1146" y="3312"/>
              <a:ext cx="3435" cy="3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a:t>Socio-economic and cultural characteristics </a:t>
              </a:r>
            </a:p>
            <a:p>
              <a:pPr algn="ctr"/>
              <a:r>
                <a:rPr lang="en-US"/>
                <a:t>of the affected populations</a:t>
              </a:r>
            </a:p>
          </p:txBody>
        </p:sp>
      </p:grpSp>
      <p:sp>
        <p:nvSpPr>
          <p:cNvPr id="450574" name="Rectangle 14"/>
          <p:cNvSpPr>
            <a:spLocks noChangeArrowheads="1"/>
          </p:cNvSpPr>
          <p:nvPr/>
        </p:nvSpPr>
        <p:spPr bwMode="auto">
          <a:xfrm>
            <a:off x="1281113" y="5984875"/>
            <a:ext cx="6394450" cy="431800"/>
          </a:xfrm>
          <a:prstGeom prst="rect">
            <a:avLst/>
          </a:prstGeom>
          <a:solidFill>
            <a:schemeClr val="bg1"/>
          </a:solidFill>
          <a:ln w="9525">
            <a:solidFill>
              <a:schemeClr val="tx1"/>
            </a:solidFill>
            <a:miter lim="800000"/>
            <a:headEnd/>
            <a:tailEnd/>
          </a:ln>
        </p:spPr>
        <p:txBody>
          <a:bodyPr anchor="ctr"/>
          <a:lstStyle/>
          <a:p>
            <a:r>
              <a:rPr lang="en-US" sz="1200" b="1"/>
              <a:t>Note</a:t>
            </a:r>
            <a:r>
              <a:rPr lang="en-US" sz="1200"/>
              <a:t>: The </a:t>
            </a:r>
            <a:r>
              <a:rPr lang="en-US" sz="1200">
                <a:solidFill>
                  <a:srgbClr val="FF9900"/>
                </a:solidFill>
              </a:rPr>
              <a:t>orange</a:t>
            </a:r>
            <a:r>
              <a:rPr lang="en-US" sz="1200"/>
              <a:t> boxes are included in conventional  Program Theory Models.  The addition of the </a:t>
            </a:r>
            <a:r>
              <a:rPr lang="en-US" sz="1200">
                <a:solidFill>
                  <a:srgbClr val="6600FF"/>
                </a:solidFill>
              </a:rPr>
              <a:t>blue</a:t>
            </a:r>
            <a:r>
              <a:rPr lang="en-US" sz="1200"/>
              <a:t> boxes provides the recommended more complete analysis.</a:t>
            </a:r>
          </a:p>
        </p:txBody>
      </p:sp>
      <p:sp>
        <p:nvSpPr>
          <p:cNvPr id="80908" name="Rectangle 15"/>
          <p:cNvSpPr>
            <a:spLocks noChangeArrowheads="1"/>
          </p:cNvSpPr>
          <p:nvPr/>
        </p:nvSpPr>
        <p:spPr bwMode="auto">
          <a:xfrm>
            <a:off x="971550" y="800100"/>
            <a:ext cx="72009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a:t>One form of Program Theory (Logic) Model</a:t>
            </a:r>
          </a:p>
        </p:txBody>
      </p:sp>
      <p:sp>
        <p:nvSpPr>
          <p:cNvPr id="80909" name="Line 16"/>
          <p:cNvSpPr>
            <a:spLocks noChangeShapeType="1"/>
          </p:cNvSpPr>
          <p:nvPr/>
        </p:nvSpPr>
        <p:spPr bwMode="auto">
          <a:xfrm>
            <a:off x="792163" y="3033713"/>
            <a:ext cx="752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7"/>
          <p:cNvGrpSpPr>
            <a:grpSpLocks/>
          </p:cNvGrpSpPr>
          <p:nvPr/>
        </p:nvGrpSpPr>
        <p:grpSpPr bwMode="auto">
          <a:xfrm>
            <a:off x="792163" y="2744788"/>
            <a:ext cx="7524750" cy="720725"/>
            <a:chOff x="499" y="1729"/>
            <a:chExt cx="4740" cy="454"/>
          </a:xfrm>
        </p:grpSpPr>
        <p:sp>
          <p:nvSpPr>
            <p:cNvPr id="80927" name="Line 18"/>
            <p:cNvSpPr>
              <a:spLocks noChangeShapeType="1"/>
            </p:cNvSpPr>
            <p:nvPr/>
          </p:nvSpPr>
          <p:spPr bwMode="auto">
            <a:xfrm>
              <a:off x="499" y="1911"/>
              <a:ext cx="0" cy="2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8" name="Line 19"/>
            <p:cNvSpPr>
              <a:spLocks noChangeShapeType="1"/>
            </p:cNvSpPr>
            <p:nvPr/>
          </p:nvSpPr>
          <p:spPr bwMode="auto">
            <a:xfrm>
              <a:off x="1247" y="1911"/>
              <a:ext cx="0" cy="2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9" name="Line 20"/>
            <p:cNvSpPr>
              <a:spLocks noChangeShapeType="1"/>
            </p:cNvSpPr>
            <p:nvPr/>
          </p:nvSpPr>
          <p:spPr bwMode="auto">
            <a:xfrm>
              <a:off x="1905" y="1911"/>
              <a:ext cx="0"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30" name="Line 21"/>
            <p:cNvSpPr>
              <a:spLocks noChangeShapeType="1"/>
            </p:cNvSpPr>
            <p:nvPr/>
          </p:nvSpPr>
          <p:spPr bwMode="auto">
            <a:xfrm>
              <a:off x="2699" y="1911"/>
              <a:ext cx="0" cy="2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31" name="Line 22"/>
            <p:cNvSpPr>
              <a:spLocks noChangeShapeType="1"/>
            </p:cNvSpPr>
            <p:nvPr/>
          </p:nvSpPr>
          <p:spPr bwMode="auto">
            <a:xfrm>
              <a:off x="3606" y="1911"/>
              <a:ext cx="0" cy="2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32" name="Line 23"/>
            <p:cNvSpPr>
              <a:spLocks noChangeShapeType="1"/>
            </p:cNvSpPr>
            <p:nvPr/>
          </p:nvSpPr>
          <p:spPr bwMode="auto">
            <a:xfrm>
              <a:off x="4377" y="1911"/>
              <a:ext cx="0"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33" name="Line 24"/>
            <p:cNvSpPr>
              <a:spLocks noChangeShapeType="1"/>
            </p:cNvSpPr>
            <p:nvPr/>
          </p:nvSpPr>
          <p:spPr bwMode="auto">
            <a:xfrm>
              <a:off x="5239" y="1911"/>
              <a:ext cx="0"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34" name="Line 25"/>
            <p:cNvSpPr>
              <a:spLocks noChangeShapeType="1"/>
            </p:cNvSpPr>
            <p:nvPr/>
          </p:nvSpPr>
          <p:spPr bwMode="auto">
            <a:xfrm>
              <a:off x="1134" y="1729"/>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5" name="Line 26"/>
            <p:cNvSpPr>
              <a:spLocks noChangeShapeType="1"/>
            </p:cNvSpPr>
            <p:nvPr/>
          </p:nvSpPr>
          <p:spPr bwMode="auto">
            <a:xfrm>
              <a:off x="2608" y="1752"/>
              <a:ext cx="0"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6" name="Line 27"/>
            <p:cNvSpPr>
              <a:spLocks noChangeShapeType="1"/>
            </p:cNvSpPr>
            <p:nvPr/>
          </p:nvSpPr>
          <p:spPr bwMode="auto">
            <a:xfrm>
              <a:off x="4241" y="1729"/>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792163" y="4292600"/>
            <a:ext cx="7416800" cy="936625"/>
            <a:chOff x="499" y="2704"/>
            <a:chExt cx="4672" cy="590"/>
          </a:xfrm>
        </p:grpSpPr>
        <p:sp>
          <p:nvSpPr>
            <p:cNvPr id="80918" name="Line 29"/>
            <p:cNvSpPr>
              <a:spLocks noChangeShapeType="1"/>
            </p:cNvSpPr>
            <p:nvPr/>
          </p:nvSpPr>
          <p:spPr bwMode="auto">
            <a:xfrm>
              <a:off x="499" y="2999"/>
              <a:ext cx="4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19" name="Line 30"/>
            <p:cNvSpPr>
              <a:spLocks noChangeShapeType="1"/>
            </p:cNvSpPr>
            <p:nvPr/>
          </p:nvSpPr>
          <p:spPr bwMode="auto">
            <a:xfrm flipV="1">
              <a:off x="499" y="2750"/>
              <a:ext cx="0" cy="2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0" name="Line 31"/>
            <p:cNvSpPr>
              <a:spLocks noChangeShapeType="1"/>
            </p:cNvSpPr>
            <p:nvPr/>
          </p:nvSpPr>
          <p:spPr bwMode="auto">
            <a:xfrm flipV="1">
              <a:off x="1179" y="2772"/>
              <a:ext cx="0" cy="22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1" name="Line 32"/>
            <p:cNvSpPr>
              <a:spLocks noChangeShapeType="1"/>
            </p:cNvSpPr>
            <p:nvPr/>
          </p:nvSpPr>
          <p:spPr bwMode="auto">
            <a:xfrm flipV="1">
              <a:off x="1973" y="2750"/>
              <a:ext cx="0" cy="2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2" name="Line 33"/>
            <p:cNvSpPr>
              <a:spLocks noChangeShapeType="1"/>
            </p:cNvSpPr>
            <p:nvPr/>
          </p:nvSpPr>
          <p:spPr bwMode="auto">
            <a:xfrm flipV="1">
              <a:off x="2744" y="2727"/>
              <a:ext cx="0" cy="2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3" name="Line 34"/>
            <p:cNvSpPr>
              <a:spLocks noChangeShapeType="1"/>
            </p:cNvSpPr>
            <p:nvPr/>
          </p:nvSpPr>
          <p:spPr bwMode="auto">
            <a:xfrm flipV="1">
              <a:off x="3628" y="2704"/>
              <a:ext cx="0" cy="29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4" name="Line 35"/>
            <p:cNvSpPr>
              <a:spLocks noChangeShapeType="1"/>
            </p:cNvSpPr>
            <p:nvPr/>
          </p:nvSpPr>
          <p:spPr bwMode="auto">
            <a:xfrm flipV="1">
              <a:off x="4400" y="2750"/>
              <a:ext cx="0" cy="2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5" name="Line 36"/>
            <p:cNvSpPr>
              <a:spLocks noChangeShapeType="1"/>
            </p:cNvSpPr>
            <p:nvPr/>
          </p:nvSpPr>
          <p:spPr bwMode="auto">
            <a:xfrm flipV="1">
              <a:off x="5148" y="2750"/>
              <a:ext cx="0" cy="2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26" name="Line 37"/>
            <p:cNvSpPr>
              <a:spLocks noChangeShapeType="1"/>
            </p:cNvSpPr>
            <p:nvPr/>
          </p:nvSpPr>
          <p:spPr bwMode="auto">
            <a:xfrm>
              <a:off x="2971" y="2999"/>
              <a:ext cx="0" cy="29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50598" name="Line 38"/>
          <p:cNvSpPr>
            <a:spLocks noChangeShapeType="1"/>
          </p:cNvSpPr>
          <p:nvPr/>
        </p:nvSpPr>
        <p:spPr bwMode="auto">
          <a:xfrm>
            <a:off x="1150938" y="3860800"/>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599" name="Line 39"/>
          <p:cNvSpPr>
            <a:spLocks noChangeShapeType="1"/>
          </p:cNvSpPr>
          <p:nvPr/>
        </p:nvSpPr>
        <p:spPr bwMode="auto">
          <a:xfrm>
            <a:off x="2339975" y="3860800"/>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0" name="Line 40"/>
          <p:cNvSpPr>
            <a:spLocks noChangeShapeType="1"/>
          </p:cNvSpPr>
          <p:nvPr/>
        </p:nvSpPr>
        <p:spPr bwMode="auto">
          <a:xfrm>
            <a:off x="3492500" y="3860800"/>
            <a:ext cx="466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1" name="Line 41"/>
          <p:cNvSpPr>
            <a:spLocks noChangeShapeType="1"/>
          </p:cNvSpPr>
          <p:nvPr/>
        </p:nvSpPr>
        <p:spPr bwMode="auto">
          <a:xfrm>
            <a:off x="4716463" y="3860800"/>
            <a:ext cx="611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2" name="Line 42"/>
          <p:cNvSpPr>
            <a:spLocks noChangeShapeType="1"/>
          </p:cNvSpPr>
          <p:nvPr/>
        </p:nvSpPr>
        <p:spPr bwMode="auto">
          <a:xfrm>
            <a:off x="6119813" y="3860800"/>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3" name="Line 43"/>
          <p:cNvSpPr>
            <a:spLocks noChangeShapeType="1"/>
          </p:cNvSpPr>
          <p:nvPr/>
        </p:nvSpPr>
        <p:spPr bwMode="auto">
          <a:xfrm>
            <a:off x="7380288" y="3860800"/>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562"/>
                                        </p:tgtEl>
                                        <p:attrNameLst>
                                          <p:attrName>style.visibility</p:attrName>
                                        </p:attrNameLst>
                                      </p:cBhvr>
                                      <p:to>
                                        <p:strVal val="visible"/>
                                      </p:to>
                                    </p:set>
                                    <p:animEffect transition="in" filter="wipe(left)">
                                      <p:cBhvr>
                                        <p:cTn id="7" dur="500"/>
                                        <p:tgtEl>
                                          <p:spTgt spid="45056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0598"/>
                                        </p:tgtEl>
                                        <p:attrNameLst>
                                          <p:attrName>style.visibility</p:attrName>
                                        </p:attrNameLst>
                                      </p:cBhvr>
                                      <p:to>
                                        <p:strVal val="visible"/>
                                      </p:to>
                                    </p:set>
                                    <p:animEffect transition="in" filter="wipe(left)">
                                      <p:cBhvr>
                                        <p:cTn id="11" dur="500"/>
                                        <p:tgtEl>
                                          <p:spTgt spid="45059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0563"/>
                                        </p:tgtEl>
                                        <p:attrNameLst>
                                          <p:attrName>style.visibility</p:attrName>
                                        </p:attrNameLst>
                                      </p:cBhvr>
                                      <p:to>
                                        <p:strVal val="visible"/>
                                      </p:to>
                                    </p:set>
                                    <p:animEffect transition="in" filter="wipe(left)">
                                      <p:cBhvr>
                                        <p:cTn id="15" dur="500"/>
                                        <p:tgtEl>
                                          <p:spTgt spid="45056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50599"/>
                                        </p:tgtEl>
                                        <p:attrNameLst>
                                          <p:attrName>style.visibility</p:attrName>
                                        </p:attrNameLst>
                                      </p:cBhvr>
                                      <p:to>
                                        <p:strVal val="visible"/>
                                      </p:to>
                                    </p:set>
                                    <p:animEffect transition="in" filter="wipe(left)">
                                      <p:cBhvr>
                                        <p:cTn id="19" dur="500"/>
                                        <p:tgtEl>
                                          <p:spTgt spid="450599"/>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0564"/>
                                        </p:tgtEl>
                                        <p:attrNameLst>
                                          <p:attrName>style.visibility</p:attrName>
                                        </p:attrNameLst>
                                      </p:cBhvr>
                                      <p:to>
                                        <p:strVal val="visible"/>
                                      </p:to>
                                    </p:set>
                                    <p:animEffect transition="in" filter="wipe(left)">
                                      <p:cBhvr>
                                        <p:cTn id="23" dur="500"/>
                                        <p:tgtEl>
                                          <p:spTgt spid="450564"/>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50600"/>
                                        </p:tgtEl>
                                        <p:attrNameLst>
                                          <p:attrName>style.visibility</p:attrName>
                                        </p:attrNameLst>
                                      </p:cBhvr>
                                      <p:to>
                                        <p:strVal val="visible"/>
                                      </p:to>
                                    </p:set>
                                    <p:animEffect transition="in" filter="wipe(left)">
                                      <p:cBhvr>
                                        <p:cTn id="27" dur="500"/>
                                        <p:tgtEl>
                                          <p:spTgt spid="450600"/>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50565"/>
                                        </p:tgtEl>
                                        <p:attrNameLst>
                                          <p:attrName>style.visibility</p:attrName>
                                        </p:attrNameLst>
                                      </p:cBhvr>
                                      <p:to>
                                        <p:strVal val="visible"/>
                                      </p:to>
                                    </p:set>
                                    <p:animEffect transition="in" filter="wipe(left)">
                                      <p:cBhvr>
                                        <p:cTn id="31" dur="500"/>
                                        <p:tgtEl>
                                          <p:spTgt spid="450565"/>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50601"/>
                                        </p:tgtEl>
                                        <p:attrNameLst>
                                          <p:attrName>style.visibility</p:attrName>
                                        </p:attrNameLst>
                                      </p:cBhvr>
                                      <p:to>
                                        <p:strVal val="visible"/>
                                      </p:to>
                                    </p:set>
                                    <p:animEffect transition="in" filter="wipe(left)">
                                      <p:cBhvr>
                                        <p:cTn id="35" dur="500"/>
                                        <p:tgtEl>
                                          <p:spTgt spid="450601"/>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50566"/>
                                        </p:tgtEl>
                                        <p:attrNameLst>
                                          <p:attrName>style.visibility</p:attrName>
                                        </p:attrNameLst>
                                      </p:cBhvr>
                                      <p:to>
                                        <p:strVal val="visible"/>
                                      </p:to>
                                    </p:set>
                                    <p:animEffect transition="in" filter="wipe(left)">
                                      <p:cBhvr>
                                        <p:cTn id="39" dur="500"/>
                                        <p:tgtEl>
                                          <p:spTgt spid="450566"/>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50602"/>
                                        </p:tgtEl>
                                        <p:attrNameLst>
                                          <p:attrName>style.visibility</p:attrName>
                                        </p:attrNameLst>
                                      </p:cBhvr>
                                      <p:to>
                                        <p:strVal val="visible"/>
                                      </p:to>
                                    </p:set>
                                    <p:animEffect transition="in" filter="wipe(left)">
                                      <p:cBhvr>
                                        <p:cTn id="43" dur="500"/>
                                        <p:tgtEl>
                                          <p:spTgt spid="450602"/>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50567"/>
                                        </p:tgtEl>
                                        <p:attrNameLst>
                                          <p:attrName>style.visibility</p:attrName>
                                        </p:attrNameLst>
                                      </p:cBhvr>
                                      <p:to>
                                        <p:strVal val="visible"/>
                                      </p:to>
                                    </p:set>
                                    <p:animEffect transition="in" filter="wipe(left)">
                                      <p:cBhvr>
                                        <p:cTn id="47" dur="500"/>
                                        <p:tgtEl>
                                          <p:spTgt spid="450567"/>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50603"/>
                                        </p:tgtEl>
                                        <p:attrNameLst>
                                          <p:attrName>style.visibility</p:attrName>
                                        </p:attrNameLst>
                                      </p:cBhvr>
                                      <p:to>
                                        <p:strVal val="visible"/>
                                      </p:to>
                                    </p:set>
                                    <p:animEffect transition="in" filter="wipe(left)">
                                      <p:cBhvr>
                                        <p:cTn id="51" dur="500"/>
                                        <p:tgtEl>
                                          <p:spTgt spid="450603"/>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50568"/>
                                        </p:tgtEl>
                                        <p:attrNameLst>
                                          <p:attrName>style.visibility</p:attrName>
                                        </p:attrNameLst>
                                      </p:cBhvr>
                                      <p:to>
                                        <p:strVal val="visible"/>
                                      </p:to>
                                    </p:set>
                                    <p:animEffect transition="in" filter="wipe(left)">
                                      <p:cBhvr>
                                        <p:cTn id="55" dur="500"/>
                                        <p:tgtEl>
                                          <p:spTgt spid="450568"/>
                                        </p:tgtEl>
                                      </p:cBhvr>
                                    </p:animEffect>
                                  </p:childTnLst>
                                </p:cTn>
                              </p:par>
                            </p:childTnLst>
                          </p:cTn>
                        </p:par>
                        <p:par>
                          <p:cTn id="56" fill="hold" nodeType="afterGroup">
                            <p:stCondLst>
                              <p:cond delay="6500"/>
                            </p:stCondLst>
                            <p:childTnLst>
                              <p:par>
                                <p:cTn id="57" presetID="22" presetClass="entr" presetSubtype="1"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up)">
                                      <p:cBhvr>
                                        <p:cTn id="59" dur="500"/>
                                        <p:tgtEl>
                                          <p:spTgt spid="3"/>
                                        </p:tgtEl>
                                      </p:cBhvr>
                                    </p:animEffect>
                                  </p:child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00"/>
                                        <p:tgtEl>
                                          <p:spTgt spid="4"/>
                                        </p:tgtEl>
                                      </p:cBhvr>
                                    </p:animEffect>
                                  </p:childTnLst>
                                </p:cTn>
                              </p:par>
                            </p:childTnLst>
                          </p:cTn>
                        </p:par>
                        <p:par>
                          <p:cTn id="64" fill="hold" nodeType="afterGroup">
                            <p:stCondLst>
                              <p:cond delay="7500"/>
                            </p:stCondLst>
                            <p:childTnLst>
                              <p:par>
                                <p:cTn id="65" presetID="9" presetClass="entr" presetSubtype="0" fill="hold" nodeType="afterEffect">
                                  <p:stCondLst>
                                    <p:cond delay="1000"/>
                                  </p:stCondLst>
                                  <p:childTnLst>
                                    <p:set>
                                      <p:cBhvr>
                                        <p:cTn id="66" dur="1" fill="hold">
                                          <p:stCondLst>
                                            <p:cond delay="0"/>
                                          </p:stCondLst>
                                        </p:cTn>
                                        <p:tgtEl>
                                          <p:spTgt spid="2"/>
                                        </p:tgtEl>
                                        <p:attrNameLst>
                                          <p:attrName>style.visibility</p:attrName>
                                        </p:attrNameLst>
                                      </p:cBhvr>
                                      <p:to>
                                        <p:strVal val="visible"/>
                                      </p:to>
                                    </p:set>
                                    <p:animEffect transition="in" filter="dissolve">
                                      <p:cBhvr>
                                        <p:cTn id="67" dur="500"/>
                                        <p:tgtEl>
                                          <p:spTgt spid="2"/>
                                        </p:tgtEl>
                                      </p:cBhvr>
                                    </p:animEffect>
                                  </p:childTnLst>
                                </p:cTn>
                              </p:par>
                            </p:childTnLst>
                          </p:cTn>
                        </p:par>
                        <p:par>
                          <p:cTn id="68" fill="hold" nodeType="afterGroup">
                            <p:stCondLst>
                              <p:cond delay="9000"/>
                            </p:stCondLst>
                            <p:childTnLst>
                              <p:par>
                                <p:cTn id="69" presetID="3" presetClass="entr" presetSubtype="10" fill="hold" grpId="0" nodeType="afterEffect">
                                  <p:stCondLst>
                                    <p:cond delay="0"/>
                                  </p:stCondLst>
                                  <p:childTnLst>
                                    <p:set>
                                      <p:cBhvr>
                                        <p:cTn id="70" dur="1" fill="hold">
                                          <p:stCondLst>
                                            <p:cond delay="0"/>
                                          </p:stCondLst>
                                        </p:cTn>
                                        <p:tgtEl>
                                          <p:spTgt spid="450574"/>
                                        </p:tgtEl>
                                        <p:attrNameLst>
                                          <p:attrName>style.visibility</p:attrName>
                                        </p:attrNameLst>
                                      </p:cBhvr>
                                      <p:to>
                                        <p:strVal val="visible"/>
                                      </p:to>
                                    </p:set>
                                    <p:animEffect transition="in" filter="blinds(horizontal)">
                                      <p:cBhvr>
                                        <p:cTn id="71" dur="2000"/>
                                        <p:tgtEl>
                                          <p:spTgt spid="450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animBg="1"/>
      <p:bldP spid="450563" grpId="0" animBg="1"/>
      <p:bldP spid="450564" grpId="0" animBg="1"/>
      <p:bldP spid="450565" grpId="0" animBg="1"/>
      <p:bldP spid="450566" grpId="0" animBg="1"/>
      <p:bldP spid="450567" grpId="0" animBg="1"/>
      <p:bldP spid="450568" grpId="0" animBg="1"/>
      <p:bldP spid="450574" grpId="0" animBg="1"/>
      <p:bldP spid="450598" grpId="0" animBg="1"/>
      <p:bldP spid="450599" grpId="0" animBg="1"/>
      <p:bldP spid="450600" grpId="0" animBg="1"/>
      <p:bldP spid="450601" grpId="0" animBg="1"/>
      <p:bldP spid="450602" grpId="0" animBg="1"/>
      <p:bldP spid="450603"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799796F-E590-49C1-AEBD-D5BCD4DC768A}" type="slidenum">
              <a:rPr lang="en-US" smtClean="0"/>
              <a:pPr>
                <a:defRPr/>
              </a:pPr>
              <a:t>61</a:t>
            </a:fld>
            <a:endParaRPr lang="en-US"/>
          </a:p>
        </p:txBody>
      </p:sp>
      <p:pic>
        <p:nvPicPr>
          <p:cNvPr id="819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20650"/>
            <a:ext cx="9112250"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0530" name="Rectangle 2"/>
          <p:cNvSpPr>
            <a:spLocks noChangeArrowheads="1"/>
          </p:cNvSpPr>
          <p:nvPr/>
        </p:nvSpPr>
        <p:spPr bwMode="auto">
          <a:xfrm>
            <a:off x="3333750" y="1900238"/>
            <a:ext cx="2870200" cy="28130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nchor="ctr">
            <a:spAutoFit/>
          </a:bodyPr>
          <a:lstStyle/>
          <a:p>
            <a:endParaRPr lang="en-US"/>
          </a:p>
        </p:txBody>
      </p:sp>
      <p:sp>
        <p:nvSpPr>
          <p:cNvPr id="82947" name="Rectangle 3"/>
          <p:cNvSpPr>
            <a:spLocks noGrp="1" noChangeArrowheads="1"/>
          </p:cNvSpPr>
          <p:nvPr>
            <p:ph type="title"/>
          </p:nvPr>
        </p:nvSpPr>
        <p:spPr>
          <a:xfrm>
            <a:off x="762000" y="0"/>
            <a:ext cx="7696200" cy="690563"/>
          </a:xfrm>
        </p:spPr>
        <p:txBody>
          <a:bodyPr/>
          <a:lstStyle/>
          <a:p>
            <a:pPr eaLnBrk="1" hangingPunct="1"/>
            <a:r>
              <a:rPr lang="en-GB" smtClean="0"/>
              <a:t>Education Intervention Logic</a:t>
            </a:r>
          </a:p>
        </p:txBody>
      </p:sp>
      <p:sp>
        <p:nvSpPr>
          <p:cNvPr id="82948" name="Rectangle 4"/>
          <p:cNvSpPr>
            <a:spLocks noChangeArrowheads="1"/>
          </p:cNvSpPr>
          <p:nvPr/>
        </p:nvSpPr>
        <p:spPr bwMode="auto">
          <a:xfrm>
            <a:off x="207963" y="2000250"/>
            <a:ext cx="1206500" cy="614363"/>
          </a:xfrm>
          <a:prstGeom prst="rect">
            <a:avLst/>
          </a:prstGeom>
          <a:solidFill>
            <a:srgbClr val="FF99CC">
              <a:alpha val="70195"/>
            </a:srgbClr>
          </a:solidFill>
          <a:ln w="9525">
            <a:solidFill>
              <a:srgbClr val="000000"/>
            </a:solidFill>
            <a:miter lim="800000"/>
            <a:headEnd/>
            <a:tailEnd/>
          </a:ln>
        </p:spPr>
        <p:txBody>
          <a:bodyPr tIns="46800"/>
          <a:lstStyle/>
          <a:p>
            <a:pPr algn="ctr"/>
            <a:r>
              <a:rPr lang="en-GB" sz="1400" b="1">
                <a:latin typeface="Times New Roman" pitchFamily="18" charset="0"/>
              </a:rPr>
              <a:t>Institutional Management</a:t>
            </a:r>
            <a:endParaRPr lang="en-GB" sz="1400"/>
          </a:p>
        </p:txBody>
      </p:sp>
      <p:sp>
        <p:nvSpPr>
          <p:cNvPr id="82949" name="Rectangle 5"/>
          <p:cNvSpPr>
            <a:spLocks noChangeArrowheads="1"/>
          </p:cNvSpPr>
          <p:nvPr/>
        </p:nvSpPr>
        <p:spPr bwMode="auto">
          <a:xfrm>
            <a:off x="222250" y="3011488"/>
            <a:ext cx="1206500" cy="673100"/>
          </a:xfrm>
          <a:prstGeom prst="rect">
            <a:avLst/>
          </a:prstGeom>
          <a:solidFill>
            <a:srgbClr val="FF99CC">
              <a:alpha val="70195"/>
            </a:srgbClr>
          </a:solidFill>
          <a:ln w="9525">
            <a:solidFill>
              <a:srgbClr val="000000"/>
            </a:solidFill>
            <a:miter lim="800000"/>
            <a:headEnd/>
            <a:tailEnd/>
          </a:ln>
        </p:spPr>
        <p:txBody>
          <a:bodyPr tIns="10800"/>
          <a:lstStyle/>
          <a:p>
            <a:pPr algn="ctr"/>
            <a:r>
              <a:rPr lang="en-GB" sz="1400" b="1">
                <a:latin typeface="Times New Roman" pitchFamily="18" charset="0"/>
              </a:rPr>
              <a:t>Curricula &amp; Teaching Materials</a:t>
            </a:r>
            <a:endParaRPr lang="en-GB" sz="1400"/>
          </a:p>
        </p:txBody>
      </p:sp>
      <p:sp>
        <p:nvSpPr>
          <p:cNvPr id="82950" name="Rectangle 6"/>
          <p:cNvSpPr>
            <a:spLocks noChangeArrowheads="1"/>
          </p:cNvSpPr>
          <p:nvPr/>
        </p:nvSpPr>
        <p:spPr bwMode="auto">
          <a:xfrm>
            <a:off x="198438" y="3865563"/>
            <a:ext cx="1231900" cy="673100"/>
          </a:xfrm>
          <a:prstGeom prst="rect">
            <a:avLst/>
          </a:prstGeom>
          <a:solidFill>
            <a:srgbClr val="FF99CC">
              <a:alpha val="70195"/>
            </a:srgbClr>
          </a:solidFill>
          <a:ln w="9525">
            <a:solidFill>
              <a:srgbClr val="000000"/>
            </a:solidFill>
            <a:miter lim="800000"/>
            <a:headEnd/>
            <a:tailEnd/>
          </a:ln>
        </p:spPr>
        <p:txBody>
          <a:bodyPr tIns="10800"/>
          <a:lstStyle/>
          <a:p>
            <a:pPr algn="ctr"/>
            <a:r>
              <a:rPr lang="en-GB" sz="1400" b="1">
                <a:latin typeface="Times New Roman" pitchFamily="18" charset="0"/>
              </a:rPr>
              <a:t>Teacher Recruitment &amp; Training</a:t>
            </a:r>
            <a:endParaRPr lang="en-GB" sz="1400"/>
          </a:p>
        </p:txBody>
      </p:sp>
      <p:sp>
        <p:nvSpPr>
          <p:cNvPr id="82951" name="Rectangle 7"/>
          <p:cNvSpPr>
            <a:spLocks noChangeArrowheads="1"/>
          </p:cNvSpPr>
          <p:nvPr/>
        </p:nvSpPr>
        <p:spPr bwMode="auto">
          <a:xfrm>
            <a:off x="196850" y="5497513"/>
            <a:ext cx="1247775" cy="685800"/>
          </a:xfrm>
          <a:prstGeom prst="rect">
            <a:avLst/>
          </a:prstGeom>
          <a:solidFill>
            <a:srgbClr val="FF99CC">
              <a:alpha val="70195"/>
            </a:srgbClr>
          </a:solidFill>
          <a:ln w="9525">
            <a:solidFill>
              <a:srgbClr val="000000"/>
            </a:solidFill>
            <a:miter lim="800000"/>
            <a:headEnd/>
            <a:tailEnd/>
          </a:ln>
        </p:spPr>
        <p:txBody>
          <a:bodyPr tIns="82800"/>
          <a:lstStyle/>
          <a:p>
            <a:pPr algn="ctr"/>
            <a:r>
              <a:rPr lang="en-GB" sz="1400" b="1">
                <a:latin typeface="Times New Roman" pitchFamily="18" charset="0"/>
              </a:rPr>
              <a:t>Education Facilities</a:t>
            </a:r>
            <a:endParaRPr lang="en-GB" sz="1400"/>
          </a:p>
        </p:txBody>
      </p:sp>
      <p:sp>
        <p:nvSpPr>
          <p:cNvPr id="82952" name="Rectangle 8"/>
          <p:cNvSpPr>
            <a:spLocks noChangeArrowheads="1"/>
          </p:cNvSpPr>
          <p:nvPr/>
        </p:nvSpPr>
        <p:spPr bwMode="auto">
          <a:xfrm>
            <a:off x="185738" y="4735513"/>
            <a:ext cx="1247775" cy="569912"/>
          </a:xfrm>
          <a:prstGeom prst="rect">
            <a:avLst/>
          </a:prstGeom>
          <a:solidFill>
            <a:srgbClr val="FF99CC">
              <a:alpha val="70195"/>
            </a:srgbClr>
          </a:solidFill>
          <a:ln w="9525">
            <a:solidFill>
              <a:srgbClr val="000000"/>
            </a:solidFill>
            <a:miter lim="800000"/>
            <a:headEnd/>
            <a:tailEnd/>
          </a:ln>
        </p:spPr>
        <p:txBody>
          <a:bodyPr tIns="154800"/>
          <a:lstStyle/>
          <a:p>
            <a:pPr algn="ctr"/>
            <a:r>
              <a:rPr lang="en-GB" sz="1400" b="1">
                <a:latin typeface="Times New Roman" pitchFamily="18" charset="0"/>
              </a:rPr>
              <a:t>Health</a:t>
            </a:r>
            <a:endParaRPr lang="en-GB" sz="1400"/>
          </a:p>
        </p:txBody>
      </p:sp>
      <p:sp>
        <p:nvSpPr>
          <p:cNvPr id="790537" name="Rectangle 9"/>
          <p:cNvSpPr>
            <a:spLocks noChangeArrowheads="1"/>
          </p:cNvSpPr>
          <p:nvPr/>
        </p:nvSpPr>
        <p:spPr bwMode="auto">
          <a:xfrm>
            <a:off x="1639888" y="1271588"/>
            <a:ext cx="1458912" cy="831850"/>
          </a:xfrm>
          <a:prstGeom prst="rect">
            <a:avLst/>
          </a:prstGeom>
          <a:solidFill>
            <a:srgbClr val="FFCC99">
              <a:alpha val="70195"/>
            </a:srgbClr>
          </a:solidFill>
          <a:ln w="9525">
            <a:solidFill>
              <a:srgbClr val="000000"/>
            </a:solidFill>
            <a:miter lim="800000"/>
            <a:headEnd/>
            <a:tailEnd/>
          </a:ln>
        </p:spPr>
        <p:txBody>
          <a:bodyPr tIns="0" bIns="0"/>
          <a:lstStyle/>
          <a:p>
            <a:pPr algn="ctr"/>
            <a:r>
              <a:rPr lang="en-GB" sz="1400" b="1">
                <a:latin typeface="Times New Roman" pitchFamily="18" charset="0"/>
              </a:rPr>
              <a:t>Better Allocation of Educational Resources</a:t>
            </a:r>
            <a:r>
              <a:rPr lang="en-GB" sz="1200" b="1">
                <a:latin typeface="Times New Roman" pitchFamily="18" charset="0"/>
              </a:rPr>
              <a:t> </a:t>
            </a:r>
            <a:endParaRPr lang="en-GB"/>
          </a:p>
        </p:txBody>
      </p:sp>
      <p:sp>
        <p:nvSpPr>
          <p:cNvPr id="790538" name="Rectangle 10"/>
          <p:cNvSpPr>
            <a:spLocks noChangeArrowheads="1"/>
          </p:cNvSpPr>
          <p:nvPr/>
        </p:nvSpPr>
        <p:spPr bwMode="auto">
          <a:xfrm>
            <a:off x="1643063" y="2190750"/>
            <a:ext cx="1460500" cy="661988"/>
          </a:xfrm>
          <a:prstGeom prst="rect">
            <a:avLst/>
          </a:prstGeom>
          <a:solidFill>
            <a:srgbClr val="FFCC99">
              <a:alpha val="70195"/>
            </a:srgbClr>
          </a:solidFill>
          <a:ln w="9525">
            <a:solidFill>
              <a:srgbClr val="000000"/>
            </a:solidFill>
            <a:miter lim="800000"/>
            <a:headEnd/>
            <a:tailEnd/>
          </a:ln>
        </p:spPr>
        <p:txBody>
          <a:bodyPr tIns="10800" bIns="10800"/>
          <a:lstStyle/>
          <a:p>
            <a:pPr algn="ctr"/>
            <a:r>
              <a:rPr lang="en-GB" sz="1400" b="1">
                <a:latin typeface="Times New Roman" pitchFamily="18" charset="0"/>
              </a:rPr>
              <a:t>Increased Affordability of Education</a:t>
            </a:r>
            <a:r>
              <a:rPr lang="en-GB" sz="1200" b="1">
                <a:latin typeface="Times New Roman" pitchFamily="18" charset="0"/>
              </a:rPr>
              <a:t> </a:t>
            </a:r>
            <a:endParaRPr lang="en-GB"/>
          </a:p>
        </p:txBody>
      </p:sp>
      <p:sp>
        <p:nvSpPr>
          <p:cNvPr id="790539" name="Rectangle 11"/>
          <p:cNvSpPr>
            <a:spLocks noChangeArrowheads="1"/>
          </p:cNvSpPr>
          <p:nvPr/>
        </p:nvSpPr>
        <p:spPr bwMode="auto">
          <a:xfrm>
            <a:off x="1662113" y="5481638"/>
            <a:ext cx="1447800" cy="698500"/>
          </a:xfrm>
          <a:prstGeom prst="rect">
            <a:avLst/>
          </a:prstGeom>
          <a:solidFill>
            <a:srgbClr val="FFCC99">
              <a:alpha val="70195"/>
            </a:srgbClr>
          </a:solidFill>
          <a:ln w="9525">
            <a:solidFill>
              <a:srgbClr val="000000"/>
            </a:solidFill>
            <a:miter lim="800000"/>
            <a:headEnd/>
            <a:tailEnd/>
          </a:ln>
        </p:spPr>
        <p:txBody>
          <a:bodyPr tIns="82800"/>
          <a:lstStyle/>
          <a:p>
            <a:pPr algn="ctr"/>
            <a:r>
              <a:rPr lang="en-GB" sz="1400" b="1">
                <a:latin typeface="Times New Roman" pitchFamily="18" charset="0"/>
              </a:rPr>
              <a:t>Optimal Employment</a:t>
            </a:r>
            <a:r>
              <a:rPr lang="en-GB" sz="1200" b="1">
                <a:latin typeface="Times New Roman" pitchFamily="18" charset="0"/>
              </a:rPr>
              <a:t> </a:t>
            </a:r>
            <a:endParaRPr lang="en-GB"/>
          </a:p>
        </p:txBody>
      </p:sp>
      <p:sp>
        <p:nvSpPr>
          <p:cNvPr id="790540" name="Rectangle 12"/>
          <p:cNvSpPr>
            <a:spLocks noChangeArrowheads="1"/>
          </p:cNvSpPr>
          <p:nvPr/>
        </p:nvSpPr>
        <p:spPr bwMode="auto">
          <a:xfrm>
            <a:off x="4752975" y="2908300"/>
            <a:ext cx="1419225" cy="800100"/>
          </a:xfrm>
          <a:prstGeom prst="rect">
            <a:avLst/>
          </a:prstGeom>
          <a:solidFill>
            <a:srgbClr val="CCFFCC">
              <a:alpha val="70195"/>
            </a:srgbClr>
          </a:solidFill>
          <a:ln w="9525">
            <a:solidFill>
              <a:srgbClr val="000000"/>
            </a:solidFill>
            <a:miter lim="800000"/>
            <a:headEnd/>
            <a:tailEnd/>
          </a:ln>
        </p:spPr>
        <p:txBody>
          <a:bodyPr tIns="46800"/>
          <a:lstStyle/>
          <a:p>
            <a:pPr algn="ctr"/>
            <a:r>
              <a:rPr lang="en-GB" sz="1400" b="1">
                <a:latin typeface="Times New Roman" pitchFamily="18" charset="0"/>
              </a:rPr>
              <a:t>Skills and Learning Enhancement</a:t>
            </a:r>
            <a:endParaRPr lang="en-GB" sz="1400"/>
          </a:p>
        </p:txBody>
      </p:sp>
      <p:sp>
        <p:nvSpPr>
          <p:cNvPr id="790541" name="Rectangle 13"/>
          <p:cNvSpPr>
            <a:spLocks noChangeArrowheads="1"/>
          </p:cNvSpPr>
          <p:nvPr/>
        </p:nvSpPr>
        <p:spPr bwMode="auto">
          <a:xfrm>
            <a:off x="3430588" y="3840163"/>
            <a:ext cx="1377950" cy="774700"/>
          </a:xfrm>
          <a:prstGeom prst="rect">
            <a:avLst/>
          </a:prstGeom>
          <a:solidFill>
            <a:srgbClr val="FFCC99">
              <a:alpha val="70195"/>
            </a:srgbClr>
          </a:solidFill>
          <a:ln w="9525">
            <a:solidFill>
              <a:srgbClr val="000000"/>
            </a:solidFill>
            <a:miter lim="800000"/>
            <a:headEnd/>
            <a:tailEnd/>
          </a:ln>
        </p:spPr>
        <p:txBody>
          <a:bodyPr tIns="46800"/>
          <a:lstStyle/>
          <a:p>
            <a:pPr algn="ctr"/>
            <a:r>
              <a:rPr lang="en-GB" sz="1400" b="1">
                <a:latin typeface="Times New Roman" pitchFamily="18" charset="0"/>
              </a:rPr>
              <a:t>Equitable Access to Education</a:t>
            </a:r>
            <a:endParaRPr lang="en-GB" sz="1400"/>
          </a:p>
        </p:txBody>
      </p:sp>
      <p:sp>
        <p:nvSpPr>
          <p:cNvPr id="790542" name="Rectangle 14"/>
          <p:cNvSpPr>
            <a:spLocks noChangeArrowheads="1"/>
          </p:cNvSpPr>
          <p:nvPr/>
        </p:nvSpPr>
        <p:spPr bwMode="auto">
          <a:xfrm>
            <a:off x="3446463" y="2001838"/>
            <a:ext cx="1392237" cy="777875"/>
          </a:xfrm>
          <a:prstGeom prst="rect">
            <a:avLst/>
          </a:prstGeom>
          <a:solidFill>
            <a:srgbClr val="FFCC99">
              <a:alpha val="70195"/>
            </a:srgbClr>
          </a:solidFill>
          <a:ln w="9525">
            <a:solidFill>
              <a:srgbClr val="000000"/>
            </a:solidFill>
            <a:miter lim="800000"/>
            <a:headEnd/>
            <a:tailEnd/>
          </a:ln>
        </p:spPr>
        <p:txBody>
          <a:bodyPr tIns="118800"/>
          <a:lstStyle/>
          <a:p>
            <a:pPr algn="ctr"/>
            <a:r>
              <a:rPr lang="en-GB" sz="1400" b="1">
                <a:latin typeface="Times New Roman" pitchFamily="18" charset="0"/>
              </a:rPr>
              <a:t>Quality of Education</a:t>
            </a:r>
            <a:r>
              <a:rPr lang="en-GB" sz="1200" b="1">
                <a:latin typeface="Times New Roman" pitchFamily="18" charset="0"/>
              </a:rPr>
              <a:t> </a:t>
            </a:r>
            <a:endParaRPr lang="en-GB"/>
          </a:p>
        </p:txBody>
      </p:sp>
      <p:sp>
        <p:nvSpPr>
          <p:cNvPr id="790543" name="Rectangle 15"/>
          <p:cNvSpPr>
            <a:spLocks noChangeArrowheads="1"/>
          </p:cNvSpPr>
          <p:nvPr/>
        </p:nvSpPr>
        <p:spPr bwMode="auto">
          <a:xfrm>
            <a:off x="6323013" y="5019675"/>
            <a:ext cx="1422400" cy="590550"/>
          </a:xfrm>
          <a:prstGeom prst="rect">
            <a:avLst/>
          </a:prstGeom>
          <a:solidFill>
            <a:srgbClr val="CCFFFF">
              <a:alpha val="30196"/>
            </a:srgbClr>
          </a:solidFill>
          <a:ln w="9525" cap="rnd">
            <a:solidFill>
              <a:srgbClr val="000000"/>
            </a:solidFill>
            <a:prstDash val="sysDot"/>
            <a:miter lim="800000"/>
            <a:headEnd/>
            <a:tailEnd/>
          </a:ln>
        </p:spPr>
        <p:txBody>
          <a:bodyPr tIns="46800"/>
          <a:lstStyle/>
          <a:p>
            <a:pPr algn="ctr"/>
            <a:r>
              <a:rPr lang="en-GB" sz="1400" b="1">
                <a:latin typeface="Times New Roman" pitchFamily="18" charset="0"/>
              </a:rPr>
              <a:t>Greater Income Opportunities </a:t>
            </a:r>
            <a:r>
              <a:rPr lang="en-GB" sz="1200" b="1">
                <a:latin typeface="Times New Roman" pitchFamily="18" charset="0"/>
              </a:rPr>
              <a:t> </a:t>
            </a:r>
            <a:endParaRPr lang="en-GB"/>
          </a:p>
        </p:txBody>
      </p:sp>
      <p:sp>
        <p:nvSpPr>
          <p:cNvPr id="790544" name="Rectangle 16"/>
          <p:cNvSpPr>
            <a:spLocks noChangeArrowheads="1"/>
          </p:cNvSpPr>
          <p:nvPr/>
        </p:nvSpPr>
        <p:spPr bwMode="auto">
          <a:xfrm>
            <a:off x="7369175" y="2247900"/>
            <a:ext cx="1219200" cy="569913"/>
          </a:xfrm>
          <a:prstGeom prst="rect">
            <a:avLst/>
          </a:prstGeom>
          <a:solidFill>
            <a:srgbClr val="99CCFF">
              <a:alpha val="70195"/>
            </a:srgbClr>
          </a:solidFill>
          <a:ln w="9525">
            <a:solidFill>
              <a:srgbClr val="000000"/>
            </a:solidFill>
            <a:miter lim="800000"/>
            <a:headEnd/>
            <a:tailEnd/>
          </a:ln>
        </p:spPr>
        <p:txBody>
          <a:bodyPr tIns="46800"/>
          <a:lstStyle/>
          <a:p>
            <a:pPr algn="ctr"/>
            <a:r>
              <a:rPr lang="en-GB" sz="1400" b="1">
                <a:latin typeface="Times New Roman" pitchFamily="18" charset="0"/>
              </a:rPr>
              <a:t>Economic Growth</a:t>
            </a:r>
            <a:endParaRPr lang="en-GB" sz="1400"/>
          </a:p>
        </p:txBody>
      </p:sp>
      <p:sp>
        <p:nvSpPr>
          <p:cNvPr id="790545" name="Rectangle 17"/>
          <p:cNvSpPr>
            <a:spLocks noChangeArrowheads="1"/>
          </p:cNvSpPr>
          <p:nvPr/>
        </p:nvSpPr>
        <p:spPr bwMode="auto">
          <a:xfrm>
            <a:off x="7408863" y="4219575"/>
            <a:ext cx="1206500" cy="569913"/>
          </a:xfrm>
          <a:prstGeom prst="rect">
            <a:avLst/>
          </a:prstGeom>
          <a:solidFill>
            <a:srgbClr val="99CCFF">
              <a:alpha val="70195"/>
            </a:srgbClr>
          </a:solidFill>
          <a:ln w="9525">
            <a:solidFill>
              <a:srgbClr val="000000"/>
            </a:solidFill>
            <a:miter lim="800000"/>
            <a:headEnd/>
            <a:tailEnd/>
          </a:ln>
        </p:spPr>
        <p:txBody>
          <a:bodyPr tIns="46800"/>
          <a:lstStyle/>
          <a:p>
            <a:pPr algn="ctr"/>
            <a:r>
              <a:rPr lang="en-GB" sz="1400" b="1">
                <a:latin typeface="Times New Roman" pitchFamily="18" charset="0"/>
              </a:rPr>
              <a:t>Social Development</a:t>
            </a:r>
            <a:endParaRPr lang="en-GB" sz="1400"/>
          </a:p>
        </p:txBody>
      </p:sp>
      <p:sp>
        <p:nvSpPr>
          <p:cNvPr id="790546" name="Rectangle 18"/>
          <p:cNvSpPr>
            <a:spLocks noChangeArrowheads="1"/>
          </p:cNvSpPr>
          <p:nvPr/>
        </p:nvSpPr>
        <p:spPr bwMode="auto">
          <a:xfrm>
            <a:off x="7793038" y="3216275"/>
            <a:ext cx="1173162" cy="609600"/>
          </a:xfrm>
          <a:prstGeom prst="rect">
            <a:avLst/>
          </a:prstGeom>
          <a:solidFill>
            <a:srgbClr val="CC99FF">
              <a:alpha val="70195"/>
            </a:srgbClr>
          </a:solidFill>
          <a:ln w="9525">
            <a:solidFill>
              <a:srgbClr val="000000"/>
            </a:solidFill>
            <a:miter lim="800000"/>
            <a:headEnd/>
            <a:tailEnd/>
          </a:ln>
        </p:spPr>
        <p:txBody>
          <a:bodyPr tIns="46800"/>
          <a:lstStyle/>
          <a:p>
            <a:pPr algn="ctr"/>
            <a:r>
              <a:rPr lang="en-GB" sz="1400" b="1">
                <a:latin typeface="Times New Roman" pitchFamily="18" charset="0"/>
              </a:rPr>
              <a:t>Poverty Reduction</a:t>
            </a:r>
            <a:endParaRPr lang="en-GB" sz="1400"/>
          </a:p>
        </p:txBody>
      </p:sp>
      <p:sp>
        <p:nvSpPr>
          <p:cNvPr id="82963" name="Text Box 19"/>
          <p:cNvSpPr txBox="1">
            <a:spLocks noChangeArrowheads="1"/>
          </p:cNvSpPr>
          <p:nvPr/>
        </p:nvSpPr>
        <p:spPr bwMode="auto">
          <a:xfrm>
            <a:off x="288925" y="742950"/>
            <a:ext cx="993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a:t> </a:t>
            </a:r>
            <a:r>
              <a:rPr lang="en-GB" sz="1600" b="1"/>
              <a:t>Output</a:t>
            </a:r>
          </a:p>
          <a:p>
            <a:pPr eaLnBrk="1" hangingPunct="1"/>
            <a:r>
              <a:rPr lang="en-GB" sz="1600" b="1"/>
              <a:t>Clusters</a:t>
            </a:r>
          </a:p>
        </p:txBody>
      </p:sp>
      <p:sp>
        <p:nvSpPr>
          <p:cNvPr id="82964" name="Text Box 20"/>
          <p:cNvSpPr txBox="1">
            <a:spLocks noChangeArrowheads="1"/>
          </p:cNvSpPr>
          <p:nvPr/>
        </p:nvSpPr>
        <p:spPr bwMode="auto">
          <a:xfrm>
            <a:off x="2595563" y="730250"/>
            <a:ext cx="1231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600" b="1"/>
              <a:t> Outcomes</a:t>
            </a:r>
          </a:p>
        </p:txBody>
      </p:sp>
      <p:sp>
        <p:nvSpPr>
          <p:cNvPr id="82965" name="Text Box 21"/>
          <p:cNvSpPr txBox="1">
            <a:spLocks noChangeArrowheads="1"/>
          </p:cNvSpPr>
          <p:nvPr/>
        </p:nvSpPr>
        <p:spPr bwMode="auto">
          <a:xfrm>
            <a:off x="4935538" y="688975"/>
            <a:ext cx="9604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Specific</a:t>
            </a:r>
          </a:p>
          <a:p>
            <a:pPr eaLnBrk="1" hangingPunct="1"/>
            <a:r>
              <a:rPr lang="en-GB" sz="1600" b="1"/>
              <a:t> Impact</a:t>
            </a:r>
          </a:p>
        </p:txBody>
      </p:sp>
      <p:sp>
        <p:nvSpPr>
          <p:cNvPr id="82966" name="Text Box 22"/>
          <p:cNvSpPr txBox="1">
            <a:spLocks noChangeArrowheads="1"/>
          </p:cNvSpPr>
          <p:nvPr/>
        </p:nvSpPr>
        <p:spPr bwMode="auto">
          <a:xfrm>
            <a:off x="6308725" y="700088"/>
            <a:ext cx="1390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600" b="1"/>
              <a:t>Intermediate</a:t>
            </a:r>
          </a:p>
          <a:p>
            <a:pPr algn="ctr" eaLnBrk="1" hangingPunct="1"/>
            <a:r>
              <a:rPr lang="en-GB" sz="1600" b="1"/>
              <a:t>Impacts</a:t>
            </a:r>
          </a:p>
        </p:txBody>
      </p:sp>
      <p:sp>
        <p:nvSpPr>
          <p:cNvPr id="82967" name="Text Box 23"/>
          <p:cNvSpPr txBox="1">
            <a:spLocks noChangeArrowheads="1"/>
          </p:cNvSpPr>
          <p:nvPr/>
        </p:nvSpPr>
        <p:spPr bwMode="auto">
          <a:xfrm>
            <a:off x="7966075" y="677863"/>
            <a:ext cx="949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600" b="1"/>
              <a:t>Global</a:t>
            </a:r>
          </a:p>
          <a:p>
            <a:pPr algn="ctr" eaLnBrk="1" hangingPunct="1"/>
            <a:r>
              <a:rPr lang="en-GB" sz="1600" b="1"/>
              <a:t>Impacts</a:t>
            </a:r>
          </a:p>
        </p:txBody>
      </p:sp>
      <p:sp>
        <p:nvSpPr>
          <p:cNvPr id="790552" name="Line 24"/>
          <p:cNvSpPr>
            <a:spLocks noChangeShapeType="1"/>
          </p:cNvSpPr>
          <p:nvPr/>
        </p:nvSpPr>
        <p:spPr bwMode="auto">
          <a:xfrm flipV="1">
            <a:off x="4814888" y="3717925"/>
            <a:ext cx="538162" cy="536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3" name="Line 25"/>
          <p:cNvSpPr>
            <a:spLocks noChangeShapeType="1"/>
          </p:cNvSpPr>
          <p:nvPr/>
        </p:nvSpPr>
        <p:spPr bwMode="auto">
          <a:xfrm>
            <a:off x="3103563" y="1901825"/>
            <a:ext cx="346075" cy="1908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4" name="Line 26"/>
          <p:cNvSpPr>
            <a:spLocks noChangeShapeType="1"/>
          </p:cNvSpPr>
          <p:nvPr/>
        </p:nvSpPr>
        <p:spPr bwMode="auto">
          <a:xfrm>
            <a:off x="1443038" y="5862638"/>
            <a:ext cx="217487"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5" name="Line 27"/>
          <p:cNvSpPr>
            <a:spLocks noChangeShapeType="1"/>
          </p:cNvSpPr>
          <p:nvPr/>
        </p:nvSpPr>
        <p:spPr bwMode="auto">
          <a:xfrm flipV="1">
            <a:off x="1427163" y="4497388"/>
            <a:ext cx="2000250" cy="55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6" name="Line 28"/>
          <p:cNvSpPr>
            <a:spLocks noChangeShapeType="1"/>
          </p:cNvSpPr>
          <p:nvPr/>
        </p:nvSpPr>
        <p:spPr bwMode="auto">
          <a:xfrm>
            <a:off x="1416050" y="4268788"/>
            <a:ext cx="2012950" cy="53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7" name="Line 29"/>
          <p:cNvSpPr>
            <a:spLocks noChangeShapeType="1"/>
          </p:cNvSpPr>
          <p:nvPr/>
        </p:nvSpPr>
        <p:spPr bwMode="auto">
          <a:xfrm>
            <a:off x="5748338" y="3698875"/>
            <a:ext cx="995362" cy="1289050"/>
          </a:xfrm>
          <a:prstGeom prst="line">
            <a:avLst/>
          </a:prstGeom>
          <a:noFill/>
          <a:ln w="9525">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8" name="Line 30"/>
          <p:cNvSpPr>
            <a:spLocks noChangeShapeType="1"/>
          </p:cNvSpPr>
          <p:nvPr/>
        </p:nvSpPr>
        <p:spPr bwMode="auto">
          <a:xfrm flipV="1">
            <a:off x="3106738" y="5340350"/>
            <a:ext cx="3205162" cy="519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9" name="Line 31"/>
          <p:cNvSpPr>
            <a:spLocks noChangeShapeType="1"/>
          </p:cNvSpPr>
          <p:nvPr/>
        </p:nvSpPr>
        <p:spPr bwMode="auto">
          <a:xfrm>
            <a:off x="4840288" y="2389188"/>
            <a:ext cx="585787"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0" name="Line 32"/>
          <p:cNvSpPr>
            <a:spLocks noChangeShapeType="1"/>
          </p:cNvSpPr>
          <p:nvPr/>
        </p:nvSpPr>
        <p:spPr bwMode="auto">
          <a:xfrm>
            <a:off x="1422400" y="2324100"/>
            <a:ext cx="207963"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1" name="Line 33"/>
          <p:cNvSpPr>
            <a:spLocks noChangeShapeType="1"/>
          </p:cNvSpPr>
          <p:nvPr/>
        </p:nvSpPr>
        <p:spPr bwMode="auto">
          <a:xfrm>
            <a:off x="3103563" y="1663700"/>
            <a:ext cx="307975" cy="735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2" name="Line 34"/>
          <p:cNvSpPr>
            <a:spLocks noChangeShapeType="1"/>
          </p:cNvSpPr>
          <p:nvPr/>
        </p:nvSpPr>
        <p:spPr bwMode="auto">
          <a:xfrm flipV="1">
            <a:off x="1428750" y="2797175"/>
            <a:ext cx="2025650" cy="639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3" name="Line 35"/>
          <p:cNvSpPr>
            <a:spLocks noChangeShapeType="1"/>
          </p:cNvSpPr>
          <p:nvPr/>
        </p:nvSpPr>
        <p:spPr bwMode="auto">
          <a:xfrm>
            <a:off x="2755900" y="2836863"/>
            <a:ext cx="679450" cy="1158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4" name="Line 36"/>
          <p:cNvSpPr>
            <a:spLocks noChangeShapeType="1"/>
          </p:cNvSpPr>
          <p:nvPr/>
        </p:nvSpPr>
        <p:spPr bwMode="auto">
          <a:xfrm flipV="1">
            <a:off x="1412875" y="1755775"/>
            <a:ext cx="223838"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5" name="Line 37"/>
          <p:cNvSpPr>
            <a:spLocks noChangeShapeType="1"/>
          </p:cNvSpPr>
          <p:nvPr/>
        </p:nvSpPr>
        <p:spPr bwMode="auto">
          <a:xfrm flipV="1">
            <a:off x="1460500" y="2787650"/>
            <a:ext cx="2224088" cy="2838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6" name="Line 38"/>
          <p:cNvSpPr>
            <a:spLocks noChangeShapeType="1"/>
          </p:cNvSpPr>
          <p:nvPr/>
        </p:nvSpPr>
        <p:spPr bwMode="auto">
          <a:xfrm flipV="1">
            <a:off x="7735888" y="4808538"/>
            <a:ext cx="269875" cy="471487"/>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7" name="Line 39"/>
          <p:cNvSpPr>
            <a:spLocks noChangeShapeType="1"/>
          </p:cNvSpPr>
          <p:nvPr/>
        </p:nvSpPr>
        <p:spPr bwMode="auto">
          <a:xfrm flipV="1">
            <a:off x="5875338" y="2038350"/>
            <a:ext cx="966787" cy="838200"/>
          </a:xfrm>
          <a:prstGeom prst="line">
            <a:avLst/>
          </a:prstGeom>
          <a:noFill/>
          <a:ln w="9525">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8" name="Line 40"/>
          <p:cNvSpPr>
            <a:spLocks noChangeShapeType="1"/>
          </p:cNvSpPr>
          <p:nvPr/>
        </p:nvSpPr>
        <p:spPr bwMode="auto">
          <a:xfrm flipV="1">
            <a:off x="1449388" y="2813050"/>
            <a:ext cx="2097087" cy="1249363"/>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9" name="Line 41"/>
          <p:cNvSpPr>
            <a:spLocks noChangeShapeType="1"/>
          </p:cNvSpPr>
          <p:nvPr/>
        </p:nvSpPr>
        <p:spPr bwMode="auto">
          <a:xfrm>
            <a:off x="6181725" y="3133725"/>
            <a:ext cx="717550" cy="180975"/>
          </a:xfrm>
          <a:prstGeom prst="line">
            <a:avLst/>
          </a:prstGeom>
          <a:noFill/>
          <a:ln w="9525">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0" name="Line 42"/>
          <p:cNvSpPr>
            <a:spLocks noChangeShapeType="1"/>
          </p:cNvSpPr>
          <p:nvPr/>
        </p:nvSpPr>
        <p:spPr bwMode="auto">
          <a:xfrm>
            <a:off x="1438275" y="4357688"/>
            <a:ext cx="390525" cy="1119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1" name="Line 43"/>
          <p:cNvSpPr>
            <a:spLocks noChangeShapeType="1"/>
          </p:cNvSpPr>
          <p:nvPr/>
        </p:nvSpPr>
        <p:spPr bwMode="auto">
          <a:xfrm>
            <a:off x="1195388" y="2603500"/>
            <a:ext cx="222885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2" name="Rectangle 44"/>
          <p:cNvSpPr>
            <a:spLocks noChangeArrowheads="1"/>
          </p:cNvSpPr>
          <p:nvPr/>
        </p:nvSpPr>
        <p:spPr bwMode="auto">
          <a:xfrm>
            <a:off x="6288088" y="3325813"/>
            <a:ext cx="1422400" cy="665162"/>
          </a:xfrm>
          <a:prstGeom prst="rect">
            <a:avLst/>
          </a:prstGeom>
          <a:solidFill>
            <a:srgbClr val="CCFFFF">
              <a:alpha val="30196"/>
            </a:srgbClr>
          </a:solidFill>
          <a:ln w="9525" cap="rnd">
            <a:solidFill>
              <a:srgbClr val="000000"/>
            </a:solidFill>
            <a:prstDash val="sysDot"/>
            <a:miter lim="800000"/>
            <a:headEnd/>
            <a:tailEnd/>
          </a:ln>
        </p:spPr>
        <p:txBody>
          <a:bodyPr tIns="10800"/>
          <a:lstStyle/>
          <a:p>
            <a:pPr algn="ctr"/>
            <a:r>
              <a:rPr lang="en-GB" sz="1400" b="1">
                <a:latin typeface="Times New Roman" pitchFamily="18" charset="0"/>
              </a:rPr>
              <a:t>Improved Participation in Society </a:t>
            </a:r>
            <a:r>
              <a:rPr lang="en-GB" sz="1200" b="1">
                <a:latin typeface="Times New Roman" pitchFamily="18" charset="0"/>
              </a:rPr>
              <a:t> </a:t>
            </a:r>
            <a:endParaRPr lang="en-GB"/>
          </a:p>
        </p:txBody>
      </p:sp>
      <p:sp>
        <p:nvSpPr>
          <p:cNvPr id="790573" name="Rectangle 45"/>
          <p:cNvSpPr>
            <a:spLocks noChangeArrowheads="1"/>
          </p:cNvSpPr>
          <p:nvPr/>
        </p:nvSpPr>
        <p:spPr bwMode="auto">
          <a:xfrm>
            <a:off x="6248400" y="1385888"/>
            <a:ext cx="1600200" cy="665162"/>
          </a:xfrm>
          <a:prstGeom prst="rect">
            <a:avLst/>
          </a:prstGeom>
          <a:solidFill>
            <a:srgbClr val="CCFFFF">
              <a:alpha val="30196"/>
            </a:srgbClr>
          </a:solidFill>
          <a:ln w="9525" cap="rnd">
            <a:solidFill>
              <a:srgbClr val="000000"/>
            </a:solidFill>
            <a:prstDash val="sysDot"/>
            <a:miter lim="800000"/>
            <a:headEnd/>
            <a:tailEnd/>
          </a:ln>
        </p:spPr>
        <p:txBody>
          <a:bodyPr tIns="10800"/>
          <a:lstStyle/>
          <a:p>
            <a:pPr algn="ctr"/>
            <a:r>
              <a:rPr lang="en-GB" sz="1400" b="1">
                <a:latin typeface="Times New Roman" pitchFamily="18" charset="0"/>
              </a:rPr>
              <a:t>Improved Family Planning &amp; Health Awareness </a:t>
            </a:r>
            <a:r>
              <a:rPr lang="en-GB" sz="1200" b="1">
                <a:latin typeface="Times New Roman" pitchFamily="18" charset="0"/>
              </a:rPr>
              <a:t> </a:t>
            </a:r>
            <a:endParaRPr lang="en-GB"/>
          </a:p>
        </p:txBody>
      </p:sp>
      <p:sp>
        <p:nvSpPr>
          <p:cNvPr id="790574" name="Line 46"/>
          <p:cNvSpPr>
            <a:spLocks noChangeShapeType="1"/>
          </p:cNvSpPr>
          <p:nvPr/>
        </p:nvSpPr>
        <p:spPr bwMode="auto">
          <a:xfrm>
            <a:off x="7208838" y="3987800"/>
            <a:ext cx="825500" cy="214313"/>
          </a:xfrm>
          <a:prstGeom prst="line">
            <a:avLst/>
          </a:prstGeom>
          <a:noFill/>
          <a:ln w="9525">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5" name="Line 47"/>
          <p:cNvSpPr>
            <a:spLocks noChangeShapeType="1"/>
          </p:cNvSpPr>
          <p:nvPr/>
        </p:nvSpPr>
        <p:spPr bwMode="auto">
          <a:xfrm>
            <a:off x="7853363" y="1677988"/>
            <a:ext cx="168275" cy="592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6" name="Line 48"/>
          <p:cNvSpPr>
            <a:spLocks noChangeShapeType="1"/>
          </p:cNvSpPr>
          <p:nvPr/>
        </p:nvSpPr>
        <p:spPr bwMode="auto">
          <a:xfrm flipH="1" flipV="1">
            <a:off x="8329613" y="3833813"/>
            <a:ext cx="1587"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7" name="Line 49"/>
          <p:cNvSpPr>
            <a:spLocks noChangeShapeType="1"/>
          </p:cNvSpPr>
          <p:nvPr/>
        </p:nvSpPr>
        <p:spPr bwMode="auto">
          <a:xfrm>
            <a:off x="8315325" y="2836863"/>
            <a:ext cx="15875"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8" name="Text Box 50"/>
          <p:cNvSpPr txBox="1">
            <a:spLocks noChangeArrowheads="1"/>
          </p:cNvSpPr>
          <p:nvPr/>
        </p:nvSpPr>
        <p:spPr bwMode="auto">
          <a:xfrm>
            <a:off x="3405188" y="4964113"/>
            <a:ext cx="1389062" cy="411162"/>
          </a:xfrm>
          <a:prstGeom prst="rect">
            <a:avLst/>
          </a:prstGeom>
          <a:solidFill>
            <a:schemeClr val="accent1">
              <a:alpha val="70195"/>
            </a:schemeClr>
          </a:solidFill>
          <a:ln w="38100" algn="ctr">
            <a:solidFill>
              <a:srgbClr val="FF6600"/>
            </a:solidFill>
            <a:miter lim="800000"/>
            <a:headEnd/>
            <a:tailEnd/>
          </a:ln>
        </p:spPr>
        <p:txBody>
          <a:bodyPr tIns="82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BE" sz="1600" b="1">
                <a:latin typeface="Calibri" pitchFamily="34" charset="0"/>
              </a:rPr>
              <a:t>MDG 3</a:t>
            </a:r>
            <a:endParaRPr lang="en-GB" sz="1600" b="1">
              <a:latin typeface="Calibri" pitchFamily="34" charset="0"/>
            </a:endParaRPr>
          </a:p>
        </p:txBody>
      </p:sp>
      <p:sp>
        <p:nvSpPr>
          <p:cNvPr id="790579" name="Text Box 51"/>
          <p:cNvSpPr txBox="1">
            <a:spLocks noChangeArrowheads="1"/>
          </p:cNvSpPr>
          <p:nvPr/>
        </p:nvSpPr>
        <p:spPr bwMode="auto">
          <a:xfrm>
            <a:off x="3406775" y="4525963"/>
            <a:ext cx="1387475" cy="411162"/>
          </a:xfrm>
          <a:prstGeom prst="rect">
            <a:avLst/>
          </a:prstGeom>
          <a:solidFill>
            <a:schemeClr val="accent1">
              <a:alpha val="70195"/>
            </a:schemeClr>
          </a:solidFill>
          <a:ln w="38100" algn="ctr">
            <a:solidFill>
              <a:srgbClr val="FF6600"/>
            </a:solidFill>
            <a:miter lim="800000"/>
            <a:headEnd/>
            <a:tailEnd/>
          </a:ln>
        </p:spPr>
        <p:txBody>
          <a:bodyPr tIns="82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BE" sz="1600" b="1">
                <a:latin typeface="Calibri" pitchFamily="34" charset="0"/>
              </a:rPr>
              <a:t>MDG 2</a:t>
            </a:r>
            <a:endParaRPr lang="en-GB" sz="1600" b="1">
              <a:latin typeface="Calibri" pitchFamily="34" charset="0"/>
            </a:endParaRPr>
          </a:p>
        </p:txBody>
      </p:sp>
      <p:sp>
        <p:nvSpPr>
          <p:cNvPr id="790580" name="Text Box 52"/>
          <p:cNvSpPr txBox="1">
            <a:spLocks noChangeArrowheads="1"/>
          </p:cNvSpPr>
          <p:nvPr/>
        </p:nvSpPr>
        <p:spPr bwMode="auto">
          <a:xfrm>
            <a:off x="7791450" y="3756025"/>
            <a:ext cx="1162050" cy="411163"/>
          </a:xfrm>
          <a:prstGeom prst="rect">
            <a:avLst/>
          </a:prstGeom>
          <a:solidFill>
            <a:schemeClr val="accent1">
              <a:alpha val="70195"/>
            </a:schemeClr>
          </a:solidFill>
          <a:ln w="38100" algn="ctr">
            <a:solidFill>
              <a:srgbClr val="FF6600"/>
            </a:solidFill>
            <a:miter lim="800000"/>
            <a:headEnd/>
            <a:tailEnd/>
          </a:ln>
        </p:spPr>
        <p:txBody>
          <a:bodyPr tIns="82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BE" sz="1600" b="1">
                <a:latin typeface="Calibri" pitchFamily="34" charset="0"/>
              </a:rPr>
              <a:t>MDG 1</a:t>
            </a:r>
            <a:endParaRPr lang="en-GB" sz="1600" b="1">
              <a:latin typeface="Calibri" pitchFamily="34" charset="0"/>
            </a:endParaRPr>
          </a:p>
        </p:txBody>
      </p:sp>
      <p:sp>
        <p:nvSpPr>
          <p:cNvPr id="790581" name="Text Box 53"/>
          <p:cNvSpPr txBox="1">
            <a:spLocks noChangeArrowheads="1"/>
          </p:cNvSpPr>
          <p:nvPr/>
        </p:nvSpPr>
        <p:spPr bwMode="auto">
          <a:xfrm>
            <a:off x="4737100" y="3571875"/>
            <a:ext cx="1444625" cy="411163"/>
          </a:xfrm>
          <a:prstGeom prst="rect">
            <a:avLst/>
          </a:prstGeom>
          <a:solidFill>
            <a:schemeClr val="accent1">
              <a:alpha val="70195"/>
            </a:schemeClr>
          </a:solidFill>
          <a:ln w="38100" algn="ctr">
            <a:solidFill>
              <a:srgbClr val="FF6600"/>
            </a:solidFill>
            <a:miter lim="800000"/>
            <a:headEnd/>
            <a:tailEnd/>
          </a:ln>
        </p:spPr>
        <p:txBody>
          <a:bodyPr tIns="82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BE" sz="1600" b="1">
                <a:latin typeface="Calibri" pitchFamily="34" charset="0"/>
              </a:rPr>
              <a:t>MDG 2</a:t>
            </a:r>
            <a:endParaRPr lang="en-GB" sz="1600" b="1">
              <a:latin typeface="Calibri" pitchFamily="34" charset="0"/>
            </a:endParaRPr>
          </a:p>
        </p:txBody>
      </p:sp>
      <p:sp>
        <p:nvSpPr>
          <p:cNvPr id="54" name="TextBox 53"/>
          <p:cNvSpPr txBox="1">
            <a:spLocks noChangeArrowheads="1"/>
          </p:cNvSpPr>
          <p:nvPr/>
        </p:nvSpPr>
        <p:spPr bwMode="auto">
          <a:xfrm>
            <a:off x="1285875" y="6345238"/>
            <a:ext cx="7119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Source: OECD/DAC Network on Development Evaluation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16" fill="hold" grpId="0" nodeType="afterEffect">
                                  <p:stCondLst>
                                    <p:cond delay="1000"/>
                                  </p:stCondLst>
                                  <p:childTnLst>
                                    <p:set>
                                      <p:cBhvr>
                                        <p:cTn id="11" dur="1" fill="hold">
                                          <p:stCondLst>
                                            <p:cond delay="0"/>
                                          </p:stCondLst>
                                        </p:cTn>
                                        <p:tgtEl>
                                          <p:spTgt spid="790564"/>
                                        </p:tgtEl>
                                        <p:attrNameLst>
                                          <p:attrName>style.visibility</p:attrName>
                                        </p:attrNameLst>
                                      </p:cBhvr>
                                      <p:to>
                                        <p:strVal val="visible"/>
                                      </p:to>
                                    </p:set>
                                    <p:animEffect transition="in" filter="box(in)">
                                      <p:cBhvr>
                                        <p:cTn id="12" dur="500"/>
                                        <p:tgtEl>
                                          <p:spTgt spid="790564"/>
                                        </p:tgtEl>
                                      </p:cBhvr>
                                    </p:animEffect>
                                  </p:childTnLst>
                                </p:cTn>
                              </p:par>
                            </p:childTnLst>
                          </p:cTn>
                        </p:par>
                        <p:par>
                          <p:cTn id="13" fill="hold" nodeType="afterGroup">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790537"/>
                                        </p:tgtEl>
                                        <p:attrNameLst>
                                          <p:attrName>style.visibility</p:attrName>
                                        </p:attrNameLst>
                                      </p:cBhvr>
                                      <p:to>
                                        <p:strVal val="visible"/>
                                      </p:to>
                                    </p:set>
                                  </p:childTnLst>
                                </p:cTn>
                              </p:par>
                            </p:childTnLst>
                          </p:cTn>
                        </p:par>
                        <p:par>
                          <p:cTn id="16" fill="hold" nodeType="afterGroup">
                            <p:stCondLst>
                              <p:cond delay="2000"/>
                            </p:stCondLst>
                            <p:childTnLst>
                              <p:par>
                                <p:cTn id="17" presetID="4" presetClass="entr" presetSubtype="16" fill="hold" grpId="0" nodeType="afterEffect">
                                  <p:stCondLst>
                                    <p:cond delay="0"/>
                                  </p:stCondLst>
                                  <p:childTnLst>
                                    <p:set>
                                      <p:cBhvr>
                                        <p:cTn id="18" dur="1" fill="hold">
                                          <p:stCondLst>
                                            <p:cond delay="0"/>
                                          </p:stCondLst>
                                        </p:cTn>
                                        <p:tgtEl>
                                          <p:spTgt spid="790560"/>
                                        </p:tgtEl>
                                        <p:attrNameLst>
                                          <p:attrName>style.visibility</p:attrName>
                                        </p:attrNameLst>
                                      </p:cBhvr>
                                      <p:to>
                                        <p:strVal val="visible"/>
                                      </p:to>
                                    </p:set>
                                    <p:animEffect transition="in" filter="box(in)">
                                      <p:cBhvr>
                                        <p:cTn id="19" dur="500"/>
                                        <p:tgtEl>
                                          <p:spTgt spid="790560"/>
                                        </p:tgtEl>
                                      </p:cBhvr>
                                    </p:animEffect>
                                  </p:childTnLst>
                                </p:cTn>
                              </p:par>
                            </p:childTnLst>
                          </p:cTn>
                        </p:par>
                        <p:par>
                          <p:cTn id="20" fill="hold" nodeType="afterGroup">
                            <p:stCondLst>
                              <p:cond delay="2500"/>
                            </p:stCondLst>
                            <p:childTnLst>
                              <p:par>
                                <p:cTn id="21" presetID="1" presetClass="entr" presetSubtype="0" fill="hold" grpId="0" nodeType="afterEffect">
                                  <p:stCondLst>
                                    <p:cond delay="0"/>
                                  </p:stCondLst>
                                  <p:childTnLst>
                                    <p:set>
                                      <p:cBhvr>
                                        <p:cTn id="22" dur="1" fill="hold">
                                          <p:stCondLst>
                                            <p:cond delay="0"/>
                                          </p:stCondLst>
                                        </p:cTn>
                                        <p:tgtEl>
                                          <p:spTgt spid="790538"/>
                                        </p:tgtEl>
                                        <p:attrNameLst>
                                          <p:attrName>style.visibility</p:attrName>
                                        </p:attrNameLst>
                                      </p:cBhvr>
                                      <p:to>
                                        <p:strVal val="visible"/>
                                      </p:to>
                                    </p:set>
                                  </p:childTnLst>
                                </p:cTn>
                              </p:par>
                            </p:childTnLst>
                          </p:cTn>
                        </p:par>
                        <p:par>
                          <p:cTn id="23" fill="hold" nodeType="afterGroup">
                            <p:stCondLst>
                              <p:cond delay="2500"/>
                            </p:stCondLst>
                            <p:childTnLst>
                              <p:par>
                                <p:cTn id="24" presetID="4" presetClass="entr" presetSubtype="16" fill="hold" grpId="0" nodeType="afterEffect">
                                  <p:stCondLst>
                                    <p:cond delay="0"/>
                                  </p:stCondLst>
                                  <p:childTnLst>
                                    <p:set>
                                      <p:cBhvr>
                                        <p:cTn id="25" dur="1" fill="hold">
                                          <p:stCondLst>
                                            <p:cond delay="0"/>
                                          </p:stCondLst>
                                        </p:cTn>
                                        <p:tgtEl>
                                          <p:spTgt spid="790570"/>
                                        </p:tgtEl>
                                        <p:attrNameLst>
                                          <p:attrName>style.visibility</p:attrName>
                                        </p:attrNameLst>
                                      </p:cBhvr>
                                      <p:to>
                                        <p:strVal val="visible"/>
                                      </p:to>
                                    </p:set>
                                    <p:animEffect transition="in" filter="box(in)">
                                      <p:cBhvr>
                                        <p:cTn id="26" dur="500"/>
                                        <p:tgtEl>
                                          <p:spTgt spid="79057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790554"/>
                                        </p:tgtEl>
                                        <p:attrNameLst>
                                          <p:attrName>style.visibility</p:attrName>
                                        </p:attrNameLst>
                                      </p:cBhvr>
                                      <p:to>
                                        <p:strVal val="visible"/>
                                      </p:to>
                                    </p:set>
                                    <p:animEffect transition="in" filter="box(in)">
                                      <p:cBhvr>
                                        <p:cTn id="29" dur="500"/>
                                        <p:tgtEl>
                                          <p:spTgt spid="790554"/>
                                        </p:tgtEl>
                                      </p:cBhvr>
                                    </p:animEffect>
                                  </p:childTnLst>
                                </p:cTn>
                              </p:par>
                            </p:childTnLst>
                          </p:cTn>
                        </p:par>
                        <p:par>
                          <p:cTn id="30" fill="hold" nodeType="afterGroup">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790539"/>
                                        </p:tgtEl>
                                        <p:attrNameLst>
                                          <p:attrName>style.visibility</p:attrName>
                                        </p:attrNameLst>
                                      </p:cBhvr>
                                      <p:to>
                                        <p:strVal val="visible"/>
                                      </p:to>
                                    </p:set>
                                  </p:childTnLst>
                                </p:cTn>
                              </p:par>
                            </p:childTnLst>
                          </p:cTn>
                        </p:par>
                        <p:par>
                          <p:cTn id="33" fill="hold" nodeType="afterGroup">
                            <p:stCondLst>
                              <p:cond delay="3000"/>
                            </p:stCondLst>
                            <p:childTnLst>
                              <p:par>
                                <p:cTn id="34" presetID="4" presetClass="entr" presetSubtype="16" fill="hold" grpId="0" nodeType="afterEffect">
                                  <p:stCondLst>
                                    <p:cond delay="0"/>
                                  </p:stCondLst>
                                  <p:childTnLst>
                                    <p:set>
                                      <p:cBhvr>
                                        <p:cTn id="35" dur="1" fill="hold">
                                          <p:stCondLst>
                                            <p:cond delay="0"/>
                                          </p:stCondLst>
                                        </p:cTn>
                                        <p:tgtEl>
                                          <p:spTgt spid="790561"/>
                                        </p:tgtEl>
                                        <p:attrNameLst>
                                          <p:attrName>style.visibility</p:attrName>
                                        </p:attrNameLst>
                                      </p:cBhvr>
                                      <p:to>
                                        <p:strVal val="visible"/>
                                      </p:to>
                                    </p:set>
                                    <p:animEffect transition="in" filter="box(in)">
                                      <p:cBhvr>
                                        <p:cTn id="36" dur="500"/>
                                        <p:tgtEl>
                                          <p:spTgt spid="79056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790562"/>
                                        </p:tgtEl>
                                        <p:attrNameLst>
                                          <p:attrName>style.visibility</p:attrName>
                                        </p:attrNameLst>
                                      </p:cBhvr>
                                      <p:to>
                                        <p:strVal val="visible"/>
                                      </p:to>
                                    </p:set>
                                    <p:animEffect transition="in" filter="box(in)">
                                      <p:cBhvr>
                                        <p:cTn id="39" dur="500"/>
                                        <p:tgtEl>
                                          <p:spTgt spid="79056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790568"/>
                                        </p:tgtEl>
                                        <p:attrNameLst>
                                          <p:attrName>style.visibility</p:attrName>
                                        </p:attrNameLst>
                                      </p:cBhvr>
                                      <p:to>
                                        <p:strVal val="visible"/>
                                      </p:to>
                                    </p:set>
                                    <p:animEffect transition="in" filter="box(in)">
                                      <p:cBhvr>
                                        <p:cTn id="42" dur="500"/>
                                        <p:tgtEl>
                                          <p:spTgt spid="790568"/>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790565"/>
                                        </p:tgtEl>
                                        <p:attrNameLst>
                                          <p:attrName>style.visibility</p:attrName>
                                        </p:attrNameLst>
                                      </p:cBhvr>
                                      <p:to>
                                        <p:strVal val="visible"/>
                                      </p:to>
                                    </p:set>
                                    <p:animEffect transition="in" filter="box(in)">
                                      <p:cBhvr>
                                        <p:cTn id="45" dur="500"/>
                                        <p:tgtEl>
                                          <p:spTgt spid="790565"/>
                                        </p:tgtEl>
                                      </p:cBhvr>
                                    </p:animEffect>
                                  </p:childTnLst>
                                </p:cTn>
                              </p:par>
                            </p:childTnLst>
                          </p:cTn>
                        </p:par>
                        <p:par>
                          <p:cTn id="46" fill="hold" nodeType="afterGroup">
                            <p:stCondLst>
                              <p:cond delay="3500"/>
                            </p:stCondLst>
                            <p:childTnLst>
                              <p:par>
                                <p:cTn id="47" presetID="1" presetClass="entr" presetSubtype="0" fill="hold" grpId="0" nodeType="afterEffect">
                                  <p:stCondLst>
                                    <p:cond delay="0"/>
                                  </p:stCondLst>
                                  <p:childTnLst>
                                    <p:set>
                                      <p:cBhvr>
                                        <p:cTn id="48" dur="1" fill="hold">
                                          <p:stCondLst>
                                            <p:cond delay="0"/>
                                          </p:stCondLst>
                                        </p:cTn>
                                        <p:tgtEl>
                                          <p:spTgt spid="790542"/>
                                        </p:tgtEl>
                                        <p:attrNameLst>
                                          <p:attrName>style.visibility</p:attrName>
                                        </p:attrNameLst>
                                      </p:cBhvr>
                                      <p:to>
                                        <p:strVal val="visible"/>
                                      </p:to>
                                    </p:set>
                                  </p:childTnLst>
                                </p:cTn>
                              </p:par>
                            </p:childTnLst>
                          </p:cTn>
                        </p:par>
                        <p:par>
                          <p:cTn id="49" fill="hold" nodeType="afterGroup">
                            <p:stCondLst>
                              <p:cond delay="3500"/>
                            </p:stCondLst>
                            <p:childTnLst>
                              <p:par>
                                <p:cTn id="50" presetID="4" presetClass="entr" presetSubtype="16" fill="hold" grpId="0" nodeType="afterEffect">
                                  <p:stCondLst>
                                    <p:cond delay="0"/>
                                  </p:stCondLst>
                                  <p:childTnLst>
                                    <p:set>
                                      <p:cBhvr>
                                        <p:cTn id="51" dur="1" fill="hold">
                                          <p:stCondLst>
                                            <p:cond delay="0"/>
                                          </p:stCondLst>
                                        </p:cTn>
                                        <p:tgtEl>
                                          <p:spTgt spid="790553"/>
                                        </p:tgtEl>
                                        <p:attrNameLst>
                                          <p:attrName>style.visibility</p:attrName>
                                        </p:attrNameLst>
                                      </p:cBhvr>
                                      <p:to>
                                        <p:strVal val="visible"/>
                                      </p:to>
                                    </p:set>
                                    <p:animEffect transition="in" filter="box(in)">
                                      <p:cBhvr>
                                        <p:cTn id="52" dur="500"/>
                                        <p:tgtEl>
                                          <p:spTgt spid="79055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790563"/>
                                        </p:tgtEl>
                                        <p:attrNameLst>
                                          <p:attrName>style.visibility</p:attrName>
                                        </p:attrNameLst>
                                      </p:cBhvr>
                                      <p:to>
                                        <p:strVal val="visible"/>
                                      </p:to>
                                    </p:set>
                                    <p:animEffect transition="in" filter="box(in)">
                                      <p:cBhvr>
                                        <p:cTn id="55" dur="500"/>
                                        <p:tgtEl>
                                          <p:spTgt spid="790563"/>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790571"/>
                                        </p:tgtEl>
                                        <p:attrNameLst>
                                          <p:attrName>style.visibility</p:attrName>
                                        </p:attrNameLst>
                                      </p:cBhvr>
                                      <p:to>
                                        <p:strVal val="visible"/>
                                      </p:to>
                                    </p:set>
                                    <p:animEffect transition="in" filter="box(in)">
                                      <p:cBhvr>
                                        <p:cTn id="58" dur="500"/>
                                        <p:tgtEl>
                                          <p:spTgt spid="79057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790556"/>
                                        </p:tgtEl>
                                        <p:attrNameLst>
                                          <p:attrName>style.visibility</p:attrName>
                                        </p:attrNameLst>
                                      </p:cBhvr>
                                      <p:to>
                                        <p:strVal val="visible"/>
                                      </p:to>
                                    </p:set>
                                    <p:animEffect transition="in" filter="box(in)">
                                      <p:cBhvr>
                                        <p:cTn id="61" dur="500"/>
                                        <p:tgtEl>
                                          <p:spTgt spid="790556"/>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790555"/>
                                        </p:tgtEl>
                                        <p:attrNameLst>
                                          <p:attrName>style.visibility</p:attrName>
                                        </p:attrNameLst>
                                      </p:cBhvr>
                                      <p:to>
                                        <p:strVal val="visible"/>
                                      </p:to>
                                    </p:set>
                                    <p:animEffect transition="in" filter="box(in)">
                                      <p:cBhvr>
                                        <p:cTn id="64" dur="500"/>
                                        <p:tgtEl>
                                          <p:spTgt spid="790555"/>
                                        </p:tgtEl>
                                      </p:cBhvr>
                                    </p:animEffect>
                                  </p:childTnLst>
                                </p:cTn>
                              </p:par>
                            </p:childTnLst>
                          </p:cTn>
                        </p:par>
                        <p:par>
                          <p:cTn id="65" fill="hold" nodeType="afterGroup">
                            <p:stCondLst>
                              <p:cond delay="4000"/>
                            </p:stCondLst>
                            <p:childTnLst>
                              <p:par>
                                <p:cTn id="66" presetID="1" presetClass="entr" presetSubtype="0" fill="hold" grpId="0" nodeType="afterEffect">
                                  <p:stCondLst>
                                    <p:cond delay="0"/>
                                  </p:stCondLst>
                                  <p:childTnLst>
                                    <p:set>
                                      <p:cBhvr>
                                        <p:cTn id="67" dur="1" fill="hold">
                                          <p:stCondLst>
                                            <p:cond delay="0"/>
                                          </p:stCondLst>
                                        </p:cTn>
                                        <p:tgtEl>
                                          <p:spTgt spid="790541"/>
                                        </p:tgtEl>
                                        <p:attrNameLst>
                                          <p:attrName>style.visibility</p:attrName>
                                        </p:attrNameLst>
                                      </p:cBhvr>
                                      <p:to>
                                        <p:strVal val="visible"/>
                                      </p:to>
                                    </p:set>
                                  </p:childTnLst>
                                </p:cTn>
                              </p:par>
                            </p:childTnLst>
                          </p:cTn>
                        </p:par>
                        <p:par>
                          <p:cTn id="68" fill="hold" nodeType="afterGroup">
                            <p:stCondLst>
                              <p:cond delay="4000"/>
                            </p:stCondLst>
                            <p:childTnLst>
                              <p:par>
                                <p:cTn id="69" presetID="4" presetClass="entr" presetSubtype="16" fill="hold" grpId="0" nodeType="afterEffect">
                                  <p:stCondLst>
                                    <p:cond delay="0"/>
                                  </p:stCondLst>
                                  <p:childTnLst>
                                    <p:set>
                                      <p:cBhvr>
                                        <p:cTn id="70" dur="1" fill="hold">
                                          <p:stCondLst>
                                            <p:cond delay="0"/>
                                          </p:stCondLst>
                                        </p:cTn>
                                        <p:tgtEl>
                                          <p:spTgt spid="790559"/>
                                        </p:tgtEl>
                                        <p:attrNameLst>
                                          <p:attrName>style.visibility</p:attrName>
                                        </p:attrNameLst>
                                      </p:cBhvr>
                                      <p:to>
                                        <p:strVal val="visible"/>
                                      </p:to>
                                    </p:set>
                                    <p:animEffect transition="in" filter="box(in)">
                                      <p:cBhvr>
                                        <p:cTn id="71" dur="500"/>
                                        <p:tgtEl>
                                          <p:spTgt spid="790559"/>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790552"/>
                                        </p:tgtEl>
                                        <p:attrNameLst>
                                          <p:attrName>style.visibility</p:attrName>
                                        </p:attrNameLst>
                                      </p:cBhvr>
                                      <p:to>
                                        <p:strVal val="visible"/>
                                      </p:to>
                                    </p:set>
                                    <p:animEffect transition="in" filter="box(in)">
                                      <p:cBhvr>
                                        <p:cTn id="74" dur="500"/>
                                        <p:tgtEl>
                                          <p:spTgt spid="790552"/>
                                        </p:tgtEl>
                                      </p:cBhvr>
                                    </p:animEffect>
                                  </p:childTnLst>
                                </p:cTn>
                              </p:par>
                            </p:childTnLst>
                          </p:cTn>
                        </p:par>
                        <p:par>
                          <p:cTn id="75" fill="hold" nodeType="afterGroup">
                            <p:stCondLst>
                              <p:cond delay="4500"/>
                            </p:stCondLst>
                            <p:childTnLst>
                              <p:par>
                                <p:cTn id="76" presetID="1" presetClass="entr" presetSubtype="0" fill="hold" grpId="0" nodeType="afterEffect">
                                  <p:stCondLst>
                                    <p:cond delay="0"/>
                                  </p:stCondLst>
                                  <p:childTnLst>
                                    <p:set>
                                      <p:cBhvr>
                                        <p:cTn id="77" dur="1" fill="hold">
                                          <p:stCondLst>
                                            <p:cond delay="0"/>
                                          </p:stCondLst>
                                        </p:cTn>
                                        <p:tgtEl>
                                          <p:spTgt spid="790540"/>
                                        </p:tgtEl>
                                        <p:attrNameLst>
                                          <p:attrName>style.visibility</p:attrName>
                                        </p:attrNameLst>
                                      </p:cBhvr>
                                      <p:to>
                                        <p:strVal val="visible"/>
                                      </p:to>
                                    </p:set>
                                  </p:childTnLst>
                                </p:cTn>
                              </p:par>
                            </p:childTnLst>
                          </p:cTn>
                        </p:par>
                        <p:par>
                          <p:cTn id="78" fill="hold" nodeType="afterGroup">
                            <p:stCondLst>
                              <p:cond delay="4500"/>
                            </p:stCondLst>
                            <p:childTnLst>
                              <p:par>
                                <p:cTn id="79" presetID="4" presetClass="entr" presetSubtype="16" fill="hold" grpId="0" nodeType="afterEffect">
                                  <p:stCondLst>
                                    <p:cond delay="0"/>
                                  </p:stCondLst>
                                  <p:childTnLst>
                                    <p:set>
                                      <p:cBhvr>
                                        <p:cTn id="80" dur="1" fill="hold">
                                          <p:stCondLst>
                                            <p:cond delay="0"/>
                                          </p:stCondLst>
                                        </p:cTn>
                                        <p:tgtEl>
                                          <p:spTgt spid="790567"/>
                                        </p:tgtEl>
                                        <p:attrNameLst>
                                          <p:attrName>style.visibility</p:attrName>
                                        </p:attrNameLst>
                                      </p:cBhvr>
                                      <p:to>
                                        <p:strVal val="visible"/>
                                      </p:to>
                                    </p:set>
                                    <p:animEffect transition="in" filter="box(in)">
                                      <p:cBhvr>
                                        <p:cTn id="81" dur="500"/>
                                        <p:tgtEl>
                                          <p:spTgt spid="790567"/>
                                        </p:tgtEl>
                                      </p:cBhvr>
                                    </p:animEffect>
                                  </p:childTnLst>
                                </p:cTn>
                              </p:par>
                            </p:childTnLst>
                          </p:cTn>
                        </p:par>
                        <p:par>
                          <p:cTn id="82" fill="hold" nodeType="afterGroup">
                            <p:stCondLst>
                              <p:cond delay="5000"/>
                            </p:stCondLst>
                            <p:childTnLst>
                              <p:par>
                                <p:cTn id="83" presetID="1" presetClass="entr" presetSubtype="0" fill="hold" grpId="0" nodeType="afterEffect">
                                  <p:stCondLst>
                                    <p:cond delay="0"/>
                                  </p:stCondLst>
                                  <p:childTnLst>
                                    <p:set>
                                      <p:cBhvr>
                                        <p:cTn id="84" dur="1" fill="hold">
                                          <p:stCondLst>
                                            <p:cond delay="0"/>
                                          </p:stCondLst>
                                        </p:cTn>
                                        <p:tgtEl>
                                          <p:spTgt spid="790573"/>
                                        </p:tgtEl>
                                        <p:attrNameLst>
                                          <p:attrName>style.visibility</p:attrName>
                                        </p:attrNameLst>
                                      </p:cBhvr>
                                      <p:to>
                                        <p:strVal val="visible"/>
                                      </p:to>
                                    </p:set>
                                  </p:childTnLst>
                                </p:cTn>
                              </p:par>
                            </p:childTnLst>
                          </p:cTn>
                        </p:par>
                        <p:par>
                          <p:cTn id="85" fill="hold" nodeType="afterGroup">
                            <p:stCondLst>
                              <p:cond delay="5000"/>
                            </p:stCondLst>
                            <p:childTnLst>
                              <p:par>
                                <p:cTn id="86" presetID="4" presetClass="entr" presetSubtype="16" fill="hold" grpId="0" nodeType="afterEffect">
                                  <p:stCondLst>
                                    <p:cond delay="0"/>
                                  </p:stCondLst>
                                  <p:childTnLst>
                                    <p:set>
                                      <p:cBhvr>
                                        <p:cTn id="87" dur="1" fill="hold">
                                          <p:stCondLst>
                                            <p:cond delay="0"/>
                                          </p:stCondLst>
                                        </p:cTn>
                                        <p:tgtEl>
                                          <p:spTgt spid="790569"/>
                                        </p:tgtEl>
                                        <p:attrNameLst>
                                          <p:attrName>style.visibility</p:attrName>
                                        </p:attrNameLst>
                                      </p:cBhvr>
                                      <p:to>
                                        <p:strVal val="visible"/>
                                      </p:to>
                                    </p:set>
                                    <p:animEffect transition="in" filter="box(in)">
                                      <p:cBhvr>
                                        <p:cTn id="88" dur="500"/>
                                        <p:tgtEl>
                                          <p:spTgt spid="790569"/>
                                        </p:tgtEl>
                                      </p:cBhvr>
                                    </p:animEffect>
                                  </p:childTnLst>
                                </p:cTn>
                              </p:par>
                            </p:childTnLst>
                          </p:cTn>
                        </p:par>
                        <p:par>
                          <p:cTn id="89" fill="hold" nodeType="afterGroup">
                            <p:stCondLst>
                              <p:cond delay="5500"/>
                            </p:stCondLst>
                            <p:childTnLst>
                              <p:par>
                                <p:cTn id="90" presetID="1" presetClass="entr" presetSubtype="0" fill="hold" grpId="0" nodeType="afterEffect">
                                  <p:stCondLst>
                                    <p:cond delay="0"/>
                                  </p:stCondLst>
                                  <p:childTnLst>
                                    <p:set>
                                      <p:cBhvr>
                                        <p:cTn id="91" dur="1" fill="hold">
                                          <p:stCondLst>
                                            <p:cond delay="0"/>
                                          </p:stCondLst>
                                        </p:cTn>
                                        <p:tgtEl>
                                          <p:spTgt spid="790572"/>
                                        </p:tgtEl>
                                        <p:attrNameLst>
                                          <p:attrName>style.visibility</p:attrName>
                                        </p:attrNameLst>
                                      </p:cBhvr>
                                      <p:to>
                                        <p:strVal val="visible"/>
                                      </p:to>
                                    </p:set>
                                  </p:childTnLst>
                                </p:cTn>
                              </p:par>
                            </p:childTnLst>
                          </p:cTn>
                        </p:par>
                        <p:par>
                          <p:cTn id="92" fill="hold" nodeType="afterGroup">
                            <p:stCondLst>
                              <p:cond delay="5500"/>
                            </p:stCondLst>
                            <p:childTnLst>
                              <p:par>
                                <p:cTn id="93" presetID="4" presetClass="entr" presetSubtype="16" fill="hold" grpId="0" nodeType="afterEffect">
                                  <p:stCondLst>
                                    <p:cond delay="0"/>
                                  </p:stCondLst>
                                  <p:childTnLst>
                                    <p:set>
                                      <p:cBhvr>
                                        <p:cTn id="94" dur="1" fill="hold">
                                          <p:stCondLst>
                                            <p:cond delay="0"/>
                                          </p:stCondLst>
                                        </p:cTn>
                                        <p:tgtEl>
                                          <p:spTgt spid="790557"/>
                                        </p:tgtEl>
                                        <p:attrNameLst>
                                          <p:attrName>style.visibility</p:attrName>
                                        </p:attrNameLst>
                                      </p:cBhvr>
                                      <p:to>
                                        <p:strVal val="visible"/>
                                      </p:to>
                                    </p:set>
                                    <p:animEffect transition="in" filter="box(in)">
                                      <p:cBhvr>
                                        <p:cTn id="95" dur="500"/>
                                        <p:tgtEl>
                                          <p:spTgt spid="790557"/>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790558"/>
                                        </p:tgtEl>
                                        <p:attrNameLst>
                                          <p:attrName>style.visibility</p:attrName>
                                        </p:attrNameLst>
                                      </p:cBhvr>
                                      <p:to>
                                        <p:strVal val="visible"/>
                                      </p:to>
                                    </p:set>
                                    <p:animEffect transition="in" filter="box(in)">
                                      <p:cBhvr>
                                        <p:cTn id="98" dur="500"/>
                                        <p:tgtEl>
                                          <p:spTgt spid="790558"/>
                                        </p:tgtEl>
                                      </p:cBhvr>
                                    </p:animEffect>
                                  </p:childTnLst>
                                </p:cTn>
                              </p:par>
                            </p:childTnLst>
                          </p:cTn>
                        </p:par>
                        <p:par>
                          <p:cTn id="99" fill="hold" nodeType="afterGroup">
                            <p:stCondLst>
                              <p:cond delay="6000"/>
                            </p:stCondLst>
                            <p:childTnLst>
                              <p:par>
                                <p:cTn id="100" presetID="1" presetClass="entr" presetSubtype="0" fill="hold" grpId="0" nodeType="afterEffect">
                                  <p:stCondLst>
                                    <p:cond delay="0"/>
                                  </p:stCondLst>
                                  <p:childTnLst>
                                    <p:set>
                                      <p:cBhvr>
                                        <p:cTn id="101" dur="1" fill="hold">
                                          <p:stCondLst>
                                            <p:cond delay="0"/>
                                          </p:stCondLst>
                                        </p:cTn>
                                        <p:tgtEl>
                                          <p:spTgt spid="790543"/>
                                        </p:tgtEl>
                                        <p:attrNameLst>
                                          <p:attrName>style.visibility</p:attrName>
                                        </p:attrNameLst>
                                      </p:cBhvr>
                                      <p:to>
                                        <p:strVal val="visible"/>
                                      </p:to>
                                    </p:set>
                                  </p:childTnLst>
                                </p:cTn>
                              </p:par>
                            </p:childTnLst>
                          </p:cTn>
                        </p:par>
                        <p:par>
                          <p:cTn id="102" fill="hold" nodeType="afterGroup">
                            <p:stCondLst>
                              <p:cond delay="6000"/>
                            </p:stCondLst>
                            <p:childTnLst>
                              <p:par>
                                <p:cTn id="103" presetID="4" presetClass="entr" presetSubtype="16" fill="hold" grpId="0" nodeType="afterEffect">
                                  <p:stCondLst>
                                    <p:cond delay="0"/>
                                  </p:stCondLst>
                                  <p:childTnLst>
                                    <p:set>
                                      <p:cBhvr>
                                        <p:cTn id="104" dur="1" fill="hold">
                                          <p:stCondLst>
                                            <p:cond delay="0"/>
                                          </p:stCondLst>
                                        </p:cTn>
                                        <p:tgtEl>
                                          <p:spTgt spid="790575"/>
                                        </p:tgtEl>
                                        <p:attrNameLst>
                                          <p:attrName>style.visibility</p:attrName>
                                        </p:attrNameLst>
                                      </p:cBhvr>
                                      <p:to>
                                        <p:strVal val="visible"/>
                                      </p:to>
                                    </p:set>
                                    <p:animEffect transition="in" filter="box(in)">
                                      <p:cBhvr>
                                        <p:cTn id="105" dur="500"/>
                                        <p:tgtEl>
                                          <p:spTgt spid="790575"/>
                                        </p:tgtEl>
                                      </p:cBhvr>
                                    </p:animEffect>
                                  </p:childTnLst>
                                </p:cTn>
                              </p:par>
                            </p:childTnLst>
                          </p:cTn>
                        </p:par>
                        <p:par>
                          <p:cTn id="106" fill="hold" nodeType="afterGroup">
                            <p:stCondLst>
                              <p:cond delay="6500"/>
                            </p:stCondLst>
                            <p:childTnLst>
                              <p:par>
                                <p:cTn id="107" presetID="1" presetClass="entr" presetSubtype="0" fill="hold" grpId="0" nodeType="afterEffect">
                                  <p:stCondLst>
                                    <p:cond delay="0"/>
                                  </p:stCondLst>
                                  <p:childTnLst>
                                    <p:set>
                                      <p:cBhvr>
                                        <p:cTn id="108" dur="1" fill="hold">
                                          <p:stCondLst>
                                            <p:cond delay="0"/>
                                          </p:stCondLst>
                                        </p:cTn>
                                        <p:tgtEl>
                                          <p:spTgt spid="790544"/>
                                        </p:tgtEl>
                                        <p:attrNameLst>
                                          <p:attrName>style.visibility</p:attrName>
                                        </p:attrNameLst>
                                      </p:cBhvr>
                                      <p:to>
                                        <p:strVal val="visible"/>
                                      </p:to>
                                    </p:set>
                                  </p:childTnLst>
                                </p:cTn>
                              </p:par>
                            </p:childTnLst>
                          </p:cTn>
                        </p:par>
                        <p:par>
                          <p:cTn id="109" fill="hold" nodeType="afterGroup">
                            <p:stCondLst>
                              <p:cond delay="6500"/>
                            </p:stCondLst>
                            <p:childTnLst>
                              <p:par>
                                <p:cTn id="110" presetID="4" presetClass="entr" presetSubtype="16" fill="hold" grpId="0" nodeType="afterEffect">
                                  <p:stCondLst>
                                    <p:cond delay="0"/>
                                  </p:stCondLst>
                                  <p:childTnLst>
                                    <p:set>
                                      <p:cBhvr>
                                        <p:cTn id="111" dur="1" fill="hold">
                                          <p:stCondLst>
                                            <p:cond delay="0"/>
                                          </p:stCondLst>
                                        </p:cTn>
                                        <p:tgtEl>
                                          <p:spTgt spid="790566"/>
                                        </p:tgtEl>
                                        <p:attrNameLst>
                                          <p:attrName>style.visibility</p:attrName>
                                        </p:attrNameLst>
                                      </p:cBhvr>
                                      <p:to>
                                        <p:strVal val="visible"/>
                                      </p:to>
                                    </p:set>
                                    <p:animEffect transition="in" filter="box(in)">
                                      <p:cBhvr>
                                        <p:cTn id="112" dur="500"/>
                                        <p:tgtEl>
                                          <p:spTgt spid="790566"/>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790574"/>
                                        </p:tgtEl>
                                        <p:attrNameLst>
                                          <p:attrName>style.visibility</p:attrName>
                                        </p:attrNameLst>
                                      </p:cBhvr>
                                      <p:to>
                                        <p:strVal val="visible"/>
                                      </p:to>
                                    </p:set>
                                    <p:animEffect transition="in" filter="box(in)">
                                      <p:cBhvr>
                                        <p:cTn id="115" dur="500"/>
                                        <p:tgtEl>
                                          <p:spTgt spid="790574"/>
                                        </p:tgtEl>
                                      </p:cBhvr>
                                    </p:animEffect>
                                  </p:childTnLst>
                                </p:cTn>
                              </p:par>
                            </p:childTnLst>
                          </p:cTn>
                        </p:par>
                        <p:par>
                          <p:cTn id="116" fill="hold" nodeType="afterGroup">
                            <p:stCondLst>
                              <p:cond delay="7000"/>
                            </p:stCondLst>
                            <p:childTnLst>
                              <p:par>
                                <p:cTn id="117" presetID="1" presetClass="entr" presetSubtype="0" fill="hold" grpId="0" nodeType="afterEffect">
                                  <p:stCondLst>
                                    <p:cond delay="0"/>
                                  </p:stCondLst>
                                  <p:childTnLst>
                                    <p:set>
                                      <p:cBhvr>
                                        <p:cTn id="118" dur="1" fill="hold">
                                          <p:stCondLst>
                                            <p:cond delay="0"/>
                                          </p:stCondLst>
                                        </p:cTn>
                                        <p:tgtEl>
                                          <p:spTgt spid="790545"/>
                                        </p:tgtEl>
                                        <p:attrNameLst>
                                          <p:attrName>style.visibility</p:attrName>
                                        </p:attrNameLst>
                                      </p:cBhvr>
                                      <p:to>
                                        <p:strVal val="visible"/>
                                      </p:to>
                                    </p:set>
                                  </p:childTnLst>
                                </p:cTn>
                              </p:par>
                            </p:childTnLst>
                          </p:cTn>
                        </p:par>
                        <p:par>
                          <p:cTn id="119" fill="hold" nodeType="afterGroup">
                            <p:stCondLst>
                              <p:cond delay="7000"/>
                            </p:stCondLst>
                            <p:childTnLst>
                              <p:par>
                                <p:cTn id="120" presetID="4" presetClass="entr" presetSubtype="16" fill="hold" grpId="0" nodeType="afterEffect">
                                  <p:stCondLst>
                                    <p:cond delay="0"/>
                                  </p:stCondLst>
                                  <p:childTnLst>
                                    <p:set>
                                      <p:cBhvr>
                                        <p:cTn id="121" dur="1" fill="hold">
                                          <p:stCondLst>
                                            <p:cond delay="0"/>
                                          </p:stCondLst>
                                        </p:cTn>
                                        <p:tgtEl>
                                          <p:spTgt spid="790577"/>
                                        </p:tgtEl>
                                        <p:attrNameLst>
                                          <p:attrName>style.visibility</p:attrName>
                                        </p:attrNameLst>
                                      </p:cBhvr>
                                      <p:to>
                                        <p:strVal val="visible"/>
                                      </p:to>
                                    </p:set>
                                    <p:animEffect transition="in" filter="box(in)">
                                      <p:cBhvr>
                                        <p:cTn id="122" dur="500"/>
                                        <p:tgtEl>
                                          <p:spTgt spid="790577"/>
                                        </p:tgtEl>
                                      </p:cBhvr>
                                    </p:animEffect>
                                  </p:childTnLst>
                                </p:cTn>
                              </p:par>
                              <p:par>
                                <p:cTn id="123" presetID="4" presetClass="entr" presetSubtype="16" fill="hold" grpId="0" nodeType="withEffect">
                                  <p:stCondLst>
                                    <p:cond delay="0"/>
                                  </p:stCondLst>
                                  <p:childTnLst>
                                    <p:set>
                                      <p:cBhvr>
                                        <p:cTn id="124" dur="1" fill="hold">
                                          <p:stCondLst>
                                            <p:cond delay="0"/>
                                          </p:stCondLst>
                                        </p:cTn>
                                        <p:tgtEl>
                                          <p:spTgt spid="790576"/>
                                        </p:tgtEl>
                                        <p:attrNameLst>
                                          <p:attrName>style.visibility</p:attrName>
                                        </p:attrNameLst>
                                      </p:cBhvr>
                                      <p:to>
                                        <p:strVal val="visible"/>
                                      </p:to>
                                    </p:set>
                                    <p:animEffect transition="in" filter="box(in)">
                                      <p:cBhvr>
                                        <p:cTn id="125" dur="500"/>
                                        <p:tgtEl>
                                          <p:spTgt spid="790576"/>
                                        </p:tgtEl>
                                      </p:cBhvr>
                                    </p:animEffect>
                                  </p:childTnLst>
                                </p:cTn>
                              </p:par>
                            </p:childTnLst>
                          </p:cTn>
                        </p:par>
                        <p:par>
                          <p:cTn id="126" fill="hold" nodeType="afterGroup">
                            <p:stCondLst>
                              <p:cond delay="7500"/>
                            </p:stCondLst>
                            <p:childTnLst>
                              <p:par>
                                <p:cTn id="127" presetID="1" presetClass="entr" presetSubtype="0" fill="hold" grpId="0" nodeType="afterEffect">
                                  <p:stCondLst>
                                    <p:cond delay="0"/>
                                  </p:stCondLst>
                                  <p:childTnLst>
                                    <p:set>
                                      <p:cBhvr>
                                        <p:cTn id="128" dur="1" fill="hold">
                                          <p:stCondLst>
                                            <p:cond delay="0"/>
                                          </p:stCondLst>
                                        </p:cTn>
                                        <p:tgtEl>
                                          <p:spTgt spid="790546"/>
                                        </p:tgtEl>
                                        <p:attrNameLst>
                                          <p:attrName>style.visibility</p:attrName>
                                        </p:attrNameLst>
                                      </p:cBhvr>
                                      <p:to>
                                        <p:strVal val="visible"/>
                                      </p:to>
                                    </p:set>
                                  </p:childTnLst>
                                </p:cTn>
                              </p:par>
                            </p:childTnLst>
                          </p:cTn>
                        </p:par>
                        <p:par>
                          <p:cTn id="129" fill="hold" nodeType="afterGroup">
                            <p:stCondLst>
                              <p:cond delay="7500"/>
                            </p:stCondLst>
                            <p:childTnLst>
                              <p:par>
                                <p:cTn id="130" presetID="27" presetClass="entr" presetSubtype="0" fill="hold" grpId="0" nodeType="afterEffect">
                                  <p:stCondLst>
                                    <p:cond delay="0"/>
                                  </p:stCondLst>
                                  <p:iterate type="lt">
                                    <p:tmPct val="50000"/>
                                  </p:iterate>
                                  <p:childTnLst>
                                    <p:set>
                                      <p:cBhvr>
                                        <p:cTn id="131" dur="1" fill="hold">
                                          <p:stCondLst>
                                            <p:cond delay="0"/>
                                          </p:stCondLst>
                                        </p:cTn>
                                        <p:tgtEl>
                                          <p:spTgt spid="790578"/>
                                        </p:tgtEl>
                                        <p:attrNameLst>
                                          <p:attrName>style.visibility</p:attrName>
                                        </p:attrNameLst>
                                      </p:cBhvr>
                                      <p:to>
                                        <p:strVal val="visible"/>
                                      </p:to>
                                    </p:set>
                                    <p:anim calcmode="discrete" valueType="clr">
                                      <p:cBhvr override="childStyle">
                                        <p:cTn id="132" dur="80"/>
                                        <p:tgtEl>
                                          <p:spTgt spid="790578"/>
                                        </p:tgtEl>
                                        <p:attrNameLst>
                                          <p:attrName>style.color</p:attrName>
                                        </p:attrNameLst>
                                      </p:cBhvr>
                                      <p:tavLst>
                                        <p:tav tm="0">
                                          <p:val>
                                            <p:clrVal>
                                              <a:schemeClr val="accent2"/>
                                            </p:clrVal>
                                          </p:val>
                                        </p:tav>
                                        <p:tav tm="50000">
                                          <p:val>
                                            <p:clrVal>
                                              <a:schemeClr val="hlink"/>
                                            </p:clrVal>
                                          </p:val>
                                        </p:tav>
                                      </p:tavLst>
                                    </p:anim>
                                    <p:anim calcmode="discrete" valueType="clr">
                                      <p:cBhvr>
                                        <p:cTn id="133" dur="80"/>
                                        <p:tgtEl>
                                          <p:spTgt spid="790578"/>
                                        </p:tgtEl>
                                        <p:attrNameLst>
                                          <p:attrName>fillcolor</p:attrName>
                                        </p:attrNameLst>
                                      </p:cBhvr>
                                      <p:tavLst>
                                        <p:tav tm="0">
                                          <p:val>
                                            <p:clrVal>
                                              <a:schemeClr val="accent2"/>
                                            </p:clrVal>
                                          </p:val>
                                        </p:tav>
                                        <p:tav tm="50000">
                                          <p:val>
                                            <p:clrVal>
                                              <a:schemeClr val="hlink"/>
                                            </p:clrVal>
                                          </p:val>
                                        </p:tav>
                                      </p:tavLst>
                                    </p:anim>
                                    <p:set>
                                      <p:cBhvr>
                                        <p:cTn id="134" dur="80"/>
                                        <p:tgtEl>
                                          <p:spTgt spid="790578"/>
                                        </p:tgtEl>
                                        <p:attrNameLst>
                                          <p:attrName>fill.type</p:attrName>
                                        </p:attrNameLst>
                                      </p:cBhvr>
                                      <p:to>
                                        <p:strVal val="solid"/>
                                      </p:to>
                                    </p:set>
                                  </p:childTnLst>
                                </p:cTn>
                              </p:par>
                            </p:childTnLst>
                          </p:cTn>
                        </p:par>
                        <p:par>
                          <p:cTn id="135" fill="hold" nodeType="afterGroup">
                            <p:stCondLst>
                              <p:cond delay="7700"/>
                            </p:stCondLst>
                            <p:childTnLst>
                              <p:par>
                                <p:cTn id="136" presetID="27" presetClass="entr" presetSubtype="0" fill="hold" grpId="0" nodeType="afterEffect">
                                  <p:stCondLst>
                                    <p:cond delay="0"/>
                                  </p:stCondLst>
                                  <p:iterate type="lt">
                                    <p:tmPct val="50000"/>
                                  </p:iterate>
                                  <p:childTnLst>
                                    <p:set>
                                      <p:cBhvr>
                                        <p:cTn id="137" dur="1" fill="hold">
                                          <p:stCondLst>
                                            <p:cond delay="0"/>
                                          </p:stCondLst>
                                        </p:cTn>
                                        <p:tgtEl>
                                          <p:spTgt spid="790579"/>
                                        </p:tgtEl>
                                        <p:attrNameLst>
                                          <p:attrName>style.visibility</p:attrName>
                                        </p:attrNameLst>
                                      </p:cBhvr>
                                      <p:to>
                                        <p:strVal val="visible"/>
                                      </p:to>
                                    </p:set>
                                    <p:anim calcmode="discrete" valueType="clr">
                                      <p:cBhvr override="childStyle">
                                        <p:cTn id="138" dur="80"/>
                                        <p:tgtEl>
                                          <p:spTgt spid="790579"/>
                                        </p:tgtEl>
                                        <p:attrNameLst>
                                          <p:attrName>style.color</p:attrName>
                                        </p:attrNameLst>
                                      </p:cBhvr>
                                      <p:tavLst>
                                        <p:tav tm="0">
                                          <p:val>
                                            <p:clrVal>
                                              <a:schemeClr val="accent2"/>
                                            </p:clrVal>
                                          </p:val>
                                        </p:tav>
                                        <p:tav tm="50000">
                                          <p:val>
                                            <p:clrVal>
                                              <a:schemeClr val="hlink"/>
                                            </p:clrVal>
                                          </p:val>
                                        </p:tav>
                                      </p:tavLst>
                                    </p:anim>
                                    <p:anim calcmode="discrete" valueType="clr">
                                      <p:cBhvr>
                                        <p:cTn id="139" dur="80"/>
                                        <p:tgtEl>
                                          <p:spTgt spid="790579"/>
                                        </p:tgtEl>
                                        <p:attrNameLst>
                                          <p:attrName>fillcolor</p:attrName>
                                        </p:attrNameLst>
                                      </p:cBhvr>
                                      <p:tavLst>
                                        <p:tav tm="0">
                                          <p:val>
                                            <p:clrVal>
                                              <a:schemeClr val="accent2"/>
                                            </p:clrVal>
                                          </p:val>
                                        </p:tav>
                                        <p:tav tm="50000">
                                          <p:val>
                                            <p:clrVal>
                                              <a:schemeClr val="hlink"/>
                                            </p:clrVal>
                                          </p:val>
                                        </p:tav>
                                      </p:tavLst>
                                    </p:anim>
                                    <p:set>
                                      <p:cBhvr>
                                        <p:cTn id="140" dur="80"/>
                                        <p:tgtEl>
                                          <p:spTgt spid="790579"/>
                                        </p:tgtEl>
                                        <p:attrNameLst>
                                          <p:attrName>fill.type</p:attrName>
                                        </p:attrNameLst>
                                      </p:cBhvr>
                                      <p:to>
                                        <p:strVal val="solid"/>
                                      </p:to>
                                    </p:set>
                                  </p:childTnLst>
                                </p:cTn>
                              </p:par>
                            </p:childTnLst>
                          </p:cTn>
                        </p:par>
                        <p:par>
                          <p:cTn id="141" fill="hold" nodeType="afterGroup">
                            <p:stCondLst>
                              <p:cond delay="7900"/>
                            </p:stCondLst>
                            <p:childTnLst>
                              <p:par>
                                <p:cTn id="142" presetID="27" presetClass="entr" presetSubtype="0" fill="hold" grpId="0" nodeType="afterEffect">
                                  <p:stCondLst>
                                    <p:cond delay="0"/>
                                  </p:stCondLst>
                                  <p:iterate type="lt">
                                    <p:tmPct val="50000"/>
                                  </p:iterate>
                                  <p:childTnLst>
                                    <p:set>
                                      <p:cBhvr>
                                        <p:cTn id="143" dur="1" fill="hold">
                                          <p:stCondLst>
                                            <p:cond delay="0"/>
                                          </p:stCondLst>
                                        </p:cTn>
                                        <p:tgtEl>
                                          <p:spTgt spid="790581"/>
                                        </p:tgtEl>
                                        <p:attrNameLst>
                                          <p:attrName>style.visibility</p:attrName>
                                        </p:attrNameLst>
                                      </p:cBhvr>
                                      <p:to>
                                        <p:strVal val="visible"/>
                                      </p:to>
                                    </p:set>
                                    <p:anim calcmode="discrete" valueType="clr">
                                      <p:cBhvr override="childStyle">
                                        <p:cTn id="144" dur="80"/>
                                        <p:tgtEl>
                                          <p:spTgt spid="790581"/>
                                        </p:tgtEl>
                                        <p:attrNameLst>
                                          <p:attrName>style.color</p:attrName>
                                        </p:attrNameLst>
                                      </p:cBhvr>
                                      <p:tavLst>
                                        <p:tav tm="0">
                                          <p:val>
                                            <p:clrVal>
                                              <a:schemeClr val="accent2"/>
                                            </p:clrVal>
                                          </p:val>
                                        </p:tav>
                                        <p:tav tm="50000">
                                          <p:val>
                                            <p:clrVal>
                                              <a:schemeClr val="hlink"/>
                                            </p:clrVal>
                                          </p:val>
                                        </p:tav>
                                      </p:tavLst>
                                    </p:anim>
                                    <p:anim calcmode="discrete" valueType="clr">
                                      <p:cBhvr>
                                        <p:cTn id="145" dur="80"/>
                                        <p:tgtEl>
                                          <p:spTgt spid="790581"/>
                                        </p:tgtEl>
                                        <p:attrNameLst>
                                          <p:attrName>fillcolor</p:attrName>
                                        </p:attrNameLst>
                                      </p:cBhvr>
                                      <p:tavLst>
                                        <p:tav tm="0">
                                          <p:val>
                                            <p:clrVal>
                                              <a:schemeClr val="accent2"/>
                                            </p:clrVal>
                                          </p:val>
                                        </p:tav>
                                        <p:tav tm="50000">
                                          <p:val>
                                            <p:clrVal>
                                              <a:schemeClr val="hlink"/>
                                            </p:clrVal>
                                          </p:val>
                                        </p:tav>
                                      </p:tavLst>
                                    </p:anim>
                                    <p:set>
                                      <p:cBhvr>
                                        <p:cTn id="146" dur="80"/>
                                        <p:tgtEl>
                                          <p:spTgt spid="790581"/>
                                        </p:tgtEl>
                                        <p:attrNameLst>
                                          <p:attrName>fill.type</p:attrName>
                                        </p:attrNameLst>
                                      </p:cBhvr>
                                      <p:to>
                                        <p:strVal val="solid"/>
                                      </p:to>
                                    </p:set>
                                  </p:childTnLst>
                                </p:cTn>
                              </p:par>
                            </p:childTnLst>
                          </p:cTn>
                        </p:par>
                        <p:par>
                          <p:cTn id="147" fill="hold" nodeType="afterGroup">
                            <p:stCondLst>
                              <p:cond delay="8100"/>
                            </p:stCondLst>
                            <p:childTnLst>
                              <p:par>
                                <p:cTn id="148" presetID="27" presetClass="entr" presetSubtype="0" fill="hold" grpId="0" nodeType="afterEffect">
                                  <p:stCondLst>
                                    <p:cond delay="0"/>
                                  </p:stCondLst>
                                  <p:iterate type="lt">
                                    <p:tmPct val="50000"/>
                                  </p:iterate>
                                  <p:childTnLst>
                                    <p:set>
                                      <p:cBhvr>
                                        <p:cTn id="149" dur="1" fill="hold">
                                          <p:stCondLst>
                                            <p:cond delay="0"/>
                                          </p:stCondLst>
                                        </p:cTn>
                                        <p:tgtEl>
                                          <p:spTgt spid="790580"/>
                                        </p:tgtEl>
                                        <p:attrNameLst>
                                          <p:attrName>style.visibility</p:attrName>
                                        </p:attrNameLst>
                                      </p:cBhvr>
                                      <p:to>
                                        <p:strVal val="visible"/>
                                      </p:to>
                                    </p:set>
                                    <p:anim calcmode="discrete" valueType="clr">
                                      <p:cBhvr override="childStyle">
                                        <p:cTn id="150" dur="80"/>
                                        <p:tgtEl>
                                          <p:spTgt spid="790580"/>
                                        </p:tgtEl>
                                        <p:attrNameLst>
                                          <p:attrName>style.color</p:attrName>
                                        </p:attrNameLst>
                                      </p:cBhvr>
                                      <p:tavLst>
                                        <p:tav tm="0">
                                          <p:val>
                                            <p:clrVal>
                                              <a:schemeClr val="accent2"/>
                                            </p:clrVal>
                                          </p:val>
                                        </p:tav>
                                        <p:tav tm="50000">
                                          <p:val>
                                            <p:clrVal>
                                              <a:schemeClr val="hlink"/>
                                            </p:clrVal>
                                          </p:val>
                                        </p:tav>
                                      </p:tavLst>
                                    </p:anim>
                                    <p:anim calcmode="discrete" valueType="clr">
                                      <p:cBhvr>
                                        <p:cTn id="151" dur="80"/>
                                        <p:tgtEl>
                                          <p:spTgt spid="790580"/>
                                        </p:tgtEl>
                                        <p:attrNameLst>
                                          <p:attrName>fillcolor</p:attrName>
                                        </p:attrNameLst>
                                      </p:cBhvr>
                                      <p:tavLst>
                                        <p:tav tm="0">
                                          <p:val>
                                            <p:clrVal>
                                              <a:schemeClr val="accent2"/>
                                            </p:clrVal>
                                          </p:val>
                                        </p:tav>
                                        <p:tav tm="50000">
                                          <p:val>
                                            <p:clrVal>
                                              <a:schemeClr val="hlink"/>
                                            </p:clrVal>
                                          </p:val>
                                        </p:tav>
                                      </p:tavLst>
                                    </p:anim>
                                    <p:set>
                                      <p:cBhvr>
                                        <p:cTn id="152" dur="80"/>
                                        <p:tgtEl>
                                          <p:spTgt spid="790580"/>
                                        </p:tgtEl>
                                        <p:attrNameLst>
                                          <p:attrName>fill.type</p:attrName>
                                        </p:attrNameLst>
                                      </p:cBhvr>
                                      <p:to>
                                        <p:strVal val="solid"/>
                                      </p:to>
                                    </p:set>
                                  </p:childTnLst>
                                </p:cTn>
                              </p:par>
                            </p:childTnLst>
                          </p:cTn>
                        </p:par>
                        <p:par>
                          <p:cTn id="153" fill="hold" nodeType="afterGroup">
                            <p:stCondLst>
                              <p:cond delay="8300"/>
                            </p:stCondLst>
                            <p:childTnLst>
                              <p:par>
                                <p:cTn id="154" presetID="10" presetClass="entr" presetSubtype="0" fill="hold" grpId="0" nodeType="afterEffect">
                                  <p:stCondLst>
                                    <p:cond delay="0"/>
                                  </p:stCondLst>
                                  <p:childTnLst>
                                    <p:set>
                                      <p:cBhvr>
                                        <p:cTn id="155" dur="1" fill="hold">
                                          <p:stCondLst>
                                            <p:cond delay="0"/>
                                          </p:stCondLst>
                                        </p:cTn>
                                        <p:tgtEl>
                                          <p:spTgt spid="790530"/>
                                        </p:tgtEl>
                                        <p:attrNameLst>
                                          <p:attrName>style.visibility</p:attrName>
                                        </p:attrNameLst>
                                      </p:cBhvr>
                                      <p:to>
                                        <p:strVal val="visible"/>
                                      </p:to>
                                    </p:set>
                                    <p:animEffect transition="in" filter="fade">
                                      <p:cBhvr>
                                        <p:cTn id="156" dur="2000"/>
                                        <p:tgtEl>
                                          <p:spTgt spid="790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0" grpId="0" animBg="1"/>
      <p:bldP spid="790537" grpId="0" animBg="1"/>
      <p:bldP spid="790538" grpId="0" animBg="1"/>
      <p:bldP spid="790539" grpId="0" animBg="1"/>
      <p:bldP spid="790540" grpId="0" animBg="1"/>
      <p:bldP spid="790541" grpId="0" animBg="1"/>
      <p:bldP spid="790542" grpId="0" animBg="1"/>
      <p:bldP spid="790543" grpId="0" animBg="1"/>
      <p:bldP spid="790544" grpId="0" animBg="1"/>
      <p:bldP spid="790545" grpId="0" animBg="1"/>
      <p:bldP spid="790546" grpId="0" animBg="1"/>
      <p:bldP spid="790552" grpId="0" animBg="1"/>
      <p:bldP spid="790553" grpId="0" animBg="1"/>
      <p:bldP spid="790554" grpId="0" animBg="1"/>
      <p:bldP spid="790555" grpId="0" animBg="1"/>
      <p:bldP spid="790556" grpId="0" animBg="1"/>
      <p:bldP spid="790557" grpId="0" animBg="1"/>
      <p:bldP spid="790558" grpId="0" animBg="1"/>
      <p:bldP spid="790559" grpId="0" animBg="1"/>
      <p:bldP spid="790560" grpId="0" animBg="1"/>
      <p:bldP spid="790561" grpId="0" animBg="1"/>
      <p:bldP spid="790562" grpId="0" animBg="1"/>
      <p:bldP spid="790563" grpId="0" animBg="1"/>
      <p:bldP spid="790564" grpId="0" animBg="1"/>
      <p:bldP spid="790565" grpId="0" animBg="1"/>
      <p:bldP spid="790566" grpId="0" animBg="1"/>
      <p:bldP spid="790567" grpId="0" animBg="1"/>
      <p:bldP spid="790568" grpId="0" animBg="1"/>
      <p:bldP spid="790569" grpId="0" animBg="1"/>
      <p:bldP spid="790570" grpId="0" animBg="1"/>
      <p:bldP spid="790571" grpId="0" animBg="1"/>
      <p:bldP spid="790572" grpId="0" animBg="1"/>
      <p:bldP spid="790573" grpId="0" animBg="1"/>
      <p:bldP spid="790574" grpId="0" animBg="1"/>
      <p:bldP spid="790575" grpId="0" animBg="1"/>
      <p:bldP spid="790576" grpId="0" animBg="1"/>
      <p:bldP spid="790577" grpId="0" animBg="1"/>
      <p:bldP spid="790578" grpId="0" animBg="1"/>
      <p:bldP spid="790579" grpId="0" animBg="1"/>
      <p:bldP spid="790580" grpId="0" animBg="1"/>
      <p:bldP spid="790581" grpId="0" animBg="1"/>
      <p:bldP spid="54"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738188" y="5254625"/>
            <a:ext cx="990600" cy="379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Inputs</a:t>
            </a:r>
          </a:p>
        </p:txBody>
      </p:sp>
      <p:sp>
        <p:nvSpPr>
          <p:cNvPr id="83971" name="Text Box 3"/>
          <p:cNvSpPr txBox="1">
            <a:spLocks noChangeArrowheads="1"/>
          </p:cNvSpPr>
          <p:nvPr/>
        </p:nvSpPr>
        <p:spPr bwMode="auto">
          <a:xfrm>
            <a:off x="457200" y="3962400"/>
            <a:ext cx="1371600" cy="3794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Outputs</a:t>
            </a:r>
          </a:p>
        </p:txBody>
      </p:sp>
      <p:sp>
        <p:nvSpPr>
          <p:cNvPr id="83972" name="Text Box 4"/>
          <p:cNvSpPr txBox="1">
            <a:spLocks noChangeArrowheads="1"/>
          </p:cNvSpPr>
          <p:nvPr/>
        </p:nvSpPr>
        <p:spPr bwMode="auto">
          <a:xfrm>
            <a:off x="304800" y="2590800"/>
            <a:ext cx="1711325" cy="6461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a:t>Intermediate outcomes</a:t>
            </a:r>
          </a:p>
        </p:txBody>
      </p:sp>
      <p:sp>
        <p:nvSpPr>
          <p:cNvPr id="83973" name="Text Box 5"/>
          <p:cNvSpPr txBox="1">
            <a:spLocks noChangeArrowheads="1"/>
          </p:cNvSpPr>
          <p:nvPr/>
        </p:nvSpPr>
        <p:spPr bwMode="auto">
          <a:xfrm>
            <a:off x="381000" y="1447800"/>
            <a:ext cx="1447800" cy="461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t>Impacts</a:t>
            </a:r>
          </a:p>
        </p:txBody>
      </p:sp>
      <p:sp>
        <p:nvSpPr>
          <p:cNvPr id="46086" name="Text Box 6"/>
          <p:cNvSpPr txBox="1">
            <a:spLocks noChangeArrowheads="1"/>
          </p:cNvSpPr>
          <p:nvPr/>
        </p:nvSpPr>
        <p:spPr bwMode="auto">
          <a:xfrm>
            <a:off x="2743200" y="5257800"/>
            <a:ext cx="914400" cy="317500"/>
          </a:xfrm>
          <a:prstGeom prst="rect">
            <a:avLst/>
          </a:prstGeom>
          <a:solidFill>
            <a:schemeClr val="accent2"/>
          </a:solidFill>
          <a:ln w="1270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Donor</a:t>
            </a:r>
          </a:p>
        </p:txBody>
      </p:sp>
      <p:sp>
        <p:nvSpPr>
          <p:cNvPr id="46087" name="Text Box 7"/>
          <p:cNvSpPr txBox="1">
            <a:spLocks noChangeArrowheads="1"/>
          </p:cNvSpPr>
          <p:nvPr/>
        </p:nvSpPr>
        <p:spPr bwMode="auto">
          <a:xfrm>
            <a:off x="4343400" y="5257800"/>
            <a:ext cx="15240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Government</a:t>
            </a:r>
          </a:p>
        </p:txBody>
      </p:sp>
      <p:sp>
        <p:nvSpPr>
          <p:cNvPr id="46088" name="Text Box 8"/>
          <p:cNvSpPr txBox="1">
            <a:spLocks noChangeArrowheads="1"/>
          </p:cNvSpPr>
          <p:nvPr/>
        </p:nvSpPr>
        <p:spPr bwMode="auto">
          <a:xfrm>
            <a:off x="6324600" y="5257800"/>
            <a:ext cx="1828800" cy="317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Other donors</a:t>
            </a:r>
          </a:p>
        </p:txBody>
      </p:sp>
      <p:sp>
        <p:nvSpPr>
          <p:cNvPr id="46089" name="Text Box 9"/>
          <p:cNvSpPr txBox="1">
            <a:spLocks noChangeArrowheads="1"/>
          </p:cNvSpPr>
          <p:nvPr/>
        </p:nvSpPr>
        <p:spPr bwMode="auto">
          <a:xfrm>
            <a:off x="2438400" y="3962400"/>
            <a:ext cx="990600" cy="742950"/>
          </a:xfrm>
          <a:prstGeom prst="rect">
            <a:avLst/>
          </a:prstGeom>
          <a:solidFill>
            <a:schemeClr val="accent2"/>
          </a:solidFill>
          <a:ln w="12700">
            <a:solidFill>
              <a:srgbClr val="FF33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Credit for small farmers</a:t>
            </a:r>
          </a:p>
        </p:txBody>
      </p:sp>
      <p:sp>
        <p:nvSpPr>
          <p:cNvPr id="46090" name="Text Box 10"/>
          <p:cNvSpPr txBox="1">
            <a:spLocks noChangeArrowheads="1"/>
          </p:cNvSpPr>
          <p:nvPr/>
        </p:nvSpPr>
        <p:spPr bwMode="auto">
          <a:xfrm>
            <a:off x="4267200" y="4114800"/>
            <a:ext cx="990600" cy="530225"/>
          </a:xfrm>
          <a:prstGeom prst="rect">
            <a:avLst/>
          </a:prstGeom>
          <a:solidFill>
            <a:schemeClr val="accent2"/>
          </a:solidFill>
          <a:ln w="12700">
            <a:solidFill>
              <a:srgbClr val="FF33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Rural roads</a:t>
            </a:r>
          </a:p>
        </p:txBody>
      </p:sp>
      <p:sp>
        <p:nvSpPr>
          <p:cNvPr id="46091" name="Text Box 11"/>
          <p:cNvSpPr txBox="1">
            <a:spLocks noChangeArrowheads="1"/>
          </p:cNvSpPr>
          <p:nvPr/>
        </p:nvSpPr>
        <p:spPr bwMode="auto">
          <a:xfrm>
            <a:off x="5715000" y="4191000"/>
            <a:ext cx="1143000" cy="317500"/>
          </a:xfrm>
          <a:prstGeom prst="rect">
            <a:avLst/>
          </a:prstGeom>
          <a:solidFill>
            <a:schemeClr val="accent2"/>
          </a:solidFill>
          <a:ln w="12700">
            <a:solidFill>
              <a:srgbClr val="FF33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Schools</a:t>
            </a:r>
          </a:p>
        </p:txBody>
      </p:sp>
      <p:sp>
        <p:nvSpPr>
          <p:cNvPr id="46092" name="Text Box 12"/>
          <p:cNvSpPr txBox="1">
            <a:spLocks noChangeArrowheads="1"/>
          </p:cNvSpPr>
          <p:nvPr/>
        </p:nvSpPr>
        <p:spPr bwMode="auto">
          <a:xfrm>
            <a:off x="7391400" y="4038600"/>
            <a:ext cx="1143000" cy="53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Health services</a:t>
            </a:r>
          </a:p>
        </p:txBody>
      </p:sp>
      <p:sp>
        <p:nvSpPr>
          <p:cNvPr id="46093" name="Text Box 13"/>
          <p:cNvSpPr txBox="1">
            <a:spLocks noChangeArrowheads="1"/>
          </p:cNvSpPr>
          <p:nvPr/>
        </p:nvSpPr>
        <p:spPr bwMode="auto">
          <a:xfrm>
            <a:off x="2286000" y="1219200"/>
            <a:ext cx="990600" cy="742950"/>
          </a:xfrm>
          <a:prstGeom prst="rect">
            <a:avLst/>
          </a:prstGeom>
          <a:solidFill>
            <a:schemeClr val="accent2"/>
          </a:solidFill>
          <a:ln w="12700">
            <a:solidFill>
              <a:srgbClr val="FF33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Increased rural H/H income</a:t>
            </a:r>
          </a:p>
        </p:txBody>
      </p:sp>
      <p:sp>
        <p:nvSpPr>
          <p:cNvPr id="83982" name="Text Box 14"/>
          <p:cNvSpPr txBox="1">
            <a:spLocks noChangeArrowheads="1"/>
          </p:cNvSpPr>
          <p:nvPr/>
        </p:nvSpPr>
        <p:spPr bwMode="auto">
          <a:xfrm>
            <a:off x="4495800" y="2590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sp>
        <p:nvSpPr>
          <p:cNvPr id="46095" name="Text Box 15"/>
          <p:cNvSpPr txBox="1">
            <a:spLocks noChangeArrowheads="1"/>
          </p:cNvSpPr>
          <p:nvPr/>
        </p:nvSpPr>
        <p:spPr bwMode="auto">
          <a:xfrm>
            <a:off x="2209800" y="2514600"/>
            <a:ext cx="1371600" cy="530225"/>
          </a:xfrm>
          <a:prstGeom prst="rect">
            <a:avLst/>
          </a:prstGeom>
          <a:solidFill>
            <a:schemeClr val="accent2"/>
          </a:solidFill>
          <a:ln w="12700">
            <a:solidFill>
              <a:srgbClr val="FF33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Increased production</a:t>
            </a:r>
          </a:p>
        </p:txBody>
      </p:sp>
      <p:sp>
        <p:nvSpPr>
          <p:cNvPr id="46096" name="Text Box 16"/>
          <p:cNvSpPr txBox="1">
            <a:spLocks noChangeArrowheads="1"/>
          </p:cNvSpPr>
          <p:nvPr/>
        </p:nvSpPr>
        <p:spPr bwMode="auto">
          <a:xfrm>
            <a:off x="5562600" y="2514600"/>
            <a:ext cx="1524000" cy="742950"/>
          </a:xfrm>
          <a:prstGeom prst="rect">
            <a:avLst/>
          </a:prstGeom>
          <a:solidFill>
            <a:schemeClr val="accent2"/>
          </a:solidFill>
          <a:ln w="1270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Increased school enrolment</a:t>
            </a:r>
          </a:p>
        </p:txBody>
      </p:sp>
      <p:sp>
        <p:nvSpPr>
          <p:cNvPr id="46097" name="Text Box 17"/>
          <p:cNvSpPr txBox="1">
            <a:spLocks noChangeArrowheads="1"/>
          </p:cNvSpPr>
          <p:nvPr/>
        </p:nvSpPr>
        <p:spPr bwMode="auto">
          <a:xfrm>
            <a:off x="7239000" y="2590800"/>
            <a:ext cx="1600200" cy="53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Increased use of health services</a:t>
            </a:r>
          </a:p>
        </p:txBody>
      </p:sp>
      <p:sp>
        <p:nvSpPr>
          <p:cNvPr id="46098" name="Text Box 18"/>
          <p:cNvSpPr txBox="1">
            <a:spLocks noChangeArrowheads="1"/>
          </p:cNvSpPr>
          <p:nvPr/>
        </p:nvSpPr>
        <p:spPr bwMode="auto">
          <a:xfrm>
            <a:off x="3886200" y="2514600"/>
            <a:ext cx="1447800" cy="742950"/>
          </a:xfrm>
          <a:prstGeom prst="rect">
            <a:avLst/>
          </a:prstGeom>
          <a:solidFill>
            <a:schemeClr val="accent2"/>
          </a:solidFill>
          <a:ln w="12700">
            <a:solidFill>
              <a:srgbClr val="FF33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Access to off-farm employment</a:t>
            </a:r>
          </a:p>
        </p:txBody>
      </p:sp>
      <p:sp>
        <p:nvSpPr>
          <p:cNvPr id="46099" name="Text Box 19"/>
          <p:cNvSpPr txBox="1">
            <a:spLocks noChangeArrowheads="1"/>
          </p:cNvSpPr>
          <p:nvPr/>
        </p:nvSpPr>
        <p:spPr bwMode="auto">
          <a:xfrm>
            <a:off x="5486400" y="1295400"/>
            <a:ext cx="1371600" cy="742950"/>
          </a:xfrm>
          <a:prstGeom prst="rect">
            <a:avLst/>
          </a:prstGeom>
          <a:solidFill>
            <a:schemeClr val="accent2"/>
          </a:solidFill>
          <a:ln w="12700">
            <a:solidFill>
              <a:srgbClr val="FF33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Improved education performance</a:t>
            </a:r>
          </a:p>
        </p:txBody>
      </p:sp>
      <p:sp>
        <p:nvSpPr>
          <p:cNvPr id="46100" name="Text Box 20"/>
          <p:cNvSpPr txBox="1">
            <a:spLocks noChangeArrowheads="1"/>
          </p:cNvSpPr>
          <p:nvPr/>
        </p:nvSpPr>
        <p:spPr bwMode="auto">
          <a:xfrm>
            <a:off x="7467600" y="1295400"/>
            <a:ext cx="1295400" cy="53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Improved health</a:t>
            </a:r>
          </a:p>
        </p:txBody>
      </p:sp>
      <p:sp>
        <p:nvSpPr>
          <p:cNvPr id="46101" name="Text Box 21"/>
          <p:cNvSpPr txBox="1">
            <a:spLocks noChangeArrowheads="1"/>
          </p:cNvSpPr>
          <p:nvPr/>
        </p:nvSpPr>
        <p:spPr bwMode="auto">
          <a:xfrm>
            <a:off x="3733800" y="1295400"/>
            <a:ext cx="1371600" cy="742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a:t>Increased political participation</a:t>
            </a:r>
          </a:p>
        </p:txBody>
      </p:sp>
      <p:sp>
        <p:nvSpPr>
          <p:cNvPr id="83990" name="Line 22"/>
          <p:cNvSpPr>
            <a:spLocks noChangeShapeType="1"/>
          </p:cNvSpPr>
          <p:nvPr/>
        </p:nvSpPr>
        <p:spPr bwMode="auto">
          <a:xfrm>
            <a:off x="3048000" y="49530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1" name="Line 23"/>
          <p:cNvSpPr>
            <a:spLocks noChangeShapeType="1"/>
          </p:cNvSpPr>
          <p:nvPr/>
        </p:nvSpPr>
        <p:spPr bwMode="auto">
          <a:xfrm flipV="1">
            <a:off x="3048000" y="49530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2" name="Line 24"/>
          <p:cNvSpPr>
            <a:spLocks noChangeShapeType="1"/>
          </p:cNvSpPr>
          <p:nvPr/>
        </p:nvSpPr>
        <p:spPr bwMode="auto">
          <a:xfrm flipV="1">
            <a:off x="5029200" y="4953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3" name="Line 25"/>
          <p:cNvSpPr>
            <a:spLocks noChangeShapeType="1"/>
          </p:cNvSpPr>
          <p:nvPr/>
        </p:nvSpPr>
        <p:spPr bwMode="auto">
          <a:xfrm flipV="1">
            <a:off x="7772400" y="49530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4" name="Line 26"/>
          <p:cNvSpPr>
            <a:spLocks noChangeShapeType="1"/>
          </p:cNvSpPr>
          <p:nvPr/>
        </p:nvSpPr>
        <p:spPr bwMode="auto">
          <a:xfrm>
            <a:off x="3200400" y="4724400"/>
            <a:ext cx="0" cy="2286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5" name="Line 27"/>
          <p:cNvSpPr>
            <a:spLocks noChangeShapeType="1"/>
          </p:cNvSpPr>
          <p:nvPr/>
        </p:nvSpPr>
        <p:spPr bwMode="auto">
          <a:xfrm flipV="1">
            <a:off x="4724400" y="46482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6" name="Line 28"/>
          <p:cNvSpPr>
            <a:spLocks noChangeShapeType="1"/>
          </p:cNvSpPr>
          <p:nvPr/>
        </p:nvSpPr>
        <p:spPr bwMode="auto">
          <a:xfrm flipV="1">
            <a:off x="6400800" y="4495800"/>
            <a:ext cx="0" cy="457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7" name="Line 29"/>
          <p:cNvSpPr>
            <a:spLocks noChangeShapeType="1"/>
          </p:cNvSpPr>
          <p:nvPr/>
        </p:nvSpPr>
        <p:spPr bwMode="auto">
          <a:xfrm flipV="1">
            <a:off x="7620000" y="45720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8" name="Line 30"/>
          <p:cNvSpPr>
            <a:spLocks noChangeShapeType="1"/>
          </p:cNvSpPr>
          <p:nvPr/>
        </p:nvSpPr>
        <p:spPr bwMode="auto">
          <a:xfrm>
            <a:off x="2743200" y="3048000"/>
            <a:ext cx="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9" name="Line 31"/>
          <p:cNvSpPr>
            <a:spLocks noChangeShapeType="1"/>
          </p:cNvSpPr>
          <p:nvPr/>
        </p:nvSpPr>
        <p:spPr bwMode="auto">
          <a:xfrm>
            <a:off x="2743200" y="35814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0" name="Line 32"/>
          <p:cNvSpPr>
            <a:spLocks noChangeShapeType="1"/>
          </p:cNvSpPr>
          <p:nvPr/>
        </p:nvSpPr>
        <p:spPr bwMode="auto">
          <a:xfrm flipV="1">
            <a:off x="4191000" y="3276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1" name="Line 33"/>
          <p:cNvSpPr>
            <a:spLocks noChangeShapeType="1"/>
          </p:cNvSpPr>
          <p:nvPr/>
        </p:nvSpPr>
        <p:spPr bwMode="auto">
          <a:xfrm flipV="1">
            <a:off x="4572000" y="35814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2" name="Line 34"/>
          <p:cNvSpPr>
            <a:spLocks noChangeShapeType="1"/>
          </p:cNvSpPr>
          <p:nvPr/>
        </p:nvSpPr>
        <p:spPr bwMode="auto">
          <a:xfrm flipH="1">
            <a:off x="4114800" y="35814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3" name="Line 35"/>
          <p:cNvSpPr>
            <a:spLocks noChangeShapeType="1"/>
          </p:cNvSpPr>
          <p:nvPr/>
        </p:nvSpPr>
        <p:spPr bwMode="auto">
          <a:xfrm flipH="1" flipV="1">
            <a:off x="5105400" y="35814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4" name="Line 36"/>
          <p:cNvSpPr>
            <a:spLocks noChangeShapeType="1"/>
          </p:cNvSpPr>
          <p:nvPr/>
        </p:nvSpPr>
        <p:spPr bwMode="auto">
          <a:xfrm>
            <a:off x="5105400" y="35814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5" name="Line 37"/>
          <p:cNvSpPr>
            <a:spLocks noChangeShapeType="1"/>
          </p:cNvSpPr>
          <p:nvPr/>
        </p:nvSpPr>
        <p:spPr bwMode="auto">
          <a:xfrm flipV="1">
            <a:off x="6400800" y="3581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6" name="Line 38"/>
          <p:cNvSpPr>
            <a:spLocks noChangeShapeType="1"/>
          </p:cNvSpPr>
          <p:nvPr/>
        </p:nvSpPr>
        <p:spPr bwMode="auto">
          <a:xfrm flipV="1">
            <a:off x="8229600" y="35814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7" name="Line 39"/>
          <p:cNvSpPr>
            <a:spLocks noChangeShapeType="1"/>
          </p:cNvSpPr>
          <p:nvPr/>
        </p:nvSpPr>
        <p:spPr bwMode="auto">
          <a:xfrm flipV="1">
            <a:off x="8229600" y="3200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8" name="Line 40"/>
          <p:cNvSpPr>
            <a:spLocks noChangeShapeType="1"/>
          </p:cNvSpPr>
          <p:nvPr/>
        </p:nvSpPr>
        <p:spPr bwMode="auto">
          <a:xfrm flipH="1">
            <a:off x="2743200" y="3429000"/>
            <a:ext cx="548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09" name="Line 41"/>
          <p:cNvSpPr>
            <a:spLocks noChangeShapeType="1"/>
          </p:cNvSpPr>
          <p:nvPr/>
        </p:nvSpPr>
        <p:spPr bwMode="auto">
          <a:xfrm flipV="1">
            <a:off x="6096000" y="3276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0" name="Line 42"/>
          <p:cNvSpPr>
            <a:spLocks noChangeShapeType="1"/>
          </p:cNvSpPr>
          <p:nvPr/>
        </p:nvSpPr>
        <p:spPr bwMode="auto">
          <a:xfrm>
            <a:off x="6400800" y="35814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1" name="Line 43"/>
          <p:cNvSpPr>
            <a:spLocks noChangeShapeType="1"/>
          </p:cNvSpPr>
          <p:nvPr/>
        </p:nvSpPr>
        <p:spPr bwMode="auto">
          <a:xfrm flipV="1">
            <a:off x="6400800" y="3276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2" name="Line 44"/>
          <p:cNvSpPr>
            <a:spLocks noChangeShapeType="1"/>
          </p:cNvSpPr>
          <p:nvPr/>
        </p:nvSpPr>
        <p:spPr bwMode="auto">
          <a:xfrm>
            <a:off x="2743200" y="2209800"/>
            <a:ext cx="541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3" name="Line 45"/>
          <p:cNvSpPr>
            <a:spLocks noChangeShapeType="1"/>
          </p:cNvSpPr>
          <p:nvPr/>
        </p:nvSpPr>
        <p:spPr bwMode="auto">
          <a:xfrm flipV="1">
            <a:off x="2743200" y="2209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4" name="Line 46"/>
          <p:cNvSpPr>
            <a:spLocks noChangeShapeType="1"/>
          </p:cNvSpPr>
          <p:nvPr/>
        </p:nvSpPr>
        <p:spPr bwMode="auto">
          <a:xfrm flipH="1" flipV="1">
            <a:off x="4572000" y="2209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5" name="Line 47"/>
          <p:cNvSpPr>
            <a:spLocks noChangeShapeType="1"/>
          </p:cNvSpPr>
          <p:nvPr/>
        </p:nvSpPr>
        <p:spPr bwMode="auto">
          <a:xfrm flipV="1">
            <a:off x="6248400" y="2209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6" name="Line 48"/>
          <p:cNvSpPr>
            <a:spLocks noChangeShapeType="1"/>
          </p:cNvSpPr>
          <p:nvPr/>
        </p:nvSpPr>
        <p:spPr bwMode="auto">
          <a:xfrm flipV="1">
            <a:off x="81534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7" name="Line 49"/>
          <p:cNvSpPr>
            <a:spLocks noChangeShapeType="1"/>
          </p:cNvSpPr>
          <p:nvPr/>
        </p:nvSpPr>
        <p:spPr bwMode="auto">
          <a:xfrm flipV="1">
            <a:off x="3124200" y="1981200"/>
            <a:ext cx="0" cy="2286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8" name="Line 50"/>
          <p:cNvSpPr>
            <a:spLocks noChangeShapeType="1"/>
          </p:cNvSpPr>
          <p:nvPr/>
        </p:nvSpPr>
        <p:spPr bwMode="auto">
          <a:xfrm flipV="1">
            <a:off x="4267200" y="2057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19" name="Line 51"/>
          <p:cNvSpPr>
            <a:spLocks noChangeShapeType="1"/>
          </p:cNvSpPr>
          <p:nvPr/>
        </p:nvSpPr>
        <p:spPr bwMode="auto">
          <a:xfrm flipV="1">
            <a:off x="5943600" y="2057400"/>
            <a:ext cx="0" cy="152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0" name="Line 52"/>
          <p:cNvSpPr>
            <a:spLocks noChangeShapeType="1"/>
          </p:cNvSpPr>
          <p:nvPr/>
        </p:nvSpPr>
        <p:spPr bwMode="auto">
          <a:xfrm flipV="1">
            <a:off x="7924800" y="1828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1" name="Line 53"/>
          <p:cNvSpPr>
            <a:spLocks noChangeShapeType="1"/>
          </p:cNvSpPr>
          <p:nvPr/>
        </p:nvSpPr>
        <p:spPr bwMode="auto">
          <a:xfrm>
            <a:off x="3048000" y="4953000"/>
            <a:ext cx="33528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2" name="Line 54"/>
          <p:cNvSpPr>
            <a:spLocks noChangeShapeType="1"/>
          </p:cNvSpPr>
          <p:nvPr/>
        </p:nvSpPr>
        <p:spPr bwMode="auto">
          <a:xfrm>
            <a:off x="2743200" y="2209800"/>
            <a:ext cx="5410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3" name="Line 55"/>
          <p:cNvSpPr>
            <a:spLocks noChangeShapeType="1"/>
          </p:cNvSpPr>
          <p:nvPr/>
        </p:nvSpPr>
        <p:spPr bwMode="auto">
          <a:xfrm flipH="1">
            <a:off x="6248400" y="22098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024" name="Text Box 56"/>
          <p:cNvSpPr txBox="1">
            <a:spLocks noChangeArrowheads="1"/>
          </p:cNvSpPr>
          <p:nvPr/>
        </p:nvSpPr>
        <p:spPr bwMode="auto">
          <a:xfrm>
            <a:off x="457200" y="152400"/>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a:t>Expanding the results chain for multi-donor, multi-component program</a:t>
            </a:r>
          </a:p>
        </p:txBody>
      </p:sp>
      <p:sp>
        <p:nvSpPr>
          <p:cNvPr id="57" name="TextBox 56"/>
          <p:cNvSpPr txBox="1">
            <a:spLocks noChangeArrowheads="1"/>
          </p:cNvSpPr>
          <p:nvPr/>
        </p:nvSpPr>
        <p:spPr bwMode="auto">
          <a:xfrm>
            <a:off x="0" y="616743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a:t>Attribution gets very difficult!  Consider </a:t>
            </a:r>
            <a:r>
              <a:rPr lang="en-US" sz="2000" i="1" u="sng"/>
              <a:t>plausible contributions</a:t>
            </a:r>
            <a:r>
              <a:rPr lang="en-US" sz="2000"/>
              <a:t> each makes.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fade">
                                      <p:cBhvr>
                                        <p:cTn id="7" dur="500"/>
                                        <p:tgtEl>
                                          <p:spTgt spid="4608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089"/>
                                        </p:tgtEl>
                                        <p:attrNameLst>
                                          <p:attrName>style.visibility</p:attrName>
                                        </p:attrNameLst>
                                      </p:cBhvr>
                                      <p:to>
                                        <p:strVal val="visible"/>
                                      </p:to>
                                    </p:set>
                                    <p:animEffect transition="in" filter="fade">
                                      <p:cBhvr>
                                        <p:cTn id="11" dur="500"/>
                                        <p:tgtEl>
                                          <p:spTgt spid="4608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090"/>
                                        </p:tgtEl>
                                        <p:attrNameLst>
                                          <p:attrName>style.visibility</p:attrName>
                                        </p:attrNameLst>
                                      </p:cBhvr>
                                      <p:to>
                                        <p:strVal val="visible"/>
                                      </p:to>
                                    </p:set>
                                    <p:animEffect transition="in" filter="fade">
                                      <p:cBhvr>
                                        <p:cTn id="15" dur="500"/>
                                        <p:tgtEl>
                                          <p:spTgt spid="4609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091"/>
                                        </p:tgtEl>
                                        <p:attrNameLst>
                                          <p:attrName>style.visibility</p:attrName>
                                        </p:attrNameLst>
                                      </p:cBhvr>
                                      <p:to>
                                        <p:strVal val="visible"/>
                                      </p:to>
                                    </p:set>
                                    <p:animEffect transition="in" filter="fade">
                                      <p:cBhvr>
                                        <p:cTn id="19" dur="500"/>
                                        <p:tgtEl>
                                          <p:spTgt spid="4609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6095"/>
                                        </p:tgtEl>
                                        <p:attrNameLst>
                                          <p:attrName>style.visibility</p:attrName>
                                        </p:attrNameLst>
                                      </p:cBhvr>
                                      <p:to>
                                        <p:strVal val="visible"/>
                                      </p:to>
                                    </p:set>
                                    <p:animEffect transition="in" filter="fade">
                                      <p:cBhvr>
                                        <p:cTn id="23" dur="500"/>
                                        <p:tgtEl>
                                          <p:spTgt spid="46095"/>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098"/>
                                        </p:tgtEl>
                                        <p:attrNameLst>
                                          <p:attrName>style.visibility</p:attrName>
                                        </p:attrNameLst>
                                      </p:cBhvr>
                                      <p:to>
                                        <p:strVal val="visible"/>
                                      </p:to>
                                    </p:set>
                                    <p:animEffect transition="in" filter="fade">
                                      <p:cBhvr>
                                        <p:cTn id="27" dur="500"/>
                                        <p:tgtEl>
                                          <p:spTgt spid="46098"/>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6096"/>
                                        </p:tgtEl>
                                        <p:attrNameLst>
                                          <p:attrName>style.visibility</p:attrName>
                                        </p:attrNameLst>
                                      </p:cBhvr>
                                      <p:to>
                                        <p:strVal val="visible"/>
                                      </p:to>
                                    </p:set>
                                    <p:animEffect transition="in" filter="fade">
                                      <p:cBhvr>
                                        <p:cTn id="31" dur="500"/>
                                        <p:tgtEl>
                                          <p:spTgt spid="46096"/>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6093"/>
                                        </p:tgtEl>
                                        <p:attrNameLst>
                                          <p:attrName>style.visibility</p:attrName>
                                        </p:attrNameLst>
                                      </p:cBhvr>
                                      <p:to>
                                        <p:strVal val="visible"/>
                                      </p:to>
                                    </p:set>
                                    <p:animEffect transition="in" filter="fade">
                                      <p:cBhvr>
                                        <p:cTn id="35" dur="500"/>
                                        <p:tgtEl>
                                          <p:spTgt spid="46093"/>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6099"/>
                                        </p:tgtEl>
                                        <p:attrNameLst>
                                          <p:attrName>style.visibility</p:attrName>
                                        </p:attrNameLst>
                                      </p:cBhvr>
                                      <p:to>
                                        <p:strVal val="visible"/>
                                      </p:to>
                                    </p:set>
                                    <p:animEffect transition="in" filter="fade">
                                      <p:cBhvr>
                                        <p:cTn id="39" dur="500"/>
                                        <p:tgtEl>
                                          <p:spTgt spid="46099"/>
                                        </p:tgtEl>
                                      </p:cBhvr>
                                    </p:animEffect>
                                  </p:childTnLst>
                                </p:cTn>
                              </p:par>
                            </p:childTnLst>
                          </p:cTn>
                        </p:par>
                        <p:par>
                          <p:cTn id="40" fill="hold" nodeType="afterGroup">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46087"/>
                                        </p:tgtEl>
                                        <p:attrNameLst>
                                          <p:attrName>style.visibility</p:attrName>
                                        </p:attrNameLst>
                                      </p:cBhvr>
                                      <p:to>
                                        <p:strVal val="visible"/>
                                      </p:to>
                                    </p:set>
                                    <p:animEffect transition="in" filter="barn(inVertical)">
                                      <p:cBhvr>
                                        <p:cTn id="43" dur="500"/>
                                        <p:tgtEl>
                                          <p:spTgt spid="46087"/>
                                        </p:tgtEl>
                                      </p:cBhvr>
                                    </p:animEffect>
                                  </p:childTnLst>
                                </p:cTn>
                              </p:par>
                            </p:childTnLst>
                          </p:cTn>
                        </p:par>
                        <p:par>
                          <p:cTn id="44" fill="hold" nodeType="afterGroup">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46088"/>
                                        </p:tgtEl>
                                        <p:attrNameLst>
                                          <p:attrName>style.visibility</p:attrName>
                                        </p:attrNameLst>
                                      </p:cBhvr>
                                      <p:to>
                                        <p:strVal val="visible"/>
                                      </p:to>
                                    </p:set>
                                    <p:animEffect transition="in" filter="barn(inVertical)">
                                      <p:cBhvr>
                                        <p:cTn id="47" dur="500"/>
                                        <p:tgtEl>
                                          <p:spTgt spid="46088"/>
                                        </p:tgtEl>
                                      </p:cBhvr>
                                    </p:animEffect>
                                  </p:childTnLst>
                                </p:cTn>
                              </p:par>
                            </p:childTnLst>
                          </p:cTn>
                        </p:par>
                        <p:par>
                          <p:cTn id="48" fill="hold" nodeType="afterGroup">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46092"/>
                                        </p:tgtEl>
                                        <p:attrNameLst>
                                          <p:attrName>style.visibility</p:attrName>
                                        </p:attrNameLst>
                                      </p:cBhvr>
                                      <p:to>
                                        <p:strVal val="visible"/>
                                      </p:to>
                                    </p:set>
                                    <p:animEffect transition="in" filter="barn(inVertical)">
                                      <p:cBhvr>
                                        <p:cTn id="51" dur="500"/>
                                        <p:tgtEl>
                                          <p:spTgt spid="46092"/>
                                        </p:tgtEl>
                                      </p:cBhvr>
                                    </p:animEffect>
                                  </p:childTnLst>
                                </p:cTn>
                              </p:par>
                            </p:childTnLst>
                          </p:cTn>
                        </p:par>
                        <p:par>
                          <p:cTn id="52" fill="hold" nodeType="afterGroup">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46097"/>
                                        </p:tgtEl>
                                        <p:attrNameLst>
                                          <p:attrName>style.visibility</p:attrName>
                                        </p:attrNameLst>
                                      </p:cBhvr>
                                      <p:to>
                                        <p:strVal val="visible"/>
                                      </p:to>
                                    </p:set>
                                    <p:animEffect transition="in" filter="barn(inVertical)">
                                      <p:cBhvr>
                                        <p:cTn id="55" dur="500"/>
                                        <p:tgtEl>
                                          <p:spTgt spid="46097"/>
                                        </p:tgtEl>
                                      </p:cBhvr>
                                    </p:animEffect>
                                  </p:childTnLst>
                                </p:cTn>
                              </p:par>
                            </p:childTnLst>
                          </p:cTn>
                        </p:par>
                        <p:par>
                          <p:cTn id="56" fill="hold" nodeType="afterGroup">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46101"/>
                                        </p:tgtEl>
                                        <p:attrNameLst>
                                          <p:attrName>style.visibility</p:attrName>
                                        </p:attrNameLst>
                                      </p:cBhvr>
                                      <p:to>
                                        <p:strVal val="visible"/>
                                      </p:to>
                                    </p:set>
                                    <p:animEffect transition="in" filter="barn(inVertical)">
                                      <p:cBhvr>
                                        <p:cTn id="59" dur="500"/>
                                        <p:tgtEl>
                                          <p:spTgt spid="46101"/>
                                        </p:tgtEl>
                                      </p:cBhvr>
                                    </p:animEffect>
                                  </p:childTnLst>
                                </p:cTn>
                              </p:par>
                            </p:childTnLst>
                          </p:cTn>
                        </p:par>
                        <p:par>
                          <p:cTn id="60" fill="hold" nodeType="afterGroup">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46100"/>
                                        </p:tgtEl>
                                        <p:attrNameLst>
                                          <p:attrName>style.visibility</p:attrName>
                                        </p:attrNameLst>
                                      </p:cBhvr>
                                      <p:to>
                                        <p:strVal val="visible"/>
                                      </p:to>
                                    </p:set>
                                    <p:animEffect transition="in" filter="barn(inVertical)">
                                      <p:cBhvr>
                                        <p:cTn id="63" dur="500"/>
                                        <p:tgtEl>
                                          <p:spTgt spid="46100"/>
                                        </p:tgtEl>
                                      </p:cBhvr>
                                    </p:animEffect>
                                  </p:childTnLst>
                                </p:cTn>
                              </p:par>
                            </p:childTnLst>
                          </p:cTn>
                        </p:par>
                        <p:par>
                          <p:cTn id="64" fill="hold" nodeType="afterGroup">
                            <p:stCondLst>
                              <p:cond delay="7500"/>
                            </p:stCondLst>
                            <p:childTnLst>
                              <p:par>
                                <p:cTn id="65" presetID="2" presetClass="entr" presetSubtype="4"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46087" grpId="0" animBg="1"/>
      <p:bldP spid="46088" grpId="0" animBg="1"/>
      <p:bldP spid="46089" grpId="0" animBg="1"/>
      <p:bldP spid="46090" grpId="0" animBg="1"/>
      <p:bldP spid="46091" grpId="0" animBg="1"/>
      <p:bldP spid="46092" grpId="0" animBg="1"/>
      <p:bldP spid="46093" grpId="0" animBg="1"/>
      <p:bldP spid="46095" grpId="0" animBg="1"/>
      <p:bldP spid="46096" grpId="0" animBg="1"/>
      <p:bldP spid="46097" grpId="0" animBg="1"/>
      <p:bldP spid="46098" grpId="0" animBg="1"/>
      <p:bldP spid="46099" grpId="0" animBg="1"/>
      <p:bldP spid="46100" grpId="0" animBg="1"/>
      <p:bldP spid="46101" grpId="0" animBg="1"/>
      <p:bldP spid="57"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384"/>
            <a:ext cx="7696200" cy="1143000"/>
          </a:xfrm>
        </p:spPr>
        <p:txBody>
          <a:bodyPr/>
          <a:lstStyle/>
          <a:p>
            <a:r>
              <a:rPr lang="en-US" u="sng" dirty="0" smtClean="0"/>
              <a:t>Contribution Analysis*</a:t>
            </a:r>
            <a:endParaRPr lang="en-US" u="sng" dirty="0"/>
          </a:p>
        </p:txBody>
      </p:sp>
      <p:sp>
        <p:nvSpPr>
          <p:cNvPr id="3" name="Content Placeholder 2"/>
          <p:cNvSpPr>
            <a:spLocks noGrp="1"/>
          </p:cNvSpPr>
          <p:nvPr>
            <p:ph idx="1"/>
          </p:nvPr>
        </p:nvSpPr>
        <p:spPr>
          <a:xfrm>
            <a:off x="395536" y="1268760"/>
            <a:ext cx="8568952" cy="4038600"/>
          </a:xfrm>
        </p:spPr>
        <p:txBody>
          <a:bodyPr/>
          <a:lstStyle/>
          <a:p>
            <a:pPr marL="514350" indent="-514350">
              <a:buFont typeface="+mj-lt"/>
              <a:buAutoNum type="arabicPeriod"/>
            </a:pPr>
            <a:r>
              <a:rPr lang="en-US" dirty="0" smtClean="0"/>
              <a:t>Develop a program logic (theory of change)</a:t>
            </a:r>
          </a:p>
          <a:p>
            <a:pPr marL="514350" indent="-514350">
              <a:buFont typeface="+mj-lt"/>
              <a:buAutoNum type="arabicPeriod"/>
            </a:pPr>
            <a:r>
              <a:rPr lang="en-US" dirty="0" smtClean="0"/>
              <a:t>Identify existing evidence on the causal links between interventions and possible effects.  Identify gaps in information.</a:t>
            </a:r>
          </a:p>
          <a:p>
            <a:pPr marL="514350" indent="-514350">
              <a:buFont typeface="+mj-lt"/>
              <a:buAutoNum type="arabicPeriod"/>
            </a:pPr>
            <a:r>
              <a:rPr lang="en-US" dirty="0" smtClean="0"/>
              <a:t>Assess alternative explanations of possible effects.  Assess the possible contributions of different factors to effects.</a:t>
            </a:r>
            <a:endParaRPr lang="en-US" dirty="0"/>
          </a:p>
        </p:txBody>
      </p:sp>
      <p:sp>
        <p:nvSpPr>
          <p:cNvPr id="4" name="Slide Number Placeholder 3"/>
          <p:cNvSpPr>
            <a:spLocks noGrp="1"/>
          </p:cNvSpPr>
          <p:nvPr>
            <p:ph type="sldNum" sz="quarter" idx="12"/>
          </p:nvPr>
        </p:nvSpPr>
        <p:spPr/>
        <p:txBody>
          <a:bodyPr/>
          <a:lstStyle/>
          <a:p>
            <a:pPr>
              <a:defRPr/>
            </a:pPr>
            <a:fld id="{F927CD51-00E6-4500-B404-35C8615884AE}" type="slidenum">
              <a:rPr lang="en-US" smtClean="0"/>
              <a:pPr>
                <a:defRPr/>
              </a:pPr>
              <a:t>64</a:t>
            </a:fld>
            <a:endParaRPr lang="en-US"/>
          </a:p>
        </p:txBody>
      </p:sp>
      <p:sp>
        <p:nvSpPr>
          <p:cNvPr id="5" name="TextBox 4"/>
          <p:cNvSpPr txBox="1"/>
          <p:nvPr/>
        </p:nvSpPr>
        <p:spPr>
          <a:xfrm>
            <a:off x="683568" y="5939988"/>
            <a:ext cx="7920880" cy="369332"/>
          </a:xfrm>
          <a:prstGeom prst="rect">
            <a:avLst/>
          </a:prstGeom>
          <a:noFill/>
          <a:ln>
            <a:solidFill>
              <a:srgbClr val="2A12DA"/>
            </a:solidFill>
          </a:ln>
        </p:spPr>
        <p:txBody>
          <a:bodyPr wrap="square" rtlCol="0">
            <a:spAutoFit/>
          </a:bodyPr>
          <a:lstStyle/>
          <a:p>
            <a:pPr algn="ctr"/>
            <a:r>
              <a:rPr lang="en-US" dirty="0" smtClean="0"/>
              <a:t>* John Mayne </a:t>
            </a:r>
            <a:r>
              <a:rPr lang="en-US" i="1" dirty="0" smtClean="0"/>
              <a:t>et al</a:t>
            </a:r>
            <a:r>
              <a:rPr lang="en-US" dirty="0" smtClean="0"/>
              <a:t> in EES’ </a:t>
            </a:r>
            <a:r>
              <a:rPr lang="en-US" b="1" i="1" dirty="0" smtClean="0"/>
              <a:t>Evaluation</a:t>
            </a:r>
            <a:r>
              <a:rPr lang="en-US" dirty="0" smtClean="0"/>
              <a:t> journal, Vol. 18, No. 3, July 2012</a:t>
            </a:r>
            <a:endParaRPr lang="en-US" dirty="0"/>
          </a:p>
        </p:txBody>
      </p:sp>
    </p:spTree>
    <p:extLst>
      <p:ext uri="{BB962C8B-B14F-4D97-AF65-F5344CB8AC3E}">
        <p14:creationId xmlns:p14="http://schemas.microsoft.com/office/powerpoint/2010/main" val="31268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par>
                          <p:cTn id="13" fill="hold">
                            <p:stCondLst>
                              <p:cond delay="2750"/>
                            </p:stCondLst>
                            <p:childTnLst>
                              <p:par>
                                <p:cTn id="14" presetID="22" presetClass="entr" presetSubtype="8"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000"/>
                                        <p:tgtEl>
                                          <p:spTgt spid="3">
                                            <p:txEl>
                                              <p:pRg st="1" end="1"/>
                                            </p:txEl>
                                          </p:spTgt>
                                        </p:tgtEl>
                                      </p:cBhvr>
                                    </p:animEffect>
                                  </p:childTnLst>
                                </p:cTn>
                              </p:par>
                            </p:childTnLst>
                          </p:cTn>
                        </p:par>
                        <p:par>
                          <p:cTn id="17" fill="hold">
                            <p:stCondLst>
                              <p:cond delay="4750"/>
                            </p:stCondLst>
                            <p:childTnLst>
                              <p:par>
                                <p:cTn id="18" presetID="22" presetClass="entr" presetSubtype="8" fill="hold" grpId="0" nodeType="afterEffect">
                                  <p:stCondLst>
                                    <p:cond delay="100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384"/>
            <a:ext cx="7696200" cy="1143000"/>
          </a:xfrm>
        </p:spPr>
        <p:txBody>
          <a:bodyPr/>
          <a:lstStyle/>
          <a:p>
            <a:r>
              <a:rPr lang="en-US" u="sng" dirty="0" smtClean="0"/>
              <a:t>Contribution Analysis*</a:t>
            </a:r>
            <a:endParaRPr lang="en-US" u="sng" dirty="0"/>
          </a:p>
        </p:txBody>
      </p:sp>
      <p:sp>
        <p:nvSpPr>
          <p:cNvPr id="3" name="Content Placeholder 2"/>
          <p:cNvSpPr>
            <a:spLocks noGrp="1"/>
          </p:cNvSpPr>
          <p:nvPr>
            <p:ph idx="1"/>
          </p:nvPr>
        </p:nvSpPr>
        <p:spPr>
          <a:xfrm>
            <a:off x="395536" y="1268760"/>
            <a:ext cx="8568952" cy="4038600"/>
          </a:xfrm>
        </p:spPr>
        <p:txBody>
          <a:bodyPr/>
          <a:lstStyle/>
          <a:p>
            <a:pPr marL="514350" indent="-514350">
              <a:buFont typeface="+mj-lt"/>
              <a:buAutoNum type="arabicPeriod" startAt="4"/>
            </a:pPr>
            <a:r>
              <a:rPr lang="en-US" dirty="0" smtClean="0"/>
              <a:t>Create a performance story on the contribution of the intervention to changes in impact variables.</a:t>
            </a:r>
          </a:p>
          <a:p>
            <a:pPr marL="514350" indent="-514350">
              <a:buFont typeface="+mj-lt"/>
              <a:buAutoNum type="arabicPeriod" startAt="4"/>
            </a:pPr>
            <a:r>
              <a:rPr lang="en-US" dirty="0" smtClean="0"/>
              <a:t>Seek out additional evidence to improve the program’s performance story.</a:t>
            </a:r>
          </a:p>
          <a:p>
            <a:pPr marL="514350" indent="-514350">
              <a:buFont typeface="+mj-lt"/>
              <a:buAutoNum type="arabicPeriod" startAt="4"/>
            </a:pPr>
            <a:r>
              <a:rPr lang="en-US" dirty="0" smtClean="0"/>
              <a:t>Revise and strengthen the performance story.</a:t>
            </a:r>
            <a:endParaRPr lang="en-US" dirty="0"/>
          </a:p>
        </p:txBody>
      </p:sp>
      <p:sp>
        <p:nvSpPr>
          <p:cNvPr id="4" name="Slide Number Placeholder 3"/>
          <p:cNvSpPr>
            <a:spLocks noGrp="1"/>
          </p:cNvSpPr>
          <p:nvPr>
            <p:ph type="sldNum" sz="quarter" idx="12"/>
          </p:nvPr>
        </p:nvSpPr>
        <p:spPr/>
        <p:txBody>
          <a:bodyPr/>
          <a:lstStyle/>
          <a:p>
            <a:pPr>
              <a:defRPr/>
            </a:pPr>
            <a:fld id="{F927CD51-00E6-4500-B404-35C8615884AE}" type="slidenum">
              <a:rPr lang="en-US" smtClean="0"/>
              <a:pPr>
                <a:defRPr/>
              </a:pPr>
              <a:t>65</a:t>
            </a:fld>
            <a:endParaRPr lang="en-US"/>
          </a:p>
        </p:txBody>
      </p:sp>
      <p:sp>
        <p:nvSpPr>
          <p:cNvPr id="5" name="TextBox 4"/>
          <p:cNvSpPr txBox="1"/>
          <p:nvPr/>
        </p:nvSpPr>
        <p:spPr>
          <a:xfrm>
            <a:off x="683568" y="5939988"/>
            <a:ext cx="7920880" cy="369332"/>
          </a:xfrm>
          <a:prstGeom prst="rect">
            <a:avLst/>
          </a:prstGeom>
          <a:noFill/>
          <a:ln>
            <a:solidFill>
              <a:srgbClr val="2A12DA"/>
            </a:solidFill>
          </a:ln>
        </p:spPr>
        <p:txBody>
          <a:bodyPr wrap="square" rtlCol="0">
            <a:spAutoFit/>
          </a:bodyPr>
          <a:lstStyle/>
          <a:p>
            <a:pPr algn="ctr"/>
            <a:r>
              <a:rPr lang="en-US" dirty="0" smtClean="0"/>
              <a:t>* John Mayne </a:t>
            </a:r>
            <a:r>
              <a:rPr lang="en-US" i="1" dirty="0" smtClean="0"/>
              <a:t>et al</a:t>
            </a:r>
            <a:r>
              <a:rPr lang="en-US" dirty="0" smtClean="0"/>
              <a:t> in EES’ </a:t>
            </a:r>
            <a:r>
              <a:rPr lang="en-US" b="1" i="1" dirty="0" smtClean="0"/>
              <a:t>Evaluation</a:t>
            </a:r>
            <a:r>
              <a:rPr lang="en-US" dirty="0" smtClean="0"/>
              <a:t> journal, Vol. 18, No. 3, July 2012</a:t>
            </a:r>
            <a:endParaRPr lang="en-US" dirty="0"/>
          </a:p>
        </p:txBody>
      </p:sp>
    </p:spTree>
    <p:extLst>
      <p:ext uri="{BB962C8B-B14F-4D97-AF65-F5344CB8AC3E}">
        <p14:creationId xmlns:p14="http://schemas.microsoft.com/office/powerpoint/2010/main" val="235621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209800" y="3810000"/>
            <a:ext cx="4648200" cy="1752600"/>
          </a:xfrm>
        </p:spPr>
        <p:txBody>
          <a:bodyPr/>
          <a:lstStyle/>
          <a:p>
            <a:pPr eaLnBrk="1" hangingPunct="1"/>
            <a:r>
              <a:rPr lang="en-US" sz="4400" b="1" dirty="0" smtClean="0">
                <a:solidFill>
                  <a:srgbClr val="0070C0"/>
                </a:solidFill>
              </a:rPr>
              <a:t>Where there was no baseline</a:t>
            </a:r>
            <a:endParaRPr lang="en-US" sz="4000" i="1" dirty="0" smtClean="0">
              <a:solidFill>
                <a:srgbClr val="0070C0"/>
              </a:solidFill>
            </a:endParaRPr>
          </a:p>
        </p:txBody>
      </p:sp>
      <p:sp>
        <p:nvSpPr>
          <p:cNvPr id="87043" name="Rectangle 2"/>
          <p:cNvSpPr>
            <a:spLocks noGrp="1" noChangeArrowheads="1"/>
          </p:cNvSpPr>
          <p:nvPr>
            <p:ph type="ctrTitle"/>
          </p:nvPr>
        </p:nvSpPr>
        <p:spPr>
          <a:xfrm>
            <a:off x="914400" y="690563"/>
            <a:ext cx="7340600" cy="2295525"/>
          </a:xfrm>
        </p:spPr>
        <p:txBody>
          <a:bodyPr/>
          <a:lstStyle/>
          <a:p>
            <a:pPr eaLnBrk="1" hangingPunct="1"/>
            <a:r>
              <a:rPr lang="en-US" sz="2400" smtClean="0"/>
              <a:t/>
            </a:r>
            <a:br>
              <a:rPr lang="en-US" sz="2400" smtClean="0"/>
            </a:br>
            <a:r>
              <a:rPr lang="en-US" sz="4000" b="1" smtClean="0">
                <a:solidFill>
                  <a:srgbClr val="C00000"/>
                </a:solidFill>
              </a:rPr>
              <a:t>RealWorld Evaluation</a:t>
            </a:r>
            <a:r>
              <a:rPr lang="en-US" sz="3200" b="1" smtClean="0"/>
              <a:t> </a:t>
            </a:r>
            <a:br>
              <a:rPr lang="en-US" sz="3200" b="1" smtClean="0"/>
            </a:br>
            <a:r>
              <a:rPr lang="en-US" sz="3200" b="1" smtClean="0"/>
              <a:t/>
            </a:r>
            <a:br>
              <a:rPr lang="en-US" sz="3200" b="1" smtClean="0"/>
            </a:br>
            <a:r>
              <a:rPr lang="en-US" sz="2400" i="0" smtClean="0"/>
              <a:t>Designing Evaluations under Budget, Time, Data and Political Constraints</a:t>
            </a:r>
            <a:r>
              <a:rPr lang="en-US" sz="4800" smtClean="0"/>
              <a:t> </a:t>
            </a:r>
            <a:endParaRPr lang="en-US" sz="3200" i="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1000"/>
                                        <p:tgtEl>
                                          <p:spTgt spid="307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p:txBody>
          <a:bodyPr/>
          <a:lstStyle/>
          <a:p>
            <a:pPr>
              <a:defRPr/>
            </a:pPr>
            <a:fld id="{D434128E-BC36-470D-ACC0-A1C538658171}" type="slidenum">
              <a:rPr lang="en-US" smtClean="0"/>
              <a:pPr>
                <a:defRPr/>
              </a:pPr>
              <a:t>67</a:t>
            </a:fld>
            <a:endParaRPr lang="en-US" dirty="0" smtClean="0"/>
          </a:p>
        </p:txBody>
      </p:sp>
      <p:sp>
        <p:nvSpPr>
          <p:cNvPr id="88067" name="Rectangle 2"/>
          <p:cNvSpPr>
            <a:spLocks noGrp="1" noChangeArrowheads="1"/>
          </p:cNvSpPr>
          <p:nvPr>
            <p:ph type="title"/>
          </p:nvPr>
        </p:nvSpPr>
        <p:spPr/>
        <p:txBody>
          <a:bodyPr/>
          <a:lstStyle/>
          <a:p>
            <a:pPr eaLnBrk="1" hangingPunct="1"/>
            <a:r>
              <a:rPr lang="en-US" sz="3200" smtClean="0"/>
              <a:t>Ways to reconstruct baseline conditions</a:t>
            </a:r>
          </a:p>
        </p:txBody>
      </p:sp>
      <p:sp>
        <p:nvSpPr>
          <p:cNvPr id="88068" name="Rectangle 3"/>
          <p:cNvSpPr>
            <a:spLocks noGrp="1" noChangeArrowheads="1"/>
          </p:cNvSpPr>
          <p:nvPr>
            <p:ph type="body" idx="1"/>
          </p:nvPr>
        </p:nvSpPr>
        <p:spPr/>
        <p:txBody>
          <a:bodyPr/>
          <a:lstStyle/>
          <a:p>
            <a:pPr marL="609600" indent="-609600" eaLnBrk="1" hangingPunct="1">
              <a:buFontTx/>
              <a:buAutoNum type="alphaUcPeriod"/>
            </a:pPr>
            <a:r>
              <a:rPr lang="en-US" sz="3600" dirty="0" smtClean="0"/>
              <a:t>Secondary data</a:t>
            </a:r>
          </a:p>
          <a:p>
            <a:pPr marL="609600" indent="-609600" eaLnBrk="1" hangingPunct="1">
              <a:buFontTx/>
              <a:buAutoNum type="alphaUcPeriod"/>
            </a:pPr>
            <a:r>
              <a:rPr lang="en-US" sz="3600" dirty="0" smtClean="0"/>
              <a:t>Project records</a:t>
            </a:r>
          </a:p>
          <a:p>
            <a:pPr marL="609600" indent="-609600" eaLnBrk="1" hangingPunct="1">
              <a:buFontTx/>
              <a:buAutoNum type="alphaUcPeriod"/>
            </a:pPr>
            <a:r>
              <a:rPr lang="en-US" sz="3600" dirty="0" smtClean="0"/>
              <a:t>Recall</a:t>
            </a:r>
          </a:p>
          <a:p>
            <a:pPr marL="609600" indent="-609600" eaLnBrk="1" hangingPunct="1">
              <a:buFontTx/>
              <a:buAutoNum type="alphaUcPeriod"/>
            </a:pPr>
            <a:r>
              <a:rPr lang="en-US" sz="3600" dirty="0" smtClean="0"/>
              <a:t>Key informants</a:t>
            </a:r>
          </a:p>
          <a:p>
            <a:pPr marL="609600" indent="-609600" eaLnBrk="1" hangingPunct="1">
              <a:buFontTx/>
              <a:buAutoNum type="alphaUcPeriod"/>
            </a:pPr>
            <a:r>
              <a:rPr lang="en-US" sz="3600" dirty="0" smtClean="0"/>
              <a:t>Participatory methods</a:t>
            </a:r>
          </a:p>
        </p:txBody>
      </p:sp>
      <p:sp>
        <p:nvSpPr>
          <p:cNvPr id="2" name="TextBox 1"/>
          <p:cNvSpPr txBox="1"/>
          <p:nvPr/>
        </p:nvSpPr>
        <p:spPr>
          <a:xfrm rot="20283494">
            <a:off x="5220072" y="2564223"/>
            <a:ext cx="3312368" cy="1200329"/>
          </a:xfrm>
          <a:prstGeom prst="rect">
            <a:avLst/>
          </a:prstGeom>
          <a:solidFill>
            <a:srgbClr val="FFFF00"/>
          </a:solidFill>
          <a:ln w="38100">
            <a:solidFill>
              <a:schemeClr val="tx1"/>
            </a:solidFill>
          </a:ln>
        </p:spPr>
        <p:txBody>
          <a:bodyPr wrap="square" rtlCol="0">
            <a:spAutoFit/>
          </a:bodyPr>
          <a:lstStyle/>
          <a:p>
            <a:r>
              <a:rPr lang="en-US" sz="2400" dirty="0" smtClean="0"/>
              <a:t>What experience have you had with any of these methods?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Effect transition="in" filter="wipe(left)">
                                      <p:cBhvr>
                                        <p:cTn id="7" dur="1000"/>
                                        <p:tgtEl>
                                          <p:spTgt spid="88068">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068">
                                            <p:txEl>
                                              <p:pRg st="1" end="1"/>
                                            </p:txEl>
                                          </p:spTgt>
                                        </p:tgtEl>
                                        <p:attrNameLst>
                                          <p:attrName>style.visibility</p:attrName>
                                        </p:attrNameLst>
                                      </p:cBhvr>
                                      <p:to>
                                        <p:strVal val="visible"/>
                                      </p:to>
                                    </p:set>
                                    <p:animEffect transition="in" filter="wipe(left)">
                                      <p:cBhvr>
                                        <p:cTn id="11" dur="1000"/>
                                        <p:tgtEl>
                                          <p:spTgt spid="88068">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8068">
                                            <p:txEl>
                                              <p:pRg st="2" end="2"/>
                                            </p:txEl>
                                          </p:spTgt>
                                        </p:tgtEl>
                                        <p:attrNameLst>
                                          <p:attrName>style.visibility</p:attrName>
                                        </p:attrNameLst>
                                      </p:cBhvr>
                                      <p:to>
                                        <p:strVal val="visible"/>
                                      </p:to>
                                    </p:set>
                                    <p:animEffect transition="in" filter="wipe(left)">
                                      <p:cBhvr>
                                        <p:cTn id="15" dur="1000"/>
                                        <p:tgtEl>
                                          <p:spTgt spid="88068">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8068">
                                            <p:txEl>
                                              <p:pRg st="3" end="3"/>
                                            </p:txEl>
                                          </p:spTgt>
                                        </p:tgtEl>
                                        <p:attrNameLst>
                                          <p:attrName>style.visibility</p:attrName>
                                        </p:attrNameLst>
                                      </p:cBhvr>
                                      <p:to>
                                        <p:strVal val="visible"/>
                                      </p:to>
                                    </p:set>
                                    <p:animEffect transition="in" filter="wipe(left)">
                                      <p:cBhvr>
                                        <p:cTn id="19" dur="1000"/>
                                        <p:tgtEl>
                                          <p:spTgt spid="88068">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88068">
                                            <p:txEl>
                                              <p:pRg st="4" end="4"/>
                                            </p:txEl>
                                          </p:spTgt>
                                        </p:tgtEl>
                                        <p:attrNameLst>
                                          <p:attrName>style.visibility</p:attrName>
                                        </p:attrNameLst>
                                      </p:cBhvr>
                                      <p:to>
                                        <p:strVal val="visible"/>
                                      </p:to>
                                    </p:set>
                                    <p:animEffect transition="in" filter="wipe(left)">
                                      <p:cBhvr>
                                        <p:cTn id="23" dur="1000"/>
                                        <p:tgtEl>
                                          <p:spTgt spid="8806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p:txBody>
          <a:bodyPr/>
          <a:lstStyle/>
          <a:p>
            <a:pPr>
              <a:defRPr/>
            </a:pPr>
            <a:fld id="{D394DDC8-760C-440E-9E21-58E5FC68E2D4}" type="slidenum">
              <a:rPr lang="en-US" smtClean="0"/>
              <a:pPr>
                <a:defRPr/>
              </a:pPr>
              <a:t>68</a:t>
            </a:fld>
            <a:endParaRPr lang="en-US" dirty="0" smtClean="0"/>
          </a:p>
        </p:txBody>
      </p:sp>
      <p:sp>
        <p:nvSpPr>
          <p:cNvPr id="89091" name="Rectangle 2"/>
          <p:cNvSpPr>
            <a:spLocks noGrp="1" noChangeArrowheads="1"/>
          </p:cNvSpPr>
          <p:nvPr>
            <p:ph type="title"/>
          </p:nvPr>
        </p:nvSpPr>
        <p:spPr/>
        <p:txBody>
          <a:bodyPr/>
          <a:lstStyle/>
          <a:p>
            <a:pPr eaLnBrk="1" hangingPunct="1"/>
            <a:r>
              <a:rPr lang="en-US" sz="3200" smtClean="0"/>
              <a:t>Assessing the utility of potential secondary data</a:t>
            </a:r>
          </a:p>
        </p:txBody>
      </p:sp>
      <p:sp>
        <p:nvSpPr>
          <p:cNvPr id="89092" name="Rectangle 3"/>
          <p:cNvSpPr>
            <a:spLocks noGrp="1" noChangeArrowheads="1"/>
          </p:cNvSpPr>
          <p:nvPr>
            <p:ph type="body" idx="1"/>
          </p:nvPr>
        </p:nvSpPr>
        <p:spPr/>
        <p:txBody>
          <a:bodyPr/>
          <a:lstStyle/>
          <a:p>
            <a:pPr eaLnBrk="1" hangingPunct="1"/>
            <a:r>
              <a:rPr lang="en-US" smtClean="0"/>
              <a:t>Reference period</a:t>
            </a:r>
          </a:p>
          <a:p>
            <a:pPr eaLnBrk="1" hangingPunct="1"/>
            <a:r>
              <a:rPr lang="en-US" smtClean="0"/>
              <a:t>Population coverage</a:t>
            </a:r>
          </a:p>
          <a:p>
            <a:pPr eaLnBrk="1" hangingPunct="1"/>
            <a:r>
              <a:rPr lang="en-US" smtClean="0"/>
              <a:t>Inclusion of required indicators</a:t>
            </a:r>
          </a:p>
          <a:p>
            <a:pPr eaLnBrk="1" hangingPunct="1"/>
            <a:r>
              <a:rPr lang="en-US" smtClean="0"/>
              <a:t>Completeness</a:t>
            </a:r>
          </a:p>
          <a:p>
            <a:pPr eaLnBrk="1" hangingPunct="1"/>
            <a:r>
              <a:rPr lang="en-US" smtClean="0"/>
              <a:t>Accuracy</a:t>
            </a:r>
          </a:p>
          <a:p>
            <a:pPr eaLnBrk="1" hangingPunct="1"/>
            <a:r>
              <a:rPr lang="en-US" smtClean="0"/>
              <a:t>Free from bias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p:txBody>
          <a:bodyPr/>
          <a:lstStyle/>
          <a:p>
            <a:pPr>
              <a:defRPr/>
            </a:pPr>
            <a:fld id="{6585307A-94F9-465D-9FBF-F14927E3E56E}" type="slidenum">
              <a:rPr lang="en-US" smtClean="0"/>
              <a:pPr>
                <a:defRPr/>
              </a:pPr>
              <a:t>69</a:t>
            </a:fld>
            <a:endParaRPr lang="en-US" dirty="0" smtClean="0"/>
          </a:p>
        </p:txBody>
      </p:sp>
      <p:sp>
        <p:nvSpPr>
          <p:cNvPr id="92163" name="Rectangle 2"/>
          <p:cNvSpPr>
            <a:spLocks noGrp="1" noChangeArrowheads="1"/>
          </p:cNvSpPr>
          <p:nvPr>
            <p:ph type="title"/>
          </p:nvPr>
        </p:nvSpPr>
        <p:spPr/>
        <p:txBody>
          <a:bodyPr/>
          <a:lstStyle/>
          <a:p>
            <a:pPr eaLnBrk="1" hangingPunct="1"/>
            <a:r>
              <a:rPr lang="en-US" sz="3200" smtClean="0"/>
              <a:t>Assessing the reliability of project records</a:t>
            </a:r>
          </a:p>
        </p:txBody>
      </p:sp>
      <p:sp>
        <p:nvSpPr>
          <p:cNvPr id="92164" name="Rectangle 3"/>
          <p:cNvSpPr>
            <a:spLocks noGrp="1" noChangeArrowheads="1"/>
          </p:cNvSpPr>
          <p:nvPr>
            <p:ph type="body" idx="1"/>
          </p:nvPr>
        </p:nvSpPr>
        <p:spPr/>
        <p:txBody>
          <a:bodyPr/>
          <a:lstStyle/>
          <a:p>
            <a:pPr eaLnBrk="1" hangingPunct="1">
              <a:lnSpc>
                <a:spcPct val="90000"/>
              </a:lnSpc>
            </a:pPr>
            <a:r>
              <a:rPr lang="en-US" sz="2800" smtClean="0"/>
              <a:t>Who collected the data and for what purpose?</a:t>
            </a:r>
          </a:p>
          <a:p>
            <a:pPr eaLnBrk="1" hangingPunct="1">
              <a:lnSpc>
                <a:spcPct val="90000"/>
              </a:lnSpc>
            </a:pPr>
            <a:r>
              <a:rPr lang="en-US" sz="2800" smtClean="0"/>
              <a:t>Were they collected for record-keeping or to influence policymakers or other groups?</a:t>
            </a:r>
          </a:p>
          <a:p>
            <a:pPr eaLnBrk="1" hangingPunct="1">
              <a:lnSpc>
                <a:spcPct val="90000"/>
              </a:lnSpc>
            </a:pPr>
            <a:r>
              <a:rPr lang="en-US" sz="2800" smtClean="0"/>
              <a:t>Do monitoring data only refer to project activities or do they also cover changes in outcomes?</a:t>
            </a:r>
          </a:p>
          <a:p>
            <a:pPr eaLnBrk="1" hangingPunct="1">
              <a:lnSpc>
                <a:spcPct val="90000"/>
              </a:lnSpc>
            </a:pPr>
            <a:r>
              <a:rPr lang="en-US" sz="2800" smtClean="0"/>
              <a:t>Were the data intended exclusively for internal use? For use by a restricted group? Or for public use?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Grp="1" noChangeArrowheads="1"/>
          </p:cNvSpPr>
          <p:nvPr>
            <p:ph type="sldNum" sz="quarter" idx="12"/>
          </p:nvPr>
        </p:nvSpPr>
        <p:spPr/>
        <p:txBody>
          <a:bodyPr/>
          <a:lstStyle/>
          <a:p>
            <a:pPr>
              <a:defRPr/>
            </a:pPr>
            <a:fld id="{223A8FEC-62E4-40D6-AF7C-36F5B238BF1C}" type="slidenum">
              <a:rPr lang="en-US" smtClean="0"/>
              <a:pPr>
                <a:defRPr/>
              </a:pPr>
              <a:t>7</a:t>
            </a:fld>
            <a:endParaRPr lang="en-US" dirty="0" smtClean="0"/>
          </a:p>
        </p:txBody>
      </p:sp>
      <p:sp>
        <p:nvSpPr>
          <p:cNvPr id="17411" name="Rectangle 3"/>
          <p:cNvSpPr>
            <a:spLocks noGrp="1" noChangeArrowheads="1"/>
          </p:cNvSpPr>
          <p:nvPr>
            <p:ph type="subTitle" idx="1"/>
          </p:nvPr>
        </p:nvSpPr>
        <p:spPr>
          <a:xfrm>
            <a:off x="1828800" y="3581400"/>
            <a:ext cx="5486400" cy="1752600"/>
          </a:xfrm>
        </p:spPr>
        <p:txBody>
          <a:bodyPr/>
          <a:lstStyle/>
          <a:p>
            <a:pPr>
              <a:lnSpc>
                <a:spcPct val="80000"/>
              </a:lnSpc>
            </a:pPr>
            <a:endParaRPr lang="en-US" b="1" smtClean="0">
              <a:solidFill>
                <a:srgbClr val="3399FF"/>
              </a:solidFill>
            </a:endParaRPr>
          </a:p>
          <a:p>
            <a:pPr>
              <a:lnSpc>
                <a:spcPct val="80000"/>
              </a:lnSpc>
            </a:pPr>
            <a:endParaRPr lang="en-US" sz="1800" i="1" smtClean="0">
              <a:solidFill>
                <a:srgbClr val="3399FF"/>
              </a:solidFill>
            </a:endParaRPr>
          </a:p>
          <a:p>
            <a:pPr algn="r">
              <a:lnSpc>
                <a:spcPct val="80000"/>
              </a:lnSpc>
            </a:pPr>
            <a:endParaRPr lang="en-US" sz="2100" i="1" smtClean="0">
              <a:solidFill>
                <a:srgbClr val="3399FF"/>
              </a:solidFill>
            </a:endParaRPr>
          </a:p>
        </p:txBody>
      </p:sp>
      <p:sp>
        <p:nvSpPr>
          <p:cNvPr id="253956" name="Text Box 4"/>
          <p:cNvSpPr txBox="1">
            <a:spLocks noChangeArrowheads="1"/>
          </p:cNvSpPr>
          <p:nvPr/>
        </p:nvSpPr>
        <p:spPr bwMode="auto">
          <a:xfrm>
            <a:off x="1447800" y="3746500"/>
            <a:ext cx="6248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3600" i="1">
                <a:solidFill>
                  <a:srgbClr val="663300"/>
                </a:solidFill>
                <a:latin typeface="Arial Black" pitchFamily="34" charset="0"/>
              </a:rPr>
              <a:t>OVERVIEW OF THE </a:t>
            </a:r>
          </a:p>
          <a:p>
            <a:pPr algn="ctr">
              <a:spcBef>
                <a:spcPct val="50000"/>
              </a:spcBef>
            </a:pPr>
            <a:r>
              <a:rPr lang="en-US" sz="3600" i="1">
                <a:solidFill>
                  <a:srgbClr val="663300"/>
                </a:solidFill>
                <a:latin typeface="Arial Black" pitchFamily="34" charset="0"/>
              </a:rPr>
              <a:t>RWE APPROACH</a:t>
            </a:r>
            <a:endParaRPr lang="en-US" sz="3600" b="1" i="1">
              <a:solidFill>
                <a:srgbClr val="663300"/>
              </a:solidFill>
            </a:endParaRPr>
          </a:p>
        </p:txBody>
      </p:sp>
      <p:sp>
        <p:nvSpPr>
          <p:cNvPr id="17413" name="Rectangle 2"/>
          <p:cNvSpPr>
            <a:spLocks noGrp="1" noChangeArrowheads="1"/>
          </p:cNvSpPr>
          <p:nvPr>
            <p:ph type="ctrTitle"/>
          </p:nvPr>
        </p:nvSpPr>
        <p:spPr>
          <a:xfrm>
            <a:off x="914400" y="690563"/>
            <a:ext cx="7340600" cy="2295525"/>
          </a:xfrm>
        </p:spPr>
        <p:txBody>
          <a:bodyPr/>
          <a:lstStyle/>
          <a:p>
            <a:pPr eaLnBrk="1" hangingPunct="1"/>
            <a:r>
              <a:rPr lang="en-US" sz="2400" smtClean="0"/>
              <a:t/>
            </a:r>
            <a:br>
              <a:rPr lang="en-US" sz="2400" smtClean="0"/>
            </a:br>
            <a:r>
              <a:rPr lang="en-US" sz="4000" b="1" smtClean="0">
                <a:solidFill>
                  <a:srgbClr val="C00000"/>
                </a:solidFill>
              </a:rPr>
              <a:t>RealWorld Evaluation</a:t>
            </a:r>
            <a:r>
              <a:rPr lang="en-US" sz="3200" b="1" smtClean="0"/>
              <a:t> </a:t>
            </a:r>
            <a:br>
              <a:rPr lang="en-US" sz="3200" b="1" smtClean="0"/>
            </a:br>
            <a:r>
              <a:rPr lang="en-US" sz="3200" b="1" smtClean="0"/>
              <a:t/>
            </a:r>
            <a:br>
              <a:rPr lang="en-US" sz="3200" b="1" smtClean="0"/>
            </a:br>
            <a:r>
              <a:rPr lang="en-US" sz="2400" i="0" smtClean="0"/>
              <a:t>Designing Evaluations under Budget, Time, Data and Political Constraints</a:t>
            </a:r>
            <a:r>
              <a:rPr lang="en-US" sz="4800" smtClean="0"/>
              <a:t> </a:t>
            </a:r>
            <a:endParaRPr lang="en-US" sz="3200" i="0" smtClean="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53956"/>
                                        </p:tgtEl>
                                        <p:attrNameLst>
                                          <p:attrName>style.visibility</p:attrName>
                                        </p:attrNameLst>
                                      </p:cBhvr>
                                      <p:to>
                                        <p:strVal val="visible"/>
                                      </p:to>
                                    </p:set>
                                    <p:animEffect transition="in" filter="box(in)">
                                      <p:cBhvr>
                                        <p:cTn id="7" dur="1000"/>
                                        <p:tgtEl>
                                          <p:spTgt spid="25395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p:txBody>
          <a:bodyPr/>
          <a:lstStyle/>
          <a:p>
            <a:pPr>
              <a:defRPr/>
            </a:pPr>
            <a:fld id="{320E184C-2C0B-45CA-92F7-36E952E5772D}" type="slidenum">
              <a:rPr lang="en-US" smtClean="0"/>
              <a:pPr>
                <a:defRPr/>
              </a:pPr>
              <a:t>70</a:t>
            </a:fld>
            <a:endParaRPr lang="en-US" dirty="0" smtClean="0"/>
          </a:p>
        </p:txBody>
      </p:sp>
      <p:sp>
        <p:nvSpPr>
          <p:cNvPr id="94211" name="Rectangle 2"/>
          <p:cNvSpPr>
            <a:spLocks noGrp="1" noChangeArrowheads="1"/>
          </p:cNvSpPr>
          <p:nvPr>
            <p:ph type="title"/>
          </p:nvPr>
        </p:nvSpPr>
        <p:spPr/>
        <p:txBody>
          <a:bodyPr/>
          <a:lstStyle/>
          <a:p>
            <a:pPr eaLnBrk="1" hangingPunct="1"/>
            <a:r>
              <a:rPr lang="en-US" sz="3200" smtClean="0"/>
              <a:t>Limitations of recall</a:t>
            </a:r>
            <a:br>
              <a:rPr lang="en-US" sz="3200" smtClean="0"/>
            </a:br>
            <a:endParaRPr lang="en-US" sz="3200" i="1" smtClean="0">
              <a:solidFill>
                <a:srgbClr val="0000FF"/>
              </a:solidFill>
            </a:endParaRPr>
          </a:p>
        </p:txBody>
      </p:sp>
      <p:sp>
        <p:nvSpPr>
          <p:cNvPr id="94212" name="Rectangle 3"/>
          <p:cNvSpPr>
            <a:spLocks noGrp="1" noChangeArrowheads="1"/>
          </p:cNvSpPr>
          <p:nvPr>
            <p:ph type="body" idx="1"/>
          </p:nvPr>
        </p:nvSpPr>
        <p:spPr/>
        <p:txBody>
          <a:bodyPr/>
          <a:lstStyle/>
          <a:p>
            <a:pPr eaLnBrk="1" hangingPunct="1">
              <a:lnSpc>
                <a:spcPct val="90000"/>
              </a:lnSpc>
            </a:pPr>
            <a:r>
              <a:rPr lang="en-US" smtClean="0"/>
              <a:t>Generally not reliable for precise quantitative data</a:t>
            </a:r>
          </a:p>
          <a:p>
            <a:pPr eaLnBrk="1" hangingPunct="1">
              <a:lnSpc>
                <a:spcPct val="90000"/>
              </a:lnSpc>
            </a:pPr>
            <a:r>
              <a:rPr lang="en-US" smtClean="0"/>
              <a:t>Sample selection bias</a:t>
            </a:r>
          </a:p>
          <a:p>
            <a:pPr eaLnBrk="1" hangingPunct="1">
              <a:lnSpc>
                <a:spcPct val="90000"/>
              </a:lnSpc>
            </a:pPr>
            <a:r>
              <a:rPr lang="en-US" smtClean="0"/>
              <a:t>Deliberate or unintentional distortion</a:t>
            </a:r>
          </a:p>
          <a:p>
            <a:pPr eaLnBrk="1" hangingPunct="1">
              <a:lnSpc>
                <a:spcPct val="90000"/>
              </a:lnSpc>
            </a:pPr>
            <a:r>
              <a:rPr lang="en-US" smtClean="0"/>
              <a:t>Few empirical studies (except on expenditure) to help adjust estimates</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p:txBody>
          <a:bodyPr/>
          <a:lstStyle/>
          <a:p>
            <a:pPr>
              <a:defRPr/>
            </a:pPr>
            <a:fld id="{EC0D2081-607F-49F0-9F3F-0A0EEB6CB28C}" type="slidenum">
              <a:rPr lang="en-US" smtClean="0"/>
              <a:pPr>
                <a:defRPr/>
              </a:pPr>
              <a:t>71</a:t>
            </a:fld>
            <a:endParaRPr lang="en-US" dirty="0" smtClean="0"/>
          </a:p>
        </p:txBody>
      </p:sp>
      <p:sp>
        <p:nvSpPr>
          <p:cNvPr id="95235" name="Rectangle 2"/>
          <p:cNvSpPr>
            <a:spLocks noGrp="1" noChangeArrowheads="1"/>
          </p:cNvSpPr>
          <p:nvPr>
            <p:ph type="title"/>
          </p:nvPr>
        </p:nvSpPr>
        <p:spPr>
          <a:xfrm>
            <a:off x="685800" y="381000"/>
            <a:ext cx="7696200" cy="1066800"/>
          </a:xfrm>
        </p:spPr>
        <p:txBody>
          <a:bodyPr/>
          <a:lstStyle/>
          <a:p>
            <a:pPr eaLnBrk="1" hangingPunct="1"/>
            <a:r>
              <a:rPr lang="en-US" smtClean="0"/>
              <a:t>Sources of bias in recall</a:t>
            </a:r>
          </a:p>
        </p:txBody>
      </p:sp>
      <p:sp>
        <p:nvSpPr>
          <p:cNvPr id="95236" name="Rectangle 3"/>
          <p:cNvSpPr>
            <a:spLocks noGrp="1" noChangeArrowheads="1"/>
          </p:cNvSpPr>
          <p:nvPr>
            <p:ph type="body" idx="1"/>
          </p:nvPr>
        </p:nvSpPr>
        <p:spPr/>
        <p:txBody>
          <a:bodyPr/>
          <a:lstStyle/>
          <a:p>
            <a:pPr eaLnBrk="1" hangingPunct="1">
              <a:lnSpc>
                <a:spcPct val="90000"/>
              </a:lnSpc>
            </a:pPr>
            <a:r>
              <a:rPr lang="en-US" sz="2200" smtClean="0"/>
              <a:t>Who provides the information</a:t>
            </a:r>
          </a:p>
          <a:p>
            <a:pPr eaLnBrk="1" hangingPunct="1">
              <a:lnSpc>
                <a:spcPct val="90000"/>
              </a:lnSpc>
            </a:pPr>
            <a:r>
              <a:rPr lang="en-US" sz="2200" smtClean="0"/>
              <a:t>Under-estimation of small and routine expenditures</a:t>
            </a:r>
          </a:p>
          <a:p>
            <a:pPr eaLnBrk="1" hangingPunct="1">
              <a:lnSpc>
                <a:spcPct val="90000"/>
              </a:lnSpc>
            </a:pPr>
            <a:r>
              <a:rPr lang="en-US" sz="2200" smtClean="0"/>
              <a:t>“Telescoping” of recall concerning major expenditures</a:t>
            </a:r>
          </a:p>
          <a:p>
            <a:pPr eaLnBrk="1" hangingPunct="1">
              <a:lnSpc>
                <a:spcPct val="90000"/>
              </a:lnSpc>
            </a:pPr>
            <a:r>
              <a:rPr lang="en-US" sz="2200" smtClean="0"/>
              <a:t>Distortion to conform to accepted behavior:</a:t>
            </a:r>
          </a:p>
          <a:p>
            <a:pPr lvl="1" eaLnBrk="1" hangingPunct="1">
              <a:lnSpc>
                <a:spcPct val="90000"/>
              </a:lnSpc>
            </a:pPr>
            <a:r>
              <a:rPr lang="en-US" sz="2000" smtClean="0"/>
              <a:t>Intentional or unconscious</a:t>
            </a:r>
          </a:p>
          <a:p>
            <a:pPr lvl="1" eaLnBrk="1" hangingPunct="1">
              <a:lnSpc>
                <a:spcPct val="90000"/>
              </a:lnSpc>
            </a:pPr>
            <a:r>
              <a:rPr lang="en-US" sz="2000" smtClean="0"/>
              <a:t>Romanticizing the past</a:t>
            </a:r>
          </a:p>
          <a:p>
            <a:pPr lvl="1" eaLnBrk="1" hangingPunct="1">
              <a:lnSpc>
                <a:spcPct val="90000"/>
              </a:lnSpc>
            </a:pPr>
            <a:r>
              <a:rPr lang="en-US" sz="2000" smtClean="0"/>
              <a:t>Exaggerating </a:t>
            </a:r>
            <a:r>
              <a:rPr lang="en-US" sz="1800" smtClean="0"/>
              <a:t>(e.g. “We had nothing before this project came!”)</a:t>
            </a:r>
            <a:endParaRPr lang="en-US" sz="2000" smtClean="0"/>
          </a:p>
          <a:p>
            <a:pPr eaLnBrk="1" hangingPunct="1">
              <a:lnSpc>
                <a:spcPct val="90000"/>
              </a:lnSpc>
            </a:pPr>
            <a:r>
              <a:rPr lang="en-US" sz="2200" smtClean="0"/>
              <a:t>Contextual factors:</a:t>
            </a:r>
          </a:p>
          <a:p>
            <a:pPr lvl="1" eaLnBrk="1" hangingPunct="1">
              <a:lnSpc>
                <a:spcPct val="90000"/>
              </a:lnSpc>
            </a:pPr>
            <a:r>
              <a:rPr lang="en-US" sz="2000" smtClean="0"/>
              <a:t>Time intervals used in question</a:t>
            </a:r>
          </a:p>
          <a:p>
            <a:pPr lvl="1" eaLnBrk="1" hangingPunct="1">
              <a:lnSpc>
                <a:spcPct val="90000"/>
              </a:lnSpc>
            </a:pPr>
            <a:r>
              <a:rPr lang="en-US" sz="2000" smtClean="0"/>
              <a:t>Respondents expectations of what interviewer wants to know</a:t>
            </a:r>
          </a:p>
          <a:p>
            <a:pPr eaLnBrk="1" hangingPunct="1">
              <a:lnSpc>
                <a:spcPct val="90000"/>
              </a:lnSpc>
            </a:pPr>
            <a:r>
              <a:rPr lang="en-US" sz="2200" smtClean="0"/>
              <a:t>Implications for the interview protocol</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p:txBody>
          <a:bodyPr/>
          <a:lstStyle/>
          <a:p>
            <a:pPr>
              <a:defRPr/>
            </a:pPr>
            <a:fld id="{39B936A9-D536-4318-BA94-8CDADB340C82}" type="slidenum">
              <a:rPr lang="en-US" smtClean="0"/>
              <a:pPr>
                <a:defRPr/>
              </a:pPr>
              <a:t>72</a:t>
            </a:fld>
            <a:endParaRPr lang="en-US" dirty="0" smtClean="0"/>
          </a:p>
        </p:txBody>
      </p:sp>
      <p:sp>
        <p:nvSpPr>
          <p:cNvPr id="96259" name="Rectangle 2"/>
          <p:cNvSpPr>
            <a:spLocks noGrp="1" noChangeArrowheads="1"/>
          </p:cNvSpPr>
          <p:nvPr>
            <p:ph type="title"/>
          </p:nvPr>
        </p:nvSpPr>
        <p:spPr/>
        <p:txBody>
          <a:bodyPr/>
          <a:lstStyle/>
          <a:p>
            <a:pPr eaLnBrk="1" hangingPunct="1"/>
            <a:r>
              <a:rPr lang="en-US" smtClean="0"/>
              <a:t>Improving the validity of recall</a:t>
            </a:r>
          </a:p>
        </p:txBody>
      </p:sp>
      <p:sp>
        <p:nvSpPr>
          <p:cNvPr id="96260" name="Rectangle 3"/>
          <p:cNvSpPr>
            <a:spLocks noGrp="1" noChangeArrowheads="1"/>
          </p:cNvSpPr>
          <p:nvPr>
            <p:ph type="body" idx="1"/>
          </p:nvPr>
        </p:nvSpPr>
        <p:spPr/>
        <p:txBody>
          <a:bodyPr/>
          <a:lstStyle/>
          <a:p>
            <a:pPr eaLnBrk="1" hangingPunct="1">
              <a:lnSpc>
                <a:spcPct val="90000"/>
              </a:lnSpc>
            </a:pPr>
            <a:r>
              <a:rPr lang="en-US" smtClean="0"/>
              <a:t>Conduct small studies to compare recall with survey or other findings.</a:t>
            </a:r>
          </a:p>
          <a:p>
            <a:pPr eaLnBrk="1" hangingPunct="1">
              <a:lnSpc>
                <a:spcPct val="90000"/>
              </a:lnSpc>
            </a:pPr>
            <a:r>
              <a:rPr lang="en-US" smtClean="0"/>
              <a:t>Ensure all relevant groups interviewed</a:t>
            </a:r>
          </a:p>
          <a:p>
            <a:pPr eaLnBrk="1" hangingPunct="1">
              <a:lnSpc>
                <a:spcPct val="90000"/>
              </a:lnSpc>
            </a:pPr>
            <a:r>
              <a:rPr lang="en-US" smtClean="0"/>
              <a:t>Triangulation</a:t>
            </a:r>
          </a:p>
          <a:p>
            <a:pPr eaLnBrk="1" hangingPunct="1">
              <a:lnSpc>
                <a:spcPct val="90000"/>
              </a:lnSpc>
            </a:pPr>
            <a:r>
              <a:rPr lang="en-US" smtClean="0"/>
              <a:t>Link recall to important reference events</a:t>
            </a:r>
          </a:p>
          <a:p>
            <a:pPr lvl="1" eaLnBrk="1" hangingPunct="1">
              <a:lnSpc>
                <a:spcPct val="90000"/>
              </a:lnSpc>
            </a:pPr>
            <a:r>
              <a:rPr lang="en-US" smtClean="0"/>
              <a:t>Elections</a:t>
            </a:r>
          </a:p>
          <a:p>
            <a:pPr lvl="1" eaLnBrk="1" hangingPunct="1">
              <a:lnSpc>
                <a:spcPct val="90000"/>
              </a:lnSpc>
            </a:pPr>
            <a:r>
              <a:rPr lang="en-US" smtClean="0"/>
              <a:t>Drought/flood/tsunami/war/displacement</a:t>
            </a:r>
          </a:p>
          <a:p>
            <a:pPr lvl="1" eaLnBrk="1" hangingPunct="1">
              <a:lnSpc>
                <a:spcPct val="90000"/>
              </a:lnSpc>
            </a:pPr>
            <a:r>
              <a:rPr lang="en-US" smtClean="0"/>
              <a:t>Construction of road, school etc</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p:txBody>
          <a:bodyPr/>
          <a:lstStyle/>
          <a:p>
            <a:pPr>
              <a:defRPr/>
            </a:pPr>
            <a:fld id="{255071C1-9B1F-4A23-94E2-9680196A859E}" type="slidenum">
              <a:rPr lang="en-US" smtClean="0"/>
              <a:pPr>
                <a:defRPr/>
              </a:pPr>
              <a:t>73</a:t>
            </a:fld>
            <a:endParaRPr lang="en-US" dirty="0" smtClean="0"/>
          </a:p>
        </p:txBody>
      </p:sp>
      <p:sp>
        <p:nvSpPr>
          <p:cNvPr id="97283" name="Rectangle 2"/>
          <p:cNvSpPr>
            <a:spLocks noGrp="1" noChangeArrowheads="1"/>
          </p:cNvSpPr>
          <p:nvPr>
            <p:ph type="title"/>
          </p:nvPr>
        </p:nvSpPr>
        <p:spPr/>
        <p:txBody>
          <a:bodyPr/>
          <a:lstStyle/>
          <a:p>
            <a:pPr eaLnBrk="1" hangingPunct="1"/>
            <a:r>
              <a:rPr lang="en-US" smtClean="0"/>
              <a:t>Key informants</a:t>
            </a:r>
          </a:p>
        </p:txBody>
      </p:sp>
      <p:sp>
        <p:nvSpPr>
          <p:cNvPr id="97284" name="Rectangle 3"/>
          <p:cNvSpPr>
            <a:spLocks noGrp="1" noChangeArrowheads="1"/>
          </p:cNvSpPr>
          <p:nvPr>
            <p:ph type="body" idx="1"/>
          </p:nvPr>
        </p:nvSpPr>
        <p:spPr/>
        <p:txBody>
          <a:bodyPr/>
          <a:lstStyle/>
          <a:p>
            <a:pPr eaLnBrk="1" hangingPunct="1"/>
            <a:r>
              <a:rPr lang="en-US" smtClean="0"/>
              <a:t>Not just officials and high status people</a:t>
            </a:r>
          </a:p>
          <a:p>
            <a:pPr eaLnBrk="1" hangingPunct="1"/>
            <a:r>
              <a:rPr lang="en-US" smtClean="0"/>
              <a:t>Everyone can be a key informant on their own situation:</a:t>
            </a:r>
          </a:p>
          <a:p>
            <a:pPr lvl="1" eaLnBrk="1" hangingPunct="1"/>
            <a:r>
              <a:rPr lang="en-US" smtClean="0"/>
              <a:t>Single mothers</a:t>
            </a:r>
          </a:p>
          <a:p>
            <a:pPr lvl="1" eaLnBrk="1" hangingPunct="1"/>
            <a:r>
              <a:rPr lang="en-US" smtClean="0"/>
              <a:t>Factory workers</a:t>
            </a:r>
          </a:p>
          <a:p>
            <a:pPr lvl="1" eaLnBrk="1" hangingPunct="1"/>
            <a:r>
              <a:rPr lang="en-US" smtClean="0"/>
              <a:t>Users of public transport</a:t>
            </a:r>
          </a:p>
          <a:p>
            <a:pPr lvl="1" eaLnBrk="1" hangingPunct="1"/>
            <a:r>
              <a:rPr lang="en-US" smtClean="0"/>
              <a:t>Sex workers</a:t>
            </a:r>
          </a:p>
          <a:p>
            <a:pPr lvl="1" eaLnBrk="1" hangingPunct="1"/>
            <a:r>
              <a:rPr lang="en-US" smtClean="0"/>
              <a:t>Street children</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p:txBody>
          <a:bodyPr/>
          <a:lstStyle/>
          <a:p>
            <a:pPr>
              <a:defRPr/>
            </a:pPr>
            <a:fld id="{DF5AAE81-2D8B-4E65-87DB-32BF7C65B4C3}" type="slidenum">
              <a:rPr lang="en-US" smtClean="0"/>
              <a:pPr>
                <a:defRPr/>
              </a:pPr>
              <a:t>74</a:t>
            </a:fld>
            <a:endParaRPr lang="en-US" dirty="0" smtClean="0"/>
          </a:p>
        </p:txBody>
      </p:sp>
      <p:sp>
        <p:nvSpPr>
          <p:cNvPr id="98307" name="Rectangle 2"/>
          <p:cNvSpPr>
            <a:spLocks noGrp="1" noChangeArrowheads="1"/>
          </p:cNvSpPr>
          <p:nvPr>
            <p:ph type="title"/>
          </p:nvPr>
        </p:nvSpPr>
        <p:spPr/>
        <p:txBody>
          <a:bodyPr/>
          <a:lstStyle/>
          <a:p>
            <a:pPr eaLnBrk="1" hangingPunct="1"/>
            <a:r>
              <a:rPr lang="en-US" smtClean="0"/>
              <a:t>Guidelines for key-informant analysis</a:t>
            </a:r>
            <a:endParaRPr lang="en-US" smtClean="0">
              <a:solidFill>
                <a:srgbClr val="EB2D0D"/>
              </a:solidFill>
            </a:endParaRPr>
          </a:p>
        </p:txBody>
      </p:sp>
      <p:sp>
        <p:nvSpPr>
          <p:cNvPr id="98308" name="Rectangle 3"/>
          <p:cNvSpPr>
            <a:spLocks noGrp="1" noChangeArrowheads="1"/>
          </p:cNvSpPr>
          <p:nvPr>
            <p:ph type="body" idx="1"/>
          </p:nvPr>
        </p:nvSpPr>
        <p:spPr/>
        <p:txBody>
          <a:bodyPr/>
          <a:lstStyle/>
          <a:p>
            <a:pPr eaLnBrk="1" hangingPunct="1">
              <a:lnSpc>
                <a:spcPct val="90000"/>
              </a:lnSpc>
            </a:pPr>
            <a:r>
              <a:rPr lang="en-US" smtClean="0"/>
              <a:t>Triangulation greatly enhances validity and understanding</a:t>
            </a:r>
          </a:p>
          <a:p>
            <a:pPr eaLnBrk="1" hangingPunct="1">
              <a:lnSpc>
                <a:spcPct val="90000"/>
              </a:lnSpc>
            </a:pPr>
            <a:r>
              <a:rPr lang="en-US" smtClean="0"/>
              <a:t>Include informants with different experiences and perspectives</a:t>
            </a:r>
          </a:p>
          <a:p>
            <a:pPr eaLnBrk="1" hangingPunct="1">
              <a:lnSpc>
                <a:spcPct val="90000"/>
              </a:lnSpc>
            </a:pPr>
            <a:r>
              <a:rPr lang="en-US" smtClean="0"/>
              <a:t>Understand how each informant fits into the picture</a:t>
            </a:r>
          </a:p>
          <a:p>
            <a:pPr eaLnBrk="1" hangingPunct="1">
              <a:lnSpc>
                <a:spcPct val="90000"/>
              </a:lnSpc>
            </a:pPr>
            <a:r>
              <a:rPr lang="en-US" smtClean="0"/>
              <a:t>Employ multiple rounds if necessary</a:t>
            </a:r>
          </a:p>
          <a:p>
            <a:pPr eaLnBrk="1" hangingPunct="1">
              <a:lnSpc>
                <a:spcPct val="90000"/>
              </a:lnSpc>
            </a:pPr>
            <a:r>
              <a:rPr lang="en-US" smtClean="0"/>
              <a:t>Carefully manage ethical issues</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p:txBody>
          <a:bodyPr/>
          <a:lstStyle/>
          <a:p>
            <a:pPr>
              <a:defRPr/>
            </a:pPr>
            <a:fld id="{1BED743F-2C17-4143-AC9F-6AD798673693}" type="slidenum">
              <a:rPr lang="en-US" smtClean="0"/>
              <a:pPr>
                <a:defRPr/>
              </a:pPr>
              <a:t>75</a:t>
            </a:fld>
            <a:endParaRPr lang="en-US" dirty="0" smtClean="0"/>
          </a:p>
        </p:txBody>
      </p:sp>
      <p:sp>
        <p:nvSpPr>
          <p:cNvPr id="100355" name="Rectangle 2"/>
          <p:cNvSpPr>
            <a:spLocks noGrp="1" noChangeArrowheads="1"/>
          </p:cNvSpPr>
          <p:nvPr>
            <p:ph type="title"/>
          </p:nvPr>
        </p:nvSpPr>
        <p:spPr/>
        <p:txBody>
          <a:bodyPr/>
          <a:lstStyle/>
          <a:p>
            <a:pPr eaLnBrk="1" hangingPunct="1"/>
            <a:r>
              <a:rPr lang="en-US" sz="2900" smtClean="0"/>
              <a:t>PRA and related participatory techniques </a:t>
            </a:r>
          </a:p>
        </p:txBody>
      </p:sp>
      <p:sp>
        <p:nvSpPr>
          <p:cNvPr id="100356" name="Rectangle 3"/>
          <p:cNvSpPr>
            <a:spLocks noGrp="1" noChangeArrowheads="1"/>
          </p:cNvSpPr>
          <p:nvPr>
            <p:ph type="body" idx="1"/>
          </p:nvPr>
        </p:nvSpPr>
        <p:spPr/>
        <p:txBody>
          <a:bodyPr/>
          <a:lstStyle/>
          <a:p>
            <a:pPr eaLnBrk="1" hangingPunct="1"/>
            <a:r>
              <a:rPr lang="en-US" sz="2800" smtClean="0"/>
              <a:t>PRA (Participatory Rapid Appraisal) and PLA (Participatory Learning and Action) techniques collect data at the group or community [rather than individual] level</a:t>
            </a:r>
          </a:p>
          <a:p>
            <a:pPr eaLnBrk="1" hangingPunct="1"/>
            <a:r>
              <a:rPr lang="en-US" sz="2800" smtClean="0"/>
              <a:t>Can either seek to identify consensus or identify different perspectives  </a:t>
            </a:r>
          </a:p>
          <a:p>
            <a:pPr eaLnBrk="1" hangingPunct="1"/>
            <a:r>
              <a:rPr lang="en-US" sz="2800" smtClean="0"/>
              <a:t>Risk of bias:</a:t>
            </a:r>
          </a:p>
          <a:p>
            <a:pPr lvl="1" eaLnBrk="1" hangingPunct="1"/>
            <a:r>
              <a:rPr lang="en-US" sz="2400" smtClean="0"/>
              <a:t>If only certain sectors of the community participate</a:t>
            </a:r>
          </a:p>
          <a:p>
            <a:pPr lvl="1" eaLnBrk="1" hangingPunct="1"/>
            <a:r>
              <a:rPr lang="en-US" sz="2400" smtClean="0"/>
              <a:t>If certain people dominate the discussion</a:t>
            </a:r>
            <a:endParaRPr lang="en-US"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8594" name="Picture 2" descr="FOTO6"/>
          <p:cNvPicPr>
            <a:picLocks noChangeAspect="1" noChangeArrowheads="1"/>
          </p:cNvPicPr>
          <p:nvPr/>
        </p:nvPicPr>
        <p:blipFill>
          <a:blip r:embed="rId3" cstate="print">
            <a:lum bright="32000"/>
            <a:extLst>
              <a:ext uri="{28A0092B-C50C-407E-A947-70E740481C1C}">
                <a14:useLocalDpi xmlns:a14="http://schemas.microsoft.com/office/drawing/2010/main" val="0"/>
              </a:ext>
            </a:extLst>
          </a:blip>
          <a:srcRect/>
          <a:stretch>
            <a:fillRect/>
          </a:stretch>
        </p:blipFill>
        <p:spPr bwMode="auto">
          <a:xfrm>
            <a:off x="1905000" y="1565275"/>
            <a:ext cx="54102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5" name="Text Box 3"/>
          <p:cNvSpPr txBox="1">
            <a:spLocks noChangeArrowheads="1"/>
          </p:cNvSpPr>
          <p:nvPr/>
        </p:nvSpPr>
        <p:spPr bwMode="auto">
          <a:xfrm>
            <a:off x="838200" y="304800"/>
            <a:ext cx="739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a:latin typeface="Times New Roman" pitchFamily="18" charset="0"/>
              </a:rPr>
              <a:t>Participatory approaches should be used as much as possible</a:t>
            </a:r>
          </a:p>
        </p:txBody>
      </p:sp>
      <p:sp>
        <p:nvSpPr>
          <p:cNvPr id="238596" name="Text Box 4"/>
          <p:cNvSpPr txBox="1">
            <a:spLocks noChangeArrowheads="1"/>
          </p:cNvSpPr>
          <p:nvPr/>
        </p:nvSpPr>
        <p:spPr bwMode="auto">
          <a:xfrm>
            <a:off x="0" y="5105400"/>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CA" sz="3600">
                <a:latin typeface="Times New Roman" pitchFamily="18" charset="0"/>
              </a:rPr>
              <a:t>b</a:t>
            </a:r>
            <a:r>
              <a:rPr lang="en-US" sz="3600">
                <a:latin typeface="Times New Roman" pitchFamily="18" charset="0"/>
              </a:rPr>
              <a:t>ut even they should be used with appropriate rigor: how many (and which) people’s perspectives contributed to the story?</a:t>
            </a:r>
          </a:p>
        </p:txBody>
      </p:sp>
      <p:sp>
        <p:nvSpPr>
          <p:cNvPr id="130053" name="Text Box 5"/>
          <p:cNvSpPr txBox="1">
            <a:spLocks noChangeArrowheads="1"/>
          </p:cNvSpPr>
          <p:nvPr/>
        </p:nvSpPr>
        <p:spPr bwMode="auto">
          <a:xfrm>
            <a:off x="8382000" y="6507163"/>
            <a:ext cx="762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CC8D563F-AA35-480D-8757-B163F9D4635D}" type="slidenum">
              <a:rPr lang="en-US"/>
              <a:pPr>
                <a:spcBef>
                  <a:spcPct val="50000"/>
                </a:spcBef>
              </a:pPr>
              <a:t>76</a:t>
            </a:fld>
            <a:endParaRPr lang="en-US"/>
          </a:p>
        </p:txBody>
      </p:sp>
    </p:spTree>
    <p:extLst>
      <p:ext uri="{BB962C8B-B14F-4D97-AF65-F5344CB8AC3E}">
        <p14:creationId xmlns:p14="http://schemas.microsoft.com/office/powerpoint/2010/main" val="1938807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box(in)">
                                      <p:cBhvr>
                                        <p:cTn id="7" dur="500"/>
                                        <p:tgtEl>
                                          <p:spTgt spid="238594"/>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38595"/>
                                        </p:tgtEl>
                                        <p:attrNameLst>
                                          <p:attrName>style.visibility</p:attrName>
                                        </p:attrNameLst>
                                      </p:cBhvr>
                                      <p:to>
                                        <p:strVal val="visible"/>
                                      </p:to>
                                    </p:set>
                                    <p:anim calcmode="lin" valueType="num">
                                      <p:cBhvr additive="base">
                                        <p:cTn id="11" dur="500" fill="hold"/>
                                        <p:tgtEl>
                                          <p:spTgt spid="238595"/>
                                        </p:tgtEl>
                                        <p:attrNameLst>
                                          <p:attrName>ppt_x</p:attrName>
                                        </p:attrNameLst>
                                      </p:cBhvr>
                                      <p:tavLst>
                                        <p:tav tm="0">
                                          <p:val>
                                            <p:strVal val="#ppt_x"/>
                                          </p:val>
                                        </p:tav>
                                        <p:tav tm="100000">
                                          <p:val>
                                            <p:strVal val="#ppt_x"/>
                                          </p:val>
                                        </p:tav>
                                      </p:tavLst>
                                    </p:anim>
                                    <p:anim calcmode="lin" valueType="num">
                                      <p:cBhvr additive="base">
                                        <p:cTn id="12" dur="500" fill="hold"/>
                                        <p:tgtEl>
                                          <p:spTgt spid="238595"/>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1000"/>
                                  </p:stCondLst>
                                  <p:childTnLst>
                                    <p:set>
                                      <p:cBhvr>
                                        <p:cTn id="15" dur="1" fill="hold">
                                          <p:stCondLst>
                                            <p:cond delay="0"/>
                                          </p:stCondLst>
                                        </p:cTn>
                                        <p:tgtEl>
                                          <p:spTgt spid="238596"/>
                                        </p:tgtEl>
                                        <p:attrNameLst>
                                          <p:attrName>style.visibility</p:attrName>
                                        </p:attrNameLst>
                                      </p:cBhvr>
                                      <p:to>
                                        <p:strVal val="visible"/>
                                      </p:to>
                                    </p:set>
                                    <p:anim calcmode="lin" valueType="num">
                                      <p:cBhvr additive="base">
                                        <p:cTn id="16" dur="500" fill="hold"/>
                                        <p:tgtEl>
                                          <p:spTgt spid="238596"/>
                                        </p:tgtEl>
                                        <p:attrNameLst>
                                          <p:attrName>ppt_x</p:attrName>
                                        </p:attrNameLst>
                                      </p:cBhvr>
                                      <p:tavLst>
                                        <p:tav tm="0">
                                          <p:val>
                                            <p:strVal val="#ppt_x"/>
                                          </p:val>
                                        </p:tav>
                                        <p:tav tm="100000">
                                          <p:val>
                                            <p:strVal val="#ppt_x"/>
                                          </p:val>
                                        </p:tav>
                                      </p:tavLst>
                                    </p:anim>
                                    <p:anim calcmode="lin" valueType="num">
                                      <p:cBhvr additive="base">
                                        <p:cTn id="17" dur="500" fill="hold"/>
                                        <p:tgtEl>
                                          <p:spTgt spid="2385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utoUpdateAnimBg="0"/>
      <p:bldP spid="238596"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p:txBody>
          <a:bodyPr/>
          <a:lstStyle/>
          <a:p>
            <a:pPr>
              <a:defRPr/>
            </a:pPr>
            <a:fld id="{E71E4F3A-FEAB-4172-B2EA-C8E39A32EA85}" type="slidenum">
              <a:rPr lang="en-US" smtClean="0"/>
              <a:pPr>
                <a:defRPr/>
              </a:pPr>
              <a:t>77</a:t>
            </a:fld>
            <a:endParaRPr lang="en-US" dirty="0" smtClean="0"/>
          </a:p>
        </p:txBody>
      </p:sp>
      <p:sp>
        <p:nvSpPr>
          <p:cNvPr id="101379" name="Rectangle 2"/>
          <p:cNvSpPr>
            <a:spLocks noGrp="1" noChangeArrowheads="1"/>
          </p:cNvSpPr>
          <p:nvPr>
            <p:ph type="title"/>
          </p:nvPr>
        </p:nvSpPr>
        <p:spPr/>
        <p:txBody>
          <a:bodyPr/>
          <a:lstStyle/>
          <a:p>
            <a:pPr eaLnBrk="1" hangingPunct="1"/>
            <a:r>
              <a:rPr lang="en-US" sz="3200" smtClean="0"/>
              <a:t>Summary of issues in baseline reconstruction</a:t>
            </a:r>
          </a:p>
        </p:txBody>
      </p:sp>
      <p:sp>
        <p:nvSpPr>
          <p:cNvPr id="101380" name="Rectangle 3"/>
          <p:cNvSpPr>
            <a:spLocks noGrp="1" noChangeArrowheads="1"/>
          </p:cNvSpPr>
          <p:nvPr>
            <p:ph type="body" idx="1"/>
          </p:nvPr>
        </p:nvSpPr>
        <p:spPr/>
        <p:txBody>
          <a:bodyPr/>
          <a:lstStyle/>
          <a:p>
            <a:pPr eaLnBrk="1" hangingPunct="1"/>
            <a:r>
              <a:rPr lang="en-US" sz="2800" dirty="0" smtClean="0"/>
              <a:t>Variations in reliability of recall</a:t>
            </a:r>
          </a:p>
          <a:p>
            <a:pPr eaLnBrk="1" hangingPunct="1"/>
            <a:r>
              <a:rPr lang="en-US" sz="2800" dirty="0" smtClean="0"/>
              <a:t>Memory distortion</a:t>
            </a:r>
          </a:p>
          <a:p>
            <a:pPr eaLnBrk="1" hangingPunct="1"/>
            <a:r>
              <a:rPr lang="en-US" sz="2800" dirty="0" smtClean="0"/>
              <a:t>Secondary data not easy to use</a:t>
            </a:r>
          </a:p>
          <a:p>
            <a:pPr eaLnBrk="1" hangingPunct="1"/>
            <a:r>
              <a:rPr lang="en-US" sz="2800" dirty="0" smtClean="0"/>
              <a:t>Secondary data incomplete or unreliable</a:t>
            </a:r>
          </a:p>
          <a:p>
            <a:pPr eaLnBrk="1" hangingPunct="1"/>
            <a:r>
              <a:rPr lang="en-US" sz="2800" dirty="0" smtClean="0"/>
              <a:t>Key informants may distort the past</a:t>
            </a:r>
          </a:p>
          <a:p>
            <a:pPr eaLnBrk="1" hangingPunct="1"/>
            <a:endParaRPr lang="en-US" sz="2800" dirty="0"/>
          </a:p>
          <a:p>
            <a:pPr eaLnBrk="1" hangingPunct="1">
              <a:buFont typeface="Wingdings" pitchFamily="2" charset="2"/>
              <a:buChar char="Ø"/>
            </a:pPr>
            <a:r>
              <a:rPr lang="en-US" sz="2800" dirty="0" smtClean="0"/>
              <a:t>Yet in </a:t>
            </a:r>
            <a:r>
              <a:rPr lang="en-US" sz="2800" i="1" dirty="0" smtClean="0"/>
              <a:t>many</a:t>
            </a:r>
            <a:r>
              <a:rPr lang="en-US" sz="2800" dirty="0" smtClean="0"/>
              <a:t> cases we need to use one or more of these methods to determine what change occurred during the life of a project.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3"/>
          <p:cNvSpPr>
            <a:spLocks noGrp="1" noChangeArrowheads="1"/>
          </p:cNvSpPr>
          <p:nvPr>
            <p:ph type="subTitle" idx="1"/>
          </p:nvPr>
        </p:nvSpPr>
        <p:spPr>
          <a:xfrm>
            <a:off x="1651000" y="3684588"/>
            <a:ext cx="6024563" cy="1752600"/>
          </a:xfrm>
        </p:spPr>
        <p:txBody>
          <a:bodyPr/>
          <a:lstStyle/>
          <a:p>
            <a:pPr eaLnBrk="1" hangingPunct="1"/>
            <a:r>
              <a:rPr lang="en-US" sz="5400" b="1" dirty="0" smtClean="0">
                <a:solidFill>
                  <a:srgbClr val="0070C0"/>
                </a:solidFill>
              </a:rPr>
              <a:t>Mixed-method (MM) evaluations</a:t>
            </a:r>
            <a:endParaRPr lang="en-US" sz="4400" i="1" dirty="0" smtClean="0">
              <a:solidFill>
                <a:srgbClr val="0070C0"/>
              </a:solidFill>
            </a:endParaRPr>
          </a:p>
        </p:txBody>
      </p:sp>
      <p:sp>
        <p:nvSpPr>
          <p:cNvPr id="5" name="Rectangle 2"/>
          <p:cNvSpPr txBox="1">
            <a:spLocks noChangeArrowheads="1"/>
          </p:cNvSpPr>
          <p:nvPr/>
        </p:nvSpPr>
        <p:spPr bwMode="auto">
          <a:xfrm>
            <a:off x="914400" y="690563"/>
            <a:ext cx="7340600" cy="2295525"/>
          </a:xfrm>
          <a:prstGeom prst="rect">
            <a:avLst/>
          </a:prstGeom>
          <a:noFill/>
          <a:ln w="9525">
            <a:noFill/>
            <a:miter lim="800000"/>
            <a:headEnd/>
            <a:tailEnd/>
          </a:ln>
        </p:spPr>
        <p:txBody>
          <a:bodyPr anchor="ctr" anchorCtr="1"/>
          <a:lstStyle/>
          <a:p>
            <a:pPr algn="ctr">
              <a:defRPr/>
            </a:pPr>
            <a:r>
              <a:rPr lang="en-US" sz="2400" i="1" kern="0" dirty="0">
                <a:solidFill>
                  <a:schemeClr val="tx2"/>
                </a:solidFill>
                <a:latin typeface="+mj-lt"/>
                <a:ea typeface="+mj-ea"/>
                <a:cs typeface="+mj-cs"/>
              </a:rPr>
              <a:t/>
            </a:r>
            <a:br>
              <a:rPr lang="en-US" sz="2400" i="1" kern="0" dirty="0">
                <a:solidFill>
                  <a:schemeClr val="tx2"/>
                </a:solidFill>
                <a:latin typeface="+mj-lt"/>
                <a:ea typeface="+mj-ea"/>
                <a:cs typeface="+mj-cs"/>
              </a:rPr>
            </a:br>
            <a:r>
              <a:rPr lang="en-US" sz="4000" b="1" i="1" kern="0" dirty="0">
                <a:solidFill>
                  <a:srgbClr val="C00000"/>
                </a:solidFill>
                <a:latin typeface="+mj-lt"/>
                <a:ea typeface="+mj-ea"/>
                <a:cs typeface="+mj-cs"/>
              </a:rPr>
              <a:t>RealWorld Evaluation</a:t>
            </a:r>
            <a:r>
              <a:rPr lang="en-US" sz="3200" b="1" i="1" kern="0" dirty="0">
                <a:solidFill>
                  <a:schemeClr val="tx2"/>
                </a:solidFill>
                <a:latin typeface="+mj-lt"/>
                <a:ea typeface="+mj-ea"/>
                <a:cs typeface="+mj-cs"/>
              </a:rPr>
              <a:t> </a:t>
            </a:r>
            <a:br>
              <a:rPr lang="en-US" sz="3200" b="1" i="1" kern="0" dirty="0">
                <a:solidFill>
                  <a:schemeClr val="tx2"/>
                </a:solidFill>
                <a:latin typeface="+mj-lt"/>
                <a:ea typeface="+mj-ea"/>
                <a:cs typeface="+mj-cs"/>
              </a:rPr>
            </a:br>
            <a:r>
              <a:rPr lang="en-US" sz="3200" b="1" i="1" kern="0" dirty="0">
                <a:solidFill>
                  <a:schemeClr val="tx2"/>
                </a:solidFill>
                <a:latin typeface="+mj-lt"/>
                <a:ea typeface="+mj-ea"/>
                <a:cs typeface="+mj-cs"/>
              </a:rPr>
              <a:t/>
            </a:r>
            <a:br>
              <a:rPr lang="en-US" sz="3200" b="1" i="1" kern="0" dirty="0">
                <a:solidFill>
                  <a:schemeClr val="tx2"/>
                </a:solidFill>
                <a:latin typeface="+mj-lt"/>
                <a:ea typeface="+mj-ea"/>
                <a:cs typeface="+mj-cs"/>
              </a:rPr>
            </a:br>
            <a:r>
              <a:rPr lang="en-US" sz="2400" kern="0" dirty="0">
                <a:solidFill>
                  <a:schemeClr val="tx2"/>
                </a:solidFill>
                <a:latin typeface="+mj-lt"/>
                <a:ea typeface="+mj-ea"/>
                <a:cs typeface="+mj-cs"/>
              </a:rPr>
              <a:t>Designing Evaluations under Budget, Time, Data and Political Constraints</a:t>
            </a:r>
            <a:r>
              <a:rPr lang="en-US" sz="4800" i="1" kern="0" dirty="0">
                <a:solidFill>
                  <a:schemeClr val="tx2"/>
                </a:solidFill>
                <a:latin typeface="+mj-lt"/>
                <a:ea typeface="+mj-ea"/>
                <a:cs typeface="+mj-cs"/>
              </a:rPr>
              <a:t> </a:t>
            </a:r>
            <a:endParaRPr lang="en-US" sz="3200" kern="0" dirty="0">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dissolve">
                                      <p:cBhvr>
                                        <p:cTn id="7" dur="1000"/>
                                        <p:tgtEl>
                                          <p:spTgt spid="8909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Main Messages</a:t>
            </a:r>
            <a:endParaRPr lang="en-US" dirty="0"/>
          </a:p>
        </p:txBody>
      </p:sp>
      <p:sp>
        <p:nvSpPr>
          <p:cNvPr id="3" name="Slide Number Placeholder 2"/>
          <p:cNvSpPr>
            <a:spLocks noGrp="1"/>
          </p:cNvSpPr>
          <p:nvPr>
            <p:ph type="sldNum" sz="quarter" idx="12"/>
          </p:nvPr>
        </p:nvSpPr>
        <p:spPr/>
        <p:txBody>
          <a:bodyPr/>
          <a:lstStyle/>
          <a:p>
            <a:fld id="{9620D6E1-1759-438B-A378-EE3B03A88AD9}" type="slidenum">
              <a:rPr lang="en-US" smtClean="0"/>
              <a:t>79</a:t>
            </a:fld>
            <a:endParaRPr lang="en-US"/>
          </a:p>
        </p:txBody>
      </p:sp>
      <p:sp>
        <p:nvSpPr>
          <p:cNvPr id="4" name="Content Placeholder 3"/>
          <p:cNvSpPr>
            <a:spLocks noGrp="1"/>
          </p:cNvSpPr>
          <p:nvPr>
            <p:ph sz="quarter" idx="1"/>
          </p:nvPr>
        </p:nvSpPr>
        <p:spPr>
          <a:xfrm>
            <a:off x="467544" y="1905000"/>
            <a:ext cx="7990656" cy="4038600"/>
          </a:xfrm>
        </p:spPr>
        <p:txBody>
          <a:bodyPr>
            <a:noAutofit/>
          </a:bodyPr>
          <a:lstStyle/>
          <a:p>
            <a:pPr marL="514350" indent="-514350">
              <a:buFont typeface="+mj-lt"/>
              <a:buAutoNum type="arabicPeriod"/>
            </a:pPr>
            <a:r>
              <a:rPr lang="en-US" sz="2400" dirty="0" smtClean="0"/>
              <a:t>No single evaluation approach can fully address the complexities of development evaluations</a:t>
            </a:r>
          </a:p>
          <a:p>
            <a:pPr marL="514350" indent="-514350">
              <a:buFont typeface="+mj-lt"/>
              <a:buAutoNum type="arabicPeriod"/>
            </a:pPr>
            <a:r>
              <a:rPr lang="en-US" sz="2400" dirty="0" smtClean="0"/>
              <a:t>MM </a:t>
            </a:r>
            <a:r>
              <a:rPr lang="en-US" sz="2400" dirty="0"/>
              <a:t>combines the </a:t>
            </a:r>
            <a:r>
              <a:rPr lang="en-US" sz="2400" dirty="0">
                <a:solidFill>
                  <a:srgbClr val="FF0000"/>
                </a:solidFill>
              </a:rPr>
              <a:t>breadth</a:t>
            </a:r>
            <a:r>
              <a:rPr lang="en-US" sz="2400" dirty="0"/>
              <a:t> of quantitative (QUANT) evaluation methods with the </a:t>
            </a:r>
            <a:r>
              <a:rPr lang="en-US" sz="2400" dirty="0">
                <a:solidFill>
                  <a:srgbClr val="FF0000"/>
                </a:solidFill>
              </a:rPr>
              <a:t>depth</a:t>
            </a:r>
            <a:r>
              <a:rPr lang="en-US" sz="2400" dirty="0"/>
              <a:t> of qualitative (QUAL) methods</a:t>
            </a:r>
          </a:p>
          <a:p>
            <a:pPr marL="514350" indent="-514350">
              <a:buFont typeface="+mj-lt"/>
              <a:buAutoNum type="arabicPeriod"/>
            </a:pPr>
            <a:r>
              <a:rPr lang="en-US" sz="2400" dirty="0" smtClean="0"/>
              <a:t>MM </a:t>
            </a:r>
            <a:r>
              <a:rPr lang="en-US" sz="2400" dirty="0"/>
              <a:t>is an integrated approach to evaluation with specific tools and techniques </a:t>
            </a:r>
            <a:r>
              <a:rPr lang="en-US" sz="2400" dirty="0" smtClean="0"/>
              <a:t>for each </a:t>
            </a:r>
            <a:r>
              <a:rPr lang="en-US" sz="2400" dirty="0"/>
              <a:t>stage of the evaluation </a:t>
            </a:r>
            <a:r>
              <a:rPr lang="en-US" sz="2400" dirty="0" smtClean="0"/>
              <a:t>cycle</a:t>
            </a:r>
          </a:p>
          <a:p>
            <a:pPr marL="514350" indent="-514350">
              <a:buFont typeface="+mj-lt"/>
              <a:buAutoNum type="arabicPeriod"/>
            </a:pPr>
            <a:r>
              <a:rPr lang="en-US" sz="2400" dirty="0" smtClean="0"/>
              <a:t>MM are used differently by evaluators with a QUANT orientation and those with a QUAL orientation – and offer distinct benefits for each kind of evaluation</a:t>
            </a:r>
          </a:p>
        </p:txBody>
      </p:sp>
    </p:spTree>
    <p:extLst>
      <p:ext uri="{BB962C8B-B14F-4D97-AF65-F5344CB8AC3E}">
        <p14:creationId xmlns:p14="http://schemas.microsoft.com/office/powerpoint/2010/main" val="1776371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p>
            <a:pPr>
              <a:defRPr/>
            </a:pPr>
            <a:fld id="{694EA663-F76A-460D-96DE-DA5FFC5D897C}" type="slidenum">
              <a:rPr lang="en-US" smtClean="0"/>
              <a:pPr>
                <a:defRPr/>
              </a:pPr>
              <a:t>8</a:t>
            </a:fld>
            <a:endParaRPr lang="en-US" dirty="0" smtClean="0"/>
          </a:p>
        </p:txBody>
      </p:sp>
      <p:sp>
        <p:nvSpPr>
          <p:cNvPr id="18435" name="Rectangle 2"/>
          <p:cNvSpPr>
            <a:spLocks noGrp="1" noChangeArrowheads="1"/>
          </p:cNvSpPr>
          <p:nvPr>
            <p:ph type="title"/>
          </p:nvPr>
        </p:nvSpPr>
        <p:spPr/>
        <p:txBody>
          <a:bodyPr/>
          <a:lstStyle/>
          <a:p>
            <a:r>
              <a:rPr lang="en-US" sz="3200" dirty="0" smtClean="0"/>
              <a:t>Typical RealWorld </a:t>
            </a:r>
            <a:r>
              <a:rPr lang="fr-CA" sz="3200" dirty="0" smtClean="0"/>
              <a:t>E</a:t>
            </a:r>
            <a:r>
              <a:rPr lang="en-US" sz="3200" dirty="0" smtClean="0"/>
              <a:t>valuation Scenario</a:t>
            </a:r>
          </a:p>
        </p:txBody>
      </p:sp>
      <p:sp>
        <p:nvSpPr>
          <p:cNvPr id="77827" name="Rectangle 3"/>
          <p:cNvSpPr>
            <a:spLocks noGrp="1" noChangeArrowheads="1"/>
          </p:cNvSpPr>
          <p:nvPr>
            <p:ph type="body" idx="1"/>
          </p:nvPr>
        </p:nvSpPr>
        <p:spPr/>
        <p:txBody>
          <a:bodyPr/>
          <a:lstStyle/>
          <a:p>
            <a:pPr marL="533400" indent="-533400">
              <a:lnSpc>
                <a:spcPct val="90000"/>
              </a:lnSpc>
              <a:buFont typeface="Wingdings" pitchFamily="2" charset="2"/>
              <a:buNone/>
            </a:pPr>
            <a:r>
              <a:rPr lang="en-US" sz="2700" dirty="0" smtClean="0"/>
              <a:t>Evaluator(s) not brought in until near end of project</a:t>
            </a:r>
          </a:p>
          <a:p>
            <a:pPr marL="533400" indent="-533400">
              <a:lnSpc>
                <a:spcPct val="90000"/>
              </a:lnSpc>
              <a:buFont typeface="Wingdings" pitchFamily="2" charset="2"/>
              <a:buNone/>
            </a:pPr>
            <a:r>
              <a:rPr lang="en-US" sz="2700" dirty="0" smtClean="0"/>
              <a:t>For political, technical or budget reasons:</a:t>
            </a:r>
          </a:p>
          <a:p>
            <a:pPr marL="914400" lvl="1" indent="-457200">
              <a:lnSpc>
                <a:spcPct val="90000"/>
              </a:lnSpc>
            </a:pPr>
            <a:r>
              <a:rPr lang="en-US" sz="2700" dirty="0" smtClean="0"/>
              <a:t>There was no life-of-project evaluation plan</a:t>
            </a:r>
          </a:p>
          <a:p>
            <a:pPr marL="914400" lvl="1" indent="-457200">
              <a:lnSpc>
                <a:spcPct val="90000"/>
              </a:lnSpc>
            </a:pPr>
            <a:r>
              <a:rPr lang="en-US" sz="2700" dirty="0" smtClean="0"/>
              <a:t>There was no baseline survey</a:t>
            </a:r>
          </a:p>
          <a:p>
            <a:pPr marL="914400" lvl="1" indent="-457200">
              <a:lnSpc>
                <a:spcPct val="90000"/>
              </a:lnSpc>
            </a:pPr>
            <a:r>
              <a:rPr lang="en-US" sz="2700" dirty="0" smtClean="0"/>
              <a:t>Project implementers did not collect adequate data on project participants at the beginning nor during the life of the project</a:t>
            </a:r>
          </a:p>
          <a:p>
            <a:pPr marL="914400" lvl="1" indent="-457200">
              <a:lnSpc>
                <a:spcPct val="90000"/>
              </a:lnSpc>
            </a:pPr>
            <a:r>
              <a:rPr lang="en-US" sz="2700" dirty="0" smtClean="0"/>
              <a:t>It is difficult to collect data on comparable control groups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dissolve">
                                      <p:cBhvr>
                                        <p:cTn id="7" dur="1000"/>
                                        <p:tgtEl>
                                          <p:spTgt spid="77827">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animEffect transition="in" filter="dissolve">
                                      <p:cBhvr>
                                        <p:cTn id="11" dur="1000"/>
                                        <p:tgtEl>
                                          <p:spTgt spid="77827">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Effect transition="in" filter="dissolve">
                                      <p:cBhvr>
                                        <p:cTn id="15" dur="1000"/>
                                        <p:tgtEl>
                                          <p:spTgt spid="77827">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animEffect transition="in" filter="dissolve">
                                      <p:cBhvr>
                                        <p:cTn id="19" dur="1000"/>
                                        <p:tgtEl>
                                          <p:spTgt spid="77827">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77827">
                                            <p:txEl>
                                              <p:pRg st="4" end="4"/>
                                            </p:txEl>
                                          </p:spTgt>
                                        </p:tgtEl>
                                        <p:attrNameLst>
                                          <p:attrName>style.visibility</p:attrName>
                                        </p:attrNameLst>
                                      </p:cBhvr>
                                      <p:to>
                                        <p:strVal val="visible"/>
                                      </p:to>
                                    </p:set>
                                    <p:animEffect transition="in" filter="dissolve">
                                      <p:cBhvr>
                                        <p:cTn id="23" dur="1000"/>
                                        <p:tgtEl>
                                          <p:spTgt spid="77827">
                                            <p:txEl>
                                              <p:pRg st="4" end="4"/>
                                            </p:txEl>
                                          </p:spTgt>
                                        </p:tgtEl>
                                      </p:cBhvr>
                                    </p:animEffect>
                                  </p:child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77827">
                                            <p:txEl>
                                              <p:pRg st="5" end="5"/>
                                            </p:txEl>
                                          </p:spTgt>
                                        </p:tgtEl>
                                        <p:attrNameLst>
                                          <p:attrName>style.visibility</p:attrName>
                                        </p:attrNameLst>
                                      </p:cBhvr>
                                      <p:to>
                                        <p:strVal val="visible"/>
                                      </p:to>
                                    </p:set>
                                    <p:animEffect transition="in" filter="dissolve">
                                      <p:cBhvr>
                                        <p:cTn id="27" dur="10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2" autoUpdateAnimBg="0" advAuto="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  Why mixed methods?</a:t>
            </a:r>
            <a:endParaRPr lang="en-US" dirty="0">
              <a:solidFill>
                <a:srgbClr val="FF0000"/>
              </a:solidFill>
            </a:endParaRPr>
          </a:p>
        </p:txBody>
      </p:sp>
      <p:sp>
        <p:nvSpPr>
          <p:cNvPr id="9" name="Slide Number Placeholder 8"/>
          <p:cNvSpPr>
            <a:spLocks noGrp="1"/>
          </p:cNvSpPr>
          <p:nvPr>
            <p:ph type="sldNum" sz="quarter" idx="12"/>
          </p:nvPr>
        </p:nvSpPr>
        <p:spPr/>
        <p:txBody>
          <a:bodyPr/>
          <a:lstStyle/>
          <a:p>
            <a:fld id="{9620D6E1-1759-438B-A378-EE3B03A88AD9}" type="slidenum">
              <a:rPr lang="en-US" smtClean="0"/>
              <a:t>80</a:t>
            </a:fld>
            <a:endParaRPr lang="en-US"/>
          </a:p>
        </p:txBody>
      </p:sp>
      <p:sp>
        <p:nvSpPr>
          <p:cNvPr id="6" name="Rectangle 5"/>
          <p:cNvSpPr/>
          <p:nvPr/>
        </p:nvSpPr>
        <p:spPr>
          <a:xfrm>
            <a:off x="914400" y="1752600"/>
            <a:ext cx="2209800" cy="2590800"/>
          </a:xfrm>
          <a:prstGeom prst="rect">
            <a:avLst/>
          </a:prstGeom>
          <a:solidFill>
            <a:schemeClr val="accent2">
              <a:lumMod val="20000"/>
              <a:lumOff val="80000"/>
            </a:schemeClr>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single evaluation methodology can fully explain how development programs operate in the real world</a:t>
            </a:r>
            <a:endParaRPr lang="en-US" dirty="0">
              <a:solidFill>
                <a:schemeClr val="tx1"/>
              </a:solidFill>
            </a:endParaRPr>
          </a:p>
        </p:txBody>
      </p:sp>
      <p:sp>
        <p:nvSpPr>
          <p:cNvPr id="7" name="Right Arrow 6"/>
          <p:cNvSpPr/>
          <p:nvPr/>
        </p:nvSpPr>
        <p:spPr>
          <a:xfrm>
            <a:off x="3200400" y="2819400"/>
            <a:ext cx="1981200" cy="8382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1600" y="1828800"/>
            <a:ext cx="2971800" cy="2514600"/>
          </a:xfrm>
          <a:prstGeom prst="rect">
            <a:avLst/>
          </a:prstGeom>
          <a:solidFill>
            <a:srgbClr val="FFF8C2"/>
          </a:solidFill>
          <a:ln w="381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This explains the growing interest in mixed methods evaluations</a:t>
            </a:r>
            <a:endParaRPr lang="en-US" dirty="0">
              <a:solidFill>
                <a:schemeClr val="tx1"/>
              </a:solidFill>
            </a:endParaRPr>
          </a:p>
        </p:txBody>
      </p:sp>
    </p:spTree>
    <p:extLst>
      <p:ext uri="{BB962C8B-B14F-4D97-AF65-F5344CB8AC3E}">
        <p14:creationId xmlns:p14="http://schemas.microsoft.com/office/powerpoint/2010/main" val="5618213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rgbClr val="FF0000"/>
                </a:solidFill>
              </a:rPr>
              <a:t>Why mixed methods?  </a:t>
            </a:r>
            <a:r>
              <a:rPr lang="en-US" sz="2200" dirty="0" smtClean="0">
                <a:solidFill>
                  <a:srgbClr val="FF0000"/>
                </a:solidFill>
              </a:rPr>
              <a:t>No single evaluation method can fully explain how development programs operate in the real world</a:t>
            </a:r>
            <a:endParaRPr lang="en-US" sz="2200" dirty="0">
              <a:solidFill>
                <a:srgbClr val="FF0000"/>
              </a:solidFill>
            </a:endParaRPr>
          </a:p>
        </p:txBody>
      </p:sp>
      <p:sp>
        <p:nvSpPr>
          <p:cNvPr id="6" name="Slide Number Placeholder 5"/>
          <p:cNvSpPr>
            <a:spLocks noGrp="1"/>
          </p:cNvSpPr>
          <p:nvPr>
            <p:ph type="sldNum" sz="quarter" idx="12"/>
          </p:nvPr>
        </p:nvSpPr>
        <p:spPr/>
        <p:txBody>
          <a:bodyPr/>
          <a:lstStyle/>
          <a:p>
            <a:fld id="{9620D6E1-1759-438B-A378-EE3B03A88AD9}" type="slidenum">
              <a:rPr lang="en-US" smtClean="0"/>
              <a:t>81</a:t>
            </a:fld>
            <a:endParaRPr lang="en-US"/>
          </a:p>
        </p:txBody>
      </p:sp>
      <p:sp>
        <p:nvSpPr>
          <p:cNvPr id="3" name="Content Placeholder 2"/>
          <p:cNvSpPr>
            <a:spLocks noGrp="1"/>
          </p:cNvSpPr>
          <p:nvPr>
            <p:ph sz="quarter" idx="1"/>
          </p:nvPr>
        </p:nvSpPr>
        <p:spPr>
          <a:xfrm>
            <a:off x="467544" y="1905000"/>
            <a:ext cx="8280920" cy="4038600"/>
          </a:xfrm>
        </p:spPr>
        <p:txBody>
          <a:bodyPr>
            <a:noAutofit/>
          </a:bodyPr>
          <a:lstStyle/>
          <a:p>
            <a:pPr marL="457200" indent="-457200">
              <a:buFont typeface="+mj-lt"/>
              <a:buAutoNum type="arabicPeriod"/>
            </a:pPr>
            <a:r>
              <a:rPr lang="en-US" sz="2400" dirty="0" smtClean="0"/>
              <a:t>Programs operate in complex and changing environments </a:t>
            </a:r>
          </a:p>
          <a:p>
            <a:pPr marL="457200" indent="-457200">
              <a:buFont typeface="+mj-lt"/>
              <a:buAutoNum type="arabicPeriod"/>
            </a:pPr>
            <a:r>
              <a:rPr lang="en-US" sz="2400" dirty="0" smtClean="0"/>
              <a:t>Interventions are affected by historical, cultural, political, economic and other contextual factors</a:t>
            </a:r>
          </a:p>
          <a:p>
            <a:pPr marL="457200" indent="-457200">
              <a:buFont typeface="+mj-lt"/>
              <a:buAutoNum type="arabicPeriod"/>
            </a:pPr>
            <a:r>
              <a:rPr lang="en-US" sz="2400" dirty="0" smtClean="0"/>
              <a:t>Different methodologies are </a:t>
            </a:r>
            <a:r>
              <a:rPr lang="en-US" sz="2400" dirty="0"/>
              <a:t>needed </a:t>
            </a:r>
            <a:r>
              <a:rPr lang="en-US" sz="2400" dirty="0" smtClean="0"/>
              <a:t>to measure </a:t>
            </a:r>
            <a:r>
              <a:rPr lang="en-US" sz="2400" dirty="0"/>
              <a:t>different </a:t>
            </a:r>
            <a:r>
              <a:rPr lang="en-US" sz="2400" dirty="0" smtClean="0"/>
              <a:t>contextual factors, processes and outcomes. </a:t>
            </a:r>
          </a:p>
          <a:p>
            <a:pPr marL="457200" indent="-457200">
              <a:buFont typeface="+mj-lt"/>
              <a:buAutoNum type="arabicPeriod"/>
            </a:pPr>
            <a:r>
              <a:rPr lang="en-US" sz="2400" dirty="0" smtClean="0"/>
              <a:t>Even “simple” interventions often involve complex processes of organizational and behavioral change</a:t>
            </a:r>
          </a:p>
          <a:p>
            <a:pPr marL="457200" indent="-457200">
              <a:buFont typeface="+mj-lt"/>
              <a:buAutoNum type="arabicPeriod"/>
            </a:pPr>
            <a:r>
              <a:rPr lang="en-US" sz="2400" dirty="0" smtClean="0"/>
              <a:t>Programs change depending on how different sectors of the target population respond</a:t>
            </a:r>
          </a:p>
        </p:txBody>
      </p:sp>
    </p:spTree>
    <p:extLst>
      <p:ext uri="{BB962C8B-B14F-4D97-AF65-F5344CB8AC3E}">
        <p14:creationId xmlns:p14="http://schemas.microsoft.com/office/powerpoint/2010/main" val="17800423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benefits of a mixed methods approach</a:t>
            </a:r>
            <a:endParaRPr lang="en-US" dirty="0"/>
          </a:p>
        </p:txBody>
      </p:sp>
      <p:sp>
        <p:nvSpPr>
          <p:cNvPr id="12" name="Slide Number Placeholder 11"/>
          <p:cNvSpPr>
            <a:spLocks noGrp="1"/>
          </p:cNvSpPr>
          <p:nvPr>
            <p:ph type="sldNum" sz="quarter" idx="12"/>
          </p:nvPr>
        </p:nvSpPr>
        <p:spPr/>
        <p:txBody>
          <a:bodyPr/>
          <a:lstStyle/>
          <a:p>
            <a:fld id="{9620D6E1-1759-438B-A378-EE3B03A88AD9}" type="slidenum">
              <a:rPr lang="en-US" smtClean="0"/>
              <a:t>82</a:t>
            </a:fld>
            <a:endParaRPr lang="en-US"/>
          </a:p>
        </p:txBody>
      </p:sp>
      <p:sp>
        <p:nvSpPr>
          <p:cNvPr id="7" name="Rectangle 6"/>
          <p:cNvSpPr/>
          <p:nvPr/>
        </p:nvSpPr>
        <p:spPr>
          <a:xfrm>
            <a:off x="914400" y="1828800"/>
            <a:ext cx="2895600" cy="2133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QUANTITATIVE </a:t>
            </a:r>
          </a:p>
          <a:p>
            <a:pPr algn="ctr"/>
            <a:r>
              <a:rPr lang="en-US" b="1" dirty="0" smtClean="0">
                <a:solidFill>
                  <a:srgbClr val="0070C0"/>
                </a:solidFill>
              </a:rPr>
              <a:t>breadth</a:t>
            </a:r>
            <a:endParaRPr lang="en-US" b="1" dirty="0">
              <a:solidFill>
                <a:srgbClr val="0070C0"/>
              </a:solidFill>
            </a:endParaRPr>
          </a:p>
        </p:txBody>
      </p:sp>
      <p:sp>
        <p:nvSpPr>
          <p:cNvPr id="8" name="Rectangle 7"/>
          <p:cNvSpPr/>
          <p:nvPr/>
        </p:nvSpPr>
        <p:spPr>
          <a:xfrm>
            <a:off x="4876800" y="1752600"/>
            <a:ext cx="2895600" cy="213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QUALITATIVE </a:t>
            </a:r>
          </a:p>
          <a:p>
            <a:pPr algn="ctr"/>
            <a:r>
              <a:rPr lang="en-US" b="1" dirty="0" smtClean="0">
                <a:solidFill>
                  <a:srgbClr val="0070C0"/>
                </a:solidFill>
              </a:rPr>
              <a:t>depth</a:t>
            </a:r>
            <a:endParaRPr lang="en-US" b="1" dirty="0">
              <a:solidFill>
                <a:srgbClr val="0070C0"/>
              </a:solidFill>
            </a:endParaRPr>
          </a:p>
        </p:txBody>
      </p:sp>
      <p:sp>
        <p:nvSpPr>
          <p:cNvPr id="10" name="Rectangle 9"/>
          <p:cNvSpPr/>
          <p:nvPr/>
        </p:nvSpPr>
        <p:spPr>
          <a:xfrm>
            <a:off x="990600" y="4343400"/>
            <a:ext cx="2743200" cy="18288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How many?</a:t>
            </a:r>
          </a:p>
          <a:p>
            <a:pPr algn="ctr"/>
            <a:r>
              <a:rPr lang="en-US" dirty="0" smtClean="0">
                <a:solidFill>
                  <a:srgbClr val="FF0000"/>
                </a:solidFill>
              </a:rPr>
              <a:t>How much?</a:t>
            </a:r>
          </a:p>
          <a:p>
            <a:pPr algn="ctr"/>
            <a:r>
              <a:rPr lang="en-US" dirty="0" smtClean="0">
                <a:solidFill>
                  <a:srgbClr val="FF0000"/>
                </a:solidFill>
              </a:rPr>
              <a:t>How representative of the total population?</a:t>
            </a:r>
          </a:p>
          <a:p>
            <a:pPr algn="ctr"/>
            <a:r>
              <a:rPr lang="en-US" dirty="0" smtClean="0">
                <a:solidFill>
                  <a:srgbClr val="FF0000"/>
                </a:solidFill>
              </a:rPr>
              <a:t>Are changes statistically significant?</a:t>
            </a:r>
            <a:endParaRPr lang="en-US" dirty="0">
              <a:solidFill>
                <a:srgbClr val="FF0000"/>
              </a:solidFill>
            </a:endParaRPr>
          </a:p>
        </p:txBody>
      </p:sp>
      <p:sp>
        <p:nvSpPr>
          <p:cNvPr id="11" name="Rectangle 10"/>
          <p:cNvSpPr/>
          <p:nvPr/>
        </p:nvSpPr>
        <p:spPr>
          <a:xfrm>
            <a:off x="4876800" y="4419600"/>
            <a:ext cx="2895600" cy="1752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sz="1600" b="1" dirty="0" smtClean="0">
                <a:solidFill>
                  <a:srgbClr val="000000"/>
                </a:solidFill>
              </a:rPr>
              <a:t>How were changes experienced by individuals?</a:t>
            </a:r>
          </a:p>
          <a:p>
            <a:pPr marL="285750" indent="-285750">
              <a:buFont typeface="Arial"/>
              <a:buChar char="•"/>
            </a:pPr>
            <a:r>
              <a:rPr lang="en-US" sz="1600" b="1" dirty="0" smtClean="0">
                <a:solidFill>
                  <a:srgbClr val="000000"/>
                </a:solidFill>
              </a:rPr>
              <a:t>What actually happened on the ground?</a:t>
            </a:r>
          </a:p>
          <a:p>
            <a:pPr marL="285750" indent="-285750">
              <a:buFont typeface="Arial"/>
              <a:buChar char="•"/>
            </a:pPr>
            <a:r>
              <a:rPr lang="en-US" sz="1600" b="1" dirty="0" smtClean="0">
                <a:solidFill>
                  <a:srgbClr val="000000"/>
                </a:solidFill>
              </a:rPr>
              <a:t>The quality of services</a:t>
            </a:r>
            <a:endParaRPr lang="en-US" sz="1600" b="1" dirty="0">
              <a:solidFill>
                <a:srgbClr val="000000"/>
              </a:solidFill>
            </a:endParaRPr>
          </a:p>
        </p:txBody>
      </p:sp>
      <p:sp>
        <p:nvSpPr>
          <p:cNvPr id="2" name="Rectangle 1"/>
          <p:cNvSpPr/>
          <p:nvPr/>
        </p:nvSpPr>
        <p:spPr>
          <a:xfrm>
            <a:off x="4054416" y="2564921"/>
            <a:ext cx="621102" cy="661358"/>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solidFill>
                  <a:schemeClr val="tx1"/>
                </a:solidFill>
              </a:rPr>
              <a:t>+</a:t>
            </a:r>
            <a:endParaRPr lang="en-US" sz="4000" dirty="0">
              <a:solidFill>
                <a:schemeClr val="tx1"/>
              </a:solidFill>
            </a:endParaRPr>
          </a:p>
        </p:txBody>
      </p:sp>
    </p:spTree>
    <p:extLst>
      <p:ext uri="{BB962C8B-B14F-4D97-AF65-F5344CB8AC3E}">
        <p14:creationId xmlns:p14="http://schemas.microsoft.com/office/powerpoint/2010/main" val="7154524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531440" y="387821"/>
            <a:ext cx="8001000" cy="1096963"/>
          </a:xfrm>
        </p:spPr>
        <p:txBody>
          <a:bodyPr>
            <a:normAutofit fontScale="90000"/>
          </a:bodyPr>
          <a:lstStyle/>
          <a:p>
            <a:pPr eaLnBrk="1" hangingPunct="1"/>
            <a:r>
              <a:rPr lang="en-US" sz="3600" b="1" dirty="0" smtClean="0">
                <a:solidFill>
                  <a:srgbClr val="FF0000"/>
                </a:solidFill>
              </a:rPr>
              <a:t>Four decisions for designing a mixed methods evaluation</a:t>
            </a:r>
          </a:p>
        </p:txBody>
      </p:sp>
      <p:sp>
        <p:nvSpPr>
          <p:cNvPr id="3" name="Slide Number Placeholder 2"/>
          <p:cNvSpPr>
            <a:spLocks noGrp="1"/>
          </p:cNvSpPr>
          <p:nvPr>
            <p:ph type="sldNum" sz="quarter" idx="12"/>
          </p:nvPr>
        </p:nvSpPr>
        <p:spPr/>
        <p:txBody>
          <a:bodyPr/>
          <a:lstStyle/>
          <a:p>
            <a:fld id="{9620D6E1-1759-438B-A378-EE3B03A88AD9}" type="slidenum">
              <a:rPr lang="en-US" smtClean="0"/>
              <a:t>83</a:t>
            </a:fld>
            <a:endParaRPr lang="en-US"/>
          </a:p>
        </p:txBody>
      </p:sp>
      <p:sp>
        <p:nvSpPr>
          <p:cNvPr id="17412" name="Rectangle 3"/>
          <p:cNvSpPr>
            <a:spLocks noGrp="1" noChangeArrowheads="1"/>
          </p:cNvSpPr>
          <p:nvPr>
            <p:ph sz="quarter" idx="1"/>
          </p:nvPr>
        </p:nvSpPr>
        <p:spPr/>
        <p:txBody>
          <a:bodyPr>
            <a:normAutofit/>
          </a:bodyPr>
          <a:lstStyle/>
          <a:p>
            <a:pPr marL="514350" indent="-514350">
              <a:buAutoNum type="arabicPeriod"/>
            </a:pPr>
            <a:r>
              <a:rPr lang="en-US" sz="3600" dirty="0" smtClean="0"/>
              <a:t>At which stages of the evaluation are mixed methods used?</a:t>
            </a:r>
          </a:p>
          <a:p>
            <a:pPr marL="514350" indent="-514350">
              <a:buAutoNum type="arabicPeriod"/>
            </a:pPr>
            <a:r>
              <a:rPr lang="en-US" sz="3600" dirty="0" smtClean="0"/>
              <a:t>Is the design sequential or concurrent?</a:t>
            </a:r>
          </a:p>
          <a:p>
            <a:pPr marL="514350" indent="-514350">
              <a:buAutoNum type="arabicPeriod"/>
            </a:pPr>
            <a:r>
              <a:rPr lang="en-US" sz="3600" dirty="0" smtClean="0"/>
              <a:t>Which approach is dominant?</a:t>
            </a:r>
          </a:p>
          <a:p>
            <a:pPr marL="514350" indent="-514350">
              <a:buAutoNum type="arabicPeriod"/>
            </a:pPr>
            <a:r>
              <a:rPr lang="en-US" sz="3600" dirty="0" smtClean="0"/>
              <a:t>Is the design single or multi-level?</a:t>
            </a:r>
          </a:p>
        </p:txBody>
      </p:sp>
    </p:spTree>
    <p:extLst>
      <p:ext uri="{BB962C8B-B14F-4D97-AF65-F5344CB8AC3E}">
        <p14:creationId xmlns:p14="http://schemas.microsoft.com/office/powerpoint/2010/main" val="16785373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4104" y="509808"/>
            <a:ext cx="8534400" cy="758952"/>
          </a:xfrm>
        </p:spPr>
        <p:txBody>
          <a:bodyPr>
            <a:noAutofit/>
          </a:bodyPr>
          <a:lstStyle/>
          <a:p>
            <a:r>
              <a:rPr lang="en-US" sz="2800" dirty="0" smtClean="0">
                <a:solidFill>
                  <a:srgbClr val="FF0000"/>
                </a:solidFill>
              </a:rPr>
              <a:t>Decision 1:  At which stages of the evaluation are mixed methods used?</a:t>
            </a:r>
            <a:endParaRPr lang="en-US" sz="2800" dirty="0">
              <a:solidFill>
                <a:srgbClr val="FF0000"/>
              </a:solidFill>
            </a:endParaRPr>
          </a:p>
        </p:txBody>
      </p:sp>
      <p:sp>
        <p:nvSpPr>
          <p:cNvPr id="5" name="Slide Number Placeholder 4"/>
          <p:cNvSpPr>
            <a:spLocks noGrp="1"/>
          </p:cNvSpPr>
          <p:nvPr>
            <p:ph type="sldNum" sz="quarter" idx="12"/>
          </p:nvPr>
        </p:nvSpPr>
        <p:spPr/>
        <p:txBody>
          <a:bodyPr/>
          <a:lstStyle/>
          <a:p>
            <a:fld id="{9620D6E1-1759-438B-A378-EE3B03A88AD9}" type="slidenum">
              <a:rPr lang="en-US" smtClean="0"/>
              <a:t>84</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913204679"/>
              </p:ext>
            </p:extLst>
          </p:nvPr>
        </p:nvGraphicFramePr>
        <p:xfrm>
          <a:off x="301625" y="1527175"/>
          <a:ext cx="8504240" cy="3078480"/>
        </p:xfrm>
        <a:graphic>
          <a:graphicData uri="http://schemas.openxmlformats.org/drawingml/2006/table">
            <a:tbl>
              <a:tblPr firstRow="1" bandRow="1">
                <a:tableStyleId>{5C22544A-7EE6-4342-B048-85BDC9FD1C3A}</a:tableStyleId>
              </a:tblPr>
              <a:tblGrid>
                <a:gridCol w="4879975"/>
                <a:gridCol w="1219200"/>
                <a:gridCol w="1143000"/>
                <a:gridCol w="1262065"/>
              </a:tblGrid>
              <a:tr h="370840">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QUANT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QUAL</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Mixed</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1. Formulation of hypotheses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2. Sample design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3. Evaluation design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4. Data collection and recording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5. Triangulation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6. Data analysis and interpretation</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381000" y="4953000"/>
            <a:ext cx="8305800" cy="1295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Mixed methods can be used at any stage of the evaluation.</a:t>
            </a:r>
          </a:p>
          <a:p>
            <a:pPr algn="ctr"/>
            <a:r>
              <a:rPr lang="en-US" sz="2400" dirty="0" smtClean="0">
                <a:solidFill>
                  <a:schemeClr val="tx1"/>
                </a:solidFill>
              </a:rPr>
              <a:t>A fully integrated MM design combines QUANT and QUAL methods at all stages of the evaluation</a:t>
            </a:r>
            <a:endParaRPr lang="en-US" sz="2400" dirty="0">
              <a:solidFill>
                <a:schemeClr val="tx1"/>
              </a:solidFill>
            </a:endParaRPr>
          </a:p>
        </p:txBody>
      </p:sp>
    </p:spTree>
    <p:extLst>
      <p:ext uri="{BB962C8B-B14F-4D97-AF65-F5344CB8AC3E}">
        <p14:creationId xmlns:p14="http://schemas.microsoft.com/office/powerpoint/2010/main" val="12858184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2096" y="797840"/>
            <a:ext cx="8534400" cy="758952"/>
          </a:xfrm>
        </p:spPr>
        <p:txBody>
          <a:bodyPr>
            <a:normAutofit fontScale="90000"/>
          </a:bodyPr>
          <a:lstStyle/>
          <a:p>
            <a:r>
              <a:rPr lang="en-US" dirty="0" smtClean="0">
                <a:solidFill>
                  <a:srgbClr val="FF0000"/>
                </a:solidFill>
              </a:rPr>
              <a:t>Decision 2:  Is the design sequential or concurrent?</a:t>
            </a:r>
            <a:endParaRPr lang="en-US" dirty="0">
              <a:solidFill>
                <a:srgbClr val="FF0000"/>
              </a:solidFill>
            </a:endParaRPr>
          </a:p>
        </p:txBody>
      </p:sp>
      <p:sp>
        <p:nvSpPr>
          <p:cNvPr id="6" name="Slide Number Placeholder 5"/>
          <p:cNvSpPr>
            <a:spLocks noGrp="1"/>
          </p:cNvSpPr>
          <p:nvPr>
            <p:ph type="sldNum" sz="quarter" idx="12"/>
          </p:nvPr>
        </p:nvSpPr>
        <p:spPr/>
        <p:txBody>
          <a:bodyPr/>
          <a:lstStyle/>
          <a:p>
            <a:fld id="{9620D6E1-1759-438B-A378-EE3B03A88AD9}" type="slidenum">
              <a:rPr lang="en-US" smtClean="0"/>
              <a:t>85</a:t>
            </a:fld>
            <a:endParaRPr lang="en-US"/>
          </a:p>
        </p:txBody>
      </p:sp>
      <p:sp>
        <p:nvSpPr>
          <p:cNvPr id="5" name="Content Placeholder 4"/>
          <p:cNvSpPr>
            <a:spLocks noGrp="1"/>
          </p:cNvSpPr>
          <p:nvPr>
            <p:ph sz="quarter" idx="1"/>
          </p:nvPr>
        </p:nvSpPr>
        <p:spPr/>
        <p:txBody>
          <a:bodyPr/>
          <a:lstStyle/>
          <a:p>
            <a:r>
              <a:rPr lang="en-US" dirty="0" smtClean="0"/>
              <a:t>Sequential designs:</a:t>
            </a:r>
          </a:p>
          <a:p>
            <a:pPr lvl="1"/>
            <a:r>
              <a:rPr lang="en-US" b="1" dirty="0" smtClean="0">
                <a:solidFill>
                  <a:srgbClr val="002060"/>
                </a:solidFill>
              </a:rPr>
              <a:t>QUANT and QUAL approaches are used in sequence</a:t>
            </a:r>
          </a:p>
          <a:p>
            <a:r>
              <a:rPr lang="en-US" dirty="0" smtClean="0"/>
              <a:t>Concurrent designs</a:t>
            </a:r>
          </a:p>
          <a:p>
            <a:pPr lvl="1"/>
            <a:r>
              <a:rPr lang="en-US" b="1" dirty="0" smtClean="0">
                <a:solidFill>
                  <a:srgbClr val="002060"/>
                </a:solidFill>
              </a:rPr>
              <a:t>QUANT and QUAL approaches are both used at the same time</a:t>
            </a:r>
            <a:endParaRPr lang="en-US" b="1" dirty="0">
              <a:solidFill>
                <a:srgbClr val="002060"/>
              </a:solidFill>
            </a:endParaRPr>
          </a:p>
        </p:txBody>
      </p:sp>
    </p:spTree>
    <p:extLst>
      <p:ext uri="{BB962C8B-B14F-4D97-AF65-F5344CB8AC3E}">
        <p14:creationId xmlns:p14="http://schemas.microsoft.com/office/powerpoint/2010/main" val="35233411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pPr eaLnBrk="1" hangingPunct="1"/>
            <a:r>
              <a:rPr lang="en-US" sz="2400" dirty="0" smtClean="0">
                <a:solidFill>
                  <a:srgbClr val="FF0000"/>
                </a:solidFill>
              </a:rPr>
              <a:t>Sequential </a:t>
            </a:r>
            <a:r>
              <a:rPr lang="en-US" sz="2400" dirty="0" smtClean="0">
                <a:solidFill>
                  <a:srgbClr val="0070C0"/>
                </a:solidFill>
              </a:rPr>
              <a:t>QUAL dominant </a:t>
            </a:r>
            <a:r>
              <a:rPr lang="en-US" sz="2400" dirty="0" smtClean="0">
                <a:solidFill>
                  <a:srgbClr val="FF0000"/>
                </a:solidFill>
              </a:rPr>
              <a:t>MM design</a:t>
            </a:r>
            <a:r>
              <a:rPr lang="en-US" sz="2400" dirty="0"/>
              <a:t>:</a:t>
            </a:r>
            <a:r>
              <a:rPr lang="en-US" sz="2400" dirty="0" smtClean="0"/>
              <a:t>  </a:t>
            </a:r>
            <a:r>
              <a:rPr lang="en-US" sz="2000" dirty="0" smtClean="0"/>
              <a:t>Evaluating the adoption of new seed varieties by different types of rural families.</a:t>
            </a:r>
          </a:p>
        </p:txBody>
      </p:sp>
      <p:sp>
        <p:nvSpPr>
          <p:cNvPr id="3" name="Slide Number Placeholder 2"/>
          <p:cNvSpPr>
            <a:spLocks noGrp="1"/>
          </p:cNvSpPr>
          <p:nvPr>
            <p:ph type="sldNum" sz="quarter" idx="12"/>
          </p:nvPr>
        </p:nvSpPr>
        <p:spPr/>
        <p:txBody>
          <a:bodyPr/>
          <a:lstStyle/>
          <a:p>
            <a:fld id="{9620D6E1-1759-438B-A378-EE3B03A88AD9}" type="slidenum">
              <a:rPr lang="en-US" smtClean="0"/>
              <a:t>86</a:t>
            </a:fld>
            <a:endParaRPr lang="en-US"/>
          </a:p>
        </p:txBody>
      </p:sp>
      <p:sp>
        <p:nvSpPr>
          <p:cNvPr id="21509" name="TextBox 4"/>
          <p:cNvSpPr txBox="1">
            <a:spLocks noChangeArrowheads="1"/>
          </p:cNvSpPr>
          <p:nvPr/>
        </p:nvSpPr>
        <p:spPr bwMode="auto">
          <a:xfrm>
            <a:off x="539552" y="3429000"/>
            <a:ext cx="2203648" cy="2585323"/>
          </a:xfrm>
          <a:prstGeom prst="rect">
            <a:avLst/>
          </a:prstGeom>
          <a:solidFill>
            <a:srgbClr val="92D050"/>
          </a:solidFill>
          <a:ln w="19050">
            <a:solidFill>
              <a:schemeClr val="tx1"/>
            </a:solidFill>
            <a:miter lim="800000"/>
            <a:headEnd/>
            <a:tailEnd/>
          </a:ln>
        </p:spPr>
        <p:txBody>
          <a:bodyPr wrap="square">
            <a:spAutoFit/>
          </a:bodyPr>
          <a:lstStyle/>
          <a:p>
            <a:r>
              <a:rPr lang="en-US" dirty="0"/>
              <a:t>Rapid QUANT household survey in project villages to </a:t>
            </a:r>
            <a:r>
              <a:rPr lang="en-US" dirty="0" smtClean="0"/>
              <a:t>estimate </a:t>
            </a:r>
            <a:r>
              <a:rPr lang="en-US" dirty="0"/>
              <a:t>HH characteristics, ethnicity,  agricultural production and seed adoption</a:t>
            </a:r>
          </a:p>
        </p:txBody>
      </p:sp>
      <p:sp>
        <p:nvSpPr>
          <p:cNvPr id="21510" name="Rectangle 5"/>
          <p:cNvSpPr>
            <a:spLocks noChangeArrowheads="1"/>
          </p:cNvSpPr>
          <p:nvPr/>
        </p:nvSpPr>
        <p:spPr bwMode="auto">
          <a:xfrm>
            <a:off x="3657600" y="3429000"/>
            <a:ext cx="1905000" cy="2736304"/>
          </a:xfrm>
          <a:prstGeom prst="rect">
            <a:avLst/>
          </a:prstGeom>
          <a:solidFill>
            <a:schemeClr val="accent1"/>
          </a:solidFill>
          <a:ln w="9525" algn="ctr">
            <a:solidFill>
              <a:schemeClr val="tx1"/>
            </a:solidFill>
            <a:round/>
            <a:headEnd/>
            <a:tailEnd/>
          </a:ln>
        </p:spPr>
        <p:txBody>
          <a:bodyPr/>
          <a:lstStyle/>
          <a:p>
            <a:r>
              <a:rPr lang="en-US" dirty="0"/>
              <a:t>QUAL data collection using key informants focus groups, observation, and preparation of case studies on households and farming practices.  </a:t>
            </a:r>
          </a:p>
        </p:txBody>
      </p:sp>
      <p:sp>
        <p:nvSpPr>
          <p:cNvPr id="21511" name="Rectangle 6"/>
          <p:cNvSpPr>
            <a:spLocks noChangeArrowheads="1"/>
          </p:cNvSpPr>
          <p:nvPr/>
        </p:nvSpPr>
        <p:spPr bwMode="auto">
          <a:xfrm>
            <a:off x="6400800" y="3428999"/>
            <a:ext cx="1828800" cy="2585323"/>
          </a:xfrm>
          <a:prstGeom prst="rect">
            <a:avLst/>
          </a:prstGeom>
          <a:solidFill>
            <a:schemeClr val="accent1"/>
          </a:solidFill>
          <a:ln w="9525" algn="ctr">
            <a:solidFill>
              <a:schemeClr val="tx1"/>
            </a:solidFill>
            <a:round/>
            <a:headEnd/>
            <a:tailEnd/>
          </a:ln>
        </p:spPr>
        <p:txBody>
          <a:bodyPr/>
          <a:lstStyle/>
          <a:p>
            <a:r>
              <a:rPr lang="en-US" sz="1600" dirty="0"/>
              <a:t>QUAL data analysis using within and between-case analysis and constant  comparison.  Triangulation among different data sources.</a:t>
            </a:r>
          </a:p>
        </p:txBody>
      </p:sp>
      <p:sp>
        <p:nvSpPr>
          <p:cNvPr id="21512" name="Rectangle 7"/>
          <p:cNvSpPr>
            <a:spLocks noChangeArrowheads="1"/>
          </p:cNvSpPr>
          <p:nvPr/>
        </p:nvSpPr>
        <p:spPr bwMode="auto">
          <a:xfrm>
            <a:off x="1295400" y="2743200"/>
            <a:ext cx="1676400" cy="381000"/>
          </a:xfrm>
          <a:prstGeom prst="rect">
            <a:avLst/>
          </a:prstGeom>
          <a:noFill/>
          <a:ln w="9525" algn="ctr">
            <a:noFill/>
            <a:round/>
            <a:headEnd/>
            <a:tailEnd/>
          </a:ln>
        </p:spPr>
        <p:txBody>
          <a:bodyPr/>
          <a:lstStyle/>
          <a:p>
            <a:r>
              <a:rPr lang="en-US" dirty="0"/>
              <a:t>quant</a:t>
            </a:r>
          </a:p>
        </p:txBody>
      </p:sp>
      <p:sp>
        <p:nvSpPr>
          <p:cNvPr id="21513" name="Rectangle 8"/>
          <p:cNvSpPr>
            <a:spLocks noChangeArrowheads="1"/>
          </p:cNvSpPr>
          <p:nvPr/>
        </p:nvSpPr>
        <p:spPr bwMode="auto">
          <a:xfrm>
            <a:off x="3657600" y="2667000"/>
            <a:ext cx="1905000" cy="533400"/>
          </a:xfrm>
          <a:prstGeom prst="rect">
            <a:avLst/>
          </a:prstGeom>
          <a:noFill/>
          <a:ln w="9525" algn="ctr">
            <a:noFill/>
            <a:round/>
            <a:headEnd/>
            <a:tailEnd/>
          </a:ln>
        </p:spPr>
        <p:txBody>
          <a:bodyPr/>
          <a:lstStyle/>
          <a:p>
            <a:r>
              <a:rPr lang="en-US" sz="2400"/>
              <a:t>QUAL</a:t>
            </a:r>
          </a:p>
        </p:txBody>
      </p:sp>
      <p:sp>
        <p:nvSpPr>
          <p:cNvPr id="21514" name="Rectangle 9"/>
          <p:cNvSpPr>
            <a:spLocks noChangeArrowheads="1"/>
          </p:cNvSpPr>
          <p:nvPr/>
        </p:nvSpPr>
        <p:spPr bwMode="auto">
          <a:xfrm>
            <a:off x="6400800" y="2743200"/>
            <a:ext cx="1828800" cy="457200"/>
          </a:xfrm>
          <a:prstGeom prst="rect">
            <a:avLst/>
          </a:prstGeom>
          <a:noFill/>
          <a:ln w="9525" algn="ctr">
            <a:noFill/>
            <a:round/>
            <a:headEnd/>
            <a:tailEnd/>
          </a:ln>
        </p:spPr>
        <p:txBody>
          <a:bodyPr/>
          <a:lstStyle/>
          <a:p>
            <a:r>
              <a:rPr lang="en-US" sz="2400"/>
              <a:t>QUAL</a:t>
            </a:r>
          </a:p>
        </p:txBody>
      </p:sp>
      <p:sp>
        <p:nvSpPr>
          <p:cNvPr id="21515" name="Right Arrow 10"/>
          <p:cNvSpPr>
            <a:spLocks noChangeArrowheads="1"/>
          </p:cNvSpPr>
          <p:nvPr/>
        </p:nvSpPr>
        <p:spPr bwMode="auto">
          <a:xfrm>
            <a:off x="2286000" y="2819400"/>
            <a:ext cx="1219200" cy="152400"/>
          </a:xfrm>
          <a:prstGeom prst="rightArrow">
            <a:avLst>
              <a:gd name="adj1" fmla="val 50000"/>
              <a:gd name="adj2" fmla="val 50000"/>
            </a:avLst>
          </a:prstGeom>
          <a:solidFill>
            <a:schemeClr val="tx1"/>
          </a:solidFill>
          <a:ln w="9525" algn="ctr">
            <a:solidFill>
              <a:schemeClr val="tx1"/>
            </a:solidFill>
            <a:round/>
            <a:headEnd/>
            <a:tailEnd/>
          </a:ln>
        </p:spPr>
        <p:txBody>
          <a:bodyPr/>
          <a:lstStyle/>
          <a:p>
            <a:endParaRPr lang="en-US"/>
          </a:p>
        </p:txBody>
      </p:sp>
      <p:sp>
        <p:nvSpPr>
          <p:cNvPr id="21516" name="Right Arrow 11"/>
          <p:cNvSpPr>
            <a:spLocks noChangeArrowheads="1"/>
          </p:cNvSpPr>
          <p:nvPr/>
        </p:nvSpPr>
        <p:spPr bwMode="auto">
          <a:xfrm>
            <a:off x="4953000" y="2895600"/>
            <a:ext cx="1295400" cy="152400"/>
          </a:xfrm>
          <a:prstGeom prst="rightArrow">
            <a:avLst>
              <a:gd name="adj1" fmla="val 50000"/>
              <a:gd name="adj2" fmla="val 50016"/>
            </a:avLst>
          </a:prstGeom>
          <a:solidFill>
            <a:schemeClr val="tx1"/>
          </a:solidFill>
          <a:ln w="9525" algn="ctr">
            <a:solidFill>
              <a:schemeClr val="tx1"/>
            </a:solidFill>
            <a:round/>
            <a:headEnd/>
            <a:tailEnd/>
          </a:ln>
        </p:spPr>
        <p:txBody>
          <a:bodyPr/>
          <a:lstStyle/>
          <a:p>
            <a:endParaRPr lang="en-US"/>
          </a:p>
        </p:txBody>
      </p:sp>
      <p:sp>
        <p:nvSpPr>
          <p:cNvPr id="21517" name="Right Arrow 12"/>
          <p:cNvSpPr>
            <a:spLocks noChangeArrowheads="1"/>
          </p:cNvSpPr>
          <p:nvPr/>
        </p:nvSpPr>
        <p:spPr bwMode="auto">
          <a:xfrm>
            <a:off x="2895600" y="4343400"/>
            <a:ext cx="609600" cy="381000"/>
          </a:xfrm>
          <a:prstGeom prst="rightArrow">
            <a:avLst>
              <a:gd name="adj1" fmla="val 50000"/>
              <a:gd name="adj2" fmla="val 50000"/>
            </a:avLst>
          </a:prstGeom>
          <a:solidFill>
            <a:schemeClr val="tx1"/>
          </a:solidFill>
          <a:ln w="9525" algn="ctr">
            <a:solidFill>
              <a:schemeClr val="tx1"/>
            </a:solidFill>
            <a:round/>
            <a:headEnd/>
            <a:tailEnd/>
          </a:ln>
        </p:spPr>
        <p:txBody>
          <a:bodyPr/>
          <a:lstStyle/>
          <a:p>
            <a:endParaRPr lang="en-US"/>
          </a:p>
        </p:txBody>
      </p:sp>
      <p:sp>
        <p:nvSpPr>
          <p:cNvPr id="21518" name="Right Arrow 13"/>
          <p:cNvSpPr>
            <a:spLocks noChangeArrowheads="1"/>
          </p:cNvSpPr>
          <p:nvPr/>
        </p:nvSpPr>
        <p:spPr bwMode="auto">
          <a:xfrm>
            <a:off x="5638800" y="4267200"/>
            <a:ext cx="609600" cy="381000"/>
          </a:xfrm>
          <a:prstGeom prst="rightArrow">
            <a:avLst>
              <a:gd name="adj1" fmla="val 50000"/>
              <a:gd name="adj2" fmla="val 50000"/>
            </a:avLst>
          </a:prstGeom>
          <a:solidFill>
            <a:schemeClr val="tx1"/>
          </a:solidFill>
          <a:ln w="9525" algn="ctr">
            <a:solidFill>
              <a:schemeClr val="tx1"/>
            </a:solidFill>
            <a:round/>
            <a:headEnd/>
            <a:tailEnd/>
          </a:ln>
        </p:spPr>
        <p:txBody>
          <a:bodyPr/>
          <a:lstStyle/>
          <a:p>
            <a:endParaRPr lang="en-US"/>
          </a:p>
        </p:txBody>
      </p:sp>
    </p:spTree>
    <p:extLst>
      <p:ext uri="{BB962C8B-B14F-4D97-AF65-F5344CB8AC3E}">
        <p14:creationId xmlns:p14="http://schemas.microsoft.com/office/powerpoint/2010/main" val="19150073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rgbClr val="FF0000"/>
                </a:solidFill>
              </a:rPr>
              <a:t>A concurrent MM design: </a:t>
            </a:r>
            <a:r>
              <a:rPr lang="en-US" sz="2000" dirty="0" smtClean="0">
                <a:solidFill>
                  <a:srgbClr val="FF0000"/>
                </a:solidFill>
              </a:rPr>
              <a:t>Triangulating QUANT and QUAL estimates of household income in project and comparison areas</a:t>
            </a:r>
            <a:endParaRPr lang="en-US" sz="2000" dirty="0">
              <a:solidFill>
                <a:srgbClr val="FF0000"/>
              </a:solidFill>
            </a:endParaRPr>
          </a:p>
        </p:txBody>
      </p:sp>
      <p:sp>
        <p:nvSpPr>
          <p:cNvPr id="9" name="Slide Number Placeholder 8"/>
          <p:cNvSpPr>
            <a:spLocks noGrp="1"/>
          </p:cNvSpPr>
          <p:nvPr>
            <p:ph type="sldNum" sz="quarter" idx="12"/>
          </p:nvPr>
        </p:nvSpPr>
        <p:spPr/>
        <p:txBody>
          <a:bodyPr/>
          <a:lstStyle/>
          <a:p>
            <a:fld id="{9620D6E1-1759-438B-A378-EE3B03A88AD9}" type="slidenum">
              <a:rPr lang="en-US" smtClean="0"/>
              <a:t>87</a:t>
            </a:fld>
            <a:endParaRPr lang="en-US"/>
          </a:p>
        </p:txBody>
      </p:sp>
      <p:sp>
        <p:nvSpPr>
          <p:cNvPr id="6" name="Rounded Rectangle 5"/>
          <p:cNvSpPr/>
          <p:nvPr/>
        </p:nvSpPr>
        <p:spPr>
          <a:xfrm>
            <a:off x="683568" y="2438400"/>
            <a:ext cx="1602062"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Project communities</a:t>
            </a:r>
            <a:endParaRPr lang="en-US" sz="1600" b="1" dirty="0">
              <a:solidFill>
                <a:schemeClr val="tx1"/>
              </a:solidFill>
            </a:endParaRPr>
          </a:p>
        </p:txBody>
      </p:sp>
      <p:sp>
        <p:nvSpPr>
          <p:cNvPr id="7" name="Rounded Rectangle 6"/>
          <p:cNvSpPr/>
          <p:nvPr/>
        </p:nvSpPr>
        <p:spPr>
          <a:xfrm>
            <a:off x="683568" y="4191000"/>
            <a:ext cx="1602062"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Comparison communities</a:t>
            </a:r>
            <a:endParaRPr lang="en-US" sz="1600" b="1" dirty="0">
              <a:solidFill>
                <a:schemeClr val="tx1"/>
              </a:solidFill>
            </a:endParaRPr>
          </a:p>
        </p:txBody>
      </p:sp>
      <p:sp>
        <p:nvSpPr>
          <p:cNvPr id="8" name="Rounded Rectangle 7"/>
          <p:cNvSpPr/>
          <p:nvPr/>
        </p:nvSpPr>
        <p:spPr>
          <a:xfrm>
            <a:off x="3276600" y="3276600"/>
            <a:ext cx="2286000" cy="1676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FF0000"/>
                </a:solidFill>
              </a:rPr>
              <a:t>QUANT</a:t>
            </a:r>
            <a:r>
              <a:rPr lang="en-US" sz="1600" dirty="0" smtClean="0">
                <a:solidFill>
                  <a:schemeClr val="tx1"/>
                </a:solidFill>
              </a:rPr>
              <a:t> household   surveys</a:t>
            </a:r>
          </a:p>
          <a:p>
            <a:pPr marL="171450" indent="-171450">
              <a:buFont typeface="Arial" pitchFamily="34" charset="0"/>
              <a:buChar char="•"/>
            </a:pPr>
            <a:endParaRPr lang="en-US" sz="1400" dirty="0" smtClean="0">
              <a:solidFill>
                <a:schemeClr val="tx1"/>
              </a:solidFill>
            </a:endParaRPr>
          </a:p>
          <a:p>
            <a:pPr marL="171450" indent="-171450">
              <a:buFont typeface="Arial" pitchFamily="34" charset="0"/>
              <a:buChar char="•"/>
            </a:pPr>
            <a:endParaRPr lang="en-US" sz="1600" dirty="0" smtClean="0">
              <a:solidFill>
                <a:srgbClr val="FF0000"/>
              </a:solidFill>
            </a:endParaRPr>
          </a:p>
          <a:p>
            <a:r>
              <a:rPr lang="en-US" sz="1600" dirty="0" smtClean="0">
                <a:solidFill>
                  <a:srgbClr val="FF0000"/>
                </a:solidFill>
              </a:rPr>
              <a:t>QUANT/QUAL </a:t>
            </a:r>
            <a:r>
              <a:rPr lang="en-US" sz="1600" dirty="0" smtClean="0">
                <a:solidFill>
                  <a:schemeClr val="tx1"/>
                </a:solidFill>
              </a:rPr>
              <a:t>Observation of household possessions and construction quality</a:t>
            </a:r>
          </a:p>
          <a:p>
            <a:endParaRPr lang="en-US" sz="1400" dirty="0" smtClean="0">
              <a:solidFill>
                <a:schemeClr val="tx1"/>
              </a:solidFill>
            </a:endParaRPr>
          </a:p>
          <a:p>
            <a:pPr marL="171450" indent="-171450">
              <a:buFont typeface="Arial" pitchFamily="34" charset="0"/>
              <a:buChar char="•"/>
            </a:pPr>
            <a:endParaRPr lang="en-US" sz="1600" dirty="0" smtClean="0">
              <a:solidFill>
                <a:srgbClr val="FF0000"/>
              </a:solidFill>
            </a:endParaRPr>
          </a:p>
          <a:p>
            <a:r>
              <a:rPr lang="en-US" sz="1600" dirty="0" smtClean="0">
                <a:solidFill>
                  <a:srgbClr val="FF0000"/>
                </a:solidFill>
              </a:rPr>
              <a:t>QUAL</a:t>
            </a:r>
            <a:r>
              <a:rPr lang="en-US" sz="1600" dirty="0" smtClean="0">
                <a:solidFill>
                  <a:schemeClr val="tx1"/>
                </a:solidFill>
              </a:rPr>
              <a:t>: Focus groups</a:t>
            </a:r>
          </a:p>
          <a:p>
            <a:pPr marL="171450" indent="-171450">
              <a:buFont typeface="Arial" pitchFamily="34" charset="0"/>
              <a:buChar char="•"/>
            </a:pPr>
            <a:endParaRPr lang="en-US" sz="1400" dirty="0" smtClean="0"/>
          </a:p>
          <a:p>
            <a:pPr algn="ctr"/>
            <a:endParaRPr lang="en-US" sz="1400" dirty="0"/>
          </a:p>
        </p:txBody>
      </p:sp>
      <p:sp>
        <p:nvSpPr>
          <p:cNvPr id="10" name="Rounded Rectangle 9"/>
          <p:cNvSpPr/>
          <p:nvPr/>
        </p:nvSpPr>
        <p:spPr>
          <a:xfrm>
            <a:off x="6705600" y="2662561"/>
            <a:ext cx="1905000" cy="2782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Triangulation of estimates from the 3 sources – to obtain the most reliable estimate of household income</a:t>
            </a:r>
            <a:endParaRPr lang="en-US" b="1" dirty="0">
              <a:solidFill>
                <a:schemeClr val="tx1"/>
              </a:solidFill>
            </a:endParaRPr>
          </a:p>
        </p:txBody>
      </p:sp>
      <p:cxnSp>
        <p:nvCxnSpPr>
          <p:cNvPr id="14" name="Straight Arrow Connector 13"/>
          <p:cNvCxnSpPr/>
          <p:nvPr/>
        </p:nvCxnSpPr>
        <p:spPr>
          <a:xfrm>
            <a:off x="4876800" y="3971277"/>
            <a:ext cx="178256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181600" y="4381500"/>
            <a:ext cx="1524000" cy="571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029200" y="2971800"/>
            <a:ext cx="14478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90800" y="2819400"/>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2285630" y="5095783"/>
            <a:ext cx="305170" cy="9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285630" y="2819400"/>
            <a:ext cx="30517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a:xfrm flipV="1">
            <a:off x="2815701" y="2662561"/>
            <a:ext cx="381000" cy="313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flipV="1">
            <a:off x="2819400" y="3810000"/>
            <a:ext cx="381000" cy="313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flipV="1">
            <a:off x="2743200" y="4867923"/>
            <a:ext cx="381000" cy="313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81000" y="1967880"/>
            <a:ext cx="8229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QUANT and QUAL data collection methods are used at the same time </a:t>
            </a:r>
            <a:endParaRPr lang="en-US" sz="2000" dirty="0">
              <a:solidFill>
                <a:schemeClr val="tx1"/>
              </a:solidFill>
            </a:endParaRPr>
          </a:p>
        </p:txBody>
      </p:sp>
    </p:spTree>
    <p:extLst>
      <p:ext uri="{BB962C8B-B14F-4D97-AF65-F5344CB8AC3E}">
        <p14:creationId xmlns:p14="http://schemas.microsoft.com/office/powerpoint/2010/main" val="39649442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ight Triangle 5"/>
          <p:cNvSpPr/>
          <p:nvPr/>
        </p:nvSpPr>
        <p:spPr bwMode="auto">
          <a:xfrm>
            <a:off x="1295400" y="2133600"/>
            <a:ext cx="6400800" cy="914400"/>
          </a:xfrm>
          <a:prstGeom prst="rtTriangl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8436" name="Right Triangle 7"/>
          <p:cNvSpPr>
            <a:spLocks noChangeArrowheads="1"/>
          </p:cNvSpPr>
          <p:nvPr/>
        </p:nvSpPr>
        <p:spPr bwMode="auto">
          <a:xfrm flipH="1" flipV="1">
            <a:off x="1295400" y="2133600"/>
            <a:ext cx="6477000" cy="914400"/>
          </a:xfrm>
          <a:prstGeom prst="rtTriangle">
            <a:avLst/>
          </a:prstGeom>
          <a:solidFill>
            <a:srgbClr val="FFC000"/>
          </a:solidFill>
          <a:ln w="9525" algn="ctr">
            <a:solidFill>
              <a:schemeClr val="tx1"/>
            </a:solidFill>
            <a:round/>
            <a:headEnd/>
            <a:tailEnd/>
          </a:ln>
        </p:spPr>
        <p:txBody>
          <a:bodyPr/>
          <a:lstStyle/>
          <a:p>
            <a:endParaRPr lang="en-US"/>
          </a:p>
        </p:txBody>
      </p:sp>
      <p:cxnSp>
        <p:nvCxnSpPr>
          <p:cNvPr id="18437" name="Straight Connector 9"/>
          <p:cNvCxnSpPr>
            <a:cxnSpLocks noChangeShapeType="1"/>
          </p:cNvCxnSpPr>
          <p:nvPr/>
        </p:nvCxnSpPr>
        <p:spPr bwMode="auto">
          <a:xfrm rot="5400000" flipH="1" flipV="1">
            <a:off x="1753394" y="2590006"/>
            <a:ext cx="914400" cy="1588"/>
          </a:xfrm>
          <a:prstGeom prst="line">
            <a:avLst/>
          </a:prstGeom>
          <a:noFill/>
          <a:ln w="28575" algn="ctr">
            <a:solidFill>
              <a:schemeClr val="tx1"/>
            </a:solidFill>
            <a:round/>
            <a:headEnd/>
            <a:tailEnd/>
          </a:ln>
        </p:spPr>
      </p:cxnSp>
      <p:cxnSp>
        <p:nvCxnSpPr>
          <p:cNvPr id="18438" name="Straight Connector 11"/>
          <p:cNvCxnSpPr>
            <a:cxnSpLocks noChangeShapeType="1"/>
          </p:cNvCxnSpPr>
          <p:nvPr/>
        </p:nvCxnSpPr>
        <p:spPr bwMode="auto">
          <a:xfrm rot="5400000" flipH="1" flipV="1">
            <a:off x="2743994" y="2590006"/>
            <a:ext cx="914400" cy="1588"/>
          </a:xfrm>
          <a:prstGeom prst="line">
            <a:avLst/>
          </a:prstGeom>
          <a:noFill/>
          <a:ln w="28575" algn="ctr">
            <a:solidFill>
              <a:schemeClr val="tx1"/>
            </a:solidFill>
            <a:round/>
            <a:headEnd/>
            <a:tailEnd/>
          </a:ln>
        </p:spPr>
      </p:cxnSp>
      <p:cxnSp>
        <p:nvCxnSpPr>
          <p:cNvPr id="18439" name="Straight Connector 13"/>
          <p:cNvCxnSpPr>
            <a:cxnSpLocks noChangeShapeType="1"/>
          </p:cNvCxnSpPr>
          <p:nvPr/>
        </p:nvCxnSpPr>
        <p:spPr bwMode="auto">
          <a:xfrm rot="5400000" flipH="1" flipV="1">
            <a:off x="5334794" y="2590006"/>
            <a:ext cx="914400" cy="1588"/>
          </a:xfrm>
          <a:prstGeom prst="line">
            <a:avLst/>
          </a:prstGeom>
          <a:noFill/>
          <a:ln w="28575" algn="ctr">
            <a:solidFill>
              <a:schemeClr val="tx1"/>
            </a:solidFill>
            <a:round/>
            <a:headEnd/>
            <a:tailEnd/>
          </a:ln>
        </p:spPr>
      </p:cxnSp>
      <p:cxnSp>
        <p:nvCxnSpPr>
          <p:cNvPr id="18440" name="Straight Connector 16"/>
          <p:cNvCxnSpPr>
            <a:cxnSpLocks noChangeShapeType="1"/>
          </p:cNvCxnSpPr>
          <p:nvPr/>
        </p:nvCxnSpPr>
        <p:spPr bwMode="auto">
          <a:xfrm rot="5400000" flipH="1" flipV="1">
            <a:off x="6249194" y="2590006"/>
            <a:ext cx="914400" cy="1588"/>
          </a:xfrm>
          <a:prstGeom prst="line">
            <a:avLst/>
          </a:prstGeom>
          <a:noFill/>
          <a:ln w="28575" algn="ctr">
            <a:solidFill>
              <a:schemeClr val="tx1"/>
            </a:solidFill>
            <a:round/>
            <a:headEnd/>
            <a:tailEnd/>
          </a:ln>
        </p:spPr>
      </p:cxnSp>
      <p:sp>
        <p:nvSpPr>
          <p:cNvPr id="18441" name="TextBox 17"/>
          <p:cNvSpPr txBox="1">
            <a:spLocks noChangeArrowheads="1"/>
          </p:cNvSpPr>
          <p:nvPr/>
        </p:nvSpPr>
        <p:spPr bwMode="auto">
          <a:xfrm>
            <a:off x="1524000" y="2590800"/>
            <a:ext cx="381000" cy="369888"/>
          </a:xfrm>
          <a:prstGeom prst="rect">
            <a:avLst/>
          </a:prstGeom>
          <a:solidFill>
            <a:schemeClr val="bg1"/>
          </a:solidFill>
          <a:ln w="9525">
            <a:noFill/>
            <a:miter lim="800000"/>
            <a:headEnd/>
            <a:tailEnd/>
          </a:ln>
        </p:spPr>
        <p:txBody>
          <a:bodyPr>
            <a:spAutoFit/>
          </a:bodyPr>
          <a:lstStyle/>
          <a:p>
            <a:r>
              <a:rPr lang="en-US"/>
              <a:t>A</a:t>
            </a:r>
          </a:p>
        </p:txBody>
      </p:sp>
      <p:sp>
        <p:nvSpPr>
          <p:cNvPr id="18442" name="TextBox 18"/>
          <p:cNvSpPr txBox="1">
            <a:spLocks noChangeArrowheads="1"/>
          </p:cNvSpPr>
          <p:nvPr/>
        </p:nvSpPr>
        <p:spPr bwMode="auto">
          <a:xfrm>
            <a:off x="2667000" y="2590800"/>
            <a:ext cx="381000" cy="369888"/>
          </a:xfrm>
          <a:prstGeom prst="rect">
            <a:avLst/>
          </a:prstGeom>
          <a:solidFill>
            <a:schemeClr val="bg1"/>
          </a:solidFill>
          <a:ln w="9525">
            <a:noFill/>
            <a:miter lim="800000"/>
            <a:headEnd/>
            <a:tailEnd/>
          </a:ln>
        </p:spPr>
        <p:txBody>
          <a:bodyPr>
            <a:spAutoFit/>
          </a:bodyPr>
          <a:lstStyle/>
          <a:p>
            <a:r>
              <a:rPr lang="en-US"/>
              <a:t>B</a:t>
            </a:r>
          </a:p>
        </p:txBody>
      </p:sp>
      <p:sp>
        <p:nvSpPr>
          <p:cNvPr id="18443" name="TextBox 19"/>
          <p:cNvSpPr txBox="1">
            <a:spLocks noChangeArrowheads="1"/>
          </p:cNvSpPr>
          <p:nvPr/>
        </p:nvSpPr>
        <p:spPr bwMode="auto">
          <a:xfrm>
            <a:off x="3429000" y="2590800"/>
            <a:ext cx="457200" cy="381000"/>
          </a:xfrm>
          <a:prstGeom prst="rect">
            <a:avLst/>
          </a:prstGeom>
          <a:solidFill>
            <a:schemeClr val="bg1"/>
          </a:solidFill>
          <a:ln w="9525">
            <a:noFill/>
            <a:miter lim="800000"/>
            <a:headEnd/>
            <a:tailEnd/>
          </a:ln>
        </p:spPr>
        <p:txBody>
          <a:bodyPr>
            <a:spAutoFit/>
          </a:bodyPr>
          <a:lstStyle/>
          <a:p>
            <a:r>
              <a:rPr lang="en-US"/>
              <a:t>C</a:t>
            </a:r>
          </a:p>
        </p:txBody>
      </p:sp>
      <p:sp>
        <p:nvSpPr>
          <p:cNvPr id="18444" name="TextBox 20"/>
          <p:cNvSpPr txBox="1">
            <a:spLocks noChangeArrowheads="1"/>
          </p:cNvSpPr>
          <p:nvPr/>
        </p:nvSpPr>
        <p:spPr bwMode="auto">
          <a:xfrm>
            <a:off x="4343400" y="2362200"/>
            <a:ext cx="381000" cy="369888"/>
          </a:xfrm>
          <a:prstGeom prst="rect">
            <a:avLst/>
          </a:prstGeom>
          <a:solidFill>
            <a:schemeClr val="bg1"/>
          </a:solidFill>
          <a:ln w="9525">
            <a:noFill/>
            <a:miter lim="800000"/>
            <a:headEnd/>
            <a:tailEnd/>
          </a:ln>
        </p:spPr>
        <p:txBody>
          <a:bodyPr>
            <a:spAutoFit/>
          </a:bodyPr>
          <a:lstStyle/>
          <a:p>
            <a:r>
              <a:rPr lang="en-US"/>
              <a:t>D</a:t>
            </a:r>
          </a:p>
        </p:txBody>
      </p:sp>
      <p:sp>
        <p:nvSpPr>
          <p:cNvPr id="18445" name="TextBox 21"/>
          <p:cNvSpPr txBox="1">
            <a:spLocks noChangeArrowheads="1"/>
          </p:cNvSpPr>
          <p:nvPr/>
        </p:nvSpPr>
        <p:spPr bwMode="auto">
          <a:xfrm>
            <a:off x="5029200" y="2209800"/>
            <a:ext cx="381000" cy="381000"/>
          </a:xfrm>
          <a:prstGeom prst="rect">
            <a:avLst/>
          </a:prstGeom>
          <a:solidFill>
            <a:schemeClr val="bg1"/>
          </a:solidFill>
          <a:ln w="9525">
            <a:noFill/>
            <a:miter lim="800000"/>
            <a:headEnd/>
            <a:tailEnd/>
          </a:ln>
        </p:spPr>
        <p:txBody>
          <a:bodyPr>
            <a:spAutoFit/>
          </a:bodyPr>
          <a:lstStyle/>
          <a:p>
            <a:r>
              <a:rPr lang="en-US"/>
              <a:t>E</a:t>
            </a:r>
          </a:p>
        </p:txBody>
      </p:sp>
      <p:sp>
        <p:nvSpPr>
          <p:cNvPr id="18446" name="TextBox 22"/>
          <p:cNvSpPr txBox="1">
            <a:spLocks noChangeArrowheads="1"/>
          </p:cNvSpPr>
          <p:nvPr/>
        </p:nvSpPr>
        <p:spPr bwMode="auto">
          <a:xfrm>
            <a:off x="6096000" y="2209800"/>
            <a:ext cx="381000" cy="381000"/>
          </a:xfrm>
          <a:prstGeom prst="rect">
            <a:avLst/>
          </a:prstGeom>
          <a:solidFill>
            <a:schemeClr val="bg1"/>
          </a:solidFill>
          <a:ln w="9525">
            <a:noFill/>
            <a:miter lim="800000"/>
            <a:headEnd/>
            <a:tailEnd/>
          </a:ln>
        </p:spPr>
        <p:txBody>
          <a:bodyPr>
            <a:spAutoFit/>
          </a:bodyPr>
          <a:lstStyle/>
          <a:p>
            <a:r>
              <a:rPr lang="en-US"/>
              <a:t>F</a:t>
            </a:r>
          </a:p>
        </p:txBody>
      </p:sp>
      <p:sp>
        <p:nvSpPr>
          <p:cNvPr id="18447" name="TextBox 23"/>
          <p:cNvSpPr txBox="1">
            <a:spLocks noChangeArrowheads="1"/>
          </p:cNvSpPr>
          <p:nvPr/>
        </p:nvSpPr>
        <p:spPr bwMode="auto">
          <a:xfrm>
            <a:off x="7010400" y="2209800"/>
            <a:ext cx="381000" cy="381000"/>
          </a:xfrm>
          <a:prstGeom prst="rect">
            <a:avLst/>
          </a:prstGeom>
          <a:solidFill>
            <a:schemeClr val="bg1"/>
          </a:solidFill>
          <a:ln w="9525">
            <a:noFill/>
            <a:miter lim="800000"/>
            <a:headEnd/>
            <a:tailEnd/>
          </a:ln>
        </p:spPr>
        <p:txBody>
          <a:bodyPr>
            <a:spAutoFit/>
          </a:bodyPr>
          <a:lstStyle/>
          <a:p>
            <a:r>
              <a:rPr lang="en-US"/>
              <a:t>G</a:t>
            </a:r>
          </a:p>
        </p:txBody>
      </p:sp>
      <p:sp>
        <p:nvSpPr>
          <p:cNvPr id="18448" name="Left Arrow 24"/>
          <p:cNvSpPr>
            <a:spLocks noChangeArrowheads="1"/>
          </p:cNvSpPr>
          <p:nvPr/>
        </p:nvSpPr>
        <p:spPr bwMode="auto">
          <a:xfrm>
            <a:off x="1219200" y="914400"/>
            <a:ext cx="6934200" cy="990600"/>
          </a:xfrm>
          <a:prstGeom prst="leftArrow">
            <a:avLst>
              <a:gd name="adj1" fmla="val 50000"/>
              <a:gd name="adj2" fmla="val 49990"/>
            </a:avLst>
          </a:prstGeom>
          <a:solidFill>
            <a:srgbClr val="00CC00"/>
          </a:solidFill>
          <a:ln w="9525" algn="ctr">
            <a:solidFill>
              <a:schemeClr val="tx1"/>
            </a:solidFill>
            <a:round/>
            <a:headEnd/>
            <a:tailEnd/>
          </a:ln>
        </p:spPr>
        <p:txBody>
          <a:bodyPr/>
          <a:lstStyle/>
          <a:p>
            <a:r>
              <a:rPr lang="en-US" sz="1600" b="1"/>
              <a:t>QUAL oriented studies gradually incorporating more QUANT focus</a:t>
            </a:r>
          </a:p>
        </p:txBody>
      </p:sp>
      <p:sp>
        <p:nvSpPr>
          <p:cNvPr id="18449" name="Right Arrow 25"/>
          <p:cNvSpPr>
            <a:spLocks noChangeArrowheads="1"/>
          </p:cNvSpPr>
          <p:nvPr/>
        </p:nvSpPr>
        <p:spPr bwMode="auto">
          <a:xfrm>
            <a:off x="1219200" y="3352800"/>
            <a:ext cx="6934200" cy="990600"/>
          </a:xfrm>
          <a:prstGeom prst="rightArrow">
            <a:avLst>
              <a:gd name="adj1" fmla="val 50000"/>
              <a:gd name="adj2" fmla="val 50000"/>
            </a:avLst>
          </a:prstGeom>
          <a:solidFill>
            <a:srgbClr val="FF0000"/>
          </a:solidFill>
          <a:ln w="9525" algn="ctr">
            <a:solidFill>
              <a:schemeClr val="tx1"/>
            </a:solidFill>
            <a:round/>
            <a:headEnd/>
            <a:tailEnd/>
          </a:ln>
        </p:spPr>
        <p:txBody>
          <a:bodyPr/>
          <a:lstStyle/>
          <a:p>
            <a:r>
              <a:rPr lang="en-US" sz="1600" b="1"/>
              <a:t>QUANT oriented studies gradually incorporating more QUAL focus</a:t>
            </a:r>
          </a:p>
        </p:txBody>
      </p:sp>
      <p:sp>
        <p:nvSpPr>
          <p:cNvPr id="29" name="Rectangle 28"/>
          <p:cNvSpPr/>
          <p:nvPr/>
        </p:nvSpPr>
        <p:spPr bwMode="auto">
          <a:xfrm>
            <a:off x="533400" y="2133600"/>
            <a:ext cx="3810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vert"/>
          <a:lstStyle/>
          <a:p>
            <a:pPr>
              <a:defRPr/>
            </a:pPr>
            <a:r>
              <a:rPr lang="en-US" sz="1400" dirty="0"/>
              <a:t> </a:t>
            </a:r>
            <a:r>
              <a:rPr lang="en-US" b="1" dirty="0"/>
              <a:t>QUANT</a:t>
            </a:r>
            <a:endParaRPr lang="en-US" sz="1400" b="1" dirty="0"/>
          </a:p>
        </p:txBody>
      </p:sp>
      <p:sp>
        <p:nvSpPr>
          <p:cNvPr id="30" name="Rectangle 29"/>
          <p:cNvSpPr/>
          <p:nvPr/>
        </p:nvSpPr>
        <p:spPr bwMode="auto">
          <a:xfrm>
            <a:off x="8153400" y="2133600"/>
            <a:ext cx="381000" cy="914400"/>
          </a:xfrm>
          <a:prstGeom prst="rect">
            <a:avLst/>
          </a:prstGeom>
          <a:solidFill>
            <a:srgbClr val="00CC00"/>
          </a:solidFill>
          <a:ln w="9525" cap="flat" cmpd="sng" algn="ctr">
            <a:solidFill>
              <a:schemeClr val="tx1"/>
            </a:solidFill>
            <a:prstDash val="solid"/>
            <a:round/>
            <a:headEnd type="none" w="med" len="med"/>
            <a:tailEnd type="none" w="med" len="med"/>
          </a:ln>
          <a:effectLst/>
        </p:spPr>
        <p:txBody>
          <a:bodyPr vert="vert"/>
          <a:lstStyle/>
          <a:p>
            <a:pPr>
              <a:defRPr/>
            </a:pPr>
            <a:r>
              <a:rPr lang="en-US" sz="2000" b="1" dirty="0"/>
              <a:t> QUAL</a:t>
            </a:r>
          </a:p>
        </p:txBody>
      </p:sp>
      <p:sp>
        <p:nvSpPr>
          <p:cNvPr id="18452" name="TextBox 30"/>
          <p:cNvSpPr txBox="1">
            <a:spLocks noChangeArrowheads="1"/>
          </p:cNvSpPr>
          <p:nvPr/>
        </p:nvSpPr>
        <p:spPr bwMode="auto">
          <a:xfrm>
            <a:off x="914400" y="4419600"/>
            <a:ext cx="7162800" cy="2062103"/>
          </a:xfrm>
          <a:prstGeom prst="rect">
            <a:avLst/>
          </a:prstGeom>
          <a:noFill/>
          <a:ln w="9525">
            <a:noFill/>
            <a:miter lim="800000"/>
            <a:headEnd/>
            <a:tailEnd/>
          </a:ln>
        </p:spPr>
        <p:txBody>
          <a:bodyPr wrap="square">
            <a:spAutoFit/>
          </a:bodyPr>
          <a:lstStyle/>
          <a:p>
            <a:r>
              <a:rPr lang="en-US" dirty="0"/>
              <a:t>A = completely </a:t>
            </a:r>
            <a:r>
              <a:rPr lang="en-US" b="1" dirty="0">
                <a:solidFill>
                  <a:srgbClr val="FF0000"/>
                </a:solidFill>
              </a:rPr>
              <a:t>QUANT</a:t>
            </a:r>
            <a:r>
              <a:rPr lang="en-US" dirty="0"/>
              <a:t> design</a:t>
            </a:r>
          </a:p>
          <a:p>
            <a:r>
              <a:rPr lang="en-US" dirty="0"/>
              <a:t>B = dominant </a:t>
            </a:r>
            <a:r>
              <a:rPr lang="en-US" b="1" dirty="0">
                <a:solidFill>
                  <a:srgbClr val="FF0000"/>
                </a:solidFill>
              </a:rPr>
              <a:t>QUANT</a:t>
            </a:r>
            <a:r>
              <a:rPr lang="en-US" dirty="0"/>
              <a:t> with some QUAL elements</a:t>
            </a:r>
          </a:p>
          <a:p>
            <a:r>
              <a:rPr lang="en-US" dirty="0"/>
              <a:t>C = </a:t>
            </a:r>
            <a:r>
              <a:rPr lang="en-US" b="1" dirty="0">
                <a:solidFill>
                  <a:srgbClr val="FF0000"/>
                </a:solidFill>
              </a:rPr>
              <a:t>QUANT</a:t>
            </a:r>
            <a:r>
              <a:rPr lang="en-US" dirty="0"/>
              <a:t> oriented design giving equal weight to both approaches</a:t>
            </a:r>
          </a:p>
          <a:p>
            <a:r>
              <a:rPr lang="en-US" dirty="0"/>
              <a:t>D = Study designed </a:t>
            </a:r>
            <a:r>
              <a:rPr lang="en-US" dirty="0" smtClean="0"/>
              <a:t>as balanced </a:t>
            </a:r>
            <a:r>
              <a:rPr lang="en-US" sz="2000" b="1" dirty="0">
                <a:solidFill>
                  <a:srgbClr val="2A12DA"/>
                </a:solidFill>
              </a:rPr>
              <a:t>MM</a:t>
            </a:r>
            <a:endParaRPr lang="en-US" b="1" dirty="0">
              <a:solidFill>
                <a:srgbClr val="2A12DA"/>
              </a:solidFill>
            </a:endParaRPr>
          </a:p>
          <a:p>
            <a:r>
              <a:rPr lang="en-US" dirty="0"/>
              <a:t>E = </a:t>
            </a:r>
            <a:r>
              <a:rPr lang="en-US" b="1" dirty="0">
                <a:solidFill>
                  <a:srgbClr val="00CC00"/>
                </a:solidFill>
              </a:rPr>
              <a:t>QUAL</a:t>
            </a:r>
            <a:r>
              <a:rPr lang="en-US" dirty="0"/>
              <a:t> oriented design giving equal weight to both approaches.</a:t>
            </a:r>
          </a:p>
          <a:p>
            <a:r>
              <a:rPr lang="en-US" dirty="0"/>
              <a:t>F = dominant </a:t>
            </a:r>
            <a:r>
              <a:rPr lang="en-US" b="1" dirty="0">
                <a:solidFill>
                  <a:srgbClr val="00CC00"/>
                </a:solidFill>
              </a:rPr>
              <a:t>QUAL</a:t>
            </a:r>
            <a:r>
              <a:rPr lang="en-US" dirty="0"/>
              <a:t> design with some QUANT elements</a:t>
            </a:r>
          </a:p>
          <a:p>
            <a:r>
              <a:rPr lang="en-US" dirty="0"/>
              <a:t>G = completely </a:t>
            </a:r>
            <a:r>
              <a:rPr lang="en-US" b="1" dirty="0">
                <a:solidFill>
                  <a:srgbClr val="00CC00"/>
                </a:solidFill>
              </a:rPr>
              <a:t>QUAL</a:t>
            </a:r>
            <a:r>
              <a:rPr lang="en-US" dirty="0"/>
              <a:t> design</a:t>
            </a:r>
          </a:p>
        </p:txBody>
      </p:sp>
      <p:sp>
        <p:nvSpPr>
          <p:cNvPr id="18453" name="TextBox 31"/>
          <p:cNvSpPr txBox="1">
            <a:spLocks noChangeArrowheads="1"/>
          </p:cNvSpPr>
          <p:nvPr/>
        </p:nvSpPr>
        <p:spPr bwMode="auto">
          <a:xfrm>
            <a:off x="685800" y="304800"/>
            <a:ext cx="8001000" cy="461665"/>
          </a:xfrm>
          <a:prstGeom prst="rect">
            <a:avLst/>
          </a:prstGeom>
          <a:noFill/>
          <a:ln w="9525">
            <a:noFill/>
            <a:miter lim="800000"/>
            <a:headEnd/>
            <a:tailEnd/>
          </a:ln>
        </p:spPr>
        <p:txBody>
          <a:bodyPr>
            <a:spAutoFit/>
          </a:bodyPr>
          <a:lstStyle/>
          <a:p>
            <a:r>
              <a:rPr lang="en-US" sz="2400" dirty="0" smtClean="0">
                <a:solidFill>
                  <a:srgbClr val="FF0000"/>
                </a:solidFill>
              </a:rPr>
              <a:t>Decision 3:  which approach is dominant?</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9620D6E1-1759-438B-A378-EE3B03A88AD9}" type="slidenum">
              <a:rPr lang="en-US" smtClean="0"/>
              <a:t>88</a:t>
            </a:fld>
            <a:endParaRPr lang="en-US"/>
          </a:p>
        </p:txBody>
      </p:sp>
    </p:spTree>
    <p:extLst>
      <p:ext uri="{BB962C8B-B14F-4D97-AF65-F5344CB8AC3E}">
        <p14:creationId xmlns:p14="http://schemas.microsoft.com/office/powerpoint/2010/main" val="17560312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ight Triangle 5"/>
          <p:cNvSpPr/>
          <p:nvPr/>
        </p:nvSpPr>
        <p:spPr bwMode="auto">
          <a:xfrm>
            <a:off x="1295400" y="2133600"/>
            <a:ext cx="6400800" cy="914400"/>
          </a:xfrm>
          <a:prstGeom prst="rtTriangl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8436" name="Right Triangle 7"/>
          <p:cNvSpPr>
            <a:spLocks noChangeArrowheads="1"/>
          </p:cNvSpPr>
          <p:nvPr/>
        </p:nvSpPr>
        <p:spPr bwMode="auto">
          <a:xfrm flipH="1" flipV="1">
            <a:off x="1295400" y="2133600"/>
            <a:ext cx="6477000" cy="914400"/>
          </a:xfrm>
          <a:prstGeom prst="rtTriangle">
            <a:avLst/>
          </a:prstGeom>
          <a:solidFill>
            <a:srgbClr val="FFC000"/>
          </a:solidFill>
          <a:ln w="9525" algn="ctr">
            <a:solidFill>
              <a:schemeClr val="tx1"/>
            </a:solidFill>
            <a:round/>
            <a:headEnd/>
            <a:tailEnd/>
          </a:ln>
        </p:spPr>
        <p:txBody>
          <a:bodyPr/>
          <a:lstStyle/>
          <a:p>
            <a:endParaRPr lang="en-US"/>
          </a:p>
        </p:txBody>
      </p:sp>
      <p:cxnSp>
        <p:nvCxnSpPr>
          <p:cNvPr id="18437" name="Straight Connector 9"/>
          <p:cNvCxnSpPr>
            <a:cxnSpLocks noChangeShapeType="1"/>
          </p:cNvCxnSpPr>
          <p:nvPr/>
        </p:nvCxnSpPr>
        <p:spPr bwMode="auto">
          <a:xfrm rot="5400000" flipH="1" flipV="1">
            <a:off x="1753394" y="2590006"/>
            <a:ext cx="914400" cy="1588"/>
          </a:xfrm>
          <a:prstGeom prst="line">
            <a:avLst/>
          </a:prstGeom>
          <a:noFill/>
          <a:ln w="28575" algn="ctr">
            <a:solidFill>
              <a:schemeClr val="tx1"/>
            </a:solidFill>
            <a:round/>
            <a:headEnd/>
            <a:tailEnd/>
          </a:ln>
        </p:spPr>
      </p:cxnSp>
      <p:cxnSp>
        <p:nvCxnSpPr>
          <p:cNvPr id="18438" name="Straight Connector 11"/>
          <p:cNvCxnSpPr>
            <a:cxnSpLocks noChangeShapeType="1"/>
          </p:cNvCxnSpPr>
          <p:nvPr/>
        </p:nvCxnSpPr>
        <p:spPr bwMode="auto">
          <a:xfrm rot="5400000" flipH="1" flipV="1">
            <a:off x="2743994" y="2590006"/>
            <a:ext cx="914400" cy="1588"/>
          </a:xfrm>
          <a:prstGeom prst="line">
            <a:avLst/>
          </a:prstGeom>
          <a:noFill/>
          <a:ln w="28575" algn="ctr">
            <a:solidFill>
              <a:schemeClr val="tx1"/>
            </a:solidFill>
            <a:round/>
            <a:headEnd/>
            <a:tailEnd/>
          </a:ln>
        </p:spPr>
      </p:cxnSp>
      <p:cxnSp>
        <p:nvCxnSpPr>
          <p:cNvPr id="18439" name="Straight Connector 13"/>
          <p:cNvCxnSpPr>
            <a:cxnSpLocks noChangeShapeType="1"/>
          </p:cNvCxnSpPr>
          <p:nvPr/>
        </p:nvCxnSpPr>
        <p:spPr bwMode="auto">
          <a:xfrm rot="5400000" flipH="1" flipV="1">
            <a:off x="5334794" y="2590006"/>
            <a:ext cx="914400" cy="1588"/>
          </a:xfrm>
          <a:prstGeom prst="line">
            <a:avLst/>
          </a:prstGeom>
          <a:noFill/>
          <a:ln w="28575" algn="ctr">
            <a:solidFill>
              <a:schemeClr val="tx1"/>
            </a:solidFill>
            <a:round/>
            <a:headEnd/>
            <a:tailEnd/>
          </a:ln>
        </p:spPr>
      </p:cxnSp>
      <p:cxnSp>
        <p:nvCxnSpPr>
          <p:cNvPr id="18440" name="Straight Connector 16"/>
          <p:cNvCxnSpPr>
            <a:cxnSpLocks noChangeShapeType="1"/>
          </p:cNvCxnSpPr>
          <p:nvPr/>
        </p:nvCxnSpPr>
        <p:spPr bwMode="auto">
          <a:xfrm rot="5400000" flipH="1" flipV="1">
            <a:off x="6249194" y="2590006"/>
            <a:ext cx="914400" cy="1588"/>
          </a:xfrm>
          <a:prstGeom prst="line">
            <a:avLst/>
          </a:prstGeom>
          <a:noFill/>
          <a:ln w="28575" algn="ctr">
            <a:solidFill>
              <a:schemeClr val="tx1"/>
            </a:solidFill>
            <a:round/>
            <a:headEnd/>
            <a:tailEnd/>
          </a:ln>
        </p:spPr>
      </p:cxnSp>
      <p:sp>
        <p:nvSpPr>
          <p:cNvPr id="18441" name="TextBox 17"/>
          <p:cNvSpPr txBox="1">
            <a:spLocks noChangeArrowheads="1"/>
          </p:cNvSpPr>
          <p:nvPr/>
        </p:nvSpPr>
        <p:spPr bwMode="auto">
          <a:xfrm>
            <a:off x="1524000" y="2590800"/>
            <a:ext cx="381000" cy="369888"/>
          </a:xfrm>
          <a:prstGeom prst="rect">
            <a:avLst/>
          </a:prstGeom>
          <a:solidFill>
            <a:schemeClr val="bg1"/>
          </a:solidFill>
          <a:ln w="9525">
            <a:noFill/>
            <a:miter lim="800000"/>
            <a:headEnd/>
            <a:tailEnd/>
          </a:ln>
        </p:spPr>
        <p:txBody>
          <a:bodyPr>
            <a:spAutoFit/>
          </a:bodyPr>
          <a:lstStyle/>
          <a:p>
            <a:r>
              <a:rPr lang="en-US"/>
              <a:t>A</a:t>
            </a:r>
          </a:p>
        </p:txBody>
      </p:sp>
      <p:sp>
        <p:nvSpPr>
          <p:cNvPr id="18442" name="TextBox 18"/>
          <p:cNvSpPr txBox="1">
            <a:spLocks noChangeArrowheads="1"/>
          </p:cNvSpPr>
          <p:nvPr/>
        </p:nvSpPr>
        <p:spPr bwMode="auto">
          <a:xfrm>
            <a:off x="2667000" y="2590800"/>
            <a:ext cx="381000" cy="369888"/>
          </a:xfrm>
          <a:prstGeom prst="rect">
            <a:avLst/>
          </a:prstGeom>
          <a:solidFill>
            <a:schemeClr val="bg1"/>
          </a:solidFill>
          <a:ln w="9525">
            <a:noFill/>
            <a:miter lim="800000"/>
            <a:headEnd/>
            <a:tailEnd/>
          </a:ln>
        </p:spPr>
        <p:txBody>
          <a:bodyPr>
            <a:spAutoFit/>
          </a:bodyPr>
          <a:lstStyle/>
          <a:p>
            <a:r>
              <a:rPr lang="en-US"/>
              <a:t>B</a:t>
            </a:r>
          </a:p>
        </p:txBody>
      </p:sp>
      <p:sp>
        <p:nvSpPr>
          <p:cNvPr id="18443" name="TextBox 19"/>
          <p:cNvSpPr txBox="1">
            <a:spLocks noChangeArrowheads="1"/>
          </p:cNvSpPr>
          <p:nvPr/>
        </p:nvSpPr>
        <p:spPr bwMode="auto">
          <a:xfrm>
            <a:off x="3429000" y="2590800"/>
            <a:ext cx="457200" cy="381000"/>
          </a:xfrm>
          <a:prstGeom prst="rect">
            <a:avLst/>
          </a:prstGeom>
          <a:solidFill>
            <a:schemeClr val="bg1"/>
          </a:solidFill>
          <a:ln w="9525">
            <a:noFill/>
            <a:miter lim="800000"/>
            <a:headEnd/>
            <a:tailEnd/>
          </a:ln>
        </p:spPr>
        <p:txBody>
          <a:bodyPr>
            <a:spAutoFit/>
          </a:bodyPr>
          <a:lstStyle/>
          <a:p>
            <a:r>
              <a:rPr lang="en-US"/>
              <a:t>C</a:t>
            </a:r>
          </a:p>
        </p:txBody>
      </p:sp>
      <p:sp>
        <p:nvSpPr>
          <p:cNvPr id="18444" name="TextBox 20"/>
          <p:cNvSpPr txBox="1">
            <a:spLocks noChangeArrowheads="1"/>
          </p:cNvSpPr>
          <p:nvPr/>
        </p:nvSpPr>
        <p:spPr bwMode="auto">
          <a:xfrm>
            <a:off x="4343400" y="2362200"/>
            <a:ext cx="381000" cy="369888"/>
          </a:xfrm>
          <a:prstGeom prst="rect">
            <a:avLst/>
          </a:prstGeom>
          <a:solidFill>
            <a:schemeClr val="bg1"/>
          </a:solidFill>
          <a:ln w="9525">
            <a:noFill/>
            <a:miter lim="800000"/>
            <a:headEnd/>
            <a:tailEnd/>
          </a:ln>
        </p:spPr>
        <p:txBody>
          <a:bodyPr>
            <a:spAutoFit/>
          </a:bodyPr>
          <a:lstStyle/>
          <a:p>
            <a:r>
              <a:rPr lang="en-US"/>
              <a:t>D</a:t>
            </a:r>
          </a:p>
        </p:txBody>
      </p:sp>
      <p:sp>
        <p:nvSpPr>
          <p:cNvPr id="18445" name="TextBox 21"/>
          <p:cNvSpPr txBox="1">
            <a:spLocks noChangeArrowheads="1"/>
          </p:cNvSpPr>
          <p:nvPr/>
        </p:nvSpPr>
        <p:spPr bwMode="auto">
          <a:xfrm>
            <a:off x="5029200" y="2209800"/>
            <a:ext cx="381000" cy="381000"/>
          </a:xfrm>
          <a:prstGeom prst="rect">
            <a:avLst/>
          </a:prstGeom>
          <a:solidFill>
            <a:schemeClr val="bg1"/>
          </a:solidFill>
          <a:ln w="9525">
            <a:noFill/>
            <a:miter lim="800000"/>
            <a:headEnd/>
            <a:tailEnd/>
          </a:ln>
        </p:spPr>
        <p:txBody>
          <a:bodyPr>
            <a:spAutoFit/>
          </a:bodyPr>
          <a:lstStyle/>
          <a:p>
            <a:r>
              <a:rPr lang="en-US"/>
              <a:t>E</a:t>
            </a:r>
          </a:p>
        </p:txBody>
      </p:sp>
      <p:sp>
        <p:nvSpPr>
          <p:cNvPr id="18446" name="TextBox 22"/>
          <p:cNvSpPr txBox="1">
            <a:spLocks noChangeArrowheads="1"/>
          </p:cNvSpPr>
          <p:nvPr/>
        </p:nvSpPr>
        <p:spPr bwMode="auto">
          <a:xfrm>
            <a:off x="6096000" y="2209800"/>
            <a:ext cx="381000" cy="381000"/>
          </a:xfrm>
          <a:prstGeom prst="rect">
            <a:avLst/>
          </a:prstGeom>
          <a:solidFill>
            <a:schemeClr val="bg1"/>
          </a:solidFill>
          <a:ln w="9525">
            <a:noFill/>
            <a:miter lim="800000"/>
            <a:headEnd/>
            <a:tailEnd/>
          </a:ln>
        </p:spPr>
        <p:txBody>
          <a:bodyPr>
            <a:spAutoFit/>
          </a:bodyPr>
          <a:lstStyle/>
          <a:p>
            <a:r>
              <a:rPr lang="en-US"/>
              <a:t>F</a:t>
            </a:r>
          </a:p>
        </p:txBody>
      </p:sp>
      <p:sp>
        <p:nvSpPr>
          <p:cNvPr id="18447" name="TextBox 23"/>
          <p:cNvSpPr txBox="1">
            <a:spLocks noChangeArrowheads="1"/>
          </p:cNvSpPr>
          <p:nvPr/>
        </p:nvSpPr>
        <p:spPr bwMode="auto">
          <a:xfrm>
            <a:off x="7010400" y="2209800"/>
            <a:ext cx="381000" cy="381000"/>
          </a:xfrm>
          <a:prstGeom prst="rect">
            <a:avLst/>
          </a:prstGeom>
          <a:solidFill>
            <a:schemeClr val="bg1"/>
          </a:solidFill>
          <a:ln w="9525">
            <a:noFill/>
            <a:miter lim="800000"/>
            <a:headEnd/>
            <a:tailEnd/>
          </a:ln>
        </p:spPr>
        <p:txBody>
          <a:bodyPr>
            <a:spAutoFit/>
          </a:bodyPr>
          <a:lstStyle/>
          <a:p>
            <a:r>
              <a:rPr lang="en-US"/>
              <a:t>G</a:t>
            </a:r>
          </a:p>
        </p:txBody>
      </p:sp>
      <p:sp>
        <p:nvSpPr>
          <p:cNvPr id="29" name="Rectangle 28"/>
          <p:cNvSpPr/>
          <p:nvPr/>
        </p:nvSpPr>
        <p:spPr bwMode="auto">
          <a:xfrm>
            <a:off x="533400" y="2133600"/>
            <a:ext cx="3810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vert"/>
          <a:lstStyle/>
          <a:p>
            <a:pPr>
              <a:defRPr/>
            </a:pPr>
            <a:r>
              <a:rPr lang="en-US" sz="1600" b="1" dirty="0"/>
              <a:t> QUANT</a:t>
            </a:r>
          </a:p>
        </p:txBody>
      </p:sp>
      <p:sp>
        <p:nvSpPr>
          <p:cNvPr id="30" name="Rectangle 29"/>
          <p:cNvSpPr/>
          <p:nvPr/>
        </p:nvSpPr>
        <p:spPr bwMode="auto">
          <a:xfrm>
            <a:off x="8153400" y="2133600"/>
            <a:ext cx="381000" cy="914400"/>
          </a:xfrm>
          <a:prstGeom prst="rect">
            <a:avLst/>
          </a:prstGeom>
          <a:solidFill>
            <a:srgbClr val="00CC00"/>
          </a:solidFill>
          <a:ln w="9525" cap="flat" cmpd="sng" algn="ctr">
            <a:solidFill>
              <a:schemeClr val="tx1"/>
            </a:solidFill>
            <a:prstDash val="solid"/>
            <a:round/>
            <a:headEnd type="none" w="med" len="med"/>
            <a:tailEnd type="none" w="med" len="med"/>
          </a:ln>
          <a:effectLst/>
        </p:spPr>
        <p:txBody>
          <a:bodyPr vert="vert"/>
          <a:lstStyle/>
          <a:p>
            <a:pPr>
              <a:defRPr/>
            </a:pPr>
            <a:r>
              <a:rPr lang="en-US" b="1" dirty="0"/>
              <a:t> QUAL</a:t>
            </a:r>
          </a:p>
        </p:txBody>
      </p:sp>
      <p:sp>
        <p:nvSpPr>
          <p:cNvPr id="3" name="Rectangle 2"/>
          <p:cNvSpPr/>
          <p:nvPr/>
        </p:nvSpPr>
        <p:spPr>
          <a:xfrm>
            <a:off x="2227745" y="2133600"/>
            <a:ext cx="989806" cy="914400"/>
          </a:xfrm>
          <a:prstGeom prst="rect">
            <a:avLst/>
          </a:prstGeom>
          <a:solidFill>
            <a:schemeClr val="accent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rved Right Arrow 3"/>
          <p:cNvSpPr/>
          <p:nvPr/>
        </p:nvSpPr>
        <p:spPr>
          <a:xfrm>
            <a:off x="1504950" y="823766"/>
            <a:ext cx="1409700" cy="1714500"/>
          </a:xfrm>
          <a:prstGeom prst="curvedRightArrow">
            <a:avLst>
              <a:gd name="adj1" fmla="val 25000"/>
              <a:gd name="adj2" fmla="val 50000"/>
              <a:gd name="adj3" fmla="val 28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ounded Rectangle 4"/>
          <p:cNvSpPr/>
          <p:nvPr/>
        </p:nvSpPr>
        <p:spPr>
          <a:xfrm>
            <a:off x="3276600" y="533400"/>
            <a:ext cx="3009900" cy="1009650"/>
          </a:xfrm>
          <a:prstGeom prst="roundRect">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 </a:t>
            </a:r>
            <a:r>
              <a:rPr lang="en-US" sz="2400" b="1" dirty="0" smtClean="0">
                <a:solidFill>
                  <a:srgbClr val="FF0000"/>
                </a:solidFill>
              </a:rPr>
              <a:t>QUANT</a:t>
            </a:r>
            <a:r>
              <a:rPr lang="en-US" sz="2400" dirty="0" smtClean="0"/>
              <a:t> dominant evaluation design</a:t>
            </a:r>
            <a:endParaRPr lang="en-US" sz="2400" dirty="0"/>
          </a:p>
        </p:txBody>
      </p:sp>
      <p:sp>
        <p:nvSpPr>
          <p:cNvPr id="7" name="Rounded Rectangle 6"/>
          <p:cNvSpPr/>
          <p:nvPr/>
        </p:nvSpPr>
        <p:spPr>
          <a:xfrm>
            <a:off x="1043608" y="3733800"/>
            <a:ext cx="6984776" cy="2503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Example:</a:t>
            </a:r>
          </a:p>
          <a:p>
            <a:r>
              <a:rPr lang="en-US" sz="2800" dirty="0" smtClean="0">
                <a:solidFill>
                  <a:schemeClr val="tx1"/>
                </a:solidFill>
              </a:rPr>
              <a:t>A rapid </a:t>
            </a:r>
            <a:r>
              <a:rPr lang="en-US" sz="2800" b="1" dirty="0" smtClean="0">
                <a:solidFill>
                  <a:srgbClr val="00CC00"/>
                </a:solidFill>
                <a:effectLst>
                  <a:outerShdw blurRad="38100" dist="38100" dir="2700000" algn="tl">
                    <a:srgbClr val="000000">
                      <a:alpha val="43137"/>
                    </a:srgbClr>
                  </a:outerShdw>
                </a:effectLst>
              </a:rPr>
              <a:t>qualitative</a:t>
            </a:r>
            <a:r>
              <a:rPr lang="en-US" sz="2800" dirty="0" smtClean="0">
                <a:solidFill>
                  <a:schemeClr val="tx1"/>
                </a:solidFill>
              </a:rPr>
              <a:t> diagnostic study is conducted to help design a </a:t>
            </a:r>
            <a:r>
              <a:rPr lang="en-US" sz="2800" b="1" dirty="0" smtClean="0">
                <a:solidFill>
                  <a:srgbClr val="FF0000"/>
                </a:solidFill>
              </a:rPr>
              <a:t>quantitative</a:t>
            </a:r>
            <a:r>
              <a:rPr lang="en-US" sz="2800" dirty="0" smtClean="0">
                <a:solidFill>
                  <a:schemeClr val="tx1"/>
                </a:solidFill>
              </a:rPr>
              <a:t> household survey. The data is analyzed using </a:t>
            </a:r>
            <a:r>
              <a:rPr lang="en-US" sz="2800" b="1" dirty="0" smtClean="0">
                <a:solidFill>
                  <a:srgbClr val="FF0000"/>
                </a:solidFill>
              </a:rPr>
              <a:t>quantitative</a:t>
            </a:r>
            <a:r>
              <a:rPr lang="en-US" sz="2800" dirty="0" smtClean="0">
                <a:solidFill>
                  <a:schemeClr val="tx1"/>
                </a:solidFill>
              </a:rPr>
              <a:t> analysis techniques [e.g. regression analysis]</a:t>
            </a:r>
            <a:endParaRPr lang="en-US" sz="2800" dirty="0">
              <a:solidFill>
                <a:schemeClr val="tx1"/>
              </a:solidFill>
            </a:endParaRPr>
          </a:p>
        </p:txBody>
      </p:sp>
      <p:sp>
        <p:nvSpPr>
          <p:cNvPr id="8" name="Slide Number Placeholder 7"/>
          <p:cNvSpPr>
            <a:spLocks noGrp="1"/>
          </p:cNvSpPr>
          <p:nvPr>
            <p:ph type="sldNum" sz="quarter" idx="12"/>
          </p:nvPr>
        </p:nvSpPr>
        <p:spPr/>
        <p:txBody>
          <a:bodyPr/>
          <a:lstStyle/>
          <a:p>
            <a:fld id="{9620D6E1-1759-438B-A378-EE3B03A88AD9}" type="slidenum">
              <a:rPr lang="en-US" smtClean="0"/>
              <a:t>89</a:t>
            </a:fld>
            <a:endParaRPr lang="en-US"/>
          </a:p>
        </p:txBody>
      </p:sp>
    </p:spTree>
    <p:extLst>
      <p:ext uri="{BB962C8B-B14F-4D97-AF65-F5344CB8AC3E}">
        <p14:creationId xmlns:p14="http://schemas.microsoft.com/office/powerpoint/2010/main" val="2601251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p:txBody>
          <a:bodyPr/>
          <a:lstStyle/>
          <a:p>
            <a:pPr>
              <a:defRPr/>
            </a:pPr>
            <a:fld id="{98DD9B51-E02D-42EF-9C5C-5E4F46B64C68}" type="slidenum">
              <a:rPr lang="en-US" smtClean="0"/>
              <a:pPr>
                <a:defRPr/>
              </a:pPr>
              <a:t>9</a:t>
            </a:fld>
            <a:endParaRPr lang="en-US" smtClean="0"/>
          </a:p>
        </p:txBody>
      </p:sp>
      <p:sp>
        <p:nvSpPr>
          <p:cNvPr id="20483" name="Rectangle 2"/>
          <p:cNvSpPr>
            <a:spLocks noGrp="1" noChangeArrowheads="1"/>
          </p:cNvSpPr>
          <p:nvPr>
            <p:ph type="title"/>
          </p:nvPr>
        </p:nvSpPr>
        <p:spPr/>
        <p:txBody>
          <a:bodyPr/>
          <a:lstStyle/>
          <a:p>
            <a:r>
              <a:rPr lang="en-US" sz="3200" smtClean="0"/>
              <a:t>Reality </a:t>
            </a:r>
            <a:r>
              <a:rPr lang="fr-CA" sz="3200" smtClean="0"/>
              <a:t>C</a:t>
            </a:r>
            <a:r>
              <a:rPr lang="en-US" sz="3200" smtClean="0"/>
              <a:t>heck – </a:t>
            </a:r>
            <a:r>
              <a:rPr lang="fr-CA" sz="3200" smtClean="0"/>
              <a:t>R</a:t>
            </a:r>
            <a:r>
              <a:rPr lang="en-US" sz="3200" smtClean="0"/>
              <a:t>eal-</a:t>
            </a:r>
            <a:r>
              <a:rPr lang="fr-CA" sz="3200" smtClean="0"/>
              <a:t>W</a:t>
            </a:r>
            <a:r>
              <a:rPr lang="en-US" sz="3200" smtClean="0"/>
              <a:t>orld </a:t>
            </a:r>
            <a:r>
              <a:rPr lang="fr-CA" sz="3200" smtClean="0"/>
              <a:t>C</a:t>
            </a:r>
            <a:r>
              <a:rPr lang="en-US" sz="3200" smtClean="0"/>
              <a:t>hallenges to </a:t>
            </a:r>
            <a:r>
              <a:rPr lang="fr-CA" sz="3200" smtClean="0"/>
              <a:t>E</a:t>
            </a:r>
            <a:r>
              <a:rPr lang="en-US" sz="3200" smtClean="0"/>
              <a:t>valuation</a:t>
            </a:r>
          </a:p>
        </p:txBody>
      </p:sp>
      <p:sp>
        <p:nvSpPr>
          <p:cNvPr id="265219" name="Rectangle 3"/>
          <p:cNvSpPr>
            <a:spLocks noGrp="1" noChangeArrowheads="1"/>
          </p:cNvSpPr>
          <p:nvPr>
            <p:ph type="body" idx="1"/>
          </p:nvPr>
        </p:nvSpPr>
        <p:spPr/>
        <p:txBody>
          <a:bodyPr/>
          <a:lstStyle/>
          <a:p>
            <a:pPr marL="609600" indent="-609600">
              <a:lnSpc>
                <a:spcPct val="90000"/>
              </a:lnSpc>
              <a:buFontTx/>
              <a:buChar char="•"/>
            </a:pPr>
            <a:r>
              <a:rPr lang="en-US" sz="2400" smtClean="0"/>
              <a:t>All too often, project designers do not think evaluatively – evaluation not designed until the end</a:t>
            </a:r>
          </a:p>
          <a:p>
            <a:pPr marL="609600" indent="-609600">
              <a:lnSpc>
                <a:spcPct val="90000"/>
              </a:lnSpc>
              <a:buFontTx/>
              <a:buChar char="•"/>
            </a:pPr>
            <a:r>
              <a:rPr lang="en-US" sz="2400" smtClean="0"/>
              <a:t>There was no baseline – at least not one with data comparable to evaluation</a:t>
            </a:r>
          </a:p>
          <a:p>
            <a:pPr marL="609600" indent="-609600">
              <a:lnSpc>
                <a:spcPct val="90000"/>
              </a:lnSpc>
              <a:buFontTx/>
              <a:buChar char="•"/>
            </a:pPr>
            <a:r>
              <a:rPr lang="en-US" sz="2400" smtClean="0"/>
              <a:t>There was/can be no control/comparison group.</a:t>
            </a:r>
          </a:p>
          <a:p>
            <a:pPr marL="609600" indent="-609600">
              <a:lnSpc>
                <a:spcPct val="90000"/>
              </a:lnSpc>
              <a:buFontTx/>
              <a:buChar char="•"/>
            </a:pPr>
            <a:r>
              <a:rPr lang="en-US" sz="2400" smtClean="0"/>
              <a:t>Limited time and resources for evaluation</a:t>
            </a:r>
          </a:p>
          <a:p>
            <a:pPr marL="609600" indent="-609600">
              <a:lnSpc>
                <a:spcPct val="90000"/>
              </a:lnSpc>
              <a:buFontTx/>
              <a:buChar char="•"/>
            </a:pPr>
            <a:r>
              <a:rPr lang="en-US" sz="2400" smtClean="0"/>
              <a:t>Clients have prior expectations for what they want evaluation findings to say</a:t>
            </a:r>
          </a:p>
          <a:p>
            <a:pPr marL="609600" indent="-609600">
              <a:lnSpc>
                <a:spcPct val="90000"/>
              </a:lnSpc>
              <a:buFontTx/>
              <a:buChar char="•"/>
            </a:pPr>
            <a:r>
              <a:rPr lang="en-US" sz="2400" smtClean="0"/>
              <a:t>Many stakeholders do not understand evaluation; distrust the process; or even see it as a threat (dislike of being judged)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blinds(horizontal)">
                                      <p:cBhvr>
                                        <p:cTn id="7" dur="500"/>
                                        <p:tgtEl>
                                          <p:spTgt spid="265219">
                                            <p:txEl>
                                              <p:pRg st="0" end="0"/>
                                            </p:txEl>
                                          </p:spTgt>
                                        </p:tgtEl>
                                      </p:cBhvr>
                                    </p:animEffect>
                                  </p:childTnLst>
                                </p:cTn>
                              </p:par>
                            </p:childTnLst>
                          </p:cTn>
                        </p:par>
                        <p:par>
                          <p:cTn id="8" fill="hold" nodeType="afterGroup">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265219">
                                            <p:txEl>
                                              <p:pRg st="1" end="1"/>
                                            </p:txEl>
                                          </p:spTgt>
                                        </p:tgtEl>
                                        <p:attrNameLst>
                                          <p:attrName>style.visibility</p:attrName>
                                        </p:attrNameLst>
                                      </p:cBhvr>
                                      <p:to>
                                        <p:strVal val="visible"/>
                                      </p:to>
                                    </p:set>
                                    <p:animEffect transition="in" filter="blinds(horizontal)">
                                      <p:cBhvr>
                                        <p:cTn id="11" dur="500"/>
                                        <p:tgtEl>
                                          <p:spTgt spid="265219">
                                            <p:txEl>
                                              <p:pRg st="1" end="1"/>
                                            </p:txEl>
                                          </p:spTgt>
                                        </p:tgtEl>
                                      </p:cBhvr>
                                    </p:animEffect>
                                  </p:childTnLst>
                                </p:cTn>
                              </p:par>
                            </p:childTnLst>
                          </p:cTn>
                        </p:par>
                        <p:par>
                          <p:cTn id="12" fill="hold" nodeType="afterGroup">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265219">
                                            <p:txEl>
                                              <p:pRg st="2" end="2"/>
                                            </p:txEl>
                                          </p:spTgt>
                                        </p:tgtEl>
                                        <p:attrNameLst>
                                          <p:attrName>style.visibility</p:attrName>
                                        </p:attrNameLst>
                                      </p:cBhvr>
                                      <p:to>
                                        <p:strVal val="visible"/>
                                      </p:to>
                                    </p:set>
                                    <p:animEffect transition="in" filter="blinds(horizontal)">
                                      <p:cBhvr>
                                        <p:cTn id="15" dur="500"/>
                                        <p:tgtEl>
                                          <p:spTgt spid="265219">
                                            <p:txEl>
                                              <p:pRg st="2" end="2"/>
                                            </p:txEl>
                                          </p:spTgt>
                                        </p:tgtEl>
                                      </p:cBhvr>
                                    </p:animEffect>
                                  </p:childTnLst>
                                </p:cTn>
                              </p:par>
                            </p:childTnLst>
                          </p:cTn>
                        </p:par>
                        <p:par>
                          <p:cTn id="16" fill="hold" nodeType="afterGroup">
                            <p:stCondLst>
                              <p:cond delay="4500"/>
                            </p:stCondLst>
                            <p:childTnLst>
                              <p:par>
                                <p:cTn id="17" presetID="3" presetClass="entr" presetSubtype="10" fill="hold" grpId="0" nodeType="afterEffect">
                                  <p:stCondLst>
                                    <p:cond delay="1000"/>
                                  </p:stCondLst>
                                  <p:childTnLst>
                                    <p:set>
                                      <p:cBhvr>
                                        <p:cTn id="18" dur="1" fill="hold">
                                          <p:stCondLst>
                                            <p:cond delay="0"/>
                                          </p:stCondLst>
                                        </p:cTn>
                                        <p:tgtEl>
                                          <p:spTgt spid="265219">
                                            <p:txEl>
                                              <p:pRg st="3" end="3"/>
                                            </p:txEl>
                                          </p:spTgt>
                                        </p:tgtEl>
                                        <p:attrNameLst>
                                          <p:attrName>style.visibility</p:attrName>
                                        </p:attrNameLst>
                                      </p:cBhvr>
                                      <p:to>
                                        <p:strVal val="visible"/>
                                      </p:to>
                                    </p:set>
                                    <p:animEffect transition="in" filter="blinds(horizontal)">
                                      <p:cBhvr>
                                        <p:cTn id="19" dur="500"/>
                                        <p:tgtEl>
                                          <p:spTgt spid="265219">
                                            <p:txEl>
                                              <p:pRg st="3" end="3"/>
                                            </p:txEl>
                                          </p:spTgt>
                                        </p:tgtEl>
                                      </p:cBhvr>
                                    </p:animEffect>
                                  </p:childTnLst>
                                </p:cTn>
                              </p:par>
                            </p:childTnLst>
                          </p:cTn>
                        </p:par>
                        <p:par>
                          <p:cTn id="20" fill="hold" nodeType="afterGroup">
                            <p:stCondLst>
                              <p:cond delay="6000"/>
                            </p:stCondLst>
                            <p:childTnLst>
                              <p:par>
                                <p:cTn id="21" presetID="3" presetClass="entr" presetSubtype="10" fill="hold" grpId="0" nodeType="afterEffect">
                                  <p:stCondLst>
                                    <p:cond delay="1000"/>
                                  </p:stCondLst>
                                  <p:childTnLst>
                                    <p:set>
                                      <p:cBhvr>
                                        <p:cTn id="22" dur="1" fill="hold">
                                          <p:stCondLst>
                                            <p:cond delay="0"/>
                                          </p:stCondLst>
                                        </p:cTn>
                                        <p:tgtEl>
                                          <p:spTgt spid="265219">
                                            <p:txEl>
                                              <p:pRg st="4" end="4"/>
                                            </p:txEl>
                                          </p:spTgt>
                                        </p:tgtEl>
                                        <p:attrNameLst>
                                          <p:attrName>style.visibility</p:attrName>
                                        </p:attrNameLst>
                                      </p:cBhvr>
                                      <p:to>
                                        <p:strVal val="visible"/>
                                      </p:to>
                                    </p:set>
                                    <p:animEffect transition="in" filter="blinds(horizontal)">
                                      <p:cBhvr>
                                        <p:cTn id="23" dur="500"/>
                                        <p:tgtEl>
                                          <p:spTgt spid="265219">
                                            <p:txEl>
                                              <p:pRg st="4" end="4"/>
                                            </p:txEl>
                                          </p:spTgt>
                                        </p:tgtEl>
                                      </p:cBhvr>
                                    </p:animEffect>
                                  </p:childTnLst>
                                </p:cTn>
                              </p:par>
                            </p:childTnLst>
                          </p:cTn>
                        </p:par>
                        <p:par>
                          <p:cTn id="24" fill="hold" nodeType="afterGroup">
                            <p:stCondLst>
                              <p:cond delay="7500"/>
                            </p:stCondLst>
                            <p:childTnLst>
                              <p:par>
                                <p:cTn id="25" presetID="3" presetClass="entr" presetSubtype="10" fill="hold" grpId="0" nodeType="afterEffect">
                                  <p:stCondLst>
                                    <p:cond delay="1000"/>
                                  </p:stCondLst>
                                  <p:childTnLst>
                                    <p:set>
                                      <p:cBhvr>
                                        <p:cTn id="26" dur="1" fill="hold">
                                          <p:stCondLst>
                                            <p:cond delay="0"/>
                                          </p:stCondLst>
                                        </p:cTn>
                                        <p:tgtEl>
                                          <p:spTgt spid="265219">
                                            <p:txEl>
                                              <p:pRg st="5" end="5"/>
                                            </p:txEl>
                                          </p:spTgt>
                                        </p:tgtEl>
                                        <p:attrNameLst>
                                          <p:attrName>style.visibility</p:attrName>
                                        </p:attrNameLst>
                                      </p:cBhvr>
                                      <p:to>
                                        <p:strVal val="visible"/>
                                      </p:to>
                                    </p:set>
                                    <p:animEffect transition="in" filter="blinds(horizontal)">
                                      <p:cBhvr>
                                        <p:cTn id="27" dur="500"/>
                                        <p:tgtEl>
                                          <p:spTgt spid="265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autoUpdateAnimBg="0" advAuto="100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bwMode="auto">
          <a:xfrm>
            <a:off x="1295400" y="2133600"/>
            <a:ext cx="6400800" cy="914400"/>
          </a:xfrm>
          <a:prstGeom prst="rtTriangle">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8436" name="Right Triangle 7"/>
          <p:cNvSpPr>
            <a:spLocks noChangeArrowheads="1"/>
          </p:cNvSpPr>
          <p:nvPr/>
        </p:nvSpPr>
        <p:spPr bwMode="auto">
          <a:xfrm flipH="1" flipV="1">
            <a:off x="1295400" y="2133600"/>
            <a:ext cx="6477000" cy="914400"/>
          </a:xfrm>
          <a:prstGeom prst="rtTriangle">
            <a:avLst/>
          </a:prstGeom>
          <a:solidFill>
            <a:srgbClr val="FFC000"/>
          </a:solidFill>
          <a:ln w="9525" algn="ctr">
            <a:solidFill>
              <a:schemeClr val="tx1"/>
            </a:solidFill>
            <a:round/>
            <a:headEnd/>
            <a:tailEnd/>
          </a:ln>
        </p:spPr>
        <p:txBody>
          <a:bodyPr/>
          <a:lstStyle/>
          <a:p>
            <a:endParaRPr lang="en-US"/>
          </a:p>
        </p:txBody>
      </p:sp>
      <p:cxnSp>
        <p:nvCxnSpPr>
          <p:cNvPr id="18437" name="Straight Connector 9"/>
          <p:cNvCxnSpPr>
            <a:cxnSpLocks noChangeShapeType="1"/>
          </p:cNvCxnSpPr>
          <p:nvPr/>
        </p:nvCxnSpPr>
        <p:spPr bwMode="auto">
          <a:xfrm rot="5400000" flipH="1" flipV="1">
            <a:off x="1753394" y="2590006"/>
            <a:ext cx="914400" cy="1588"/>
          </a:xfrm>
          <a:prstGeom prst="line">
            <a:avLst/>
          </a:prstGeom>
          <a:noFill/>
          <a:ln w="28575" algn="ctr">
            <a:solidFill>
              <a:schemeClr val="tx1"/>
            </a:solidFill>
            <a:round/>
            <a:headEnd/>
            <a:tailEnd/>
          </a:ln>
        </p:spPr>
      </p:cxnSp>
      <p:cxnSp>
        <p:nvCxnSpPr>
          <p:cNvPr id="18438" name="Straight Connector 11"/>
          <p:cNvCxnSpPr>
            <a:cxnSpLocks noChangeShapeType="1"/>
          </p:cNvCxnSpPr>
          <p:nvPr/>
        </p:nvCxnSpPr>
        <p:spPr bwMode="auto">
          <a:xfrm rot="5400000" flipH="1" flipV="1">
            <a:off x="2743994" y="2590006"/>
            <a:ext cx="914400" cy="1588"/>
          </a:xfrm>
          <a:prstGeom prst="line">
            <a:avLst/>
          </a:prstGeom>
          <a:noFill/>
          <a:ln w="28575" algn="ctr">
            <a:solidFill>
              <a:schemeClr val="tx1"/>
            </a:solidFill>
            <a:round/>
            <a:headEnd/>
            <a:tailEnd/>
          </a:ln>
        </p:spPr>
      </p:cxnSp>
      <p:cxnSp>
        <p:nvCxnSpPr>
          <p:cNvPr id="18439" name="Straight Connector 13"/>
          <p:cNvCxnSpPr>
            <a:cxnSpLocks noChangeShapeType="1"/>
          </p:cNvCxnSpPr>
          <p:nvPr/>
        </p:nvCxnSpPr>
        <p:spPr bwMode="auto">
          <a:xfrm rot="5400000" flipH="1" flipV="1">
            <a:off x="5334794" y="2590006"/>
            <a:ext cx="914400" cy="1588"/>
          </a:xfrm>
          <a:prstGeom prst="line">
            <a:avLst/>
          </a:prstGeom>
          <a:noFill/>
          <a:ln w="28575" algn="ctr">
            <a:solidFill>
              <a:schemeClr val="tx1"/>
            </a:solidFill>
            <a:round/>
            <a:headEnd/>
            <a:tailEnd/>
          </a:ln>
        </p:spPr>
      </p:cxnSp>
      <p:cxnSp>
        <p:nvCxnSpPr>
          <p:cNvPr id="18440" name="Straight Connector 16"/>
          <p:cNvCxnSpPr>
            <a:cxnSpLocks noChangeShapeType="1"/>
          </p:cNvCxnSpPr>
          <p:nvPr/>
        </p:nvCxnSpPr>
        <p:spPr bwMode="auto">
          <a:xfrm rot="5400000" flipH="1" flipV="1">
            <a:off x="6249194" y="2590006"/>
            <a:ext cx="914400" cy="1588"/>
          </a:xfrm>
          <a:prstGeom prst="line">
            <a:avLst/>
          </a:prstGeom>
          <a:noFill/>
          <a:ln w="28575" algn="ctr">
            <a:solidFill>
              <a:schemeClr val="tx1"/>
            </a:solidFill>
            <a:round/>
            <a:headEnd/>
            <a:tailEnd/>
          </a:ln>
        </p:spPr>
      </p:cxnSp>
      <p:sp>
        <p:nvSpPr>
          <p:cNvPr id="18441" name="TextBox 17"/>
          <p:cNvSpPr txBox="1">
            <a:spLocks noChangeArrowheads="1"/>
          </p:cNvSpPr>
          <p:nvPr/>
        </p:nvSpPr>
        <p:spPr bwMode="auto">
          <a:xfrm>
            <a:off x="1524000" y="2590800"/>
            <a:ext cx="381000" cy="369888"/>
          </a:xfrm>
          <a:prstGeom prst="rect">
            <a:avLst/>
          </a:prstGeom>
          <a:solidFill>
            <a:schemeClr val="bg1"/>
          </a:solidFill>
          <a:ln w="9525">
            <a:noFill/>
            <a:miter lim="800000"/>
            <a:headEnd/>
            <a:tailEnd/>
          </a:ln>
        </p:spPr>
        <p:txBody>
          <a:bodyPr>
            <a:spAutoFit/>
          </a:bodyPr>
          <a:lstStyle/>
          <a:p>
            <a:r>
              <a:rPr lang="en-US"/>
              <a:t>A</a:t>
            </a:r>
          </a:p>
        </p:txBody>
      </p:sp>
      <p:sp>
        <p:nvSpPr>
          <p:cNvPr id="18442" name="TextBox 18"/>
          <p:cNvSpPr txBox="1">
            <a:spLocks noChangeArrowheads="1"/>
          </p:cNvSpPr>
          <p:nvPr/>
        </p:nvSpPr>
        <p:spPr bwMode="auto">
          <a:xfrm>
            <a:off x="2667000" y="2590800"/>
            <a:ext cx="381000" cy="369888"/>
          </a:xfrm>
          <a:prstGeom prst="rect">
            <a:avLst/>
          </a:prstGeom>
          <a:solidFill>
            <a:schemeClr val="bg1"/>
          </a:solidFill>
          <a:ln w="9525">
            <a:noFill/>
            <a:miter lim="800000"/>
            <a:headEnd/>
            <a:tailEnd/>
          </a:ln>
        </p:spPr>
        <p:txBody>
          <a:bodyPr>
            <a:spAutoFit/>
          </a:bodyPr>
          <a:lstStyle/>
          <a:p>
            <a:r>
              <a:rPr lang="en-US"/>
              <a:t>B</a:t>
            </a:r>
          </a:p>
        </p:txBody>
      </p:sp>
      <p:sp>
        <p:nvSpPr>
          <p:cNvPr id="18443" name="TextBox 19"/>
          <p:cNvSpPr txBox="1">
            <a:spLocks noChangeArrowheads="1"/>
          </p:cNvSpPr>
          <p:nvPr/>
        </p:nvSpPr>
        <p:spPr bwMode="auto">
          <a:xfrm>
            <a:off x="3429000" y="2590800"/>
            <a:ext cx="457200" cy="381000"/>
          </a:xfrm>
          <a:prstGeom prst="rect">
            <a:avLst/>
          </a:prstGeom>
          <a:solidFill>
            <a:schemeClr val="bg1"/>
          </a:solidFill>
          <a:ln w="9525">
            <a:noFill/>
            <a:miter lim="800000"/>
            <a:headEnd/>
            <a:tailEnd/>
          </a:ln>
        </p:spPr>
        <p:txBody>
          <a:bodyPr>
            <a:spAutoFit/>
          </a:bodyPr>
          <a:lstStyle/>
          <a:p>
            <a:r>
              <a:rPr lang="en-US"/>
              <a:t>C</a:t>
            </a:r>
          </a:p>
        </p:txBody>
      </p:sp>
      <p:sp>
        <p:nvSpPr>
          <p:cNvPr id="18444" name="TextBox 20"/>
          <p:cNvSpPr txBox="1">
            <a:spLocks noChangeArrowheads="1"/>
          </p:cNvSpPr>
          <p:nvPr/>
        </p:nvSpPr>
        <p:spPr bwMode="auto">
          <a:xfrm>
            <a:off x="4343400" y="2362200"/>
            <a:ext cx="381000" cy="369888"/>
          </a:xfrm>
          <a:prstGeom prst="rect">
            <a:avLst/>
          </a:prstGeom>
          <a:solidFill>
            <a:schemeClr val="bg1"/>
          </a:solidFill>
          <a:ln w="9525">
            <a:noFill/>
            <a:miter lim="800000"/>
            <a:headEnd/>
            <a:tailEnd/>
          </a:ln>
        </p:spPr>
        <p:txBody>
          <a:bodyPr>
            <a:spAutoFit/>
          </a:bodyPr>
          <a:lstStyle/>
          <a:p>
            <a:r>
              <a:rPr lang="en-US"/>
              <a:t>D</a:t>
            </a:r>
          </a:p>
        </p:txBody>
      </p:sp>
      <p:sp>
        <p:nvSpPr>
          <p:cNvPr id="18445" name="TextBox 21"/>
          <p:cNvSpPr txBox="1">
            <a:spLocks noChangeArrowheads="1"/>
          </p:cNvSpPr>
          <p:nvPr/>
        </p:nvSpPr>
        <p:spPr bwMode="auto">
          <a:xfrm>
            <a:off x="5029200" y="2209800"/>
            <a:ext cx="381000" cy="381000"/>
          </a:xfrm>
          <a:prstGeom prst="rect">
            <a:avLst/>
          </a:prstGeom>
          <a:solidFill>
            <a:schemeClr val="bg1"/>
          </a:solidFill>
          <a:ln w="9525">
            <a:noFill/>
            <a:miter lim="800000"/>
            <a:headEnd/>
            <a:tailEnd/>
          </a:ln>
        </p:spPr>
        <p:txBody>
          <a:bodyPr>
            <a:spAutoFit/>
          </a:bodyPr>
          <a:lstStyle/>
          <a:p>
            <a:r>
              <a:rPr lang="en-US"/>
              <a:t>E</a:t>
            </a:r>
          </a:p>
        </p:txBody>
      </p:sp>
      <p:sp>
        <p:nvSpPr>
          <p:cNvPr id="18446" name="TextBox 22"/>
          <p:cNvSpPr txBox="1">
            <a:spLocks noChangeArrowheads="1"/>
          </p:cNvSpPr>
          <p:nvPr/>
        </p:nvSpPr>
        <p:spPr bwMode="auto">
          <a:xfrm>
            <a:off x="6096000" y="2209800"/>
            <a:ext cx="381000" cy="381000"/>
          </a:xfrm>
          <a:prstGeom prst="rect">
            <a:avLst/>
          </a:prstGeom>
          <a:solidFill>
            <a:schemeClr val="bg1"/>
          </a:solidFill>
          <a:ln w="9525">
            <a:noFill/>
            <a:miter lim="800000"/>
            <a:headEnd/>
            <a:tailEnd/>
          </a:ln>
        </p:spPr>
        <p:txBody>
          <a:bodyPr>
            <a:spAutoFit/>
          </a:bodyPr>
          <a:lstStyle/>
          <a:p>
            <a:r>
              <a:rPr lang="en-US"/>
              <a:t>F</a:t>
            </a:r>
          </a:p>
        </p:txBody>
      </p:sp>
      <p:sp>
        <p:nvSpPr>
          <p:cNvPr id="18447" name="TextBox 23"/>
          <p:cNvSpPr txBox="1">
            <a:spLocks noChangeArrowheads="1"/>
          </p:cNvSpPr>
          <p:nvPr/>
        </p:nvSpPr>
        <p:spPr bwMode="auto">
          <a:xfrm>
            <a:off x="7010400" y="2209800"/>
            <a:ext cx="381000" cy="381000"/>
          </a:xfrm>
          <a:prstGeom prst="rect">
            <a:avLst/>
          </a:prstGeom>
          <a:solidFill>
            <a:schemeClr val="bg1"/>
          </a:solidFill>
          <a:ln w="9525">
            <a:noFill/>
            <a:miter lim="800000"/>
            <a:headEnd/>
            <a:tailEnd/>
          </a:ln>
        </p:spPr>
        <p:txBody>
          <a:bodyPr>
            <a:spAutoFit/>
          </a:bodyPr>
          <a:lstStyle/>
          <a:p>
            <a:r>
              <a:rPr lang="en-US"/>
              <a:t>G</a:t>
            </a:r>
          </a:p>
        </p:txBody>
      </p:sp>
      <p:sp>
        <p:nvSpPr>
          <p:cNvPr id="29" name="Rectangle 28"/>
          <p:cNvSpPr/>
          <p:nvPr/>
        </p:nvSpPr>
        <p:spPr bwMode="auto">
          <a:xfrm>
            <a:off x="533400" y="2133600"/>
            <a:ext cx="381000" cy="9906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vert"/>
          <a:lstStyle/>
          <a:p>
            <a:pPr>
              <a:defRPr/>
            </a:pPr>
            <a:r>
              <a:rPr lang="en-US" sz="1600" b="1" dirty="0"/>
              <a:t> QUANT</a:t>
            </a:r>
          </a:p>
        </p:txBody>
      </p:sp>
      <p:sp>
        <p:nvSpPr>
          <p:cNvPr id="30" name="Rectangle 29"/>
          <p:cNvSpPr/>
          <p:nvPr/>
        </p:nvSpPr>
        <p:spPr bwMode="auto">
          <a:xfrm>
            <a:off x="8153400" y="2133600"/>
            <a:ext cx="381000" cy="9144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vert"/>
          <a:lstStyle/>
          <a:p>
            <a:pPr>
              <a:defRPr/>
            </a:pPr>
            <a:r>
              <a:rPr lang="en-US" b="1" dirty="0"/>
              <a:t> QUAL</a:t>
            </a:r>
          </a:p>
        </p:txBody>
      </p:sp>
      <p:sp>
        <p:nvSpPr>
          <p:cNvPr id="3" name="Curved Left Arrow 2"/>
          <p:cNvSpPr/>
          <p:nvPr/>
        </p:nvSpPr>
        <p:spPr>
          <a:xfrm>
            <a:off x="5905500" y="762000"/>
            <a:ext cx="2438400" cy="1785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2857500" y="381000"/>
            <a:ext cx="2857500" cy="1143000"/>
          </a:xfrm>
          <a:prstGeom prst="roundRect">
            <a:avLst/>
          </a:prstGeom>
          <a:solidFill>
            <a:srgbClr val="C0C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a:t>
            </a:r>
            <a:r>
              <a:rPr lang="en-US" sz="2000" b="1" dirty="0" smtClean="0">
                <a:solidFill>
                  <a:srgbClr val="00CC00"/>
                </a:solidFill>
              </a:rPr>
              <a:t>QUAL</a:t>
            </a:r>
            <a:r>
              <a:rPr lang="en-US" dirty="0" smtClean="0"/>
              <a:t> dominant evaluation design</a:t>
            </a:r>
            <a:endParaRPr lang="en-US" dirty="0"/>
          </a:p>
        </p:txBody>
      </p:sp>
      <p:sp>
        <p:nvSpPr>
          <p:cNvPr id="5" name="Rounded Rectangle 4"/>
          <p:cNvSpPr/>
          <p:nvPr/>
        </p:nvSpPr>
        <p:spPr>
          <a:xfrm>
            <a:off x="1043608" y="3212976"/>
            <a:ext cx="7300292" cy="2883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95000"/>
                    <a:lumOff val="5000"/>
                  </a:schemeClr>
                </a:solidFill>
              </a:rPr>
              <a:t>Example</a:t>
            </a:r>
          </a:p>
          <a:p>
            <a:r>
              <a:rPr lang="en-US" sz="2400" dirty="0" smtClean="0">
                <a:solidFill>
                  <a:schemeClr val="tx1">
                    <a:lumMod val="95000"/>
                    <a:lumOff val="5000"/>
                  </a:schemeClr>
                </a:solidFill>
              </a:rPr>
              <a:t>A rapid </a:t>
            </a:r>
            <a:r>
              <a:rPr lang="en-US" sz="2400" b="1" dirty="0" smtClean="0">
                <a:solidFill>
                  <a:srgbClr val="FF0000"/>
                </a:solidFill>
              </a:rPr>
              <a:t>quantitative</a:t>
            </a:r>
            <a:r>
              <a:rPr lang="en-US" sz="2400" dirty="0" smtClean="0">
                <a:solidFill>
                  <a:schemeClr val="tx1">
                    <a:lumMod val="95000"/>
                    <a:lumOff val="5000"/>
                  </a:schemeClr>
                </a:solidFill>
              </a:rPr>
              <a:t> sample survey is conducted.  This is used to develop a typology of rice production systems.  </a:t>
            </a:r>
            <a:r>
              <a:rPr lang="en-US" sz="2400" b="1" dirty="0" smtClean="0">
                <a:solidFill>
                  <a:srgbClr val="00CC00"/>
                </a:solidFill>
              </a:rPr>
              <a:t>Qualitative</a:t>
            </a:r>
            <a:r>
              <a:rPr lang="en-US" sz="2400" dirty="0" smtClean="0">
                <a:solidFill>
                  <a:schemeClr val="tx1">
                    <a:lumMod val="95000"/>
                    <a:lumOff val="5000"/>
                  </a:schemeClr>
                </a:solidFill>
              </a:rPr>
              <a:t> case studies are selected to represent each type.  The data is analyzed and presented using </a:t>
            </a:r>
            <a:r>
              <a:rPr lang="en-US" sz="2400" b="1" dirty="0" smtClean="0">
                <a:solidFill>
                  <a:srgbClr val="00CC00"/>
                </a:solidFill>
              </a:rPr>
              <a:t>qualitative</a:t>
            </a:r>
            <a:r>
              <a:rPr lang="en-US" sz="2000" dirty="0" smtClean="0">
                <a:solidFill>
                  <a:schemeClr val="tx1">
                    <a:lumMod val="95000"/>
                    <a:lumOff val="5000"/>
                  </a:schemeClr>
                </a:solidFill>
              </a:rPr>
              <a:t> </a:t>
            </a:r>
            <a:r>
              <a:rPr lang="en-US" sz="2400" dirty="0" smtClean="0">
                <a:solidFill>
                  <a:schemeClr val="tx1">
                    <a:lumMod val="95000"/>
                    <a:lumOff val="5000"/>
                  </a:schemeClr>
                </a:solidFill>
              </a:rPr>
              <a:t>methods such as narrative descriptions, photographs and social maps.</a:t>
            </a:r>
            <a:endParaRPr lang="en-US" sz="2400" dirty="0">
              <a:solidFill>
                <a:schemeClr val="tx1">
                  <a:lumMod val="95000"/>
                  <a:lumOff val="5000"/>
                </a:schemeClr>
              </a:solidFill>
            </a:endParaRPr>
          </a:p>
        </p:txBody>
      </p:sp>
      <p:sp>
        <p:nvSpPr>
          <p:cNvPr id="7" name="Slide Number Placeholder 6"/>
          <p:cNvSpPr>
            <a:spLocks noGrp="1"/>
          </p:cNvSpPr>
          <p:nvPr>
            <p:ph type="sldNum" sz="quarter" idx="12"/>
          </p:nvPr>
        </p:nvSpPr>
        <p:spPr/>
        <p:txBody>
          <a:bodyPr/>
          <a:lstStyle/>
          <a:p>
            <a:fld id="{9620D6E1-1759-438B-A378-EE3B03A88AD9}" type="slidenum">
              <a:rPr lang="en-US" smtClean="0"/>
              <a:t>90</a:t>
            </a:fld>
            <a:endParaRPr lang="en-US"/>
          </a:p>
        </p:txBody>
      </p:sp>
    </p:spTree>
    <p:extLst>
      <p:ext uri="{BB962C8B-B14F-4D97-AF65-F5344CB8AC3E}">
        <p14:creationId xmlns:p14="http://schemas.microsoft.com/office/powerpoint/2010/main" val="256274451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92" y="812501"/>
            <a:ext cx="8333080" cy="589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87392" y="112143"/>
            <a:ext cx="8169215" cy="7003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Multi-level mixed methods design</a:t>
            </a:r>
          </a:p>
          <a:p>
            <a:pPr algn="ctr"/>
            <a:r>
              <a:rPr lang="en-US" b="1" dirty="0" smtClean="0">
                <a:solidFill>
                  <a:srgbClr val="FF0000"/>
                </a:solidFill>
              </a:rPr>
              <a:t>The effects of a school feeding program on school enrolment</a:t>
            </a:r>
            <a:endParaRPr lang="en-US" b="1" dirty="0">
              <a:solidFill>
                <a:srgbClr val="FF0000"/>
              </a:solidFill>
            </a:endParaRPr>
          </a:p>
        </p:txBody>
      </p:sp>
    </p:spTree>
    <p:extLst>
      <p:ext uri="{BB962C8B-B14F-4D97-AF65-F5344CB8AC3E}">
        <p14:creationId xmlns:p14="http://schemas.microsoft.com/office/powerpoint/2010/main" val="19607373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solidFill>
                  <a:srgbClr val="FF0000"/>
                </a:solidFill>
              </a:rPr>
              <a:t>C. Using mixed methods to strengthen each stage of the evaluation</a:t>
            </a:r>
            <a:endParaRPr lang="en-US" sz="2800" b="1" dirty="0">
              <a:solidFill>
                <a:srgbClr val="FF0000"/>
              </a:solidFill>
            </a:endParaRPr>
          </a:p>
        </p:txBody>
      </p:sp>
      <p:sp>
        <p:nvSpPr>
          <p:cNvPr id="7" name="Rectangle 6"/>
          <p:cNvSpPr/>
          <p:nvPr/>
        </p:nvSpPr>
        <p:spPr>
          <a:xfrm>
            <a:off x="3657600" y="1676400"/>
            <a:ext cx="3200400" cy="5334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1. Hypothesis formulation</a:t>
            </a:r>
            <a:endParaRPr lang="en-US" b="1" dirty="0">
              <a:solidFill>
                <a:srgbClr val="000000"/>
              </a:solidFill>
            </a:endParaRPr>
          </a:p>
        </p:txBody>
      </p:sp>
      <p:sp>
        <p:nvSpPr>
          <p:cNvPr id="10" name="Rectangle 9"/>
          <p:cNvSpPr/>
          <p:nvPr/>
        </p:nvSpPr>
        <p:spPr>
          <a:xfrm>
            <a:off x="3644372" y="2583927"/>
            <a:ext cx="3200400" cy="498617"/>
          </a:xfrm>
          <a:prstGeom prst="rect">
            <a:avLst/>
          </a:prstGeom>
          <a:solidFill>
            <a:srgbClr val="FFF18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2. Sample design</a:t>
            </a:r>
            <a:endParaRPr lang="en-US" b="1" dirty="0">
              <a:solidFill>
                <a:srgbClr val="000000"/>
              </a:solidFill>
            </a:endParaRPr>
          </a:p>
        </p:txBody>
      </p:sp>
      <p:sp>
        <p:nvSpPr>
          <p:cNvPr id="11" name="Rectangle 10"/>
          <p:cNvSpPr/>
          <p:nvPr/>
        </p:nvSpPr>
        <p:spPr>
          <a:xfrm>
            <a:off x="3670829" y="3429000"/>
            <a:ext cx="3200400" cy="523534"/>
          </a:xfrm>
          <a:prstGeom prst="rect">
            <a:avLst/>
          </a:prstGeom>
          <a:solidFill>
            <a:srgbClr val="FFF18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3. Evaluation design</a:t>
            </a:r>
            <a:endParaRPr lang="en-US" b="1" dirty="0">
              <a:solidFill>
                <a:srgbClr val="000000"/>
              </a:solidFill>
            </a:endParaRPr>
          </a:p>
        </p:txBody>
      </p:sp>
      <p:sp>
        <p:nvSpPr>
          <p:cNvPr id="12" name="Rectangle 11"/>
          <p:cNvSpPr/>
          <p:nvPr/>
        </p:nvSpPr>
        <p:spPr>
          <a:xfrm>
            <a:off x="3554944" y="4402677"/>
            <a:ext cx="3200400" cy="505581"/>
          </a:xfrm>
          <a:prstGeom prst="rect">
            <a:avLst/>
          </a:prstGeom>
          <a:solidFill>
            <a:srgbClr val="FFF18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4. Data collection</a:t>
            </a:r>
            <a:endParaRPr lang="en-US" b="1" dirty="0">
              <a:solidFill>
                <a:srgbClr val="000000"/>
              </a:solidFill>
            </a:endParaRPr>
          </a:p>
        </p:txBody>
      </p:sp>
      <p:sp>
        <p:nvSpPr>
          <p:cNvPr id="13" name="Rectangle 12"/>
          <p:cNvSpPr/>
          <p:nvPr/>
        </p:nvSpPr>
        <p:spPr>
          <a:xfrm>
            <a:off x="3505200" y="5304361"/>
            <a:ext cx="3200400" cy="609600"/>
          </a:xfrm>
          <a:prstGeom prst="rect">
            <a:avLst/>
          </a:prstGeom>
          <a:solidFill>
            <a:srgbClr val="FFF18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6.  Data analysis and interpretation</a:t>
            </a:r>
            <a:endParaRPr lang="en-US" b="1" dirty="0">
              <a:solidFill>
                <a:srgbClr val="000000"/>
              </a:solidFill>
            </a:endParaRPr>
          </a:p>
        </p:txBody>
      </p:sp>
      <p:sp>
        <p:nvSpPr>
          <p:cNvPr id="14" name="Rectangle 13"/>
          <p:cNvSpPr/>
          <p:nvPr/>
        </p:nvSpPr>
        <p:spPr>
          <a:xfrm>
            <a:off x="522515" y="4623284"/>
            <a:ext cx="2255409" cy="536340"/>
          </a:xfrm>
          <a:prstGeom prst="rect">
            <a:avLst/>
          </a:prstGeom>
          <a:solidFill>
            <a:srgbClr val="FFF18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5. Triangulation</a:t>
            </a:r>
            <a:endParaRPr lang="en-US" b="1" dirty="0">
              <a:solidFill>
                <a:srgbClr val="000000"/>
              </a:solidFill>
            </a:endParaRPr>
          </a:p>
        </p:txBody>
      </p:sp>
      <p:cxnSp>
        <p:nvCxnSpPr>
          <p:cNvPr id="16" name="Straight Connector 15"/>
          <p:cNvCxnSpPr/>
          <p:nvPr/>
        </p:nvCxnSpPr>
        <p:spPr>
          <a:xfrm>
            <a:off x="3082173" y="4590742"/>
            <a:ext cx="1" cy="926087"/>
          </a:xfrm>
          <a:prstGeom prst="line">
            <a:avLst/>
          </a:prstGeom>
          <a:ln w="571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804380" y="4908258"/>
            <a:ext cx="264688" cy="0"/>
          </a:xfrm>
          <a:prstGeom prst="line">
            <a:avLst/>
          </a:prstGeom>
          <a:ln w="57150">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 name="Down Arrow 2"/>
          <p:cNvSpPr/>
          <p:nvPr/>
        </p:nvSpPr>
        <p:spPr>
          <a:xfrm>
            <a:off x="5145774" y="2294626"/>
            <a:ext cx="98798" cy="224287"/>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5171591" y="3183147"/>
            <a:ext cx="86209" cy="228600"/>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5168489" y="4025660"/>
            <a:ext cx="98798" cy="224287"/>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a:off x="3082174" y="4502990"/>
            <a:ext cx="423026" cy="13347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069068" y="5450093"/>
            <a:ext cx="423026" cy="13347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4773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609600"/>
            <a:ext cx="8534400" cy="758952"/>
          </a:xfrm>
        </p:spPr>
        <p:txBody>
          <a:bodyPr>
            <a:noAutofit/>
          </a:bodyPr>
          <a:lstStyle/>
          <a:p>
            <a:r>
              <a:rPr lang="en-US" sz="2800" dirty="0" smtClean="0">
                <a:solidFill>
                  <a:schemeClr val="tx1"/>
                </a:solidFill>
              </a:rPr>
              <a:t>Stage 1</a:t>
            </a:r>
            <a:r>
              <a:rPr lang="en-US" sz="2800" dirty="0" smtClean="0"/>
              <a:t>. </a:t>
            </a:r>
            <a:r>
              <a:rPr lang="en-US" sz="2800" dirty="0" smtClean="0">
                <a:solidFill>
                  <a:srgbClr val="FF0000"/>
                </a:solidFill>
              </a:rPr>
              <a:t>Mixed methods approaches to </a:t>
            </a:r>
            <a:br>
              <a:rPr lang="en-US" sz="2800" dirty="0" smtClean="0">
                <a:solidFill>
                  <a:srgbClr val="FF0000"/>
                </a:solidFill>
              </a:rPr>
            </a:br>
            <a:r>
              <a:rPr lang="en-US" sz="2800" dirty="0" smtClean="0">
                <a:solidFill>
                  <a:srgbClr val="FF0000"/>
                </a:solidFill>
              </a:rPr>
              <a:t>hypothesis development</a:t>
            </a:r>
            <a:endParaRPr lang="en-US" sz="2800" dirty="0" smtClean="0"/>
          </a:p>
        </p:txBody>
      </p:sp>
      <p:sp>
        <p:nvSpPr>
          <p:cNvPr id="2" name="Slide Number Placeholder 1"/>
          <p:cNvSpPr>
            <a:spLocks noGrp="1"/>
          </p:cNvSpPr>
          <p:nvPr>
            <p:ph type="sldNum" sz="quarter" idx="12"/>
          </p:nvPr>
        </p:nvSpPr>
        <p:spPr/>
        <p:txBody>
          <a:bodyPr/>
          <a:lstStyle/>
          <a:p>
            <a:fld id="{9620D6E1-1759-438B-A378-EE3B03A88AD9}" type="slidenum">
              <a:rPr lang="en-US" smtClean="0"/>
              <a:t>93</a:t>
            </a:fld>
            <a:endParaRPr lang="en-US"/>
          </a:p>
        </p:txBody>
      </p:sp>
      <p:sp>
        <p:nvSpPr>
          <p:cNvPr id="3" name="Content Placeholder 2"/>
          <p:cNvSpPr>
            <a:spLocks noGrp="1"/>
          </p:cNvSpPr>
          <p:nvPr>
            <p:ph sz="quarter" idx="1"/>
          </p:nvPr>
        </p:nvSpPr>
        <p:spPr/>
        <p:txBody>
          <a:bodyPr/>
          <a:lstStyle/>
          <a:p>
            <a:pPr>
              <a:defRPr/>
            </a:pPr>
            <a:r>
              <a:rPr lang="en-US" sz="2800" dirty="0"/>
              <a:t>Combining deductive (</a:t>
            </a:r>
            <a:r>
              <a:rPr lang="en-US" sz="2800" b="1" dirty="0">
                <a:solidFill>
                  <a:srgbClr val="FF0000"/>
                </a:solidFill>
              </a:rPr>
              <a:t>QUANT</a:t>
            </a:r>
            <a:r>
              <a:rPr lang="en-US" sz="2800" dirty="0"/>
              <a:t>) and inductive (</a:t>
            </a:r>
            <a:r>
              <a:rPr lang="en-US" sz="2800" b="1" dirty="0">
                <a:solidFill>
                  <a:srgbClr val="00CC00"/>
                </a:solidFill>
              </a:rPr>
              <a:t>QUAL</a:t>
            </a:r>
            <a:r>
              <a:rPr lang="en-US" sz="2800" dirty="0"/>
              <a:t>) </a:t>
            </a:r>
            <a:r>
              <a:rPr lang="en-US" sz="2800" dirty="0" smtClean="0"/>
              <a:t>hypotheses </a:t>
            </a:r>
            <a:endParaRPr lang="en-US" sz="2800" dirty="0" smtClean="0">
              <a:solidFill>
                <a:srgbClr val="FF0000"/>
              </a:solidFill>
            </a:endParaRPr>
          </a:p>
          <a:p>
            <a:pPr>
              <a:defRPr/>
            </a:pPr>
            <a:r>
              <a:rPr lang="en-US" sz="2800" dirty="0" smtClean="0"/>
              <a:t>Basing the evaluation framework on a theory of change</a:t>
            </a:r>
          </a:p>
          <a:p>
            <a:pPr>
              <a:defRPr/>
            </a:pPr>
            <a:r>
              <a:rPr lang="en-US" sz="2800" dirty="0" smtClean="0"/>
              <a:t>Strengthening construct validity by combining different </a:t>
            </a:r>
            <a:r>
              <a:rPr lang="en-US" sz="2800" b="1" dirty="0" smtClean="0">
                <a:solidFill>
                  <a:srgbClr val="FF0000"/>
                </a:solidFill>
              </a:rPr>
              <a:t>QUANT</a:t>
            </a:r>
            <a:r>
              <a:rPr lang="en-US" sz="2800" dirty="0" smtClean="0"/>
              <a:t> and </a:t>
            </a:r>
            <a:r>
              <a:rPr lang="en-US" sz="2800" b="1" dirty="0" smtClean="0">
                <a:solidFill>
                  <a:srgbClr val="00CC00"/>
                </a:solidFill>
              </a:rPr>
              <a:t>QUAL</a:t>
            </a:r>
            <a:r>
              <a:rPr lang="en-US" sz="2800" dirty="0" smtClean="0"/>
              <a:t> indicators</a:t>
            </a:r>
          </a:p>
          <a:p>
            <a:pPr>
              <a:defRPr/>
            </a:pPr>
            <a:r>
              <a:rPr lang="en-US" sz="2800" dirty="0" smtClean="0"/>
              <a:t>Contextualizing the evaluation</a:t>
            </a:r>
          </a:p>
          <a:p>
            <a:pPr>
              <a:buFont typeface="Wingdings" pitchFamily="2" charset="2"/>
              <a:buNone/>
              <a:defRPr/>
            </a:pPr>
            <a:endParaRPr lang="en-US" dirty="0" smtClean="0"/>
          </a:p>
        </p:txBody>
      </p:sp>
    </p:spTree>
    <p:extLst>
      <p:ext uri="{BB962C8B-B14F-4D97-AF65-F5344CB8AC3E}">
        <p14:creationId xmlns:p14="http://schemas.microsoft.com/office/powerpoint/2010/main" val="16936723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44624"/>
            <a:ext cx="7696200" cy="1143000"/>
          </a:xfrm>
        </p:spPr>
        <p:txBody>
          <a:bodyPr>
            <a:normAutofit/>
          </a:bodyPr>
          <a:lstStyle/>
          <a:p>
            <a:pPr algn="ctr"/>
            <a:r>
              <a:rPr lang="en-US" sz="2800" dirty="0" smtClean="0">
                <a:solidFill>
                  <a:srgbClr val="FF0000"/>
                </a:solidFill>
              </a:rPr>
              <a:t>Comparing </a:t>
            </a:r>
            <a:r>
              <a:rPr lang="en-US" sz="2800" b="1" dirty="0" smtClean="0">
                <a:solidFill>
                  <a:schemeClr val="tx1"/>
                </a:solidFill>
              </a:rPr>
              <a:t>DEDUCTIVE</a:t>
            </a:r>
            <a:r>
              <a:rPr lang="en-US" sz="2800" dirty="0" smtClean="0">
                <a:solidFill>
                  <a:srgbClr val="FF0000"/>
                </a:solidFill>
              </a:rPr>
              <a:t> and </a:t>
            </a:r>
            <a:r>
              <a:rPr lang="en-US" sz="2800" b="1" dirty="0" smtClean="0">
                <a:solidFill>
                  <a:schemeClr val="tx1"/>
                </a:solidFill>
              </a:rPr>
              <a:t>INDUCTIVE</a:t>
            </a:r>
            <a:r>
              <a:rPr lang="en-US" sz="2800" dirty="0" smtClean="0">
                <a:solidFill>
                  <a:srgbClr val="FF0000"/>
                </a:solidFill>
              </a:rPr>
              <a:t> hypotheses</a:t>
            </a:r>
            <a:endParaRPr lang="en-US" sz="2800" dirty="0">
              <a:solidFill>
                <a:srgbClr val="FF0000"/>
              </a:solidFill>
            </a:endParaRPr>
          </a:p>
        </p:txBody>
      </p:sp>
      <p:sp>
        <p:nvSpPr>
          <p:cNvPr id="3" name="Slide Number Placeholder 2"/>
          <p:cNvSpPr>
            <a:spLocks noGrp="1"/>
          </p:cNvSpPr>
          <p:nvPr>
            <p:ph type="sldNum" sz="quarter" idx="12"/>
          </p:nvPr>
        </p:nvSpPr>
        <p:spPr/>
        <p:txBody>
          <a:bodyPr/>
          <a:lstStyle/>
          <a:p>
            <a:fld id="{9620D6E1-1759-438B-A378-EE3B03A88AD9}" type="slidenum">
              <a:rPr lang="en-US" smtClean="0"/>
              <a:t>94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25104572"/>
              </p:ext>
            </p:extLst>
          </p:nvPr>
        </p:nvGraphicFramePr>
        <p:xfrm>
          <a:off x="740778" y="1397000"/>
          <a:ext cx="7685592" cy="3662680"/>
        </p:xfrm>
        <a:graphic>
          <a:graphicData uri="http://schemas.openxmlformats.org/drawingml/2006/table">
            <a:tbl>
              <a:tblPr firstRow="1" bandRow="1">
                <a:tableStyleId>{5C22544A-7EE6-4342-B048-85BDC9FD1C3A}</a:tableStyleId>
              </a:tblPr>
              <a:tblGrid>
                <a:gridCol w="3842796"/>
                <a:gridCol w="3842796"/>
              </a:tblGrid>
              <a:tr h="370840">
                <a:tc>
                  <a:txBody>
                    <a:bodyPr/>
                    <a:lstStyle/>
                    <a:p>
                      <a:pPr algn="ctr"/>
                      <a:r>
                        <a:rPr lang="en-US" sz="2400" dirty="0" smtClean="0"/>
                        <a:t>Deductive</a:t>
                      </a:r>
                      <a:endParaRPr lang="en-US" sz="2400" dirty="0"/>
                    </a:p>
                  </a:txBody>
                  <a:tcPr/>
                </a:tc>
                <a:tc>
                  <a:txBody>
                    <a:bodyPr/>
                    <a:lstStyle/>
                    <a:p>
                      <a:pPr algn="ctr"/>
                      <a:r>
                        <a:rPr lang="en-US" sz="2400" dirty="0" smtClean="0"/>
                        <a:t>Inductive</a:t>
                      </a:r>
                      <a:endParaRPr lang="en-US" sz="2400" dirty="0"/>
                    </a:p>
                  </a:txBody>
                  <a:tcPr/>
                </a:tc>
              </a:tr>
              <a:tr h="370840">
                <a:tc>
                  <a:txBody>
                    <a:bodyPr/>
                    <a:lstStyle/>
                    <a:p>
                      <a:r>
                        <a:rPr lang="en-US" dirty="0" smtClean="0"/>
                        <a:t>Mainly used in </a:t>
                      </a:r>
                      <a:r>
                        <a:rPr lang="en-US" b="1" dirty="0" smtClean="0">
                          <a:solidFill>
                            <a:srgbClr val="FF0000"/>
                          </a:solidFill>
                        </a:rPr>
                        <a:t>QUANT</a:t>
                      </a:r>
                      <a:r>
                        <a:rPr lang="en-US" dirty="0" smtClean="0"/>
                        <a:t> research</a:t>
                      </a:r>
                      <a:endParaRPr lang="en-US" dirty="0"/>
                    </a:p>
                  </a:txBody>
                  <a:tcPr/>
                </a:tc>
                <a:tc>
                  <a:txBody>
                    <a:bodyPr/>
                    <a:lstStyle/>
                    <a:p>
                      <a:r>
                        <a:rPr lang="en-US" dirty="0" smtClean="0"/>
                        <a:t>Mainly used in </a:t>
                      </a:r>
                      <a:r>
                        <a:rPr lang="en-US" b="1" dirty="0" smtClean="0">
                          <a:solidFill>
                            <a:srgbClr val="00CC00"/>
                          </a:solidFill>
                        </a:rPr>
                        <a:t>QUAL</a:t>
                      </a:r>
                      <a:r>
                        <a:rPr lang="en-US" dirty="0" smtClean="0"/>
                        <a:t> research</a:t>
                      </a:r>
                      <a:endParaRPr lang="en-US" dirty="0"/>
                    </a:p>
                  </a:txBody>
                  <a:tcPr/>
                </a:tc>
              </a:tr>
              <a:tr h="370840">
                <a:tc>
                  <a:txBody>
                    <a:bodyPr/>
                    <a:lstStyle/>
                    <a:p>
                      <a:r>
                        <a:rPr lang="en-US" dirty="0" smtClean="0"/>
                        <a:t>Hypotheses</a:t>
                      </a:r>
                      <a:r>
                        <a:rPr lang="en-US" baseline="0" dirty="0" smtClean="0"/>
                        <a:t> test theories based on prior research</a:t>
                      </a:r>
                      <a:endParaRPr lang="en-US" dirty="0"/>
                    </a:p>
                  </a:txBody>
                  <a:tcPr/>
                </a:tc>
                <a:tc>
                  <a:txBody>
                    <a:bodyPr/>
                    <a:lstStyle/>
                    <a:p>
                      <a:r>
                        <a:rPr lang="en-US" dirty="0" smtClean="0"/>
                        <a:t>Hypotheses</a:t>
                      </a:r>
                      <a:r>
                        <a:rPr lang="en-US" baseline="0" dirty="0" smtClean="0"/>
                        <a:t> based on observations in the field</a:t>
                      </a:r>
                      <a:endParaRPr lang="en-US" dirty="0"/>
                    </a:p>
                  </a:txBody>
                  <a:tcPr/>
                </a:tc>
              </a:tr>
              <a:tr h="370840">
                <a:tc>
                  <a:txBody>
                    <a:bodyPr/>
                    <a:lstStyle/>
                    <a:p>
                      <a:r>
                        <a:rPr lang="en-US" dirty="0" smtClean="0"/>
                        <a:t>Hypotheses defined at start of the evaluation before data collection begins</a:t>
                      </a:r>
                      <a:endParaRPr lang="en-US" dirty="0"/>
                    </a:p>
                  </a:txBody>
                  <a:tcPr/>
                </a:tc>
                <a:tc>
                  <a:txBody>
                    <a:bodyPr/>
                    <a:lstStyle/>
                    <a:p>
                      <a:r>
                        <a:rPr lang="en-US" baseline="0" dirty="0" smtClean="0"/>
                        <a:t>Hypotheses not defined until data collection begins</a:t>
                      </a:r>
                      <a:endParaRPr lang="en-US" dirty="0"/>
                    </a:p>
                  </a:txBody>
                  <a:tcPr/>
                </a:tc>
              </a:tr>
              <a:tr h="370840">
                <a:tc>
                  <a:txBody>
                    <a:bodyPr/>
                    <a:lstStyle/>
                    <a:p>
                      <a:r>
                        <a:rPr lang="en-US" dirty="0" smtClean="0"/>
                        <a:t>Hypotheses normally do not change</a:t>
                      </a:r>
                      <a:endParaRPr lang="en-US" dirty="0"/>
                    </a:p>
                  </a:txBody>
                  <a:tcPr/>
                </a:tc>
                <a:tc>
                  <a:txBody>
                    <a:bodyPr/>
                    <a:lstStyle/>
                    <a:p>
                      <a:r>
                        <a:rPr lang="en-US" dirty="0" smtClean="0"/>
                        <a:t>Hypotheses evolve </a:t>
                      </a:r>
                      <a:r>
                        <a:rPr lang="en-US" baseline="0" dirty="0" smtClean="0"/>
                        <a:t>as data collection progresses</a:t>
                      </a:r>
                      <a:endParaRPr lang="en-US" dirty="0"/>
                    </a:p>
                  </a:txBody>
                  <a:tcPr/>
                </a:tc>
              </a:tr>
              <a:tr h="370840">
                <a:tc>
                  <a:txBody>
                    <a:bodyPr/>
                    <a:lstStyle/>
                    <a:p>
                      <a:r>
                        <a:rPr lang="en-US" dirty="0" smtClean="0"/>
                        <a:t>Hypotheses can be tested experimentally</a:t>
                      </a:r>
                      <a:endParaRPr lang="en-US" dirty="0"/>
                    </a:p>
                  </a:txBody>
                  <a:tcPr/>
                </a:tc>
                <a:tc>
                  <a:txBody>
                    <a:bodyPr/>
                    <a:lstStyle/>
                    <a:p>
                      <a:r>
                        <a:rPr lang="en-US" dirty="0" smtClean="0"/>
                        <a:t>Hypotheses are tested using Theory of Change or logically</a:t>
                      </a:r>
                      <a:endParaRPr lang="en-US" dirty="0"/>
                    </a:p>
                  </a:txBody>
                  <a:tcPr/>
                </a:tc>
              </a:tr>
            </a:tbl>
          </a:graphicData>
        </a:graphic>
      </p:graphicFrame>
      <p:sp>
        <p:nvSpPr>
          <p:cNvPr id="10" name="Rectangle 9"/>
          <p:cNvSpPr/>
          <p:nvPr/>
        </p:nvSpPr>
        <p:spPr>
          <a:xfrm>
            <a:off x="2407534" y="5530058"/>
            <a:ext cx="4643102" cy="8202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Mixed methods hypotheses combine both deductive and inductive</a:t>
            </a:r>
            <a:endParaRPr lang="en-US" b="1" dirty="0">
              <a:solidFill>
                <a:schemeClr val="tx1"/>
              </a:solidFill>
            </a:endParaRPr>
          </a:p>
        </p:txBody>
      </p:sp>
      <p:sp>
        <p:nvSpPr>
          <p:cNvPr id="11" name="Curved Right Arrow 10"/>
          <p:cNvSpPr/>
          <p:nvPr/>
        </p:nvSpPr>
        <p:spPr>
          <a:xfrm>
            <a:off x="1508016" y="5027326"/>
            <a:ext cx="648182" cy="926086"/>
          </a:xfrm>
          <a:prstGeom prst="curved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urved Left Arrow 11"/>
          <p:cNvSpPr/>
          <p:nvPr/>
        </p:nvSpPr>
        <p:spPr>
          <a:xfrm>
            <a:off x="7249059" y="5080245"/>
            <a:ext cx="634954" cy="912857"/>
          </a:xfrm>
          <a:prstGeom prst="curvedLeftArrow">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782534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z="2800" dirty="0" smtClean="0">
                <a:solidFill>
                  <a:schemeClr val="tx1"/>
                </a:solidFill>
              </a:rPr>
              <a:t>Stage 2</a:t>
            </a:r>
            <a:r>
              <a:rPr lang="en-US" sz="2800" dirty="0" smtClean="0"/>
              <a:t>. </a:t>
            </a:r>
            <a:r>
              <a:rPr lang="en-US" sz="2800" b="1" dirty="0" smtClean="0">
                <a:solidFill>
                  <a:srgbClr val="FF0000"/>
                </a:solidFill>
              </a:rPr>
              <a:t>Mixed method sample designs</a:t>
            </a:r>
            <a:endParaRPr lang="en-US" sz="2800" b="1" dirty="0" smtClean="0"/>
          </a:p>
        </p:txBody>
      </p:sp>
      <p:sp>
        <p:nvSpPr>
          <p:cNvPr id="2" name="Slide Number Placeholder 1"/>
          <p:cNvSpPr>
            <a:spLocks noGrp="1"/>
          </p:cNvSpPr>
          <p:nvPr>
            <p:ph type="sldNum" sz="quarter" idx="12"/>
          </p:nvPr>
        </p:nvSpPr>
        <p:spPr/>
        <p:txBody>
          <a:bodyPr/>
          <a:lstStyle/>
          <a:p>
            <a:fld id="{9620D6E1-1759-438B-A378-EE3B03A88AD9}" type="slidenum">
              <a:rPr lang="en-US" smtClean="0"/>
              <a:t>95</a:t>
            </a:fld>
            <a:endParaRPr lang="en-US"/>
          </a:p>
        </p:txBody>
      </p:sp>
      <p:sp>
        <p:nvSpPr>
          <p:cNvPr id="32771" name="Content Placeholder 2"/>
          <p:cNvSpPr>
            <a:spLocks noGrp="1"/>
          </p:cNvSpPr>
          <p:nvPr>
            <p:ph sz="quarter" idx="1"/>
          </p:nvPr>
        </p:nvSpPr>
        <p:spPr>
          <a:xfrm>
            <a:off x="539552" y="1772816"/>
            <a:ext cx="8280920" cy="4038600"/>
          </a:xfrm>
        </p:spPr>
        <p:txBody>
          <a:bodyPr/>
          <a:lstStyle/>
          <a:p>
            <a:pPr eaLnBrk="1" hangingPunct="1"/>
            <a:r>
              <a:rPr lang="en-US" dirty="0" smtClean="0"/>
              <a:t>Parallel mixed method sampling</a:t>
            </a:r>
          </a:p>
          <a:p>
            <a:pPr lvl="1"/>
            <a:r>
              <a:rPr lang="en-US" dirty="0" smtClean="0">
                <a:solidFill>
                  <a:schemeClr val="accent1">
                    <a:lumMod val="75000"/>
                  </a:schemeClr>
                </a:solidFill>
              </a:rPr>
              <a:t>Random (</a:t>
            </a:r>
            <a:r>
              <a:rPr lang="en-US" b="1" dirty="0" smtClean="0">
                <a:solidFill>
                  <a:srgbClr val="FF0000"/>
                </a:solidFill>
              </a:rPr>
              <a:t>QUANT</a:t>
            </a:r>
            <a:r>
              <a:rPr lang="en-US" dirty="0" smtClean="0">
                <a:solidFill>
                  <a:schemeClr val="accent1">
                    <a:lumMod val="75000"/>
                  </a:schemeClr>
                </a:solidFill>
              </a:rPr>
              <a:t>) and purposive (</a:t>
            </a:r>
            <a:r>
              <a:rPr lang="en-US" b="1" dirty="0" smtClean="0">
                <a:solidFill>
                  <a:srgbClr val="00CC00"/>
                </a:solidFill>
              </a:rPr>
              <a:t>QUAL</a:t>
            </a:r>
            <a:r>
              <a:rPr lang="en-US" dirty="0" smtClean="0">
                <a:solidFill>
                  <a:schemeClr val="accent1">
                    <a:lumMod val="75000"/>
                  </a:schemeClr>
                </a:solidFill>
              </a:rPr>
              <a:t>) sampling</a:t>
            </a:r>
          </a:p>
          <a:p>
            <a:pPr eaLnBrk="1" hangingPunct="1"/>
            <a:r>
              <a:rPr lang="en-US" dirty="0" smtClean="0"/>
              <a:t>Sequential MM sampling</a:t>
            </a:r>
          </a:p>
          <a:p>
            <a:pPr eaLnBrk="1" hangingPunct="1"/>
            <a:r>
              <a:rPr lang="en-US" dirty="0" smtClean="0"/>
              <a:t>Multi-level MM sampling</a:t>
            </a:r>
          </a:p>
          <a:p>
            <a:pPr eaLnBrk="1" hangingPunct="1"/>
            <a:r>
              <a:rPr lang="en-US" dirty="0" smtClean="0"/>
              <a:t>Strengthening the coverage of the sampling frame</a:t>
            </a:r>
          </a:p>
          <a:p>
            <a:pPr eaLnBrk="1" hangingPunct="1"/>
            <a:r>
              <a:rPr lang="en-US" dirty="0" smtClean="0"/>
              <a:t>Strengthening the matching of the project and control groups</a:t>
            </a:r>
          </a:p>
        </p:txBody>
      </p:sp>
    </p:spTree>
    <p:extLst>
      <p:ext uri="{BB962C8B-B14F-4D97-AF65-F5344CB8AC3E}">
        <p14:creationId xmlns:p14="http://schemas.microsoft.com/office/powerpoint/2010/main" val="17020520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Stage 3</a:t>
            </a:r>
            <a:r>
              <a:rPr lang="en-US" dirty="0" smtClean="0"/>
              <a:t>.  </a:t>
            </a:r>
            <a:r>
              <a:rPr lang="en-US" dirty="0" smtClean="0">
                <a:solidFill>
                  <a:srgbClr val="FF0000"/>
                </a:solidFill>
              </a:rPr>
              <a:t>Mixed method evaluation design</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9620D6E1-1759-438B-A378-EE3B03A88AD9}" type="slidenum">
              <a:rPr lang="en-US" smtClean="0"/>
              <a:t>96</a:t>
            </a:fld>
            <a:endParaRPr lang="en-US"/>
          </a:p>
        </p:txBody>
      </p:sp>
      <p:sp>
        <p:nvSpPr>
          <p:cNvPr id="4" name="Content Placeholder 3"/>
          <p:cNvSpPr>
            <a:spLocks noGrp="1"/>
          </p:cNvSpPr>
          <p:nvPr>
            <p:ph sz="quarter" idx="1"/>
          </p:nvPr>
        </p:nvSpPr>
        <p:spPr>
          <a:xfrm>
            <a:off x="395536" y="1772816"/>
            <a:ext cx="8352928" cy="4038600"/>
          </a:xfrm>
        </p:spPr>
        <p:txBody>
          <a:bodyPr/>
          <a:lstStyle/>
          <a:p>
            <a:r>
              <a:rPr lang="en-US" sz="2800" dirty="0" smtClean="0"/>
              <a:t>Combining experimental and quasi-experimental; designs with </a:t>
            </a:r>
            <a:r>
              <a:rPr lang="en-US" sz="2800" b="1" dirty="0" smtClean="0">
                <a:solidFill>
                  <a:srgbClr val="00CC00"/>
                </a:solidFill>
              </a:rPr>
              <a:t>QUAL</a:t>
            </a:r>
            <a:r>
              <a:rPr lang="en-US" sz="2800" dirty="0" smtClean="0"/>
              <a:t> techniques to explore:</a:t>
            </a:r>
          </a:p>
          <a:p>
            <a:pPr lvl="1"/>
            <a:r>
              <a:rPr lang="en-US" sz="2400" dirty="0" smtClean="0">
                <a:solidFill>
                  <a:srgbClr val="FF0000"/>
                </a:solidFill>
              </a:rPr>
              <a:t>Processes and quality of services</a:t>
            </a:r>
          </a:p>
          <a:p>
            <a:pPr lvl="1"/>
            <a:r>
              <a:rPr lang="en-US" sz="2400" dirty="0" smtClean="0">
                <a:solidFill>
                  <a:srgbClr val="FF0000"/>
                </a:solidFill>
              </a:rPr>
              <a:t>Context</a:t>
            </a:r>
          </a:p>
          <a:p>
            <a:pPr lvl="1"/>
            <a:r>
              <a:rPr lang="en-US" sz="2400" dirty="0" smtClean="0">
                <a:solidFill>
                  <a:srgbClr val="FF0000"/>
                </a:solidFill>
              </a:rPr>
              <a:t>Behavioral change</a:t>
            </a:r>
          </a:p>
          <a:p>
            <a:r>
              <a:rPr lang="en-US" sz="2800" dirty="0" smtClean="0"/>
              <a:t>Flexibility to adapt the evaluation to changes in the project design or the project context</a:t>
            </a:r>
          </a:p>
          <a:p>
            <a:r>
              <a:rPr lang="en-US" sz="2800" dirty="0" smtClean="0"/>
              <a:t>In-depth analysis of how the project affects different groups</a:t>
            </a:r>
          </a:p>
          <a:p>
            <a:r>
              <a:rPr lang="en-US" sz="2800" dirty="0" smtClean="0"/>
              <a:t>Creative identification of comparison groups</a:t>
            </a:r>
            <a:endParaRPr lang="en-US" sz="2800" dirty="0"/>
          </a:p>
        </p:txBody>
      </p:sp>
    </p:spTree>
    <p:extLst>
      <p:ext uri="{BB962C8B-B14F-4D97-AF65-F5344CB8AC3E}">
        <p14:creationId xmlns:p14="http://schemas.microsoft.com/office/powerpoint/2010/main" val="2255920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200" dirty="0" smtClean="0">
                <a:solidFill>
                  <a:schemeClr val="tx1"/>
                </a:solidFill>
              </a:rPr>
              <a:t>Stage 4</a:t>
            </a:r>
            <a:r>
              <a:rPr lang="en-US" sz="3200" dirty="0" smtClean="0">
                <a:solidFill>
                  <a:srgbClr val="FF0000"/>
                </a:solidFill>
              </a:rPr>
              <a:t>. Strengthening data collection</a:t>
            </a:r>
          </a:p>
        </p:txBody>
      </p:sp>
      <p:sp>
        <p:nvSpPr>
          <p:cNvPr id="2" name="Slide Number Placeholder 1"/>
          <p:cNvSpPr>
            <a:spLocks noGrp="1"/>
          </p:cNvSpPr>
          <p:nvPr>
            <p:ph type="sldNum" sz="quarter" idx="12"/>
          </p:nvPr>
        </p:nvSpPr>
        <p:spPr/>
        <p:txBody>
          <a:bodyPr/>
          <a:lstStyle/>
          <a:p>
            <a:fld id="{9620D6E1-1759-438B-A378-EE3B03A88AD9}" type="slidenum">
              <a:rPr lang="en-US" smtClean="0"/>
              <a:t>97</a:t>
            </a:fld>
            <a:endParaRPr lang="en-US"/>
          </a:p>
        </p:txBody>
      </p:sp>
      <p:sp>
        <p:nvSpPr>
          <p:cNvPr id="3" name="Content Placeholder 2"/>
          <p:cNvSpPr>
            <a:spLocks noGrp="1"/>
          </p:cNvSpPr>
          <p:nvPr>
            <p:ph sz="quarter" idx="1"/>
          </p:nvPr>
        </p:nvSpPr>
        <p:spPr/>
        <p:txBody>
          <a:bodyPr>
            <a:normAutofit lnSpcReduction="10000"/>
          </a:bodyPr>
          <a:lstStyle/>
          <a:p>
            <a:pPr marL="514350" indent="-514350">
              <a:buFont typeface="Wingdings" pitchFamily="2" charset="2"/>
              <a:buAutoNum type="alphaUcPeriod"/>
              <a:defRPr/>
            </a:pPr>
            <a:r>
              <a:rPr lang="en-US" sz="2400" dirty="0" smtClean="0"/>
              <a:t>Integrating survey and </a:t>
            </a:r>
            <a:r>
              <a:rPr lang="en-US" sz="2400" b="1" dirty="0" smtClean="0">
                <a:solidFill>
                  <a:srgbClr val="00CC00"/>
                </a:solidFill>
              </a:rPr>
              <a:t>QUAL</a:t>
            </a:r>
            <a:r>
              <a:rPr lang="en-US" sz="2400" dirty="0" smtClean="0"/>
              <a:t> data collection</a:t>
            </a:r>
          </a:p>
          <a:p>
            <a:pPr marL="514350" indent="-514350">
              <a:buFont typeface="Wingdings" pitchFamily="2" charset="2"/>
              <a:buAutoNum type="alphaUcPeriod"/>
              <a:defRPr/>
            </a:pPr>
            <a:r>
              <a:rPr lang="en-US" sz="2400" dirty="0"/>
              <a:t>Commonly used mixed method data collection methods for strengthening </a:t>
            </a:r>
            <a:r>
              <a:rPr lang="en-US" sz="2400" b="1" dirty="0">
                <a:solidFill>
                  <a:srgbClr val="FF0000"/>
                </a:solidFill>
              </a:rPr>
              <a:t>QUANT</a:t>
            </a:r>
            <a:r>
              <a:rPr lang="en-US" sz="2400" dirty="0"/>
              <a:t> evaluations</a:t>
            </a:r>
          </a:p>
          <a:p>
            <a:pPr marL="1188720" lvl="2" indent="-514350">
              <a:buClr>
                <a:srgbClr val="00CC00"/>
              </a:buClr>
              <a:buSzPct val="100000"/>
              <a:buFont typeface="+mj-lt"/>
              <a:buAutoNum type="arabicPeriod"/>
              <a:defRPr/>
            </a:pPr>
            <a:r>
              <a:rPr lang="en-US" sz="1800" b="1" dirty="0">
                <a:solidFill>
                  <a:srgbClr val="00CC00"/>
                </a:solidFill>
              </a:rPr>
              <a:t>Focus groups</a:t>
            </a:r>
          </a:p>
          <a:p>
            <a:pPr marL="1188720" lvl="2" indent="-514350">
              <a:buClr>
                <a:srgbClr val="00CC00"/>
              </a:buClr>
              <a:buSzPct val="100000"/>
              <a:buFont typeface="+mj-lt"/>
              <a:buAutoNum type="arabicPeriod"/>
              <a:defRPr/>
            </a:pPr>
            <a:r>
              <a:rPr lang="en-US" sz="1800" b="1" dirty="0">
                <a:solidFill>
                  <a:srgbClr val="00CC00"/>
                </a:solidFill>
              </a:rPr>
              <a:t>Observation</a:t>
            </a:r>
          </a:p>
          <a:p>
            <a:pPr marL="1188720" lvl="2" indent="-514350">
              <a:buClr>
                <a:srgbClr val="00CC00"/>
              </a:buClr>
              <a:buSzPct val="100000"/>
              <a:buFont typeface="+mj-lt"/>
              <a:buAutoNum type="arabicPeriod"/>
              <a:defRPr/>
            </a:pPr>
            <a:r>
              <a:rPr lang="en-US" sz="1800" b="1" dirty="0">
                <a:solidFill>
                  <a:srgbClr val="00CC00"/>
                </a:solidFill>
              </a:rPr>
              <a:t>Secondary data</a:t>
            </a:r>
          </a:p>
          <a:p>
            <a:pPr marL="1188720" lvl="2" indent="-514350">
              <a:buClr>
                <a:srgbClr val="00CC00"/>
              </a:buClr>
              <a:buSzPct val="100000"/>
              <a:buFont typeface="+mj-lt"/>
              <a:buAutoNum type="arabicPeriod"/>
              <a:defRPr/>
            </a:pPr>
            <a:r>
              <a:rPr lang="en-US" sz="1800" b="1" dirty="0">
                <a:solidFill>
                  <a:srgbClr val="00CC00"/>
                </a:solidFill>
              </a:rPr>
              <a:t>Case studies</a:t>
            </a:r>
            <a:endParaRPr lang="en-US" sz="1500" b="1" dirty="0">
              <a:solidFill>
                <a:srgbClr val="00CC00"/>
              </a:solidFill>
            </a:endParaRPr>
          </a:p>
          <a:p>
            <a:pPr marL="514350" indent="-514350">
              <a:buFont typeface="Wingdings" pitchFamily="2" charset="2"/>
              <a:buAutoNum type="alphaUcPeriod"/>
              <a:defRPr/>
            </a:pPr>
            <a:r>
              <a:rPr lang="en-US" sz="2400" dirty="0" smtClean="0"/>
              <a:t>Reconstructing baseline data</a:t>
            </a:r>
          </a:p>
          <a:p>
            <a:pPr marL="514350" indent="-514350">
              <a:buFont typeface="Wingdings" pitchFamily="2" charset="2"/>
              <a:buAutoNum type="alphaUcPeriod"/>
              <a:defRPr/>
            </a:pPr>
            <a:r>
              <a:rPr lang="en-US" sz="2400" dirty="0" smtClean="0"/>
              <a:t>Interviewing difficult-to-reach groups</a:t>
            </a:r>
          </a:p>
          <a:p>
            <a:pPr marL="514350" indent="-514350">
              <a:buFont typeface="Wingdings" pitchFamily="2" charset="2"/>
              <a:buAutoNum type="alphaUcPeriod"/>
              <a:defRPr/>
            </a:pPr>
            <a:r>
              <a:rPr lang="en-US" sz="2400" dirty="0" smtClean="0"/>
              <a:t>Collecting information on sensitive topics</a:t>
            </a:r>
          </a:p>
          <a:p>
            <a:pPr marL="514350" indent="-514350">
              <a:buFont typeface="Wingdings" pitchFamily="2" charset="2"/>
              <a:buAutoNum type="alphaUcPeriod"/>
              <a:defRPr/>
            </a:pPr>
            <a:r>
              <a:rPr lang="en-US" sz="2400" dirty="0" smtClean="0"/>
              <a:t>Attention to contextual clues</a:t>
            </a:r>
          </a:p>
          <a:p>
            <a:pPr>
              <a:buFont typeface="Wingdings" pitchFamily="2" charset="2"/>
              <a:buNone/>
              <a:defRPr/>
            </a:pPr>
            <a:endParaRPr lang="en-US" sz="2400" dirty="0" smtClean="0"/>
          </a:p>
        </p:txBody>
      </p:sp>
    </p:spTree>
    <p:extLst>
      <p:ext uri="{BB962C8B-B14F-4D97-AF65-F5344CB8AC3E}">
        <p14:creationId xmlns:p14="http://schemas.microsoft.com/office/powerpoint/2010/main" val="20748609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620D6E1-1759-438B-A378-EE3B03A88AD9}" type="slidenum">
              <a:rPr lang="en-US" smtClean="0"/>
              <a:t>98</a:t>
            </a:fld>
            <a:endParaRPr lang="en-US"/>
          </a:p>
        </p:txBody>
      </p:sp>
      <p:sp>
        <p:nvSpPr>
          <p:cNvPr id="30725" name="Rectangle 4"/>
          <p:cNvSpPr>
            <a:spLocks noChangeArrowheads="1"/>
          </p:cNvSpPr>
          <p:nvPr/>
        </p:nvSpPr>
        <p:spPr bwMode="auto">
          <a:xfrm>
            <a:off x="405442" y="1628800"/>
            <a:ext cx="2337758" cy="1800200"/>
          </a:xfrm>
          <a:prstGeom prst="rect">
            <a:avLst/>
          </a:prstGeom>
          <a:solidFill>
            <a:srgbClr val="FFC000"/>
          </a:solidFill>
          <a:ln w="9525" algn="ctr">
            <a:solidFill>
              <a:schemeClr val="tx1"/>
            </a:solidFill>
            <a:round/>
            <a:headEnd/>
            <a:tailEnd/>
          </a:ln>
        </p:spPr>
        <p:txBody>
          <a:bodyPr/>
          <a:lstStyle/>
          <a:p>
            <a:pPr algn="ctr"/>
            <a:r>
              <a:rPr lang="en-US" b="1" dirty="0">
                <a:solidFill>
                  <a:srgbClr val="FF0000"/>
                </a:solidFill>
              </a:rPr>
              <a:t>QUANT </a:t>
            </a:r>
          </a:p>
          <a:p>
            <a:pPr algn="ctr"/>
            <a:r>
              <a:rPr lang="en-US" i="1" dirty="0"/>
              <a:t>data collection</a:t>
            </a:r>
          </a:p>
          <a:p>
            <a:r>
              <a:rPr lang="en-US" dirty="0"/>
              <a:t>Household survey data collected on income and expenditures</a:t>
            </a:r>
          </a:p>
        </p:txBody>
      </p:sp>
      <p:sp>
        <p:nvSpPr>
          <p:cNvPr id="30726" name="Rectangle 5"/>
          <p:cNvSpPr>
            <a:spLocks noChangeArrowheads="1"/>
          </p:cNvSpPr>
          <p:nvPr/>
        </p:nvSpPr>
        <p:spPr bwMode="auto">
          <a:xfrm>
            <a:off x="539552" y="4267200"/>
            <a:ext cx="2203648" cy="2114128"/>
          </a:xfrm>
          <a:prstGeom prst="rect">
            <a:avLst/>
          </a:prstGeom>
          <a:solidFill>
            <a:srgbClr val="FFC000"/>
          </a:solidFill>
          <a:ln w="9525" algn="ctr">
            <a:solidFill>
              <a:schemeClr val="tx1"/>
            </a:solidFill>
            <a:round/>
            <a:headEnd/>
            <a:tailEnd/>
          </a:ln>
        </p:spPr>
        <p:txBody>
          <a:bodyPr/>
          <a:lstStyle/>
          <a:p>
            <a:pPr algn="ctr"/>
            <a:r>
              <a:rPr lang="en-US" sz="1600" b="1" dirty="0">
                <a:solidFill>
                  <a:srgbClr val="FF0000"/>
                </a:solidFill>
              </a:rPr>
              <a:t>QUANT</a:t>
            </a:r>
          </a:p>
          <a:p>
            <a:pPr algn="ctr"/>
            <a:r>
              <a:rPr lang="en-US" sz="1600" dirty="0"/>
              <a:t> </a:t>
            </a:r>
            <a:r>
              <a:rPr lang="en-US" sz="1600" i="1" dirty="0"/>
              <a:t>data analysis:</a:t>
            </a:r>
            <a:r>
              <a:rPr lang="en-US" sz="1600" dirty="0"/>
              <a:t> Calculating mean, frequency distributions and standard deviation of income and expenditures </a:t>
            </a:r>
          </a:p>
        </p:txBody>
      </p:sp>
      <p:sp>
        <p:nvSpPr>
          <p:cNvPr id="30727" name="Rectangle 6"/>
          <p:cNvSpPr>
            <a:spLocks noChangeArrowheads="1"/>
          </p:cNvSpPr>
          <p:nvPr/>
        </p:nvSpPr>
        <p:spPr bwMode="auto">
          <a:xfrm>
            <a:off x="6477000" y="4724400"/>
            <a:ext cx="2133600" cy="1656928"/>
          </a:xfrm>
          <a:prstGeom prst="rect">
            <a:avLst/>
          </a:prstGeom>
          <a:solidFill>
            <a:srgbClr val="66FF66"/>
          </a:solidFill>
          <a:ln w="9525" algn="ctr">
            <a:solidFill>
              <a:schemeClr val="tx1"/>
            </a:solidFill>
            <a:round/>
            <a:headEnd/>
            <a:tailEnd/>
          </a:ln>
        </p:spPr>
        <p:txBody>
          <a:bodyPr/>
          <a:lstStyle/>
          <a:p>
            <a:pPr algn="ctr"/>
            <a:r>
              <a:rPr lang="en-US" sz="1600" b="1" dirty="0"/>
              <a:t>QUAL</a:t>
            </a:r>
          </a:p>
          <a:p>
            <a:pPr algn="ctr"/>
            <a:r>
              <a:rPr lang="en-US" sz="1600" i="1" dirty="0"/>
              <a:t>Data analysis</a:t>
            </a:r>
          </a:p>
          <a:p>
            <a:pPr algn="ctr"/>
            <a:r>
              <a:rPr lang="en-US" sz="1400" dirty="0"/>
              <a:t>Review of interview and observation notes,  Analysis using constant comparative method</a:t>
            </a:r>
          </a:p>
          <a:p>
            <a:endParaRPr lang="en-US" sz="2000" dirty="0"/>
          </a:p>
        </p:txBody>
      </p:sp>
      <p:sp>
        <p:nvSpPr>
          <p:cNvPr id="30728" name="Rectangle 7"/>
          <p:cNvSpPr>
            <a:spLocks noChangeArrowheads="1"/>
          </p:cNvSpPr>
          <p:nvPr/>
        </p:nvSpPr>
        <p:spPr bwMode="auto">
          <a:xfrm>
            <a:off x="6400800" y="2286000"/>
            <a:ext cx="2209800" cy="1981200"/>
          </a:xfrm>
          <a:prstGeom prst="rect">
            <a:avLst/>
          </a:prstGeom>
          <a:solidFill>
            <a:srgbClr val="66FF66"/>
          </a:solidFill>
          <a:ln w="9525" algn="ctr">
            <a:solidFill>
              <a:schemeClr val="tx1"/>
            </a:solidFill>
            <a:round/>
            <a:headEnd/>
            <a:tailEnd/>
          </a:ln>
        </p:spPr>
        <p:txBody>
          <a:bodyPr/>
          <a:lstStyle/>
          <a:p>
            <a:pPr algn="ctr"/>
            <a:r>
              <a:rPr lang="en-US" sz="1600" b="1" dirty="0"/>
              <a:t>QUAL</a:t>
            </a:r>
            <a:r>
              <a:rPr lang="en-US" sz="1400" dirty="0"/>
              <a:t> </a:t>
            </a:r>
          </a:p>
          <a:p>
            <a:pPr algn="ctr"/>
            <a:r>
              <a:rPr lang="en-US" sz="1400" i="1" dirty="0"/>
              <a:t>Data collection.  </a:t>
            </a:r>
          </a:p>
          <a:p>
            <a:r>
              <a:rPr lang="en-US" sz="1400" dirty="0"/>
              <a:t>Sub-sample of household interview families selected. Interviews, key informants and observation. Detailed notes, taped interviews and photos.  </a:t>
            </a:r>
          </a:p>
        </p:txBody>
      </p:sp>
      <p:sp>
        <p:nvSpPr>
          <p:cNvPr id="30729" name="Rounded Rectangle 8"/>
          <p:cNvSpPr>
            <a:spLocks noChangeArrowheads="1"/>
          </p:cNvSpPr>
          <p:nvPr/>
        </p:nvSpPr>
        <p:spPr bwMode="auto">
          <a:xfrm>
            <a:off x="3505200" y="2743200"/>
            <a:ext cx="2253208" cy="3854152"/>
          </a:xfrm>
          <a:prstGeom prst="roundRect">
            <a:avLst>
              <a:gd name="adj" fmla="val 16667"/>
            </a:avLst>
          </a:prstGeom>
          <a:solidFill>
            <a:schemeClr val="accent1"/>
          </a:solidFill>
          <a:ln w="9525" algn="ctr">
            <a:solidFill>
              <a:schemeClr val="tx1"/>
            </a:solidFill>
            <a:round/>
            <a:headEnd/>
            <a:tailEnd/>
          </a:ln>
        </p:spPr>
        <p:txBody>
          <a:bodyPr/>
          <a:lstStyle/>
          <a:p>
            <a:pPr algn="ctr"/>
            <a:r>
              <a:rPr lang="en-US" sz="1600" b="1" dirty="0" smtClean="0"/>
              <a:t>TRIANGULATION </a:t>
            </a:r>
            <a:r>
              <a:rPr lang="en-US" sz="1600" b="1" dirty="0"/>
              <a:t>PROCESS</a:t>
            </a:r>
          </a:p>
          <a:p>
            <a:pPr algn="ctr"/>
            <a:endParaRPr lang="en-US" sz="1600" b="1" dirty="0"/>
          </a:p>
          <a:p>
            <a:r>
              <a:rPr lang="en-US" sz="1600" dirty="0"/>
              <a:t>Findings compared, reconciled and integrated.  When different estimates are obtained all of the data is reviewed to understand why differences occur.  If necessary teams may return to the field to investigate further</a:t>
            </a:r>
          </a:p>
        </p:txBody>
      </p:sp>
      <p:sp>
        <p:nvSpPr>
          <p:cNvPr id="30730" name="Down Arrow 9"/>
          <p:cNvSpPr>
            <a:spLocks noChangeArrowheads="1"/>
          </p:cNvSpPr>
          <p:nvPr/>
        </p:nvSpPr>
        <p:spPr bwMode="auto">
          <a:xfrm>
            <a:off x="1524000" y="3505200"/>
            <a:ext cx="274638" cy="609600"/>
          </a:xfrm>
          <a:prstGeom prst="downArrow">
            <a:avLst>
              <a:gd name="adj1" fmla="val 50000"/>
              <a:gd name="adj2" fmla="val 49942"/>
            </a:avLst>
          </a:prstGeom>
          <a:solidFill>
            <a:schemeClr val="accent1"/>
          </a:solidFill>
          <a:ln w="9525" algn="ctr">
            <a:solidFill>
              <a:schemeClr val="tx1"/>
            </a:solidFill>
            <a:round/>
            <a:headEnd/>
            <a:tailEnd/>
          </a:ln>
        </p:spPr>
        <p:txBody>
          <a:bodyPr/>
          <a:lstStyle/>
          <a:p>
            <a:endParaRPr lang="en-US"/>
          </a:p>
        </p:txBody>
      </p:sp>
      <p:sp>
        <p:nvSpPr>
          <p:cNvPr id="30731" name="Down Arrow 10"/>
          <p:cNvSpPr>
            <a:spLocks noChangeArrowheads="1"/>
          </p:cNvSpPr>
          <p:nvPr/>
        </p:nvSpPr>
        <p:spPr bwMode="auto">
          <a:xfrm>
            <a:off x="7295728" y="4293096"/>
            <a:ext cx="228600" cy="3810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30732" name="Left-Right Arrow 11"/>
          <p:cNvSpPr>
            <a:spLocks noChangeArrowheads="1"/>
          </p:cNvSpPr>
          <p:nvPr/>
        </p:nvSpPr>
        <p:spPr bwMode="auto">
          <a:xfrm>
            <a:off x="2771800" y="4648200"/>
            <a:ext cx="685800" cy="228600"/>
          </a:xfrm>
          <a:prstGeom prst="leftRight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30733" name="Left-Right Arrow 12"/>
          <p:cNvSpPr>
            <a:spLocks noChangeArrowheads="1"/>
          </p:cNvSpPr>
          <p:nvPr/>
        </p:nvSpPr>
        <p:spPr bwMode="auto">
          <a:xfrm>
            <a:off x="5758408" y="4800600"/>
            <a:ext cx="685800" cy="228600"/>
          </a:xfrm>
          <a:prstGeom prst="leftRight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15" name="U-Turn Arrow 14"/>
          <p:cNvSpPr/>
          <p:nvPr/>
        </p:nvSpPr>
        <p:spPr bwMode="auto">
          <a:xfrm>
            <a:off x="4419600" y="1447800"/>
            <a:ext cx="2819400" cy="1219200"/>
          </a:xfrm>
          <a:prstGeom prst="uturnArrow">
            <a:avLst>
              <a:gd name="adj1" fmla="val 23469"/>
              <a:gd name="adj2" fmla="val 25000"/>
              <a:gd name="adj3" fmla="val 25000"/>
              <a:gd name="adj4" fmla="val 43750"/>
              <a:gd name="adj5" fmla="val 75000"/>
            </a:avLst>
          </a:prstGeom>
          <a:solidFill>
            <a:srgbClr val="FFFF00"/>
          </a:solidFill>
          <a:ln w="9525" cap="flat" cmpd="sng" algn="ctr">
            <a:solidFill>
              <a:schemeClr val="tx1"/>
            </a:solidFill>
            <a:prstDash val="solid"/>
            <a:round/>
            <a:headEnd type="none" w="med" len="med"/>
            <a:tailEnd type="none" w="med" len="med"/>
          </a:ln>
          <a:effectLst/>
        </p:spPr>
        <p:txBody>
          <a:bodyPr/>
          <a:lstStyle/>
          <a:p>
            <a:pPr>
              <a:defRPr/>
            </a:pPr>
            <a:r>
              <a:rPr lang="en-US" sz="1400" dirty="0"/>
              <a:t>    Possible return to field</a:t>
            </a:r>
          </a:p>
        </p:txBody>
      </p:sp>
      <p:sp>
        <p:nvSpPr>
          <p:cNvPr id="17" name="Rectangle 16"/>
          <p:cNvSpPr/>
          <p:nvPr/>
        </p:nvSpPr>
        <p:spPr bwMode="auto">
          <a:xfrm>
            <a:off x="405442" y="609600"/>
            <a:ext cx="8205158" cy="533400"/>
          </a:xfrm>
          <a:prstGeom prst="rect">
            <a:avLst/>
          </a:prstGeom>
          <a:noFill/>
          <a:ln w="9525" cap="flat" cmpd="sng" algn="ctr">
            <a:noFill/>
            <a:prstDash val="solid"/>
            <a:round/>
            <a:headEnd type="none" w="med" len="med"/>
            <a:tailEnd type="none" w="med" len="med"/>
          </a:ln>
          <a:effectLst/>
        </p:spPr>
        <p:txBody>
          <a:bodyPr/>
          <a:lstStyle/>
          <a:p>
            <a:pPr algn="ctr">
              <a:defRPr/>
            </a:pPr>
            <a:r>
              <a:rPr lang="en-US" sz="2800" dirty="0" smtClean="0">
                <a:solidFill>
                  <a:schemeClr val="tx1">
                    <a:lumMod val="95000"/>
                    <a:lumOff val="5000"/>
                  </a:schemeClr>
                </a:solidFill>
              </a:rPr>
              <a:t>Stage 5. </a:t>
            </a:r>
            <a:r>
              <a:rPr lang="en-US" sz="2800" dirty="0" smtClean="0">
                <a:solidFill>
                  <a:srgbClr val="FF0000"/>
                </a:solidFill>
              </a:rPr>
              <a:t>Validating </a:t>
            </a:r>
            <a:r>
              <a:rPr lang="en-US" sz="2800" dirty="0">
                <a:solidFill>
                  <a:srgbClr val="FF0000"/>
                </a:solidFill>
              </a:rPr>
              <a:t>findings through triangulation</a:t>
            </a:r>
          </a:p>
        </p:txBody>
      </p:sp>
    </p:spTree>
    <p:extLst>
      <p:ext uri="{BB962C8B-B14F-4D97-AF65-F5344CB8AC3E}">
        <p14:creationId xmlns:p14="http://schemas.microsoft.com/office/powerpoint/2010/main" val="19744238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Different kinds of triangulation</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9620D6E1-1759-438B-A378-EE3B03A88AD9}" type="slidenum">
              <a:rPr lang="en-US" smtClean="0"/>
              <a:t>99</a:t>
            </a:fld>
            <a:endParaRPr lang="en-US"/>
          </a:p>
        </p:txBody>
      </p:sp>
      <p:sp>
        <p:nvSpPr>
          <p:cNvPr id="3" name="Content Placeholder 2"/>
          <p:cNvSpPr>
            <a:spLocks noGrp="1"/>
          </p:cNvSpPr>
          <p:nvPr>
            <p:ph sz="quarter" idx="1"/>
          </p:nvPr>
        </p:nvSpPr>
        <p:spPr/>
        <p:txBody>
          <a:bodyPr/>
          <a:lstStyle/>
          <a:p>
            <a:r>
              <a:rPr lang="en-US" dirty="0" smtClean="0"/>
              <a:t>Different data collection methods</a:t>
            </a:r>
          </a:p>
          <a:p>
            <a:r>
              <a:rPr lang="en-US" dirty="0" smtClean="0"/>
              <a:t>Different interviewers</a:t>
            </a:r>
          </a:p>
          <a:p>
            <a:r>
              <a:rPr lang="en-US" dirty="0" smtClean="0"/>
              <a:t>Collecting information at different times</a:t>
            </a:r>
          </a:p>
          <a:p>
            <a:r>
              <a:rPr lang="en-US" dirty="0" smtClean="0"/>
              <a:t>Different locations and contexts</a:t>
            </a:r>
            <a:endParaRPr lang="en-US" dirty="0"/>
          </a:p>
        </p:txBody>
      </p:sp>
    </p:spTree>
    <p:extLst>
      <p:ext uri="{BB962C8B-B14F-4D97-AF65-F5344CB8AC3E}">
        <p14:creationId xmlns:p14="http://schemas.microsoft.com/office/powerpoint/2010/main" val="2814486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23060</TotalTime>
  <Words>12122</Words>
  <Application>Microsoft Office PowerPoint</Application>
  <PresentationFormat>On-screen Show (4:3)</PresentationFormat>
  <Paragraphs>1593</Paragraphs>
  <Slides>185</Slides>
  <Notes>115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185</vt:i4>
      </vt:variant>
    </vt:vector>
  </HeadingPairs>
  <TitlesOfParts>
    <vt:vector size="188" baseType="lpstr">
      <vt:lpstr>Studio</vt:lpstr>
      <vt:lpstr>Clip</vt:lpstr>
      <vt:lpstr>Slide</vt:lpstr>
      <vt:lpstr>    Promoting a RealWorld and Holistic approach to Impact Evaluation Designing Evaluations under Budget, Time, Data and Political Constraints  AEA pre-conference professional development workshop Minneapolis, October 24, 2012      </vt:lpstr>
      <vt:lpstr>Workshop Objectives</vt:lpstr>
      <vt:lpstr>Workshop Objectives</vt:lpstr>
      <vt:lpstr>Workshop Objectives</vt:lpstr>
      <vt:lpstr>Workshop agenda: morning</vt:lpstr>
      <vt:lpstr>Workshop agenda: afternoon</vt:lpstr>
      <vt:lpstr> RealWorld Evaluation   Designing Evaluations under Budget, Time, Data and Political Constraints </vt:lpstr>
      <vt:lpstr>Typical RealWorld Evaluation Scenario</vt:lpstr>
      <vt:lpstr>Reality Check – Real-World Challenges to Evaluation</vt:lpstr>
      <vt:lpstr>RealWorld Evaluation  Quality Control Goals</vt:lpstr>
      <vt:lpstr>The Need for the RealWorld Evaluation Approach</vt:lpstr>
      <vt:lpstr>The RealWorld Evaluation Approach </vt:lpstr>
      <vt:lpstr>PowerPoint Presentation</vt:lpstr>
      <vt:lpstr>The RealWorld Evaluation approach</vt:lpstr>
      <vt:lpstr>Most RealWorld Evaluation tools are not new— but promote a holistic, integrated approach</vt:lpstr>
      <vt:lpstr>What is Special About the RealWorld Evaluation Approach?</vt:lpstr>
      <vt:lpstr>The Steps of the RealWorld Evaluation Approach</vt:lpstr>
      <vt:lpstr>Planning and Scoping the Evaluation</vt:lpstr>
      <vt:lpstr>Understanding client information needs</vt:lpstr>
      <vt:lpstr>Understanding client information needs</vt:lpstr>
      <vt:lpstr>Still part of scoping: Other questions to answer as you customize an evaluation Terms of Reference (ToR):</vt:lpstr>
      <vt:lpstr>Other questions to answer as you customize an evaluation ToR:</vt:lpstr>
      <vt:lpstr>Other questions to answer as you customize an evaluation ToR:</vt:lpstr>
      <vt:lpstr>PowerPoint Presentation</vt:lpstr>
      <vt:lpstr>PowerPoint Presentation</vt:lpstr>
      <vt:lpstr>PowerPoint Presentation</vt:lpstr>
      <vt:lpstr>PowerPoint Presentation</vt:lpstr>
      <vt:lpstr>PowerPoint Presentation</vt:lpstr>
      <vt:lpstr>PowerPoint Presentation</vt:lpstr>
      <vt:lpstr>Some of the purposes for program evaluation </vt:lpstr>
      <vt:lpstr>Determining appropriate (and feasible) evaluation design</vt:lpstr>
      <vt:lpstr>Some of the considerations pertaining to evaluation design</vt:lpstr>
      <vt:lpstr>PowerPoint Presentation</vt:lpstr>
      <vt:lpstr>OK, let’s stop the action to identify each of the major types of evaluation (research) design …</vt:lpstr>
      <vt:lpstr>First of all: the key to the traditional symbols: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“Non-Experimental” Designs [NEDs]</vt:lpstr>
      <vt:lpstr>Situations in which an NED may be the best design option</vt:lpstr>
      <vt:lpstr>Some potentially strong NEDs</vt:lpstr>
      <vt:lpstr>PowerPoint Presentation</vt:lpstr>
      <vt:lpstr>PowerPoint Presentation</vt:lpstr>
      <vt:lpstr>PowerPoint Presentation</vt:lpstr>
      <vt:lpstr>PowerPoint Presentation</vt:lpstr>
      <vt:lpstr>Defining the program theory model</vt:lpstr>
      <vt:lpstr>Defining the program theory model</vt:lpstr>
      <vt:lpstr>Critical logic chain hypothesis for a Gender-Inclusive Micro-Credit Program</vt:lpstr>
      <vt:lpstr>What does it take to measure indicators at each level?</vt:lpstr>
      <vt:lpstr>PowerPoint Presentation</vt:lpstr>
      <vt:lpstr>PowerPoint Presentation</vt:lpstr>
      <vt:lpstr>PowerPoint Presentation</vt:lpstr>
      <vt:lpstr>PowerPoint Presentation</vt:lpstr>
      <vt:lpstr>PowerPoint Presentation</vt:lpstr>
      <vt:lpstr>PowerPoint Presentation</vt:lpstr>
      <vt:lpstr>Education Intervention Logic</vt:lpstr>
      <vt:lpstr>PowerPoint Presentation</vt:lpstr>
      <vt:lpstr>Contribution Analysis*</vt:lpstr>
      <vt:lpstr>Contribution Analysis*</vt:lpstr>
      <vt:lpstr> RealWorld Evaluation   Designing Evaluations under Budget, Time, Data and Political Constraints </vt:lpstr>
      <vt:lpstr>Ways to reconstruct baseline conditions</vt:lpstr>
      <vt:lpstr>Assessing the utility of potential secondary data</vt:lpstr>
      <vt:lpstr>Assessing the reliability of project records</vt:lpstr>
      <vt:lpstr>Limitations of recall </vt:lpstr>
      <vt:lpstr>Sources of bias in recall</vt:lpstr>
      <vt:lpstr>Improving the validity of recall</vt:lpstr>
      <vt:lpstr>Key informants</vt:lpstr>
      <vt:lpstr>Guidelines for key-informant analysis</vt:lpstr>
      <vt:lpstr>PRA and related participatory techniques </vt:lpstr>
      <vt:lpstr>PowerPoint Presentation</vt:lpstr>
      <vt:lpstr>Summary of issues in baseline reconstruction</vt:lpstr>
      <vt:lpstr>PowerPoint Presentation</vt:lpstr>
      <vt:lpstr>The Main Messages</vt:lpstr>
      <vt:lpstr>A.  Why mixed methods?</vt:lpstr>
      <vt:lpstr>Why mixed methods?  No single evaluation method can fully explain how development programs operate in the real world</vt:lpstr>
      <vt:lpstr>The benefits of a mixed methods approach</vt:lpstr>
      <vt:lpstr>Four decisions for designing a mixed methods evaluation</vt:lpstr>
      <vt:lpstr>Decision 1:  At which stages of the evaluation are mixed methods used?</vt:lpstr>
      <vt:lpstr>Decision 2:  Is the design sequential or concurrent?</vt:lpstr>
      <vt:lpstr>Sequential QUAL dominant MM design:  Evaluating the adoption of new seed varieties by different types of rural families.</vt:lpstr>
      <vt:lpstr>A concurrent MM design: Triangulating QUANT and QUAL estimates of household income in project and comparison areas</vt:lpstr>
      <vt:lpstr>PowerPoint Presentation</vt:lpstr>
      <vt:lpstr>PowerPoint Presentation</vt:lpstr>
      <vt:lpstr>PowerPoint Presentation</vt:lpstr>
      <vt:lpstr>PowerPoint Presentation</vt:lpstr>
      <vt:lpstr>C. Using mixed methods to strengthen each stage of the evaluation</vt:lpstr>
      <vt:lpstr>Stage 1. Mixed methods approaches to  hypothesis development</vt:lpstr>
      <vt:lpstr>Comparing DEDUCTIVE and INDUCTIVE hypotheses</vt:lpstr>
      <vt:lpstr>Stage 2. Mixed method sample designs</vt:lpstr>
      <vt:lpstr>Stage 3.  Mixed method evaluation design</vt:lpstr>
      <vt:lpstr>Stage 4. Strengthening data collection</vt:lpstr>
      <vt:lpstr>PowerPoint Presentation</vt:lpstr>
      <vt:lpstr>Different kinds of triangulation</vt:lpstr>
      <vt:lpstr>Stage 6. Mixed method data analysis and interpretation</vt:lpstr>
      <vt:lpstr>Quantitative data collection methods Strengths and weaknesses</vt:lpstr>
      <vt:lpstr>Using Qualitative methods to improve the Evaluation design and results</vt:lpstr>
      <vt:lpstr> RealWorld Evaluation   Designing Evaluations under Budget, Time, Data and Political Constraints </vt:lpstr>
      <vt:lpstr>Attribution and counterfactuals</vt:lpstr>
      <vt:lpstr>The Counterfactual</vt:lpstr>
      <vt:lpstr>Where is the counterfactual?</vt:lpstr>
      <vt:lpstr>Comparing the project with two possible comparison groups</vt:lpstr>
      <vt:lpstr> Control group and comparison group</vt:lpstr>
      <vt:lpstr>PowerPoint Presentation</vt:lpstr>
      <vt:lpstr>A graphical illustration of an ‘ideal’ counterfactual using pre-project trend line then RCT</vt:lpstr>
      <vt:lpstr>There are other methods for assessing the counterfactual</vt:lpstr>
      <vt:lpstr>Ways to reconstruct comparison groups</vt:lpstr>
      <vt:lpstr>Using propensity scores and other methods to strengthen comparison groups</vt:lpstr>
      <vt:lpstr>Issues in reconstructing comparison groups</vt:lpstr>
      <vt:lpstr>PowerPoint Presentation</vt:lpstr>
      <vt:lpstr>PowerPoint Presentation</vt:lpstr>
      <vt:lpstr>PowerPoint Presentation</vt:lpstr>
      <vt:lpstr>PowerPoint Presentation</vt:lpstr>
      <vt:lpstr>PowerPoint Presentation</vt:lpstr>
      <vt:lpstr> RealWorld Evaluation   Designing Evaluations under Budget, Time, Data and Political Constraints </vt:lpstr>
      <vt:lpstr>Some recent developments in impact evaluation in development</vt:lpstr>
      <vt:lpstr>Randomized control trials and strong statistical designs</vt:lpstr>
      <vt:lpstr>The arguments in favor of RCTs</vt:lpstr>
      <vt:lpstr>The arguments in favor of RCTs</vt:lpstr>
      <vt:lpstr>The arguments in favor of RCTs</vt:lpstr>
      <vt:lpstr>Practical, political and ethical limitations on the use of RCTs</vt:lpstr>
      <vt:lpstr>Practical, political and ethical limitations on the use of RCTs</vt:lpstr>
      <vt:lpstr>Practical, political and ethical limitations on the use of RCTs</vt:lpstr>
      <vt:lpstr>Practical, political and ethical limitations on the use of RCTs</vt:lpstr>
      <vt:lpstr>Methodological limitations of RCTs and strong QEDs</vt:lpstr>
      <vt:lpstr>Methodological limitations of RCTs and strong QEDs</vt:lpstr>
      <vt:lpstr>Implications for RWE</vt:lpstr>
      <vt:lpstr>Implications for RWE</vt:lpstr>
      <vt:lpstr>Implications for RWE</vt:lpstr>
      <vt:lpstr>So what should be included in a “rigorous impact evaluation”?</vt:lpstr>
      <vt:lpstr>So what should be included in a “rigorous impact evaluation”?</vt:lpstr>
      <vt:lpstr>Different lenses needed for different situations in the RealWorld</vt:lpstr>
      <vt:lpstr>PowerPoint Presentation</vt:lpstr>
      <vt:lpstr>PowerPoint Presentation</vt:lpstr>
      <vt:lpstr>PowerPoint Presentation</vt:lpstr>
      <vt:lpstr>PowerPoint Presentation</vt:lpstr>
      <vt:lpstr>PowerPoint Presentation</vt:lpstr>
      <vt:lpstr>The limited use of strong evaluation designs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workshop messages</vt:lpstr>
      <vt:lpstr>Additional References for IE</vt:lpstr>
      <vt:lpstr>Unanticipated consequences of development interventions:  a blind spot for evaluation theory and practice  </vt:lpstr>
      <vt:lpstr>1. Development programs almost  never work out as planned</vt:lpstr>
      <vt:lpstr>PowerPoint Presentation</vt:lpstr>
      <vt:lpstr>2. So why are evaluators still surprised when programs have unanticipated outcomes?</vt:lpstr>
      <vt:lpstr>Some serious negative outcomes not captured by the evaluation</vt:lpstr>
      <vt:lpstr>3.  Why are evaluations often unable to detect these unanticipated outcomes?</vt:lpstr>
      <vt:lpstr>Many evaluation designs make it difficult to identify unanticipated outcomes</vt:lpstr>
      <vt:lpstr>PowerPoint Presentation</vt:lpstr>
      <vt:lpstr>PowerPoint Presentation</vt:lpstr>
      <vt:lpstr>Many unanticipated events occur outside the vision field of the evaluation</vt:lpstr>
      <vt:lpstr>Many unanticipated events occur outside the vision field of the evaluation, cont.</vt:lpstr>
      <vt:lpstr>4. Why should we worry?</vt:lpstr>
      <vt:lpstr>5. What can be done?</vt:lpstr>
      <vt:lpstr>What can be done?  Understanding the nature of the unexpected</vt:lpstr>
      <vt:lpstr>What can be done? Ways to foresee and address unanticipated outcomes</vt:lpstr>
      <vt:lpstr>What can be done? Agile evaluation</vt:lpstr>
      <vt:lpstr>“Plan B”  Planning for the unexpected</vt:lpstr>
      <vt:lpstr>“Eyes wide open” evaluation Knowing what is really happening on the ground</vt:lpstr>
      <vt:lpstr>A few thoughts on the evaluation of complex programs</vt:lpstr>
      <vt:lpstr>1. Scope and scale</vt:lpstr>
      <vt:lpstr>2. Organizational complexity</vt:lpstr>
      <vt:lpstr>3. Contextual factors affecting complexity</vt:lpstr>
      <vt:lpstr>4. Behavioral</vt:lpstr>
      <vt:lpstr>5. Attribution, contribution and substitution</vt:lpstr>
      <vt:lpstr>6. Interventions that look “complex” may not be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RealWorld Evaluation</dc:title>
  <dc:subject>for CES 2010</dc:subject>
  <dc:creator>Jim Rugh</dc:creator>
  <cp:lastModifiedBy>Jim Rugh</cp:lastModifiedBy>
  <cp:revision>893</cp:revision>
  <cp:lastPrinted>2012-10-20T01:20:53Z</cp:lastPrinted>
  <dcterms:created xsi:type="dcterms:W3CDTF">2012-09-19T15:19:33Z</dcterms:created>
  <dcterms:modified xsi:type="dcterms:W3CDTF">2012-10-20T01:23:19Z</dcterms:modified>
</cp:coreProperties>
</file>