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84" r:id="rId3"/>
    <p:sldId id="273" r:id="rId4"/>
    <p:sldId id="282" r:id="rId5"/>
    <p:sldId id="262" r:id="rId6"/>
    <p:sldId id="289" r:id="rId7"/>
    <p:sldId id="297" r:id="rId8"/>
    <p:sldId id="294" r:id="rId9"/>
    <p:sldId id="298" r:id="rId10"/>
    <p:sldId id="296" r:id="rId11"/>
    <p:sldId id="300" r:id="rId12"/>
    <p:sldId id="440" r:id="rId13"/>
    <p:sldId id="444" r:id="rId14"/>
    <p:sldId id="445" r:id="rId15"/>
    <p:sldId id="446" r:id="rId16"/>
    <p:sldId id="427" r:id="rId1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4E5"/>
    <a:srgbClr val="A4CB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487" autoAdjust="0"/>
  </p:normalViewPr>
  <p:slideViewPr>
    <p:cSldViewPr snapToGrid="0">
      <p:cViewPr varScale="1">
        <p:scale>
          <a:sx n="108" d="100"/>
          <a:sy n="108" d="100"/>
        </p:scale>
        <p:origin x="630" y="96"/>
      </p:cViewPr>
      <p:guideLst/>
    </p:cSldViewPr>
  </p:slideViewPr>
  <p:outlineViewPr>
    <p:cViewPr>
      <p:scale>
        <a:sx n="33" d="100"/>
        <a:sy n="33" d="100"/>
      </p:scale>
      <p:origin x="0" y="-112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7" d="100"/>
          <a:sy n="47" d="100"/>
        </p:scale>
        <p:origin x="271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4DFDE277-2CD6-4C93-97A5-39E566E27184}" type="datetimeFigureOut">
              <a:rPr lang="en-CA" smtClean="0"/>
              <a:t>2018-10-22</a:t>
            </a:fld>
            <a:endParaRPr lang="en-CA"/>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73893"/>
            <a:ext cx="5486400" cy="366045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8C8A7F4-6BDF-4A9C-96C7-1851F17D7C17}" type="slidenum">
              <a:rPr lang="en-CA" smtClean="0"/>
              <a:t>‹#›</a:t>
            </a:fld>
            <a:endParaRPr lang="en-CA"/>
          </a:p>
        </p:txBody>
      </p:sp>
    </p:spTree>
    <p:extLst>
      <p:ext uri="{BB962C8B-B14F-4D97-AF65-F5344CB8AC3E}">
        <p14:creationId xmlns:p14="http://schemas.microsoft.com/office/powerpoint/2010/main" val="53888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55000" lnSpcReduction="20000"/>
          </a:bodyPr>
          <a:lstStyle/>
          <a:p>
            <a:r>
              <a:rPr lang="fr-CA" noProof="0" dirty="0"/>
              <a:t>Sources:</a:t>
            </a:r>
            <a:r>
              <a:rPr lang="fr-CA" baseline="0" noProof="0" dirty="0"/>
              <a:t> </a:t>
            </a:r>
          </a:p>
          <a:p>
            <a:r>
              <a:rPr lang="fr-CA" baseline="0" noProof="0" dirty="0" err="1"/>
              <a:t>Arnold’s</a:t>
            </a:r>
            <a:r>
              <a:rPr lang="fr-CA" baseline="0" noProof="0" dirty="0"/>
              <a:t> article 2015  https://evaluationcanada.ca/system/files/cjpe-entries/29-3-001.pdf</a:t>
            </a:r>
          </a:p>
          <a:p>
            <a:r>
              <a:rPr lang="fr-CA" baseline="0" noProof="0" dirty="0"/>
              <a:t>Project </a:t>
            </a:r>
            <a:r>
              <a:rPr lang="fr-CA" baseline="0" noProof="0" dirty="0" err="1"/>
              <a:t>history</a:t>
            </a:r>
            <a:endParaRPr lang="fr-CA" noProof="0" dirty="0"/>
          </a:p>
          <a:p>
            <a:endParaRPr lang="fr-CA" noProof="0" dirty="0"/>
          </a:p>
          <a:p>
            <a:r>
              <a:rPr lang="fr-CA" noProof="0" dirty="0"/>
              <a:t>La Société canadienne d’évaluation compte environ 1 800 membres individuels et n’a pas de membre corporatif. Elle comporte 11 sections régionales qui sont chargées des activités en présentiel.</a:t>
            </a:r>
          </a:p>
          <a:p>
            <a:pPr defTabSz="939363">
              <a:defRPr/>
            </a:pPr>
            <a:r>
              <a:rPr lang="fr-CA" noProof="0" dirty="0"/>
              <a:t>Elle a été fondée en1980.</a:t>
            </a:r>
          </a:p>
          <a:p>
            <a:r>
              <a:rPr lang="fr-CA" noProof="0" dirty="0"/>
              <a:t>La ligne de temps présentée ici ne reflète qu’un petit nombre des jalons reliés à la professionnalisation dans la vie de la SCÉ.</a:t>
            </a:r>
          </a:p>
          <a:p>
            <a:r>
              <a:rPr lang="fr-CA" noProof="0" dirty="0"/>
              <a:t>Depuis sa fondation, 38 congrès annuels ont appuyé les efforts de la SCÉ dans le perfectionnement et dans la recherche portant sur l’évaluation.</a:t>
            </a:r>
          </a:p>
          <a:p>
            <a:r>
              <a:rPr lang="fr-CA" noProof="0" dirty="0"/>
              <a:t>31 volumes annuels ou quelques 75 numéros de la Revue canadienne d’évaluation de programme ont permis à des évaluateurs canadiens et étrangers de partager leurs recherches et leurs observations. La RCEP est un vecteur fondamental de professionnalisation passant par l’échange de haut niveau.</a:t>
            </a:r>
          </a:p>
          <a:p>
            <a:r>
              <a:rPr lang="fr-CA" noProof="0" dirty="0"/>
              <a:t>Il y a deux décennies, la SCÉ a répondu à un besoin de formation de base en évaluation; la Série des compétences essentielles, un séminaire de 4 jours est né. Depuis, d’autres ateliers certifiés par la SCÉ ont été créés, par exemple, sur les modèles logiques et sur l’enquête-sondage.</a:t>
            </a:r>
          </a:p>
          <a:p>
            <a:r>
              <a:rPr lang="fr-CA" noProof="0" dirty="0"/>
              <a:t>Le site Web de la SCÉ est actif depuis quelques 16 ans dans la diffusion d’information sur l’évaluation, sur les événements du monde de l’évaluation et sur les tendances domestiques et internationales.</a:t>
            </a:r>
          </a:p>
          <a:p>
            <a:r>
              <a:rPr lang="fr-CA" noProof="0" dirty="0"/>
              <a:t>En 1994, la SCÉ a adopté les normes du Joint </a:t>
            </a:r>
            <a:r>
              <a:rPr lang="fr-CA" noProof="0" dirty="0" err="1"/>
              <a:t>Committee</a:t>
            </a:r>
            <a:r>
              <a:rPr lang="fr-CA" noProof="0" dirty="0"/>
              <a:t> Standards on </a:t>
            </a:r>
            <a:r>
              <a:rPr lang="fr-CA" noProof="0" dirty="0" err="1"/>
              <a:t>Education</a:t>
            </a:r>
            <a:r>
              <a:rPr lang="fr-CA" noProof="0" dirty="0"/>
              <a:t> </a:t>
            </a:r>
            <a:r>
              <a:rPr lang="fr-CA" noProof="0" dirty="0" err="1"/>
              <a:t>Evaluation</a:t>
            </a:r>
            <a:r>
              <a:rPr lang="fr-CA" noProof="0" dirty="0"/>
              <a:t> comme standard de pratique de l’évaluation au Canada.</a:t>
            </a:r>
          </a:p>
          <a:p>
            <a:r>
              <a:rPr lang="fr-CA" noProof="0" dirty="0"/>
              <a:t>Vers 1995, la SCÉ a adopté ses normes en matière éthique.</a:t>
            </a:r>
          </a:p>
          <a:p>
            <a:r>
              <a:rPr lang="fr-CA" noProof="0" dirty="0"/>
              <a:t>Au début des années 2000, divers enjeux de qualité d’évaluations et d’envahissement du territoire de l’évaluation par des professions connexes mais mal préparées au travail de l’évaluateur ont amené la SCÉ à se questionner sur les mécanismes d’accréditation qui seraient appropriés. Un sondage des membres a démontré un appétit pour une reconnaissance professionnelle officielle et pour un mécanisme d’établissement de la compétence.</a:t>
            </a:r>
          </a:p>
          <a:p>
            <a:r>
              <a:rPr lang="fr-CA" noProof="0" dirty="0"/>
              <a:t>La SCÉ a développé un schème de 49 compétences en 2008 – base essentielle pour mesurer le professionnalisme et pour contribuer à sa croissance.</a:t>
            </a:r>
          </a:p>
          <a:p>
            <a:r>
              <a:rPr lang="fr-CA" noProof="0" dirty="0"/>
              <a:t>En 2010, la SCÉ a lancé son programme d’accréditation professionnelle. Aujourd’hui, 344 évaluateurs sont reconnus comme « Évaluateurs accrédités ».</a:t>
            </a:r>
          </a:p>
          <a:p>
            <a:r>
              <a:rPr lang="fr-CA" noProof="0" dirty="0"/>
              <a:t>La SCÉ a voulu clarifier son territoire professionnel en 2014 et a adopté une définition de l’évaluation qui lui permet de se distinguer plus clairement des autres professions connexes: « </a:t>
            </a:r>
            <a:r>
              <a:rPr lang="fr-FR" noProof="0" dirty="0"/>
              <a:t>L'évaluation est l'appréciation systématique de la conception, de la mise en </a:t>
            </a:r>
            <a:r>
              <a:rPr lang="fr-FR" noProof="0" dirty="0" err="1"/>
              <a:t>oeuvre</a:t>
            </a:r>
            <a:r>
              <a:rPr lang="fr-FR" noProof="0" dirty="0"/>
              <a:t> ou des résultats d'une initiative pour des fins d'apprentissage ou de prise de décision. »</a:t>
            </a:r>
          </a:p>
          <a:p>
            <a:r>
              <a:rPr lang="fr-FR" noProof="0" dirty="0"/>
              <a:t>Le programme d’accréditation a été évalué en 2015 et nombre d’actions d’ajustement ont été planifiées depuis.</a:t>
            </a:r>
          </a:p>
          <a:p>
            <a:r>
              <a:rPr lang="fr-CA" noProof="0" dirty="0"/>
              <a:t>Au cours des 18 derniers mois, la SCÉ a mis au point un institut de formation en ligne qui sera lancé en mai. Au départ, l’institut comptera quelque cinq cours originaux et d’autres s’ajouteront régulièrement.</a:t>
            </a:r>
          </a:p>
          <a:p>
            <a:r>
              <a:rPr lang="fr-CA" noProof="0" dirty="0"/>
              <a:t>Depuis 2010, la SCÉ utilise ses différents moyens d’action (congrès, formations, ateliers, etc.) en appui au programme d’accréditation et, en particulier, aux exigences de maintien de la compétence qui en font partie.</a:t>
            </a:r>
          </a:p>
          <a:p>
            <a:r>
              <a:rPr lang="fr-CA" noProof="0" dirty="0"/>
              <a:t>Finalement, la SCÉ a été efficace dans son travail avec les membres, avec la communauté canadienne d’évaluation et avec les autres sociétés nationales et régionales, mais ses relations avec les universités, les gouvernements et les employeurs pourraient être plus productives.</a:t>
            </a:r>
          </a:p>
        </p:txBody>
      </p:sp>
      <p:sp>
        <p:nvSpPr>
          <p:cNvPr id="4" name="Espace réservé du numéro de diapositive 3"/>
          <p:cNvSpPr>
            <a:spLocks noGrp="1"/>
          </p:cNvSpPr>
          <p:nvPr>
            <p:ph type="sldNum" sz="quarter" idx="10"/>
          </p:nvPr>
        </p:nvSpPr>
        <p:spPr/>
        <p:txBody>
          <a:bodyPr/>
          <a:lstStyle/>
          <a:p>
            <a:fld id="{98E1DAC9-D5E6-4DF0-BDA1-5347EE8FDBC5}" type="slidenum">
              <a:rPr lang="en-CA" smtClean="0"/>
              <a:pPr/>
              <a:t>2</a:t>
            </a:fld>
            <a:endParaRPr lang="en-CA"/>
          </a:p>
        </p:txBody>
      </p:sp>
    </p:spTree>
    <p:extLst>
      <p:ext uri="{BB962C8B-B14F-4D97-AF65-F5344CB8AC3E}">
        <p14:creationId xmlns:p14="http://schemas.microsoft.com/office/powerpoint/2010/main" val="2794671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8C8A7F4-6BDF-4A9C-96C7-1851F17D7C17}" type="slidenum">
              <a:rPr lang="en-CA" smtClean="0"/>
              <a:t>3</a:t>
            </a:fld>
            <a:endParaRPr lang="en-CA"/>
          </a:p>
        </p:txBody>
      </p:sp>
    </p:spTree>
    <p:extLst>
      <p:ext uri="{BB962C8B-B14F-4D97-AF65-F5344CB8AC3E}">
        <p14:creationId xmlns:p14="http://schemas.microsoft.com/office/powerpoint/2010/main" val="327144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a:t>Rejection rate 2015-2018 was about 6%; but truly unknown as many come back, and some were qualified but did a poor application</a:t>
            </a:r>
          </a:p>
          <a:p>
            <a:pPr marL="171450" indent="-171450">
              <a:buFontTx/>
              <a:buChar char="-"/>
            </a:pPr>
            <a:r>
              <a:rPr lang="en-CA" dirty="0"/>
              <a:t>85% IRR</a:t>
            </a:r>
          </a:p>
        </p:txBody>
      </p:sp>
      <p:sp>
        <p:nvSpPr>
          <p:cNvPr id="4" name="Slide Number Placeholder 3"/>
          <p:cNvSpPr>
            <a:spLocks noGrp="1"/>
          </p:cNvSpPr>
          <p:nvPr>
            <p:ph type="sldNum" sz="quarter" idx="5"/>
          </p:nvPr>
        </p:nvSpPr>
        <p:spPr/>
        <p:txBody>
          <a:bodyPr/>
          <a:lstStyle/>
          <a:p>
            <a:fld id="{78C8A7F4-6BDF-4A9C-96C7-1851F17D7C17}" type="slidenum">
              <a:rPr lang="en-CA" smtClean="0"/>
              <a:t>5</a:t>
            </a:fld>
            <a:endParaRPr lang="en-CA"/>
          </a:p>
        </p:txBody>
      </p:sp>
    </p:spTree>
    <p:extLst>
      <p:ext uri="{BB962C8B-B14F-4D97-AF65-F5344CB8AC3E}">
        <p14:creationId xmlns:p14="http://schemas.microsoft.com/office/powerpoint/2010/main" val="3129371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CUEEE CE Data Analysis, 2017, Table 20, recoded and missing data removed from denominator</a:t>
            </a:r>
          </a:p>
        </p:txBody>
      </p:sp>
      <p:sp>
        <p:nvSpPr>
          <p:cNvPr id="4" name="Slide Number Placeholder 3"/>
          <p:cNvSpPr>
            <a:spLocks noGrp="1"/>
          </p:cNvSpPr>
          <p:nvPr>
            <p:ph type="sldNum" sz="quarter" idx="5"/>
          </p:nvPr>
        </p:nvSpPr>
        <p:spPr/>
        <p:txBody>
          <a:bodyPr/>
          <a:lstStyle/>
          <a:p>
            <a:fld id="{78C8A7F4-6BDF-4A9C-96C7-1851F17D7C17}" type="slidenum">
              <a:rPr lang="en-CA" smtClean="0"/>
              <a:t>8</a:t>
            </a:fld>
            <a:endParaRPr lang="en-CA"/>
          </a:p>
        </p:txBody>
      </p:sp>
    </p:spTree>
    <p:extLst>
      <p:ext uri="{BB962C8B-B14F-4D97-AF65-F5344CB8AC3E}">
        <p14:creationId xmlns:p14="http://schemas.microsoft.com/office/powerpoint/2010/main" val="43895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BD0BFE2-95FF-4897-87E9-3E8BE9B4BC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5733498-C21D-4E84-81EA-16B71866CC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25837999-933E-4E21-A3CE-A7088D8082C8}"/>
              </a:ext>
            </a:extLst>
          </p:cNvPr>
          <p:cNvSpPr>
            <a:spLocks noGrp="1"/>
          </p:cNvSpPr>
          <p:nvPr>
            <p:ph type="sldNum" sz="quarter" idx="5"/>
          </p:nvPr>
        </p:nvSpPr>
        <p:spPr/>
        <p:txBody>
          <a:bodyPr/>
          <a:lstStyle/>
          <a:p>
            <a:pPr>
              <a:defRPr/>
            </a:pPr>
            <a:fld id="{3EB12341-CDAB-4BD9-BCAE-C64A9152058B}" type="slidenum">
              <a:rPr lang="en-CA" smtClean="0"/>
              <a:pPr>
                <a:defRPr/>
              </a:pPr>
              <a:t>13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7428-C5AE-411B-9AF3-8E00DA5D7F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7E533B8-5BFE-4ABB-BBF8-5580F99933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10E9C87-D0AB-48C3-A6F3-DC8A591841FC}"/>
              </a:ext>
            </a:extLst>
          </p:cNvPr>
          <p:cNvSpPr>
            <a:spLocks noGrp="1"/>
          </p:cNvSpPr>
          <p:nvPr>
            <p:ph type="dt" sz="half" idx="10"/>
          </p:nvPr>
        </p:nvSpPr>
        <p:spPr/>
        <p:txBody>
          <a:bodyPr/>
          <a:lstStyle/>
          <a:p>
            <a:fld id="{453A780D-1561-4570-8B3F-959D2EB9D8F2}" type="datetime1">
              <a:rPr lang="en-CA" smtClean="0"/>
              <a:t>2018-10-22</a:t>
            </a:fld>
            <a:endParaRPr lang="en-CA"/>
          </a:p>
        </p:txBody>
      </p:sp>
      <p:sp>
        <p:nvSpPr>
          <p:cNvPr id="5" name="Footer Placeholder 4">
            <a:extLst>
              <a:ext uri="{FF2B5EF4-FFF2-40B4-BE49-F238E27FC236}">
                <a16:creationId xmlns:a16="http://schemas.microsoft.com/office/drawing/2014/main" id="{1F2DB8C7-54CA-47B5-891C-146361140B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CCC838-30BA-4D97-87DB-A2AC9D2FB5A2}"/>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426791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13B0-140D-48B2-9A34-6187CA74AFA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4E55247-F4E2-4E33-9A1D-DCABB53A6D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C5A0E0-EEBE-4758-93A0-8ADAABF7AC4C}"/>
              </a:ext>
            </a:extLst>
          </p:cNvPr>
          <p:cNvSpPr>
            <a:spLocks noGrp="1"/>
          </p:cNvSpPr>
          <p:nvPr>
            <p:ph type="dt" sz="half" idx="10"/>
          </p:nvPr>
        </p:nvSpPr>
        <p:spPr/>
        <p:txBody>
          <a:bodyPr/>
          <a:lstStyle/>
          <a:p>
            <a:fld id="{39EFC0B0-024A-46CE-8430-7872BA53AFB5}" type="datetime1">
              <a:rPr lang="en-CA" smtClean="0"/>
              <a:t>2018-10-22</a:t>
            </a:fld>
            <a:endParaRPr lang="en-CA"/>
          </a:p>
        </p:txBody>
      </p:sp>
      <p:sp>
        <p:nvSpPr>
          <p:cNvPr id="5" name="Footer Placeholder 4">
            <a:extLst>
              <a:ext uri="{FF2B5EF4-FFF2-40B4-BE49-F238E27FC236}">
                <a16:creationId xmlns:a16="http://schemas.microsoft.com/office/drawing/2014/main" id="{2C1709E5-00CE-4D02-BF36-D26EDEBA73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19F0AA3-566C-465E-9AFD-CE02A5B5A59E}"/>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298719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97D469-4231-42C3-9594-59835375D4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D833A56-C156-4D11-980D-F4636D0D9A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15D854-9FAE-4CCD-A841-A245B9CC1AF4}"/>
              </a:ext>
            </a:extLst>
          </p:cNvPr>
          <p:cNvSpPr>
            <a:spLocks noGrp="1"/>
          </p:cNvSpPr>
          <p:nvPr>
            <p:ph type="dt" sz="half" idx="10"/>
          </p:nvPr>
        </p:nvSpPr>
        <p:spPr/>
        <p:txBody>
          <a:bodyPr/>
          <a:lstStyle/>
          <a:p>
            <a:fld id="{76A243AA-A827-4C5F-BE20-2B9D6E4F425B}" type="datetime1">
              <a:rPr lang="en-CA" smtClean="0"/>
              <a:t>2018-10-22</a:t>
            </a:fld>
            <a:endParaRPr lang="en-CA"/>
          </a:p>
        </p:txBody>
      </p:sp>
      <p:sp>
        <p:nvSpPr>
          <p:cNvPr id="5" name="Footer Placeholder 4">
            <a:extLst>
              <a:ext uri="{FF2B5EF4-FFF2-40B4-BE49-F238E27FC236}">
                <a16:creationId xmlns:a16="http://schemas.microsoft.com/office/drawing/2014/main" id="{B8017FFF-5074-4463-94B3-41C64C53BE9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8A62A5-CF02-4B40-9D8F-889EF1E2EF73}"/>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76677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63B9E-CC7B-403C-BEB6-9A5849E972B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1D82BA8-06EF-4334-A3CD-EA4E4F36B1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DBA1E58-C737-40B7-B4EB-088FFA338C9F}"/>
              </a:ext>
            </a:extLst>
          </p:cNvPr>
          <p:cNvSpPr>
            <a:spLocks noGrp="1"/>
          </p:cNvSpPr>
          <p:nvPr>
            <p:ph type="dt" sz="half" idx="10"/>
          </p:nvPr>
        </p:nvSpPr>
        <p:spPr/>
        <p:txBody>
          <a:bodyPr/>
          <a:lstStyle/>
          <a:p>
            <a:fld id="{28ADE013-6436-4970-93C6-C34383973A6E}" type="datetime1">
              <a:rPr lang="en-CA" smtClean="0"/>
              <a:t>2018-10-22</a:t>
            </a:fld>
            <a:endParaRPr lang="en-CA"/>
          </a:p>
        </p:txBody>
      </p:sp>
      <p:sp>
        <p:nvSpPr>
          <p:cNvPr id="5" name="Footer Placeholder 4">
            <a:extLst>
              <a:ext uri="{FF2B5EF4-FFF2-40B4-BE49-F238E27FC236}">
                <a16:creationId xmlns:a16="http://schemas.microsoft.com/office/drawing/2014/main" id="{DD37E44D-4481-4466-92F0-C9D29653CEB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48B7CDF-0239-4D80-A9D9-CEF45FDDBC80}"/>
              </a:ext>
            </a:extLst>
          </p:cNvPr>
          <p:cNvSpPr>
            <a:spLocks noGrp="1"/>
          </p:cNvSpPr>
          <p:nvPr>
            <p:ph type="sldNum" sz="quarter" idx="12"/>
          </p:nvPr>
        </p:nvSpPr>
        <p:spPr/>
        <p:txBody>
          <a:bodyPr/>
          <a:lstStyle/>
          <a:p>
            <a:fld id="{228079D6-7BAB-4DE6-B1AE-84E5EDFBE2C7}" type="slidenum">
              <a:rPr lang="en-CA" smtClean="0"/>
              <a:t>‹#›</a:t>
            </a:fld>
            <a:endParaRPr lang="en-CA" dirty="0"/>
          </a:p>
        </p:txBody>
      </p:sp>
      <p:pic>
        <p:nvPicPr>
          <p:cNvPr id="7" name="Image 1">
            <a:extLst>
              <a:ext uri="{FF2B5EF4-FFF2-40B4-BE49-F238E27FC236}">
                <a16:creationId xmlns:a16="http://schemas.microsoft.com/office/drawing/2014/main" id="{AE7E0FEE-0556-4CF6-9EF2-D59EE2E25209}"/>
              </a:ext>
            </a:extLst>
          </p:cNvPr>
          <p:cNvPicPr>
            <a:picLocks noChangeAspect="1"/>
          </p:cNvPicPr>
          <p:nvPr userDrawn="1"/>
        </p:nvPicPr>
        <p:blipFill>
          <a:blip r:embed="rId2">
            <a:clrChange>
              <a:clrFrom>
                <a:srgbClr val="FFFFFF"/>
              </a:clrFrom>
              <a:clrTo>
                <a:srgbClr val="FFFFFF">
                  <a:alpha val="0"/>
                </a:srgbClr>
              </a:clrTo>
            </a:clrChange>
          </a:blip>
          <a:stretch>
            <a:fillRect/>
          </a:stretch>
        </p:blipFill>
        <p:spPr>
          <a:xfrm>
            <a:off x="546335" y="5984239"/>
            <a:ext cx="455774" cy="508635"/>
          </a:xfrm>
          <a:prstGeom prst="rect">
            <a:avLst/>
          </a:prstGeom>
        </p:spPr>
      </p:pic>
    </p:spTree>
    <p:extLst>
      <p:ext uri="{BB962C8B-B14F-4D97-AF65-F5344CB8AC3E}">
        <p14:creationId xmlns:p14="http://schemas.microsoft.com/office/powerpoint/2010/main" val="209401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1B5E-3484-4732-A805-2F4A5E1F21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3006EDE-19FF-4FE5-97CE-12F230D8B7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C60BFD-7942-46B8-A4A7-BE39DE52AA3A}"/>
              </a:ext>
            </a:extLst>
          </p:cNvPr>
          <p:cNvSpPr>
            <a:spLocks noGrp="1"/>
          </p:cNvSpPr>
          <p:nvPr>
            <p:ph type="dt" sz="half" idx="10"/>
          </p:nvPr>
        </p:nvSpPr>
        <p:spPr/>
        <p:txBody>
          <a:bodyPr/>
          <a:lstStyle/>
          <a:p>
            <a:fld id="{728D4AE6-A622-4C66-9B64-228687987A9D}" type="datetime1">
              <a:rPr lang="en-CA" smtClean="0"/>
              <a:t>2018-10-22</a:t>
            </a:fld>
            <a:endParaRPr lang="en-CA"/>
          </a:p>
        </p:txBody>
      </p:sp>
      <p:sp>
        <p:nvSpPr>
          <p:cNvPr id="5" name="Footer Placeholder 4">
            <a:extLst>
              <a:ext uri="{FF2B5EF4-FFF2-40B4-BE49-F238E27FC236}">
                <a16:creationId xmlns:a16="http://schemas.microsoft.com/office/drawing/2014/main" id="{AADD84FF-3182-47AC-A329-A6EEC59C86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244148-76E9-4E32-AA86-0AF4669F14E9}"/>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63089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B197-70F1-451A-A88A-4A0D85CA4CA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365B867-0BF2-4CCB-9CFC-D5C2A95349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36AE89B-55E8-460F-9180-00EA49796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5B62CA2-5ABC-4A07-99F8-A5F1C4BA408A}"/>
              </a:ext>
            </a:extLst>
          </p:cNvPr>
          <p:cNvSpPr>
            <a:spLocks noGrp="1"/>
          </p:cNvSpPr>
          <p:nvPr>
            <p:ph type="dt" sz="half" idx="10"/>
          </p:nvPr>
        </p:nvSpPr>
        <p:spPr/>
        <p:txBody>
          <a:bodyPr/>
          <a:lstStyle/>
          <a:p>
            <a:fld id="{98D18E97-8D4D-4F5E-8153-0E5D6348D913}" type="datetime1">
              <a:rPr lang="en-CA" smtClean="0"/>
              <a:t>2018-10-22</a:t>
            </a:fld>
            <a:endParaRPr lang="en-CA"/>
          </a:p>
        </p:txBody>
      </p:sp>
      <p:sp>
        <p:nvSpPr>
          <p:cNvPr id="6" name="Footer Placeholder 5">
            <a:extLst>
              <a:ext uri="{FF2B5EF4-FFF2-40B4-BE49-F238E27FC236}">
                <a16:creationId xmlns:a16="http://schemas.microsoft.com/office/drawing/2014/main" id="{F7110964-393D-419B-9468-8066E011866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DD2D1A4-3B60-4B23-B454-6C60DDD1B078}"/>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58938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0DBD-CC41-4870-AFB0-B191AAD3B90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C541193-5F86-48FC-B170-2E4404A17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1F6ADF-123D-47D4-84DD-20225F0451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E658C1E-1AB4-4917-8045-2D0443B49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017DC2-1BEA-4F6C-B554-D41956FF2B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A192628-7E14-4CF0-A9D0-EC6B97A137D2}"/>
              </a:ext>
            </a:extLst>
          </p:cNvPr>
          <p:cNvSpPr>
            <a:spLocks noGrp="1"/>
          </p:cNvSpPr>
          <p:nvPr>
            <p:ph type="dt" sz="half" idx="10"/>
          </p:nvPr>
        </p:nvSpPr>
        <p:spPr/>
        <p:txBody>
          <a:bodyPr/>
          <a:lstStyle/>
          <a:p>
            <a:fld id="{F7D8988D-1670-4C0E-AB98-3A9854F8BF99}" type="datetime1">
              <a:rPr lang="en-CA" smtClean="0"/>
              <a:t>2018-10-22</a:t>
            </a:fld>
            <a:endParaRPr lang="en-CA"/>
          </a:p>
        </p:txBody>
      </p:sp>
      <p:sp>
        <p:nvSpPr>
          <p:cNvPr id="8" name="Footer Placeholder 7">
            <a:extLst>
              <a:ext uri="{FF2B5EF4-FFF2-40B4-BE49-F238E27FC236}">
                <a16:creationId xmlns:a16="http://schemas.microsoft.com/office/drawing/2014/main" id="{95811BAE-DA96-47D2-97D6-B6E20FB3D34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1CC5627-94F6-47D4-9B9A-78F17C343875}"/>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267486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EBC3-D264-4F60-9AFC-B73D72C3C06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A91632D-E107-4B84-9A8A-E9978D86F9E1}"/>
              </a:ext>
            </a:extLst>
          </p:cNvPr>
          <p:cNvSpPr>
            <a:spLocks noGrp="1"/>
          </p:cNvSpPr>
          <p:nvPr>
            <p:ph type="dt" sz="half" idx="10"/>
          </p:nvPr>
        </p:nvSpPr>
        <p:spPr/>
        <p:txBody>
          <a:bodyPr/>
          <a:lstStyle/>
          <a:p>
            <a:fld id="{3C1BF71B-E33D-4CB7-A505-9321D48B1677}" type="datetime1">
              <a:rPr lang="en-CA" smtClean="0"/>
              <a:t>2018-10-22</a:t>
            </a:fld>
            <a:endParaRPr lang="en-CA"/>
          </a:p>
        </p:txBody>
      </p:sp>
      <p:sp>
        <p:nvSpPr>
          <p:cNvPr id="4" name="Footer Placeholder 3">
            <a:extLst>
              <a:ext uri="{FF2B5EF4-FFF2-40B4-BE49-F238E27FC236}">
                <a16:creationId xmlns:a16="http://schemas.microsoft.com/office/drawing/2014/main" id="{D62B0F97-01CE-4140-91D5-13BC4C75F70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B82B06A-A6F4-4224-8CEC-9733610542AD}"/>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159037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07BE8-3B59-4371-9774-E817FEEF6D03}"/>
              </a:ext>
            </a:extLst>
          </p:cNvPr>
          <p:cNvSpPr>
            <a:spLocks noGrp="1"/>
          </p:cNvSpPr>
          <p:nvPr>
            <p:ph type="dt" sz="half" idx="10"/>
          </p:nvPr>
        </p:nvSpPr>
        <p:spPr/>
        <p:txBody>
          <a:bodyPr/>
          <a:lstStyle/>
          <a:p>
            <a:fld id="{7ED289B1-89DD-40C1-9EC9-BEA33EF4A762}" type="datetime1">
              <a:rPr lang="en-CA" smtClean="0"/>
              <a:t>2018-10-22</a:t>
            </a:fld>
            <a:endParaRPr lang="en-CA"/>
          </a:p>
        </p:txBody>
      </p:sp>
      <p:sp>
        <p:nvSpPr>
          <p:cNvPr id="3" name="Footer Placeholder 2">
            <a:extLst>
              <a:ext uri="{FF2B5EF4-FFF2-40B4-BE49-F238E27FC236}">
                <a16:creationId xmlns:a16="http://schemas.microsoft.com/office/drawing/2014/main" id="{87BC4082-DC5A-429D-95A6-33E86B4999C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4338BBB-8811-41EE-A31C-49D9C249CD04}"/>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308411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F1482-C43B-4836-A1AF-47F4D7F54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858AE89-EFC4-45F5-8A25-308DF01BEB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B215EF9-2B48-46C4-AFD8-69472734F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3A07E-DC8E-47A7-8839-20F60CBDA2A1}"/>
              </a:ext>
            </a:extLst>
          </p:cNvPr>
          <p:cNvSpPr>
            <a:spLocks noGrp="1"/>
          </p:cNvSpPr>
          <p:nvPr>
            <p:ph type="dt" sz="half" idx="10"/>
          </p:nvPr>
        </p:nvSpPr>
        <p:spPr/>
        <p:txBody>
          <a:bodyPr/>
          <a:lstStyle/>
          <a:p>
            <a:fld id="{C61F1644-4D02-4512-B621-09B93DD1E36A}" type="datetime1">
              <a:rPr lang="en-CA" smtClean="0"/>
              <a:t>2018-10-22</a:t>
            </a:fld>
            <a:endParaRPr lang="en-CA"/>
          </a:p>
        </p:txBody>
      </p:sp>
      <p:sp>
        <p:nvSpPr>
          <p:cNvPr id="6" name="Footer Placeholder 5">
            <a:extLst>
              <a:ext uri="{FF2B5EF4-FFF2-40B4-BE49-F238E27FC236}">
                <a16:creationId xmlns:a16="http://schemas.microsoft.com/office/drawing/2014/main" id="{649CC9AE-13E9-4D8E-957B-967DBDD14F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7204175-49D2-46AB-B5D9-3720232B96FD}"/>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300054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7C5F-2482-4503-9361-09D25C8DE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98D5504-AB21-46B7-8D0C-22BBEFB65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D94708E-4C91-402D-BEFC-A79B2287BB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5B04D1-12CE-4F25-A694-BF65FBB355DC}"/>
              </a:ext>
            </a:extLst>
          </p:cNvPr>
          <p:cNvSpPr>
            <a:spLocks noGrp="1"/>
          </p:cNvSpPr>
          <p:nvPr>
            <p:ph type="dt" sz="half" idx="10"/>
          </p:nvPr>
        </p:nvSpPr>
        <p:spPr/>
        <p:txBody>
          <a:bodyPr/>
          <a:lstStyle/>
          <a:p>
            <a:fld id="{533A9FA0-98EF-4898-9B4C-B7B47DDDEB61}" type="datetime1">
              <a:rPr lang="en-CA" smtClean="0"/>
              <a:t>2018-10-22</a:t>
            </a:fld>
            <a:endParaRPr lang="en-CA"/>
          </a:p>
        </p:txBody>
      </p:sp>
      <p:sp>
        <p:nvSpPr>
          <p:cNvPr id="6" name="Footer Placeholder 5">
            <a:extLst>
              <a:ext uri="{FF2B5EF4-FFF2-40B4-BE49-F238E27FC236}">
                <a16:creationId xmlns:a16="http://schemas.microsoft.com/office/drawing/2014/main" id="{5A113244-9361-46D2-94D2-90D019E7275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CE0261D-8F38-4FFC-A6FC-B51ECD39C457}"/>
              </a:ext>
            </a:extLst>
          </p:cNvPr>
          <p:cNvSpPr>
            <a:spLocks noGrp="1"/>
          </p:cNvSpPr>
          <p:nvPr>
            <p:ph type="sldNum" sz="quarter" idx="12"/>
          </p:nvPr>
        </p:nvSpPr>
        <p:spPr/>
        <p:txBody>
          <a:bodyPr/>
          <a:lstStyle/>
          <a:p>
            <a:fld id="{228079D6-7BAB-4DE6-B1AE-84E5EDFBE2C7}" type="slidenum">
              <a:rPr lang="en-CA" smtClean="0"/>
              <a:t>‹#›</a:t>
            </a:fld>
            <a:endParaRPr lang="en-CA"/>
          </a:p>
        </p:txBody>
      </p:sp>
    </p:spTree>
    <p:extLst>
      <p:ext uri="{BB962C8B-B14F-4D97-AF65-F5344CB8AC3E}">
        <p14:creationId xmlns:p14="http://schemas.microsoft.com/office/powerpoint/2010/main" val="137649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2D5023-2013-453E-867E-FADE845A26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41D59D8-1D48-45AE-8EF0-10116A78EF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6B72ECE-E492-470C-9BA7-E5AC34321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33783-C720-48A2-96F0-F1AA6A775AD0}" type="datetime1">
              <a:rPr lang="en-CA" smtClean="0"/>
              <a:t>2018-10-22</a:t>
            </a:fld>
            <a:endParaRPr lang="en-CA"/>
          </a:p>
        </p:txBody>
      </p:sp>
      <p:sp>
        <p:nvSpPr>
          <p:cNvPr id="5" name="Footer Placeholder 4">
            <a:extLst>
              <a:ext uri="{FF2B5EF4-FFF2-40B4-BE49-F238E27FC236}">
                <a16:creationId xmlns:a16="http://schemas.microsoft.com/office/drawing/2014/main" id="{A87FFEBA-0B1C-4998-9A8D-CA094CC2F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BDAA41A-2793-4BB7-84AA-B8A05F12B9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079D6-7BAB-4DE6-B1AE-84E5EDFBE2C7}" type="slidenum">
              <a:rPr lang="en-CA" smtClean="0"/>
              <a:t>‹#›</a:t>
            </a:fld>
            <a:endParaRPr lang="en-CA"/>
          </a:p>
        </p:txBody>
      </p:sp>
    </p:spTree>
    <p:extLst>
      <p:ext uri="{BB962C8B-B14F-4D97-AF65-F5344CB8AC3E}">
        <p14:creationId xmlns:p14="http://schemas.microsoft.com/office/powerpoint/2010/main" val="3846234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mailto:gbarrington@barringtonresearchgrp.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E4E5-72FB-4550-BD18-575E070CC388}"/>
              </a:ext>
            </a:extLst>
          </p:cNvPr>
          <p:cNvSpPr>
            <a:spLocks noGrp="1"/>
          </p:cNvSpPr>
          <p:nvPr>
            <p:ph type="ctrTitle"/>
          </p:nvPr>
        </p:nvSpPr>
        <p:spPr>
          <a:xfrm>
            <a:off x="2143327" y="1122363"/>
            <a:ext cx="7905345" cy="2387600"/>
          </a:xfrm>
        </p:spPr>
        <p:txBody>
          <a:bodyPr>
            <a:noAutofit/>
          </a:bodyPr>
          <a:lstStyle/>
          <a:p>
            <a:r>
              <a:rPr lang="en-CA" sz="3600" b="1" dirty="0"/>
              <a:t>The Canadian Evaluation Society Case</a:t>
            </a:r>
            <a:endParaRPr lang="en-CA" sz="3600" dirty="0"/>
          </a:p>
        </p:txBody>
      </p:sp>
      <p:sp>
        <p:nvSpPr>
          <p:cNvPr id="3" name="Subtitle 2">
            <a:extLst>
              <a:ext uri="{FF2B5EF4-FFF2-40B4-BE49-F238E27FC236}">
                <a16:creationId xmlns:a16="http://schemas.microsoft.com/office/drawing/2014/main" id="{344AE74B-CF48-41BF-B4C5-8C6E09E787A2}"/>
              </a:ext>
            </a:extLst>
          </p:cNvPr>
          <p:cNvSpPr>
            <a:spLocks noGrp="1"/>
          </p:cNvSpPr>
          <p:nvPr>
            <p:ph type="subTitle" idx="1"/>
          </p:nvPr>
        </p:nvSpPr>
        <p:spPr>
          <a:xfrm>
            <a:off x="3550596" y="4312156"/>
            <a:ext cx="5000017" cy="1655762"/>
          </a:xfrm>
        </p:spPr>
        <p:txBody>
          <a:bodyPr>
            <a:noAutofit/>
          </a:bodyPr>
          <a:lstStyle/>
          <a:p>
            <a:endParaRPr lang="en-CA" sz="2200" dirty="0"/>
          </a:p>
          <a:p>
            <a:r>
              <a:rPr lang="en-CA" sz="2200" dirty="0"/>
              <a:t>Gail Vallance Barrington</a:t>
            </a:r>
          </a:p>
          <a:p>
            <a:r>
              <a:rPr lang="en-CA" sz="2200" dirty="0"/>
              <a:t>AEA Conference 2018</a:t>
            </a:r>
          </a:p>
          <a:p>
            <a:r>
              <a:rPr lang="en-CA" sz="2200" dirty="0"/>
              <a:t> </a:t>
            </a:r>
          </a:p>
          <a:p>
            <a:endParaRPr lang="en-CA" sz="2200" dirty="0"/>
          </a:p>
        </p:txBody>
      </p:sp>
      <p:pic>
        <p:nvPicPr>
          <p:cNvPr id="9" name="Image 8">
            <a:extLst>
              <a:ext uri="{FF2B5EF4-FFF2-40B4-BE49-F238E27FC236}">
                <a16:creationId xmlns:a16="http://schemas.microsoft.com/office/drawing/2014/main" id="{9449BC12-4670-4487-9882-ADCABA291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41" y="3870559"/>
            <a:ext cx="2484952" cy="2685600"/>
          </a:xfrm>
          <a:prstGeom prst="rect">
            <a:avLst/>
          </a:prstGeom>
        </p:spPr>
      </p:pic>
    </p:spTree>
    <p:extLst>
      <p:ext uri="{BB962C8B-B14F-4D97-AF65-F5344CB8AC3E}">
        <p14:creationId xmlns:p14="http://schemas.microsoft.com/office/powerpoint/2010/main" val="302544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A1F72-3FEE-4E5B-A5D1-81AF260C2EF4}"/>
              </a:ext>
            </a:extLst>
          </p:cNvPr>
          <p:cNvSpPr>
            <a:spLocks noGrp="1"/>
          </p:cNvSpPr>
          <p:nvPr>
            <p:ph type="title"/>
          </p:nvPr>
        </p:nvSpPr>
        <p:spPr/>
        <p:txBody>
          <a:bodyPr/>
          <a:lstStyle/>
          <a:p>
            <a:r>
              <a:rPr lang="en-CA" dirty="0"/>
              <a:t>CE Program Remaining Current</a:t>
            </a:r>
          </a:p>
        </p:txBody>
      </p:sp>
      <p:sp>
        <p:nvSpPr>
          <p:cNvPr id="3" name="Content Placeholder 2">
            <a:extLst>
              <a:ext uri="{FF2B5EF4-FFF2-40B4-BE49-F238E27FC236}">
                <a16:creationId xmlns:a16="http://schemas.microsoft.com/office/drawing/2014/main" id="{E46F0685-9E37-4057-B6F8-A8F58178BE4C}"/>
              </a:ext>
            </a:extLst>
          </p:cNvPr>
          <p:cNvSpPr>
            <a:spLocks noGrp="1"/>
          </p:cNvSpPr>
          <p:nvPr>
            <p:ph idx="1"/>
          </p:nvPr>
        </p:nvSpPr>
        <p:spPr>
          <a:xfrm>
            <a:off x="838200" y="1825625"/>
            <a:ext cx="8758200" cy="4351338"/>
          </a:xfrm>
        </p:spPr>
        <p:txBody>
          <a:bodyPr>
            <a:normAutofit lnSpcReduction="10000"/>
          </a:bodyPr>
          <a:lstStyle/>
          <a:p>
            <a:r>
              <a:rPr lang="en-CA" dirty="0"/>
              <a:t>External evaluation (Claremont) of the PDP conducted in 2015 focussed on (mainly successful) implementation</a:t>
            </a:r>
          </a:p>
          <a:p>
            <a:r>
              <a:rPr lang="en-CA" dirty="0"/>
              <a:t>3-year Action Plan developed based on recommendations</a:t>
            </a:r>
          </a:p>
          <a:p>
            <a:r>
              <a:rPr lang="en-CA" dirty="0"/>
              <a:t>Improved communications, updated systems</a:t>
            </a:r>
          </a:p>
          <a:p>
            <a:r>
              <a:rPr lang="en-US" dirty="0"/>
              <a:t>The Competency Review Working Group revisited the CES Competencies for Canadian Evaluation Practice</a:t>
            </a:r>
            <a:endParaRPr lang="en-CA" dirty="0"/>
          </a:p>
          <a:p>
            <a:r>
              <a:rPr lang="en-CA" dirty="0"/>
              <a:t>Implementation policies under review</a:t>
            </a:r>
          </a:p>
          <a:p>
            <a:r>
              <a:rPr lang="en-CA" dirty="0"/>
              <a:t>Next evaluation (2020) should focus on outcomes:</a:t>
            </a:r>
          </a:p>
          <a:p>
            <a:pPr lvl="1"/>
            <a:r>
              <a:rPr lang="en-CA" i="1" dirty="0"/>
              <a:t>Do we now  have attributably more e</a:t>
            </a:r>
            <a:r>
              <a:rPr lang="en-US" i="1" dirty="0" err="1"/>
              <a:t>thical</a:t>
            </a:r>
            <a:r>
              <a:rPr lang="en-US" i="1" dirty="0"/>
              <a:t>, high quality and competent evaluation in Canada?</a:t>
            </a:r>
          </a:p>
          <a:p>
            <a:endParaRPr lang="en-CA" dirty="0"/>
          </a:p>
          <a:p>
            <a:endParaRPr lang="en-CA" dirty="0"/>
          </a:p>
        </p:txBody>
      </p:sp>
      <p:sp>
        <p:nvSpPr>
          <p:cNvPr id="4" name="Slide Number Placeholder 3">
            <a:extLst>
              <a:ext uri="{FF2B5EF4-FFF2-40B4-BE49-F238E27FC236}">
                <a16:creationId xmlns:a16="http://schemas.microsoft.com/office/drawing/2014/main" id="{3848D800-591C-40D2-85D0-2FC1D63F0124}"/>
              </a:ext>
            </a:extLst>
          </p:cNvPr>
          <p:cNvSpPr>
            <a:spLocks noGrp="1"/>
          </p:cNvSpPr>
          <p:nvPr>
            <p:ph type="sldNum" sz="quarter" idx="12"/>
          </p:nvPr>
        </p:nvSpPr>
        <p:spPr/>
        <p:txBody>
          <a:bodyPr/>
          <a:lstStyle/>
          <a:p>
            <a:fld id="{228079D6-7BAB-4DE6-B1AE-84E5EDFBE2C7}" type="slidenum">
              <a:rPr lang="en-CA" smtClean="0"/>
              <a:t>10</a:t>
            </a:fld>
            <a:endParaRPr lang="en-CA" dirty="0"/>
          </a:p>
        </p:txBody>
      </p:sp>
      <p:pic>
        <p:nvPicPr>
          <p:cNvPr id="6" name="Image 5">
            <a:extLst>
              <a:ext uri="{FF2B5EF4-FFF2-40B4-BE49-F238E27FC236}">
                <a16:creationId xmlns:a16="http://schemas.microsoft.com/office/drawing/2014/main" id="{9DEE2C0E-AE77-433D-8697-81E088BFA5BE}"/>
              </a:ext>
            </a:extLst>
          </p:cNvPr>
          <p:cNvPicPr>
            <a:picLocks noChangeAspect="1"/>
          </p:cNvPicPr>
          <p:nvPr/>
        </p:nvPicPr>
        <p:blipFill>
          <a:blip r:embed="rId2"/>
          <a:stretch>
            <a:fillRect/>
          </a:stretch>
        </p:blipFill>
        <p:spPr>
          <a:xfrm>
            <a:off x="9596400" y="0"/>
            <a:ext cx="2595600" cy="4070373"/>
          </a:xfrm>
          <a:prstGeom prst="rect">
            <a:avLst/>
          </a:prstGeom>
        </p:spPr>
      </p:pic>
    </p:spTree>
    <p:extLst>
      <p:ext uri="{BB962C8B-B14F-4D97-AF65-F5344CB8AC3E}">
        <p14:creationId xmlns:p14="http://schemas.microsoft.com/office/powerpoint/2010/main" val="3691560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768D-6EC0-4D7B-B644-F8E52371511E}"/>
              </a:ext>
            </a:extLst>
          </p:cNvPr>
          <p:cNvSpPr>
            <a:spLocks noGrp="1"/>
          </p:cNvSpPr>
          <p:nvPr>
            <p:ph type="title"/>
          </p:nvPr>
        </p:nvSpPr>
        <p:spPr/>
        <p:txBody>
          <a:bodyPr/>
          <a:lstStyle/>
          <a:p>
            <a:r>
              <a:rPr lang="en-CA" dirty="0"/>
              <a:t>CE Competencies Review Process</a:t>
            </a:r>
            <a:endParaRPr lang="en-US" dirty="0"/>
          </a:p>
        </p:txBody>
      </p:sp>
      <p:sp>
        <p:nvSpPr>
          <p:cNvPr id="3" name="Content Placeholder 2">
            <a:extLst>
              <a:ext uri="{FF2B5EF4-FFF2-40B4-BE49-F238E27FC236}">
                <a16:creationId xmlns:a16="http://schemas.microsoft.com/office/drawing/2014/main" id="{14FB01D7-461E-4C6C-AF20-EB55BA9B56FB}"/>
              </a:ext>
            </a:extLst>
          </p:cNvPr>
          <p:cNvSpPr>
            <a:spLocks noGrp="1"/>
          </p:cNvSpPr>
          <p:nvPr>
            <p:ph idx="1"/>
          </p:nvPr>
        </p:nvSpPr>
        <p:spPr>
          <a:xfrm>
            <a:off x="838200" y="1846555"/>
            <a:ext cx="10515600" cy="4330408"/>
          </a:xfrm>
        </p:spPr>
        <p:txBody>
          <a:bodyPr>
            <a:normAutofit lnSpcReduction="10000"/>
          </a:bodyPr>
          <a:lstStyle/>
          <a:p>
            <a:pPr marL="0" indent="0">
              <a:lnSpc>
                <a:spcPct val="120000"/>
              </a:lnSpc>
              <a:spcBef>
                <a:spcPts val="0"/>
              </a:spcBef>
              <a:spcAft>
                <a:spcPts val="1200"/>
              </a:spcAft>
              <a:buNone/>
              <a:defRPr/>
            </a:pPr>
            <a:r>
              <a:rPr lang="en-CA" dirty="0"/>
              <a:t>Goal to</a:t>
            </a:r>
            <a:endParaRPr lang="en-US" dirty="0"/>
          </a:p>
          <a:p>
            <a:pPr marL="1074738" indent="-533400">
              <a:lnSpc>
                <a:spcPct val="110000"/>
              </a:lnSpc>
              <a:spcBef>
                <a:spcPts val="0"/>
              </a:spcBef>
              <a:spcAft>
                <a:spcPts val="600"/>
              </a:spcAft>
              <a:buFont typeface="Wingdings" panose="05000000000000000000" pitchFamily="2" charset="2"/>
              <a:buChar char="ü"/>
              <a:defRPr/>
            </a:pPr>
            <a:r>
              <a:rPr lang="en-US" dirty="0"/>
              <a:t>Ensure relevance</a:t>
            </a:r>
          </a:p>
          <a:p>
            <a:pPr marL="1073150" indent="-536575">
              <a:lnSpc>
                <a:spcPct val="110000"/>
              </a:lnSpc>
              <a:spcBef>
                <a:spcPts val="0"/>
              </a:spcBef>
              <a:spcAft>
                <a:spcPts val="600"/>
              </a:spcAft>
              <a:buSzPct val="100000"/>
              <a:buFont typeface="Wingdings" panose="05000000000000000000" pitchFamily="2" charset="2"/>
              <a:buChar char="ü"/>
              <a:defRPr/>
            </a:pPr>
            <a:r>
              <a:rPr lang="en-US" dirty="0"/>
              <a:t>Remove overlaps/duplication</a:t>
            </a:r>
          </a:p>
          <a:p>
            <a:pPr marL="1073150" indent="-536575">
              <a:lnSpc>
                <a:spcPct val="110000"/>
              </a:lnSpc>
              <a:spcBef>
                <a:spcPts val="0"/>
              </a:spcBef>
              <a:spcAft>
                <a:spcPts val="600"/>
              </a:spcAft>
              <a:buSzPct val="100000"/>
              <a:buFont typeface="Wingdings" panose="05000000000000000000" pitchFamily="2" charset="2"/>
              <a:buChar char="ü"/>
              <a:defRPr/>
            </a:pPr>
            <a:r>
              <a:rPr lang="en-US" dirty="0"/>
              <a:t>Fill in gaps</a:t>
            </a:r>
          </a:p>
          <a:p>
            <a:pPr marL="1073150" indent="-536575">
              <a:lnSpc>
                <a:spcPct val="110000"/>
              </a:lnSpc>
              <a:spcBef>
                <a:spcPts val="0"/>
              </a:spcBef>
              <a:spcAft>
                <a:spcPts val="600"/>
              </a:spcAft>
              <a:buSzPct val="100000"/>
              <a:buFont typeface="Wingdings" panose="05000000000000000000" pitchFamily="2" charset="2"/>
              <a:buChar char="ü"/>
              <a:defRPr/>
            </a:pPr>
            <a:r>
              <a:rPr lang="en-US" dirty="0"/>
              <a:t>Ensure advancing skill sets for evaluators</a:t>
            </a:r>
          </a:p>
          <a:p>
            <a:pPr marL="1073150" indent="-536575">
              <a:lnSpc>
                <a:spcPct val="110000"/>
              </a:lnSpc>
              <a:spcBef>
                <a:spcPts val="0"/>
              </a:spcBef>
              <a:spcAft>
                <a:spcPts val="600"/>
              </a:spcAft>
              <a:buSzPct val="100000"/>
              <a:buFont typeface="Wingdings" panose="05000000000000000000" pitchFamily="2" charset="2"/>
              <a:buChar char="ü"/>
              <a:defRPr/>
            </a:pPr>
            <a:r>
              <a:rPr lang="en-US" dirty="0"/>
              <a:t>Adapt to changing environments in evaluation</a:t>
            </a:r>
          </a:p>
          <a:p>
            <a:r>
              <a:rPr lang="en-CA" dirty="0"/>
              <a:t>December 2016-October 2018</a:t>
            </a:r>
          </a:p>
          <a:p>
            <a:r>
              <a:rPr lang="en-CA" dirty="0"/>
              <a:t>Changes just approved by CES Board</a:t>
            </a:r>
            <a:endParaRPr lang="en-US" dirty="0"/>
          </a:p>
        </p:txBody>
      </p:sp>
      <p:sp>
        <p:nvSpPr>
          <p:cNvPr id="4" name="Slide Number Placeholder 3">
            <a:extLst>
              <a:ext uri="{FF2B5EF4-FFF2-40B4-BE49-F238E27FC236}">
                <a16:creationId xmlns:a16="http://schemas.microsoft.com/office/drawing/2014/main" id="{747752CB-9C55-40CE-BB7A-D2797FD12F27}"/>
              </a:ext>
            </a:extLst>
          </p:cNvPr>
          <p:cNvSpPr>
            <a:spLocks noGrp="1"/>
          </p:cNvSpPr>
          <p:nvPr>
            <p:ph type="sldNum" sz="quarter" idx="12"/>
          </p:nvPr>
        </p:nvSpPr>
        <p:spPr/>
        <p:txBody>
          <a:bodyPr/>
          <a:lstStyle/>
          <a:p>
            <a:fld id="{228079D6-7BAB-4DE6-B1AE-84E5EDFBE2C7}" type="slidenum">
              <a:rPr lang="en-CA" smtClean="0"/>
              <a:t>11</a:t>
            </a:fld>
            <a:endParaRPr lang="en-CA" dirty="0"/>
          </a:p>
        </p:txBody>
      </p:sp>
    </p:spTree>
    <p:extLst>
      <p:ext uri="{BB962C8B-B14F-4D97-AF65-F5344CB8AC3E}">
        <p14:creationId xmlns:p14="http://schemas.microsoft.com/office/powerpoint/2010/main" val="273412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C3E4EB6-E39D-44F4-9113-30F4D6F9D763}"/>
              </a:ext>
            </a:extLst>
          </p:cNvPr>
          <p:cNvSpPr>
            <a:spLocks noGrp="1"/>
          </p:cNvSpPr>
          <p:nvPr>
            <p:ph type="title"/>
          </p:nvPr>
        </p:nvSpPr>
        <p:spPr>
          <a:xfrm>
            <a:off x="838200" y="1"/>
            <a:ext cx="10515600" cy="1136341"/>
          </a:xfrm>
        </p:spPr>
        <p:txBody>
          <a:bodyPr/>
          <a:lstStyle/>
          <a:p>
            <a:pPr eaLnBrk="1" hangingPunct="1"/>
            <a:r>
              <a:rPr lang="en-US" altLang="en-US" dirty="0"/>
              <a:t>Topics for Particular Consideration</a:t>
            </a:r>
          </a:p>
        </p:txBody>
      </p:sp>
      <p:sp>
        <p:nvSpPr>
          <p:cNvPr id="14339" name="Content Placeholder 2">
            <a:extLst>
              <a:ext uri="{FF2B5EF4-FFF2-40B4-BE49-F238E27FC236}">
                <a16:creationId xmlns:a16="http://schemas.microsoft.com/office/drawing/2014/main" id="{17DE1DF4-FDD9-4184-9199-BB328DA769B6}"/>
              </a:ext>
            </a:extLst>
          </p:cNvPr>
          <p:cNvSpPr>
            <a:spLocks noGrp="1"/>
          </p:cNvSpPr>
          <p:nvPr>
            <p:ph idx="1"/>
          </p:nvPr>
        </p:nvSpPr>
        <p:spPr>
          <a:xfrm>
            <a:off x="923278" y="1136342"/>
            <a:ext cx="9651060" cy="4989821"/>
          </a:xfrm>
        </p:spPr>
        <p:txBody>
          <a:bodyPr>
            <a:normAutofit lnSpcReduction="10000"/>
          </a:bodyPr>
          <a:lstStyle/>
          <a:p>
            <a:pPr eaLnBrk="1" hangingPunct="1"/>
            <a:r>
              <a:rPr lang="en-US" altLang="en-US" dirty="0"/>
              <a:t>Cultural competencies generally &amp; in relation to the CES commitment to the recommendations of the </a:t>
            </a:r>
            <a:r>
              <a:rPr lang="en-US" altLang="en-US" i="1" dirty="0"/>
              <a:t>Truth and Reconciliation Commission</a:t>
            </a:r>
          </a:p>
          <a:p>
            <a:pPr eaLnBrk="1" hangingPunct="1"/>
            <a:r>
              <a:rPr lang="en-CA" altLang="en-US" dirty="0"/>
              <a:t>Clarity on evaluation ethics</a:t>
            </a:r>
            <a:endParaRPr lang="en-US" altLang="en-US" dirty="0"/>
          </a:p>
          <a:p>
            <a:pPr eaLnBrk="1" hangingPunct="1"/>
            <a:r>
              <a:rPr lang="en-US" altLang="en-US" dirty="0"/>
              <a:t>Redundancies across competency statements</a:t>
            </a:r>
          </a:p>
          <a:p>
            <a:pPr eaLnBrk="1" hangingPunct="1"/>
            <a:r>
              <a:rPr lang="en-US" altLang="en-US" dirty="0"/>
              <a:t>PDP Evaluation findings</a:t>
            </a:r>
          </a:p>
          <a:p>
            <a:pPr eaLnBrk="1" hangingPunct="1"/>
            <a:r>
              <a:rPr lang="en-US" altLang="en-US" dirty="0"/>
              <a:t>International developments in evaluator competencies (e.g., AEA, Europe, UN, SDGs)</a:t>
            </a:r>
          </a:p>
          <a:p>
            <a:pPr eaLnBrk="1" hangingPunct="1"/>
            <a:r>
              <a:rPr lang="en-US" altLang="en-US" dirty="0"/>
              <a:t>Queries from CE applicants, new CEs; suggestions from CB &amp; CES Board members</a:t>
            </a:r>
          </a:p>
          <a:p>
            <a:pPr eaLnBrk="1" hangingPunct="1"/>
            <a:r>
              <a:rPr lang="en-CA" altLang="en-US" dirty="0"/>
              <a:t>Late additions: evaluation knowledge, natural systems</a:t>
            </a:r>
          </a:p>
          <a:p>
            <a:pPr eaLnBrk="1" hangingPunct="1"/>
            <a:endParaRPr lang="en-CA" altLang="en-US" dirty="0"/>
          </a:p>
          <a:p>
            <a:pPr>
              <a:spcBef>
                <a:spcPct val="0"/>
              </a:spcBef>
              <a:spcAft>
                <a:spcPts val="1200"/>
              </a:spcAft>
            </a:pPr>
            <a:endParaRPr lang="en-CA" altLang="en-US" sz="4400" dirty="0"/>
          </a:p>
          <a:p>
            <a:pPr>
              <a:spcBef>
                <a:spcPct val="0"/>
              </a:spcBef>
              <a:spcAft>
                <a:spcPts val="1200"/>
              </a:spcAft>
            </a:pPr>
            <a:endParaRPr lang="en-CA" altLang="en-US" sz="4400" dirty="0"/>
          </a:p>
          <a:p>
            <a:pPr marL="361950" lvl="1" indent="-361950">
              <a:lnSpc>
                <a:spcPct val="120000"/>
              </a:lnSpc>
              <a:spcBef>
                <a:spcPts val="600"/>
              </a:spcBef>
              <a:spcAft>
                <a:spcPts val="600"/>
              </a:spcAft>
              <a:buFont typeface="Wingdings" panose="05000000000000000000" pitchFamily="2" charset="2"/>
              <a:buChar char="Ø"/>
            </a:pPr>
            <a:endParaRPr lang="en-CA" altLang="en-US" sz="4800" dirty="0"/>
          </a:p>
          <a:p>
            <a:pPr eaLnBrk="1" hangingPunct="1"/>
            <a:endParaRPr lang="en-CA" alt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11B5E77-063D-44A0-A261-479289EB532B}"/>
              </a:ext>
            </a:extLst>
          </p:cNvPr>
          <p:cNvSpPr>
            <a:spLocks noGrp="1"/>
          </p:cNvSpPr>
          <p:nvPr>
            <p:ph type="title"/>
          </p:nvPr>
        </p:nvSpPr>
        <p:spPr/>
        <p:txBody>
          <a:bodyPr/>
          <a:lstStyle/>
          <a:p>
            <a:pPr eaLnBrk="1" hangingPunct="1"/>
            <a:r>
              <a:rPr lang="en-US" altLang="en-US" dirty="0"/>
              <a:t>Key Competency Changes—Summary </a:t>
            </a:r>
          </a:p>
        </p:txBody>
      </p:sp>
      <p:sp>
        <p:nvSpPr>
          <p:cNvPr id="17411" name="Content Placeholder 2">
            <a:extLst>
              <a:ext uri="{FF2B5EF4-FFF2-40B4-BE49-F238E27FC236}">
                <a16:creationId xmlns:a16="http://schemas.microsoft.com/office/drawing/2014/main" id="{C2BE286A-8EEC-4058-89DF-2660B72BDACB}"/>
              </a:ext>
            </a:extLst>
          </p:cNvPr>
          <p:cNvSpPr>
            <a:spLocks noGrp="1"/>
          </p:cNvSpPr>
          <p:nvPr>
            <p:ph idx="1"/>
          </p:nvPr>
        </p:nvSpPr>
        <p:spPr>
          <a:xfrm>
            <a:off x="8281988" y="2112963"/>
            <a:ext cx="2316162" cy="4013200"/>
          </a:xfrm>
        </p:spPr>
        <p:txBody>
          <a:bodyPr/>
          <a:lstStyle/>
          <a:p>
            <a:pPr marL="0" indent="357188">
              <a:spcBef>
                <a:spcPct val="0"/>
              </a:spcBef>
              <a:defRPr/>
            </a:pPr>
            <a:endParaRPr lang="en-CA" altLang="en-US" sz="2400" dirty="0"/>
          </a:p>
          <a:p>
            <a:pPr marL="357188" indent="-268288">
              <a:spcBef>
                <a:spcPct val="0"/>
              </a:spcBef>
              <a:defRPr/>
            </a:pPr>
            <a:r>
              <a:rPr lang="en-CA" altLang="en-US" sz="2400" dirty="0"/>
              <a:t>26.5% fewer</a:t>
            </a:r>
          </a:p>
          <a:p>
            <a:pPr marL="357188" indent="0">
              <a:spcBef>
                <a:spcPct val="0"/>
              </a:spcBef>
              <a:buNone/>
              <a:defRPr/>
            </a:pPr>
            <a:r>
              <a:rPr lang="en-CA" altLang="en-US" sz="2400" dirty="0"/>
              <a:t>Competencies </a:t>
            </a:r>
            <a:r>
              <a:rPr lang="en-CA" sz="2400" dirty="0"/>
              <a:t>(13/49*100)</a:t>
            </a:r>
            <a:endParaRPr lang="en-CA" altLang="en-US" sz="2400" dirty="0"/>
          </a:p>
          <a:p>
            <a:pPr marL="357188" indent="-268288">
              <a:spcBef>
                <a:spcPct val="0"/>
              </a:spcBef>
              <a:buNone/>
              <a:defRPr/>
            </a:pPr>
            <a:endParaRPr lang="en-CA" altLang="en-US" sz="2400" dirty="0"/>
          </a:p>
          <a:p>
            <a:pPr marL="357188" indent="-268288">
              <a:spcBef>
                <a:spcPct val="0"/>
              </a:spcBef>
              <a:defRPr/>
            </a:pPr>
            <a:r>
              <a:rPr lang="en-CA" altLang="en-US" sz="2400" dirty="0"/>
              <a:t>45% fewer </a:t>
            </a:r>
          </a:p>
          <a:p>
            <a:pPr marL="357188" indent="0">
              <a:spcBef>
                <a:spcPct val="0"/>
              </a:spcBef>
              <a:buNone/>
              <a:defRPr/>
            </a:pPr>
            <a:r>
              <a:rPr lang="en-CA" altLang="en-US" sz="2400" dirty="0"/>
              <a:t>Words </a:t>
            </a:r>
            <a:r>
              <a:rPr lang="en-CA" sz="2400" dirty="0"/>
              <a:t>(1782/3908</a:t>
            </a:r>
          </a:p>
          <a:p>
            <a:pPr marL="357188" indent="0">
              <a:spcBef>
                <a:spcPct val="0"/>
              </a:spcBef>
              <a:buNone/>
              <a:defRPr/>
            </a:pPr>
            <a:r>
              <a:rPr lang="en-CA" sz="2400" dirty="0"/>
              <a:t>*100)</a:t>
            </a:r>
            <a:endParaRPr lang="en-US" altLang="en-US" sz="2400" dirty="0"/>
          </a:p>
        </p:txBody>
      </p:sp>
      <p:graphicFrame>
        <p:nvGraphicFramePr>
          <p:cNvPr id="2" name="Table 1">
            <a:extLst>
              <a:ext uri="{FF2B5EF4-FFF2-40B4-BE49-F238E27FC236}">
                <a16:creationId xmlns:a16="http://schemas.microsoft.com/office/drawing/2014/main" id="{BFEB910E-378B-4DE8-80BF-16AD8479D13E}"/>
              </a:ext>
            </a:extLst>
          </p:cNvPr>
          <p:cNvGraphicFramePr>
            <a:graphicFrameLocks noGrp="1"/>
          </p:cNvGraphicFramePr>
          <p:nvPr/>
        </p:nvGraphicFramePr>
        <p:xfrm>
          <a:off x="1981201" y="1330325"/>
          <a:ext cx="6156324" cy="4795837"/>
        </p:xfrm>
        <a:graphic>
          <a:graphicData uri="http://schemas.openxmlformats.org/drawingml/2006/table">
            <a:tbl>
              <a:tblPr firstRow="1" firstCol="1" bandRow="1">
                <a:tableStyleId>{5C22544A-7EE6-4342-B048-85BDC9FD1C3A}</a:tableStyleId>
              </a:tblPr>
              <a:tblGrid>
                <a:gridCol w="2059998">
                  <a:extLst>
                    <a:ext uri="{9D8B030D-6E8A-4147-A177-3AD203B41FA5}">
                      <a16:colId xmlns:a16="http://schemas.microsoft.com/office/drawing/2014/main" val="3528090196"/>
                    </a:ext>
                  </a:extLst>
                </a:gridCol>
                <a:gridCol w="1365442">
                  <a:extLst>
                    <a:ext uri="{9D8B030D-6E8A-4147-A177-3AD203B41FA5}">
                      <a16:colId xmlns:a16="http://schemas.microsoft.com/office/drawing/2014/main" val="1525465228"/>
                    </a:ext>
                  </a:extLst>
                </a:gridCol>
                <a:gridCol w="1365442">
                  <a:extLst>
                    <a:ext uri="{9D8B030D-6E8A-4147-A177-3AD203B41FA5}">
                      <a16:colId xmlns:a16="http://schemas.microsoft.com/office/drawing/2014/main" val="2186840243"/>
                    </a:ext>
                  </a:extLst>
                </a:gridCol>
                <a:gridCol w="1365442">
                  <a:extLst>
                    <a:ext uri="{9D8B030D-6E8A-4147-A177-3AD203B41FA5}">
                      <a16:colId xmlns:a16="http://schemas.microsoft.com/office/drawing/2014/main" val="3528251727"/>
                    </a:ext>
                  </a:extLst>
                </a:gridCol>
              </a:tblGrid>
              <a:tr h="377038">
                <a:tc rowSpan="2">
                  <a:txBody>
                    <a:bodyPr/>
                    <a:lstStyle/>
                    <a:p>
                      <a:pPr>
                        <a:lnSpc>
                          <a:spcPct val="110000"/>
                        </a:lnSpc>
                        <a:spcAft>
                          <a:spcPts val="0"/>
                        </a:spcAft>
                      </a:pPr>
                      <a:r>
                        <a:rPr lang="en-CA" sz="2000" dirty="0">
                          <a:effectLst/>
                        </a:rPr>
                        <a:t>Competency Domain</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gridSpan="3">
                  <a:txBody>
                    <a:bodyPr/>
                    <a:lstStyle/>
                    <a:p>
                      <a:pPr algn="ctr">
                        <a:lnSpc>
                          <a:spcPct val="110000"/>
                        </a:lnSpc>
                        <a:spcAft>
                          <a:spcPts val="0"/>
                        </a:spcAft>
                      </a:pPr>
                      <a:r>
                        <a:rPr lang="en-CA" sz="2000" dirty="0">
                          <a:effectLst/>
                        </a:rPr>
                        <a:t>Number of Competencies</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1209514"/>
                  </a:ext>
                </a:extLst>
              </a:tr>
              <a:tr h="414837">
                <a:tc vMerge="1">
                  <a:txBody>
                    <a:bodyPr/>
                    <a:lstStyle/>
                    <a:p>
                      <a:endParaRPr lang="en-US"/>
                    </a:p>
                  </a:txBody>
                  <a:tcPr/>
                </a:tc>
                <a:tc>
                  <a:txBody>
                    <a:bodyPr/>
                    <a:lstStyle/>
                    <a:p>
                      <a:pPr algn="ctr">
                        <a:lnSpc>
                          <a:spcPct val="110000"/>
                        </a:lnSpc>
                        <a:spcAft>
                          <a:spcPts val="0"/>
                        </a:spcAft>
                      </a:pPr>
                      <a:r>
                        <a:rPr lang="en-CA" sz="2000" dirty="0">
                          <a:effectLst/>
                        </a:rPr>
                        <a:t>Original</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Revised</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Change</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1263424424"/>
                  </a:ext>
                </a:extLst>
              </a:tr>
              <a:tr h="718212">
                <a:tc>
                  <a:txBody>
                    <a:bodyPr/>
                    <a:lstStyle/>
                    <a:p>
                      <a:pPr>
                        <a:lnSpc>
                          <a:spcPct val="110000"/>
                        </a:lnSpc>
                        <a:spcAft>
                          <a:spcPts val="0"/>
                        </a:spcAft>
                      </a:pPr>
                      <a:r>
                        <a:rPr lang="en-CA" sz="2000">
                          <a:effectLst/>
                        </a:rPr>
                        <a:t>Reflective Practice</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7</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latin typeface="Arial" panose="020B0604020202020204" pitchFamily="34" charset="0"/>
                          <a:ea typeface="MS Mincho" panose="020B0400000000000000" pitchFamily="49" charset="-128"/>
                          <a:cs typeface="Times New Roman" panose="02020603050405020304" pitchFamily="18" charset="0"/>
                        </a:rPr>
                        <a:t>8</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+1</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3309515790"/>
                  </a:ext>
                </a:extLst>
              </a:tr>
              <a:tr h="377038">
                <a:tc>
                  <a:txBody>
                    <a:bodyPr/>
                    <a:lstStyle/>
                    <a:p>
                      <a:pPr>
                        <a:lnSpc>
                          <a:spcPct val="110000"/>
                        </a:lnSpc>
                        <a:spcAft>
                          <a:spcPts val="0"/>
                        </a:spcAft>
                      </a:pPr>
                      <a:r>
                        <a:rPr lang="en-CA" sz="2000">
                          <a:effectLst/>
                        </a:rPr>
                        <a:t>Technical Practice</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16</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10</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- 6</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969616660"/>
                  </a:ext>
                </a:extLst>
              </a:tr>
              <a:tr h="718212">
                <a:tc>
                  <a:txBody>
                    <a:bodyPr/>
                    <a:lstStyle/>
                    <a:p>
                      <a:pPr>
                        <a:lnSpc>
                          <a:spcPct val="110000"/>
                        </a:lnSpc>
                        <a:spcAft>
                          <a:spcPts val="0"/>
                        </a:spcAft>
                      </a:pPr>
                      <a:r>
                        <a:rPr lang="en-CA" sz="2000">
                          <a:effectLst/>
                        </a:rPr>
                        <a:t>Situational Practice</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9</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7</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- 2</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962488945"/>
                  </a:ext>
                </a:extLst>
              </a:tr>
              <a:tr h="718212">
                <a:tc>
                  <a:txBody>
                    <a:bodyPr/>
                    <a:lstStyle/>
                    <a:p>
                      <a:pPr>
                        <a:lnSpc>
                          <a:spcPct val="110000"/>
                        </a:lnSpc>
                        <a:spcAft>
                          <a:spcPts val="0"/>
                        </a:spcAft>
                      </a:pPr>
                      <a:r>
                        <a:rPr lang="en-CA" sz="2000">
                          <a:effectLst/>
                        </a:rPr>
                        <a:t>Management Practice</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7</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6</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- 1</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3414318024"/>
                  </a:ext>
                </a:extLst>
              </a:tr>
              <a:tr h="718212">
                <a:tc>
                  <a:txBody>
                    <a:bodyPr/>
                    <a:lstStyle/>
                    <a:p>
                      <a:pPr>
                        <a:lnSpc>
                          <a:spcPct val="110000"/>
                        </a:lnSpc>
                        <a:spcAft>
                          <a:spcPts val="0"/>
                        </a:spcAft>
                      </a:pPr>
                      <a:r>
                        <a:rPr lang="en-CA" sz="2000">
                          <a:effectLst/>
                        </a:rPr>
                        <a:t>Interpersonal Practice</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10</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5</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- 5</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1626255282"/>
                  </a:ext>
                </a:extLst>
              </a:tr>
              <a:tr h="377038">
                <a:tc>
                  <a:txBody>
                    <a:bodyPr/>
                    <a:lstStyle/>
                    <a:p>
                      <a:pPr>
                        <a:lnSpc>
                          <a:spcPct val="110000"/>
                        </a:lnSpc>
                        <a:spcAft>
                          <a:spcPts val="0"/>
                        </a:spcAft>
                      </a:pPr>
                      <a:r>
                        <a:rPr lang="en-CA" sz="2000">
                          <a:effectLst/>
                        </a:rPr>
                        <a:t> </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nSpc>
                          <a:spcPct val="110000"/>
                        </a:lnSpc>
                        <a:spcAft>
                          <a:spcPts val="0"/>
                        </a:spcAft>
                      </a:pPr>
                      <a:r>
                        <a:rPr lang="en-CA" sz="2000">
                          <a:effectLst/>
                        </a:rPr>
                        <a:t> </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 </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nSpc>
                          <a:spcPct val="110000"/>
                        </a:lnSpc>
                        <a:spcAft>
                          <a:spcPts val="0"/>
                        </a:spcAft>
                      </a:pPr>
                      <a:r>
                        <a:rPr lang="en-CA" sz="2000">
                          <a:effectLst/>
                        </a:rPr>
                        <a:t> </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3968379332"/>
                  </a:ext>
                </a:extLst>
              </a:tr>
              <a:tr h="377038">
                <a:tc>
                  <a:txBody>
                    <a:bodyPr/>
                    <a:lstStyle/>
                    <a:p>
                      <a:pPr>
                        <a:lnSpc>
                          <a:spcPct val="110000"/>
                        </a:lnSpc>
                        <a:spcAft>
                          <a:spcPts val="0"/>
                        </a:spcAft>
                      </a:pPr>
                      <a:r>
                        <a:rPr lang="en-CA" sz="2000" dirty="0">
                          <a:effectLst/>
                        </a:rPr>
                        <a:t>All Domains</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a:effectLst/>
                        </a:rPr>
                        <a:t>49</a:t>
                      </a:r>
                      <a:endParaRPr lang="en-US" sz="200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36</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tc>
                  <a:txBody>
                    <a:bodyPr/>
                    <a:lstStyle/>
                    <a:p>
                      <a:pPr algn="ctr">
                        <a:lnSpc>
                          <a:spcPct val="110000"/>
                        </a:lnSpc>
                        <a:spcAft>
                          <a:spcPts val="0"/>
                        </a:spcAft>
                      </a:pPr>
                      <a:r>
                        <a:rPr lang="en-CA" sz="2000" dirty="0">
                          <a:effectLst/>
                        </a:rPr>
                        <a:t>- 13 </a:t>
                      </a:r>
                      <a:endParaRPr lang="en-US" sz="2000" dirty="0">
                        <a:effectLst/>
                        <a:latin typeface="Arial" panose="020B0604020202020204" pitchFamily="34" charset="0"/>
                        <a:ea typeface="MS Mincho" panose="020B0400000000000000" pitchFamily="49" charset="-128"/>
                        <a:cs typeface="Times New Roman" panose="02020603050405020304" pitchFamily="18" charset="0"/>
                      </a:endParaRPr>
                    </a:p>
                  </a:txBody>
                  <a:tcPr marL="68576" marR="68576" marT="17777" marB="36189"/>
                </a:tc>
                <a:extLst>
                  <a:ext uri="{0D108BD9-81ED-4DB2-BD59-A6C34878D82A}">
                    <a16:rowId xmlns:a16="http://schemas.microsoft.com/office/drawing/2014/main" val="61152013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3061-50C1-4197-9BF1-61BB7E05C216}"/>
              </a:ext>
            </a:extLst>
          </p:cNvPr>
          <p:cNvSpPr>
            <a:spLocks noGrp="1"/>
          </p:cNvSpPr>
          <p:nvPr>
            <p:ph type="title"/>
          </p:nvPr>
        </p:nvSpPr>
        <p:spPr>
          <a:xfrm>
            <a:off x="838200" y="1"/>
            <a:ext cx="10515600" cy="1253970"/>
          </a:xfrm>
        </p:spPr>
        <p:txBody>
          <a:bodyPr/>
          <a:lstStyle/>
          <a:p>
            <a:r>
              <a:rPr lang="en-CA" dirty="0"/>
              <a:t>Emerging Challenges</a:t>
            </a:r>
            <a:endParaRPr lang="en-US" dirty="0"/>
          </a:p>
        </p:txBody>
      </p:sp>
      <p:sp>
        <p:nvSpPr>
          <p:cNvPr id="3" name="Content Placeholder 2">
            <a:extLst>
              <a:ext uri="{FF2B5EF4-FFF2-40B4-BE49-F238E27FC236}">
                <a16:creationId xmlns:a16="http://schemas.microsoft.com/office/drawing/2014/main" id="{912E9057-0ADE-4C9F-9275-192B96BB1A2B}"/>
              </a:ext>
            </a:extLst>
          </p:cNvPr>
          <p:cNvSpPr>
            <a:spLocks noGrp="1"/>
          </p:cNvSpPr>
          <p:nvPr>
            <p:ph idx="1"/>
          </p:nvPr>
        </p:nvSpPr>
        <p:spPr>
          <a:xfrm>
            <a:off x="838200" y="1075308"/>
            <a:ext cx="10515600" cy="5335418"/>
          </a:xfrm>
        </p:spPr>
        <p:txBody>
          <a:bodyPr>
            <a:normAutofit fontScale="92500" lnSpcReduction="20000"/>
          </a:bodyPr>
          <a:lstStyle/>
          <a:p>
            <a:r>
              <a:rPr lang="en-CA" sz="2600" dirty="0"/>
              <a:t>Supporting CE maintenance through professional learning</a:t>
            </a:r>
          </a:p>
          <a:p>
            <a:pPr marL="719138" lvl="2" indent="-274638"/>
            <a:r>
              <a:rPr lang="en-CA" sz="2600" dirty="0"/>
              <a:t>Encouraging compliance with the 40-hour requirement</a:t>
            </a:r>
          </a:p>
          <a:p>
            <a:pPr marL="719138" lvl="2" indent="-274638"/>
            <a:r>
              <a:rPr lang="en-CA" sz="2600" dirty="0"/>
              <a:t>Ensuring adequate advanced PD offerings</a:t>
            </a:r>
          </a:p>
          <a:p>
            <a:r>
              <a:rPr lang="en-CA" sz="2600" dirty="0"/>
              <a:t>Some unexpected effects/correlates:</a:t>
            </a:r>
          </a:p>
          <a:p>
            <a:pPr lvl="1"/>
            <a:r>
              <a:rPr lang="en-CA" sz="2600" dirty="0"/>
              <a:t>Applications from people well outside the field</a:t>
            </a:r>
          </a:p>
          <a:p>
            <a:pPr marL="914400" lvl="2" indent="0">
              <a:buNone/>
            </a:pPr>
            <a:r>
              <a:rPr lang="en-CA" sz="2600" dirty="0">
                <a:sym typeface="Wingdings 3" panose="05040102010807070707" pitchFamily="18" charset="2"/>
              </a:rPr>
              <a:t> </a:t>
            </a:r>
            <a:r>
              <a:rPr lang="en-CA" sz="2600" dirty="0"/>
              <a:t>Instituting self-assessment prior to fee payment</a:t>
            </a:r>
          </a:p>
          <a:p>
            <a:pPr marL="266700" lvl="1" indent="-266700"/>
            <a:r>
              <a:rPr lang="en-CA" sz="2600" dirty="0"/>
              <a:t>Demand  for Prior Learning Recognition (PLAR) </a:t>
            </a:r>
          </a:p>
          <a:p>
            <a:pPr lvl="2"/>
            <a:r>
              <a:rPr lang="en-CA" sz="2600" dirty="0"/>
              <a:t>Context of acknowledging privilege in access to higher education</a:t>
            </a:r>
          </a:p>
          <a:p>
            <a:pPr lvl="2"/>
            <a:r>
              <a:rPr lang="en-CA" sz="2600" dirty="0"/>
              <a:t>Accepting international applicants with graduate degrees from top 500 universities worldwide</a:t>
            </a:r>
          </a:p>
          <a:p>
            <a:pPr lvl="2"/>
            <a:r>
              <a:rPr lang="en-CA" sz="2600" dirty="0"/>
              <a:t>Developing an inclusive, portfolio-based approach for practicing Canadian evaluators w/out graduate degrees</a:t>
            </a:r>
          </a:p>
          <a:p>
            <a:pPr marL="266700" lvl="2" indent="-266700"/>
            <a:r>
              <a:rPr lang="en-CA" sz="2600" dirty="0"/>
              <a:t>Potentially counterproductive in small markets</a:t>
            </a:r>
          </a:p>
          <a:p>
            <a:pPr marL="266700" lvl="1" indent="-266700"/>
            <a:r>
              <a:rPr lang="en-CA" sz="2600" dirty="0"/>
              <a:t>Intended to be cost neutral to CES—so far, so good because of incoming application fees</a:t>
            </a:r>
          </a:p>
          <a:p>
            <a:pPr lvl="2"/>
            <a:r>
              <a:rPr lang="en-CA" sz="2600" dirty="0"/>
              <a:t>Projecting saturation at 50-55% of members: will have to re-examine costs</a:t>
            </a:r>
          </a:p>
        </p:txBody>
      </p:sp>
      <p:sp>
        <p:nvSpPr>
          <p:cNvPr id="4" name="Slide Number Placeholder 3">
            <a:extLst>
              <a:ext uri="{FF2B5EF4-FFF2-40B4-BE49-F238E27FC236}">
                <a16:creationId xmlns:a16="http://schemas.microsoft.com/office/drawing/2014/main" id="{FB9563BF-B497-468D-B985-60DC23E038A2}"/>
              </a:ext>
            </a:extLst>
          </p:cNvPr>
          <p:cNvSpPr>
            <a:spLocks noGrp="1"/>
          </p:cNvSpPr>
          <p:nvPr>
            <p:ph type="sldNum" sz="quarter" idx="12"/>
          </p:nvPr>
        </p:nvSpPr>
        <p:spPr/>
        <p:txBody>
          <a:bodyPr/>
          <a:lstStyle/>
          <a:p>
            <a:fld id="{228079D6-7BAB-4DE6-B1AE-84E5EDFBE2C7}" type="slidenum">
              <a:rPr lang="en-CA" smtClean="0"/>
              <a:t>14</a:t>
            </a:fld>
            <a:endParaRPr lang="en-CA" dirty="0"/>
          </a:p>
        </p:txBody>
      </p:sp>
    </p:spTree>
    <p:extLst>
      <p:ext uri="{BB962C8B-B14F-4D97-AF65-F5344CB8AC3E}">
        <p14:creationId xmlns:p14="http://schemas.microsoft.com/office/powerpoint/2010/main" val="364380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53E4E-3F5E-44C0-A4E4-D9AAE8ADADF2}"/>
              </a:ext>
            </a:extLst>
          </p:cNvPr>
          <p:cNvSpPr>
            <a:spLocks noGrp="1"/>
          </p:cNvSpPr>
          <p:nvPr>
            <p:ph type="title"/>
          </p:nvPr>
        </p:nvSpPr>
        <p:spPr/>
        <p:txBody>
          <a:bodyPr/>
          <a:lstStyle/>
          <a:p>
            <a:r>
              <a:rPr lang="en-CA" dirty="0"/>
              <a:t>Conclusion</a:t>
            </a:r>
            <a:endParaRPr lang="en-US" dirty="0"/>
          </a:p>
        </p:txBody>
      </p:sp>
      <p:sp>
        <p:nvSpPr>
          <p:cNvPr id="3" name="Content Placeholder 2">
            <a:extLst>
              <a:ext uri="{FF2B5EF4-FFF2-40B4-BE49-F238E27FC236}">
                <a16:creationId xmlns:a16="http://schemas.microsoft.com/office/drawing/2014/main" id="{08A1EF85-EAB2-4ED9-B5F5-F438F8BEC9BF}"/>
              </a:ext>
            </a:extLst>
          </p:cNvPr>
          <p:cNvSpPr>
            <a:spLocks noGrp="1"/>
          </p:cNvSpPr>
          <p:nvPr>
            <p:ph idx="1"/>
          </p:nvPr>
        </p:nvSpPr>
        <p:spPr/>
        <p:txBody>
          <a:bodyPr/>
          <a:lstStyle/>
          <a:p>
            <a:pPr marL="0" indent="0">
              <a:buNone/>
            </a:pPr>
            <a:r>
              <a:rPr lang="en-CA" dirty="0"/>
              <a:t>Our view at this point: </a:t>
            </a:r>
          </a:p>
          <a:p>
            <a:pPr marL="0" indent="0">
              <a:buNone/>
            </a:pPr>
            <a:endParaRPr lang="en-CA" dirty="0"/>
          </a:p>
          <a:p>
            <a:pPr lvl="1"/>
            <a:r>
              <a:rPr lang="en-CA" sz="2800" dirty="0"/>
              <a:t>CES’s PDP is having a major influence on the field in Canada:   </a:t>
            </a:r>
          </a:p>
          <a:p>
            <a:pPr lvl="2"/>
            <a:r>
              <a:rPr lang="en-CA" sz="2800" dirty="0"/>
              <a:t>Individual evaluators</a:t>
            </a:r>
          </a:p>
          <a:p>
            <a:pPr lvl="2"/>
            <a:r>
              <a:rPr lang="en-CA" sz="2800" dirty="0"/>
              <a:t>Employers </a:t>
            </a:r>
          </a:p>
          <a:p>
            <a:pPr lvl="2"/>
            <a:r>
              <a:rPr lang="en-CA" sz="2800" dirty="0"/>
              <a:t>Evaluation systems</a:t>
            </a:r>
          </a:p>
          <a:p>
            <a:pPr lvl="2" indent="-698500"/>
            <a:endParaRPr lang="en-CA" sz="2800" dirty="0"/>
          </a:p>
          <a:p>
            <a:pPr marL="719138" lvl="2" indent="-274638"/>
            <a:r>
              <a:rPr lang="en-CA" sz="2800" dirty="0"/>
              <a:t>We see enhanced professionalism, reputation &amp; credibility.</a:t>
            </a:r>
          </a:p>
          <a:p>
            <a:endParaRPr lang="en-US" dirty="0"/>
          </a:p>
        </p:txBody>
      </p:sp>
      <p:sp>
        <p:nvSpPr>
          <p:cNvPr id="4" name="Slide Number Placeholder 3">
            <a:extLst>
              <a:ext uri="{FF2B5EF4-FFF2-40B4-BE49-F238E27FC236}">
                <a16:creationId xmlns:a16="http://schemas.microsoft.com/office/drawing/2014/main" id="{58914364-D9EC-4D4E-962D-240F2691FBA3}"/>
              </a:ext>
            </a:extLst>
          </p:cNvPr>
          <p:cNvSpPr>
            <a:spLocks noGrp="1"/>
          </p:cNvSpPr>
          <p:nvPr>
            <p:ph type="sldNum" sz="quarter" idx="12"/>
          </p:nvPr>
        </p:nvSpPr>
        <p:spPr/>
        <p:txBody>
          <a:bodyPr/>
          <a:lstStyle/>
          <a:p>
            <a:fld id="{228079D6-7BAB-4DE6-B1AE-84E5EDFBE2C7}" type="slidenum">
              <a:rPr lang="en-CA" smtClean="0"/>
              <a:t>15</a:t>
            </a:fld>
            <a:endParaRPr lang="en-CA" dirty="0"/>
          </a:p>
        </p:txBody>
      </p:sp>
    </p:spTree>
    <p:extLst>
      <p:ext uri="{BB962C8B-B14F-4D97-AF65-F5344CB8AC3E}">
        <p14:creationId xmlns:p14="http://schemas.microsoft.com/office/powerpoint/2010/main" val="106705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C6A63A-C2CD-45ED-87FC-24B52D068568}"/>
              </a:ext>
            </a:extLst>
          </p:cNvPr>
          <p:cNvSpPr/>
          <p:nvPr/>
        </p:nvSpPr>
        <p:spPr>
          <a:xfrm>
            <a:off x="1885950" y="1066801"/>
            <a:ext cx="8001000" cy="2919774"/>
          </a:xfrm>
          <a:prstGeom prst="rect">
            <a:avLst/>
          </a:prstGeom>
        </p:spPr>
        <p:txBody>
          <a:bodyPr>
            <a:spAutoFit/>
          </a:bodyPr>
          <a:lstStyle/>
          <a:p>
            <a:pPr marL="0" lvl="1">
              <a:lnSpc>
                <a:spcPct val="90000"/>
              </a:lnSpc>
              <a:spcBef>
                <a:spcPct val="0"/>
              </a:spcBef>
              <a:defRPr/>
            </a:pPr>
            <a:r>
              <a:rPr lang="en-US" sz="4400" dirty="0">
                <a:latin typeface="+mj-lt"/>
                <a:ea typeface="+mj-ea"/>
                <a:cs typeface="+mj-cs"/>
              </a:rPr>
              <a:t>Final Thoughts</a:t>
            </a:r>
          </a:p>
          <a:p>
            <a:pPr marL="392113" lvl="1" algn="ctr">
              <a:spcBef>
                <a:spcPts val="400"/>
              </a:spcBef>
              <a:buClr>
                <a:schemeClr val="accent1">
                  <a:lumMod val="75000"/>
                </a:schemeClr>
              </a:buClr>
              <a:defRPr/>
            </a:pPr>
            <a:endParaRPr lang="en-US" sz="2400" b="1" dirty="0">
              <a:latin typeface="Arial" charset="0"/>
            </a:endParaRPr>
          </a:p>
          <a:p>
            <a:pPr lvl="1" indent="-457200">
              <a:lnSpc>
                <a:spcPct val="110000"/>
              </a:lnSpc>
              <a:spcAft>
                <a:spcPts val="600"/>
              </a:spcAft>
              <a:buClr>
                <a:schemeClr val="accent2"/>
              </a:buClr>
              <a:buSzPct val="100000"/>
              <a:buFont typeface="Arial" panose="020B0604020202020204" pitchFamily="34" charset="0"/>
              <a:buChar char="•"/>
              <a:defRPr/>
            </a:pPr>
            <a:r>
              <a:rPr lang="en-CA" sz="2400" dirty="0"/>
              <a:t>Questions?</a:t>
            </a:r>
          </a:p>
          <a:p>
            <a:pPr lvl="1" indent="-457200">
              <a:lnSpc>
                <a:spcPct val="110000"/>
              </a:lnSpc>
              <a:spcAft>
                <a:spcPts val="600"/>
              </a:spcAft>
              <a:buClr>
                <a:schemeClr val="accent2"/>
              </a:buClr>
              <a:buSzPct val="100000"/>
              <a:buFont typeface="Arial" panose="020B0604020202020204" pitchFamily="34" charset="0"/>
              <a:buChar char="•"/>
              <a:defRPr/>
            </a:pPr>
            <a:r>
              <a:rPr lang="en-CA" sz="2400" dirty="0"/>
              <a:t>Comments?</a:t>
            </a:r>
          </a:p>
          <a:p>
            <a:pPr>
              <a:defRPr/>
            </a:pPr>
            <a:endParaRPr lang="en-CA" u="sng" dirty="0">
              <a:hlinkClick r:id=""/>
            </a:endParaRPr>
          </a:p>
          <a:p>
            <a:pPr>
              <a:defRPr/>
            </a:pPr>
            <a:r>
              <a:rPr lang="en-CA" u="sng" dirty="0">
                <a:hlinkClick r:id="rId2"/>
              </a:rPr>
              <a:t>gbarrington@barringtonresearchgrp.com</a:t>
            </a:r>
            <a:r>
              <a:rPr lang="en-CA" u="sng" dirty="0"/>
              <a:t> </a:t>
            </a:r>
          </a:p>
          <a:p>
            <a:pPr>
              <a:defRPr/>
            </a:pPr>
            <a:endParaRPr lang="en-US" dirty="0"/>
          </a:p>
        </p:txBody>
      </p:sp>
      <p:pic>
        <p:nvPicPr>
          <p:cNvPr id="79875" name="Picture 2">
            <a:extLst>
              <a:ext uri="{FF2B5EF4-FFF2-40B4-BE49-F238E27FC236}">
                <a16:creationId xmlns:a16="http://schemas.microsoft.com/office/drawing/2014/main" id="{401A3AA9-9C94-4917-AB88-47C269239B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05826" y="3973513"/>
            <a:ext cx="2162175"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0332370" y="6142036"/>
            <a:ext cx="946205" cy="441325"/>
          </a:xfrm>
        </p:spPr>
        <p:txBody>
          <a:bodyPr/>
          <a:lstStyle/>
          <a:p>
            <a:fld id="{A9FF26BB-E511-43AF-890F-32983CF8104C}" type="slidenum">
              <a:rPr lang="en-CA" smtClean="0"/>
              <a:pPr/>
              <a:t>2</a:t>
            </a:fld>
            <a:endParaRPr lang="en-CA" dirty="0"/>
          </a:p>
        </p:txBody>
      </p:sp>
      <p:sp>
        <p:nvSpPr>
          <p:cNvPr id="18" name="Flèche : droite 17"/>
          <p:cNvSpPr/>
          <p:nvPr/>
        </p:nvSpPr>
        <p:spPr>
          <a:xfrm>
            <a:off x="847288" y="3508401"/>
            <a:ext cx="10309925" cy="472613"/>
          </a:xfrm>
          <a:prstGeom prst="rightArrow">
            <a:avLst>
              <a:gd name="adj1" fmla="val 50000"/>
              <a:gd name="adj2" fmla="val 171428"/>
            </a:avLst>
          </a:prstGeom>
          <a:solidFill>
            <a:srgbClr val="38B5E6"/>
          </a:solidFill>
          <a:ln>
            <a:solidFill>
              <a:srgbClr val="0A548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 name="ZoneTexte 18"/>
          <p:cNvSpPr txBox="1"/>
          <p:nvPr/>
        </p:nvSpPr>
        <p:spPr>
          <a:xfrm>
            <a:off x="219886" y="4731565"/>
            <a:ext cx="1486843" cy="646331"/>
          </a:xfrm>
          <a:prstGeom prst="rect">
            <a:avLst/>
          </a:prstGeom>
          <a:noFill/>
        </p:spPr>
        <p:txBody>
          <a:bodyPr wrap="square" rtlCol="0">
            <a:spAutoFit/>
          </a:bodyPr>
          <a:lstStyle/>
          <a:p>
            <a:pPr algn="ctr"/>
            <a:r>
              <a:rPr lang="en-CA" dirty="0"/>
              <a:t>1980</a:t>
            </a:r>
            <a:br>
              <a:rPr lang="en-CA" dirty="0"/>
            </a:br>
            <a:r>
              <a:rPr lang="en-CA" dirty="0"/>
              <a:t>CES founded</a:t>
            </a:r>
          </a:p>
        </p:txBody>
      </p:sp>
      <p:sp>
        <p:nvSpPr>
          <p:cNvPr id="20" name="ZoneTexte 19"/>
          <p:cNvSpPr txBox="1"/>
          <p:nvPr/>
        </p:nvSpPr>
        <p:spPr>
          <a:xfrm>
            <a:off x="8377641" y="1264378"/>
            <a:ext cx="1347958" cy="646331"/>
          </a:xfrm>
          <a:prstGeom prst="rect">
            <a:avLst/>
          </a:prstGeom>
          <a:noFill/>
        </p:spPr>
        <p:txBody>
          <a:bodyPr wrap="square" rtlCol="0">
            <a:spAutoFit/>
          </a:bodyPr>
          <a:lstStyle/>
          <a:p>
            <a:pPr algn="ctr"/>
            <a:r>
              <a:rPr lang="en-CA" dirty="0"/>
              <a:t>2010</a:t>
            </a:r>
            <a:br>
              <a:rPr lang="en-CA" dirty="0"/>
            </a:br>
            <a:r>
              <a:rPr lang="en-CA" dirty="0"/>
              <a:t>Launch</a:t>
            </a:r>
          </a:p>
        </p:txBody>
      </p:sp>
      <p:sp>
        <p:nvSpPr>
          <p:cNvPr id="21" name="ZoneTexte 20"/>
          <p:cNvSpPr txBox="1"/>
          <p:nvPr/>
        </p:nvSpPr>
        <p:spPr>
          <a:xfrm>
            <a:off x="9429245" y="1959958"/>
            <a:ext cx="1266686" cy="646331"/>
          </a:xfrm>
          <a:prstGeom prst="rect">
            <a:avLst/>
          </a:prstGeom>
          <a:noFill/>
        </p:spPr>
        <p:txBody>
          <a:bodyPr wrap="square" rtlCol="0">
            <a:spAutoFit/>
          </a:bodyPr>
          <a:lstStyle/>
          <a:p>
            <a:pPr algn="ctr"/>
            <a:r>
              <a:rPr lang="en-CA" dirty="0"/>
              <a:t>2015</a:t>
            </a:r>
            <a:br>
              <a:rPr lang="en-CA" dirty="0"/>
            </a:br>
            <a:r>
              <a:rPr lang="en-CA" dirty="0"/>
              <a:t>Evaluation</a:t>
            </a:r>
          </a:p>
        </p:txBody>
      </p:sp>
      <p:sp>
        <p:nvSpPr>
          <p:cNvPr id="22" name="ZoneTexte 21"/>
          <p:cNvSpPr txBox="1"/>
          <p:nvPr/>
        </p:nvSpPr>
        <p:spPr>
          <a:xfrm>
            <a:off x="5053765" y="5218706"/>
            <a:ext cx="1347958" cy="1200329"/>
          </a:xfrm>
          <a:prstGeom prst="rect">
            <a:avLst/>
          </a:prstGeom>
          <a:noFill/>
        </p:spPr>
        <p:txBody>
          <a:bodyPr wrap="square" rtlCol="0">
            <a:spAutoFit/>
          </a:bodyPr>
          <a:lstStyle/>
          <a:p>
            <a:pPr algn="ctr"/>
            <a:r>
              <a:rPr lang="en-CA" dirty="0"/>
              <a:t>1995</a:t>
            </a:r>
            <a:br>
              <a:rPr lang="en-CA" dirty="0"/>
            </a:br>
            <a:r>
              <a:rPr lang="en-CA" dirty="0"/>
              <a:t>Ethical guidelines created</a:t>
            </a:r>
          </a:p>
        </p:txBody>
      </p:sp>
      <p:sp>
        <p:nvSpPr>
          <p:cNvPr id="23" name="ZoneTexte 22"/>
          <p:cNvSpPr txBox="1"/>
          <p:nvPr/>
        </p:nvSpPr>
        <p:spPr>
          <a:xfrm>
            <a:off x="4607227" y="4236603"/>
            <a:ext cx="1251770" cy="923330"/>
          </a:xfrm>
          <a:prstGeom prst="rect">
            <a:avLst/>
          </a:prstGeom>
          <a:solidFill>
            <a:schemeClr val="accent1">
              <a:alpha val="0"/>
            </a:schemeClr>
          </a:solidFill>
        </p:spPr>
        <p:txBody>
          <a:bodyPr wrap="square" rtlCol="0">
            <a:spAutoFit/>
          </a:bodyPr>
          <a:lstStyle/>
          <a:p>
            <a:pPr algn="ctr"/>
            <a:r>
              <a:rPr lang="en-CA" dirty="0"/>
              <a:t>1994</a:t>
            </a:r>
            <a:br>
              <a:rPr lang="en-CA" dirty="0"/>
            </a:br>
            <a:r>
              <a:rPr lang="en-CA" dirty="0"/>
              <a:t>Standards adopted</a:t>
            </a:r>
          </a:p>
        </p:txBody>
      </p:sp>
      <p:sp>
        <p:nvSpPr>
          <p:cNvPr id="24" name="ZoneTexte 23"/>
          <p:cNvSpPr txBox="1"/>
          <p:nvPr/>
        </p:nvSpPr>
        <p:spPr>
          <a:xfrm>
            <a:off x="7646289" y="4138195"/>
            <a:ext cx="1549179" cy="923330"/>
          </a:xfrm>
          <a:prstGeom prst="rect">
            <a:avLst/>
          </a:prstGeom>
          <a:solidFill>
            <a:schemeClr val="bg1">
              <a:alpha val="0"/>
            </a:schemeClr>
          </a:solidFill>
        </p:spPr>
        <p:txBody>
          <a:bodyPr wrap="square" rtlCol="0">
            <a:spAutoFit/>
          </a:bodyPr>
          <a:lstStyle/>
          <a:p>
            <a:pPr algn="ctr"/>
            <a:r>
              <a:rPr lang="en-CA" dirty="0"/>
              <a:t>2008</a:t>
            </a:r>
            <a:br>
              <a:rPr lang="en-CA" dirty="0"/>
            </a:br>
            <a:r>
              <a:rPr lang="en-CA" dirty="0"/>
              <a:t>Competencies adopted</a:t>
            </a:r>
          </a:p>
        </p:txBody>
      </p:sp>
      <p:cxnSp>
        <p:nvCxnSpPr>
          <p:cNvPr id="60" name="Connecteur droit avec flèche 59"/>
          <p:cNvCxnSpPr>
            <a:cxnSpLocks/>
            <a:stCxn id="19" idx="0"/>
          </p:cNvCxnSpPr>
          <p:nvPr/>
        </p:nvCxnSpPr>
        <p:spPr>
          <a:xfrm flipH="1" flipV="1">
            <a:off x="963307" y="3882679"/>
            <a:ext cx="1" cy="848886"/>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65" name="Connecteur droit avec flèche 64"/>
          <p:cNvCxnSpPr>
            <a:cxnSpLocks/>
          </p:cNvCxnSpPr>
          <p:nvPr/>
        </p:nvCxnSpPr>
        <p:spPr>
          <a:xfrm flipV="1">
            <a:off x="5233112" y="3882679"/>
            <a:ext cx="0" cy="383908"/>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67" name="Connecteur droit avec flèche 66"/>
          <p:cNvCxnSpPr>
            <a:cxnSpLocks/>
          </p:cNvCxnSpPr>
          <p:nvPr/>
        </p:nvCxnSpPr>
        <p:spPr>
          <a:xfrm flipV="1">
            <a:off x="8420879" y="3882680"/>
            <a:ext cx="0" cy="229739"/>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sp>
        <p:nvSpPr>
          <p:cNvPr id="69" name="ZoneTexte 68"/>
          <p:cNvSpPr txBox="1"/>
          <p:nvPr/>
        </p:nvSpPr>
        <p:spPr>
          <a:xfrm>
            <a:off x="10103224" y="2328276"/>
            <a:ext cx="1599781" cy="923330"/>
          </a:xfrm>
          <a:prstGeom prst="rect">
            <a:avLst/>
          </a:prstGeom>
          <a:noFill/>
        </p:spPr>
        <p:txBody>
          <a:bodyPr wrap="square" rtlCol="0">
            <a:spAutoFit/>
          </a:bodyPr>
          <a:lstStyle/>
          <a:p>
            <a:pPr algn="ctr"/>
            <a:r>
              <a:rPr lang="en-CA" dirty="0"/>
              <a:t>2018</a:t>
            </a:r>
            <a:br>
              <a:rPr lang="en-CA" dirty="0"/>
            </a:br>
            <a:r>
              <a:rPr lang="en-CA" dirty="0"/>
              <a:t>Competencies refresh</a:t>
            </a:r>
          </a:p>
        </p:txBody>
      </p:sp>
      <p:cxnSp>
        <p:nvCxnSpPr>
          <p:cNvPr id="70" name="Connecteur droit avec flèche 69"/>
          <p:cNvCxnSpPr>
            <a:cxnSpLocks/>
            <a:stCxn id="69" idx="2"/>
          </p:cNvCxnSpPr>
          <p:nvPr/>
        </p:nvCxnSpPr>
        <p:spPr>
          <a:xfrm>
            <a:off x="10903115" y="3251606"/>
            <a:ext cx="0" cy="359825"/>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71" name="Connecteur droit avec flèche 70"/>
          <p:cNvCxnSpPr>
            <a:cxnSpLocks/>
          </p:cNvCxnSpPr>
          <p:nvPr/>
        </p:nvCxnSpPr>
        <p:spPr>
          <a:xfrm flipV="1">
            <a:off x="5701835" y="3882679"/>
            <a:ext cx="0" cy="1396973"/>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75" name="Connecteur droit avec flèche 74"/>
          <p:cNvCxnSpPr>
            <a:cxnSpLocks/>
          </p:cNvCxnSpPr>
          <p:nvPr/>
        </p:nvCxnSpPr>
        <p:spPr>
          <a:xfrm>
            <a:off x="9162225" y="2036540"/>
            <a:ext cx="1" cy="1585355"/>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76" name="Connecteur droit avec flèche 75"/>
          <p:cNvCxnSpPr>
            <a:cxnSpLocks/>
          </p:cNvCxnSpPr>
          <p:nvPr/>
        </p:nvCxnSpPr>
        <p:spPr>
          <a:xfrm>
            <a:off x="10103224" y="2607318"/>
            <a:ext cx="0" cy="1007511"/>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sp>
        <p:nvSpPr>
          <p:cNvPr id="90" name="ZoneTexte 89"/>
          <p:cNvSpPr txBox="1"/>
          <p:nvPr/>
        </p:nvSpPr>
        <p:spPr>
          <a:xfrm>
            <a:off x="6359958" y="5543313"/>
            <a:ext cx="2036034" cy="923330"/>
          </a:xfrm>
          <a:prstGeom prst="rect">
            <a:avLst/>
          </a:prstGeom>
          <a:noFill/>
        </p:spPr>
        <p:txBody>
          <a:bodyPr wrap="square" rtlCol="0">
            <a:spAutoFit/>
          </a:bodyPr>
          <a:lstStyle/>
          <a:p>
            <a:pPr algn="ctr"/>
            <a:r>
              <a:rPr lang="en-CA" dirty="0"/>
              <a:t>2005</a:t>
            </a:r>
          </a:p>
          <a:p>
            <a:pPr algn="ctr"/>
            <a:r>
              <a:rPr lang="en-CA" dirty="0"/>
              <a:t>Member survey: majority in favour</a:t>
            </a:r>
          </a:p>
        </p:txBody>
      </p:sp>
      <p:cxnSp>
        <p:nvCxnSpPr>
          <p:cNvPr id="91" name="Connecteur droit avec flèche 90"/>
          <p:cNvCxnSpPr>
            <a:cxnSpLocks/>
          </p:cNvCxnSpPr>
          <p:nvPr/>
        </p:nvCxnSpPr>
        <p:spPr>
          <a:xfrm flipV="1">
            <a:off x="7398858" y="3882679"/>
            <a:ext cx="0" cy="1686753"/>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sp>
        <p:nvSpPr>
          <p:cNvPr id="55" name="Title 1"/>
          <p:cNvSpPr>
            <a:spLocks noGrp="1"/>
          </p:cNvSpPr>
          <p:nvPr>
            <p:ph type="title"/>
          </p:nvPr>
        </p:nvSpPr>
        <p:spPr>
          <a:xfrm>
            <a:off x="783771" y="274639"/>
            <a:ext cx="10250501" cy="1106487"/>
          </a:xfrm>
        </p:spPr>
        <p:txBody>
          <a:bodyPr/>
          <a:lstStyle/>
          <a:p>
            <a:r>
              <a:rPr lang="en-US" sz="3600" dirty="0"/>
              <a:t>Professional designation program (PDP) evolution</a:t>
            </a:r>
          </a:p>
        </p:txBody>
      </p:sp>
      <p:cxnSp>
        <p:nvCxnSpPr>
          <p:cNvPr id="25" name="Connecteur droit avec flèche 59">
            <a:extLst>
              <a:ext uri="{FF2B5EF4-FFF2-40B4-BE49-F238E27FC236}">
                <a16:creationId xmlns:a16="http://schemas.microsoft.com/office/drawing/2014/main" id="{79FF7B3F-3F72-4B1D-9131-EA671D963C63}"/>
              </a:ext>
            </a:extLst>
          </p:cNvPr>
          <p:cNvCxnSpPr>
            <a:cxnSpLocks/>
          </p:cNvCxnSpPr>
          <p:nvPr/>
        </p:nvCxnSpPr>
        <p:spPr>
          <a:xfrm flipV="1">
            <a:off x="6575222" y="3882679"/>
            <a:ext cx="0" cy="560706"/>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sp>
        <p:nvSpPr>
          <p:cNvPr id="26" name="ZoneTexte 18">
            <a:extLst>
              <a:ext uri="{FF2B5EF4-FFF2-40B4-BE49-F238E27FC236}">
                <a16:creationId xmlns:a16="http://schemas.microsoft.com/office/drawing/2014/main" id="{BBDB1DDE-E14F-42B5-87DE-1D41C906E192}"/>
              </a:ext>
            </a:extLst>
          </p:cNvPr>
          <p:cNvSpPr txBox="1"/>
          <p:nvPr/>
        </p:nvSpPr>
        <p:spPr>
          <a:xfrm>
            <a:off x="5841031" y="4369103"/>
            <a:ext cx="1413494" cy="1200329"/>
          </a:xfrm>
          <a:prstGeom prst="rect">
            <a:avLst/>
          </a:prstGeom>
          <a:noFill/>
        </p:spPr>
        <p:txBody>
          <a:bodyPr wrap="square" rtlCol="0">
            <a:spAutoFit/>
          </a:bodyPr>
          <a:lstStyle/>
          <a:p>
            <a:pPr algn="ctr"/>
            <a:r>
              <a:rPr lang="en-CA" dirty="0"/>
              <a:t>2002</a:t>
            </a:r>
          </a:p>
          <a:p>
            <a:pPr algn="ctr"/>
            <a:r>
              <a:rPr lang="en-CA" dirty="0"/>
              <a:t>Core Body of Knowledge project</a:t>
            </a:r>
          </a:p>
        </p:txBody>
      </p:sp>
      <p:sp>
        <p:nvSpPr>
          <p:cNvPr id="29" name="ZoneTexte 23">
            <a:extLst>
              <a:ext uri="{FF2B5EF4-FFF2-40B4-BE49-F238E27FC236}">
                <a16:creationId xmlns:a16="http://schemas.microsoft.com/office/drawing/2014/main" id="{3D0D2AB0-2B22-44A5-B9BA-5585F1148B02}"/>
              </a:ext>
            </a:extLst>
          </p:cNvPr>
          <p:cNvSpPr txBox="1"/>
          <p:nvPr/>
        </p:nvSpPr>
        <p:spPr>
          <a:xfrm>
            <a:off x="7961318" y="2025754"/>
            <a:ext cx="1219770" cy="646331"/>
          </a:xfrm>
          <a:prstGeom prst="rect">
            <a:avLst/>
          </a:prstGeom>
          <a:solidFill>
            <a:schemeClr val="bg1">
              <a:alpha val="0"/>
            </a:schemeClr>
          </a:solidFill>
        </p:spPr>
        <p:txBody>
          <a:bodyPr wrap="square" rtlCol="0">
            <a:spAutoFit/>
          </a:bodyPr>
          <a:lstStyle/>
          <a:p>
            <a:pPr algn="ctr"/>
            <a:r>
              <a:rPr lang="en-CA" dirty="0"/>
              <a:t>2009</a:t>
            </a:r>
            <a:br>
              <a:rPr lang="en-CA" dirty="0"/>
            </a:br>
            <a:r>
              <a:rPr lang="en-CA" dirty="0"/>
              <a:t>Board vote</a:t>
            </a:r>
          </a:p>
        </p:txBody>
      </p:sp>
      <p:sp>
        <p:nvSpPr>
          <p:cNvPr id="36" name="ZoneTexte 23">
            <a:extLst>
              <a:ext uri="{FF2B5EF4-FFF2-40B4-BE49-F238E27FC236}">
                <a16:creationId xmlns:a16="http://schemas.microsoft.com/office/drawing/2014/main" id="{1E592FCE-E76E-489C-988A-E14A64C84C14}"/>
              </a:ext>
            </a:extLst>
          </p:cNvPr>
          <p:cNvSpPr txBox="1"/>
          <p:nvPr/>
        </p:nvSpPr>
        <p:spPr>
          <a:xfrm>
            <a:off x="6401723" y="2716542"/>
            <a:ext cx="1994270" cy="646331"/>
          </a:xfrm>
          <a:prstGeom prst="rect">
            <a:avLst/>
          </a:prstGeom>
          <a:solidFill>
            <a:schemeClr val="bg1">
              <a:alpha val="0"/>
            </a:schemeClr>
          </a:solidFill>
        </p:spPr>
        <p:txBody>
          <a:bodyPr wrap="square" rtlCol="0">
            <a:spAutoFit/>
          </a:bodyPr>
          <a:lstStyle/>
          <a:p>
            <a:pPr algn="ctr"/>
            <a:r>
              <a:rPr lang="en-CA" dirty="0"/>
              <a:t>2006</a:t>
            </a:r>
          </a:p>
          <a:p>
            <a:pPr algn="ctr"/>
            <a:r>
              <a:rPr lang="en-CA" dirty="0"/>
              <a:t>Study consortium</a:t>
            </a:r>
          </a:p>
        </p:txBody>
      </p:sp>
      <p:cxnSp>
        <p:nvCxnSpPr>
          <p:cNvPr id="44" name="Connecteur droit avec flèche 75">
            <a:extLst>
              <a:ext uri="{FF2B5EF4-FFF2-40B4-BE49-F238E27FC236}">
                <a16:creationId xmlns:a16="http://schemas.microsoft.com/office/drawing/2014/main" id="{46C0CB87-B974-4DAD-A101-E946BAE7BFF6}"/>
              </a:ext>
            </a:extLst>
          </p:cNvPr>
          <p:cNvCxnSpPr>
            <a:cxnSpLocks/>
          </p:cNvCxnSpPr>
          <p:nvPr/>
        </p:nvCxnSpPr>
        <p:spPr>
          <a:xfrm>
            <a:off x="8611382" y="2607318"/>
            <a:ext cx="0" cy="1020603"/>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cxnSp>
        <p:nvCxnSpPr>
          <p:cNvPr id="45" name="Connecteur droit avec flèche 75">
            <a:extLst>
              <a:ext uri="{FF2B5EF4-FFF2-40B4-BE49-F238E27FC236}">
                <a16:creationId xmlns:a16="http://schemas.microsoft.com/office/drawing/2014/main" id="{48B7F466-9408-4F2A-9D94-13F148093B36}"/>
              </a:ext>
            </a:extLst>
          </p:cNvPr>
          <p:cNvCxnSpPr>
            <a:cxnSpLocks/>
          </p:cNvCxnSpPr>
          <p:nvPr/>
        </p:nvCxnSpPr>
        <p:spPr>
          <a:xfrm flipH="1">
            <a:off x="7600427" y="3311851"/>
            <a:ext cx="1" cy="299142"/>
          </a:xfrm>
          <a:prstGeom prst="straightConnector1">
            <a:avLst/>
          </a:prstGeom>
          <a:ln>
            <a:solidFill>
              <a:srgbClr val="38B5E6"/>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347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Credentialed Evaluator Designation</a:t>
            </a:r>
          </a:p>
        </p:txBody>
      </p:sp>
      <p:sp>
        <p:nvSpPr>
          <p:cNvPr id="3" name="Content Placeholder 2"/>
          <p:cNvSpPr>
            <a:spLocks noGrp="1"/>
          </p:cNvSpPr>
          <p:nvPr>
            <p:ph idx="1"/>
          </p:nvPr>
        </p:nvSpPr>
        <p:spPr>
          <a:xfrm>
            <a:off x="952821" y="1990521"/>
            <a:ext cx="7657779" cy="4583114"/>
          </a:xfrm>
        </p:spPr>
        <p:txBody>
          <a:bodyPr>
            <a:normAutofit/>
          </a:bodyPr>
          <a:lstStyle/>
          <a:p>
            <a:r>
              <a:rPr lang="en-CA" sz="2400" dirty="0"/>
              <a:t>Voluntary credential</a:t>
            </a:r>
          </a:p>
          <a:p>
            <a:pPr lvl="1"/>
            <a:r>
              <a:rPr lang="en-CA" sz="2000" dirty="0"/>
              <a:t>Voluntary, i.e., non-CEs may be competent</a:t>
            </a:r>
          </a:p>
          <a:p>
            <a:pPr lvl="1"/>
            <a:r>
              <a:rPr lang="en-CA" sz="2000" dirty="0"/>
              <a:t>Credential: not a certificate, licence or accreditation</a:t>
            </a:r>
          </a:p>
          <a:p>
            <a:r>
              <a:rPr lang="en-CA" sz="2400" dirty="0"/>
              <a:t>Objective</a:t>
            </a:r>
          </a:p>
          <a:p>
            <a:pPr lvl="1"/>
            <a:r>
              <a:rPr lang="en-US" sz="1800" dirty="0"/>
              <a:t>Ethical, high quality and competent evaluation in Canada</a:t>
            </a:r>
          </a:p>
          <a:p>
            <a:r>
              <a:rPr lang="en-US" sz="2200" dirty="0"/>
              <a:t>Attestation</a:t>
            </a:r>
          </a:p>
          <a:p>
            <a:pPr lvl="1"/>
            <a:r>
              <a:rPr lang="en-US" sz="1800" dirty="0"/>
              <a:t>“The holder of the CE designation has provided convincing evidence of the education and experience required by the CES to be a competent evaluator”</a:t>
            </a:r>
            <a:endParaRPr lang="en-CA" sz="1800" dirty="0"/>
          </a:p>
        </p:txBody>
      </p:sp>
      <p:sp>
        <p:nvSpPr>
          <p:cNvPr id="4" name="Espace réservé du numéro de diapositive 3"/>
          <p:cNvSpPr>
            <a:spLocks noGrp="1"/>
          </p:cNvSpPr>
          <p:nvPr>
            <p:ph type="sldNum" sz="quarter" idx="12"/>
          </p:nvPr>
        </p:nvSpPr>
        <p:spPr/>
        <p:txBody>
          <a:bodyPr/>
          <a:lstStyle/>
          <a:p>
            <a:fld id="{A9FF26BB-E511-43AF-890F-32983CF8104C}" type="slidenum">
              <a:rPr lang="en-CA" smtClean="0"/>
              <a:pPr/>
              <a:t>3</a:t>
            </a:fld>
            <a:endParaRPr lang="en-CA" dirty="0"/>
          </a:p>
        </p:txBody>
      </p:sp>
      <p:pic>
        <p:nvPicPr>
          <p:cNvPr id="1028" name="Picture 4" descr="https://evaluationcanada.ca/sites/default/files/ces_credcrest2018_med.jpg">
            <a:extLst>
              <a:ext uri="{FF2B5EF4-FFF2-40B4-BE49-F238E27FC236}">
                <a16:creationId xmlns:a16="http://schemas.microsoft.com/office/drawing/2014/main" id="{32DEC687-360C-4664-995F-3E86962F3A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9225" y="0"/>
            <a:ext cx="3152775"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43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CES Competencies for Canadian Evaluation Practice Competency—5 Domains</a:t>
            </a:r>
          </a:p>
        </p:txBody>
      </p:sp>
      <p:sp>
        <p:nvSpPr>
          <p:cNvPr id="5" name="ZoneTexte 4"/>
          <p:cNvSpPr txBox="1"/>
          <p:nvPr/>
        </p:nvSpPr>
        <p:spPr>
          <a:xfrm>
            <a:off x="2195640" y="1793689"/>
            <a:ext cx="2435702" cy="954107"/>
          </a:xfrm>
          <a:prstGeom prst="rect">
            <a:avLst/>
          </a:prstGeom>
          <a:noFill/>
        </p:spPr>
        <p:txBody>
          <a:bodyPr wrap="square" rtlCol="0">
            <a:spAutoFit/>
          </a:bodyPr>
          <a:lstStyle/>
          <a:p>
            <a:pPr algn="ctr"/>
            <a:r>
              <a:rPr lang="fr-CA" sz="2800" dirty="0" err="1"/>
              <a:t>Reflective</a:t>
            </a:r>
            <a:r>
              <a:rPr lang="fr-CA" sz="2800" dirty="0"/>
              <a:t> practice</a:t>
            </a:r>
          </a:p>
        </p:txBody>
      </p:sp>
      <p:sp>
        <p:nvSpPr>
          <p:cNvPr id="6" name="ZoneTexte 5"/>
          <p:cNvSpPr txBox="1"/>
          <p:nvPr/>
        </p:nvSpPr>
        <p:spPr>
          <a:xfrm>
            <a:off x="6268137" y="1805665"/>
            <a:ext cx="2328619" cy="954107"/>
          </a:xfrm>
          <a:prstGeom prst="rect">
            <a:avLst/>
          </a:prstGeom>
          <a:noFill/>
        </p:spPr>
        <p:txBody>
          <a:bodyPr wrap="square" rtlCol="0">
            <a:spAutoFit/>
          </a:bodyPr>
          <a:lstStyle/>
          <a:p>
            <a:pPr algn="ctr"/>
            <a:r>
              <a:rPr lang="fr-CA" sz="2800" dirty="0" err="1"/>
              <a:t>Technical</a:t>
            </a:r>
            <a:r>
              <a:rPr lang="fr-CA" sz="2800" dirty="0"/>
              <a:t> practice</a:t>
            </a:r>
          </a:p>
        </p:txBody>
      </p:sp>
      <p:sp>
        <p:nvSpPr>
          <p:cNvPr id="7" name="ZoneTexte 6"/>
          <p:cNvSpPr txBox="1"/>
          <p:nvPr/>
        </p:nvSpPr>
        <p:spPr>
          <a:xfrm>
            <a:off x="2395228" y="3436476"/>
            <a:ext cx="2336612" cy="954107"/>
          </a:xfrm>
          <a:prstGeom prst="rect">
            <a:avLst/>
          </a:prstGeom>
          <a:noFill/>
        </p:spPr>
        <p:txBody>
          <a:bodyPr wrap="square" rtlCol="0">
            <a:spAutoFit/>
          </a:bodyPr>
          <a:lstStyle/>
          <a:p>
            <a:pPr algn="ctr"/>
            <a:r>
              <a:rPr lang="fr-CA" sz="2800" dirty="0" err="1"/>
              <a:t>Situational</a:t>
            </a:r>
            <a:r>
              <a:rPr lang="fr-CA" sz="2800" dirty="0"/>
              <a:t> practice</a:t>
            </a:r>
          </a:p>
        </p:txBody>
      </p:sp>
      <p:sp>
        <p:nvSpPr>
          <p:cNvPr id="8" name="ZoneTexte 7"/>
          <p:cNvSpPr txBox="1"/>
          <p:nvPr/>
        </p:nvSpPr>
        <p:spPr>
          <a:xfrm>
            <a:off x="5595415" y="3431427"/>
            <a:ext cx="3058789" cy="954107"/>
          </a:xfrm>
          <a:prstGeom prst="rect">
            <a:avLst/>
          </a:prstGeom>
          <a:noFill/>
        </p:spPr>
        <p:txBody>
          <a:bodyPr wrap="square" rtlCol="0">
            <a:spAutoFit/>
          </a:bodyPr>
          <a:lstStyle/>
          <a:p>
            <a:pPr algn="ctr"/>
            <a:r>
              <a:rPr lang="fr-CA" sz="2800" dirty="0"/>
              <a:t>Management practice</a:t>
            </a:r>
          </a:p>
        </p:txBody>
      </p:sp>
      <p:sp>
        <p:nvSpPr>
          <p:cNvPr id="9" name="ZoneTexte 8"/>
          <p:cNvSpPr txBox="1"/>
          <p:nvPr/>
        </p:nvSpPr>
        <p:spPr>
          <a:xfrm>
            <a:off x="4066021" y="5084977"/>
            <a:ext cx="3058789" cy="954107"/>
          </a:xfrm>
          <a:prstGeom prst="rect">
            <a:avLst/>
          </a:prstGeom>
          <a:noFill/>
        </p:spPr>
        <p:txBody>
          <a:bodyPr wrap="square" rtlCol="0">
            <a:spAutoFit/>
          </a:bodyPr>
          <a:lstStyle/>
          <a:p>
            <a:pPr algn="ctr"/>
            <a:r>
              <a:rPr lang="fr-CA" sz="2800" dirty="0" err="1"/>
              <a:t>Interpersonal</a:t>
            </a:r>
            <a:r>
              <a:rPr lang="fr-CA" sz="2800" dirty="0"/>
              <a:t> practice</a:t>
            </a:r>
          </a:p>
        </p:txBody>
      </p:sp>
      <p:pic>
        <p:nvPicPr>
          <p:cNvPr id="9218" name="Picture 2" descr="C:\Users\gauth\AppData\Local\Temp\SNAGHTML2eb140a7.PNG">
            <a:extLst>
              <a:ext uri="{FF2B5EF4-FFF2-40B4-BE49-F238E27FC236}">
                <a16:creationId xmlns:a16="http://schemas.microsoft.com/office/drawing/2014/main" id="{94CB7031-3070-4B32-A9A5-EA01880EB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708" y="1726627"/>
            <a:ext cx="108000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id="{115268A5-2671-4285-BCD9-114BBD78C7CA}"/>
              </a:ext>
            </a:extLst>
          </p:cNvPr>
          <p:cNvPicPr>
            <a:picLocks noChangeAspect="1"/>
          </p:cNvPicPr>
          <p:nvPr/>
        </p:nvPicPr>
        <p:blipFill>
          <a:blip r:embed="rId3"/>
          <a:stretch>
            <a:fillRect/>
          </a:stretch>
        </p:blipFill>
        <p:spPr>
          <a:xfrm>
            <a:off x="8359475" y="1742718"/>
            <a:ext cx="1080000" cy="1080000"/>
          </a:xfrm>
          <a:prstGeom prst="rect">
            <a:avLst/>
          </a:prstGeom>
        </p:spPr>
      </p:pic>
      <p:pic>
        <p:nvPicPr>
          <p:cNvPr id="9220" name="Picture 4" descr="C:\Users\gauth\AppData\Local\Temp\SNAGHTML2eb343e9.PNG">
            <a:extLst>
              <a:ext uri="{FF2B5EF4-FFF2-40B4-BE49-F238E27FC236}">
                <a16:creationId xmlns:a16="http://schemas.microsoft.com/office/drawing/2014/main" id="{A10214A5-48D9-4243-A29B-CE95DA14AB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5278" y="3500051"/>
            <a:ext cx="108000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C:\Users\gauth\AppData\Local\Temp\SNAGHTML2eb43212.PNG">
            <a:extLst>
              <a:ext uri="{FF2B5EF4-FFF2-40B4-BE49-F238E27FC236}">
                <a16:creationId xmlns:a16="http://schemas.microsoft.com/office/drawing/2014/main" id="{17239D0E-CE84-4F65-9905-2D6B4E3450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980" y="3373529"/>
            <a:ext cx="108000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C:\Users\gauth\AppData\Local\Temp\SNAGHTML2eb55804.PNG">
            <a:extLst>
              <a:ext uri="{FF2B5EF4-FFF2-40B4-BE49-F238E27FC236}">
                <a16:creationId xmlns:a16="http://schemas.microsoft.com/office/drawing/2014/main" id="{13740E67-2310-49B9-91AB-0C96495707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2617" y="5022030"/>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77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7CFD-4500-40CA-BE62-6CCA8D8CA8E5}"/>
              </a:ext>
            </a:extLst>
          </p:cNvPr>
          <p:cNvSpPr>
            <a:spLocks noGrp="1"/>
          </p:cNvSpPr>
          <p:nvPr>
            <p:ph type="title"/>
          </p:nvPr>
        </p:nvSpPr>
        <p:spPr/>
        <p:txBody>
          <a:bodyPr/>
          <a:lstStyle/>
          <a:p>
            <a:r>
              <a:rPr lang="en-CA" dirty="0"/>
              <a:t>Operations</a:t>
            </a:r>
          </a:p>
        </p:txBody>
      </p:sp>
      <p:sp>
        <p:nvSpPr>
          <p:cNvPr id="3" name="Content Placeholder 2">
            <a:extLst>
              <a:ext uri="{FF2B5EF4-FFF2-40B4-BE49-F238E27FC236}">
                <a16:creationId xmlns:a16="http://schemas.microsoft.com/office/drawing/2014/main" id="{E8648802-43A6-4582-ACF0-943885659A87}"/>
              </a:ext>
            </a:extLst>
          </p:cNvPr>
          <p:cNvSpPr>
            <a:spLocks noGrp="1"/>
          </p:cNvSpPr>
          <p:nvPr>
            <p:ph idx="1"/>
          </p:nvPr>
        </p:nvSpPr>
        <p:spPr>
          <a:xfrm>
            <a:off x="838200" y="1615614"/>
            <a:ext cx="8322578" cy="4716997"/>
          </a:xfrm>
        </p:spPr>
        <p:txBody>
          <a:bodyPr>
            <a:normAutofit fontScale="77500" lnSpcReduction="20000"/>
          </a:bodyPr>
          <a:lstStyle/>
          <a:p>
            <a:pPr>
              <a:lnSpc>
                <a:spcPct val="120000"/>
              </a:lnSpc>
              <a:spcBef>
                <a:spcPts val="0"/>
              </a:spcBef>
            </a:pPr>
            <a:r>
              <a:rPr lang="en-US" dirty="0"/>
              <a:t>All bilingual French-English</a:t>
            </a:r>
          </a:p>
          <a:p>
            <a:pPr>
              <a:lnSpc>
                <a:spcPct val="120000"/>
              </a:lnSpc>
              <a:spcBef>
                <a:spcPts val="0"/>
              </a:spcBef>
            </a:pPr>
            <a:r>
              <a:rPr lang="en-US" dirty="0"/>
              <a:t>Requirements</a:t>
            </a:r>
          </a:p>
          <a:p>
            <a:pPr lvl="1">
              <a:lnSpc>
                <a:spcPct val="120000"/>
              </a:lnSpc>
              <a:spcBef>
                <a:spcPts val="0"/>
              </a:spcBef>
            </a:pPr>
            <a:r>
              <a:rPr lang="en-US" dirty="0"/>
              <a:t>Graduate degree or post-graduate diploma in evaluation</a:t>
            </a:r>
          </a:p>
          <a:p>
            <a:pPr lvl="1">
              <a:lnSpc>
                <a:spcPct val="120000"/>
              </a:lnSpc>
              <a:spcBef>
                <a:spcPts val="0"/>
              </a:spcBef>
            </a:pPr>
            <a:r>
              <a:rPr lang="en-US" dirty="0"/>
              <a:t>2 years of full-time equivalent experience in evaluation in past 10 years</a:t>
            </a:r>
          </a:p>
          <a:p>
            <a:pPr lvl="1">
              <a:lnSpc>
                <a:spcPct val="120000"/>
              </a:lnSpc>
              <a:spcBef>
                <a:spcPts val="0"/>
              </a:spcBef>
            </a:pPr>
            <a:r>
              <a:rPr lang="en-US" dirty="0"/>
              <a:t>Competence in at least 70% of competencies in each domain – self-assessed</a:t>
            </a:r>
          </a:p>
          <a:p>
            <a:pPr>
              <a:lnSpc>
                <a:spcPct val="120000"/>
              </a:lnSpc>
              <a:spcBef>
                <a:spcPts val="0"/>
              </a:spcBef>
            </a:pPr>
            <a:r>
              <a:rPr lang="en-US" dirty="0"/>
              <a:t>Applications</a:t>
            </a:r>
          </a:p>
          <a:p>
            <a:pPr lvl="1">
              <a:lnSpc>
                <a:spcPct val="120000"/>
              </a:lnSpc>
              <a:spcBef>
                <a:spcPts val="0"/>
              </a:spcBef>
            </a:pPr>
            <a:r>
              <a:rPr lang="en-US" dirty="0"/>
              <a:t>Initial fee</a:t>
            </a:r>
          </a:p>
          <a:p>
            <a:pPr lvl="1">
              <a:lnSpc>
                <a:spcPct val="120000"/>
              </a:lnSpc>
              <a:spcBef>
                <a:spcPts val="0"/>
              </a:spcBef>
            </a:pPr>
            <a:r>
              <a:rPr lang="en-US" dirty="0"/>
              <a:t>Online system for uploading documents and self-assessment</a:t>
            </a:r>
          </a:p>
          <a:p>
            <a:pPr lvl="1">
              <a:lnSpc>
                <a:spcPct val="120000"/>
              </a:lnSpc>
              <a:spcBef>
                <a:spcPts val="0"/>
              </a:spcBef>
            </a:pPr>
            <a:r>
              <a:rPr lang="en-US" dirty="0"/>
              <a:t>Reviewed by 2 members of the 25-member Credentialing Board</a:t>
            </a:r>
          </a:p>
          <a:p>
            <a:pPr lvl="2">
              <a:lnSpc>
                <a:spcPct val="120000"/>
              </a:lnSpc>
              <a:spcBef>
                <a:spcPts val="0"/>
              </a:spcBef>
            </a:pPr>
            <a:r>
              <a:rPr lang="en-US" dirty="0"/>
              <a:t>Process for disagreements and appeals, multiple tries allowed over three years</a:t>
            </a:r>
          </a:p>
          <a:p>
            <a:pPr>
              <a:lnSpc>
                <a:spcPct val="120000"/>
              </a:lnSpc>
              <a:spcBef>
                <a:spcPts val="0"/>
              </a:spcBef>
            </a:pPr>
            <a:r>
              <a:rPr lang="en-US" dirty="0"/>
              <a:t>Maintenance</a:t>
            </a:r>
          </a:p>
          <a:p>
            <a:pPr lvl="1">
              <a:lnSpc>
                <a:spcPct val="120000"/>
              </a:lnSpc>
              <a:spcBef>
                <a:spcPts val="0"/>
              </a:spcBef>
            </a:pPr>
            <a:r>
              <a:rPr lang="en-US" dirty="0"/>
              <a:t>Annual fee</a:t>
            </a:r>
          </a:p>
          <a:p>
            <a:pPr lvl="1">
              <a:lnSpc>
                <a:spcPct val="120000"/>
              </a:lnSpc>
              <a:spcBef>
                <a:spcPts val="0"/>
              </a:spcBef>
            </a:pPr>
            <a:r>
              <a:rPr lang="en-US" dirty="0"/>
              <a:t>Maintain CES membership</a:t>
            </a:r>
          </a:p>
          <a:p>
            <a:pPr lvl="1">
              <a:lnSpc>
                <a:spcPct val="120000"/>
              </a:lnSpc>
              <a:spcBef>
                <a:spcPts val="0"/>
              </a:spcBef>
            </a:pPr>
            <a:r>
              <a:rPr lang="en-US" dirty="0"/>
              <a:t>40 hours of professional development every three years</a:t>
            </a:r>
          </a:p>
          <a:p>
            <a:pPr lvl="2">
              <a:lnSpc>
                <a:spcPct val="120000"/>
              </a:lnSpc>
              <a:spcBef>
                <a:spcPts val="0"/>
              </a:spcBef>
            </a:pPr>
            <a:r>
              <a:rPr lang="en-US" dirty="0"/>
              <a:t>On-line recording honor system</a:t>
            </a:r>
          </a:p>
          <a:p>
            <a:pPr lvl="1">
              <a:lnSpc>
                <a:spcPct val="120000"/>
              </a:lnSpc>
            </a:pPr>
            <a:endParaRPr lang="en-US" dirty="0"/>
          </a:p>
          <a:p>
            <a:endParaRPr lang="en-CA" dirty="0"/>
          </a:p>
        </p:txBody>
      </p:sp>
      <p:sp>
        <p:nvSpPr>
          <p:cNvPr id="4" name="Slide Number Placeholder 3">
            <a:extLst>
              <a:ext uri="{FF2B5EF4-FFF2-40B4-BE49-F238E27FC236}">
                <a16:creationId xmlns:a16="http://schemas.microsoft.com/office/drawing/2014/main" id="{045D8310-C312-41B7-B376-94E4D0C4F510}"/>
              </a:ext>
            </a:extLst>
          </p:cNvPr>
          <p:cNvSpPr>
            <a:spLocks noGrp="1"/>
          </p:cNvSpPr>
          <p:nvPr>
            <p:ph type="sldNum" sz="quarter" idx="12"/>
          </p:nvPr>
        </p:nvSpPr>
        <p:spPr/>
        <p:txBody>
          <a:bodyPr/>
          <a:lstStyle/>
          <a:p>
            <a:fld id="{228079D6-7BAB-4DE6-B1AE-84E5EDFBE2C7}" type="slidenum">
              <a:rPr lang="en-CA" smtClean="0"/>
              <a:t>5</a:t>
            </a:fld>
            <a:endParaRPr lang="en-CA" dirty="0"/>
          </a:p>
        </p:txBody>
      </p:sp>
    </p:spTree>
    <p:extLst>
      <p:ext uri="{BB962C8B-B14F-4D97-AF65-F5344CB8AC3E}">
        <p14:creationId xmlns:p14="http://schemas.microsoft.com/office/powerpoint/2010/main" val="83157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B93E-CB6D-4340-B206-F890C09EEEC7}"/>
              </a:ext>
            </a:extLst>
          </p:cNvPr>
          <p:cNvSpPr>
            <a:spLocks noGrp="1"/>
          </p:cNvSpPr>
          <p:nvPr>
            <p:ph type="title"/>
          </p:nvPr>
        </p:nvSpPr>
        <p:spPr/>
        <p:txBody>
          <a:bodyPr/>
          <a:lstStyle/>
          <a:p>
            <a:r>
              <a:rPr lang="en-CA" dirty="0"/>
              <a:t>Uptake</a:t>
            </a:r>
          </a:p>
        </p:txBody>
      </p:sp>
      <p:sp>
        <p:nvSpPr>
          <p:cNvPr id="3" name="Content Placeholder 2">
            <a:extLst>
              <a:ext uri="{FF2B5EF4-FFF2-40B4-BE49-F238E27FC236}">
                <a16:creationId xmlns:a16="http://schemas.microsoft.com/office/drawing/2014/main" id="{18E6ED19-82EF-4354-BE5C-7E5A9A37422E}"/>
              </a:ext>
            </a:extLst>
          </p:cNvPr>
          <p:cNvSpPr>
            <a:spLocks noGrp="1"/>
          </p:cNvSpPr>
          <p:nvPr>
            <p:ph idx="1"/>
          </p:nvPr>
        </p:nvSpPr>
        <p:spPr>
          <a:xfrm>
            <a:off x="838200" y="1506071"/>
            <a:ext cx="9432471" cy="4670892"/>
          </a:xfrm>
        </p:spPr>
        <p:txBody>
          <a:bodyPr>
            <a:normAutofit fontScale="85000" lnSpcReduction="20000"/>
          </a:bodyPr>
          <a:lstStyle/>
          <a:p>
            <a:r>
              <a:rPr lang="en-CA" dirty="0"/>
              <a:t>Uptake in numbers of CEs has been steady</a:t>
            </a:r>
          </a:p>
          <a:p>
            <a:pPr lvl="1"/>
            <a:r>
              <a:rPr lang="en-CA" dirty="0"/>
              <a:t>Began with a “Grandparent” (long-time CES member) period to push momentum</a:t>
            </a:r>
          </a:p>
          <a:p>
            <a:pPr lvl="1"/>
            <a:endParaRPr lang="en-CA" sz="1600" dirty="0"/>
          </a:p>
          <a:p>
            <a:r>
              <a:rPr lang="en-CA" dirty="0"/>
              <a:t>Currently (Sept 2018)</a:t>
            </a:r>
            <a:r>
              <a:rPr lang="en-CA" sz="2400" dirty="0"/>
              <a:t>: 411 ever-Credentialed Evaluators (CEs): 23% of membership</a:t>
            </a:r>
          </a:p>
          <a:p>
            <a:pPr lvl="1"/>
            <a:r>
              <a:rPr lang="en-CA" dirty="0"/>
              <a:t>Including:</a:t>
            </a:r>
          </a:p>
          <a:p>
            <a:pPr lvl="2"/>
            <a:r>
              <a:rPr lang="en-CA" dirty="0"/>
              <a:t>347 active CEs</a:t>
            </a:r>
          </a:p>
          <a:p>
            <a:pPr lvl="2"/>
            <a:r>
              <a:rPr lang="en-CA" dirty="0"/>
              <a:t>10 international</a:t>
            </a:r>
          </a:p>
          <a:p>
            <a:pPr lvl="2"/>
            <a:r>
              <a:rPr lang="en-CA" dirty="0"/>
              <a:t>47% private sector, 32% public sector (2017)</a:t>
            </a:r>
          </a:p>
          <a:p>
            <a:pPr lvl="2"/>
            <a:r>
              <a:rPr lang="en-CA" dirty="0"/>
              <a:t>70% female (= CES)</a:t>
            </a:r>
          </a:p>
          <a:p>
            <a:pPr lvl="1"/>
            <a:r>
              <a:rPr lang="en-CA" dirty="0"/>
              <a:t>120 underway – paid, started, or under review</a:t>
            </a:r>
          </a:p>
          <a:p>
            <a:pPr lvl="1"/>
            <a:endParaRPr lang="en-CA" sz="1400" dirty="0"/>
          </a:p>
          <a:p>
            <a:r>
              <a:rPr lang="en-CA" dirty="0"/>
              <a:t>2016 Member survey: </a:t>
            </a:r>
          </a:p>
          <a:p>
            <a:pPr lvl="1"/>
            <a:r>
              <a:rPr lang="en-CA" dirty="0"/>
              <a:t>25%  of members intend to apply in the future</a:t>
            </a:r>
          </a:p>
          <a:p>
            <a:pPr lvl="2"/>
            <a:r>
              <a:rPr lang="en-CA" dirty="0"/>
              <a:t>48% in 1-2 years</a:t>
            </a:r>
          </a:p>
          <a:p>
            <a:r>
              <a:rPr lang="en-CA" dirty="0"/>
              <a:t>If all intenders succeed: project 50-55% of membership</a:t>
            </a:r>
          </a:p>
        </p:txBody>
      </p:sp>
      <p:sp>
        <p:nvSpPr>
          <p:cNvPr id="4" name="Slide Number Placeholder 3">
            <a:extLst>
              <a:ext uri="{FF2B5EF4-FFF2-40B4-BE49-F238E27FC236}">
                <a16:creationId xmlns:a16="http://schemas.microsoft.com/office/drawing/2014/main" id="{52E8A9EA-73B9-4E03-9318-F960EFFFD70C}"/>
              </a:ext>
            </a:extLst>
          </p:cNvPr>
          <p:cNvSpPr>
            <a:spLocks noGrp="1"/>
          </p:cNvSpPr>
          <p:nvPr>
            <p:ph type="sldNum" sz="quarter" idx="12"/>
          </p:nvPr>
        </p:nvSpPr>
        <p:spPr/>
        <p:txBody>
          <a:bodyPr/>
          <a:lstStyle/>
          <a:p>
            <a:fld id="{228079D6-7BAB-4DE6-B1AE-84E5EDFBE2C7}" type="slidenum">
              <a:rPr lang="en-CA" smtClean="0"/>
              <a:t>6</a:t>
            </a:fld>
            <a:endParaRPr lang="en-CA" dirty="0"/>
          </a:p>
        </p:txBody>
      </p:sp>
    </p:spTree>
    <p:extLst>
      <p:ext uri="{BB962C8B-B14F-4D97-AF65-F5344CB8AC3E}">
        <p14:creationId xmlns:p14="http://schemas.microsoft.com/office/powerpoint/2010/main" val="320811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p.greenwichmeantime.com/time-zone/north-america/canada/_derived/index.htm_txt_canada-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11041" y="1425575"/>
            <a:ext cx="5981700" cy="4737100"/>
          </a:xfrm>
          <a:noFill/>
        </p:spPr>
      </p:pic>
      <p:sp>
        <p:nvSpPr>
          <p:cNvPr id="7" name="TextBox 6"/>
          <p:cNvSpPr txBox="1"/>
          <p:nvPr/>
        </p:nvSpPr>
        <p:spPr>
          <a:xfrm>
            <a:off x="6824663" y="2589213"/>
            <a:ext cx="1390650" cy="954107"/>
          </a:xfrm>
          <a:prstGeom prst="rect">
            <a:avLst/>
          </a:prstGeom>
          <a:noFill/>
        </p:spPr>
        <p:txBody>
          <a:bodyPr>
            <a:spAutoFit/>
          </a:bodyPr>
          <a:lstStyle/>
          <a:p>
            <a:pPr>
              <a:defRPr/>
            </a:pPr>
            <a:r>
              <a:rPr lang="en-US" sz="1400" b="1" dirty="0">
                <a:solidFill>
                  <a:schemeClr val="accent2">
                    <a:lumMod val="60000"/>
                    <a:lumOff val="40000"/>
                  </a:schemeClr>
                </a:solidFill>
              </a:rPr>
              <a:t>QUEBEC</a:t>
            </a:r>
          </a:p>
          <a:p>
            <a:pPr>
              <a:defRPr/>
            </a:pPr>
            <a:r>
              <a:rPr lang="en-US" sz="1400" dirty="0"/>
              <a:t>24 CEs</a:t>
            </a:r>
          </a:p>
          <a:p>
            <a:pPr>
              <a:defRPr/>
            </a:pPr>
            <a:r>
              <a:rPr lang="en-US" altLang="en-US" sz="1400" dirty="0"/>
              <a:t>130 members</a:t>
            </a:r>
          </a:p>
          <a:p>
            <a:pPr>
              <a:defRPr/>
            </a:pPr>
            <a:endParaRPr lang="en-US" sz="1400" dirty="0"/>
          </a:p>
        </p:txBody>
      </p:sp>
      <p:sp>
        <p:nvSpPr>
          <p:cNvPr id="3076" name="TextBox 7"/>
          <p:cNvSpPr txBox="1">
            <a:spLocks noChangeArrowheads="1"/>
          </p:cNvSpPr>
          <p:nvPr/>
        </p:nvSpPr>
        <p:spPr bwMode="auto">
          <a:xfrm>
            <a:off x="8058150" y="1103358"/>
            <a:ext cx="23145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7030A0"/>
                </a:solidFill>
              </a:rPr>
              <a:t>NEWFOUNDLAND and LABRADOR</a:t>
            </a:r>
          </a:p>
          <a:p>
            <a:pPr eaLnBrk="1" hangingPunct="1">
              <a:lnSpc>
                <a:spcPct val="100000"/>
              </a:lnSpc>
              <a:spcBef>
                <a:spcPct val="0"/>
              </a:spcBef>
              <a:buFontTx/>
              <a:buNone/>
            </a:pPr>
            <a:r>
              <a:rPr lang="en-US" altLang="en-US" sz="1400" dirty="0"/>
              <a:t>6 CEs</a:t>
            </a:r>
          </a:p>
          <a:p>
            <a:pPr eaLnBrk="1" hangingPunct="1">
              <a:lnSpc>
                <a:spcPct val="100000"/>
              </a:lnSpc>
              <a:spcBef>
                <a:spcPct val="0"/>
              </a:spcBef>
              <a:buFontTx/>
              <a:buNone/>
            </a:pPr>
            <a:r>
              <a:rPr lang="en-US" altLang="en-US" sz="1400" dirty="0"/>
              <a:t>13 members</a:t>
            </a:r>
          </a:p>
        </p:txBody>
      </p:sp>
      <p:sp>
        <p:nvSpPr>
          <p:cNvPr id="3077" name="TextBox 8"/>
          <p:cNvSpPr txBox="1">
            <a:spLocks noChangeArrowheads="1"/>
          </p:cNvSpPr>
          <p:nvPr/>
        </p:nvSpPr>
        <p:spPr bwMode="auto">
          <a:xfrm>
            <a:off x="8988127" y="2143462"/>
            <a:ext cx="17907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FF0000"/>
                </a:solidFill>
              </a:rPr>
              <a:t>PRINCE EDWARD ISLAND</a:t>
            </a:r>
          </a:p>
          <a:p>
            <a:pPr eaLnBrk="1" hangingPunct="1">
              <a:lnSpc>
                <a:spcPct val="100000"/>
              </a:lnSpc>
              <a:spcBef>
                <a:spcPct val="0"/>
              </a:spcBef>
              <a:buFontTx/>
              <a:buNone/>
            </a:pPr>
            <a:r>
              <a:rPr lang="en-US" altLang="en-US" sz="1400" dirty="0"/>
              <a:t>5 CEs</a:t>
            </a:r>
          </a:p>
          <a:p>
            <a:pPr eaLnBrk="1" hangingPunct="1">
              <a:lnSpc>
                <a:spcPct val="100000"/>
              </a:lnSpc>
              <a:spcBef>
                <a:spcPct val="0"/>
              </a:spcBef>
              <a:buFontTx/>
              <a:buNone/>
            </a:pPr>
            <a:r>
              <a:rPr lang="en-US" altLang="en-US" sz="1400" dirty="0"/>
              <a:t>19 members</a:t>
            </a:r>
          </a:p>
        </p:txBody>
      </p:sp>
      <p:sp>
        <p:nvSpPr>
          <p:cNvPr id="3078" name="TextBox 9"/>
          <p:cNvSpPr txBox="1">
            <a:spLocks noChangeArrowheads="1"/>
          </p:cNvSpPr>
          <p:nvPr/>
        </p:nvSpPr>
        <p:spPr bwMode="auto">
          <a:xfrm>
            <a:off x="9215438" y="3905361"/>
            <a:ext cx="16192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FF6600"/>
                </a:solidFill>
              </a:rPr>
              <a:t>NOVA SCOTIA</a:t>
            </a:r>
          </a:p>
          <a:p>
            <a:pPr eaLnBrk="1" hangingPunct="1">
              <a:lnSpc>
                <a:spcPct val="100000"/>
              </a:lnSpc>
              <a:spcBef>
                <a:spcPct val="0"/>
              </a:spcBef>
              <a:buFontTx/>
              <a:buNone/>
            </a:pPr>
            <a:r>
              <a:rPr lang="en-US" altLang="en-US" sz="1400" dirty="0"/>
              <a:t>22 CEs</a:t>
            </a:r>
          </a:p>
          <a:p>
            <a:pPr eaLnBrk="1" hangingPunct="1">
              <a:lnSpc>
                <a:spcPct val="100000"/>
              </a:lnSpc>
              <a:spcBef>
                <a:spcPct val="0"/>
              </a:spcBef>
              <a:buFontTx/>
              <a:buNone/>
            </a:pPr>
            <a:r>
              <a:rPr lang="en-US" altLang="en-US" sz="1400" dirty="0"/>
              <a:t>45 members</a:t>
            </a:r>
          </a:p>
        </p:txBody>
      </p:sp>
      <p:sp>
        <p:nvSpPr>
          <p:cNvPr id="3079" name="TextBox 10"/>
          <p:cNvSpPr txBox="1">
            <a:spLocks noChangeArrowheads="1"/>
          </p:cNvSpPr>
          <p:nvPr/>
        </p:nvSpPr>
        <p:spPr bwMode="auto">
          <a:xfrm>
            <a:off x="9063038" y="5356225"/>
            <a:ext cx="152022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00B050"/>
                </a:solidFill>
              </a:rPr>
              <a:t>NEW BRUNSWICK</a:t>
            </a:r>
          </a:p>
          <a:p>
            <a:pPr eaLnBrk="1" hangingPunct="1">
              <a:lnSpc>
                <a:spcPct val="100000"/>
              </a:lnSpc>
              <a:spcBef>
                <a:spcPct val="0"/>
              </a:spcBef>
              <a:buFontTx/>
              <a:buNone/>
            </a:pPr>
            <a:r>
              <a:rPr lang="en-US" altLang="en-US" sz="1400" dirty="0"/>
              <a:t>4 CEs</a:t>
            </a:r>
          </a:p>
          <a:p>
            <a:pPr eaLnBrk="1" hangingPunct="1">
              <a:lnSpc>
                <a:spcPct val="100000"/>
              </a:lnSpc>
              <a:spcBef>
                <a:spcPct val="0"/>
              </a:spcBef>
              <a:buFontTx/>
              <a:buNone/>
            </a:pPr>
            <a:r>
              <a:rPr lang="en-US" altLang="en-US" sz="1400" dirty="0"/>
              <a:t>15 members</a:t>
            </a:r>
          </a:p>
        </p:txBody>
      </p:sp>
      <p:sp>
        <p:nvSpPr>
          <p:cNvPr id="19" name="Arc 18"/>
          <p:cNvSpPr/>
          <p:nvPr/>
        </p:nvSpPr>
        <p:spPr>
          <a:xfrm>
            <a:off x="6447236" y="2878138"/>
            <a:ext cx="942975" cy="2125662"/>
          </a:xfrm>
          <a:prstGeom prst="arc">
            <a:avLst>
              <a:gd name="adj1" fmla="val 19310424"/>
              <a:gd name="adj2" fmla="val 4779452"/>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 name="Arc 20"/>
          <p:cNvSpPr/>
          <p:nvPr/>
        </p:nvSpPr>
        <p:spPr>
          <a:xfrm>
            <a:off x="7696201" y="849314"/>
            <a:ext cx="896541" cy="3711575"/>
          </a:xfrm>
          <a:prstGeom prst="arc">
            <a:avLst>
              <a:gd name="adj1" fmla="val 18318694"/>
              <a:gd name="adj2" fmla="val 5168859"/>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Arc 21"/>
          <p:cNvSpPr/>
          <p:nvPr/>
        </p:nvSpPr>
        <p:spPr>
          <a:xfrm>
            <a:off x="6775848" y="1612902"/>
            <a:ext cx="2458640" cy="3495675"/>
          </a:xfrm>
          <a:prstGeom prst="arc">
            <a:avLst>
              <a:gd name="adj1" fmla="val 20951920"/>
              <a:gd name="adj2" fmla="val 5861489"/>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3" name="Arc 22"/>
          <p:cNvSpPr/>
          <p:nvPr/>
        </p:nvSpPr>
        <p:spPr>
          <a:xfrm rot="3365456">
            <a:off x="7723784" y="3233540"/>
            <a:ext cx="2098675" cy="2127647"/>
          </a:xfrm>
          <a:prstGeom prst="arc">
            <a:avLst>
              <a:gd name="adj1" fmla="val 19989626"/>
              <a:gd name="adj2" fmla="val 4771922"/>
            </a:avLst>
          </a:prstGeom>
          <a:ln>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Arc 23"/>
          <p:cNvSpPr/>
          <p:nvPr/>
        </p:nvSpPr>
        <p:spPr>
          <a:xfrm rot="3365456">
            <a:off x="7472562" y="4313041"/>
            <a:ext cx="2093913" cy="1951435"/>
          </a:xfrm>
          <a:prstGeom prst="arc">
            <a:avLst>
              <a:gd name="adj1" fmla="val 20809419"/>
              <a:gd name="adj2" fmla="val 7315499"/>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85" name="TextBox 19"/>
          <p:cNvSpPr txBox="1">
            <a:spLocks noChangeArrowheads="1"/>
          </p:cNvSpPr>
          <p:nvPr/>
        </p:nvSpPr>
        <p:spPr bwMode="auto">
          <a:xfrm>
            <a:off x="4103046" y="920071"/>
            <a:ext cx="126087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FF9999"/>
                </a:solidFill>
              </a:rPr>
              <a:t>ONTARIO</a:t>
            </a:r>
          </a:p>
          <a:p>
            <a:pPr eaLnBrk="1" hangingPunct="1">
              <a:lnSpc>
                <a:spcPct val="100000"/>
              </a:lnSpc>
              <a:spcBef>
                <a:spcPct val="0"/>
              </a:spcBef>
              <a:buFontTx/>
              <a:buNone/>
            </a:pPr>
            <a:r>
              <a:rPr lang="en-US" altLang="en-US" sz="1400" dirty="0"/>
              <a:t>84 CEs</a:t>
            </a:r>
          </a:p>
          <a:p>
            <a:pPr eaLnBrk="1" hangingPunct="1">
              <a:lnSpc>
                <a:spcPct val="100000"/>
              </a:lnSpc>
              <a:spcBef>
                <a:spcPct val="0"/>
              </a:spcBef>
              <a:buFontTx/>
              <a:buNone/>
            </a:pPr>
            <a:r>
              <a:rPr lang="en-US" altLang="en-US" sz="1400" dirty="0"/>
              <a:t>409 members</a:t>
            </a:r>
          </a:p>
        </p:txBody>
      </p:sp>
      <p:sp>
        <p:nvSpPr>
          <p:cNvPr id="26" name="Arc 25"/>
          <p:cNvSpPr/>
          <p:nvPr/>
        </p:nvSpPr>
        <p:spPr>
          <a:xfrm rot="9828542">
            <a:off x="4752563" y="1067089"/>
            <a:ext cx="996554" cy="3820396"/>
          </a:xfrm>
          <a:prstGeom prst="arc">
            <a:avLst>
              <a:gd name="adj1" fmla="val 16329129"/>
              <a:gd name="adj2" fmla="val 4620210"/>
            </a:avLst>
          </a:prstGeom>
          <a:ln w="15875">
            <a:solidFill>
              <a:srgbClr val="FF99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87" name="TextBox 24"/>
          <p:cNvSpPr txBox="1">
            <a:spLocks noChangeArrowheads="1"/>
          </p:cNvSpPr>
          <p:nvPr/>
        </p:nvSpPr>
        <p:spPr bwMode="auto">
          <a:xfrm>
            <a:off x="2845595" y="1660526"/>
            <a:ext cx="109690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0070C0"/>
                </a:solidFill>
              </a:rPr>
              <a:t>MANITOBA</a:t>
            </a:r>
          </a:p>
          <a:p>
            <a:pPr eaLnBrk="1" hangingPunct="1">
              <a:lnSpc>
                <a:spcPct val="100000"/>
              </a:lnSpc>
              <a:spcBef>
                <a:spcPct val="0"/>
              </a:spcBef>
              <a:buFontTx/>
              <a:buNone/>
            </a:pPr>
            <a:r>
              <a:rPr lang="en-US" altLang="en-US" sz="1400" dirty="0"/>
              <a:t>18 CEs</a:t>
            </a:r>
          </a:p>
          <a:p>
            <a:pPr eaLnBrk="1" hangingPunct="1">
              <a:lnSpc>
                <a:spcPct val="100000"/>
              </a:lnSpc>
              <a:spcBef>
                <a:spcPct val="0"/>
              </a:spcBef>
              <a:buFontTx/>
              <a:buNone/>
            </a:pPr>
            <a:r>
              <a:rPr lang="en-US" altLang="en-US" sz="1400" dirty="0"/>
              <a:t>55 members</a:t>
            </a:r>
          </a:p>
        </p:txBody>
      </p:sp>
      <p:sp>
        <p:nvSpPr>
          <p:cNvPr id="3088" name="TextBox 26"/>
          <p:cNvSpPr txBox="1">
            <a:spLocks noChangeArrowheads="1"/>
          </p:cNvSpPr>
          <p:nvPr/>
        </p:nvSpPr>
        <p:spPr bwMode="auto">
          <a:xfrm>
            <a:off x="1534717" y="5334002"/>
            <a:ext cx="19490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CC99FF"/>
                </a:solidFill>
              </a:rPr>
              <a:t>SASKATCHEWAN</a:t>
            </a:r>
          </a:p>
          <a:p>
            <a:pPr eaLnBrk="1" hangingPunct="1">
              <a:lnSpc>
                <a:spcPct val="100000"/>
              </a:lnSpc>
              <a:spcBef>
                <a:spcPct val="0"/>
              </a:spcBef>
              <a:buFontTx/>
              <a:buNone/>
            </a:pPr>
            <a:r>
              <a:rPr lang="en-US" altLang="en-US" sz="1400" dirty="0"/>
              <a:t>8 CEs</a:t>
            </a:r>
          </a:p>
          <a:p>
            <a:pPr eaLnBrk="1" hangingPunct="1">
              <a:lnSpc>
                <a:spcPct val="100000"/>
              </a:lnSpc>
              <a:spcBef>
                <a:spcPct val="0"/>
              </a:spcBef>
              <a:buFontTx/>
              <a:buNone/>
            </a:pPr>
            <a:r>
              <a:rPr lang="en-US" altLang="en-US" sz="1400" dirty="0"/>
              <a:t>61 members</a:t>
            </a:r>
          </a:p>
        </p:txBody>
      </p:sp>
      <p:sp>
        <p:nvSpPr>
          <p:cNvPr id="30" name="Arc 29"/>
          <p:cNvSpPr/>
          <p:nvPr/>
        </p:nvSpPr>
        <p:spPr>
          <a:xfrm rot="9828542">
            <a:off x="3563543" y="727077"/>
            <a:ext cx="1793081" cy="3789363"/>
          </a:xfrm>
          <a:prstGeom prst="arc">
            <a:avLst>
              <a:gd name="adj1" fmla="val 15949629"/>
              <a:gd name="adj2" fmla="val 1427870"/>
            </a:avLst>
          </a:prstGeom>
          <a:ln w="9525">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90" name="TextBox 28"/>
          <p:cNvSpPr txBox="1">
            <a:spLocks noChangeArrowheads="1"/>
          </p:cNvSpPr>
          <p:nvPr/>
        </p:nvSpPr>
        <p:spPr bwMode="auto">
          <a:xfrm>
            <a:off x="1545433" y="3905251"/>
            <a:ext cx="1426369"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FF7C80"/>
                </a:solidFill>
              </a:rPr>
              <a:t>ALBERTA</a:t>
            </a:r>
            <a:r>
              <a:rPr lang="en-US" altLang="en-US" sz="1800" b="1" dirty="0">
                <a:solidFill>
                  <a:srgbClr val="FF7C80"/>
                </a:solidFill>
              </a:rPr>
              <a:t> </a:t>
            </a:r>
            <a:r>
              <a:rPr lang="en-US" altLang="en-US" sz="1400" b="1" dirty="0">
                <a:solidFill>
                  <a:srgbClr val="FF7C80"/>
                </a:solidFill>
              </a:rPr>
              <a:t>and </a:t>
            </a:r>
            <a:r>
              <a:rPr lang="en-US" altLang="en-US" sz="1400" b="1" dirty="0">
                <a:solidFill>
                  <a:srgbClr val="E2C48E"/>
                </a:solidFill>
              </a:rPr>
              <a:t>NT</a:t>
            </a:r>
          </a:p>
          <a:p>
            <a:pPr eaLnBrk="1" hangingPunct="1">
              <a:lnSpc>
                <a:spcPct val="100000"/>
              </a:lnSpc>
              <a:spcBef>
                <a:spcPct val="0"/>
              </a:spcBef>
              <a:buFontTx/>
              <a:buNone/>
            </a:pPr>
            <a:r>
              <a:rPr lang="en-US" altLang="en-US" sz="1400" dirty="0"/>
              <a:t>52 CEs</a:t>
            </a:r>
          </a:p>
          <a:p>
            <a:pPr eaLnBrk="1" hangingPunct="1">
              <a:lnSpc>
                <a:spcPct val="100000"/>
              </a:lnSpc>
              <a:spcBef>
                <a:spcPct val="0"/>
              </a:spcBef>
              <a:buFontTx/>
              <a:buNone/>
            </a:pPr>
            <a:r>
              <a:rPr lang="en-US" altLang="en-US" sz="1400" dirty="0"/>
              <a:t>267 members</a:t>
            </a:r>
          </a:p>
        </p:txBody>
      </p:sp>
      <p:sp>
        <p:nvSpPr>
          <p:cNvPr id="32" name="Arc 31"/>
          <p:cNvSpPr/>
          <p:nvPr/>
        </p:nvSpPr>
        <p:spPr>
          <a:xfrm rot="7723619">
            <a:off x="2145309" y="3453805"/>
            <a:ext cx="2020887" cy="2158604"/>
          </a:xfrm>
          <a:prstGeom prst="arc">
            <a:avLst>
              <a:gd name="adj1" fmla="val 15715327"/>
              <a:gd name="adj2" fmla="val 1992107"/>
            </a:avLst>
          </a:prstGeom>
          <a:ln w="12700">
            <a:solidFill>
              <a:srgbClr val="FF7C8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 name="TextBox 30"/>
          <p:cNvSpPr txBox="1"/>
          <p:nvPr/>
        </p:nvSpPr>
        <p:spPr>
          <a:xfrm>
            <a:off x="1564813" y="2143463"/>
            <a:ext cx="1459848" cy="954107"/>
          </a:xfrm>
          <a:prstGeom prst="rect">
            <a:avLst/>
          </a:prstGeom>
          <a:noFill/>
        </p:spPr>
        <p:txBody>
          <a:bodyPr wrap="square">
            <a:spAutoFit/>
          </a:bodyPr>
          <a:lstStyle/>
          <a:p>
            <a:pPr>
              <a:defRPr/>
            </a:pPr>
            <a:r>
              <a:rPr lang="en-US" sz="1400" b="1" dirty="0">
                <a:solidFill>
                  <a:srgbClr val="92D050"/>
                </a:solidFill>
              </a:rPr>
              <a:t>BRITISH COLUMBIA</a:t>
            </a:r>
            <a:endParaRPr lang="en-US" sz="1400" b="1" dirty="0">
              <a:solidFill>
                <a:schemeClr val="accent5">
                  <a:lumMod val="60000"/>
                  <a:lumOff val="40000"/>
                </a:schemeClr>
              </a:solidFill>
            </a:endParaRPr>
          </a:p>
          <a:p>
            <a:pPr>
              <a:defRPr/>
            </a:pPr>
            <a:r>
              <a:rPr lang="en-US" sz="1400" dirty="0"/>
              <a:t>52 CEs</a:t>
            </a:r>
          </a:p>
          <a:p>
            <a:pPr>
              <a:defRPr/>
            </a:pPr>
            <a:r>
              <a:rPr lang="en-US" sz="1400" dirty="0"/>
              <a:t>197 members</a:t>
            </a:r>
          </a:p>
        </p:txBody>
      </p:sp>
      <p:sp>
        <p:nvSpPr>
          <p:cNvPr id="36" name="Arc 35"/>
          <p:cNvSpPr/>
          <p:nvPr/>
        </p:nvSpPr>
        <p:spPr>
          <a:xfrm rot="6923353">
            <a:off x="2243932" y="3952480"/>
            <a:ext cx="2274888" cy="2345531"/>
          </a:xfrm>
          <a:prstGeom prst="arc">
            <a:avLst>
              <a:gd name="adj1" fmla="val 15352241"/>
              <a:gd name="adj2" fmla="val 1843215"/>
            </a:avLst>
          </a:prstGeom>
          <a:ln w="12700">
            <a:solidFill>
              <a:srgbClr val="CC99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9" name="Arc 38"/>
          <p:cNvSpPr/>
          <p:nvPr/>
        </p:nvSpPr>
        <p:spPr>
          <a:xfrm rot="5243073">
            <a:off x="2218930" y="2062560"/>
            <a:ext cx="2098675" cy="2126456"/>
          </a:xfrm>
          <a:prstGeom prst="arc">
            <a:avLst>
              <a:gd name="adj1" fmla="val 416989"/>
              <a:gd name="adj2" fmla="val 5140744"/>
            </a:avLst>
          </a:prstGeom>
          <a:ln w="12700">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95" name="TextBox 39"/>
          <p:cNvSpPr txBox="1">
            <a:spLocks noChangeArrowheads="1"/>
          </p:cNvSpPr>
          <p:nvPr/>
        </p:nvSpPr>
        <p:spPr bwMode="auto">
          <a:xfrm>
            <a:off x="5600603" y="1264316"/>
            <a:ext cx="132278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FF9999"/>
                </a:solidFill>
              </a:rPr>
              <a:t>NATIONAL CAPITAL</a:t>
            </a:r>
          </a:p>
          <a:p>
            <a:pPr eaLnBrk="1" hangingPunct="1">
              <a:lnSpc>
                <a:spcPct val="100000"/>
              </a:lnSpc>
              <a:spcBef>
                <a:spcPct val="0"/>
              </a:spcBef>
              <a:buFontTx/>
              <a:buNone/>
            </a:pPr>
            <a:r>
              <a:rPr lang="en-US" altLang="en-US" sz="1400" dirty="0"/>
              <a:t>120 CEs</a:t>
            </a:r>
          </a:p>
          <a:p>
            <a:pPr eaLnBrk="1" hangingPunct="1">
              <a:lnSpc>
                <a:spcPct val="100000"/>
              </a:lnSpc>
              <a:spcBef>
                <a:spcPct val="0"/>
              </a:spcBef>
              <a:buFontTx/>
              <a:buNone/>
            </a:pPr>
            <a:r>
              <a:rPr lang="en-US" altLang="en-US" sz="1400" dirty="0"/>
              <a:t>440 members</a:t>
            </a:r>
          </a:p>
        </p:txBody>
      </p:sp>
      <p:sp>
        <p:nvSpPr>
          <p:cNvPr id="3096" name="TextBox 32"/>
          <p:cNvSpPr txBox="1">
            <a:spLocks noChangeArrowheads="1"/>
          </p:cNvSpPr>
          <p:nvPr/>
        </p:nvSpPr>
        <p:spPr bwMode="auto">
          <a:xfrm>
            <a:off x="1681606" y="6229036"/>
            <a:ext cx="7724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200" i="1" dirty="0"/>
              <a:t>International and library members excluded from member data</a:t>
            </a:r>
          </a:p>
        </p:txBody>
      </p:sp>
      <p:sp>
        <p:nvSpPr>
          <p:cNvPr id="42" name="Arc 41"/>
          <p:cNvSpPr/>
          <p:nvPr/>
        </p:nvSpPr>
        <p:spPr>
          <a:xfrm rot="9828542">
            <a:off x="5820967" y="1857375"/>
            <a:ext cx="1675209" cy="3875088"/>
          </a:xfrm>
          <a:prstGeom prst="arc">
            <a:avLst>
              <a:gd name="adj1" fmla="val 17042864"/>
              <a:gd name="adj2" fmla="val 3931357"/>
            </a:avLst>
          </a:prstGeom>
          <a:ln w="15875">
            <a:solidFill>
              <a:srgbClr val="FF99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 name="TextBox 1"/>
          <p:cNvSpPr txBox="1"/>
          <p:nvPr/>
        </p:nvSpPr>
        <p:spPr>
          <a:xfrm>
            <a:off x="9667007" y="6162674"/>
            <a:ext cx="2058106" cy="307777"/>
          </a:xfrm>
          <a:prstGeom prst="rect">
            <a:avLst/>
          </a:prstGeom>
          <a:noFill/>
          <a:ln w="28575">
            <a:solidFill>
              <a:srgbClr val="FF00FF"/>
            </a:solidFill>
          </a:ln>
        </p:spPr>
        <p:txBody>
          <a:bodyPr wrap="square" rtlCol="0">
            <a:spAutoFit/>
          </a:bodyPr>
          <a:lstStyle/>
          <a:p>
            <a:r>
              <a:rPr lang="en-CA" sz="1400" dirty="0"/>
              <a:t>10 INTERNATIONAL CE’s</a:t>
            </a:r>
          </a:p>
        </p:txBody>
      </p:sp>
      <p:sp>
        <p:nvSpPr>
          <p:cNvPr id="27" name="TextBox 24">
            <a:extLst>
              <a:ext uri="{FF2B5EF4-FFF2-40B4-BE49-F238E27FC236}">
                <a16:creationId xmlns:a16="http://schemas.microsoft.com/office/drawing/2014/main" id="{627048BE-4003-40FF-846C-AE78B1556034}"/>
              </a:ext>
            </a:extLst>
          </p:cNvPr>
          <p:cNvSpPr txBox="1">
            <a:spLocks noChangeArrowheads="1"/>
          </p:cNvSpPr>
          <p:nvPr/>
        </p:nvSpPr>
        <p:spPr bwMode="auto">
          <a:xfrm>
            <a:off x="1332012" y="894984"/>
            <a:ext cx="109690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1400" b="1" dirty="0">
                <a:solidFill>
                  <a:srgbClr val="0070C0"/>
                </a:solidFill>
              </a:rPr>
              <a:t>YUKON</a:t>
            </a:r>
          </a:p>
          <a:p>
            <a:pPr eaLnBrk="1" hangingPunct="1">
              <a:lnSpc>
                <a:spcPct val="100000"/>
              </a:lnSpc>
              <a:spcBef>
                <a:spcPct val="0"/>
              </a:spcBef>
              <a:buFontTx/>
              <a:buNone/>
            </a:pPr>
            <a:r>
              <a:rPr lang="en-US" altLang="en-US" sz="1400" dirty="0"/>
              <a:t>1 CE</a:t>
            </a:r>
          </a:p>
          <a:p>
            <a:pPr eaLnBrk="1" hangingPunct="1">
              <a:lnSpc>
                <a:spcPct val="100000"/>
              </a:lnSpc>
              <a:spcBef>
                <a:spcPct val="0"/>
              </a:spcBef>
              <a:buFontTx/>
              <a:buNone/>
            </a:pPr>
            <a:r>
              <a:rPr lang="en-US" altLang="en-US" sz="1400" dirty="0"/>
              <a:t>15 members</a:t>
            </a:r>
          </a:p>
        </p:txBody>
      </p:sp>
      <p:sp>
        <p:nvSpPr>
          <p:cNvPr id="28" name="Arc 27">
            <a:extLst>
              <a:ext uri="{FF2B5EF4-FFF2-40B4-BE49-F238E27FC236}">
                <a16:creationId xmlns:a16="http://schemas.microsoft.com/office/drawing/2014/main" id="{4E837D70-C8E7-4872-9C34-CECC7A74909C}"/>
              </a:ext>
            </a:extLst>
          </p:cNvPr>
          <p:cNvSpPr/>
          <p:nvPr/>
        </p:nvSpPr>
        <p:spPr>
          <a:xfrm rot="7936061" flipH="1">
            <a:off x="1372046" y="1319014"/>
            <a:ext cx="1482523" cy="2237999"/>
          </a:xfrm>
          <a:prstGeom prst="arc">
            <a:avLst>
              <a:gd name="adj1" fmla="val 16134183"/>
              <a:gd name="adj2" fmla="val 1427870"/>
            </a:avLst>
          </a:prstGeom>
          <a:ln w="9525">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2913284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4056-B8CD-4A33-A159-7017AC950F9A}"/>
              </a:ext>
            </a:extLst>
          </p:cNvPr>
          <p:cNvSpPr>
            <a:spLocks noGrp="1"/>
          </p:cNvSpPr>
          <p:nvPr>
            <p:ph type="title"/>
          </p:nvPr>
        </p:nvSpPr>
        <p:spPr/>
        <p:txBody>
          <a:bodyPr/>
          <a:lstStyle/>
          <a:p>
            <a:r>
              <a:rPr lang="en-CA" dirty="0"/>
              <a:t>Mainstreaming May be in Progress</a:t>
            </a:r>
          </a:p>
        </p:txBody>
      </p:sp>
      <p:sp>
        <p:nvSpPr>
          <p:cNvPr id="4" name="Slide Number Placeholder 3">
            <a:extLst>
              <a:ext uri="{FF2B5EF4-FFF2-40B4-BE49-F238E27FC236}">
                <a16:creationId xmlns:a16="http://schemas.microsoft.com/office/drawing/2014/main" id="{DBB8C4DD-EC54-4694-99C4-20622971885B}"/>
              </a:ext>
            </a:extLst>
          </p:cNvPr>
          <p:cNvSpPr>
            <a:spLocks noGrp="1"/>
          </p:cNvSpPr>
          <p:nvPr>
            <p:ph type="sldNum" sz="quarter" idx="12"/>
          </p:nvPr>
        </p:nvSpPr>
        <p:spPr/>
        <p:txBody>
          <a:bodyPr/>
          <a:lstStyle/>
          <a:p>
            <a:fld id="{228079D6-7BAB-4DE6-B1AE-84E5EDFBE2C7}" type="slidenum">
              <a:rPr lang="en-CA" smtClean="0"/>
              <a:t>8</a:t>
            </a:fld>
            <a:endParaRPr lang="en-CA" dirty="0"/>
          </a:p>
        </p:txBody>
      </p:sp>
      <p:sp>
        <p:nvSpPr>
          <p:cNvPr id="3" name="Content Placeholder 2">
            <a:extLst>
              <a:ext uri="{FF2B5EF4-FFF2-40B4-BE49-F238E27FC236}">
                <a16:creationId xmlns:a16="http://schemas.microsoft.com/office/drawing/2014/main" id="{96485A73-5784-42C6-9B78-0661DCF42D64}"/>
              </a:ext>
            </a:extLst>
          </p:cNvPr>
          <p:cNvSpPr>
            <a:spLocks noGrp="1"/>
          </p:cNvSpPr>
          <p:nvPr>
            <p:ph idx="1"/>
          </p:nvPr>
        </p:nvSpPr>
        <p:spPr>
          <a:xfrm>
            <a:off x="452305" y="1963024"/>
            <a:ext cx="5218651" cy="4079002"/>
          </a:xfrm>
        </p:spPr>
        <p:txBody>
          <a:bodyPr>
            <a:normAutofit/>
          </a:bodyPr>
          <a:lstStyle/>
          <a:p>
            <a:r>
              <a:rPr lang="en-CA" dirty="0"/>
              <a:t>Growing focus on CE by newer members</a:t>
            </a:r>
          </a:p>
          <a:p>
            <a:r>
              <a:rPr lang="en-CA" dirty="0"/>
              <a:t>Support/demand by more employers (RFPs, job requirements)</a:t>
            </a:r>
          </a:p>
          <a:p>
            <a:r>
              <a:rPr lang="en-CA" dirty="0"/>
              <a:t>Competitive advantage of the CE: desirable/necessary for career advancement</a:t>
            </a:r>
          </a:p>
          <a:p>
            <a:pPr lvl="3"/>
            <a:endParaRPr lang="en-CA" sz="2000" dirty="0"/>
          </a:p>
          <a:p>
            <a:endParaRPr lang="en-CA" dirty="0"/>
          </a:p>
          <a:p>
            <a:endParaRPr lang="en-CA" dirty="0"/>
          </a:p>
        </p:txBody>
      </p:sp>
      <p:pic>
        <p:nvPicPr>
          <p:cNvPr id="8" name="Image 7">
            <a:extLst>
              <a:ext uri="{FF2B5EF4-FFF2-40B4-BE49-F238E27FC236}">
                <a16:creationId xmlns:a16="http://schemas.microsoft.com/office/drawing/2014/main" id="{A5F0C104-9503-495E-A441-44E2A859D525}"/>
              </a:ext>
            </a:extLst>
          </p:cNvPr>
          <p:cNvPicPr>
            <a:picLocks noChangeAspect="1"/>
          </p:cNvPicPr>
          <p:nvPr/>
        </p:nvPicPr>
        <p:blipFill>
          <a:blip r:embed="rId3"/>
          <a:stretch>
            <a:fillRect/>
          </a:stretch>
        </p:blipFill>
        <p:spPr>
          <a:xfrm>
            <a:off x="5670956" y="1808938"/>
            <a:ext cx="6284205" cy="3872015"/>
          </a:xfrm>
          <a:prstGeom prst="rect">
            <a:avLst/>
          </a:prstGeom>
        </p:spPr>
      </p:pic>
    </p:spTree>
    <p:extLst>
      <p:ext uri="{BB962C8B-B14F-4D97-AF65-F5344CB8AC3E}">
        <p14:creationId xmlns:p14="http://schemas.microsoft.com/office/powerpoint/2010/main" val="320262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B97A-839D-4508-9D51-83C0D983EFCE}"/>
              </a:ext>
            </a:extLst>
          </p:cNvPr>
          <p:cNvSpPr>
            <a:spLocks noGrp="1"/>
          </p:cNvSpPr>
          <p:nvPr>
            <p:ph type="title"/>
          </p:nvPr>
        </p:nvSpPr>
        <p:spPr/>
        <p:txBody>
          <a:bodyPr/>
          <a:lstStyle/>
          <a:p>
            <a:r>
              <a:rPr lang="en-CA" dirty="0"/>
              <a:t>CE May Be Solidifying Professional Identity</a:t>
            </a:r>
            <a:br>
              <a:rPr lang="en-CA" dirty="0"/>
            </a:br>
            <a:endParaRPr lang="en-US" dirty="0"/>
          </a:p>
        </p:txBody>
      </p:sp>
      <p:sp>
        <p:nvSpPr>
          <p:cNvPr id="3" name="Content Placeholder 2">
            <a:extLst>
              <a:ext uri="{FF2B5EF4-FFF2-40B4-BE49-F238E27FC236}">
                <a16:creationId xmlns:a16="http://schemas.microsoft.com/office/drawing/2014/main" id="{7840A4EA-CDA3-4F0B-9A3D-6FF85C9C96FC}"/>
              </a:ext>
            </a:extLst>
          </p:cNvPr>
          <p:cNvSpPr>
            <a:spLocks noGrp="1"/>
          </p:cNvSpPr>
          <p:nvPr>
            <p:ph idx="1"/>
          </p:nvPr>
        </p:nvSpPr>
        <p:spPr/>
        <p:txBody>
          <a:bodyPr>
            <a:normAutofit/>
          </a:bodyPr>
          <a:lstStyle/>
          <a:p>
            <a:r>
              <a:rPr lang="en-CA" dirty="0"/>
              <a:t>CEs are more likely than non CEs to:</a:t>
            </a:r>
          </a:p>
          <a:p>
            <a:pPr lvl="1"/>
            <a:r>
              <a:rPr lang="en-CA" dirty="0"/>
              <a:t>Identify as evaluators</a:t>
            </a:r>
          </a:p>
          <a:p>
            <a:pPr lvl="1"/>
            <a:r>
              <a:rPr lang="en-CA" dirty="0"/>
              <a:t>See evaluation as a profession</a:t>
            </a:r>
          </a:p>
          <a:p>
            <a:pPr marL="457200" lvl="3" indent="-457200"/>
            <a:r>
              <a:rPr lang="en-CA" sz="2800" dirty="0"/>
              <a:t>Competencies used in postsecondary curricula</a:t>
            </a:r>
          </a:p>
          <a:p>
            <a:pPr marL="914400" lvl="4" indent="-457200"/>
            <a:r>
              <a:rPr lang="en-CA" sz="2400" dirty="0"/>
              <a:t>Consortium of Universities for Evaluation Education (CUEE) established in 2008 to “build capacity and expand opportunities for graduate-level education and training across Canada”</a:t>
            </a:r>
          </a:p>
          <a:p>
            <a:pPr marL="457200" lvl="3" indent="-457200"/>
            <a:r>
              <a:rPr lang="en-CA" sz="2800" dirty="0"/>
              <a:t>CES is investing in advanced professional development</a:t>
            </a:r>
          </a:p>
          <a:p>
            <a:pPr lvl="2"/>
            <a:r>
              <a:rPr lang="en-CA" sz="2400" dirty="0"/>
              <a:t>E-Institute, webinars, annual Conference: all aligned with Competencies</a:t>
            </a:r>
          </a:p>
          <a:p>
            <a:pPr marL="444500" lvl="3" indent="-444500">
              <a:buNone/>
            </a:pPr>
            <a:endParaRPr lang="en-CA" sz="2000" dirty="0"/>
          </a:p>
          <a:p>
            <a:pPr lvl="2"/>
            <a:endParaRPr lang="en-CA" dirty="0"/>
          </a:p>
          <a:p>
            <a:endParaRPr lang="en-US" dirty="0"/>
          </a:p>
        </p:txBody>
      </p:sp>
      <p:sp>
        <p:nvSpPr>
          <p:cNvPr id="4" name="Slide Number Placeholder 3">
            <a:extLst>
              <a:ext uri="{FF2B5EF4-FFF2-40B4-BE49-F238E27FC236}">
                <a16:creationId xmlns:a16="http://schemas.microsoft.com/office/drawing/2014/main" id="{05164E6F-D3AF-4FE4-AE12-6F85FE398790}"/>
              </a:ext>
            </a:extLst>
          </p:cNvPr>
          <p:cNvSpPr>
            <a:spLocks noGrp="1"/>
          </p:cNvSpPr>
          <p:nvPr>
            <p:ph type="sldNum" sz="quarter" idx="12"/>
          </p:nvPr>
        </p:nvSpPr>
        <p:spPr/>
        <p:txBody>
          <a:bodyPr/>
          <a:lstStyle/>
          <a:p>
            <a:fld id="{228079D6-7BAB-4DE6-B1AE-84E5EDFBE2C7}" type="slidenum">
              <a:rPr lang="en-CA" smtClean="0"/>
              <a:t>9</a:t>
            </a:fld>
            <a:endParaRPr lang="en-CA" dirty="0"/>
          </a:p>
        </p:txBody>
      </p:sp>
    </p:spTree>
    <p:extLst>
      <p:ext uri="{BB962C8B-B14F-4D97-AF65-F5344CB8AC3E}">
        <p14:creationId xmlns:p14="http://schemas.microsoft.com/office/powerpoint/2010/main" val="309194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2541</TotalTime>
  <Words>1291</Words>
  <Application>Microsoft Office PowerPoint</Application>
  <PresentationFormat>Widescreen</PresentationFormat>
  <Paragraphs>255</Paragraphs>
  <Slides>16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Mincho</vt:lpstr>
      <vt:lpstr>Arial</vt:lpstr>
      <vt:lpstr>Calibri</vt:lpstr>
      <vt:lpstr>Calibri Light</vt:lpstr>
      <vt:lpstr>Times New Roman</vt:lpstr>
      <vt:lpstr>Wingdings</vt:lpstr>
      <vt:lpstr>Wingdings 3</vt:lpstr>
      <vt:lpstr>Office Theme</vt:lpstr>
      <vt:lpstr>The Canadian Evaluation Society Case</vt:lpstr>
      <vt:lpstr>Professional designation program (PDP) evolution</vt:lpstr>
      <vt:lpstr>Credentialed Evaluator Designation</vt:lpstr>
      <vt:lpstr>CES Competencies for Canadian Evaluation Practice Competency—5 Domains</vt:lpstr>
      <vt:lpstr>Operations</vt:lpstr>
      <vt:lpstr>Uptake</vt:lpstr>
      <vt:lpstr>PowerPoint Presentation</vt:lpstr>
      <vt:lpstr>Mainstreaming May be in Progress</vt:lpstr>
      <vt:lpstr>CE May Be Solidifying Professional Identity </vt:lpstr>
      <vt:lpstr>CE Program Remaining Current</vt:lpstr>
      <vt:lpstr>CE Competencies Review Process</vt:lpstr>
      <vt:lpstr>Topics for Particular Consideration</vt:lpstr>
      <vt:lpstr>Key Competency Changes—Summary </vt:lpstr>
      <vt:lpstr>Emerging Challenges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the Canadian Evaluation Society’s Professional Designation, 2010 – 2018:  Implications for Resiliency of the Field</dc:title>
  <dc:creator>Natalie</dc:creator>
  <cp:lastModifiedBy>Gail Barrington</cp:lastModifiedBy>
  <cp:revision>92</cp:revision>
  <cp:lastPrinted>2018-10-23T16:10:38Z</cp:lastPrinted>
  <dcterms:created xsi:type="dcterms:W3CDTF">2018-09-12T20:33:14Z</dcterms:created>
  <dcterms:modified xsi:type="dcterms:W3CDTF">2018-10-23T16:10:41Z</dcterms:modified>
</cp:coreProperties>
</file>