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64" r:id="rId6"/>
    <p:sldId id="266" r:id="rId7"/>
    <p:sldId id="265" r:id="rId8"/>
    <p:sldId id="318" r:id="rId9"/>
    <p:sldId id="267" r:id="rId10"/>
    <p:sldId id="268" r:id="rId11"/>
    <p:sldId id="306" r:id="rId12"/>
    <p:sldId id="259" r:id="rId13"/>
    <p:sldId id="305" r:id="rId14"/>
    <p:sldId id="298" r:id="rId15"/>
    <p:sldId id="271" r:id="rId16"/>
    <p:sldId id="257" r:id="rId17"/>
    <p:sldId id="270" r:id="rId18"/>
    <p:sldId id="316" r:id="rId19"/>
    <p:sldId id="317" r:id="rId20"/>
    <p:sldId id="272" r:id="rId21"/>
    <p:sldId id="322" r:id="rId22"/>
    <p:sldId id="324" r:id="rId23"/>
    <p:sldId id="274" r:id="rId24"/>
    <p:sldId id="310" r:id="rId25"/>
    <p:sldId id="315" r:id="rId26"/>
    <p:sldId id="323" r:id="rId27"/>
    <p:sldId id="263" r:id="rId28"/>
    <p:sldId id="307" r:id="rId29"/>
    <p:sldId id="308" r:id="rId30"/>
    <p:sldId id="30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7463" autoAdjust="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259276-ACE0-41DB-9F4C-8769667583D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FA85735-4646-4F0E-A90C-D006D54C8115}">
      <dgm:prSet/>
      <dgm:spPr/>
      <dgm:t>
        <a:bodyPr/>
        <a:lstStyle/>
        <a:p>
          <a:r>
            <a:rPr lang="en-US"/>
            <a:t>Stakeholders’ training and experience in statistics</a:t>
          </a:r>
        </a:p>
      </dgm:t>
    </dgm:pt>
    <dgm:pt modelId="{6A63792A-538D-4F70-859D-EB4C6D6A2BCB}" type="parTrans" cxnId="{107C4691-ABE8-499C-9D82-438CC60A8F3A}">
      <dgm:prSet/>
      <dgm:spPr/>
      <dgm:t>
        <a:bodyPr/>
        <a:lstStyle/>
        <a:p>
          <a:endParaRPr lang="en-US"/>
        </a:p>
      </dgm:t>
    </dgm:pt>
    <dgm:pt modelId="{D8730516-3DCA-45AA-A953-990218AA6CAB}" type="sibTrans" cxnId="{107C4691-ABE8-499C-9D82-438CC60A8F3A}">
      <dgm:prSet/>
      <dgm:spPr/>
      <dgm:t>
        <a:bodyPr/>
        <a:lstStyle/>
        <a:p>
          <a:endParaRPr lang="en-US"/>
        </a:p>
      </dgm:t>
    </dgm:pt>
    <dgm:pt modelId="{A7D6CCB8-90C1-40F6-B6B7-4CE2417E48C8}">
      <dgm:prSet/>
      <dgm:spPr/>
      <dgm:t>
        <a:bodyPr/>
        <a:lstStyle/>
        <a:p>
          <a:r>
            <a:rPr lang="en-US" dirty="0"/>
            <a:t>Inferred meanings by stakeholders</a:t>
          </a:r>
        </a:p>
      </dgm:t>
    </dgm:pt>
    <dgm:pt modelId="{E8B661BD-CCE3-43E0-B543-7C9D50963CCB}" type="parTrans" cxnId="{AC8C41B0-3A18-4D01-A143-D6E2AB0CF47D}">
      <dgm:prSet/>
      <dgm:spPr/>
      <dgm:t>
        <a:bodyPr/>
        <a:lstStyle/>
        <a:p>
          <a:endParaRPr lang="en-US"/>
        </a:p>
      </dgm:t>
    </dgm:pt>
    <dgm:pt modelId="{74A120F7-1AC0-47B3-A22E-650367FB324F}" type="sibTrans" cxnId="{AC8C41B0-3A18-4D01-A143-D6E2AB0CF47D}">
      <dgm:prSet/>
      <dgm:spPr/>
      <dgm:t>
        <a:bodyPr/>
        <a:lstStyle/>
        <a:p>
          <a:endParaRPr lang="en-US"/>
        </a:p>
      </dgm:t>
    </dgm:pt>
    <dgm:pt modelId="{7C076D99-EE3F-4BA6-B6DB-2F05DE066C5D}">
      <dgm:prSet/>
      <dgm:spPr/>
      <dgm:t>
        <a:bodyPr/>
        <a:lstStyle/>
        <a:p>
          <a:r>
            <a:rPr lang="en-US" dirty="0"/>
            <a:t>Goal of the evaluation and stakeholders’ expectations</a:t>
          </a:r>
        </a:p>
      </dgm:t>
    </dgm:pt>
    <dgm:pt modelId="{61E1490A-21CD-4D9F-A1F7-A437009AF3A4}" type="parTrans" cxnId="{05DF1DC8-65C0-493D-BBCD-FFAC0199DB47}">
      <dgm:prSet/>
      <dgm:spPr/>
      <dgm:t>
        <a:bodyPr/>
        <a:lstStyle/>
        <a:p>
          <a:endParaRPr lang="en-US"/>
        </a:p>
      </dgm:t>
    </dgm:pt>
    <dgm:pt modelId="{DF69FAE0-895D-4140-A4B2-0A1094C1226E}" type="sibTrans" cxnId="{05DF1DC8-65C0-493D-BBCD-FFAC0199DB47}">
      <dgm:prSet/>
      <dgm:spPr/>
      <dgm:t>
        <a:bodyPr/>
        <a:lstStyle/>
        <a:p>
          <a:endParaRPr lang="en-US"/>
        </a:p>
      </dgm:t>
    </dgm:pt>
    <dgm:pt modelId="{051AA0BD-F7A1-413B-8134-E52F95B92DD9}">
      <dgm:prSet/>
      <dgm:spPr/>
      <dgm:t>
        <a:bodyPr/>
        <a:lstStyle/>
        <a:p>
          <a:r>
            <a:rPr lang="en-US"/>
            <a:t>Salience of the information</a:t>
          </a:r>
        </a:p>
      </dgm:t>
    </dgm:pt>
    <dgm:pt modelId="{0D856CDA-9CCC-42A7-8B15-F06F2B21240E}" type="parTrans" cxnId="{4FC0B3EB-56B1-46FD-AB1B-FDFAFE1A2701}">
      <dgm:prSet/>
      <dgm:spPr/>
      <dgm:t>
        <a:bodyPr/>
        <a:lstStyle/>
        <a:p>
          <a:endParaRPr lang="en-US"/>
        </a:p>
      </dgm:t>
    </dgm:pt>
    <dgm:pt modelId="{A797B007-181D-4C69-8ECF-5CF796CCD4E7}" type="sibTrans" cxnId="{4FC0B3EB-56B1-46FD-AB1B-FDFAFE1A2701}">
      <dgm:prSet/>
      <dgm:spPr/>
      <dgm:t>
        <a:bodyPr/>
        <a:lstStyle/>
        <a:p>
          <a:endParaRPr lang="en-US"/>
        </a:p>
      </dgm:t>
    </dgm:pt>
    <dgm:pt modelId="{CB7310F7-11DC-42CE-AF47-C56C12DA8D73}" type="pres">
      <dgm:prSet presAssocID="{31259276-ACE0-41DB-9F4C-8769667583DA}" presName="linear" presStyleCnt="0">
        <dgm:presLayoutVars>
          <dgm:animLvl val="lvl"/>
          <dgm:resizeHandles val="exact"/>
        </dgm:presLayoutVars>
      </dgm:prSet>
      <dgm:spPr/>
    </dgm:pt>
    <dgm:pt modelId="{9054B6DD-3927-48A7-83FB-F231890A2C4D}" type="pres">
      <dgm:prSet presAssocID="{FFA85735-4646-4F0E-A90C-D006D54C811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0C5E016-3D8F-4AFB-A0E7-D497FF5556F6}" type="pres">
      <dgm:prSet presAssocID="{D8730516-3DCA-45AA-A953-990218AA6CAB}" presName="spacer" presStyleCnt="0"/>
      <dgm:spPr/>
    </dgm:pt>
    <dgm:pt modelId="{D263BAC4-1EF2-4876-91FF-ED56FA626C97}" type="pres">
      <dgm:prSet presAssocID="{A7D6CCB8-90C1-40F6-B6B7-4CE2417E48C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1F25292-A19C-4AD1-819E-17A6682A3966}" type="pres">
      <dgm:prSet presAssocID="{74A120F7-1AC0-47B3-A22E-650367FB324F}" presName="spacer" presStyleCnt="0"/>
      <dgm:spPr/>
    </dgm:pt>
    <dgm:pt modelId="{D3690811-AB0C-4A22-905C-588846D57D65}" type="pres">
      <dgm:prSet presAssocID="{7C076D99-EE3F-4BA6-B6DB-2F05DE066C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B29F99D-9C63-434E-8F8A-64F2754E6DC8}" type="pres">
      <dgm:prSet presAssocID="{DF69FAE0-895D-4140-A4B2-0A1094C1226E}" presName="spacer" presStyleCnt="0"/>
      <dgm:spPr/>
    </dgm:pt>
    <dgm:pt modelId="{3EAB33F6-CE0B-472F-A2C4-E806D73F9E00}" type="pres">
      <dgm:prSet presAssocID="{051AA0BD-F7A1-413B-8134-E52F95B92DD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CC8BC0F-BE49-4B09-86D5-A5B0E8D17E4F}" type="presOf" srcId="{051AA0BD-F7A1-413B-8134-E52F95B92DD9}" destId="{3EAB33F6-CE0B-472F-A2C4-E806D73F9E00}" srcOrd="0" destOrd="0" presId="urn:microsoft.com/office/officeart/2005/8/layout/vList2"/>
    <dgm:cxn modelId="{7A0B1565-92B1-4A25-9BFD-86B9A0F8DEFB}" type="presOf" srcId="{A7D6CCB8-90C1-40F6-B6B7-4CE2417E48C8}" destId="{D263BAC4-1EF2-4876-91FF-ED56FA626C97}" srcOrd="0" destOrd="0" presId="urn:microsoft.com/office/officeart/2005/8/layout/vList2"/>
    <dgm:cxn modelId="{8F3BA765-81FE-4D5E-8267-A25E161EA6F3}" type="presOf" srcId="{31259276-ACE0-41DB-9F4C-8769667583DA}" destId="{CB7310F7-11DC-42CE-AF47-C56C12DA8D73}" srcOrd="0" destOrd="0" presId="urn:microsoft.com/office/officeart/2005/8/layout/vList2"/>
    <dgm:cxn modelId="{107C4691-ABE8-499C-9D82-438CC60A8F3A}" srcId="{31259276-ACE0-41DB-9F4C-8769667583DA}" destId="{FFA85735-4646-4F0E-A90C-D006D54C8115}" srcOrd="0" destOrd="0" parTransId="{6A63792A-538D-4F70-859D-EB4C6D6A2BCB}" sibTransId="{D8730516-3DCA-45AA-A953-990218AA6CAB}"/>
    <dgm:cxn modelId="{49E8E79B-1D87-4D81-B965-284F130C0CB2}" type="presOf" srcId="{FFA85735-4646-4F0E-A90C-D006D54C8115}" destId="{9054B6DD-3927-48A7-83FB-F231890A2C4D}" srcOrd="0" destOrd="0" presId="urn:microsoft.com/office/officeart/2005/8/layout/vList2"/>
    <dgm:cxn modelId="{AC8C41B0-3A18-4D01-A143-D6E2AB0CF47D}" srcId="{31259276-ACE0-41DB-9F4C-8769667583DA}" destId="{A7D6CCB8-90C1-40F6-B6B7-4CE2417E48C8}" srcOrd="1" destOrd="0" parTransId="{E8B661BD-CCE3-43E0-B543-7C9D50963CCB}" sibTransId="{74A120F7-1AC0-47B3-A22E-650367FB324F}"/>
    <dgm:cxn modelId="{FA470EC4-55ED-495F-844D-0B689A497C4E}" type="presOf" srcId="{7C076D99-EE3F-4BA6-B6DB-2F05DE066C5D}" destId="{D3690811-AB0C-4A22-905C-588846D57D65}" srcOrd="0" destOrd="0" presId="urn:microsoft.com/office/officeart/2005/8/layout/vList2"/>
    <dgm:cxn modelId="{05DF1DC8-65C0-493D-BBCD-FFAC0199DB47}" srcId="{31259276-ACE0-41DB-9F4C-8769667583DA}" destId="{7C076D99-EE3F-4BA6-B6DB-2F05DE066C5D}" srcOrd="2" destOrd="0" parTransId="{61E1490A-21CD-4D9F-A1F7-A437009AF3A4}" sibTransId="{DF69FAE0-895D-4140-A4B2-0A1094C1226E}"/>
    <dgm:cxn modelId="{4FC0B3EB-56B1-46FD-AB1B-FDFAFE1A2701}" srcId="{31259276-ACE0-41DB-9F4C-8769667583DA}" destId="{051AA0BD-F7A1-413B-8134-E52F95B92DD9}" srcOrd="3" destOrd="0" parTransId="{0D856CDA-9CCC-42A7-8B15-F06F2B21240E}" sibTransId="{A797B007-181D-4C69-8ECF-5CF796CCD4E7}"/>
    <dgm:cxn modelId="{6BBF7C5C-9A4D-4AC2-A497-A4D299C509D6}" type="presParOf" srcId="{CB7310F7-11DC-42CE-AF47-C56C12DA8D73}" destId="{9054B6DD-3927-48A7-83FB-F231890A2C4D}" srcOrd="0" destOrd="0" presId="urn:microsoft.com/office/officeart/2005/8/layout/vList2"/>
    <dgm:cxn modelId="{39904806-258B-418C-B092-3BE6E2ED331B}" type="presParOf" srcId="{CB7310F7-11DC-42CE-AF47-C56C12DA8D73}" destId="{C0C5E016-3D8F-4AFB-A0E7-D497FF5556F6}" srcOrd="1" destOrd="0" presId="urn:microsoft.com/office/officeart/2005/8/layout/vList2"/>
    <dgm:cxn modelId="{0586E88E-69B4-4C91-8552-1C3B66620F42}" type="presParOf" srcId="{CB7310F7-11DC-42CE-AF47-C56C12DA8D73}" destId="{D263BAC4-1EF2-4876-91FF-ED56FA626C97}" srcOrd="2" destOrd="0" presId="urn:microsoft.com/office/officeart/2005/8/layout/vList2"/>
    <dgm:cxn modelId="{9A65FA2F-6289-4FF7-A4A7-700324EF52A1}" type="presParOf" srcId="{CB7310F7-11DC-42CE-AF47-C56C12DA8D73}" destId="{F1F25292-A19C-4AD1-819E-17A6682A3966}" srcOrd="3" destOrd="0" presId="urn:microsoft.com/office/officeart/2005/8/layout/vList2"/>
    <dgm:cxn modelId="{A2205A13-F555-4A4E-A85C-162580B63C70}" type="presParOf" srcId="{CB7310F7-11DC-42CE-AF47-C56C12DA8D73}" destId="{D3690811-AB0C-4A22-905C-588846D57D65}" srcOrd="4" destOrd="0" presId="urn:microsoft.com/office/officeart/2005/8/layout/vList2"/>
    <dgm:cxn modelId="{A6B881BC-583D-4734-B2A1-1EB64379491C}" type="presParOf" srcId="{CB7310F7-11DC-42CE-AF47-C56C12DA8D73}" destId="{5B29F99D-9C63-434E-8F8A-64F2754E6DC8}" srcOrd="5" destOrd="0" presId="urn:microsoft.com/office/officeart/2005/8/layout/vList2"/>
    <dgm:cxn modelId="{FA21CE17-856E-4161-9665-70E66493F34B}" type="presParOf" srcId="{CB7310F7-11DC-42CE-AF47-C56C12DA8D73}" destId="{3EAB33F6-CE0B-472F-A2C4-E806D73F9E0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4B6DD-3927-48A7-83FB-F231890A2C4D}">
      <dsp:nvSpPr>
        <dsp:cNvPr id="0" name=""/>
        <dsp:cNvSpPr/>
      </dsp:nvSpPr>
      <dsp:spPr>
        <a:xfrm>
          <a:off x="0" y="6913"/>
          <a:ext cx="6513603" cy="13922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Stakeholders’ training and experience in statistics</a:t>
          </a:r>
        </a:p>
      </dsp:txBody>
      <dsp:txXfrm>
        <a:off x="67966" y="74879"/>
        <a:ext cx="6377671" cy="1256367"/>
      </dsp:txXfrm>
    </dsp:sp>
    <dsp:sp modelId="{D263BAC4-1EF2-4876-91FF-ED56FA626C97}">
      <dsp:nvSpPr>
        <dsp:cNvPr id="0" name=""/>
        <dsp:cNvSpPr/>
      </dsp:nvSpPr>
      <dsp:spPr>
        <a:xfrm>
          <a:off x="0" y="1500013"/>
          <a:ext cx="6513603" cy="13922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Inferred meanings by stakeholders</a:t>
          </a:r>
        </a:p>
      </dsp:txBody>
      <dsp:txXfrm>
        <a:off x="67966" y="1567979"/>
        <a:ext cx="6377671" cy="1256367"/>
      </dsp:txXfrm>
    </dsp:sp>
    <dsp:sp modelId="{D3690811-AB0C-4A22-905C-588846D57D65}">
      <dsp:nvSpPr>
        <dsp:cNvPr id="0" name=""/>
        <dsp:cNvSpPr/>
      </dsp:nvSpPr>
      <dsp:spPr>
        <a:xfrm>
          <a:off x="0" y="2993113"/>
          <a:ext cx="6513603" cy="13922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Goal of the evaluation and stakeholders’ expectations</a:t>
          </a:r>
        </a:p>
      </dsp:txBody>
      <dsp:txXfrm>
        <a:off x="67966" y="3061079"/>
        <a:ext cx="6377671" cy="1256367"/>
      </dsp:txXfrm>
    </dsp:sp>
    <dsp:sp modelId="{3EAB33F6-CE0B-472F-A2C4-E806D73F9E00}">
      <dsp:nvSpPr>
        <dsp:cNvPr id="0" name=""/>
        <dsp:cNvSpPr/>
      </dsp:nvSpPr>
      <dsp:spPr>
        <a:xfrm>
          <a:off x="0" y="4486213"/>
          <a:ext cx="6513603" cy="13922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Salience of the information</a:t>
          </a:r>
        </a:p>
      </dsp:txBody>
      <dsp:txXfrm>
        <a:off x="67966" y="4554179"/>
        <a:ext cx="6377671" cy="1256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2E547D-1406-4A6F-8F93-E441204CE6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67F8A-B889-49B3-AC77-5DDF11A08A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889B-A0AC-4482-8592-5C96F2309420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AFD4F-C0E7-421C-AF77-6F9CC963C9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4AB9F-6726-4FB1-8769-82E23336CE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29299-61FF-4B93-ADA6-2FD5975D6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EB223-FFC0-462A-A3B8-EAA7CE0F8CBD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49E9A-41F7-4779-A581-48A7C374A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718B7-7F68-4CC9-8291-332587FA3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1D6BB-0446-49E8-8677-EADF274E9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AEE24-534A-40F1-99E4-00B7D5FD9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94011-48FF-493D-8286-F62D3455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0EFCD-7E72-4882-86DC-2F371D7D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1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47D73-EDDA-49A6-BA12-1CA980DA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89B82E-4CA1-47A5-B133-FBD4D8A83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267F-D142-4D04-9F03-6CB099E6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127CA-154D-4E90-B776-A2EE71F7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F0BA5-F4EE-4282-B111-76B869BE2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0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6E92A-52E0-4710-BDEF-0A15346854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240E1-5EB0-47FD-AA37-BF945D136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14243-F1E4-487A-ABEC-30516A01D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58244-98FD-472D-AB8C-075F71C1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98D5A-820D-4519-967F-33320971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34F3-0709-471B-A734-C4B404F55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95016-AF78-4708-9C5F-21110C197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EA2D1-B124-4454-AFDC-EA60A14B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58000-F9D7-4A53-A6C5-E5E81542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22AAD-0D08-4F47-8D5A-EFE29017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4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6159-1280-4EE9-96D3-A56BD582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27A78-1874-488A-B215-7D763D33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BB3D1-3138-4B69-BF5D-4B1A2134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F90C5-31F4-4A22-AC00-3FB5ED291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F787E-B946-4091-ABC6-F9DB06B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27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AA11-CC97-44E5-AE4D-808FD741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B6CB-9460-4BCA-86C5-5F26357AB8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AB0F6-401D-4BAF-A300-65AD684DF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61BBA-B185-4B45-B152-3D320E1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CD760-96AC-4821-A56B-0B805F2F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50665-D5B5-4D0B-B2F0-CB6B027C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6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47C3-C498-415A-A057-E19BCEB5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6677F-2712-4810-A3AA-56FA75386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1B54A-6775-4978-8E19-32694C9B5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A1303-B245-476D-BD02-A4E4A359F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8E898F-5B79-46F1-89C1-F827997CC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417A4D-2EC9-4294-BFF4-EAE22EE1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50E317-3602-42A1-BB7F-0184072E8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CE2C97-E26C-4A8B-93A0-B01E2C7F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9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F68FC-5755-447A-8D7F-9ADED3E9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50287-81AA-46CA-8CB3-53A7F831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BA4AA-02C9-459E-9362-3DA60E3B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A2C8F-DBB4-4235-A67E-FB4039D9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9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ACAA5-F8E7-46E9-8BA7-A510948B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F2DEE8-5654-4DCA-A8D0-D883E52B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179A5-4329-4057-9DEB-5B6E3AD1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9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1DA80-336B-4DBB-91A1-6E3E4B3C2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0D456-F0A3-4789-A310-A23F01B2E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A8B05-7071-44D4-80F7-3E8191C9A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8562E-E6F1-449B-909C-98426BA8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47A9A-FB08-407B-A73A-0AC513F0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F841F-796A-4FE6-B5E0-C8A49867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D474D-6779-4C23-BD3C-82F5DC3E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21096C-E430-49C7-A801-21C0BD95D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4828F-334F-4A50-850D-10684F245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293F4-2B70-4BB5-A982-219E4133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9A86F-B378-4759-B50E-2E0BFAE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95BDC-FC58-4638-AA59-A3DA9931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3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80BC3B-525F-4038-9330-0729879F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629186-93D7-46FA-AE02-36D942604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F1CEB-0530-4996-BAEF-2E6A04DAD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F21A4-E71B-4D3A-AF45-E989C23A7BB1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CFF3D-7353-4B4D-9E75-FA835E06E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2C8D6-8B0B-4982-9EE4-AA823C69C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1B4E-90EC-4A51-B6E5-B702C054EC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0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.stackexchange.com/questions/423/what-is-your-favorite-data-analysis-cartoon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Orange_tabby_cat_sitting_on_fallen_leaves-Hisashi-01A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thestorieslatells.blogspot.com/2010/04/tell-me-story-dayplus-neverending-story.html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9B789048-32EE-491B-8CBF-558344FDB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72000"/>
                </a:schemeClr>
              </a:gs>
              <a:gs pos="25000">
                <a:schemeClr val="accent1">
                  <a:alpha val="55000"/>
                </a:schemeClr>
              </a:gs>
              <a:gs pos="94000">
                <a:schemeClr val="bg2">
                  <a:lumMod val="75000"/>
                  <a:alpha val="90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1B6DA64E-EB13-4B6B-B5C7-EDB6E8B29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14253EE-4FA2-4843-BE27-C7D5B08FF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6008" y="4478953"/>
            <a:ext cx="4762093" cy="1779050"/>
          </a:xfrm>
        </p:spPr>
        <p:txBody>
          <a:bodyPr anchor="b">
            <a:normAutofit fontScale="92500" lnSpcReduction="20000"/>
          </a:bodyPr>
          <a:lstStyle/>
          <a:p>
            <a:pPr algn="l"/>
            <a:r>
              <a:rPr lang="en-US" sz="22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Antonio Olmos</a:t>
            </a:r>
          </a:p>
          <a:p>
            <a:pPr algn="l"/>
            <a:r>
              <a:rPr lang="en-US" sz="22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   Aurora Research Institute</a:t>
            </a:r>
          </a:p>
          <a:p>
            <a:pPr algn="l"/>
            <a:endParaRPr lang="en-US" sz="2200" dirty="0">
              <a:solidFill>
                <a:srgbClr val="000000"/>
              </a:solidFill>
              <a:latin typeface="Franklin Gothic Book" panose="020B0503020102020204" pitchFamily="34" charset="0"/>
            </a:endParaRPr>
          </a:p>
          <a:p>
            <a:pPr algn="l"/>
            <a:r>
              <a:rPr lang="en-US" sz="22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Susan R. Hutchinson</a:t>
            </a:r>
          </a:p>
          <a:p>
            <a:pPr algn="l"/>
            <a:r>
              <a:rPr lang="en-US" sz="2200" dirty="0">
                <a:solidFill>
                  <a:srgbClr val="000000"/>
                </a:solidFill>
                <a:latin typeface="Franklin Gothic Book" panose="020B0503020102020204" pitchFamily="34" charset="0"/>
              </a:rPr>
              <a:t>    University of Northern Colorado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1AC0E-7195-4ACF-AA0A-5E2923A98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4685" y="1126835"/>
            <a:ext cx="4481477" cy="1779050"/>
          </a:xfrm>
        </p:spPr>
        <p:txBody>
          <a:bodyPr anchor="t">
            <a:no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Abadi" panose="020B0604020104020204" pitchFamily="34" charset="0"/>
              </a:rPr>
              <a:t>Helping Your Data Speak: A Workshop on Effective Communication of Statistical Results</a:t>
            </a:r>
            <a:endParaRPr lang="en-US" sz="3600" dirty="0">
              <a:solidFill>
                <a:srgbClr val="000000"/>
              </a:solidFill>
              <a:latin typeface="Abadi" panose="020B0604020104020204" pitchFamily="34" charset="0"/>
              <a:cs typeface="Segoe UI" panose="020B0502040204020203" pitchFamily="34" charset="0"/>
            </a:endParaRPr>
          </a:p>
        </p:txBody>
      </p:sp>
      <p:sp>
        <p:nvSpPr>
          <p:cNvPr id="79" name="Freeform 67">
            <a:extLst>
              <a:ext uri="{FF2B5EF4-FFF2-40B4-BE49-F238E27FC236}">
                <a16:creationId xmlns:a16="http://schemas.microsoft.com/office/drawing/2014/main" id="{07500BEA-8A07-45E9-9219-40FBEECD5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80086"/>
            <a:ext cx="3209709" cy="267791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F006ACBB-A8A7-4C1B-9832-A4BFEDD2E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4527" y="2905885"/>
            <a:ext cx="2765788" cy="273172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65">
            <a:extLst>
              <a:ext uri="{FF2B5EF4-FFF2-40B4-BE49-F238E27FC236}">
                <a16:creationId xmlns:a16="http://schemas.microsoft.com/office/drawing/2014/main" id="{46664683-CA82-4BDA-BCF2-5814580741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 descr="Bar graph with upward trend">
            <a:extLst>
              <a:ext uri="{FF2B5EF4-FFF2-40B4-BE49-F238E27FC236}">
                <a16:creationId xmlns:a16="http://schemas.microsoft.com/office/drawing/2014/main" id="{5ECD5CB6-2D09-4B70-A09A-4BBF82CAF6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3899" y="4799248"/>
            <a:ext cx="1877496" cy="1877496"/>
          </a:xfrm>
          <a:prstGeom prst="rect">
            <a:avLst/>
          </a:prstGeom>
        </p:spPr>
      </p:pic>
      <p:pic>
        <p:nvPicPr>
          <p:cNvPr id="13" name="Graphic 12" descr="Laptop">
            <a:extLst>
              <a:ext uri="{FF2B5EF4-FFF2-40B4-BE49-F238E27FC236}">
                <a16:creationId xmlns:a16="http://schemas.microsoft.com/office/drawing/2014/main" id="{57E8972F-F1B1-4F05-8239-1A28CA1F68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0220" y="3429000"/>
            <a:ext cx="1636856" cy="163685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AE0528-BD92-46DD-A977-90BFF1C2A3EB}"/>
              </a:ext>
            </a:extLst>
          </p:cNvPr>
          <p:cNvSpPr txBox="1"/>
          <p:nvPr/>
        </p:nvSpPr>
        <p:spPr>
          <a:xfrm>
            <a:off x="714375" y="723899"/>
            <a:ext cx="495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D8BA1B5-AA61-4BBC-87F1-F68ECED9A965}"/>
              </a:ext>
            </a:extLst>
          </p:cNvPr>
          <p:cNvSpPr txBox="1"/>
          <p:nvPr/>
        </p:nvSpPr>
        <p:spPr>
          <a:xfrm>
            <a:off x="1792270" y="1591034"/>
            <a:ext cx="495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64716A-2DB1-41AA-AF0B-8D3AA5063E00}"/>
              </a:ext>
            </a:extLst>
          </p:cNvPr>
          <p:cNvSpPr txBox="1"/>
          <p:nvPr/>
        </p:nvSpPr>
        <p:spPr>
          <a:xfrm>
            <a:off x="2535046" y="310486"/>
            <a:ext cx="5448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endParaRPr lang="en-US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9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74EB0B73-7F92-4E32-84C3-1631C80F137D}"/>
              </a:ext>
            </a:extLst>
          </p:cNvPr>
          <p:cNvSpPr txBox="1"/>
          <p:nvPr/>
        </p:nvSpPr>
        <p:spPr>
          <a:xfrm>
            <a:off x="7954918" y="1549284"/>
            <a:ext cx="1340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FFCC"/>
                </a:solidFill>
              </a:rPr>
              <a:t>Odds ratios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1F246B-8E2F-4B8E-BD22-461E9D21D4DA}"/>
              </a:ext>
            </a:extLst>
          </p:cNvPr>
          <p:cNvSpPr txBox="1"/>
          <p:nvPr/>
        </p:nvSpPr>
        <p:spPr>
          <a:xfrm>
            <a:off x="7407983" y="4312263"/>
            <a:ext cx="1340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FFCC"/>
                </a:solidFill>
              </a:rPr>
              <a:t>Controlling for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F337127-B1EA-4E26-BFF9-A9632A7BFF40}"/>
              </a:ext>
            </a:extLst>
          </p:cNvPr>
          <p:cNvSpPr txBox="1"/>
          <p:nvPr/>
        </p:nvSpPr>
        <p:spPr>
          <a:xfrm rot="962191">
            <a:off x="7880355" y="2638471"/>
            <a:ext cx="1276280" cy="717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Standard errors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F9D486-8B5D-429D-93E2-260E8E139A7E}"/>
              </a:ext>
            </a:extLst>
          </p:cNvPr>
          <p:cNvSpPr txBox="1"/>
          <p:nvPr/>
        </p:nvSpPr>
        <p:spPr>
          <a:xfrm rot="201043">
            <a:off x="9052040" y="4515373"/>
            <a:ext cx="139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Interaction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71177FD-E8F1-4B10-9F4E-B822C7649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063611"/>
            <a:ext cx="3037742" cy="4172229"/>
          </a:xfrm>
          <a:solidFill>
            <a:srgbClr val="FFFFFF"/>
          </a:solidFill>
          <a:ln w="25400" cap="sq">
            <a:solidFill>
              <a:srgbClr val="404040"/>
            </a:solidFill>
            <a:miter lim="800000"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solidFill>
                  <a:srgbClr val="262626"/>
                </a:solidFill>
              </a:rPr>
              <a:t>Words and phrases to avoid, among others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42D6A6-876C-4C76-A1A7-A8DE43D1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60887" y="6296683"/>
            <a:ext cx="3327611" cy="313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rPr>
              <a:t>SRM 665: Data Analysis for Decision-Making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DDB65-7BB8-4F49-BC10-6043B3C7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5381" y="6270772"/>
            <a:ext cx="58396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BA01DCC-05A7-4BA3-8AF6-C4A8DABE6B93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C57AD5-22D1-4837-942E-541E6260EC78}"/>
              </a:ext>
            </a:extLst>
          </p:cNvPr>
          <p:cNvSpPr txBox="1"/>
          <p:nvPr/>
        </p:nvSpPr>
        <p:spPr>
          <a:xfrm>
            <a:off x="6303083" y="1441218"/>
            <a:ext cx="2209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Parameter estimates</a:t>
            </a:r>
          </a:p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D0F0108-E80E-413F-BE49-59A0FC01FB48}"/>
              </a:ext>
            </a:extLst>
          </p:cNvPr>
          <p:cNvSpPr txBox="1"/>
          <p:nvPr/>
        </p:nvSpPr>
        <p:spPr>
          <a:xfrm rot="1292607">
            <a:off x="8327100" y="1241128"/>
            <a:ext cx="1623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Coefficients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35CBC7-D644-4610-A31D-962DC1CF3B11}"/>
              </a:ext>
            </a:extLst>
          </p:cNvPr>
          <p:cNvSpPr txBox="1"/>
          <p:nvPr/>
        </p:nvSpPr>
        <p:spPr>
          <a:xfrm rot="20015552">
            <a:off x="6207026" y="2384301"/>
            <a:ext cx="1390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Residuals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AD79784-8444-4F08-9D54-7A7230F493C1}"/>
              </a:ext>
            </a:extLst>
          </p:cNvPr>
          <p:cNvSpPr txBox="1"/>
          <p:nvPr/>
        </p:nvSpPr>
        <p:spPr>
          <a:xfrm>
            <a:off x="9271732" y="2275252"/>
            <a:ext cx="1390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</a:rPr>
              <a:t>Random effects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3E0A003-2B30-4B32-BAD6-A548F4518C8E}"/>
              </a:ext>
            </a:extLst>
          </p:cNvPr>
          <p:cNvSpPr txBox="1"/>
          <p:nvPr/>
        </p:nvSpPr>
        <p:spPr>
          <a:xfrm rot="20305954">
            <a:off x="8764888" y="3544202"/>
            <a:ext cx="1393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FFCC"/>
                </a:solidFill>
              </a:rPr>
              <a:t>P-values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42675AF-863F-48D1-AC80-3886DFA31B43}"/>
              </a:ext>
            </a:extLst>
          </p:cNvPr>
          <p:cNvSpPr txBox="1"/>
          <p:nvPr/>
        </p:nvSpPr>
        <p:spPr>
          <a:xfrm rot="201043">
            <a:off x="6888716" y="3469298"/>
            <a:ext cx="1390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FF00"/>
                </a:solidFill>
              </a:rPr>
              <a:t>Trajectory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84D1FE-A6A1-46E8-8BBE-DC3C6BB222D7}"/>
              </a:ext>
            </a:extLst>
          </p:cNvPr>
          <p:cNvSpPr txBox="1"/>
          <p:nvPr/>
        </p:nvSpPr>
        <p:spPr>
          <a:xfrm rot="21230910">
            <a:off x="5987251" y="4023465"/>
            <a:ext cx="1575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3300"/>
                </a:solidFill>
              </a:rPr>
              <a:t>Latent variable</a:t>
            </a:r>
          </a:p>
        </p:txBody>
      </p:sp>
      <p:pic>
        <p:nvPicPr>
          <p:cNvPr id="17" name="Graphic 16" descr="Close">
            <a:extLst>
              <a:ext uri="{FF2B5EF4-FFF2-40B4-BE49-F238E27FC236}">
                <a16:creationId xmlns:a16="http://schemas.microsoft.com/office/drawing/2014/main" id="{7BF69327-B189-4A9B-9FE7-C7054C5D2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6813" y="672331"/>
            <a:ext cx="4925570" cy="492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3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4" grpId="0"/>
      <p:bldP spid="18" grpId="0"/>
      <p:bldP spid="11" grpId="0"/>
      <p:bldP spid="44" grpId="0"/>
      <p:bldP spid="45" grpId="0"/>
      <p:bldP spid="46" grpId="0"/>
      <p:bldP spid="47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3CAFB-D972-4DEB-891E-9B842E2E4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Sometimes humor helps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110C88B-C1EF-4F59-B0EA-9541662A8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53822" y="967200"/>
            <a:ext cx="6553545" cy="493154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BAFF8-0373-458F-B3AC-56D904D3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91022" y="6356350"/>
            <a:ext cx="136277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BA01DCC-05A7-4BA3-8AF6-C4A8DABE6B93}" type="slidenum">
              <a:rPr lang="en-US" sz="1200" kern="1200">
                <a:solidFill>
                  <a:srgbClr val="595959"/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11</a:t>
            </a:fld>
            <a:endParaRPr lang="en-US" sz="1200" kern="1200">
              <a:solidFill>
                <a:srgbClr val="59595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454B58-6CAB-48E9-AFCE-EB4885ED33CF}"/>
              </a:ext>
            </a:extLst>
          </p:cNvPr>
          <p:cNvSpPr txBox="1"/>
          <p:nvPr/>
        </p:nvSpPr>
        <p:spPr>
          <a:xfrm>
            <a:off x="9400325" y="5698687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s://stats.stackexchange.com/questions/423/what-is-your-favorite-data-analysis-carto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2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207CC6-EAA1-4BFF-A48A-DECAD8972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3">
            <a:extLst>
              <a:ext uri="{FF2B5EF4-FFF2-40B4-BE49-F238E27FC236}">
                <a16:creationId xmlns:a16="http://schemas.microsoft.com/office/drawing/2014/main" id="{B234A3DD-923D-4166-8B19-7DD58990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6">
            <a:extLst>
              <a:ext uri="{FF2B5EF4-FFF2-40B4-BE49-F238E27FC236}">
                <a16:creationId xmlns:a16="http://schemas.microsoft.com/office/drawing/2014/main" id="{F6ACA5AC-3C5D-4994-B40F-FC8349E4D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ACE094D-F925-4E7E-89FD-7274BD490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2600324"/>
            <a:ext cx="6405753" cy="32779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2619965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887B-816D-43CE-ACCB-D644586BB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/>
          <a:lstStyle/>
          <a:p>
            <a:r>
              <a:rPr lang="en-US" dirty="0"/>
              <a:t>Using graphics to highlight key 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89381-05DF-4F12-AAB5-1EA210D9A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623" y="1690688"/>
            <a:ext cx="11267175" cy="31813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F053B6A-9A21-4E9C-86AC-C218978E5ADD}"/>
              </a:ext>
            </a:extLst>
          </p:cNvPr>
          <p:cNvSpPr txBox="1"/>
          <p:nvPr/>
        </p:nvSpPr>
        <p:spPr>
          <a:xfrm>
            <a:off x="8701088" y="5400675"/>
            <a:ext cx="2281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ARI, Jackman, 2018</a:t>
            </a:r>
          </a:p>
        </p:txBody>
      </p:sp>
    </p:spTree>
    <p:extLst>
      <p:ext uri="{BB962C8B-B14F-4D97-AF65-F5344CB8AC3E}">
        <p14:creationId xmlns:p14="http://schemas.microsoft.com/office/powerpoint/2010/main" val="304095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BB91E0-DD35-4667-A019-0A852CFC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Oneway</a:t>
            </a:r>
            <a:r>
              <a:rPr lang="en-US" dirty="0"/>
              <a:t> ANOVA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3CD66A-F6B8-4E30-A283-CA967B2145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statistically significant </a:t>
            </a:r>
            <a:r>
              <a:rPr lang="en-US" dirty="0" err="1"/>
              <a:t>oneway</a:t>
            </a:r>
            <a:r>
              <a:rPr lang="en-US" dirty="0"/>
              <a:t> ANOVA indicated that the three groups of teachers differed in their perceptions of teaching skills preparation, </a:t>
            </a:r>
            <a:r>
              <a:rPr lang="en-US" i="1" dirty="0"/>
              <a:t>F</a:t>
            </a:r>
            <a:r>
              <a:rPr lang="en-US" dirty="0"/>
              <a:t>(2, 574) = 8.88, </a:t>
            </a:r>
            <a:r>
              <a:rPr lang="en-US" i="1" dirty="0"/>
              <a:t>p </a:t>
            </a:r>
            <a:r>
              <a:rPr lang="en-US" dirty="0"/>
              <a:t>&lt; .001,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.03. </a:t>
            </a:r>
            <a:r>
              <a:rPr lang="en-US" dirty="0"/>
              <a:t>Based on the Tukey pairwise comparison procedure only elementary and secondary teachers differed significantly with higher mean ratings for elementary teachers.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6F2297-FF91-4043-81D2-9BCB41DD67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Overall, first year teachers rated their teaching skills preparation as generally favorable; however, elementary teachers reported somewhat better preparation than secondary teachers. 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4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>
            <a:extLst>
              <a:ext uri="{FF2B5EF4-FFF2-40B4-BE49-F238E27FC236}">
                <a16:creationId xmlns:a16="http://schemas.microsoft.com/office/drawing/2014/main" id="{F33F054A-3FDC-4DDA-92E6-5DD24390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Visualizing Change across Time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C699C61-1300-4A38-85B9-547989B27712}"/>
              </a:ext>
            </a:extLst>
          </p:cNvPr>
          <p:cNvGrpSpPr/>
          <p:nvPr/>
        </p:nvGrpSpPr>
        <p:grpSpPr>
          <a:xfrm>
            <a:off x="8141588" y="2580811"/>
            <a:ext cx="2200275" cy="1832369"/>
            <a:chOff x="8172451" y="2569767"/>
            <a:chExt cx="2200275" cy="183236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13A10AD-3FB5-4566-8B61-ECF723435B77}"/>
                </a:ext>
              </a:extLst>
            </p:cNvPr>
            <p:cNvSpPr txBox="1"/>
            <p:nvPr/>
          </p:nvSpPr>
          <p:spPr>
            <a:xfrm>
              <a:off x="8172451" y="2569767"/>
              <a:ext cx="22002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No Intervention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E60E208-26E0-46A8-88DC-5F7572266393}"/>
                </a:ext>
              </a:extLst>
            </p:cNvPr>
            <p:cNvSpPr txBox="1"/>
            <p:nvPr/>
          </p:nvSpPr>
          <p:spPr>
            <a:xfrm>
              <a:off x="8172451" y="3940471"/>
              <a:ext cx="220027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Intervention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B07F9070-D0DD-49BE-B1DD-1202E0DFB146}"/>
              </a:ext>
            </a:extLst>
          </p:cNvPr>
          <p:cNvSpPr txBox="1"/>
          <p:nvPr/>
        </p:nvSpPr>
        <p:spPr>
          <a:xfrm>
            <a:off x="7439237" y="6111047"/>
            <a:ext cx="1919049" cy="381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Months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AEDEA3-0D03-470E-BED9-F398A3A07C66}"/>
              </a:ext>
            </a:extLst>
          </p:cNvPr>
          <p:cNvSpPr txBox="1"/>
          <p:nvPr/>
        </p:nvSpPr>
        <p:spPr>
          <a:xfrm>
            <a:off x="1850136" y="2982018"/>
            <a:ext cx="1502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Systolic Blood Pressure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B761ADD-D827-4BDE-AA6A-B480B7726CED}"/>
              </a:ext>
            </a:extLst>
          </p:cNvPr>
          <p:cNvSpPr txBox="1"/>
          <p:nvPr/>
        </p:nvSpPr>
        <p:spPr>
          <a:xfrm>
            <a:off x="4045837" y="6107044"/>
            <a:ext cx="1400175" cy="369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Baseline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4DAE04-548E-4C2D-AC8D-BFF9B85220EC}"/>
              </a:ext>
            </a:extLst>
          </p:cNvPr>
          <p:cNvGrpSpPr/>
          <p:nvPr/>
        </p:nvGrpSpPr>
        <p:grpSpPr>
          <a:xfrm>
            <a:off x="3988687" y="2271295"/>
            <a:ext cx="4410075" cy="3695701"/>
            <a:chOff x="6096000" y="1400174"/>
            <a:chExt cx="4410075" cy="369570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3B552D8-9976-4BCE-A5BE-D3B23769ED49}"/>
                </a:ext>
              </a:extLst>
            </p:cNvPr>
            <p:cNvGrpSpPr/>
            <p:nvPr/>
          </p:nvGrpSpPr>
          <p:grpSpPr>
            <a:xfrm>
              <a:off x="6096000" y="1400174"/>
              <a:ext cx="4410075" cy="3524251"/>
              <a:chOff x="6096000" y="1400174"/>
              <a:chExt cx="4410075" cy="3524251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E2B8569-BBE2-4106-A559-DE4072CE8C72}"/>
                  </a:ext>
                </a:extLst>
              </p:cNvPr>
              <p:cNvCxnSpPr/>
              <p:nvPr/>
            </p:nvCxnSpPr>
            <p:spPr>
              <a:xfrm>
                <a:off x="6096000" y="4924425"/>
                <a:ext cx="441007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69ABD567-6280-42AA-8E27-6B1458B27C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096000" y="1400174"/>
                <a:ext cx="1" cy="35242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22430D8-6748-4A11-A130-8FADA6984E23}"/>
                </a:ext>
              </a:extLst>
            </p:cNvPr>
            <p:cNvCxnSpPr/>
            <p:nvPr/>
          </p:nvCxnSpPr>
          <p:spPr>
            <a:xfrm>
              <a:off x="6772275" y="4800600"/>
              <a:ext cx="0" cy="2857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AB653EB-E7AF-4A6B-9BD8-A7EC5D5E3A88}"/>
                </a:ext>
              </a:extLst>
            </p:cNvPr>
            <p:cNvCxnSpPr/>
            <p:nvPr/>
          </p:nvCxnSpPr>
          <p:spPr>
            <a:xfrm>
              <a:off x="8372475" y="4810125"/>
              <a:ext cx="0" cy="2857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E574809-B243-49FC-B6B9-EAA07232684F}"/>
                </a:ext>
              </a:extLst>
            </p:cNvPr>
            <p:cNvCxnSpPr/>
            <p:nvPr/>
          </p:nvCxnSpPr>
          <p:spPr>
            <a:xfrm>
              <a:off x="10010775" y="4810125"/>
              <a:ext cx="0" cy="2857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1382BFB-8D5B-4297-A716-74DAB0B019B5}"/>
              </a:ext>
            </a:extLst>
          </p:cNvPr>
          <p:cNvGrpSpPr/>
          <p:nvPr/>
        </p:nvGrpSpPr>
        <p:grpSpPr>
          <a:xfrm>
            <a:off x="4664721" y="3488490"/>
            <a:ext cx="3328324" cy="161924"/>
            <a:chOff x="6682451" y="2327277"/>
            <a:chExt cx="3328324" cy="161924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9E1ACBC-145F-4517-ACBF-F95B389E07BF}"/>
                </a:ext>
              </a:extLst>
            </p:cNvPr>
            <p:cNvCxnSpPr>
              <a:cxnSpLocks/>
            </p:cNvCxnSpPr>
            <p:nvPr/>
          </p:nvCxnSpPr>
          <p:spPr>
            <a:xfrm>
              <a:off x="6682451" y="2489201"/>
              <a:ext cx="1690024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D1EAC53-B8B7-4FCB-B73D-F31C2C1843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72474" y="2327277"/>
              <a:ext cx="1638301" cy="16192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63273E9-591B-4981-B679-7830EED76FF1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3647791" y="2433222"/>
            <a:ext cx="26571" cy="297239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9C93D76-A917-420E-957C-96AAF613026D}"/>
              </a:ext>
            </a:extLst>
          </p:cNvPr>
          <p:cNvSpPr txBox="1"/>
          <p:nvPr/>
        </p:nvSpPr>
        <p:spPr>
          <a:xfrm>
            <a:off x="3281749" y="5405616"/>
            <a:ext cx="73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7FBC7D-DE35-4A3B-B95F-5E7C0EB40161}"/>
              </a:ext>
            </a:extLst>
          </p:cNvPr>
          <p:cNvSpPr txBox="1"/>
          <p:nvPr/>
        </p:nvSpPr>
        <p:spPr>
          <a:xfrm>
            <a:off x="3281749" y="1964260"/>
            <a:ext cx="85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High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CB85247-C593-4AD4-AECF-E9CB9E9CD219}"/>
              </a:ext>
            </a:extLst>
          </p:cNvPr>
          <p:cNvGrpSpPr/>
          <p:nvPr/>
        </p:nvGrpSpPr>
        <p:grpSpPr>
          <a:xfrm>
            <a:off x="4664721" y="3363727"/>
            <a:ext cx="3439004" cy="1469656"/>
            <a:chOff x="4606001" y="2771797"/>
            <a:chExt cx="3439004" cy="1469656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C760490-5D06-4B66-AB21-0C05E1C2F860}"/>
                </a:ext>
              </a:extLst>
            </p:cNvPr>
            <p:cNvCxnSpPr>
              <a:cxnSpLocks/>
            </p:cNvCxnSpPr>
            <p:nvPr/>
          </p:nvCxnSpPr>
          <p:spPr>
            <a:xfrm>
              <a:off x="4606001" y="2771797"/>
              <a:ext cx="1690023" cy="568475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B23861D-0157-446F-A2A4-D7BA55C4FC10}"/>
                </a:ext>
              </a:extLst>
            </p:cNvPr>
            <p:cNvCxnSpPr>
              <a:cxnSpLocks/>
            </p:cNvCxnSpPr>
            <p:nvPr/>
          </p:nvCxnSpPr>
          <p:spPr>
            <a:xfrm>
              <a:off x="6296024" y="3339541"/>
              <a:ext cx="1748981" cy="90191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EDD9DB03-4858-4834-BA95-9678D17D7CC4}"/>
              </a:ext>
            </a:extLst>
          </p:cNvPr>
          <p:cNvSpPr txBox="1"/>
          <p:nvPr/>
        </p:nvSpPr>
        <p:spPr>
          <a:xfrm>
            <a:off x="5684136" y="6107044"/>
            <a:ext cx="1400175" cy="369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Months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934A6C0-2F1D-4026-BB5B-4FF518414130}"/>
              </a:ext>
            </a:extLst>
          </p:cNvPr>
          <p:cNvCxnSpPr>
            <a:cxnSpLocks/>
          </p:cNvCxnSpPr>
          <p:nvPr/>
        </p:nvCxnSpPr>
        <p:spPr>
          <a:xfrm>
            <a:off x="3674362" y="3951515"/>
            <a:ext cx="4972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8C64877-B41B-48D5-B192-66DFFA84EE74}"/>
              </a:ext>
            </a:extLst>
          </p:cNvPr>
          <p:cNvSpPr txBox="1"/>
          <p:nvPr/>
        </p:nvSpPr>
        <p:spPr>
          <a:xfrm>
            <a:off x="3091534" y="3727474"/>
            <a:ext cx="783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130</a:t>
            </a:r>
          </a:p>
        </p:txBody>
      </p:sp>
    </p:spTree>
    <p:extLst>
      <p:ext uri="{BB962C8B-B14F-4D97-AF65-F5344CB8AC3E}">
        <p14:creationId xmlns:p14="http://schemas.microsoft.com/office/powerpoint/2010/main" val="11717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>
            <a:extLst>
              <a:ext uri="{FF2B5EF4-FFF2-40B4-BE49-F238E27FC236}">
                <a16:creationId xmlns:a16="http://schemas.microsoft.com/office/drawing/2014/main" id="{F33F054A-3FDC-4DDA-92E6-5DD24390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Visualizing Change across Time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C699C61-1300-4A38-85B9-547989B27712}"/>
              </a:ext>
            </a:extLst>
          </p:cNvPr>
          <p:cNvGrpSpPr/>
          <p:nvPr/>
        </p:nvGrpSpPr>
        <p:grpSpPr>
          <a:xfrm>
            <a:off x="8141588" y="2580811"/>
            <a:ext cx="2200275" cy="1832369"/>
            <a:chOff x="8172451" y="2569767"/>
            <a:chExt cx="2200275" cy="183236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13A10AD-3FB5-4566-8B61-ECF723435B77}"/>
                </a:ext>
              </a:extLst>
            </p:cNvPr>
            <p:cNvSpPr txBox="1"/>
            <p:nvPr/>
          </p:nvSpPr>
          <p:spPr>
            <a:xfrm>
              <a:off x="8172451" y="2569767"/>
              <a:ext cx="22002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No Intervention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E60E208-26E0-46A8-88DC-5F7572266393}"/>
                </a:ext>
              </a:extLst>
            </p:cNvPr>
            <p:cNvSpPr txBox="1"/>
            <p:nvPr/>
          </p:nvSpPr>
          <p:spPr>
            <a:xfrm>
              <a:off x="8172451" y="3940471"/>
              <a:ext cx="220027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75000"/>
                    </a:schemeClr>
                  </a:solidFill>
                </a:rPr>
                <a:t>Intervention</a:t>
              </a: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B07F9070-D0DD-49BE-B1DD-1202E0DFB146}"/>
              </a:ext>
            </a:extLst>
          </p:cNvPr>
          <p:cNvSpPr txBox="1"/>
          <p:nvPr/>
        </p:nvSpPr>
        <p:spPr>
          <a:xfrm>
            <a:off x="7439237" y="6111047"/>
            <a:ext cx="1919049" cy="381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Months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AEDEA3-0D03-470E-BED9-F398A3A07C66}"/>
              </a:ext>
            </a:extLst>
          </p:cNvPr>
          <p:cNvSpPr txBox="1"/>
          <p:nvPr/>
        </p:nvSpPr>
        <p:spPr>
          <a:xfrm>
            <a:off x="1850136" y="2982018"/>
            <a:ext cx="1502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Systolic Blood Pressure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B761ADD-D827-4BDE-AA6A-B480B7726CED}"/>
              </a:ext>
            </a:extLst>
          </p:cNvPr>
          <p:cNvSpPr txBox="1"/>
          <p:nvPr/>
        </p:nvSpPr>
        <p:spPr>
          <a:xfrm>
            <a:off x="4045837" y="6107044"/>
            <a:ext cx="1400175" cy="369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Baseline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4DAE04-548E-4C2D-AC8D-BFF9B85220EC}"/>
              </a:ext>
            </a:extLst>
          </p:cNvPr>
          <p:cNvGrpSpPr/>
          <p:nvPr/>
        </p:nvGrpSpPr>
        <p:grpSpPr>
          <a:xfrm>
            <a:off x="3988687" y="2271295"/>
            <a:ext cx="4410075" cy="3695701"/>
            <a:chOff x="6096000" y="1400174"/>
            <a:chExt cx="4410075" cy="369570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3B552D8-9976-4BCE-A5BE-D3B23769ED49}"/>
                </a:ext>
              </a:extLst>
            </p:cNvPr>
            <p:cNvGrpSpPr/>
            <p:nvPr/>
          </p:nvGrpSpPr>
          <p:grpSpPr>
            <a:xfrm>
              <a:off x="6096000" y="1400174"/>
              <a:ext cx="4410075" cy="3524251"/>
              <a:chOff x="6096000" y="1400174"/>
              <a:chExt cx="4410075" cy="3524251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E2B8569-BBE2-4106-A559-DE4072CE8C72}"/>
                  </a:ext>
                </a:extLst>
              </p:cNvPr>
              <p:cNvCxnSpPr/>
              <p:nvPr/>
            </p:nvCxnSpPr>
            <p:spPr>
              <a:xfrm>
                <a:off x="6096000" y="4924425"/>
                <a:ext cx="441007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69ABD567-6280-42AA-8E27-6B1458B27C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096000" y="1400174"/>
                <a:ext cx="1" cy="352425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22430D8-6748-4A11-A130-8FADA6984E23}"/>
                </a:ext>
              </a:extLst>
            </p:cNvPr>
            <p:cNvCxnSpPr/>
            <p:nvPr/>
          </p:nvCxnSpPr>
          <p:spPr>
            <a:xfrm>
              <a:off x="6772275" y="4800600"/>
              <a:ext cx="0" cy="2857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AB653EB-E7AF-4A6B-9BD8-A7EC5D5E3A88}"/>
                </a:ext>
              </a:extLst>
            </p:cNvPr>
            <p:cNvCxnSpPr/>
            <p:nvPr/>
          </p:nvCxnSpPr>
          <p:spPr>
            <a:xfrm>
              <a:off x="8372475" y="4810125"/>
              <a:ext cx="0" cy="2857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E574809-B243-49FC-B6B9-EAA07232684F}"/>
                </a:ext>
              </a:extLst>
            </p:cNvPr>
            <p:cNvCxnSpPr/>
            <p:nvPr/>
          </p:nvCxnSpPr>
          <p:spPr>
            <a:xfrm>
              <a:off x="10010775" y="4810125"/>
              <a:ext cx="0" cy="2857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F0E1E8E-D1EA-4699-83F2-D3B438060A14}"/>
              </a:ext>
            </a:extLst>
          </p:cNvPr>
          <p:cNvGrpSpPr/>
          <p:nvPr/>
        </p:nvGrpSpPr>
        <p:grpSpPr>
          <a:xfrm>
            <a:off x="4664721" y="3489348"/>
            <a:ext cx="3317438" cy="172810"/>
            <a:chOff x="4664721" y="3511120"/>
            <a:chExt cx="3317438" cy="17281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9E1ACBC-145F-4517-ACBF-F95B389E07BF}"/>
                </a:ext>
              </a:extLst>
            </p:cNvPr>
            <p:cNvCxnSpPr>
              <a:cxnSpLocks/>
            </p:cNvCxnSpPr>
            <p:nvPr/>
          </p:nvCxnSpPr>
          <p:spPr>
            <a:xfrm>
              <a:off x="4664721" y="3683930"/>
              <a:ext cx="1690024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D1EAC53-B8B7-4FCB-B73D-F31C2C1843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43858" y="3511120"/>
              <a:ext cx="1638301" cy="161924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63273E9-591B-4981-B679-7830EED76FF1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3647791" y="2433222"/>
            <a:ext cx="26571" cy="297239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9C93D76-A917-420E-957C-96AAF613026D}"/>
              </a:ext>
            </a:extLst>
          </p:cNvPr>
          <p:cNvSpPr txBox="1"/>
          <p:nvPr/>
        </p:nvSpPr>
        <p:spPr>
          <a:xfrm>
            <a:off x="3281749" y="5405616"/>
            <a:ext cx="73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112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17FBC7D-DE35-4A3B-B95F-5E7C0EB40161}"/>
              </a:ext>
            </a:extLst>
          </p:cNvPr>
          <p:cNvSpPr txBox="1"/>
          <p:nvPr/>
        </p:nvSpPr>
        <p:spPr>
          <a:xfrm>
            <a:off x="3281749" y="2052013"/>
            <a:ext cx="85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154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CB85247-C593-4AD4-AECF-E9CB9E9CD219}"/>
              </a:ext>
            </a:extLst>
          </p:cNvPr>
          <p:cNvGrpSpPr/>
          <p:nvPr/>
        </p:nvGrpSpPr>
        <p:grpSpPr>
          <a:xfrm>
            <a:off x="4664721" y="3363727"/>
            <a:ext cx="3439004" cy="1469656"/>
            <a:chOff x="4606001" y="2771797"/>
            <a:chExt cx="3439004" cy="1469656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C760490-5D06-4B66-AB21-0C05E1C2F860}"/>
                </a:ext>
              </a:extLst>
            </p:cNvPr>
            <p:cNvCxnSpPr>
              <a:cxnSpLocks/>
            </p:cNvCxnSpPr>
            <p:nvPr/>
          </p:nvCxnSpPr>
          <p:spPr>
            <a:xfrm>
              <a:off x="4606001" y="2771797"/>
              <a:ext cx="1690023" cy="568475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B23861D-0157-446F-A2A4-D7BA55C4FC10}"/>
                </a:ext>
              </a:extLst>
            </p:cNvPr>
            <p:cNvCxnSpPr>
              <a:cxnSpLocks/>
            </p:cNvCxnSpPr>
            <p:nvPr/>
          </p:nvCxnSpPr>
          <p:spPr>
            <a:xfrm>
              <a:off x="6296024" y="3339541"/>
              <a:ext cx="1748981" cy="901912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EDD9DB03-4858-4834-BA95-9678D17D7CC4}"/>
              </a:ext>
            </a:extLst>
          </p:cNvPr>
          <p:cNvSpPr txBox="1"/>
          <p:nvPr/>
        </p:nvSpPr>
        <p:spPr>
          <a:xfrm>
            <a:off x="5684136" y="6107044"/>
            <a:ext cx="1400175" cy="369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Months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934A6C0-2F1D-4026-BB5B-4FF518414130}"/>
              </a:ext>
            </a:extLst>
          </p:cNvPr>
          <p:cNvCxnSpPr>
            <a:cxnSpLocks/>
          </p:cNvCxnSpPr>
          <p:nvPr/>
        </p:nvCxnSpPr>
        <p:spPr>
          <a:xfrm>
            <a:off x="3674362" y="3951515"/>
            <a:ext cx="4972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8C64877-B41B-48D5-B192-66DFFA84EE74}"/>
              </a:ext>
            </a:extLst>
          </p:cNvPr>
          <p:cNvSpPr txBox="1"/>
          <p:nvPr/>
        </p:nvSpPr>
        <p:spPr>
          <a:xfrm>
            <a:off x="3091534" y="3727474"/>
            <a:ext cx="783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130</a:t>
            </a:r>
          </a:p>
        </p:txBody>
      </p:sp>
    </p:spTree>
    <p:extLst>
      <p:ext uri="{BB962C8B-B14F-4D97-AF65-F5344CB8AC3E}">
        <p14:creationId xmlns:p14="http://schemas.microsoft.com/office/powerpoint/2010/main" val="211828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B436-26CF-4AFB-97E4-6140913D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Factorial ANOVA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66C2F-5087-46F8-B961-3E9912D6C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Autofit/>
          </a:bodyPr>
          <a:lstStyle/>
          <a:p>
            <a:r>
              <a:rPr lang="en-US" sz="2600" dirty="0"/>
              <a:t>Results of the factorial ANOVA indicated no statistically significant main effects for TEACHING or PROG on PREPGENL at alpha = .05; however, the interaction between these two variables was statistically significant, </a:t>
            </a:r>
            <a:r>
              <a:rPr lang="en-US" sz="2600" i="1" dirty="0"/>
              <a:t>F</a:t>
            </a:r>
            <a:r>
              <a:rPr lang="en-US" sz="2600" dirty="0"/>
              <a:t>(2, 140) = 4.04, </a:t>
            </a:r>
            <a:r>
              <a:rPr lang="en-US" sz="2600" i="1" dirty="0"/>
              <a:t>p </a:t>
            </a:r>
            <a:r>
              <a:rPr lang="en-US" sz="2600" dirty="0"/>
              <a:t>= .02,</a:t>
            </a:r>
            <a:r>
              <a:rPr 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.06, </a:t>
            </a:r>
            <a:r>
              <a:rPr lang="en-US" sz="2600" dirty="0"/>
              <a:t>suggesting that TEACHING  moderated the effect of PROG on PREPGENL. Tests of simple main effects indicated ….</a:t>
            </a:r>
          </a:p>
        </p:txBody>
      </p:sp>
    </p:spTree>
    <p:extLst>
      <p:ext uri="{BB962C8B-B14F-4D97-AF65-F5344CB8AC3E}">
        <p14:creationId xmlns:p14="http://schemas.microsoft.com/office/powerpoint/2010/main" val="423096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B436-26CF-4AFB-97E4-6140913D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461"/>
            <a:ext cx="10515600" cy="1325563"/>
          </a:xfrm>
        </p:spPr>
        <p:txBody>
          <a:bodyPr/>
          <a:lstStyle/>
          <a:p>
            <a:r>
              <a:rPr lang="en-US" dirty="0"/>
              <a:t>Factorial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66C2F-5087-46F8-B961-3E9912D6C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Autofit/>
          </a:bodyPr>
          <a:lstStyle/>
          <a:p>
            <a:r>
              <a:rPr lang="en-US" sz="2600" dirty="0"/>
              <a:t>Results of the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factorial ANOVA</a:t>
            </a:r>
            <a:r>
              <a:rPr lang="en-US" sz="2600" dirty="0"/>
              <a:t> indicated no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statistically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</a:rPr>
              <a:t>significant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main </a:t>
            </a:r>
            <a:r>
              <a:rPr lang="en-US" sz="2600" dirty="0"/>
              <a:t>effects for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TEACHING</a:t>
            </a:r>
            <a:r>
              <a:rPr lang="en-US" sz="2600" dirty="0"/>
              <a:t> or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PROG </a:t>
            </a:r>
            <a:r>
              <a:rPr lang="en-US" sz="2600" dirty="0"/>
              <a:t>on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PREPGENL</a:t>
            </a:r>
            <a:r>
              <a:rPr lang="en-US" sz="2600" dirty="0"/>
              <a:t> at </a:t>
            </a:r>
            <a:r>
              <a:rPr lang="en-US" sz="2600" dirty="0">
                <a:solidFill>
                  <a:schemeClr val="bg1">
                    <a:lumMod val="85000"/>
                  </a:schemeClr>
                </a:solidFill>
              </a:rPr>
              <a:t>alpha = .05; </a:t>
            </a:r>
            <a:r>
              <a:rPr lang="en-US" sz="2600" dirty="0"/>
              <a:t>however, the </a:t>
            </a:r>
            <a:r>
              <a:rPr lang="en-US" sz="2600" dirty="0">
                <a:solidFill>
                  <a:srgbClr val="C00000"/>
                </a:solidFill>
              </a:rPr>
              <a:t>interaction </a:t>
            </a:r>
            <a:r>
              <a:rPr lang="en-US" sz="2600" dirty="0"/>
              <a:t>between these two variables was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statistically </a:t>
            </a:r>
            <a:r>
              <a:rPr lang="en-US" sz="2600" dirty="0">
                <a:solidFill>
                  <a:srgbClr val="C00000"/>
                </a:solidFill>
              </a:rPr>
              <a:t>significant</a:t>
            </a:r>
            <a:r>
              <a:rPr lang="en-US" sz="2600" dirty="0"/>
              <a:t>, </a:t>
            </a:r>
            <a:r>
              <a:rPr lang="en-US" sz="2600" i="1" dirty="0">
                <a:solidFill>
                  <a:schemeClr val="bg1">
                    <a:lumMod val="75000"/>
                  </a:schemeClr>
                </a:solidFill>
              </a:rPr>
              <a:t>F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(2, 140) = 4.04, </a:t>
            </a:r>
            <a:r>
              <a:rPr lang="en-US" sz="2600" i="1" dirty="0">
                <a:solidFill>
                  <a:schemeClr val="bg1">
                    <a:lumMod val="75000"/>
                  </a:schemeClr>
                </a:solidFill>
              </a:rPr>
              <a:t>p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= .02,</a:t>
            </a:r>
            <a:r>
              <a:rPr lang="el-GR" sz="2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sz="2600" baseline="300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.06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/>
              <a:t>suggesting that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TEACHING  moderated </a:t>
            </a:r>
            <a:r>
              <a:rPr lang="en-US" sz="2600" dirty="0"/>
              <a:t>the effect of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PROG </a:t>
            </a:r>
            <a:r>
              <a:rPr lang="en-US" sz="2600" dirty="0"/>
              <a:t>on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PREPGENL</a:t>
            </a:r>
            <a:r>
              <a:rPr lang="en-US" sz="2600" dirty="0"/>
              <a:t>. Tests of </a:t>
            </a:r>
            <a:r>
              <a:rPr lang="en-US" sz="2600" dirty="0">
                <a:solidFill>
                  <a:schemeClr val="bg1">
                    <a:lumMod val="75000"/>
                  </a:schemeClr>
                </a:solidFill>
              </a:rPr>
              <a:t>simple main effects </a:t>
            </a:r>
            <a:r>
              <a:rPr lang="en-US" sz="2600" dirty="0"/>
              <a:t>indicated ….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03EF557-82D8-4C30-AED6-7E627C87248D}"/>
              </a:ext>
            </a:extLst>
          </p:cNvPr>
          <p:cNvGrpSpPr/>
          <p:nvPr/>
        </p:nvGrpSpPr>
        <p:grpSpPr>
          <a:xfrm>
            <a:off x="6941574" y="566391"/>
            <a:ext cx="5250426" cy="5153711"/>
            <a:chOff x="6941574" y="566391"/>
            <a:chExt cx="5250426" cy="515371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0E8BDDD-58C6-477E-827A-6240CFFC25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6941574" y="3261518"/>
              <a:ext cx="1843938" cy="2458584"/>
            </a:xfrm>
            <a:prstGeom prst="rect">
              <a:avLst/>
            </a:prstGeom>
          </p:spPr>
        </p:pic>
        <p:sp>
          <p:nvSpPr>
            <p:cNvPr id="8" name="Thought Bubble: Cloud 7">
              <a:extLst>
                <a:ext uri="{FF2B5EF4-FFF2-40B4-BE49-F238E27FC236}">
                  <a16:creationId xmlns:a16="http://schemas.microsoft.com/office/drawing/2014/main" id="{DE47CA75-266B-428B-A189-F1AEA72B25DD}"/>
                </a:ext>
              </a:extLst>
            </p:cNvPr>
            <p:cNvSpPr/>
            <p:nvPr/>
          </p:nvSpPr>
          <p:spPr>
            <a:xfrm>
              <a:off x="8788641" y="566391"/>
              <a:ext cx="3403359" cy="2751700"/>
            </a:xfrm>
            <a:prstGeom prst="cloudCallout">
              <a:avLst>
                <a:gd name="adj1" fmla="val -60184"/>
                <a:gd name="adj2" fmla="val 43518"/>
              </a:avLst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0EC5EF-EBCE-4591-9485-31935697CC2A}"/>
                </a:ext>
              </a:extLst>
            </p:cNvPr>
            <p:cNvSpPr txBox="1"/>
            <p:nvPr/>
          </p:nvSpPr>
          <p:spPr>
            <a:xfrm>
              <a:off x="9393562" y="988578"/>
              <a:ext cx="222977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Blah, blah, blah, DINNER, yada, yada, yada, PLAY, blah, blah, blah, NAP, …..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578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B436-26CF-4AFB-97E4-6140913D5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to explain ANOVA 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711F3-8231-47C7-A99B-62BECC519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Was the intervention effective?</a:t>
            </a:r>
          </a:p>
          <a:p>
            <a:r>
              <a:rPr lang="en-US" dirty="0"/>
              <a:t>Yes and no. For secondary and special education teachers, the intervention was effective. Those receiving the intervention rated their classroom management skills more positively than those not receiving the intervention. </a:t>
            </a:r>
          </a:p>
          <a:p>
            <a:r>
              <a:rPr lang="en-US" dirty="0"/>
              <a:t>For elementary teachers, the intervention did not appear to be effective.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393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0042-3201-455D-B58C-6EBAB57ED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448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Evaluation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18E09C-EBCD-45D3-9CB9-18FFB48C9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427" y="1901984"/>
            <a:ext cx="5487201" cy="43967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083F372-78DE-4B96-B2A8-5BA6736DA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522" y="1971040"/>
            <a:ext cx="5314835" cy="425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5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>
            <a:extLst>
              <a:ext uri="{FF2B5EF4-FFF2-40B4-BE49-F238E27FC236}">
                <a16:creationId xmlns:a16="http://schemas.microsoft.com/office/drawing/2014/main" id="{F33F054A-3FDC-4DDA-92E6-5DD24390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Visualizing an Interaction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FCB0D17-E21E-4422-8CC5-B3F987C4D21E}"/>
              </a:ext>
            </a:extLst>
          </p:cNvPr>
          <p:cNvGrpSpPr/>
          <p:nvPr/>
        </p:nvGrpSpPr>
        <p:grpSpPr>
          <a:xfrm>
            <a:off x="2735010" y="1930747"/>
            <a:ext cx="7637716" cy="4534382"/>
            <a:chOff x="2735010" y="1930747"/>
            <a:chExt cx="7637716" cy="453438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B761ADD-D827-4BDE-AA6A-B480B7726CED}"/>
                </a:ext>
              </a:extLst>
            </p:cNvPr>
            <p:cNvSpPr txBox="1"/>
            <p:nvPr/>
          </p:nvSpPr>
          <p:spPr>
            <a:xfrm>
              <a:off x="4076700" y="6096000"/>
              <a:ext cx="1400175" cy="369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Elementary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2D01FC0-6734-4CDA-A5A4-9C2C3E17FAE6}"/>
                </a:ext>
              </a:extLst>
            </p:cNvPr>
            <p:cNvSpPr txBox="1"/>
            <p:nvPr/>
          </p:nvSpPr>
          <p:spPr>
            <a:xfrm>
              <a:off x="5770339" y="6083300"/>
              <a:ext cx="14305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Secondary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07F9070-D0DD-49BE-B1DD-1202E0DFB146}"/>
                </a:ext>
              </a:extLst>
            </p:cNvPr>
            <p:cNvSpPr txBox="1"/>
            <p:nvPr/>
          </p:nvSpPr>
          <p:spPr>
            <a:xfrm>
              <a:off x="7196374" y="6083301"/>
              <a:ext cx="1919049" cy="381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Special Education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1AAAE216-1530-43B5-8A21-68CDA54C33CB}"/>
                </a:ext>
              </a:extLst>
            </p:cNvPr>
            <p:cNvGrpSpPr/>
            <p:nvPr/>
          </p:nvGrpSpPr>
          <p:grpSpPr>
            <a:xfrm>
              <a:off x="2735010" y="1930747"/>
              <a:ext cx="7637716" cy="4025205"/>
              <a:chOff x="2735010" y="1930747"/>
              <a:chExt cx="7637716" cy="4025205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A20F9892-8446-4949-AE3F-14E297DD7C3C}"/>
                  </a:ext>
                </a:extLst>
              </p:cNvPr>
              <p:cNvGrpSpPr/>
              <p:nvPr/>
            </p:nvGrpSpPr>
            <p:grpSpPr>
              <a:xfrm>
                <a:off x="2735010" y="1930747"/>
                <a:ext cx="5694615" cy="4025205"/>
                <a:chOff x="4811460" y="1070670"/>
                <a:chExt cx="5694615" cy="4025205"/>
              </a:xfrm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1D4DAE04-548E-4C2D-AC8D-BFF9B85220EC}"/>
                    </a:ext>
                  </a:extLst>
                </p:cNvPr>
                <p:cNvGrpSpPr/>
                <p:nvPr/>
              </p:nvGrpSpPr>
              <p:grpSpPr>
                <a:xfrm>
                  <a:off x="6096000" y="1400174"/>
                  <a:ext cx="4410075" cy="3695701"/>
                  <a:chOff x="6096000" y="1400174"/>
                  <a:chExt cx="4410075" cy="3695701"/>
                </a:xfrm>
              </p:grpSpPr>
              <p:grpSp>
                <p:nvGrpSpPr>
                  <p:cNvPr id="20" name="Group 19">
                    <a:extLst>
                      <a:ext uri="{FF2B5EF4-FFF2-40B4-BE49-F238E27FC236}">
                        <a16:creationId xmlns:a16="http://schemas.microsoft.com/office/drawing/2014/main" id="{63B552D8-9976-4BCE-A5BE-D3B23769ED49}"/>
                      </a:ext>
                    </a:extLst>
                  </p:cNvPr>
                  <p:cNvGrpSpPr/>
                  <p:nvPr/>
                </p:nvGrpSpPr>
                <p:grpSpPr>
                  <a:xfrm>
                    <a:off x="6096000" y="1400174"/>
                    <a:ext cx="4410075" cy="3524251"/>
                    <a:chOff x="6096000" y="1400174"/>
                    <a:chExt cx="4410075" cy="3524251"/>
                  </a:xfrm>
                </p:grpSpPr>
                <p:cxnSp>
                  <p:nvCxnSpPr>
                    <p:cNvPr id="9" name="Straight Connector 8">
                      <a:extLst>
                        <a:ext uri="{FF2B5EF4-FFF2-40B4-BE49-F238E27FC236}">
                          <a16:creationId xmlns:a16="http://schemas.microsoft.com/office/drawing/2014/main" id="{FE2B8569-BBE2-4106-A559-DE4072CE8C72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096000" y="4924425"/>
                      <a:ext cx="4410075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4">
                      <a:extLst>
                        <a:ext uri="{FF2B5EF4-FFF2-40B4-BE49-F238E27FC236}">
                          <a16:creationId xmlns:a16="http://schemas.microsoft.com/office/drawing/2014/main" id="{69ABD567-6280-42AA-8E27-6B1458B27C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 flipV="1">
                      <a:off x="6096000" y="1400174"/>
                      <a:ext cx="1" cy="3524251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4" name="Straight Connector 23">
                    <a:extLst>
                      <a:ext uri="{FF2B5EF4-FFF2-40B4-BE49-F238E27FC236}">
                        <a16:creationId xmlns:a16="http://schemas.microsoft.com/office/drawing/2014/main" id="{422430D8-6748-4A11-A130-8FADA6984E23}"/>
                      </a:ext>
                    </a:extLst>
                  </p:cNvPr>
                  <p:cNvCxnSpPr/>
                  <p:nvPr/>
                </p:nvCxnSpPr>
                <p:spPr>
                  <a:xfrm>
                    <a:off x="6772275" y="4800600"/>
                    <a:ext cx="0" cy="28575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>
                    <a:extLst>
                      <a:ext uri="{FF2B5EF4-FFF2-40B4-BE49-F238E27FC236}">
                        <a16:creationId xmlns:a16="http://schemas.microsoft.com/office/drawing/2014/main" id="{0AB653EB-E7AF-4A6B-9BD8-A7EC5D5E3A88}"/>
                      </a:ext>
                    </a:extLst>
                  </p:cNvPr>
                  <p:cNvCxnSpPr/>
                  <p:nvPr/>
                </p:nvCxnSpPr>
                <p:spPr>
                  <a:xfrm>
                    <a:off x="8372475" y="4810125"/>
                    <a:ext cx="0" cy="28575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>
                    <a:extLst>
                      <a:ext uri="{FF2B5EF4-FFF2-40B4-BE49-F238E27FC236}">
                        <a16:creationId xmlns:a16="http://schemas.microsoft.com/office/drawing/2014/main" id="{AE574809-B243-49FC-B6B9-EAA07232684F}"/>
                      </a:ext>
                    </a:extLst>
                  </p:cNvPr>
                  <p:cNvCxnSpPr/>
                  <p:nvPr/>
                </p:nvCxnSpPr>
                <p:spPr>
                  <a:xfrm>
                    <a:off x="10010775" y="4810125"/>
                    <a:ext cx="0" cy="28575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11AEDEA3-0D03-470E-BED9-F398A3A07C66}"/>
                    </a:ext>
                  </a:extLst>
                </p:cNvPr>
                <p:cNvSpPr txBox="1"/>
                <p:nvPr/>
              </p:nvSpPr>
              <p:spPr>
                <a:xfrm>
                  <a:off x="4811460" y="2714625"/>
                  <a:ext cx="103822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Skills</a:t>
                  </a:r>
                </a:p>
              </p:txBody>
            </p:sp>
            <p:grpSp>
              <p:nvGrpSpPr>
                <p:cNvPr id="52" name="Group 51">
                  <a:extLst>
                    <a:ext uri="{FF2B5EF4-FFF2-40B4-BE49-F238E27FC236}">
                      <a16:creationId xmlns:a16="http://schemas.microsoft.com/office/drawing/2014/main" id="{B1382BFB-8D5B-4297-A716-74DAB0B019B5}"/>
                    </a:ext>
                  </a:extLst>
                </p:cNvPr>
                <p:cNvGrpSpPr/>
                <p:nvPr/>
              </p:nvGrpSpPr>
              <p:grpSpPr>
                <a:xfrm>
                  <a:off x="6682451" y="2051052"/>
                  <a:ext cx="3328324" cy="161924"/>
                  <a:chOff x="6682451" y="2327277"/>
                  <a:chExt cx="3328324" cy="161924"/>
                </a:xfrm>
              </p:grpSpPr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29E1ACBC-145F-4517-ACBF-F95B389E07B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82451" y="2489201"/>
                    <a:ext cx="1690024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6D1EAC53-B8B7-4FCB-B73D-F31C2C1843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8372474" y="2327277"/>
                    <a:ext cx="1638301" cy="161924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5" name="Straight Arrow Connector 34">
                  <a:extLst>
                    <a:ext uri="{FF2B5EF4-FFF2-40B4-BE49-F238E27FC236}">
                      <a16:creationId xmlns:a16="http://schemas.microsoft.com/office/drawing/2014/main" id="{A63273E9-591B-4981-B679-7830EED76FF1}"/>
                    </a:ext>
                  </a:extLst>
                </p:cNvPr>
                <p:cNvCxnSpPr/>
                <p:nvPr/>
              </p:nvCxnSpPr>
              <p:spPr>
                <a:xfrm flipV="1">
                  <a:off x="5781675" y="1562100"/>
                  <a:ext cx="0" cy="2981325"/>
                </a:xfrm>
                <a:prstGeom prst="straightConnector1">
                  <a:avLst/>
                </a:prstGeom>
                <a:ln w="28575">
                  <a:solidFill>
                    <a:srgbClr val="C0000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09C93D76-A917-420E-957C-96AAF613026D}"/>
                    </a:ext>
                  </a:extLst>
                </p:cNvPr>
                <p:cNvSpPr txBox="1"/>
                <p:nvPr/>
              </p:nvSpPr>
              <p:spPr>
                <a:xfrm>
                  <a:off x="5389062" y="4534495"/>
                  <a:ext cx="73208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C00000"/>
                      </a:solidFill>
                    </a:rPr>
                    <a:t>Low</a:t>
                  </a:r>
                </a:p>
              </p:txBody>
            </p: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217FBC7D-DE35-4A3B-B95F-5E7C0EB40161}"/>
                    </a:ext>
                  </a:extLst>
                </p:cNvPr>
                <p:cNvSpPr txBox="1"/>
                <p:nvPr/>
              </p:nvSpPr>
              <p:spPr>
                <a:xfrm>
                  <a:off x="5263231" y="1070670"/>
                  <a:ext cx="85791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C00000"/>
                      </a:solidFill>
                    </a:rPr>
                    <a:t>High</a:t>
                  </a:r>
                </a:p>
              </p:txBody>
            </p: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CD3AA3EE-3377-4AE2-AA85-59A5014B6185}"/>
                    </a:ext>
                  </a:extLst>
                </p:cNvPr>
                <p:cNvGrpSpPr/>
                <p:nvPr/>
              </p:nvGrpSpPr>
              <p:grpSpPr>
                <a:xfrm>
                  <a:off x="6682450" y="2363788"/>
                  <a:ext cx="3439005" cy="1017587"/>
                  <a:chOff x="6682450" y="2640013"/>
                  <a:chExt cx="3439005" cy="1017587"/>
                </a:xfrm>
              </p:grpSpPr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CC760490-5D06-4B66-AB21-0C05E1C2F86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82450" y="2640013"/>
                    <a:ext cx="1690023" cy="393611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8B23861D-0157-446F-A2A4-D7BA55C4FC1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8372473" y="3033118"/>
                    <a:ext cx="1748982" cy="624482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913A10AD-3FB5-4566-8B61-ECF723435B77}"/>
                  </a:ext>
                </a:extLst>
              </p:cNvPr>
              <p:cNvSpPr txBox="1"/>
              <p:nvPr/>
            </p:nvSpPr>
            <p:spPr>
              <a:xfrm>
                <a:off x="8172451" y="2569767"/>
                <a:ext cx="22002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</a:rPr>
                  <a:t>Intervention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E60E208-26E0-46A8-88DC-5F7572266393}"/>
                  </a:ext>
                </a:extLst>
              </p:cNvPr>
              <p:cNvSpPr txBox="1"/>
              <p:nvPr/>
            </p:nvSpPr>
            <p:spPr>
              <a:xfrm>
                <a:off x="8172451" y="3940471"/>
                <a:ext cx="22002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</a:rPr>
                  <a:t>No intervention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980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0F19-1548-4CD0-9757-50CD7CBF5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454" y="630556"/>
            <a:ext cx="6123346" cy="1036319"/>
          </a:xfrm>
        </p:spPr>
        <p:txBody>
          <a:bodyPr>
            <a:normAutofit/>
          </a:bodyPr>
          <a:lstStyle/>
          <a:p>
            <a:r>
              <a:rPr lang="en-US" dirty="0"/>
              <a:t>Other possible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5B5B9-D664-43C9-B99E-1F516E0C6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85" y="1582310"/>
            <a:ext cx="5247207" cy="5003547"/>
          </a:xfrm>
        </p:spPr>
        <p:txBody>
          <a:bodyPr>
            <a:normAutofit/>
          </a:bodyPr>
          <a:lstStyle/>
          <a:p>
            <a:r>
              <a:rPr lang="en-US" dirty="0"/>
              <a:t>Describe findings for a hypothetical, single participant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Personalizes the results</a:t>
            </a:r>
          </a:p>
          <a:p>
            <a:pPr lvl="1"/>
            <a:r>
              <a:rPr lang="en-US" dirty="0"/>
              <a:t>Helps make the information more relatable</a:t>
            </a:r>
          </a:p>
          <a:p>
            <a:pPr lvl="1"/>
            <a:endParaRPr lang="en-US" dirty="0"/>
          </a:p>
          <a:p>
            <a:r>
              <a:rPr lang="en-US" dirty="0"/>
              <a:t>Present preliminary results for client feedback</a:t>
            </a:r>
          </a:p>
          <a:p>
            <a:endParaRPr lang="en-US" dirty="0"/>
          </a:p>
          <a:p>
            <a:pPr lvl="1"/>
            <a:r>
              <a:rPr lang="en-US" dirty="0"/>
              <a:t>Promotes client buy-in and insights about additional analyses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968D3E-2275-465D-9FD8-C69F8ADA1D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570" b="-1"/>
          <a:stretch/>
        </p:blipFill>
        <p:spPr>
          <a:xfrm>
            <a:off x="6090613" y="649607"/>
            <a:ext cx="5461724" cy="5577837"/>
          </a:xfrm>
          <a:prstGeom prst="rect">
            <a:avLst/>
          </a:prstGeom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2654C8-BCE2-4B0D-991B-BC5C95269D46}"/>
              </a:ext>
            </a:extLst>
          </p:cNvPr>
          <p:cNvSpPr txBox="1"/>
          <p:nvPr/>
        </p:nvSpPr>
        <p:spPr>
          <a:xfrm>
            <a:off x="9245295" y="6017864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thestorieslatells.blogspot.com/2010/04/tell-me-story-dayplus-neverending-story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6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C21BC4-5247-45A3-BCE0-23D06397E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Hierarchical linear growth model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15FA-14C4-4074-BA85-66B17B922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en-US" dirty="0"/>
              <a:t>How might you describe the </a:t>
            </a:r>
            <a:r>
              <a:rPr lang="en-US" i="1" dirty="0"/>
              <a:t>concepts </a:t>
            </a:r>
            <a:r>
              <a:rPr lang="en-US" dirty="0"/>
              <a:t>of variation in slopes and intercepts?</a:t>
            </a:r>
          </a:p>
          <a:p>
            <a:endParaRPr lang="en-US" dirty="0"/>
          </a:p>
          <a:p>
            <a:r>
              <a:rPr lang="en-US" dirty="0"/>
              <a:t>Conditional versus unconditional? </a:t>
            </a:r>
          </a:p>
          <a:p>
            <a:endParaRPr lang="en-US" sz="2000" dirty="0"/>
          </a:p>
        </p:txBody>
      </p:sp>
      <p:sp>
        <p:nvSpPr>
          <p:cNvPr id="25" name="Line 4">
            <a:extLst>
              <a:ext uri="{FF2B5EF4-FFF2-40B4-BE49-F238E27FC236}">
                <a16:creationId xmlns:a16="http://schemas.microsoft.com/office/drawing/2014/main" id="{C56C1F05-4498-4320-9274-52E4D325C9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0004" y="1412488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6">
            <a:extLst>
              <a:ext uri="{FF2B5EF4-FFF2-40B4-BE49-F238E27FC236}">
                <a16:creationId xmlns:a16="http://schemas.microsoft.com/office/drawing/2014/main" id="{248C3246-FA93-4CB1-9CAD-E5154ECC6A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0004" y="377468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7">
            <a:extLst>
              <a:ext uri="{FF2B5EF4-FFF2-40B4-BE49-F238E27FC236}">
                <a16:creationId xmlns:a16="http://schemas.microsoft.com/office/drawing/2014/main" id="{508A4D26-A187-4BDD-A761-5CDFA8EB6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7204" y="36984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200FC851-EEF1-489D-9F87-8B8B927270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5404" y="36984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9">
            <a:extLst>
              <a:ext uri="{FF2B5EF4-FFF2-40B4-BE49-F238E27FC236}">
                <a16:creationId xmlns:a16="http://schemas.microsoft.com/office/drawing/2014/main" id="{1A46E35D-E594-4761-8448-FA74141CEA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97404" y="36984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10">
            <a:extLst>
              <a:ext uri="{FF2B5EF4-FFF2-40B4-BE49-F238E27FC236}">
                <a16:creationId xmlns:a16="http://schemas.microsoft.com/office/drawing/2014/main" id="{77B2F1C8-6B55-44BE-83C7-2691E4F65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1804" y="36984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CE33AF27-5551-451A-B578-2A10934B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2730" y="3963601"/>
            <a:ext cx="3216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t1          t2          t3            t4</a:t>
            </a:r>
          </a:p>
        </p:txBody>
      </p:sp>
      <p:sp>
        <p:nvSpPr>
          <p:cNvPr id="32" name="Line 16">
            <a:extLst>
              <a:ext uri="{FF2B5EF4-FFF2-40B4-BE49-F238E27FC236}">
                <a16:creationId xmlns:a16="http://schemas.microsoft.com/office/drawing/2014/main" id="{6534B8B4-64C2-4C35-AC4F-2ED001AFFA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7204" y="2631688"/>
            <a:ext cx="2590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7">
            <a:extLst>
              <a:ext uri="{FF2B5EF4-FFF2-40B4-BE49-F238E27FC236}">
                <a16:creationId xmlns:a16="http://schemas.microsoft.com/office/drawing/2014/main" id="{A691F666-8120-4272-990A-D80CA6C1D4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7204" y="2174488"/>
            <a:ext cx="2590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8">
            <a:extLst>
              <a:ext uri="{FF2B5EF4-FFF2-40B4-BE49-F238E27FC236}">
                <a16:creationId xmlns:a16="http://schemas.microsoft.com/office/drawing/2014/main" id="{086AE873-B912-44C4-9DCF-4891BC25F7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7204" y="3165088"/>
            <a:ext cx="2514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9">
            <a:extLst>
              <a:ext uri="{FF2B5EF4-FFF2-40B4-BE49-F238E27FC236}">
                <a16:creationId xmlns:a16="http://schemas.microsoft.com/office/drawing/2014/main" id="{E2C2EC66-4DD3-464F-A664-4754B6125D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7204" y="2326888"/>
            <a:ext cx="2590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">
            <a:extLst>
              <a:ext uri="{FF2B5EF4-FFF2-40B4-BE49-F238E27FC236}">
                <a16:creationId xmlns:a16="http://schemas.microsoft.com/office/drawing/2014/main" id="{1189486E-9938-418F-9CF4-D6AB2F3322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7204" y="2098288"/>
            <a:ext cx="2667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Text Box 21">
            <a:extLst>
              <a:ext uri="{FF2B5EF4-FFF2-40B4-BE49-F238E27FC236}">
                <a16:creationId xmlns:a16="http://schemas.microsoft.com/office/drawing/2014/main" id="{7F979AF7-A667-497D-9C41-BE00FE31170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3456536" y="2821395"/>
            <a:ext cx="165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Reading score</a:t>
            </a:r>
          </a:p>
        </p:txBody>
      </p:sp>
      <p:sp>
        <p:nvSpPr>
          <p:cNvPr id="38" name="Line 17">
            <a:extLst>
              <a:ext uri="{FF2B5EF4-FFF2-40B4-BE49-F238E27FC236}">
                <a16:creationId xmlns:a16="http://schemas.microsoft.com/office/drawing/2014/main" id="{B8F57456-2D65-41C3-9E66-DB21E5EC83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97204" y="2479288"/>
            <a:ext cx="2590799" cy="34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7FC7-D516-4F30-85F6-3CB609B0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Moderator effect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F64D5B1-F6C0-48B7-9113-653D61D4836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1585914"/>
            <a:ext cx="11068050" cy="182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b="1" i="1" dirty="0">
                <a:latin typeface="Arial" panose="020B0604020202020204" pitchFamily="34" charset="0"/>
              </a:rPr>
              <a:t>Proposition 1b:</a:t>
            </a:r>
            <a:r>
              <a:rPr lang="en-US" altLang="en-US" i="1" dirty="0">
                <a:latin typeface="Arial" panose="020B0604020202020204" pitchFamily="34" charset="0"/>
              </a:rPr>
              <a:t> The relationship between the amount of pizza consumed and the severity of heartburn experienced will be </a:t>
            </a:r>
            <a:r>
              <a:rPr lang="en-US" altLang="en-US" i="1" u="sng" dirty="0">
                <a:latin typeface="Arial" panose="020B0604020202020204" pitchFamily="34" charset="0"/>
              </a:rPr>
              <a:t>moderated</a:t>
            </a:r>
            <a:r>
              <a:rPr lang="en-US" altLang="en-US" i="1" dirty="0">
                <a:latin typeface="Arial" panose="020B0604020202020204" pitchFamily="34" charset="0"/>
              </a:rPr>
              <a:t> by the time of day when the pizza is eaten.  Specifically, when a large amount of pizza is eaten late at night heartburn will be the most severe.</a:t>
            </a:r>
          </a:p>
          <a:p>
            <a:pPr marL="0" indent="0"/>
            <a:endParaRPr lang="en-US" altLang="en-US" sz="1200" dirty="0">
              <a:latin typeface="Arial" panose="020B0604020202020204" pitchFamily="34" charset="0"/>
            </a:endParaRPr>
          </a:p>
        </p:txBody>
      </p:sp>
      <p:grpSp>
        <p:nvGrpSpPr>
          <p:cNvPr id="5171" name="Group 51">
            <a:extLst>
              <a:ext uri="{FF2B5EF4-FFF2-40B4-BE49-F238E27FC236}">
                <a16:creationId xmlns:a16="http://schemas.microsoft.com/office/drawing/2014/main" id="{805354A0-48CB-4128-A91C-ABC86A350385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733801"/>
            <a:ext cx="7010400" cy="1343025"/>
            <a:chOff x="1104" y="2352"/>
            <a:chExt cx="4416" cy="846"/>
          </a:xfrm>
        </p:grpSpPr>
        <p:sp>
          <p:nvSpPr>
            <p:cNvPr id="5137" name="Line 17">
              <a:extLst>
                <a:ext uri="{FF2B5EF4-FFF2-40B4-BE49-F238E27FC236}">
                  <a16:creationId xmlns:a16="http://schemas.microsoft.com/office/drawing/2014/main" id="{C098DD09-0558-4D90-927C-8D1E27F98B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928"/>
              <a:ext cx="148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8" name="Group 38">
              <a:extLst>
                <a:ext uri="{FF2B5EF4-FFF2-40B4-BE49-F238E27FC236}">
                  <a16:creationId xmlns:a16="http://schemas.microsoft.com/office/drawing/2014/main" id="{380CAD67-D473-43E3-85A7-B5A15D7812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2496"/>
              <a:ext cx="1728" cy="684"/>
              <a:chOff x="1104" y="2064"/>
              <a:chExt cx="1728" cy="684"/>
            </a:xfrm>
          </p:grpSpPr>
          <p:grpSp>
            <p:nvGrpSpPr>
              <p:cNvPr id="5154" name="Group 34">
                <a:extLst>
                  <a:ext uri="{FF2B5EF4-FFF2-40B4-BE49-F238E27FC236}">
                    <a16:creationId xmlns:a16="http://schemas.microsoft.com/office/drawing/2014/main" id="{A0BCB5BD-6A20-4E56-8B0D-D50D5F8ABC6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2" y="2256"/>
                <a:ext cx="960" cy="492"/>
                <a:chOff x="1216" y="2292"/>
                <a:chExt cx="1600" cy="468"/>
              </a:xfrm>
            </p:grpSpPr>
            <p:sp>
              <p:nvSpPr>
                <p:cNvPr id="5132" name="Oval 12">
                  <a:extLst>
                    <a:ext uri="{FF2B5EF4-FFF2-40B4-BE49-F238E27FC236}">
                      <a16:creationId xmlns:a16="http://schemas.microsoft.com/office/drawing/2014/main" id="{C81289D4-991C-4FF6-8AA1-ADE8D422E7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16" y="2292"/>
                  <a:ext cx="1600" cy="46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3" name="Text Box 13">
                  <a:extLst>
                    <a:ext uri="{FF2B5EF4-FFF2-40B4-BE49-F238E27FC236}">
                      <a16:creationId xmlns:a16="http://schemas.microsoft.com/office/drawing/2014/main" id="{7117A931-27DE-4CEA-923E-FB02F2B099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96" y="2400"/>
                  <a:ext cx="1474" cy="3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en-US" sz="1600"/>
                    <a:t>Amount of Pizza</a:t>
                  </a:r>
                </a:p>
              </p:txBody>
            </p:sp>
          </p:grpSp>
          <p:sp>
            <p:nvSpPr>
              <p:cNvPr id="5138" name="Text Box 18">
                <a:extLst>
                  <a:ext uri="{FF2B5EF4-FFF2-40B4-BE49-F238E27FC236}">
                    <a16:creationId xmlns:a16="http://schemas.microsoft.com/office/drawing/2014/main" id="{0F81AD62-9359-47AA-9143-BA75C60C2D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064"/>
                <a:ext cx="155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600" dirty="0"/>
                  <a:t>Independent (predictor) variable</a:t>
                </a:r>
              </a:p>
            </p:txBody>
          </p:sp>
        </p:grpSp>
        <p:grpSp>
          <p:nvGrpSpPr>
            <p:cNvPr id="5159" name="Group 39">
              <a:extLst>
                <a:ext uri="{FF2B5EF4-FFF2-40B4-BE49-F238E27FC236}">
                  <a16:creationId xmlns:a16="http://schemas.microsoft.com/office/drawing/2014/main" id="{CFE55A0A-FE8E-4CC6-8D78-90A00B59DB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2352"/>
              <a:ext cx="1392" cy="846"/>
              <a:chOff x="4128" y="2496"/>
              <a:chExt cx="1392" cy="846"/>
            </a:xfrm>
          </p:grpSpPr>
          <p:grpSp>
            <p:nvGrpSpPr>
              <p:cNvPr id="5155" name="Group 35">
                <a:extLst>
                  <a:ext uri="{FF2B5EF4-FFF2-40B4-BE49-F238E27FC236}">
                    <a16:creationId xmlns:a16="http://schemas.microsoft.com/office/drawing/2014/main" id="{FF9FEC7D-9681-4ABF-83DF-5C07D9EDF6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0" y="2868"/>
                <a:ext cx="1008" cy="474"/>
                <a:chOff x="3968" y="2868"/>
                <a:chExt cx="1600" cy="474"/>
              </a:xfrm>
            </p:grpSpPr>
            <p:sp>
              <p:nvSpPr>
                <p:cNvPr id="5135" name="Oval 15">
                  <a:extLst>
                    <a:ext uri="{FF2B5EF4-FFF2-40B4-BE49-F238E27FC236}">
                      <a16:creationId xmlns:a16="http://schemas.microsoft.com/office/drawing/2014/main" id="{71E5835F-7F73-4AA7-B81D-1B75B120B5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68" y="2868"/>
                  <a:ext cx="1600" cy="46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6" name="Text Box 16">
                  <a:extLst>
                    <a:ext uri="{FF2B5EF4-FFF2-40B4-BE49-F238E27FC236}">
                      <a16:creationId xmlns:a16="http://schemas.microsoft.com/office/drawing/2014/main" id="{5F00DCDD-AD08-48B9-B441-155A796A263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32" y="2976"/>
                  <a:ext cx="1472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en-US" sz="1600"/>
                    <a:t>Severity of Heartburn</a:t>
                  </a:r>
                </a:p>
              </p:txBody>
            </p:sp>
          </p:grpSp>
          <p:sp>
            <p:nvSpPr>
              <p:cNvPr id="5139" name="Text Box 19">
                <a:extLst>
                  <a:ext uri="{FF2B5EF4-FFF2-40B4-BE49-F238E27FC236}">
                    <a16:creationId xmlns:a16="http://schemas.microsoft.com/office/drawing/2014/main" id="{62EB8354-5DBC-4D58-A882-560621A5DF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2496"/>
                <a:ext cx="139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600"/>
                  <a:t>Dependent (criterion) variable</a:t>
                </a:r>
              </a:p>
            </p:txBody>
          </p:sp>
        </p:grpSp>
        <p:sp>
          <p:nvSpPr>
            <p:cNvPr id="5150" name="Text Box 30">
              <a:extLst>
                <a:ext uri="{FF2B5EF4-FFF2-40B4-BE49-F238E27FC236}">
                  <a16:creationId xmlns:a16="http://schemas.microsoft.com/office/drawing/2014/main" id="{640025A9-30C3-4A66-8578-E18937856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544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/>
                <a:t>A</a:t>
              </a:r>
            </a:p>
          </p:txBody>
        </p:sp>
      </p:grpSp>
      <p:grpSp>
        <p:nvGrpSpPr>
          <p:cNvPr id="5170" name="Group 50">
            <a:extLst>
              <a:ext uri="{FF2B5EF4-FFF2-40B4-BE49-F238E27FC236}">
                <a16:creationId xmlns:a16="http://schemas.microsoft.com/office/drawing/2014/main" id="{3381220F-2AB9-40FA-814D-32881B2F6324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648200"/>
            <a:ext cx="2463800" cy="1790700"/>
            <a:chOff x="2352" y="2928"/>
            <a:chExt cx="1552" cy="1128"/>
          </a:xfrm>
        </p:grpSpPr>
        <p:grpSp>
          <p:nvGrpSpPr>
            <p:cNvPr id="5164" name="Group 44">
              <a:extLst>
                <a:ext uri="{FF2B5EF4-FFF2-40B4-BE49-F238E27FC236}">
                  <a16:creationId xmlns:a16="http://schemas.microsoft.com/office/drawing/2014/main" id="{6724B2B7-8E9C-4C54-A8DD-BF1E17B318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3552"/>
              <a:ext cx="1552" cy="504"/>
              <a:chOff x="1248" y="2880"/>
              <a:chExt cx="1552" cy="504"/>
            </a:xfrm>
          </p:grpSpPr>
          <p:grpSp>
            <p:nvGrpSpPr>
              <p:cNvPr id="5165" name="Group 45">
                <a:extLst>
                  <a:ext uri="{FF2B5EF4-FFF2-40B4-BE49-F238E27FC236}">
                    <a16:creationId xmlns:a16="http://schemas.microsoft.com/office/drawing/2014/main" id="{55E99258-7FCA-4D12-9FCB-D665433A43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0" y="2916"/>
                <a:ext cx="880" cy="468"/>
                <a:chOff x="1200" y="2916"/>
                <a:chExt cx="1600" cy="468"/>
              </a:xfrm>
            </p:grpSpPr>
            <p:sp>
              <p:nvSpPr>
                <p:cNvPr id="5166" name="Oval 46">
                  <a:extLst>
                    <a:ext uri="{FF2B5EF4-FFF2-40B4-BE49-F238E27FC236}">
                      <a16:creationId xmlns:a16="http://schemas.microsoft.com/office/drawing/2014/main" id="{0909D5DE-8AE8-4765-9E18-CD166C1BC1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2916"/>
                  <a:ext cx="1600" cy="46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67" name="Text Box 47">
                  <a:extLst>
                    <a:ext uri="{FF2B5EF4-FFF2-40B4-BE49-F238E27FC236}">
                      <a16:creationId xmlns:a16="http://schemas.microsoft.com/office/drawing/2014/main" id="{E4ADF939-959C-4329-A7B7-32DAB650E3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64" y="3024"/>
                  <a:ext cx="1472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en-US" sz="1600"/>
                    <a:t>Time of Day</a:t>
                  </a:r>
                </a:p>
              </p:txBody>
            </p:sp>
          </p:grpSp>
          <p:sp>
            <p:nvSpPr>
              <p:cNvPr id="5168" name="Text Box 48">
                <a:extLst>
                  <a:ext uri="{FF2B5EF4-FFF2-40B4-BE49-F238E27FC236}">
                    <a16:creationId xmlns:a16="http://schemas.microsoft.com/office/drawing/2014/main" id="{FD0422F8-4036-420A-B2DF-4AB9519E8D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91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600"/>
                  <a:t>Moderator variable</a:t>
                </a:r>
              </a:p>
            </p:txBody>
          </p:sp>
        </p:grpSp>
        <p:sp>
          <p:nvSpPr>
            <p:cNvPr id="5169" name="Line 49">
              <a:extLst>
                <a:ext uri="{FF2B5EF4-FFF2-40B4-BE49-F238E27FC236}">
                  <a16:creationId xmlns:a16="http://schemas.microsoft.com/office/drawing/2014/main" id="{A3E9E416-3186-4FD1-9453-06D0A1B5D9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2928"/>
              <a:ext cx="0" cy="67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7564-1488-425D-A776-6878FC467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Mediator effect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402997B-3BEE-47D8-BB67-64D9EAAAD56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38175" y="1609725"/>
            <a:ext cx="11553825" cy="2208213"/>
          </a:xfrm>
        </p:spPr>
        <p:txBody>
          <a:bodyPr/>
          <a:lstStyle/>
          <a:p>
            <a:pPr marL="231775" indent="-231775">
              <a:buNone/>
            </a:pPr>
            <a:r>
              <a:rPr lang="en-US" altLang="en-US" b="1" i="1" dirty="0">
                <a:latin typeface="Arial" panose="020B0604020202020204" pitchFamily="34" charset="0"/>
              </a:rPr>
              <a:t>Proposition 1c</a:t>
            </a:r>
            <a:r>
              <a:rPr lang="en-US" altLang="en-US" i="1" dirty="0">
                <a:latin typeface="Arial" panose="020B0604020202020204" pitchFamily="34" charset="0"/>
              </a:rPr>
              <a:t>: The relationship between amount of pizza consumed and heartburn severity will be </a:t>
            </a:r>
            <a:r>
              <a:rPr lang="en-US" altLang="en-US" i="1" u="sng" dirty="0">
                <a:latin typeface="Arial" panose="020B0604020202020204" pitchFamily="34" charset="0"/>
              </a:rPr>
              <a:t>mediated</a:t>
            </a:r>
            <a:r>
              <a:rPr lang="en-US" altLang="en-US" i="1" dirty="0">
                <a:latin typeface="Arial" panose="020B0604020202020204" pitchFamily="34" charset="0"/>
              </a:rPr>
              <a:t> by the amount of beer consumed with the pizza.  Specifically, as more pizza is eaten, more beer is drunk thereby increasing the severity of heartburn.</a:t>
            </a:r>
          </a:p>
        </p:txBody>
      </p:sp>
      <p:grpSp>
        <p:nvGrpSpPr>
          <p:cNvPr id="9245" name="Group 29">
            <a:extLst>
              <a:ext uri="{FF2B5EF4-FFF2-40B4-BE49-F238E27FC236}">
                <a16:creationId xmlns:a16="http://schemas.microsoft.com/office/drawing/2014/main" id="{0BF54B08-C326-4BE8-90C3-76F9C4B21A8A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657600"/>
            <a:ext cx="7265988" cy="2546350"/>
            <a:chOff x="636" y="2352"/>
            <a:chExt cx="4577" cy="1604"/>
          </a:xfrm>
        </p:grpSpPr>
        <p:grpSp>
          <p:nvGrpSpPr>
            <p:cNvPr id="9219" name="Group 3">
              <a:extLst>
                <a:ext uri="{FF2B5EF4-FFF2-40B4-BE49-F238E27FC236}">
                  <a16:creationId xmlns:a16="http://schemas.microsoft.com/office/drawing/2014/main" id="{E6EDC8F9-EA63-4848-B57D-6C8AD959D9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084"/>
              <a:ext cx="1160" cy="438"/>
              <a:chOff x="432" y="3552"/>
              <a:chExt cx="1200" cy="624"/>
            </a:xfrm>
          </p:grpSpPr>
          <p:sp>
            <p:nvSpPr>
              <p:cNvPr id="9220" name="Oval 4">
                <a:extLst>
                  <a:ext uri="{FF2B5EF4-FFF2-40B4-BE49-F238E27FC236}">
                    <a16:creationId xmlns:a16="http://schemas.microsoft.com/office/drawing/2014/main" id="{2BF5DF50-042E-43E1-97B2-64D922EF42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3552"/>
                <a:ext cx="1200" cy="62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" name="Text Box 5">
                <a:extLst>
                  <a:ext uri="{FF2B5EF4-FFF2-40B4-BE49-F238E27FC236}">
                    <a16:creationId xmlns:a16="http://schemas.microsoft.com/office/drawing/2014/main" id="{A1C2C6C2-18FF-4727-B6B2-9C5A02D08E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3696"/>
                <a:ext cx="1104" cy="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600"/>
                  <a:t>Amount of Pizza</a:t>
                </a:r>
                <a:endParaRPr lang="en-US" altLang="en-US"/>
              </a:p>
            </p:txBody>
          </p:sp>
        </p:grpSp>
        <p:grpSp>
          <p:nvGrpSpPr>
            <p:cNvPr id="9244" name="Group 28">
              <a:extLst>
                <a:ext uri="{FF2B5EF4-FFF2-40B4-BE49-F238E27FC236}">
                  <a16:creationId xmlns:a16="http://schemas.microsoft.com/office/drawing/2014/main" id="{D08EEA3A-5BF5-4E91-9E35-1F22CA4041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3072"/>
              <a:ext cx="1064" cy="438"/>
              <a:chOff x="3928" y="3084"/>
              <a:chExt cx="1160" cy="438"/>
            </a:xfrm>
          </p:grpSpPr>
          <p:sp>
            <p:nvSpPr>
              <p:cNvPr id="9223" name="Oval 7">
                <a:extLst>
                  <a:ext uri="{FF2B5EF4-FFF2-40B4-BE49-F238E27FC236}">
                    <a16:creationId xmlns:a16="http://schemas.microsoft.com/office/drawing/2014/main" id="{95B833FF-F848-44BA-B5DB-1F5B5030F3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8" y="3084"/>
                <a:ext cx="1160" cy="43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4" name="Text Box 8">
                <a:extLst>
                  <a:ext uri="{FF2B5EF4-FFF2-40B4-BE49-F238E27FC236}">
                    <a16:creationId xmlns:a16="http://schemas.microsoft.com/office/drawing/2014/main" id="{48FB354F-B482-4C69-8B3F-8055162C58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4" y="3120"/>
                <a:ext cx="1068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600"/>
                  <a:t>Severity of Heartburn</a:t>
                </a:r>
              </a:p>
            </p:txBody>
          </p:sp>
        </p:grpSp>
        <p:sp>
          <p:nvSpPr>
            <p:cNvPr id="9226" name="Text Box 10">
              <a:extLst>
                <a:ext uri="{FF2B5EF4-FFF2-40B4-BE49-F238E27FC236}">
                  <a16:creationId xmlns:a16="http://schemas.microsoft.com/office/drawing/2014/main" id="{EF0D00FC-4A49-4AAE-A610-2DCA7BB826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" y="3590"/>
              <a:ext cx="15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Independent (predictor) variable</a:t>
              </a:r>
            </a:p>
          </p:txBody>
        </p:sp>
        <p:sp>
          <p:nvSpPr>
            <p:cNvPr id="9227" name="Text Box 11">
              <a:extLst>
                <a:ext uri="{FF2B5EF4-FFF2-40B4-BE49-F238E27FC236}">
                  <a16:creationId xmlns:a16="http://schemas.microsoft.com/office/drawing/2014/main" id="{6EDAE4D9-E4B2-4EEC-A4CE-85A07ACBA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552"/>
              <a:ext cx="142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Dependent (criterion) variable</a:t>
              </a:r>
            </a:p>
          </p:txBody>
        </p:sp>
        <p:grpSp>
          <p:nvGrpSpPr>
            <p:cNvPr id="9243" name="Group 27">
              <a:extLst>
                <a:ext uri="{FF2B5EF4-FFF2-40B4-BE49-F238E27FC236}">
                  <a16:creationId xmlns:a16="http://schemas.microsoft.com/office/drawing/2014/main" id="{13683C72-5D10-4DA7-A903-AB5C79848C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2544"/>
              <a:ext cx="1152" cy="438"/>
              <a:chOff x="2400" y="2544"/>
              <a:chExt cx="1152" cy="438"/>
            </a:xfrm>
          </p:grpSpPr>
          <p:sp>
            <p:nvSpPr>
              <p:cNvPr id="9229" name="Oval 13">
                <a:extLst>
                  <a:ext uri="{FF2B5EF4-FFF2-40B4-BE49-F238E27FC236}">
                    <a16:creationId xmlns:a16="http://schemas.microsoft.com/office/drawing/2014/main" id="{70AC1834-BE41-4C29-9F45-996BE2AFA5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544"/>
                <a:ext cx="1152" cy="43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Text Box 14">
                <a:extLst>
                  <a:ext uri="{FF2B5EF4-FFF2-40B4-BE49-F238E27FC236}">
                    <a16:creationId xmlns:a16="http://schemas.microsoft.com/office/drawing/2014/main" id="{C1C198CE-6A14-47B5-9268-5FC5FE0D8B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2578"/>
                <a:ext cx="1008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600"/>
                  <a:t>Amount of Beer Consumed</a:t>
                </a:r>
              </a:p>
            </p:txBody>
          </p:sp>
        </p:grpSp>
        <p:sp>
          <p:nvSpPr>
            <p:cNvPr id="9234" name="Line 18">
              <a:extLst>
                <a:ext uri="{FF2B5EF4-FFF2-40B4-BE49-F238E27FC236}">
                  <a16:creationId xmlns:a16="http://schemas.microsoft.com/office/drawing/2014/main" id="{CC5622C7-DAC7-44D5-9C27-9EF225765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264"/>
              <a:ext cx="158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Text Box 19">
              <a:extLst>
                <a:ext uri="{FF2B5EF4-FFF2-40B4-BE49-F238E27FC236}">
                  <a16:creationId xmlns:a16="http://schemas.microsoft.com/office/drawing/2014/main" id="{779B56FF-856D-4638-A86A-9A114AAFDF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352"/>
              <a:ext cx="8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Mediator</a:t>
              </a:r>
            </a:p>
          </p:txBody>
        </p:sp>
        <p:sp>
          <p:nvSpPr>
            <p:cNvPr id="9237" name="Text Box 21">
              <a:extLst>
                <a:ext uri="{FF2B5EF4-FFF2-40B4-BE49-F238E27FC236}">
                  <a16:creationId xmlns:a16="http://schemas.microsoft.com/office/drawing/2014/main" id="{CD84B392-EF33-49EA-80BE-E20D2B1953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264"/>
              <a:ext cx="4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/>
                <a:t>A</a:t>
              </a:r>
            </a:p>
          </p:txBody>
        </p:sp>
        <p:sp>
          <p:nvSpPr>
            <p:cNvPr id="9238" name="Text Box 22">
              <a:extLst>
                <a:ext uri="{FF2B5EF4-FFF2-40B4-BE49-F238E27FC236}">
                  <a16:creationId xmlns:a16="http://schemas.microsoft.com/office/drawing/2014/main" id="{AF037AC9-5DC4-49AE-A52C-5AF44C6B0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688"/>
              <a:ext cx="4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/>
                <a:t>B</a:t>
              </a:r>
            </a:p>
          </p:txBody>
        </p:sp>
        <p:sp>
          <p:nvSpPr>
            <p:cNvPr id="9239" name="Text Box 23">
              <a:extLst>
                <a:ext uri="{FF2B5EF4-FFF2-40B4-BE49-F238E27FC236}">
                  <a16:creationId xmlns:a16="http://schemas.microsoft.com/office/drawing/2014/main" id="{29608F29-9841-4F28-A145-B5E7D9787D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592"/>
              <a:ext cx="47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/>
                <a:t>C</a:t>
              </a:r>
            </a:p>
          </p:txBody>
        </p:sp>
        <p:sp>
          <p:nvSpPr>
            <p:cNvPr id="9240" name="Line 24">
              <a:extLst>
                <a:ext uri="{FF2B5EF4-FFF2-40B4-BE49-F238E27FC236}">
                  <a16:creationId xmlns:a16="http://schemas.microsoft.com/office/drawing/2014/main" id="{939AC6C6-B678-4A8F-ABC5-B2F74AFD9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784"/>
              <a:ext cx="48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5">
              <a:extLst>
                <a:ext uri="{FF2B5EF4-FFF2-40B4-BE49-F238E27FC236}">
                  <a16:creationId xmlns:a16="http://schemas.microsoft.com/office/drawing/2014/main" id="{DC175A8D-25A1-4B26-9BD9-E1EF37266D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2832"/>
              <a:ext cx="624" cy="24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E2FF5-B567-4281-9A39-10DC65F4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Vignettes and Group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BF5F7-F67F-4432-8272-E6DB70823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handout </a:t>
            </a:r>
            <a:r>
              <a:rPr lang="en-US"/>
              <a:t>provided includes </a:t>
            </a:r>
            <a:r>
              <a:rPr lang="en-US" dirty="0"/>
              <a:t>3 vignettes describing hypothetical evaluation scenarios.</a:t>
            </a:r>
          </a:p>
          <a:p>
            <a:r>
              <a:rPr lang="en-US" dirty="0"/>
              <a:t>You will form small groups, read one of the vignettes, examine the statistical information provided, and then your group will decide how you would present the results to the client.</a:t>
            </a:r>
          </a:p>
          <a:p>
            <a:r>
              <a:rPr lang="en-US" dirty="0"/>
              <a:t>Feel free to use the large sheets of paper and markers provided to draw graphs, highlight key narrative points, etc.</a:t>
            </a:r>
          </a:p>
          <a:p>
            <a:r>
              <a:rPr lang="en-US" dirty="0"/>
              <a:t>Be prepared to share your presentation with the whole group.</a:t>
            </a:r>
          </a:p>
        </p:txBody>
      </p:sp>
    </p:spTree>
    <p:extLst>
      <p:ext uri="{BB962C8B-B14F-4D97-AF65-F5344CB8AC3E}">
        <p14:creationId xmlns:p14="http://schemas.microsoft.com/office/powerpoint/2010/main" val="1997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280A40-59DF-49EA-9968-1193FC878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Challenging Concepts to Communicate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2ED50-9BCD-42C8-9576-8E5D81919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Effect size</a:t>
            </a:r>
          </a:p>
          <a:p>
            <a:pPr lvl="1"/>
            <a:r>
              <a:rPr lang="en-US" dirty="0"/>
              <a:t>Convert to a meaningful metric</a:t>
            </a:r>
          </a:p>
          <a:p>
            <a:pPr lvl="1"/>
            <a:r>
              <a:rPr lang="en-US" dirty="0"/>
              <a:t>Trivial versus meaningful differences</a:t>
            </a:r>
          </a:p>
          <a:p>
            <a:pPr lvl="1"/>
            <a:endParaRPr lang="en-US" dirty="0"/>
          </a:p>
          <a:p>
            <a:r>
              <a:rPr lang="en-US" dirty="0"/>
              <a:t>Confidence intervals around point estimates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Bullseye analogy</a:t>
            </a:r>
          </a:p>
          <a:p>
            <a:pPr lvl="1"/>
            <a:endParaRPr lang="en-US" dirty="0"/>
          </a:p>
          <a:p>
            <a:r>
              <a:rPr lang="en-US" dirty="0"/>
              <a:t>Statistical power (and type 1 versus 2 error)</a:t>
            </a:r>
          </a:p>
          <a:p>
            <a:pPr lvl="1"/>
            <a:r>
              <a:rPr lang="en-US" dirty="0"/>
              <a:t>Guilt vs. innocence; drug testing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2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A679B-7CD9-4130-BDFA-1D75A2874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537" y="2957049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660066"/>
                </a:solidFill>
                <a:latin typeface="Consolas" panose="020B0609020204030204" pitchFamily="49" charset="0"/>
              </a:rPr>
              <a:t>Comments or questions?</a:t>
            </a:r>
          </a:p>
        </p:txBody>
      </p:sp>
    </p:spTree>
    <p:extLst>
      <p:ext uri="{BB962C8B-B14F-4D97-AF65-F5344CB8AC3E}">
        <p14:creationId xmlns:p14="http://schemas.microsoft.com/office/powerpoint/2010/main" val="314483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EC73C4-56E8-4ADF-A454-41AAD2D77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734" y="1994535"/>
            <a:ext cx="8761271" cy="286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7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76F5F2-9564-44C6-A208-C291B07B1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157" y="130476"/>
            <a:ext cx="7480604" cy="672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6CFF2-1C9B-4D7E-97BB-37D546C3E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20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What was wrong with the preceding presentation?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rgbClr val="660066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rgbClr val="660066"/>
                </a:solidFill>
                <a:latin typeface="Arial Rounded MT Bold" panose="020F0704030504030204" pitchFamily="34" charset="0"/>
              </a:rPr>
              <a:t>Why do evaluators sometimes do this ? </a:t>
            </a:r>
          </a:p>
        </p:txBody>
      </p:sp>
    </p:spTree>
    <p:extLst>
      <p:ext uri="{BB962C8B-B14F-4D97-AF65-F5344CB8AC3E}">
        <p14:creationId xmlns:p14="http://schemas.microsoft.com/office/powerpoint/2010/main" val="222892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B15068-C1A1-422A-9BA8-9FEFB5AA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Statistics, …, is full of concepts and technical terms that may be difficult to interpret, let alone communicate, and this presents an important barrier to knowledge use (Bartlett &amp; Gagnon, 2016, p. 12).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77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02E6F35-4857-4D88-9152-83959FD14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Factors to consider when communicating statistical findings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4C862B5-A248-4FBC-9454-3DCF6ED9E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26330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341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39B393-95AA-446D-8F8A-4D1E79FFA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600" kern="1200" dirty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If you were teaching someone to drive a car, would it be necessary (or even useful) to explain how the drivetrain, carburetor</a:t>
            </a:r>
            <a:r>
              <a:rPr lang="en-US" sz="4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spark plugs etc. work?</a:t>
            </a:r>
            <a:endParaRPr lang="en-US" sz="4600" kern="1200" dirty="0">
              <a:solidFill>
                <a:schemeClr val="bg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4586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AEA08-5AC6-45C0-9176-E825D27F2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Suggestions for Reporting Statistical Information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6A3E5-C414-46BC-9B59-00C51CCA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Use visualization where appropriate and pair it with explanation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dirty="0"/>
              <a:t>Keep it simple and avoid distracting details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Use analogies, conversational narrative, and stories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6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44781794_Research presentation_RVA_v3" id="{DF2794B4-2314-4F87-8639-5DCB9EEE28EE}" vid="{3B969E49-204F-4FF6-BD10-D26195B8D4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C7D9E6-B0D9-433E-BD46-EB60F64F4DA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A875DA-F9FD-4F83-A049-3B1027B542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AB02E3-5ADF-4BF0-9C1B-35CDF3FE9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Widescreen</PresentationFormat>
  <Paragraphs>139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Abadi</vt:lpstr>
      <vt:lpstr>Arial</vt:lpstr>
      <vt:lpstr>Arial Rounded MT Bold</vt:lpstr>
      <vt:lpstr>Calibri</vt:lpstr>
      <vt:lpstr>Calibri Light</vt:lpstr>
      <vt:lpstr>Consolas</vt:lpstr>
      <vt:lpstr>Franklin Gothic Book</vt:lpstr>
      <vt:lpstr>Times New Roman</vt:lpstr>
      <vt:lpstr>Office Theme</vt:lpstr>
      <vt:lpstr>Helping Your Data Speak: A Workshop on Effective Communication of Statistical Results</vt:lpstr>
      <vt:lpstr>Evaluation Results</vt:lpstr>
      <vt:lpstr>PowerPoint Presentation</vt:lpstr>
      <vt:lpstr>PowerPoint Presentation</vt:lpstr>
      <vt:lpstr>What was wrong with the preceding presentation?  Why do evaluators sometimes do this ? </vt:lpstr>
      <vt:lpstr>Statistics, …, is full of concepts and technical terms that may be difficult to interpret, let alone communicate, and this presents an important barrier to knowledge use (Bartlett &amp; Gagnon, 2016, p. 12). </vt:lpstr>
      <vt:lpstr>Factors to consider when communicating statistical findings</vt:lpstr>
      <vt:lpstr>If you were teaching someone to drive a car, would it be necessary (or even useful) to explain how the drivetrain, carburetor, spark plugs etc. work?</vt:lpstr>
      <vt:lpstr>Suggestions for Reporting Statistical Information</vt:lpstr>
      <vt:lpstr>Words and phrases to avoid, among others</vt:lpstr>
      <vt:lpstr>Sometimes humor helps</vt:lpstr>
      <vt:lpstr>Examples</vt:lpstr>
      <vt:lpstr>Using graphics to highlight key information</vt:lpstr>
      <vt:lpstr>Oneway ANOVA</vt:lpstr>
      <vt:lpstr>Visualizing Change across Time</vt:lpstr>
      <vt:lpstr>Visualizing Change across Time</vt:lpstr>
      <vt:lpstr>Factorial ANOVA</vt:lpstr>
      <vt:lpstr>Factorial ANOVA</vt:lpstr>
      <vt:lpstr>Another way to explain ANOVA results</vt:lpstr>
      <vt:lpstr>Visualizing an Interaction</vt:lpstr>
      <vt:lpstr>Other possible strategies</vt:lpstr>
      <vt:lpstr>Hierarchical linear growth model</vt:lpstr>
      <vt:lpstr>Moderator effect</vt:lpstr>
      <vt:lpstr>Mediator effect</vt:lpstr>
      <vt:lpstr>Vignettes and Group Activity</vt:lpstr>
      <vt:lpstr>Other Challenging Concepts to Communicate</vt:lpstr>
      <vt:lpstr>Comments or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2019-11-14T13:33:41Z</dcterms:created>
  <dcterms:modified xsi:type="dcterms:W3CDTF">2019-11-26T22:24:54Z</dcterms:modified>
</cp:coreProperties>
</file>