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theme/theme12.xml" ContentType="application/vnd.openxmlformats-officedocument.theme+xml"/>
  <Override PartName="/ppt/slideLayouts/slideLayout31.xml" ContentType="application/vnd.openxmlformats-officedocument.presentationml.slideLayout+xml"/>
  <Override PartName="/ppt/theme/theme13.xml" ContentType="application/vnd.openxmlformats-officedocument.theme+xml"/>
  <Override PartName="/ppt/slideLayouts/slideLayout32.xml" ContentType="application/vnd.openxmlformats-officedocument.presentationml.slideLayout+xml"/>
  <Override PartName="/ppt/theme/theme14.xml" ContentType="application/vnd.openxmlformats-officedocument.theme+xml"/>
  <Override PartName="/ppt/slideLayouts/slideLayout33.xml" ContentType="application/vnd.openxmlformats-officedocument.presentationml.slideLayout+xml"/>
  <Override PartName="/ppt/theme/theme15.xml" ContentType="application/vnd.openxmlformats-officedocument.theme+xml"/>
  <Override PartName="/ppt/slideLayouts/slideLayout34.xml" ContentType="application/vnd.openxmlformats-officedocument.presentationml.slideLayout+xml"/>
  <Override PartName="/ppt/theme/theme16.xml" ContentType="application/vnd.openxmlformats-officedocument.theme+xml"/>
  <Override PartName="/ppt/slideLayouts/slideLayout35.xml" ContentType="application/vnd.openxmlformats-officedocument.presentationml.slideLayout+xml"/>
  <Override PartName="/ppt/theme/theme17.xml" ContentType="application/vnd.openxmlformats-officedocument.theme+xml"/>
  <Override PartName="/ppt/slideLayouts/slideLayout36.xml" ContentType="application/vnd.openxmlformats-officedocument.presentationml.slideLayout+xml"/>
  <Override PartName="/ppt/theme/theme18.xml" ContentType="application/vnd.openxmlformats-officedocument.theme+xml"/>
  <Override PartName="/ppt/slideLayouts/slideLayout37.xml" ContentType="application/vnd.openxmlformats-officedocument.presentationml.slideLayout+xml"/>
  <Override PartName="/ppt/theme/theme19.xml" ContentType="application/vnd.openxmlformats-officedocument.theme+xml"/>
  <Override PartName="/ppt/slideLayouts/slideLayout38.xml" ContentType="application/vnd.openxmlformats-officedocument.presentationml.slideLayout+xml"/>
  <Override PartName="/ppt/theme/theme20.xml" ContentType="application/vnd.openxmlformats-officedocument.theme+xml"/>
  <Override PartName="/ppt/slideLayouts/slideLayout39.xml" ContentType="application/vnd.openxmlformats-officedocument.presentationml.slideLayout+xml"/>
  <Override PartName="/ppt/theme/theme21.xml" ContentType="application/vnd.openxmlformats-officedocument.theme+xml"/>
  <Override PartName="/ppt/slideLayouts/slideLayout40.xml" ContentType="application/vnd.openxmlformats-officedocument.presentationml.slideLayout+xml"/>
  <Override PartName="/ppt/theme/theme22.xml" ContentType="application/vnd.openxmlformats-officedocument.theme+xml"/>
  <Override PartName="/ppt/slideLayouts/slideLayout41.xml" ContentType="application/vnd.openxmlformats-officedocument.presentationml.slideLayout+xml"/>
  <Override PartName="/ppt/theme/theme23.xml" ContentType="application/vnd.openxmlformats-officedocument.theme+xml"/>
  <Override PartName="/ppt/slideLayouts/slideLayout42.xml" ContentType="application/vnd.openxmlformats-officedocument.presentationml.slideLayout+xml"/>
  <Override PartName="/ppt/theme/theme24.xml" ContentType="application/vnd.openxmlformats-officedocument.theme+xml"/>
  <Override PartName="/ppt/slideLayouts/slideLayout43.xml" ContentType="application/vnd.openxmlformats-officedocument.presentationml.slideLayout+xml"/>
  <Override PartName="/ppt/theme/theme25.xml" ContentType="application/vnd.openxmlformats-officedocument.theme+xml"/>
  <Override PartName="/ppt/slideLayouts/slideLayout44.xml" ContentType="application/vnd.openxmlformats-officedocument.presentationml.slideLayout+xml"/>
  <Override PartName="/ppt/theme/theme26.xml" ContentType="application/vnd.openxmlformats-officedocument.theme+xml"/>
  <Override PartName="/ppt/slideLayouts/slideLayout45.xml" ContentType="application/vnd.openxmlformats-officedocument.presentationml.slideLayout+xml"/>
  <Override PartName="/ppt/theme/theme27.xml" ContentType="application/vnd.openxmlformats-officedocument.theme+xml"/>
  <Override PartName="/ppt/slideLayouts/slideLayout46.xml" ContentType="application/vnd.openxmlformats-officedocument.presentationml.slideLayout+xml"/>
  <Override PartName="/ppt/theme/theme28.xml" ContentType="application/vnd.openxmlformats-officedocument.theme+xml"/>
  <Override PartName="/ppt/slideLayouts/slideLayout47.xml" ContentType="application/vnd.openxmlformats-officedocument.presentationml.slideLayout+xml"/>
  <Override PartName="/ppt/theme/theme29.xml" ContentType="application/vnd.openxmlformats-officedocument.theme+xml"/>
  <Override PartName="/ppt/slideLayouts/slideLayout48.xml" ContentType="application/vnd.openxmlformats-officedocument.presentationml.slideLayout+xml"/>
  <Override PartName="/ppt/theme/theme30.xml" ContentType="application/vnd.openxmlformats-officedocument.theme+xml"/>
  <Override PartName="/ppt/slideLayouts/slideLayout49.xml" ContentType="application/vnd.openxmlformats-officedocument.presentationml.slideLayout+xml"/>
  <Override PartName="/ppt/theme/theme31.xml" ContentType="application/vnd.openxmlformats-officedocument.theme+xml"/>
  <Override PartName="/ppt/slideLayouts/slideLayout50.xml" ContentType="application/vnd.openxmlformats-officedocument.presentationml.slideLayout+xml"/>
  <Override PartName="/ppt/theme/theme32.xml" ContentType="application/vnd.openxmlformats-officedocument.theme+xml"/>
  <Override PartName="/ppt/slideLayouts/slideLayout51.xml" ContentType="application/vnd.openxmlformats-officedocument.presentationml.slideLayout+xml"/>
  <Override PartName="/ppt/theme/theme33.xml" ContentType="application/vnd.openxmlformats-officedocument.theme+xml"/>
  <Override PartName="/ppt/slideLayouts/slideLayout52.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3"/>
    <p:sldMasterId id="2147483721" r:id="rId4"/>
    <p:sldMasterId id="2147483722" r:id="rId5"/>
    <p:sldMasterId id="2147483745" r:id="rId6"/>
    <p:sldMasterId id="2147483747" r:id="rId7"/>
    <p:sldMasterId id="2147483749" r:id="rId8"/>
    <p:sldMasterId id="2147483751" r:id="rId9"/>
    <p:sldMasterId id="2147483753" r:id="rId10"/>
    <p:sldMasterId id="2147483755" r:id="rId11"/>
    <p:sldMasterId id="2147483757" r:id="rId12"/>
    <p:sldMasterId id="2147483759" r:id="rId13"/>
    <p:sldMasterId id="2147483761" r:id="rId14"/>
    <p:sldMasterId id="2147483763" r:id="rId15"/>
    <p:sldMasterId id="2147483765" r:id="rId16"/>
    <p:sldMasterId id="2147483767" r:id="rId17"/>
    <p:sldMasterId id="2147483769" r:id="rId18"/>
    <p:sldMasterId id="2147483771" r:id="rId19"/>
    <p:sldMasterId id="2147483773" r:id="rId20"/>
    <p:sldMasterId id="2147483775" r:id="rId21"/>
    <p:sldMasterId id="2147483777" r:id="rId22"/>
    <p:sldMasterId id="2147483779" r:id="rId23"/>
    <p:sldMasterId id="2147483781" r:id="rId24"/>
    <p:sldMasterId id="2147483783" r:id="rId25"/>
    <p:sldMasterId id="2147483785" r:id="rId26"/>
    <p:sldMasterId id="2147483787" r:id="rId27"/>
    <p:sldMasterId id="2147483789" r:id="rId28"/>
    <p:sldMasterId id="2147483791" r:id="rId29"/>
    <p:sldMasterId id="2147483793" r:id="rId30"/>
    <p:sldMasterId id="2147483795" r:id="rId31"/>
    <p:sldMasterId id="2147483797" r:id="rId32"/>
    <p:sldMasterId id="2147483799" r:id="rId33"/>
    <p:sldMasterId id="2147483801" r:id="rId34"/>
    <p:sldMasterId id="2147483803" r:id="rId35"/>
    <p:sldMasterId id="2147483805" r:id="rId36"/>
  </p:sldMasterIdLst>
  <p:notesMasterIdLst>
    <p:notesMasterId r:id="rId96"/>
  </p:notesMasterIdLst>
  <p:handoutMasterIdLst>
    <p:handoutMasterId r:id="rId97"/>
  </p:handoutMasterIdLst>
  <p:sldIdLst>
    <p:sldId id="328" r:id="rId37"/>
    <p:sldId id="396" r:id="rId38"/>
    <p:sldId id="397" r:id="rId39"/>
    <p:sldId id="398" r:id="rId40"/>
    <p:sldId id="399" r:id="rId41"/>
    <p:sldId id="400" r:id="rId42"/>
    <p:sldId id="401" r:id="rId43"/>
    <p:sldId id="402" r:id="rId44"/>
    <p:sldId id="403" r:id="rId45"/>
    <p:sldId id="404" r:id="rId46"/>
    <p:sldId id="405" r:id="rId47"/>
    <p:sldId id="406" r:id="rId48"/>
    <p:sldId id="407" r:id="rId49"/>
    <p:sldId id="408" r:id="rId50"/>
    <p:sldId id="409" r:id="rId51"/>
    <p:sldId id="410" r:id="rId52"/>
    <p:sldId id="414" r:id="rId53"/>
    <p:sldId id="415" r:id="rId54"/>
    <p:sldId id="416" r:id="rId55"/>
    <p:sldId id="417" r:id="rId56"/>
    <p:sldId id="418" r:id="rId57"/>
    <p:sldId id="419" r:id="rId58"/>
    <p:sldId id="420" r:id="rId59"/>
    <p:sldId id="421" r:id="rId60"/>
    <p:sldId id="422" r:id="rId61"/>
    <p:sldId id="423" r:id="rId62"/>
    <p:sldId id="424" r:id="rId63"/>
    <p:sldId id="425" r:id="rId64"/>
    <p:sldId id="426" r:id="rId65"/>
    <p:sldId id="427" r:id="rId66"/>
    <p:sldId id="428" r:id="rId67"/>
    <p:sldId id="411" r:id="rId68"/>
    <p:sldId id="330" r:id="rId69"/>
    <p:sldId id="360" r:id="rId70"/>
    <p:sldId id="335" r:id="rId71"/>
    <p:sldId id="375" r:id="rId72"/>
    <p:sldId id="376" r:id="rId73"/>
    <p:sldId id="354" r:id="rId74"/>
    <p:sldId id="377" r:id="rId75"/>
    <p:sldId id="378" r:id="rId76"/>
    <p:sldId id="379" r:id="rId77"/>
    <p:sldId id="380" r:id="rId78"/>
    <p:sldId id="381" r:id="rId79"/>
    <p:sldId id="382" r:id="rId80"/>
    <p:sldId id="383" r:id="rId81"/>
    <p:sldId id="384" r:id="rId82"/>
    <p:sldId id="385" r:id="rId83"/>
    <p:sldId id="386" r:id="rId84"/>
    <p:sldId id="388" r:id="rId85"/>
    <p:sldId id="389" r:id="rId86"/>
    <p:sldId id="374" r:id="rId87"/>
    <p:sldId id="392" r:id="rId88"/>
    <p:sldId id="390" r:id="rId89"/>
    <p:sldId id="394" r:id="rId90"/>
    <p:sldId id="393" r:id="rId91"/>
    <p:sldId id="357" r:id="rId92"/>
    <p:sldId id="413" r:id="rId93"/>
    <p:sldId id="412" r:id="rId94"/>
    <p:sldId id="373" r:id="rId95"/>
  </p:sldIdLst>
  <p:sldSz cx="10058400" cy="7772400"/>
  <p:notesSz cx="7010400" cy="9296400"/>
  <p:defaultTextStyle>
    <a:defPPr>
      <a:defRPr lang="en-US"/>
    </a:defPPr>
    <a:lvl1pPr algn="l" defTabSz="508000"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1pPr>
    <a:lvl2pPr marL="508000" indent="-50800" algn="l" defTabSz="508000"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2pPr>
    <a:lvl3pPr marL="1017588" indent="-103188" algn="l" defTabSz="508000"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3pPr>
    <a:lvl4pPr marL="1527175" indent="-155575" algn="l" defTabSz="508000"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4pPr>
    <a:lvl5pPr marL="2036763" indent="-207963" algn="l" defTabSz="508000"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nnon, Jacqueline" initials="GJ" lastIdx="4" clrIdx="2">
    <p:extLst>
      <p:ext uri="{19B8F6BF-5375-455C-9EA6-DF929625EA0E}">
        <p15:presenceInfo xmlns:p15="http://schemas.microsoft.com/office/powerpoint/2012/main" userId="S-1-5-21-790525478-2000478354-839522115-36353" providerId="AD"/>
      </p:ext>
    </p:extLst>
  </p:cmAuthor>
  <p:cmAuthor id="2" name="Britt, Jessica" initials="BJ" lastIdx="33" clrIdx="1">
    <p:extLst>
      <p:ext uri="{19B8F6BF-5375-455C-9EA6-DF929625EA0E}">
        <p15:presenceInfo xmlns:p15="http://schemas.microsoft.com/office/powerpoint/2012/main" userId="S-1-5-21-790525478-2000478354-839522115-622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2F2"/>
    <a:srgbClr val="263776"/>
    <a:srgbClr val="1C4097"/>
    <a:srgbClr val="D19200"/>
    <a:srgbClr val="F3E4C4"/>
    <a:srgbClr val="E7C273"/>
    <a:srgbClr val="875A06"/>
    <a:srgbClr val="5574CA"/>
    <a:srgbClr val="D19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72006" autoAdjust="0"/>
  </p:normalViewPr>
  <p:slideViewPr>
    <p:cSldViewPr snapToGrid="0" snapToObjects="1">
      <p:cViewPr varScale="1">
        <p:scale>
          <a:sx n="44" d="100"/>
          <a:sy n="44" d="100"/>
        </p:scale>
        <p:origin x="192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4.xml"/><Relationship Id="rId21" Type="http://schemas.openxmlformats.org/officeDocument/2006/relationships/slideMaster" Target="slideMasters/slideMaster19.xml"/><Relationship Id="rId34" Type="http://schemas.openxmlformats.org/officeDocument/2006/relationships/slideMaster" Target="slideMasters/slideMaster32.xml"/><Relationship Id="rId42" Type="http://schemas.openxmlformats.org/officeDocument/2006/relationships/slide" Target="slides/slide6.xml"/><Relationship Id="rId47" Type="http://schemas.openxmlformats.org/officeDocument/2006/relationships/slide" Target="slides/slide11.xml"/><Relationship Id="rId50" Type="http://schemas.openxmlformats.org/officeDocument/2006/relationships/slide" Target="slides/slide14.xml"/><Relationship Id="rId55" Type="http://schemas.openxmlformats.org/officeDocument/2006/relationships/slide" Target="slides/slide19.xml"/><Relationship Id="rId63" Type="http://schemas.openxmlformats.org/officeDocument/2006/relationships/slide" Target="slides/slide27.xml"/><Relationship Id="rId68" Type="http://schemas.openxmlformats.org/officeDocument/2006/relationships/slide" Target="slides/slide32.xml"/><Relationship Id="rId76" Type="http://schemas.openxmlformats.org/officeDocument/2006/relationships/slide" Target="slides/slide40.xml"/><Relationship Id="rId84" Type="http://schemas.openxmlformats.org/officeDocument/2006/relationships/slide" Target="slides/slide48.xml"/><Relationship Id="rId89" Type="http://schemas.openxmlformats.org/officeDocument/2006/relationships/slide" Target="slides/slide53.xml"/><Relationship Id="rId97" Type="http://schemas.openxmlformats.org/officeDocument/2006/relationships/handoutMaster" Target="handoutMasters/handoutMaster1.xml"/><Relationship Id="rId7" Type="http://schemas.openxmlformats.org/officeDocument/2006/relationships/slideMaster" Target="slideMasters/slideMaster5.xml"/><Relationship Id="rId71" Type="http://schemas.openxmlformats.org/officeDocument/2006/relationships/slide" Target="slides/slide35.xml"/><Relationship Id="rId92" Type="http://schemas.openxmlformats.org/officeDocument/2006/relationships/slide" Target="slides/slide56.xml"/><Relationship Id="rId2" Type="http://schemas.openxmlformats.org/officeDocument/2006/relationships/customXml" Target="../customXml/item2.xml"/><Relationship Id="rId16" Type="http://schemas.openxmlformats.org/officeDocument/2006/relationships/slideMaster" Target="slideMasters/slideMaster14.xml"/><Relationship Id="rId29" Type="http://schemas.openxmlformats.org/officeDocument/2006/relationships/slideMaster" Target="slideMasters/slideMaster27.xml"/><Relationship Id="rId11" Type="http://schemas.openxmlformats.org/officeDocument/2006/relationships/slideMaster" Target="slideMasters/slideMaster9.xml"/><Relationship Id="rId24" Type="http://schemas.openxmlformats.org/officeDocument/2006/relationships/slideMaster" Target="slideMasters/slideMaster22.xml"/><Relationship Id="rId32" Type="http://schemas.openxmlformats.org/officeDocument/2006/relationships/slideMaster" Target="slideMasters/slideMaster30.xml"/><Relationship Id="rId37" Type="http://schemas.openxmlformats.org/officeDocument/2006/relationships/slide" Target="slides/slide1.xml"/><Relationship Id="rId40" Type="http://schemas.openxmlformats.org/officeDocument/2006/relationships/slide" Target="slides/slide4.xml"/><Relationship Id="rId45" Type="http://schemas.openxmlformats.org/officeDocument/2006/relationships/slide" Target="slides/slide9.xml"/><Relationship Id="rId53" Type="http://schemas.openxmlformats.org/officeDocument/2006/relationships/slide" Target="slides/slide17.xml"/><Relationship Id="rId58" Type="http://schemas.openxmlformats.org/officeDocument/2006/relationships/slide" Target="slides/slide22.xml"/><Relationship Id="rId66" Type="http://schemas.openxmlformats.org/officeDocument/2006/relationships/slide" Target="slides/slide30.xml"/><Relationship Id="rId74" Type="http://schemas.openxmlformats.org/officeDocument/2006/relationships/slide" Target="slides/slide38.xml"/><Relationship Id="rId79" Type="http://schemas.openxmlformats.org/officeDocument/2006/relationships/slide" Target="slides/slide43.xml"/><Relationship Id="rId87" Type="http://schemas.openxmlformats.org/officeDocument/2006/relationships/slide" Target="slides/slide51.xml"/><Relationship Id="rId102" Type="http://schemas.openxmlformats.org/officeDocument/2006/relationships/tableStyles" Target="tableStyles.xml"/><Relationship Id="rId5" Type="http://schemas.openxmlformats.org/officeDocument/2006/relationships/slideMaster" Target="slideMasters/slideMaster3.xml"/><Relationship Id="rId61" Type="http://schemas.openxmlformats.org/officeDocument/2006/relationships/slide" Target="slides/slide25.xml"/><Relationship Id="rId82" Type="http://schemas.openxmlformats.org/officeDocument/2006/relationships/slide" Target="slides/slide46.xml"/><Relationship Id="rId90" Type="http://schemas.openxmlformats.org/officeDocument/2006/relationships/slide" Target="slides/slide54.xml"/><Relationship Id="rId95" Type="http://schemas.openxmlformats.org/officeDocument/2006/relationships/slide" Target="slides/slide59.xml"/><Relationship Id="rId19" Type="http://schemas.openxmlformats.org/officeDocument/2006/relationships/slideMaster" Target="slideMasters/slideMaster17.xml"/><Relationship Id="rId14" Type="http://schemas.openxmlformats.org/officeDocument/2006/relationships/slideMaster" Target="slideMasters/slideMaster12.xml"/><Relationship Id="rId22" Type="http://schemas.openxmlformats.org/officeDocument/2006/relationships/slideMaster" Target="slideMasters/slideMaster20.xml"/><Relationship Id="rId27" Type="http://schemas.openxmlformats.org/officeDocument/2006/relationships/slideMaster" Target="slideMasters/slideMaster25.xml"/><Relationship Id="rId30" Type="http://schemas.openxmlformats.org/officeDocument/2006/relationships/slideMaster" Target="slideMasters/slideMaster28.xml"/><Relationship Id="rId35" Type="http://schemas.openxmlformats.org/officeDocument/2006/relationships/slideMaster" Target="slideMasters/slideMaster33.xml"/><Relationship Id="rId43" Type="http://schemas.openxmlformats.org/officeDocument/2006/relationships/slide" Target="slides/slide7.xml"/><Relationship Id="rId48" Type="http://schemas.openxmlformats.org/officeDocument/2006/relationships/slide" Target="slides/slide12.xml"/><Relationship Id="rId56" Type="http://schemas.openxmlformats.org/officeDocument/2006/relationships/slide" Target="slides/slide20.xml"/><Relationship Id="rId64" Type="http://schemas.openxmlformats.org/officeDocument/2006/relationships/slide" Target="slides/slide28.xml"/><Relationship Id="rId69" Type="http://schemas.openxmlformats.org/officeDocument/2006/relationships/slide" Target="slides/slide33.xml"/><Relationship Id="rId77" Type="http://schemas.openxmlformats.org/officeDocument/2006/relationships/slide" Target="slides/slide41.xml"/><Relationship Id="rId100" Type="http://schemas.openxmlformats.org/officeDocument/2006/relationships/viewProps" Target="viewProps.xml"/><Relationship Id="rId8" Type="http://schemas.openxmlformats.org/officeDocument/2006/relationships/slideMaster" Target="slideMasters/slideMaster6.xml"/><Relationship Id="rId51" Type="http://schemas.openxmlformats.org/officeDocument/2006/relationships/slide" Target="slides/slide15.xml"/><Relationship Id="rId72" Type="http://schemas.openxmlformats.org/officeDocument/2006/relationships/slide" Target="slides/slide36.xml"/><Relationship Id="rId80" Type="http://schemas.openxmlformats.org/officeDocument/2006/relationships/slide" Target="slides/slide44.xml"/><Relationship Id="rId85" Type="http://schemas.openxmlformats.org/officeDocument/2006/relationships/slide" Target="slides/slide49.xml"/><Relationship Id="rId93" Type="http://schemas.openxmlformats.org/officeDocument/2006/relationships/slide" Target="slides/slide57.xml"/><Relationship Id="rId98" Type="http://schemas.openxmlformats.org/officeDocument/2006/relationships/commentAuthors" Target="commentAuthors.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Master" Target="slideMasters/slideMaster15.xml"/><Relationship Id="rId25" Type="http://schemas.openxmlformats.org/officeDocument/2006/relationships/slideMaster" Target="slideMasters/slideMaster23.xml"/><Relationship Id="rId33" Type="http://schemas.openxmlformats.org/officeDocument/2006/relationships/slideMaster" Target="slideMasters/slideMaster31.xml"/><Relationship Id="rId38" Type="http://schemas.openxmlformats.org/officeDocument/2006/relationships/slide" Target="slides/slide2.xml"/><Relationship Id="rId46" Type="http://schemas.openxmlformats.org/officeDocument/2006/relationships/slide" Target="slides/slide10.xml"/><Relationship Id="rId59" Type="http://schemas.openxmlformats.org/officeDocument/2006/relationships/slide" Target="slides/slide23.xml"/><Relationship Id="rId67" Type="http://schemas.openxmlformats.org/officeDocument/2006/relationships/slide" Target="slides/slide31.xml"/><Relationship Id="rId20" Type="http://schemas.openxmlformats.org/officeDocument/2006/relationships/slideMaster" Target="slideMasters/slideMaster18.xml"/><Relationship Id="rId41" Type="http://schemas.openxmlformats.org/officeDocument/2006/relationships/slide" Target="slides/slide5.xml"/><Relationship Id="rId54" Type="http://schemas.openxmlformats.org/officeDocument/2006/relationships/slide" Target="slides/slide18.xml"/><Relationship Id="rId62" Type="http://schemas.openxmlformats.org/officeDocument/2006/relationships/slide" Target="slides/slide26.xml"/><Relationship Id="rId70" Type="http://schemas.openxmlformats.org/officeDocument/2006/relationships/slide" Target="slides/slide34.xml"/><Relationship Id="rId75" Type="http://schemas.openxmlformats.org/officeDocument/2006/relationships/slide" Target="slides/slide39.xml"/><Relationship Id="rId83" Type="http://schemas.openxmlformats.org/officeDocument/2006/relationships/slide" Target="slides/slide47.xml"/><Relationship Id="rId88" Type="http://schemas.openxmlformats.org/officeDocument/2006/relationships/slide" Target="slides/slide52.xml"/><Relationship Id="rId91" Type="http://schemas.openxmlformats.org/officeDocument/2006/relationships/slide" Target="slides/slide55.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Master" Target="slideMasters/slideMaster13.xml"/><Relationship Id="rId23" Type="http://schemas.openxmlformats.org/officeDocument/2006/relationships/slideMaster" Target="slideMasters/slideMaster21.xml"/><Relationship Id="rId28" Type="http://schemas.openxmlformats.org/officeDocument/2006/relationships/slideMaster" Target="slideMasters/slideMaster26.xml"/><Relationship Id="rId36" Type="http://schemas.openxmlformats.org/officeDocument/2006/relationships/slideMaster" Target="slideMasters/slideMaster34.xml"/><Relationship Id="rId49" Type="http://schemas.openxmlformats.org/officeDocument/2006/relationships/slide" Target="slides/slide13.xml"/><Relationship Id="rId57" Type="http://schemas.openxmlformats.org/officeDocument/2006/relationships/slide" Target="slides/slide21.xml"/><Relationship Id="rId10" Type="http://schemas.openxmlformats.org/officeDocument/2006/relationships/slideMaster" Target="slideMasters/slideMaster8.xml"/><Relationship Id="rId31" Type="http://schemas.openxmlformats.org/officeDocument/2006/relationships/slideMaster" Target="slideMasters/slideMaster29.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slide" Target="slides/slide24.xml"/><Relationship Id="rId65" Type="http://schemas.openxmlformats.org/officeDocument/2006/relationships/slide" Target="slides/slide29.xml"/><Relationship Id="rId73" Type="http://schemas.openxmlformats.org/officeDocument/2006/relationships/slide" Target="slides/slide37.xml"/><Relationship Id="rId78" Type="http://schemas.openxmlformats.org/officeDocument/2006/relationships/slide" Target="slides/slide42.xml"/><Relationship Id="rId81" Type="http://schemas.openxmlformats.org/officeDocument/2006/relationships/slide" Target="slides/slide45.xml"/><Relationship Id="rId86" Type="http://schemas.openxmlformats.org/officeDocument/2006/relationships/slide" Target="slides/slide50.xml"/><Relationship Id="rId94" Type="http://schemas.openxmlformats.org/officeDocument/2006/relationships/slide" Target="slides/slide5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Master" Target="slideMasters/slideMaster11.xml"/><Relationship Id="rId18" Type="http://schemas.openxmlformats.org/officeDocument/2006/relationships/slideMaster" Target="slideMasters/slideMaster16.xml"/><Relationship Id="rId3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495C6F-6357-4C28-92B3-8C26AA375398}"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6144D023-5D10-4FB4-BB28-11AE8895A243}">
      <dgm:prSet phldrT="[Text]" custT="1"/>
      <dgm:spPr/>
      <dgm:t>
        <a:bodyPr/>
        <a:lstStyle/>
        <a:p>
          <a:r>
            <a:rPr lang="en-US" sz="1800" dirty="0">
              <a:latin typeface="Calibri" panose="020F0502020204030204" pitchFamily="34" charset="0"/>
            </a:rPr>
            <a:t>Staff</a:t>
          </a:r>
        </a:p>
        <a:p>
          <a:r>
            <a:rPr lang="en-US" sz="1800" dirty="0">
              <a:latin typeface="Calibri" panose="020F0502020204030204" pitchFamily="34" charset="0"/>
            </a:rPr>
            <a:t>Training</a:t>
          </a:r>
        </a:p>
      </dgm:t>
    </dgm:pt>
    <dgm:pt modelId="{4D64AD63-25ED-4F52-A2E4-777894C3C5C1}" type="parTrans" cxnId="{07F71919-CE3E-434F-B7D3-E65F6C74311B}">
      <dgm:prSet/>
      <dgm:spPr/>
      <dgm:t>
        <a:bodyPr/>
        <a:lstStyle/>
        <a:p>
          <a:endParaRPr lang="en-US"/>
        </a:p>
      </dgm:t>
    </dgm:pt>
    <dgm:pt modelId="{D2C37123-F670-45E3-8EA7-527699884E5A}" type="sibTrans" cxnId="{07F71919-CE3E-434F-B7D3-E65F6C74311B}">
      <dgm:prSet/>
      <dgm:spPr/>
      <dgm:t>
        <a:bodyPr/>
        <a:lstStyle/>
        <a:p>
          <a:endParaRPr lang="en-US"/>
        </a:p>
      </dgm:t>
    </dgm:pt>
    <dgm:pt modelId="{EDDDD9F1-6365-4A8F-B616-FEADC5572B8D}">
      <dgm:prSet phldrT="[Text]" custT="1"/>
      <dgm:spPr/>
      <dgm:t>
        <a:bodyPr/>
        <a:lstStyle/>
        <a:p>
          <a:r>
            <a:rPr lang="en-US" sz="1800" dirty="0">
              <a:latin typeface="Calibri" panose="020F0502020204030204" pitchFamily="34" charset="0"/>
            </a:rPr>
            <a:t>Practical</a:t>
          </a:r>
        </a:p>
        <a:p>
          <a:r>
            <a:rPr lang="en-US" sz="1800" dirty="0">
              <a:latin typeface="Calibri" panose="020F0502020204030204" pitchFamily="34" charset="0"/>
            </a:rPr>
            <a:t>Use</a:t>
          </a:r>
        </a:p>
      </dgm:t>
    </dgm:pt>
    <dgm:pt modelId="{062A3722-E2AD-49B7-B443-BFF7D06AFE20}" type="parTrans" cxnId="{0247FC4F-BD61-49C0-8052-B07855E8FF1D}">
      <dgm:prSet/>
      <dgm:spPr/>
      <dgm:t>
        <a:bodyPr/>
        <a:lstStyle/>
        <a:p>
          <a:endParaRPr lang="en-US"/>
        </a:p>
      </dgm:t>
    </dgm:pt>
    <dgm:pt modelId="{DF4B9C98-1DBC-4D04-A0B4-1CDA1F37E793}" type="sibTrans" cxnId="{0247FC4F-BD61-49C0-8052-B07855E8FF1D}">
      <dgm:prSet/>
      <dgm:spPr/>
      <dgm:t>
        <a:bodyPr/>
        <a:lstStyle/>
        <a:p>
          <a:endParaRPr lang="en-US"/>
        </a:p>
      </dgm:t>
    </dgm:pt>
    <dgm:pt modelId="{3D2947EB-6E9E-43A5-B6EB-B6C3EBA83E1B}">
      <dgm:prSet phldrT="[Text]" custT="1"/>
      <dgm:spPr/>
      <dgm:t>
        <a:bodyPr/>
        <a:lstStyle/>
        <a:p>
          <a:r>
            <a:rPr lang="en-US" sz="1800" dirty="0">
              <a:latin typeface="Calibri" panose="020F0502020204030204" pitchFamily="34" charset="0"/>
            </a:rPr>
            <a:t>Professional</a:t>
          </a:r>
        </a:p>
        <a:p>
          <a:r>
            <a:rPr lang="en-US" sz="1800" dirty="0">
              <a:latin typeface="Calibri" panose="020F0502020204030204" pitchFamily="34" charset="0"/>
            </a:rPr>
            <a:t>Development</a:t>
          </a:r>
        </a:p>
      </dgm:t>
    </dgm:pt>
    <dgm:pt modelId="{76CC771D-D5E1-402E-B0A8-516ABBD6A8E7}" type="parTrans" cxnId="{4E4FEDFB-BCB7-4593-81C0-46F01D727F4E}">
      <dgm:prSet/>
      <dgm:spPr/>
      <dgm:t>
        <a:bodyPr/>
        <a:lstStyle/>
        <a:p>
          <a:endParaRPr lang="en-US"/>
        </a:p>
      </dgm:t>
    </dgm:pt>
    <dgm:pt modelId="{30C24564-0838-42E4-AA5A-610529208AB3}" type="sibTrans" cxnId="{4E4FEDFB-BCB7-4593-81C0-46F01D727F4E}">
      <dgm:prSet/>
      <dgm:spPr/>
      <dgm:t>
        <a:bodyPr/>
        <a:lstStyle/>
        <a:p>
          <a:endParaRPr lang="en-US"/>
        </a:p>
      </dgm:t>
    </dgm:pt>
    <dgm:pt modelId="{6E127511-3F38-4A6A-A4DE-F96530543AB6}">
      <dgm:prSet phldrT="[Text]" custT="1"/>
      <dgm:spPr/>
      <dgm:t>
        <a:bodyPr/>
        <a:lstStyle/>
        <a:p>
          <a:r>
            <a:rPr lang="en-US" sz="1800" dirty="0">
              <a:latin typeface="Calibri" panose="020F0502020204030204" pitchFamily="34" charset="0"/>
            </a:rPr>
            <a:t>All </a:t>
          </a:r>
        </a:p>
        <a:p>
          <a:r>
            <a:rPr lang="en-US" sz="1800" dirty="0">
              <a:latin typeface="Calibri" panose="020F0502020204030204" pitchFamily="34" charset="0"/>
            </a:rPr>
            <a:t>Interactions</a:t>
          </a:r>
        </a:p>
      </dgm:t>
    </dgm:pt>
    <dgm:pt modelId="{6587803F-C3E6-4920-AB21-89D09E6E412D}" type="parTrans" cxnId="{B83F0049-CB79-461C-A233-F4702D5B0B5B}">
      <dgm:prSet/>
      <dgm:spPr/>
      <dgm:t>
        <a:bodyPr/>
        <a:lstStyle/>
        <a:p>
          <a:endParaRPr lang="en-US"/>
        </a:p>
      </dgm:t>
    </dgm:pt>
    <dgm:pt modelId="{880CDA88-A923-432F-B125-B96A201081F2}" type="sibTrans" cxnId="{B83F0049-CB79-461C-A233-F4702D5B0B5B}">
      <dgm:prSet/>
      <dgm:spPr/>
      <dgm:t>
        <a:bodyPr/>
        <a:lstStyle/>
        <a:p>
          <a:endParaRPr lang="en-US"/>
        </a:p>
      </dgm:t>
    </dgm:pt>
    <dgm:pt modelId="{0FA0E52A-BDB6-44EF-8E28-CF73E4B34BD3}" type="pres">
      <dgm:prSet presAssocID="{69495C6F-6357-4C28-92B3-8C26AA375398}" presName="cycleMatrixDiagram" presStyleCnt="0">
        <dgm:presLayoutVars>
          <dgm:chMax val="1"/>
          <dgm:dir/>
          <dgm:animLvl val="lvl"/>
          <dgm:resizeHandles val="exact"/>
        </dgm:presLayoutVars>
      </dgm:prSet>
      <dgm:spPr/>
      <dgm:t>
        <a:bodyPr/>
        <a:lstStyle/>
        <a:p>
          <a:endParaRPr lang="en-US"/>
        </a:p>
      </dgm:t>
    </dgm:pt>
    <dgm:pt modelId="{89B48FCC-9768-4B88-894D-6F41A88DF7C5}" type="pres">
      <dgm:prSet presAssocID="{69495C6F-6357-4C28-92B3-8C26AA375398}" presName="children" presStyleCnt="0"/>
      <dgm:spPr/>
    </dgm:pt>
    <dgm:pt modelId="{F408D08C-E74E-4A01-8A5B-5C1218D46B7A}" type="pres">
      <dgm:prSet presAssocID="{69495C6F-6357-4C28-92B3-8C26AA375398}" presName="childPlaceholder" presStyleCnt="0"/>
      <dgm:spPr/>
    </dgm:pt>
    <dgm:pt modelId="{A7C50E88-FC5A-4ECC-B64F-4110F5BFBD86}" type="pres">
      <dgm:prSet presAssocID="{69495C6F-6357-4C28-92B3-8C26AA375398}" presName="circle" presStyleCnt="0"/>
      <dgm:spPr/>
    </dgm:pt>
    <dgm:pt modelId="{9C7125FE-30E0-47E8-9700-78DAF721429B}" type="pres">
      <dgm:prSet presAssocID="{69495C6F-6357-4C28-92B3-8C26AA375398}" presName="quadrant1" presStyleLbl="node1" presStyleIdx="0" presStyleCnt="4" custScaleX="115037" custScaleY="101036" custLinFactNeighborX="-6323">
        <dgm:presLayoutVars>
          <dgm:chMax val="1"/>
          <dgm:bulletEnabled val="1"/>
        </dgm:presLayoutVars>
      </dgm:prSet>
      <dgm:spPr/>
      <dgm:t>
        <a:bodyPr/>
        <a:lstStyle/>
        <a:p>
          <a:endParaRPr lang="en-US"/>
        </a:p>
      </dgm:t>
    </dgm:pt>
    <dgm:pt modelId="{AE7E1FE6-F8A4-4DA5-8F37-AED60FDC41A7}" type="pres">
      <dgm:prSet presAssocID="{69495C6F-6357-4C28-92B3-8C26AA375398}" presName="quadrant2" presStyleLbl="node1" presStyleIdx="1" presStyleCnt="4" custScaleX="115037" custScaleY="101036" custLinFactNeighborX="9485" custLinFactNeighborY="0">
        <dgm:presLayoutVars>
          <dgm:chMax val="1"/>
          <dgm:bulletEnabled val="1"/>
        </dgm:presLayoutVars>
      </dgm:prSet>
      <dgm:spPr/>
      <dgm:t>
        <a:bodyPr/>
        <a:lstStyle/>
        <a:p>
          <a:endParaRPr lang="en-US"/>
        </a:p>
      </dgm:t>
    </dgm:pt>
    <dgm:pt modelId="{5778BFCE-DE2E-4C67-AE7E-3A544E88B1FA}" type="pres">
      <dgm:prSet presAssocID="{69495C6F-6357-4C28-92B3-8C26AA375398}" presName="quadrant3" presStyleLbl="node1" presStyleIdx="2" presStyleCnt="4" custScaleX="115037" custScaleY="101036" custLinFactNeighborX="10840" custLinFactNeighborY="451">
        <dgm:presLayoutVars>
          <dgm:chMax val="1"/>
          <dgm:bulletEnabled val="1"/>
        </dgm:presLayoutVars>
      </dgm:prSet>
      <dgm:spPr/>
      <dgm:t>
        <a:bodyPr/>
        <a:lstStyle/>
        <a:p>
          <a:endParaRPr lang="en-US"/>
        </a:p>
      </dgm:t>
    </dgm:pt>
    <dgm:pt modelId="{1E9D01C7-FEA4-4B05-AD22-B5B2A23CD5D7}" type="pres">
      <dgm:prSet presAssocID="{69495C6F-6357-4C28-92B3-8C26AA375398}" presName="quadrant4" presStyleLbl="node1" presStyleIdx="3" presStyleCnt="4" custScaleX="115037" custScaleY="101036" custLinFactNeighborX="-6323">
        <dgm:presLayoutVars>
          <dgm:chMax val="1"/>
          <dgm:bulletEnabled val="1"/>
        </dgm:presLayoutVars>
      </dgm:prSet>
      <dgm:spPr/>
      <dgm:t>
        <a:bodyPr/>
        <a:lstStyle/>
        <a:p>
          <a:endParaRPr lang="en-US"/>
        </a:p>
      </dgm:t>
    </dgm:pt>
    <dgm:pt modelId="{A4E518A2-6F3B-48AB-853C-B03715B0DC4C}" type="pres">
      <dgm:prSet presAssocID="{69495C6F-6357-4C28-92B3-8C26AA375398}" presName="quadrantPlaceholder" presStyleCnt="0"/>
      <dgm:spPr/>
    </dgm:pt>
    <dgm:pt modelId="{23CEC2B8-BB28-4D5D-B1F1-424486458250}" type="pres">
      <dgm:prSet presAssocID="{69495C6F-6357-4C28-92B3-8C26AA375398}" presName="center1" presStyleLbl="fgShp" presStyleIdx="0" presStyleCnt="2" custScaleX="149967" custScaleY="146045" custLinFactNeighborX="9157"/>
      <dgm:spPr/>
    </dgm:pt>
    <dgm:pt modelId="{C464CD24-16C0-4DBE-82F2-B94D3360B45C}" type="pres">
      <dgm:prSet presAssocID="{69495C6F-6357-4C28-92B3-8C26AA375398}" presName="center2" presStyleLbl="fgShp" presStyleIdx="1" presStyleCnt="2" custScaleX="149967" custScaleY="146045" custLinFactNeighborX="9157"/>
      <dgm:spPr/>
    </dgm:pt>
  </dgm:ptLst>
  <dgm:cxnLst>
    <dgm:cxn modelId="{F8C7B053-D95C-4CDB-8009-2FC2649A1CC0}" type="presOf" srcId="{3D2947EB-6E9E-43A5-B6EB-B6C3EBA83E1B}" destId="{5778BFCE-DE2E-4C67-AE7E-3A544E88B1FA}" srcOrd="0" destOrd="0" presId="urn:microsoft.com/office/officeart/2005/8/layout/cycle4"/>
    <dgm:cxn modelId="{BBE34874-30A3-43A5-BF4E-535F833803C2}" type="presOf" srcId="{EDDDD9F1-6365-4A8F-B616-FEADC5572B8D}" destId="{AE7E1FE6-F8A4-4DA5-8F37-AED60FDC41A7}" srcOrd="0" destOrd="0" presId="urn:microsoft.com/office/officeart/2005/8/layout/cycle4"/>
    <dgm:cxn modelId="{8343053B-8CD7-42B8-893F-0E1A6AD55660}" type="presOf" srcId="{69495C6F-6357-4C28-92B3-8C26AA375398}" destId="{0FA0E52A-BDB6-44EF-8E28-CF73E4B34BD3}" srcOrd="0" destOrd="0" presId="urn:microsoft.com/office/officeart/2005/8/layout/cycle4"/>
    <dgm:cxn modelId="{07F71919-CE3E-434F-B7D3-E65F6C74311B}" srcId="{69495C6F-6357-4C28-92B3-8C26AA375398}" destId="{6144D023-5D10-4FB4-BB28-11AE8895A243}" srcOrd="0" destOrd="0" parTransId="{4D64AD63-25ED-4F52-A2E4-777894C3C5C1}" sibTransId="{D2C37123-F670-45E3-8EA7-527699884E5A}"/>
    <dgm:cxn modelId="{4E4FEDFB-BCB7-4593-81C0-46F01D727F4E}" srcId="{69495C6F-6357-4C28-92B3-8C26AA375398}" destId="{3D2947EB-6E9E-43A5-B6EB-B6C3EBA83E1B}" srcOrd="2" destOrd="0" parTransId="{76CC771D-D5E1-402E-B0A8-516ABBD6A8E7}" sibTransId="{30C24564-0838-42E4-AA5A-610529208AB3}"/>
    <dgm:cxn modelId="{B83F0049-CB79-461C-A233-F4702D5B0B5B}" srcId="{69495C6F-6357-4C28-92B3-8C26AA375398}" destId="{6E127511-3F38-4A6A-A4DE-F96530543AB6}" srcOrd="3" destOrd="0" parTransId="{6587803F-C3E6-4920-AB21-89D09E6E412D}" sibTransId="{880CDA88-A923-432F-B125-B96A201081F2}"/>
    <dgm:cxn modelId="{721450FF-DE5A-4AD7-98A1-2290DCAAE599}" type="presOf" srcId="{6E127511-3F38-4A6A-A4DE-F96530543AB6}" destId="{1E9D01C7-FEA4-4B05-AD22-B5B2A23CD5D7}" srcOrd="0" destOrd="0" presId="urn:microsoft.com/office/officeart/2005/8/layout/cycle4"/>
    <dgm:cxn modelId="{0247FC4F-BD61-49C0-8052-B07855E8FF1D}" srcId="{69495C6F-6357-4C28-92B3-8C26AA375398}" destId="{EDDDD9F1-6365-4A8F-B616-FEADC5572B8D}" srcOrd="1" destOrd="0" parTransId="{062A3722-E2AD-49B7-B443-BFF7D06AFE20}" sibTransId="{DF4B9C98-1DBC-4D04-A0B4-1CDA1F37E793}"/>
    <dgm:cxn modelId="{AF97FA40-CDBA-4ECB-9DBF-474733BF1EC8}" type="presOf" srcId="{6144D023-5D10-4FB4-BB28-11AE8895A243}" destId="{9C7125FE-30E0-47E8-9700-78DAF721429B}" srcOrd="0" destOrd="0" presId="urn:microsoft.com/office/officeart/2005/8/layout/cycle4"/>
    <dgm:cxn modelId="{78EFD231-ED13-4F53-AF95-3463DD9EBEEE}" type="presParOf" srcId="{0FA0E52A-BDB6-44EF-8E28-CF73E4B34BD3}" destId="{89B48FCC-9768-4B88-894D-6F41A88DF7C5}" srcOrd="0" destOrd="0" presId="urn:microsoft.com/office/officeart/2005/8/layout/cycle4"/>
    <dgm:cxn modelId="{A9AB2BDF-72C0-42BF-B313-2551F4DB4987}" type="presParOf" srcId="{89B48FCC-9768-4B88-894D-6F41A88DF7C5}" destId="{F408D08C-E74E-4A01-8A5B-5C1218D46B7A}" srcOrd="0" destOrd="0" presId="urn:microsoft.com/office/officeart/2005/8/layout/cycle4"/>
    <dgm:cxn modelId="{F89BDBCA-544E-40F6-A347-DD8AF2BF89B3}" type="presParOf" srcId="{0FA0E52A-BDB6-44EF-8E28-CF73E4B34BD3}" destId="{A7C50E88-FC5A-4ECC-B64F-4110F5BFBD86}" srcOrd="1" destOrd="0" presId="urn:microsoft.com/office/officeart/2005/8/layout/cycle4"/>
    <dgm:cxn modelId="{69D2E889-0C6E-46F6-8641-1BB321EA5691}" type="presParOf" srcId="{A7C50E88-FC5A-4ECC-B64F-4110F5BFBD86}" destId="{9C7125FE-30E0-47E8-9700-78DAF721429B}" srcOrd="0" destOrd="0" presId="urn:microsoft.com/office/officeart/2005/8/layout/cycle4"/>
    <dgm:cxn modelId="{CE8FCD8C-0032-4AFE-AB7E-A39A574D2A76}" type="presParOf" srcId="{A7C50E88-FC5A-4ECC-B64F-4110F5BFBD86}" destId="{AE7E1FE6-F8A4-4DA5-8F37-AED60FDC41A7}" srcOrd="1" destOrd="0" presId="urn:microsoft.com/office/officeart/2005/8/layout/cycle4"/>
    <dgm:cxn modelId="{F8EFE578-0AC0-4C93-8F61-78BA0067488F}" type="presParOf" srcId="{A7C50E88-FC5A-4ECC-B64F-4110F5BFBD86}" destId="{5778BFCE-DE2E-4C67-AE7E-3A544E88B1FA}" srcOrd="2" destOrd="0" presId="urn:microsoft.com/office/officeart/2005/8/layout/cycle4"/>
    <dgm:cxn modelId="{DD04A6BC-5104-4C70-8295-95F82B7BD091}" type="presParOf" srcId="{A7C50E88-FC5A-4ECC-B64F-4110F5BFBD86}" destId="{1E9D01C7-FEA4-4B05-AD22-B5B2A23CD5D7}" srcOrd="3" destOrd="0" presId="urn:microsoft.com/office/officeart/2005/8/layout/cycle4"/>
    <dgm:cxn modelId="{E6310782-8DF2-48F6-BB0F-7D8DB3575F86}" type="presParOf" srcId="{A7C50E88-FC5A-4ECC-B64F-4110F5BFBD86}" destId="{A4E518A2-6F3B-48AB-853C-B03715B0DC4C}" srcOrd="4" destOrd="0" presId="urn:microsoft.com/office/officeart/2005/8/layout/cycle4"/>
    <dgm:cxn modelId="{91D5B24D-0E6B-4E6F-81F0-C2512E6367CA}" type="presParOf" srcId="{0FA0E52A-BDB6-44EF-8E28-CF73E4B34BD3}" destId="{23CEC2B8-BB28-4D5D-B1F1-424486458250}" srcOrd="2" destOrd="0" presId="urn:microsoft.com/office/officeart/2005/8/layout/cycle4"/>
    <dgm:cxn modelId="{8521CBD6-B851-4009-B7EA-AF952497A98F}" type="presParOf" srcId="{0FA0E52A-BDB6-44EF-8E28-CF73E4B34BD3}" destId="{C464CD24-16C0-4DBE-82F2-B94D3360B45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125FE-30E0-47E8-9700-78DAF721429B}">
      <dsp:nvSpPr>
        <dsp:cNvPr id="0" name=""/>
        <dsp:cNvSpPr/>
      </dsp:nvSpPr>
      <dsp:spPr>
        <a:xfrm>
          <a:off x="1266030" y="293360"/>
          <a:ext cx="2668623" cy="234382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a:latin typeface="Calibri" panose="020F0502020204030204" pitchFamily="34" charset="0"/>
            </a:rPr>
            <a:t>Staff</a:t>
          </a:r>
        </a:p>
        <a:p>
          <a:pPr lvl="0" algn="ctr" defTabSz="800100">
            <a:lnSpc>
              <a:spcPct val="90000"/>
            </a:lnSpc>
            <a:spcBef>
              <a:spcPct val="0"/>
            </a:spcBef>
            <a:spcAft>
              <a:spcPct val="35000"/>
            </a:spcAft>
          </a:pPr>
          <a:r>
            <a:rPr lang="en-US" sz="1800" kern="1200" dirty="0">
              <a:latin typeface="Calibri" panose="020F0502020204030204" pitchFamily="34" charset="0"/>
            </a:rPr>
            <a:t>Training</a:t>
          </a:r>
        </a:p>
      </dsp:txBody>
      <dsp:txXfrm>
        <a:off x="2047652" y="979851"/>
        <a:ext cx="1887001" cy="1657337"/>
      </dsp:txXfrm>
    </dsp:sp>
    <dsp:sp modelId="{AE7E1FE6-F8A4-4DA5-8F37-AED60FDC41A7}">
      <dsp:nvSpPr>
        <dsp:cNvPr id="0" name=""/>
        <dsp:cNvSpPr/>
      </dsp:nvSpPr>
      <dsp:spPr>
        <a:xfrm rot="5400000">
          <a:off x="4222086" y="130963"/>
          <a:ext cx="2343828" cy="2668623"/>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a:latin typeface="Calibri" panose="020F0502020204030204" pitchFamily="34" charset="0"/>
            </a:rPr>
            <a:t>Practical</a:t>
          </a:r>
        </a:p>
        <a:p>
          <a:pPr lvl="0" algn="ctr" defTabSz="800100">
            <a:lnSpc>
              <a:spcPct val="90000"/>
            </a:lnSpc>
            <a:spcBef>
              <a:spcPct val="0"/>
            </a:spcBef>
            <a:spcAft>
              <a:spcPct val="35000"/>
            </a:spcAft>
          </a:pPr>
          <a:r>
            <a:rPr lang="en-US" sz="1800" kern="1200" dirty="0">
              <a:latin typeface="Calibri" panose="020F0502020204030204" pitchFamily="34" charset="0"/>
            </a:rPr>
            <a:t>Use</a:t>
          </a:r>
        </a:p>
      </dsp:txBody>
      <dsp:txXfrm rot="-5400000">
        <a:off x="4059689" y="979852"/>
        <a:ext cx="1887001" cy="1657337"/>
      </dsp:txXfrm>
    </dsp:sp>
    <dsp:sp modelId="{5778BFCE-DE2E-4C67-AE7E-3A544E88B1FA}">
      <dsp:nvSpPr>
        <dsp:cNvPr id="0" name=""/>
        <dsp:cNvSpPr/>
      </dsp:nvSpPr>
      <dsp:spPr>
        <a:xfrm rot="10800000">
          <a:off x="4091122" y="2730768"/>
          <a:ext cx="2668623" cy="234382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a:latin typeface="Calibri" panose="020F0502020204030204" pitchFamily="34" charset="0"/>
            </a:rPr>
            <a:t>Professional</a:t>
          </a:r>
        </a:p>
        <a:p>
          <a:pPr lvl="0" algn="ctr" defTabSz="800100">
            <a:lnSpc>
              <a:spcPct val="90000"/>
            </a:lnSpc>
            <a:spcBef>
              <a:spcPct val="0"/>
            </a:spcBef>
            <a:spcAft>
              <a:spcPct val="35000"/>
            </a:spcAft>
          </a:pPr>
          <a:r>
            <a:rPr lang="en-US" sz="1800" kern="1200" dirty="0">
              <a:latin typeface="Calibri" panose="020F0502020204030204" pitchFamily="34" charset="0"/>
            </a:rPr>
            <a:t>Development</a:t>
          </a:r>
        </a:p>
      </dsp:txBody>
      <dsp:txXfrm rot="10800000">
        <a:off x="4091122" y="2730768"/>
        <a:ext cx="1887001" cy="1657337"/>
      </dsp:txXfrm>
    </dsp:sp>
    <dsp:sp modelId="{1E9D01C7-FEA4-4B05-AD22-B5B2A23CD5D7}">
      <dsp:nvSpPr>
        <dsp:cNvPr id="0" name=""/>
        <dsp:cNvSpPr/>
      </dsp:nvSpPr>
      <dsp:spPr>
        <a:xfrm rot="16200000">
          <a:off x="1428427" y="2557909"/>
          <a:ext cx="2343828" cy="2668623"/>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a:latin typeface="Calibri" panose="020F0502020204030204" pitchFamily="34" charset="0"/>
            </a:rPr>
            <a:t>All </a:t>
          </a:r>
        </a:p>
        <a:p>
          <a:pPr lvl="0" algn="ctr" defTabSz="800100">
            <a:lnSpc>
              <a:spcPct val="90000"/>
            </a:lnSpc>
            <a:spcBef>
              <a:spcPct val="0"/>
            </a:spcBef>
            <a:spcAft>
              <a:spcPct val="35000"/>
            </a:spcAft>
          </a:pPr>
          <a:r>
            <a:rPr lang="en-US" sz="1800" kern="1200" dirty="0">
              <a:latin typeface="Calibri" panose="020F0502020204030204" pitchFamily="34" charset="0"/>
            </a:rPr>
            <a:t>Interactions</a:t>
          </a:r>
        </a:p>
      </dsp:txBody>
      <dsp:txXfrm rot="5400000">
        <a:off x="2047652" y="2720307"/>
        <a:ext cx="1887001" cy="1657337"/>
      </dsp:txXfrm>
    </dsp:sp>
    <dsp:sp modelId="{23CEC2B8-BB28-4D5D-B1F1-424486458250}">
      <dsp:nvSpPr>
        <dsp:cNvPr id="0" name=""/>
        <dsp:cNvSpPr/>
      </dsp:nvSpPr>
      <dsp:spPr>
        <a:xfrm>
          <a:off x="3433261" y="2036227"/>
          <a:ext cx="1201154" cy="101716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64CD24-16C0-4DBE-82F2-B94D3360B45C}">
      <dsp:nvSpPr>
        <dsp:cNvPr id="0" name=""/>
        <dsp:cNvSpPr/>
      </dsp:nvSpPr>
      <dsp:spPr>
        <a:xfrm rot="10800000">
          <a:off x="3433261" y="2304102"/>
          <a:ext cx="1201154" cy="101716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smtClean="0"/>
            </a:lvl1pPr>
          </a:lstStyle>
          <a:p>
            <a:pPr>
              <a:defRPr/>
            </a:pPr>
            <a:fld id="{160FDF2A-849C-4ED1-89DB-7D6DDA5A67D3}" type="datetime1">
              <a:rPr lang="en-US"/>
              <a:pPr>
                <a:defRPr/>
              </a:pPr>
              <a:t>11/9/2017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smtClean="0"/>
            </a:lvl1pPr>
          </a:lstStyle>
          <a:p>
            <a:pPr>
              <a:defRPr/>
            </a:pPr>
            <a:fld id="{3AE85E79-667C-440E-9CDC-C37DC3179A1E}" type="slidenum">
              <a:rPr lang="en-US"/>
              <a:pPr>
                <a:defRPr/>
              </a:pPr>
              <a:t>‹#›</a:t>
            </a:fld>
            <a:endParaRPr lang="en-US"/>
          </a:p>
        </p:txBody>
      </p:sp>
    </p:spTree>
    <p:extLst>
      <p:ext uri="{BB962C8B-B14F-4D97-AF65-F5344CB8AC3E}">
        <p14:creationId xmlns:p14="http://schemas.microsoft.com/office/powerpoint/2010/main" val="3849682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defTabSz="519091"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511D283-7A53-4964-839C-3BEE9ED7A2F7}" type="datetime1">
              <a:rPr lang="en-US"/>
              <a:pPr>
                <a:defRPr/>
              </a:pPr>
              <a:t>11/9/2017</a:t>
            </a:fld>
            <a:endParaRPr lang="en-US"/>
          </a:p>
        </p:txBody>
      </p:sp>
      <p:sp>
        <p:nvSpPr>
          <p:cNvPr id="4" name="Slide Image Placeholder 3"/>
          <p:cNvSpPr>
            <a:spLocks noGrp="1" noRot="1" noChangeAspect="1"/>
          </p:cNvSpPr>
          <p:nvPr>
            <p:ph type="sldImg" idx="2"/>
          </p:nvPr>
        </p:nvSpPr>
        <p:spPr>
          <a:xfrm>
            <a:off x="1249363" y="696913"/>
            <a:ext cx="4511675"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defTabSz="519091"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3E24A4B0-3C16-448F-A2F3-B153ABFB7F6F}" type="slidenum">
              <a:rPr lang="en-US"/>
              <a:pPr>
                <a:defRPr/>
              </a:pPr>
              <a:t>‹#›</a:t>
            </a:fld>
            <a:endParaRPr lang="en-US"/>
          </a:p>
        </p:txBody>
      </p:sp>
    </p:spTree>
    <p:extLst>
      <p:ext uri="{BB962C8B-B14F-4D97-AF65-F5344CB8AC3E}">
        <p14:creationId xmlns:p14="http://schemas.microsoft.com/office/powerpoint/2010/main" val="2892265394"/>
      </p:ext>
    </p:extLst>
  </p:cSld>
  <p:clrMap bg1="lt1" tx1="dk1" bg2="lt2" tx2="dk2" accent1="accent1" accent2="accent2" accent3="accent3" accent4="accent4" accent5="accent5" accent6="accent6" hlink="hlink" folHlink="folHlink"/>
  <p:notesStyle>
    <a:lvl1pPr algn="l" defTabSz="508000" rtl="0" eaLnBrk="0" fontAlgn="base" hangingPunct="0">
      <a:spcBef>
        <a:spcPct val="30000"/>
      </a:spcBef>
      <a:spcAft>
        <a:spcPct val="0"/>
      </a:spcAft>
      <a:defRPr sz="1300" kern="1200">
        <a:solidFill>
          <a:schemeClr val="tx1"/>
        </a:solidFill>
        <a:latin typeface="+mn-lt"/>
        <a:ea typeface="ＭＳ Ｐゴシック" charset="-128"/>
        <a:cs typeface="ＭＳ Ｐゴシック" charset="-128"/>
      </a:defRPr>
    </a:lvl1pPr>
    <a:lvl2pPr marL="508000" algn="l" defTabSz="508000" rtl="0" eaLnBrk="0" fontAlgn="base" hangingPunct="0">
      <a:spcBef>
        <a:spcPct val="30000"/>
      </a:spcBef>
      <a:spcAft>
        <a:spcPct val="0"/>
      </a:spcAft>
      <a:defRPr sz="1300" kern="1200">
        <a:solidFill>
          <a:schemeClr val="tx1"/>
        </a:solidFill>
        <a:latin typeface="+mn-lt"/>
        <a:ea typeface="ＭＳ Ｐゴシック" charset="-128"/>
        <a:cs typeface="+mn-cs"/>
      </a:defRPr>
    </a:lvl2pPr>
    <a:lvl3pPr marL="1017588" algn="l" defTabSz="508000" rtl="0" eaLnBrk="0" fontAlgn="base" hangingPunct="0">
      <a:spcBef>
        <a:spcPct val="30000"/>
      </a:spcBef>
      <a:spcAft>
        <a:spcPct val="0"/>
      </a:spcAft>
      <a:defRPr sz="1300" kern="1200">
        <a:solidFill>
          <a:schemeClr val="tx1"/>
        </a:solidFill>
        <a:latin typeface="+mn-lt"/>
        <a:ea typeface="ＭＳ Ｐゴシック" charset="-128"/>
        <a:cs typeface="+mn-cs"/>
      </a:defRPr>
    </a:lvl3pPr>
    <a:lvl4pPr marL="1527175" algn="l" defTabSz="508000" rtl="0" eaLnBrk="0" fontAlgn="base" hangingPunct="0">
      <a:spcBef>
        <a:spcPct val="30000"/>
      </a:spcBef>
      <a:spcAft>
        <a:spcPct val="0"/>
      </a:spcAft>
      <a:defRPr sz="1300" kern="1200">
        <a:solidFill>
          <a:schemeClr val="tx1"/>
        </a:solidFill>
        <a:latin typeface="+mn-lt"/>
        <a:ea typeface="ＭＳ Ｐゴシック" charset="-128"/>
        <a:cs typeface="+mn-cs"/>
      </a:defRPr>
    </a:lvl4pPr>
    <a:lvl5pPr marL="2036763" algn="l" defTabSz="508000" rtl="0" eaLnBrk="0" fontAlgn="base" hangingPunct="0">
      <a:spcBef>
        <a:spcPct val="30000"/>
      </a:spcBef>
      <a:spcAft>
        <a:spcPct val="0"/>
      </a:spcAft>
      <a:defRPr sz="1300" kern="1200">
        <a:solidFill>
          <a:schemeClr val="tx1"/>
        </a:solidFill>
        <a:latin typeface="+mn-lt"/>
        <a:ea typeface="ＭＳ Ｐゴシック" charset="-128"/>
        <a:cs typeface="+mn-cs"/>
      </a:defRPr>
    </a:lvl5pPr>
    <a:lvl6pPr marL="2547061" algn="l" defTabSz="509412" rtl="0" eaLnBrk="1" latinLnBrk="0" hangingPunct="1">
      <a:defRPr sz="1300" kern="1200">
        <a:solidFill>
          <a:schemeClr val="tx1"/>
        </a:solidFill>
        <a:latin typeface="+mn-lt"/>
        <a:ea typeface="+mn-ea"/>
        <a:cs typeface="+mn-cs"/>
      </a:defRPr>
    </a:lvl6pPr>
    <a:lvl7pPr marL="3056473" algn="l" defTabSz="509412" rtl="0" eaLnBrk="1" latinLnBrk="0" hangingPunct="1">
      <a:defRPr sz="1300" kern="1200">
        <a:solidFill>
          <a:schemeClr val="tx1"/>
        </a:solidFill>
        <a:latin typeface="+mn-lt"/>
        <a:ea typeface="+mn-ea"/>
        <a:cs typeface="+mn-cs"/>
      </a:defRPr>
    </a:lvl7pPr>
    <a:lvl8pPr marL="3565886" algn="l" defTabSz="509412" rtl="0" eaLnBrk="1" latinLnBrk="0" hangingPunct="1">
      <a:defRPr sz="1300" kern="1200">
        <a:solidFill>
          <a:schemeClr val="tx1"/>
        </a:solidFill>
        <a:latin typeface="+mn-lt"/>
        <a:ea typeface="+mn-ea"/>
        <a:cs typeface="+mn-cs"/>
      </a:defRPr>
    </a:lvl8pPr>
    <a:lvl9pPr marL="4075298" algn="l" defTabSz="50941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252216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2014 decision to be more data-driven org  </a:t>
            </a:r>
          </a:p>
          <a:p>
            <a:pPr marL="171450" indent="-171450">
              <a:buFontTx/>
              <a:buChar char="-"/>
            </a:pPr>
            <a:r>
              <a:rPr lang="en-US" dirty="0"/>
              <a:t>PE</a:t>
            </a:r>
            <a:r>
              <a:rPr lang="en-US" baseline="0" dirty="0"/>
              <a:t> – at this point make sure you note you totally did a data audit and worked w/leaders, staff to determine what was being tracked, what should be tracked what shouldn’t be tracked etc….</a:t>
            </a:r>
          </a:p>
          <a:p>
            <a:pPr marL="171450" indent="-171450">
              <a:buFontTx/>
              <a:buChar char="-"/>
            </a:pPr>
            <a:endParaRPr lang="en-US" dirty="0"/>
          </a:p>
          <a:p>
            <a:pPr marL="171450" indent="-171450">
              <a:buFontTx/>
              <a:buChar char="-"/>
            </a:pPr>
            <a:r>
              <a:rPr lang="en-US" dirty="0"/>
              <a:t>Started with shifts in hiring</a:t>
            </a:r>
          </a:p>
          <a:p>
            <a:pPr marL="628650" lvl="1" indent="-171450">
              <a:buFontTx/>
              <a:buChar char="-"/>
            </a:pPr>
            <a:r>
              <a:rPr lang="en-US" dirty="0"/>
              <a:t>Re-writing language in position descriptions</a:t>
            </a:r>
          </a:p>
          <a:p>
            <a:pPr marL="628650" lvl="1" indent="-171450">
              <a:buFontTx/>
              <a:buChar char="-"/>
            </a:pPr>
            <a:r>
              <a:rPr lang="en-US" dirty="0"/>
              <a:t>Shifts in interview processes</a:t>
            </a:r>
          </a:p>
          <a:p>
            <a:pPr marL="628650" lvl="1" indent="-171450">
              <a:buFontTx/>
              <a:buChar char="-"/>
            </a:pPr>
            <a:r>
              <a:rPr lang="en-US" dirty="0"/>
              <a:t>Shifts in orientation</a:t>
            </a:r>
          </a:p>
          <a:p>
            <a:pPr marL="628650" lvl="1" indent="-171450">
              <a:buFontTx/>
              <a:buChar char="-"/>
            </a:pPr>
            <a:r>
              <a:rPr lang="en-US" dirty="0"/>
              <a:t>Training: what, how, when, why: to learn, prove impact, get better</a:t>
            </a:r>
          </a:p>
          <a:p>
            <a:pPr marL="628650" lvl="1" indent="-171450">
              <a:buFontTx/>
              <a:buChar char="-"/>
            </a:pPr>
            <a:r>
              <a:rPr lang="en-US" dirty="0"/>
              <a:t>Practical: implementing learning from training, using tools, utilizing system</a:t>
            </a:r>
          </a:p>
          <a:p>
            <a:pPr marL="628650" lvl="1" indent="-171450">
              <a:buFontTx/>
              <a:buChar char="-"/>
            </a:pPr>
            <a:r>
              <a:rPr lang="en-US" dirty="0"/>
              <a:t>PD: leading data presentations</a:t>
            </a:r>
          </a:p>
          <a:p>
            <a:pPr marL="628650" lvl="1" indent="-171450">
              <a:buFontTx/>
              <a:buChar char="-"/>
            </a:pPr>
            <a:r>
              <a:rPr lang="en-US" dirty="0"/>
              <a:t>All interactions: individual and staff meetings include data component</a:t>
            </a:r>
          </a:p>
          <a:p>
            <a:pPr marL="628650" lvl="1" indent="-171450">
              <a:buFontTx/>
              <a:buChar char="-"/>
            </a:pPr>
            <a:endParaRPr lang="en-US" dirty="0"/>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10</a:t>
            </a:fld>
            <a:endParaRPr lang="en-US" altLang="en-US">
              <a:solidFill>
                <a:srgbClr val="000000"/>
              </a:solidFill>
            </a:endParaRPr>
          </a:p>
        </p:txBody>
      </p:sp>
    </p:spTree>
    <p:extLst>
      <p:ext uri="{BB962C8B-B14F-4D97-AF65-F5344CB8AC3E}">
        <p14:creationId xmlns:p14="http://schemas.microsoft.com/office/powerpoint/2010/main" val="3297324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few of the ways we are interacting with our data</a:t>
            </a:r>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11</a:t>
            </a:fld>
            <a:endParaRPr lang="en-US" altLang="en-US">
              <a:solidFill>
                <a:srgbClr val="000000"/>
              </a:solidFill>
            </a:endParaRPr>
          </a:p>
        </p:txBody>
      </p:sp>
    </p:spTree>
    <p:extLst>
      <p:ext uri="{BB962C8B-B14F-4D97-AF65-F5344CB8AC3E}">
        <p14:creationId xmlns:p14="http://schemas.microsoft.com/office/powerpoint/2010/main" val="259407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Case management</a:t>
            </a:r>
          </a:p>
          <a:p>
            <a:pPr marL="171450" indent="-171450">
              <a:buFontTx/>
              <a:buChar char="-"/>
            </a:pPr>
            <a:r>
              <a:rPr lang="en-US" dirty="0"/>
              <a:t>Quality assurance for managers and staff</a:t>
            </a:r>
          </a:p>
          <a:p>
            <a:pPr marL="171450" indent="-171450">
              <a:buFontTx/>
              <a:buChar char="-"/>
            </a:pPr>
            <a:r>
              <a:rPr lang="en-US" dirty="0"/>
              <a:t>Patterns within data</a:t>
            </a:r>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12</a:t>
            </a:fld>
            <a:endParaRPr lang="en-US" altLang="en-US">
              <a:solidFill>
                <a:srgbClr val="000000"/>
              </a:solidFill>
            </a:endParaRPr>
          </a:p>
        </p:txBody>
      </p:sp>
    </p:spTree>
    <p:extLst>
      <p:ext uri="{BB962C8B-B14F-4D97-AF65-F5344CB8AC3E}">
        <p14:creationId xmlns:p14="http://schemas.microsoft.com/office/powerpoint/2010/main" val="36827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New formalized process within the last year accomplishes the following:</a:t>
            </a:r>
          </a:p>
          <a:p>
            <a:pPr marL="628650" lvl="1" indent="-171450">
              <a:buFontTx/>
              <a:buChar char="-"/>
            </a:pPr>
            <a:r>
              <a:rPr lang="en-US" dirty="0"/>
              <a:t>Collaboration to facilitate learning about what progress means individually and for Org</a:t>
            </a:r>
          </a:p>
          <a:p>
            <a:pPr marL="628650" lvl="1" indent="-171450">
              <a:buFontTx/>
              <a:buChar char="-"/>
            </a:pPr>
            <a:r>
              <a:rPr lang="en-US" dirty="0"/>
              <a:t>Formalized communication to students about progress and standing</a:t>
            </a:r>
          </a:p>
          <a:p>
            <a:pPr marL="628650" lvl="1" indent="-171450">
              <a:buFontTx/>
              <a:buChar char="-"/>
            </a:pPr>
            <a:r>
              <a:rPr lang="en-US" dirty="0"/>
              <a:t>Way to communicate to staff individual plans of students and priorities that need to be established</a:t>
            </a:r>
          </a:p>
          <a:p>
            <a:pPr marL="628650" lvl="1" indent="-171450">
              <a:buFontTx/>
              <a:buChar char="-"/>
            </a:pPr>
            <a:r>
              <a:rPr lang="en-US" dirty="0"/>
              <a:t>Operationally essential for our staff to identify students progressing towards advancement, matriculation, persistence outside of testing software (</a:t>
            </a:r>
            <a:r>
              <a:rPr lang="en-US" dirty="0" err="1"/>
              <a:t>accuplacer</a:t>
            </a:r>
            <a:r>
              <a:rPr lang="en-US" dirty="0"/>
              <a:t>, TABE, </a:t>
            </a:r>
            <a:r>
              <a:rPr lang="en-US" dirty="0" err="1"/>
              <a:t>HiSET</a:t>
            </a:r>
            <a:r>
              <a:rPr lang="en-US" dirty="0"/>
              <a:t>)</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2280381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Way to interact with data to help:</a:t>
            </a:r>
          </a:p>
          <a:p>
            <a:pPr marL="628650" lvl="1" indent="-171450">
              <a:buFontTx/>
              <a:buChar char="-"/>
            </a:pPr>
            <a:r>
              <a:rPr lang="en-US" dirty="0"/>
              <a:t>Educate </a:t>
            </a:r>
            <a:r>
              <a:rPr lang="en-US" dirty="0" err="1"/>
              <a:t>eachother</a:t>
            </a:r>
            <a:endParaRPr lang="en-US" dirty="0"/>
          </a:p>
          <a:p>
            <a:pPr marL="628650" lvl="1" indent="-171450">
              <a:buFontTx/>
              <a:buChar char="-"/>
            </a:pPr>
            <a:r>
              <a:rPr lang="en-US" dirty="0"/>
              <a:t>Come to common understanding of what it means to be influential in the neighborhoods and ready to program/make a change</a:t>
            </a:r>
          </a:p>
          <a:p>
            <a:pPr marL="628650" lvl="1" indent="-171450">
              <a:buFontTx/>
              <a:buChar char="-"/>
            </a:pPr>
            <a:r>
              <a:rPr lang="en-US" dirty="0"/>
              <a:t>Operationally make decisions about who will receive a stiped</a:t>
            </a:r>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14</a:t>
            </a:fld>
            <a:endParaRPr lang="en-US" altLang="en-US">
              <a:solidFill>
                <a:srgbClr val="000000"/>
              </a:solidFill>
            </a:endParaRPr>
          </a:p>
        </p:txBody>
      </p:sp>
    </p:spTree>
    <p:extLst>
      <p:ext uri="{BB962C8B-B14F-4D97-AF65-F5344CB8AC3E}">
        <p14:creationId xmlns:p14="http://schemas.microsoft.com/office/powerpoint/2010/main" val="1826469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Focus on neighborhoods and hotspots</a:t>
            </a:r>
          </a:p>
          <a:p>
            <a:pPr marL="171450" indent="-171450">
              <a:buFontTx/>
              <a:buChar char="-"/>
            </a:pPr>
            <a:r>
              <a:rPr lang="en-US" dirty="0"/>
              <a:t>Allows to see impact geographically</a:t>
            </a:r>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15</a:t>
            </a:fld>
            <a:endParaRPr lang="en-US" altLang="en-US">
              <a:solidFill>
                <a:srgbClr val="000000"/>
              </a:solidFill>
            </a:endParaRPr>
          </a:p>
        </p:txBody>
      </p:sp>
    </p:spTree>
    <p:extLst>
      <p:ext uri="{BB962C8B-B14F-4D97-AF65-F5344CB8AC3E}">
        <p14:creationId xmlns:p14="http://schemas.microsoft.com/office/powerpoint/2010/main" val="3526946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Being data-driven isn’t about only data</a:t>
            </a:r>
          </a:p>
          <a:p>
            <a:pPr marL="171450" indent="-171450">
              <a:buFontTx/>
              <a:buChar char="-"/>
            </a:pPr>
            <a:r>
              <a:rPr lang="en-US" dirty="0"/>
              <a:t>We’re realistic about how much we can use</a:t>
            </a:r>
          </a:p>
          <a:p>
            <a:pPr marL="171450" indent="-171450">
              <a:buFontTx/>
              <a:buChar char="-"/>
            </a:pPr>
            <a:r>
              <a:rPr lang="en-US" dirty="0"/>
              <a:t>Use data to assist in thinking and decision-making</a:t>
            </a:r>
          </a:p>
          <a:p>
            <a:pPr marL="171450" indent="-171450">
              <a:buFontTx/>
              <a:buChar char="-"/>
            </a:pPr>
            <a:r>
              <a:rPr lang="en-US" dirty="0"/>
              <a:t>These tools help us both operationally and light build thinking skills and interest of </a:t>
            </a:r>
            <a:r>
              <a:rPr lang="en-US"/>
              <a:t>our staff</a:t>
            </a:r>
            <a:endParaRPr lang="en-US" dirty="0"/>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16</a:t>
            </a:fld>
            <a:endParaRPr lang="en-US" altLang="en-US">
              <a:solidFill>
                <a:srgbClr val="000000"/>
              </a:solidFill>
            </a:endParaRPr>
          </a:p>
        </p:txBody>
      </p:sp>
    </p:spTree>
    <p:extLst>
      <p:ext uri="{BB962C8B-B14F-4D97-AF65-F5344CB8AC3E}">
        <p14:creationId xmlns:p14="http://schemas.microsoft.com/office/powerpoint/2010/main" val="3855088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UA Intro slide</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029013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Overview</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81819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Eval</a:t>
            </a:r>
            <a:r>
              <a:rPr lang="en-US" dirty="0"/>
              <a:t> &amp; Performance Measurement: vision and purpose</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644570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Describe CBD</a:t>
            </a:r>
          </a:p>
          <a:p>
            <a:pPr marL="171450" indent="-171450">
              <a:buFontTx/>
              <a:buChar char="-"/>
            </a:pPr>
            <a:r>
              <a:rPr lang="en-US" dirty="0"/>
              <a:t>Very brief history</a:t>
            </a:r>
          </a:p>
          <a:p>
            <a:pPr marL="171450" indent="-171450">
              <a:buFontTx/>
              <a:buChar char="-"/>
            </a:pPr>
            <a:r>
              <a:rPr lang="en-US" dirty="0"/>
              <a:t>Core influencer theory</a:t>
            </a:r>
          </a:p>
          <a:p>
            <a:pPr marL="171450" indent="-171450">
              <a:buFontTx/>
              <a:buChar char="-"/>
            </a:pPr>
            <a:endParaRPr lang="en-US" dirty="0"/>
          </a:p>
          <a:p>
            <a:pPr marL="171450" indent="-171450">
              <a:buFontTx/>
              <a:buChar char="-"/>
            </a:pPr>
            <a:r>
              <a:rPr lang="en-US" dirty="0">
                <a:solidFill>
                  <a:srgbClr val="F7861E"/>
                </a:solidFill>
              </a:rPr>
              <a:t>PE – I would</a:t>
            </a:r>
            <a:r>
              <a:rPr lang="en-US" baseline="0" dirty="0">
                <a:solidFill>
                  <a:srgbClr val="F7861E"/>
                </a:solidFill>
              </a:rPr>
              <a:t> add high expectations to </a:t>
            </a:r>
            <a:r>
              <a:rPr lang="en-US" baseline="0" dirty="0" err="1">
                <a:solidFill>
                  <a:srgbClr val="F7861E"/>
                </a:solidFill>
              </a:rPr>
              <a:t>ToC</a:t>
            </a:r>
            <a:r>
              <a:rPr lang="en-US" baseline="0" dirty="0">
                <a:solidFill>
                  <a:srgbClr val="F7861E"/>
                </a:solidFill>
              </a:rPr>
              <a:t>…i.e. given high expectations, right motivation….</a:t>
            </a:r>
            <a:endParaRPr lang="en-US" dirty="0">
              <a:solidFill>
                <a:srgbClr val="F7861E"/>
              </a:solidFill>
            </a:endParaRPr>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2</a:t>
            </a:fld>
            <a:endParaRPr lang="en-US" altLang="en-US">
              <a:solidFill>
                <a:srgbClr val="000000"/>
              </a:solidFill>
            </a:endParaRPr>
          </a:p>
        </p:txBody>
      </p:sp>
    </p:spTree>
    <p:extLst>
      <p:ext uri="{BB962C8B-B14F-4D97-AF65-F5344CB8AC3E}">
        <p14:creationId xmlns:p14="http://schemas.microsoft.com/office/powerpoint/2010/main" val="1422619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Eval</a:t>
            </a:r>
            <a:r>
              <a:rPr lang="en-US" dirty="0"/>
              <a:t> &amp; Performance Measurement: tools, structure, reporting</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48177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Evaluating evaluation – how do we know it’s working?</a:t>
            </a:r>
          </a:p>
          <a:p>
            <a:endParaRPr lang="en-US" dirty="0"/>
          </a:p>
          <a:p>
            <a:r>
              <a:rPr lang="en-US" dirty="0"/>
              <a:t>Challenge: culture, buy-in, proactiveness</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051735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of challenge: recruitment</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25095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recruitment approach</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187324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recruitment approach: breaking down by phase</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510305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Proactive Evaluation as solution</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252414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template</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51216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template</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947233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template</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782542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template</a:t>
            </a:r>
          </a:p>
        </p:txBody>
      </p:sp>
      <p:sp>
        <p:nvSpPr>
          <p:cNvPr id="4" name="Slide Number Placeholder 3"/>
          <p:cNvSpPr>
            <a:spLocks noGrp="1"/>
          </p:cNvSpPr>
          <p:nvPr>
            <p:ph type="sldNum" sz="quarter" idx="10"/>
          </p:nvPr>
        </p:nvSpPr>
        <p:spPr/>
        <p:txBody>
          <a:bodyPr/>
          <a:lstStyle/>
          <a:p>
            <a:fld id="{1331BE1E-65E9-4833-968A-0C3F82154E3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21802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Generational urban poverty</a:t>
            </a:r>
          </a:p>
          <a:p>
            <a:pPr marL="171450" indent="-171450">
              <a:buFontTx/>
              <a:buChar char="-"/>
            </a:pPr>
            <a:r>
              <a:rPr lang="en-US" dirty="0"/>
              <a:t>Small pockets of violence and dysfunction bringing down communities</a:t>
            </a:r>
          </a:p>
          <a:p>
            <a:pPr marL="171450" indent="-171450">
              <a:buFontTx/>
              <a:buChar char="-"/>
            </a:pPr>
            <a:r>
              <a:rPr lang="en-US" sz="1200" b="0" i="0" kern="1200" dirty="0">
                <a:solidFill>
                  <a:schemeClr val="tx1"/>
                </a:solidFill>
                <a:effectLst/>
                <a:latin typeface="Arial" charset="0"/>
                <a:ea typeface="+mn-ea"/>
                <a:cs typeface="+mn-cs"/>
              </a:rPr>
              <a:t>Hotspots = 5.1% of Geography and 53% of shootings in 2006</a:t>
            </a:r>
          </a:p>
          <a:p>
            <a:pPr marL="171450" indent="-171450">
              <a:buFontTx/>
              <a:buChar char="-"/>
            </a:pPr>
            <a:r>
              <a:rPr lang="en-US" sz="1200" kern="1200" dirty="0">
                <a:solidFill>
                  <a:schemeClr val="tx1"/>
                </a:solidFill>
                <a:effectLst/>
                <a:latin typeface="Arial" charset="0"/>
                <a:ea typeface="+mn-ea"/>
                <a:cs typeface="+mn-cs"/>
              </a:rPr>
              <a:t>1% of the city’s youth are responsible for 50% of </a:t>
            </a:r>
            <a:r>
              <a:rPr lang="en-US" sz="1200" b="1" kern="1200" dirty="0">
                <a:solidFill>
                  <a:schemeClr val="tx1"/>
                </a:solidFill>
                <a:effectLst/>
                <a:latin typeface="Arial" charset="0"/>
                <a:ea typeface="+mn-ea"/>
                <a:cs typeface="+mn-cs"/>
              </a:rPr>
              <a:t>homicides</a:t>
            </a:r>
            <a:r>
              <a:rPr lang="en-US" sz="1200" kern="1200" dirty="0">
                <a:solidFill>
                  <a:schemeClr val="tx1"/>
                </a:solidFill>
                <a:effectLst/>
                <a:latin typeface="Arial" charset="0"/>
                <a:ea typeface="+mn-ea"/>
                <a:cs typeface="+mn-cs"/>
              </a:rPr>
              <a:t> and 74% of </a:t>
            </a:r>
            <a:r>
              <a:rPr lang="en-US" sz="1200" b="1" kern="1200" dirty="0">
                <a:solidFill>
                  <a:schemeClr val="tx1"/>
                </a:solidFill>
                <a:effectLst/>
                <a:latin typeface="Arial" charset="0"/>
                <a:ea typeface="+mn-ea"/>
                <a:cs typeface="+mn-cs"/>
              </a:rPr>
              <a:t>shootings</a:t>
            </a:r>
          </a:p>
          <a:p>
            <a:pPr marL="171450" indent="-171450">
              <a:buFontTx/>
              <a:buChar char="-"/>
            </a:pPr>
            <a:r>
              <a:rPr lang="en-US" sz="1200" b="0" i="0" kern="1200" dirty="0">
                <a:solidFill>
                  <a:schemeClr val="tx1"/>
                </a:solidFill>
                <a:effectLst/>
                <a:latin typeface="Arial" charset="0"/>
                <a:ea typeface="+mn-ea"/>
                <a:cs typeface="+mn-cs"/>
              </a:rPr>
              <a:t>The top ten most active gangs caused 32.4% of city </a:t>
            </a:r>
            <a:r>
              <a:rPr lang="en-US" sz="1200" b="0" i="0" kern="1200" dirty="0" err="1">
                <a:solidFill>
                  <a:schemeClr val="tx1"/>
                </a:solidFill>
                <a:effectLst/>
                <a:latin typeface="Arial" charset="0"/>
                <a:ea typeface="+mn-ea"/>
                <a:cs typeface="+mn-cs"/>
              </a:rPr>
              <a:t>shootongs</a:t>
            </a:r>
            <a:r>
              <a:rPr lang="en-US" sz="1200" b="0" i="0" kern="1200" dirty="0">
                <a:solidFill>
                  <a:schemeClr val="tx1"/>
                </a:solidFill>
                <a:effectLst/>
                <a:latin typeface="Arial" charset="0"/>
                <a:ea typeface="+mn-ea"/>
                <a:cs typeface="+mn-cs"/>
              </a:rPr>
              <a:t> in 2006 (155)</a:t>
            </a:r>
          </a:p>
          <a:p>
            <a:pPr marL="171450" indent="-171450">
              <a:buFontTx/>
              <a:buChar char="-"/>
            </a:pPr>
            <a:r>
              <a:rPr lang="en-US" sz="1200" b="0" i="0" kern="1200" dirty="0">
                <a:solidFill>
                  <a:schemeClr val="tx1"/>
                </a:solidFill>
                <a:effectLst/>
                <a:latin typeface="Arial" charset="0"/>
                <a:ea typeface="+mn-ea"/>
                <a:cs typeface="+mn-cs"/>
              </a:rPr>
              <a:t>1.25M avg. cost to Boston Residents for Chronic Criminal age 15-40</a:t>
            </a:r>
          </a:p>
          <a:p>
            <a:pPr marL="171450" indent="-171450">
              <a:buFontTx/>
              <a:buChar char="-"/>
            </a:pPr>
            <a:r>
              <a:rPr lang="en-US" sz="1200" b="0" i="0" kern="1200" dirty="0">
                <a:solidFill>
                  <a:schemeClr val="tx1"/>
                </a:solidFill>
                <a:effectLst/>
                <a:latin typeface="Arial" charset="0"/>
                <a:ea typeface="+mn-ea"/>
                <a:cs typeface="+mn-cs"/>
              </a:rPr>
              <a:t>This is a problem that can be solved – 2600 known gang members in Boston</a:t>
            </a:r>
            <a:endParaRPr lang="en-US" dirty="0"/>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3</a:t>
            </a:fld>
            <a:endParaRPr lang="en-US" altLang="en-US">
              <a:solidFill>
                <a:srgbClr val="000000"/>
              </a:solidFill>
            </a:endParaRPr>
          </a:p>
        </p:txBody>
      </p:sp>
    </p:spTree>
    <p:extLst>
      <p:ext uri="{BB962C8B-B14F-4D97-AF65-F5344CB8AC3E}">
        <p14:creationId xmlns:p14="http://schemas.microsoft.com/office/powerpoint/2010/main" val="1237700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 name="Footer Placeholder 1"/>
          <p:cNvSpPr>
            <a:spLocks noGrp="1"/>
          </p:cNvSpPr>
          <p:nvPr>
            <p:ph type="ftr" sz="quarter" idx="10"/>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2384957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anose="020B0600070205080204" pitchFamily="34" charset="-128"/>
              </a:rPr>
              <a:t>Hi, my name</a:t>
            </a:r>
            <a:r>
              <a:rPr lang="en-US" altLang="en-US" baseline="0" dirty="0" smtClean="0">
                <a:ea typeface="ＭＳ Ｐゴシック" panose="020B0600070205080204" pitchFamily="34" charset="-128"/>
              </a:rPr>
              <a:t> is Jess, this is Matt and this is Garrett and we all work for Year Up and want to tell you a bit about how we’ve used simulations to build staff capacity to make sense of program data and drive their decision making.  </a:t>
            </a: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1649744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start by giving you a bit of background about Year Up for context, then describe our approach, and we’ll end</a:t>
            </a:r>
            <a:r>
              <a:rPr lang="en-US" baseline="0" dirty="0" smtClean="0"/>
              <a:t> with a couple of tips for ensuring staff retain and apply the training in their day-to-day work.  </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33</a:t>
            </a:fld>
            <a:endParaRPr lang="en-US"/>
          </a:p>
        </p:txBody>
      </p:sp>
    </p:spTree>
    <p:extLst>
      <p:ext uri="{BB962C8B-B14F-4D97-AF65-F5344CB8AC3E}">
        <p14:creationId xmlns:p14="http://schemas.microsoft.com/office/powerpoint/2010/main" val="3882070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kern="1200" dirty="0" smtClean="0">
                <a:solidFill>
                  <a:schemeClr val="tx1"/>
                </a:solidFill>
                <a:effectLst/>
                <a:latin typeface="+mn-lt"/>
                <a:ea typeface="ＭＳ Ｐゴシック" charset="-128"/>
                <a:cs typeface="ＭＳ Ｐゴシック" charset="-128"/>
              </a:rPr>
              <a:t>Year Up is a year-long program – that’s where the name comes from – not to be confused with Gear Up or Europe!  We recruit urban young adults ages 18-24, and we talk to companies in that urban area about their entry-level talent needs.  We train our young adults on both hard and soft professional skills for six months to get them ready for an internship with those companies, and then they intern there for 6 months.  After the internship they graduate and we help them find work if they aren’t hired by their internship company.</a:t>
            </a:r>
          </a:p>
        </p:txBody>
      </p:sp>
      <p:sp>
        <p:nvSpPr>
          <p:cNvPr id="4" name="Slide Number Placeholder 3"/>
          <p:cNvSpPr>
            <a:spLocks noGrp="1"/>
          </p:cNvSpPr>
          <p:nvPr>
            <p:ph type="sldNum" sz="quarter" idx="10"/>
          </p:nvPr>
        </p:nvSpPr>
        <p:spPr/>
        <p:txBody>
          <a:bodyPr/>
          <a:lstStyle/>
          <a:p>
            <a:fld id="{9A5F2F24-6D43-B143-BD76-E42627A0A7DE}" type="slidenum">
              <a:rPr lang="en-US" smtClean="0"/>
              <a:t>34</a:t>
            </a:fld>
            <a:endParaRPr lang="en-US"/>
          </a:p>
        </p:txBody>
      </p:sp>
    </p:spTree>
    <p:extLst>
      <p:ext uri="{BB962C8B-B14F-4D97-AF65-F5344CB8AC3E}">
        <p14:creationId xmlns:p14="http://schemas.microsoft.com/office/powerpoint/2010/main" val="3006091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kern="1200" dirty="0" smtClean="0">
                <a:solidFill>
                  <a:schemeClr val="tx1"/>
                </a:solidFill>
                <a:effectLst/>
                <a:latin typeface="+mn-lt"/>
                <a:ea typeface="ＭＳ Ｐゴシック" charset="-128"/>
                <a:cs typeface="ＭＳ Ｐゴシック" charset="-128"/>
              </a:rPr>
              <a:t>Let’s talk a little about scale – Year Up is growing very </a:t>
            </a:r>
            <a:r>
              <a:rPr lang="en-US" sz="1300" kern="1200" dirty="0" err="1" smtClean="0">
                <a:solidFill>
                  <a:schemeClr val="tx1"/>
                </a:solidFill>
                <a:effectLst/>
                <a:latin typeface="+mn-lt"/>
                <a:ea typeface="ＭＳ Ｐゴシック" charset="-128"/>
                <a:cs typeface="ＭＳ Ｐゴシック" charset="-128"/>
              </a:rPr>
              <a:t>very</a:t>
            </a:r>
            <a:r>
              <a:rPr lang="en-US" sz="1300" kern="1200" dirty="0" smtClean="0">
                <a:solidFill>
                  <a:schemeClr val="tx1"/>
                </a:solidFill>
                <a:effectLst/>
                <a:latin typeface="+mn-lt"/>
                <a:ea typeface="ＭＳ Ｐゴシック" charset="-128"/>
                <a:cs typeface="ＭＳ Ｐゴシック" charset="-128"/>
              </a:rPr>
              <a:t> quickly.  It was founded in 2002 in Boston and we are now in 15 cities with 25 sites in those cities.  We currently serve more than 3000 young adults per year and have served 14,000 to date.  We work with more than 250 corporate partners.  We have 75% retention, 85% are employed or in fulltime school after graduation.  The average annual salary for an alum four months out is $36,000/year.   Most</a:t>
            </a:r>
            <a:r>
              <a:rPr lang="en-US" sz="1300" kern="1200" baseline="0" dirty="0" smtClean="0">
                <a:solidFill>
                  <a:schemeClr val="tx1"/>
                </a:solidFill>
                <a:effectLst/>
                <a:latin typeface="+mn-lt"/>
                <a:ea typeface="ＭＳ Ｐゴシック" charset="-128"/>
                <a:cs typeface="ＭＳ Ｐゴシック" charset="-128"/>
              </a:rPr>
              <a:t> importantly for our presentation, we had more than 175 new program staff hired in 2016 alone which means that training is crucial</a:t>
            </a:r>
            <a:endParaRPr lang="en-US" sz="1200" kern="1200" dirty="0" smtClean="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35</a:t>
            </a:fld>
            <a:endParaRPr lang="en-US"/>
          </a:p>
        </p:txBody>
      </p:sp>
    </p:spTree>
    <p:extLst>
      <p:ext uri="{BB962C8B-B14F-4D97-AF65-F5344CB8AC3E}">
        <p14:creationId xmlns:p14="http://schemas.microsoft.com/office/powerpoint/2010/main" val="4197510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you</a:t>
            </a:r>
            <a:r>
              <a:rPr lang="en-US" sz="1200" kern="1200" baseline="0" dirty="0" smtClean="0">
                <a:solidFill>
                  <a:schemeClr val="tx1"/>
                </a:solidFill>
                <a:effectLst/>
                <a:latin typeface="+mn-lt"/>
                <a:ea typeface="+mn-ea"/>
                <a:cs typeface="+mn-cs"/>
              </a:rPr>
              <a:t> can imagine there is a range of comfort with data among staff.  Knowledge management continues to be a growth area within the organization.  While most agree that data is important, we often find that folks have a hard time prioritizing and making sense of the information or even simply making time to look at it.  Some people are downright scared/resistant, and even those who are enthusiastic sometimes make sweeping assumptions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5F2F24-6D43-B143-BD76-E42627A0A7DE}" type="slidenum">
              <a:rPr lang="en-US" smtClean="0"/>
              <a:t>36</a:t>
            </a:fld>
            <a:endParaRPr lang="en-US"/>
          </a:p>
        </p:txBody>
      </p:sp>
    </p:spTree>
    <p:extLst>
      <p:ext uri="{BB962C8B-B14F-4D97-AF65-F5344CB8AC3E}">
        <p14:creationId xmlns:p14="http://schemas.microsoft.com/office/powerpoint/2010/main" val="2288286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year we’ve launched a training initiative grounded in simulation.  Why Simulation? We want staff to have to focus on the data itself, not any preconceived notion or gut feeling they might have.  One of the best ways to learn anything is practice </a:t>
            </a:r>
            <a:r>
              <a:rPr lang="en-US" sz="1200" kern="1200" baseline="0" dirty="0" err="1" smtClean="0">
                <a:solidFill>
                  <a:schemeClr val="tx1"/>
                </a:solidFill>
                <a:effectLst/>
                <a:latin typeface="+mn-lt"/>
                <a:ea typeface="+mn-ea"/>
                <a:cs typeface="+mn-cs"/>
              </a:rPr>
              <a:t>practice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practice</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5F2F24-6D43-B143-BD76-E42627A0A7DE}" type="slidenum">
              <a:rPr lang="en-US" smtClean="0"/>
              <a:t>37</a:t>
            </a:fld>
            <a:endParaRPr lang="en-US"/>
          </a:p>
        </p:txBody>
      </p:sp>
    </p:spTree>
    <p:extLst>
      <p:ext uri="{BB962C8B-B14F-4D97-AF65-F5344CB8AC3E}">
        <p14:creationId xmlns:p14="http://schemas.microsoft.com/office/powerpoint/2010/main" val="2398982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put you in the shoes of our staff, I want to walk you through what this training session generally looks. like.  We block off 2.5 hours and start with an introduction to get folks comfortable</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38</a:t>
            </a:fld>
            <a:endParaRPr lang="en-US"/>
          </a:p>
        </p:txBody>
      </p:sp>
    </p:spTree>
    <p:extLst>
      <p:ext uri="{BB962C8B-B14F-4D97-AF65-F5344CB8AC3E}">
        <p14:creationId xmlns:p14="http://schemas.microsoft.com/office/powerpoint/2010/main" val="3700976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describe all of the data that I looked at first thing that morning – texts, </a:t>
            </a:r>
            <a:r>
              <a:rPr lang="en-US" baseline="0" dirty="0" err="1" smtClean="0"/>
              <a:t>facebook</a:t>
            </a:r>
            <a:r>
              <a:rPr lang="en-US" baseline="0" dirty="0" smtClean="0"/>
              <a:t>, work email, personal email, weather, podcasts, newspaper, etc.</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39</a:t>
            </a:fld>
            <a:endParaRPr lang="en-US"/>
          </a:p>
        </p:txBody>
      </p:sp>
    </p:spTree>
    <p:extLst>
      <p:ext uri="{BB962C8B-B14F-4D97-AF65-F5344CB8AC3E}">
        <p14:creationId xmlns:p14="http://schemas.microsoft.com/office/powerpoint/2010/main" val="1291930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average person takes</a:t>
            </a:r>
            <a:r>
              <a:rPr lang="en-US" baseline="0" dirty="0" smtClean="0"/>
              <a:t> in 34 GB of data each and every day and we are always processing and making decisions based on it</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40</a:t>
            </a:fld>
            <a:endParaRPr lang="en-US"/>
          </a:p>
        </p:txBody>
      </p:sp>
    </p:spTree>
    <p:extLst>
      <p:ext uri="{BB962C8B-B14F-4D97-AF65-F5344CB8AC3E}">
        <p14:creationId xmlns:p14="http://schemas.microsoft.com/office/powerpoint/2010/main" val="869267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focus recruiting on the hotspots</a:t>
            </a:r>
          </a:p>
          <a:p>
            <a:pPr marL="171450" indent="-171450">
              <a:buFontTx/>
              <a:buChar char="-"/>
            </a:pPr>
            <a:r>
              <a:rPr lang="en-US" dirty="0"/>
              <a:t>This is done through hiring CRA’s with linked or shared experiences to our students</a:t>
            </a:r>
          </a:p>
          <a:p>
            <a:pPr marL="171450" indent="-171450">
              <a:buFontTx/>
              <a:buChar char="-"/>
            </a:pPr>
            <a:r>
              <a:rPr lang="en-US" dirty="0"/>
              <a:t>Hold students to high expectations of college</a:t>
            </a:r>
          </a:p>
          <a:p>
            <a:pPr marL="171450" indent="-171450">
              <a:buFontTx/>
              <a:buChar char="-"/>
            </a:pPr>
            <a:r>
              <a:rPr lang="en-US" dirty="0"/>
              <a:t>High-touch model</a:t>
            </a:r>
          </a:p>
          <a:p>
            <a:pPr marL="171450" indent="-171450">
              <a:buFontTx/>
              <a:buChar char="-"/>
            </a:pPr>
            <a:r>
              <a:rPr lang="en-US" dirty="0"/>
              <a:t>100K for the City or 10K for CBD to support them</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4</a:t>
            </a:fld>
            <a:endParaRPr lang="en-US" altLang="en-US">
              <a:solidFill>
                <a:srgbClr val="000000"/>
              </a:solidFill>
            </a:endParaRPr>
          </a:p>
        </p:txBody>
      </p:sp>
    </p:spTree>
    <p:extLst>
      <p:ext uri="{BB962C8B-B14F-4D97-AF65-F5344CB8AC3E}">
        <p14:creationId xmlns:p14="http://schemas.microsoft.com/office/powerpoint/2010/main" val="1547329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get the staff thinking creatively about the kinds of data they are comfortable interacting with and empathize with them, letting them know it’s way too much to process; that prioritization is key – we “need to allocate our attention efficiently among the overabundance of information sources” at our disposal</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41</a:t>
            </a:fld>
            <a:endParaRPr lang="en-US"/>
          </a:p>
        </p:txBody>
      </p:sp>
    </p:spTree>
    <p:extLst>
      <p:ext uri="{BB962C8B-B14F-4D97-AF65-F5344CB8AC3E}">
        <p14:creationId xmlns:p14="http://schemas.microsoft.com/office/powerpoint/2010/main" val="4136321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that framing</a:t>
            </a:r>
            <a:r>
              <a:rPr lang="en-US" baseline="0" dirty="0" smtClean="0"/>
              <a:t> we then walk staff through basic tips for interpreting data. I’m talking really basic.  We generally will present and explain a tip and then practice as a group using that tip on some data they’ll recognize from our program.  </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42</a:t>
            </a:fld>
            <a:endParaRPr lang="en-US"/>
          </a:p>
        </p:txBody>
      </p:sp>
    </p:spTree>
    <p:extLst>
      <p:ext uri="{BB962C8B-B14F-4D97-AF65-F5344CB8AC3E}">
        <p14:creationId xmlns:p14="http://schemas.microsoft.com/office/powerpoint/2010/main" val="2545242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comes</a:t>
            </a:r>
            <a:r>
              <a:rPr lang="en-US" baseline="0" dirty="0" smtClean="0"/>
              <a:t> the fun part</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43</a:t>
            </a:fld>
            <a:endParaRPr lang="en-US"/>
          </a:p>
        </p:txBody>
      </p:sp>
    </p:spTree>
    <p:extLst>
      <p:ext uri="{BB962C8B-B14F-4D97-AF65-F5344CB8AC3E}">
        <p14:creationId xmlns:p14="http://schemas.microsoft.com/office/powerpoint/2010/main" val="3541340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Year Up has been expanding</a:t>
            </a:r>
            <a:r>
              <a:rPr lang="en-US" baseline="0" dirty="0" smtClean="0"/>
              <a:t> across the network 15 markets and 25 sites.  There is one, however that you may not have heard of…</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44</a:t>
            </a:fld>
            <a:endParaRPr lang="en-US"/>
          </a:p>
        </p:txBody>
      </p:sp>
    </p:spTree>
    <p:extLst>
      <p:ext uri="{BB962C8B-B14F-4D97-AF65-F5344CB8AC3E}">
        <p14:creationId xmlns:p14="http://schemas.microsoft.com/office/powerpoint/2010/main" val="1481523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t>
            </a:r>
            <a:r>
              <a:rPr lang="en-US" dirty="0" err="1" smtClean="0"/>
              <a:t>YUtopia</a:t>
            </a:r>
            <a:r>
              <a:rPr lang="en-US" dirty="0" smtClean="0"/>
              <a:t> and they</a:t>
            </a:r>
            <a:r>
              <a:rPr lang="en-US" baseline="0" dirty="0" smtClean="0"/>
              <a:t> need your help</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45</a:t>
            </a:fld>
            <a:endParaRPr lang="en-US"/>
          </a:p>
        </p:txBody>
      </p:sp>
    </p:spTree>
    <p:extLst>
      <p:ext uri="{BB962C8B-B14F-4D97-AF65-F5344CB8AC3E}">
        <p14:creationId xmlns:p14="http://schemas.microsoft.com/office/powerpoint/2010/main" val="31397670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none of their program staff know how to interpret any data and they’ve flown you all in to help figure out what’s going on and what next steps they should take</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46</a:t>
            </a:fld>
            <a:endParaRPr lang="en-US"/>
          </a:p>
        </p:txBody>
      </p:sp>
    </p:spTree>
    <p:extLst>
      <p:ext uri="{BB962C8B-B14F-4D97-AF65-F5344CB8AC3E}">
        <p14:creationId xmlns:p14="http://schemas.microsoft.com/office/powerpoint/2010/main" val="3756706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a:t>
            </a:r>
            <a:r>
              <a:rPr lang="en-US" baseline="0" dirty="0" smtClean="0"/>
              <a:t> your own path through the data, the value is in the journey</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47</a:t>
            </a:fld>
            <a:endParaRPr lang="en-US"/>
          </a:p>
        </p:txBody>
      </p:sp>
    </p:spTree>
    <p:extLst>
      <p:ext uri="{BB962C8B-B14F-4D97-AF65-F5344CB8AC3E}">
        <p14:creationId xmlns:p14="http://schemas.microsoft.com/office/powerpoint/2010/main" val="4488278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then split the group into teams of 3 and start the clock on the program phase we’re focusing on.  In this case, the internship phase.  Each team gets a game board poster, scissors, tape and starts their journey</a:t>
            </a:r>
          </a:p>
          <a:p>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48</a:t>
            </a:fld>
            <a:endParaRPr lang="en-US"/>
          </a:p>
        </p:txBody>
      </p:sp>
    </p:spTree>
    <p:extLst>
      <p:ext uri="{BB962C8B-B14F-4D97-AF65-F5344CB8AC3E}">
        <p14:creationId xmlns:p14="http://schemas.microsoft.com/office/powerpoint/2010/main" val="3475900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board looks like (and you’ll see more hung up around the room</a:t>
            </a:r>
            <a:r>
              <a:rPr lang="en-US" baseline="0" dirty="0" smtClean="0"/>
              <a:t> for browsing)</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49</a:t>
            </a:fld>
            <a:endParaRPr lang="en-US"/>
          </a:p>
        </p:txBody>
      </p:sp>
    </p:spTree>
    <p:extLst>
      <p:ext uri="{BB962C8B-B14F-4D97-AF65-F5344CB8AC3E}">
        <p14:creationId xmlns:p14="http://schemas.microsoft.com/office/powerpoint/2010/main" val="1948585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Zoomed</a:t>
            </a:r>
            <a:r>
              <a:rPr lang="en-US" baseline="0" dirty="0" smtClean="0"/>
              <a:t> in you can see more of the details.  We physically ask folks to write on their board, to prioritize data points, and to write out a complete hypothesis and recommendations for action.  Facilitators observe and coach along the way and then process with the group at the end of the exercise</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50</a:t>
            </a:fld>
            <a:endParaRPr lang="en-US"/>
          </a:p>
        </p:txBody>
      </p:sp>
    </p:spTree>
    <p:extLst>
      <p:ext uri="{BB962C8B-B14F-4D97-AF65-F5344CB8AC3E}">
        <p14:creationId xmlns:p14="http://schemas.microsoft.com/office/powerpoint/2010/main" val="13989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696913"/>
            <a:ext cx="4510087" cy="3486150"/>
          </a:xfrm>
        </p:spPr>
      </p:sp>
      <p:sp>
        <p:nvSpPr>
          <p:cNvPr id="3" name="Notes Placeholder 2"/>
          <p:cNvSpPr>
            <a:spLocks noGrp="1"/>
          </p:cNvSpPr>
          <p:nvPr>
            <p:ph type="body" idx="1"/>
          </p:nvPr>
        </p:nvSpPr>
        <p:spPr/>
        <p:txBody>
          <a:bodyPr/>
          <a:lstStyle/>
          <a:p>
            <a:pPr marL="171450" indent="-171450">
              <a:buFontTx/>
              <a:buChar char="-"/>
            </a:pPr>
            <a:r>
              <a:rPr lang="en-US" dirty="0"/>
              <a:t>Hire the right community members to be able to engage the young people disrupting the neighborhoods</a:t>
            </a:r>
          </a:p>
          <a:p>
            <a:pPr marL="171450" indent="-171450">
              <a:buFontTx/>
              <a:buChar char="-"/>
            </a:pPr>
            <a:r>
              <a:rPr lang="en-US" dirty="0"/>
              <a:t>High expectations of college and commitment</a:t>
            </a:r>
          </a:p>
          <a:p>
            <a:pPr marL="171450" indent="-171450">
              <a:buFontTx/>
              <a:buChar char="-"/>
            </a:pPr>
            <a:r>
              <a:rPr lang="en-US" dirty="0"/>
              <a:t>Not just a Don’t Shoot or Don’t recidivate program</a:t>
            </a:r>
          </a:p>
          <a:p>
            <a:pPr marL="171450" indent="-171450">
              <a:buFontTx/>
              <a:buChar char="-"/>
            </a:pPr>
            <a:r>
              <a:rPr lang="en-US" dirty="0"/>
              <a:t>The most influential core influencers are provided 400 weekly stipend to focus on school full-time</a:t>
            </a:r>
          </a:p>
          <a:p>
            <a:pPr marL="171450" indent="-171450">
              <a:buFontTx/>
              <a:buChar char="-"/>
            </a:pPr>
            <a:endParaRPr lang="en-US" dirty="0"/>
          </a:p>
          <a:p>
            <a:pPr marL="171450" indent="-171450">
              <a:buFontTx/>
              <a:buChar char="-"/>
            </a:pPr>
            <a:r>
              <a:rPr lang="en-US" dirty="0"/>
              <a:t>PE: w/engage I would use</a:t>
            </a:r>
            <a:r>
              <a:rPr lang="en-US" baseline="0" dirty="0"/>
              <a:t> the word CONNECT in some way …maybe members as mentors to connect authentically or something</a:t>
            </a:r>
            <a:endParaRPr lang="en-US" dirty="0"/>
          </a:p>
        </p:txBody>
      </p:sp>
      <p:sp>
        <p:nvSpPr>
          <p:cNvPr id="4" name="Slide Number Placeholder 3"/>
          <p:cNvSpPr>
            <a:spLocks noGrp="1"/>
          </p:cNvSpPr>
          <p:nvPr>
            <p:ph type="sldNum" sz="quarter" idx="10"/>
          </p:nvPr>
        </p:nvSpPr>
        <p:spPr/>
        <p:txBody>
          <a:bodyPr/>
          <a:lstStyle/>
          <a:p>
            <a:fld id="{E02D20C3-B589-4034-831E-8975C2B11991}"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6237121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same exercise can be</a:t>
            </a:r>
            <a:r>
              <a:rPr lang="en-US" baseline="0" dirty="0" smtClean="0"/>
              <a:t> adapted to other program components</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51</a:t>
            </a:fld>
            <a:endParaRPr lang="en-US"/>
          </a:p>
        </p:txBody>
      </p:sp>
    </p:spTree>
    <p:extLst>
      <p:ext uri="{BB962C8B-B14F-4D97-AF65-F5344CB8AC3E}">
        <p14:creationId xmlns:p14="http://schemas.microsoft.com/office/powerpoint/2010/main" val="890627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after</a:t>
            </a:r>
            <a:r>
              <a:rPr lang="en-US" baseline="0" dirty="0" smtClean="0"/>
              <a:t> piloting for the internship phase, we created a different version for admission teams</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52</a:t>
            </a:fld>
            <a:endParaRPr lang="en-US"/>
          </a:p>
        </p:txBody>
      </p:sp>
    </p:spTree>
    <p:extLst>
      <p:ext uri="{BB962C8B-B14F-4D97-AF65-F5344CB8AC3E}">
        <p14:creationId xmlns:p14="http://schemas.microsoft.com/office/powerpoint/2010/main" val="22434536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slight adjustments</a:t>
            </a:r>
            <a:r>
              <a:rPr lang="en-US" baseline="0" dirty="0" smtClean="0"/>
              <a:t> to the board we were good to go!</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53</a:t>
            </a:fld>
            <a:endParaRPr lang="en-US"/>
          </a:p>
        </p:txBody>
      </p:sp>
    </p:spTree>
    <p:extLst>
      <p:ext uri="{BB962C8B-B14F-4D97-AF65-F5344CB8AC3E}">
        <p14:creationId xmlns:p14="http://schemas.microsoft.com/office/powerpoint/2010/main" val="2334703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important to think through</a:t>
            </a:r>
            <a:r>
              <a:rPr lang="en-US" baseline="0" dirty="0" smtClean="0"/>
              <a:t> exactly what kinds of data tips will be most helpful for the stakeholder group you’re training and update the upfront training accordingly.</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54</a:t>
            </a:fld>
            <a:endParaRPr lang="en-US"/>
          </a:p>
        </p:txBody>
      </p:sp>
    </p:spTree>
    <p:extLst>
      <p:ext uri="{BB962C8B-B14F-4D97-AF65-F5344CB8AC3E}">
        <p14:creationId xmlns:p14="http://schemas.microsoft.com/office/powerpoint/2010/main" val="3679622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this remix, we also played around with different journeys through the data.  We created weekly trackers with good performance, average performance, and poor performance and handed them out according to the conversations we had with the different groups.   Don’t be afraid to make it whimsical! </a:t>
            </a:r>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55</a:t>
            </a:fld>
            <a:endParaRPr lang="en-US"/>
          </a:p>
        </p:txBody>
      </p:sp>
    </p:spTree>
    <p:extLst>
      <p:ext uri="{BB962C8B-B14F-4D97-AF65-F5344CB8AC3E}">
        <p14:creationId xmlns:p14="http://schemas.microsoft.com/office/powerpoint/2010/main" val="287415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all know,</a:t>
            </a:r>
            <a:r>
              <a:rPr lang="en-US" baseline="0" dirty="0" smtClean="0"/>
              <a:t> trainings are only helpful if folks internalize what they learn and can apply it. </a:t>
            </a:r>
          </a:p>
          <a:p>
            <a:endParaRPr lang="en-US" baseline="0" dirty="0" smtClean="0"/>
          </a:p>
          <a:p>
            <a:r>
              <a:rPr lang="en-US" baseline="0" dirty="0" smtClean="0"/>
              <a:t>Souvenirs: teams can keep their poster and hang it up as a reminder; data cube with the tips that they can put together and keep on their desk.  (these come from Kylie Hutchinson)</a:t>
            </a:r>
          </a:p>
          <a:p>
            <a:endParaRPr lang="en-US" baseline="0" dirty="0" smtClean="0"/>
          </a:p>
          <a:p>
            <a:r>
              <a:rPr lang="en-US" baseline="0" dirty="0" smtClean="0"/>
              <a:t>We also leave the team with a worksheet with similar framing re: prioritization of data, making observations, hypotheses and recommendations for next steps to reinforce the habits built in the training.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56</a:t>
            </a:fld>
            <a:endParaRPr lang="en-US"/>
          </a:p>
        </p:txBody>
      </p:sp>
    </p:spTree>
    <p:extLst>
      <p:ext uri="{BB962C8B-B14F-4D97-AF65-F5344CB8AC3E}">
        <p14:creationId xmlns:p14="http://schemas.microsoft.com/office/powerpoint/2010/main" val="37592065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all know,</a:t>
            </a:r>
            <a:r>
              <a:rPr lang="en-US" baseline="0" dirty="0" smtClean="0"/>
              <a:t> trainings are only helpful if folks internalize what they learn and can apply it. </a:t>
            </a:r>
          </a:p>
          <a:p>
            <a:endParaRPr lang="en-US" baseline="0" dirty="0" smtClean="0"/>
          </a:p>
          <a:p>
            <a:r>
              <a:rPr lang="en-US" baseline="0" dirty="0" smtClean="0"/>
              <a:t>Souvenirs: teams can keep their poster and hang it up as a reminder; data cube with the tips that they can put together and keep on their desk.  (these come from Kylie Hutchinson)</a:t>
            </a:r>
          </a:p>
          <a:p>
            <a:endParaRPr lang="en-US" baseline="0" dirty="0" smtClean="0"/>
          </a:p>
          <a:p>
            <a:r>
              <a:rPr lang="en-US" baseline="0" dirty="0" smtClean="0"/>
              <a:t>We also leave the team with a worksheet with similar framing re: prioritization of data, making observations, hypotheses and recommendations for next steps to reinforce the habits built in the training.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57</a:t>
            </a:fld>
            <a:endParaRPr lang="en-US"/>
          </a:p>
        </p:txBody>
      </p:sp>
    </p:spTree>
    <p:extLst>
      <p:ext uri="{BB962C8B-B14F-4D97-AF65-F5344CB8AC3E}">
        <p14:creationId xmlns:p14="http://schemas.microsoft.com/office/powerpoint/2010/main" val="18872970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all know,</a:t>
            </a:r>
            <a:r>
              <a:rPr lang="en-US" baseline="0" dirty="0" smtClean="0"/>
              <a:t> trainings are only helpful if folks internalize what they learn and can apply it. </a:t>
            </a:r>
          </a:p>
          <a:p>
            <a:endParaRPr lang="en-US" baseline="0" dirty="0" smtClean="0"/>
          </a:p>
          <a:p>
            <a:r>
              <a:rPr lang="en-US" baseline="0" dirty="0" smtClean="0"/>
              <a:t>Souvenirs: teams can keep their poster and hang it up as a reminder; data cube with the tips that they can put together and keep on their desk.  (these come from Kylie Hutchinson)</a:t>
            </a:r>
          </a:p>
          <a:p>
            <a:endParaRPr lang="en-US" baseline="0" dirty="0" smtClean="0"/>
          </a:p>
          <a:p>
            <a:r>
              <a:rPr lang="en-US" baseline="0" dirty="0" smtClean="0"/>
              <a:t>We also leave the team with a worksheet with similar framing re: prioritization of data, making observations, hypotheses and recommendations for next steps to reinforce the habits built in the training.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58</a:t>
            </a:fld>
            <a:endParaRPr lang="en-US"/>
          </a:p>
        </p:txBody>
      </p:sp>
    </p:spTree>
    <p:extLst>
      <p:ext uri="{BB962C8B-B14F-4D97-AF65-F5344CB8AC3E}">
        <p14:creationId xmlns:p14="http://schemas.microsoft.com/office/powerpoint/2010/main" val="39045067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24A4B0-3C16-448F-A2F3-B153ABFB7F6F}" type="slidenum">
              <a:rPr lang="en-US" smtClean="0"/>
              <a:pPr>
                <a:defRPr/>
              </a:pPr>
              <a:t>59</a:t>
            </a:fld>
            <a:endParaRPr lang="en-US"/>
          </a:p>
        </p:txBody>
      </p:sp>
    </p:spTree>
    <p:extLst>
      <p:ext uri="{BB962C8B-B14F-4D97-AF65-F5344CB8AC3E}">
        <p14:creationId xmlns:p14="http://schemas.microsoft.com/office/powerpoint/2010/main" val="435677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Model of all pathways to and through college at CBD</a:t>
            </a:r>
          </a:p>
          <a:p>
            <a:pPr marL="171450" indent="-171450">
              <a:buFontTx/>
              <a:buChar char="-"/>
            </a:pPr>
            <a:r>
              <a:rPr lang="en-US" dirty="0"/>
              <a:t>Combination of recruiting, referrals, and progress</a:t>
            </a:r>
          </a:p>
          <a:p>
            <a:pPr marL="171450" indent="-171450">
              <a:buFontTx/>
              <a:buChar char="-"/>
            </a:pPr>
            <a:r>
              <a:rPr lang="en-US" dirty="0"/>
              <a:t>Academic preparation injected with Social-emotional curriculum and basic job-training skills</a:t>
            </a:r>
          </a:p>
          <a:p>
            <a:pPr marL="171450" indent="-171450">
              <a:buFontTx/>
              <a:buChar char="-"/>
            </a:pPr>
            <a:endParaRPr lang="en-US" dirty="0"/>
          </a:p>
          <a:p>
            <a:pPr marL="171450" indent="-171450">
              <a:buFontTx/>
              <a:buChar char="-"/>
            </a:pPr>
            <a:r>
              <a:rPr lang="en-US" dirty="0"/>
              <a:t>PE – I don’t love this</a:t>
            </a:r>
            <a:r>
              <a:rPr lang="en-US" baseline="0" dirty="0"/>
              <a:t> slide visually but get it. I think fine for here, but probably something we should figure out how to represent in a more visually appealing way in the future.  </a:t>
            </a:r>
            <a:endParaRPr lang="en-US" dirty="0"/>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6</a:t>
            </a:fld>
            <a:endParaRPr lang="en-US" altLang="en-US">
              <a:solidFill>
                <a:srgbClr val="000000"/>
              </a:solidFill>
            </a:endParaRPr>
          </a:p>
        </p:txBody>
      </p:sp>
    </p:spTree>
    <p:extLst>
      <p:ext uri="{BB962C8B-B14F-4D97-AF65-F5344CB8AC3E}">
        <p14:creationId xmlns:p14="http://schemas.microsoft.com/office/powerpoint/2010/main" val="933189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t>
            </a:r>
            <a:r>
              <a:rPr lang="en-US" baseline="0" dirty="0"/>
              <a:t> -</a:t>
            </a:r>
            <a:r>
              <a:rPr lang="en-US" dirty="0"/>
              <a:t>Would it make sense to put Opportunity Youth first as that</a:t>
            </a:r>
            <a:r>
              <a:rPr lang="en-US" baseline="0" dirty="0"/>
              <a:t> is the broadest category? Then the rest?</a:t>
            </a:r>
            <a:endParaRPr lang="en-US" dirty="0"/>
          </a:p>
        </p:txBody>
      </p:sp>
      <p:sp>
        <p:nvSpPr>
          <p:cNvPr id="4" name="Slide Number Placeholder 3"/>
          <p:cNvSpPr>
            <a:spLocks noGrp="1"/>
          </p:cNvSpPr>
          <p:nvPr>
            <p:ph type="sldNum" sz="quarter" idx="10"/>
          </p:nvPr>
        </p:nvSpPr>
        <p:spPr/>
        <p:txBody>
          <a:bodyPr/>
          <a:lstStyle/>
          <a:p>
            <a:fld id="{49303CF7-712E-49F4-87B8-8F1358506998}"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3002487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171450" indent="-171450">
              <a:buFontTx/>
              <a:buChar char="-"/>
            </a:pPr>
            <a:r>
              <a:rPr lang="en-US" baseline="0" dirty="0"/>
              <a:t>In discussing this slide I think you could also note most have been the neighborhood disruptors and are now looking to give back to their community.</a:t>
            </a:r>
          </a:p>
          <a:p>
            <a:pPr marL="171450" indent="-171450">
              <a:buFontTx/>
              <a:buChar char="-"/>
            </a:pPr>
            <a:r>
              <a:rPr lang="en-US" baseline="0" dirty="0"/>
              <a:t>Chronic stress/trauma</a:t>
            </a:r>
            <a:endParaRPr lang="en-US" dirty="0"/>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8</a:t>
            </a:fld>
            <a:endParaRPr lang="en-US" altLang="en-US">
              <a:solidFill>
                <a:srgbClr val="000000"/>
              </a:solidFill>
            </a:endParaRPr>
          </a:p>
        </p:txBody>
      </p:sp>
    </p:spTree>
    <p:extLst>
      <p:ext uri="{BB962C8B-B14F-4D97-AF65-F5344CB8AC3E}">
        <p14:creationId xmlns:p14="http://schemas.microsoft.com/office/powerpoint/2010/main" val="830186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few of the ways we are interacting with our data</a:t>
            </a:r>
          </a:p>
        </p:txBody>
      </p:sp>
      <p:sp>
        <p:nvSpPr>
          <p:cNvPr id="4" name="Slide Number Placeholder 3"/>
          <p:cNvSpPr>
            <a:spLocks noGrp="1"/>
          </p:cNvSpPr>
          <p:nvPr>
            <p:ph type="sldNum" sz="quarter" idx="10"/>
          </p:nvPr>
        </p:nvSpPr>
        <p:spPr/>
        <p:txBody>
          <a:bodyPr/>
          <a:lstStyle/>
          <a:p>
            <a:fld id="{437F021B-6CED-44C8-BFD7-C8D0B6067F5C}" type="slidenum">
              <a:rPr lang="en-US" altLang="en-US" smtClean="0">
                <a:solidFill>
                  <a:srgbClr val="000000"/>
                </a:solidFill>
              </a:rPr>
              <a:pPr/>
              <a:t>9</a:t>
            </a:fld>
            <a:endParaRPr lang="en-US" altLang="en-US">
              <a:solidFill>
                <a:srgbClr val="000000"/>
              </a:solidFill>
            </a:endParaRPr>
          </a:p>
        </p:txBody>
      </p:sp>
    </p:spTree>
    <p:extLst>
      <p:ext uri="{BB962C8B-B14F-4D97-AF65-F5344CB8AC3E}">
        <p14:creationId xmlns:p14="http://schemas.microsoft.com/office/powerpoint/2010/main" val="351764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old Cover with Vertical Photo">
    <p:spTree>
      <p:nvGrpSpPr>
        <p:cNvPr id="1" name=""/>
        <p:cNvGrpSpPr/>
        <p:nvPr/>
      </p:nvGrpSpPr>
      <p:grpSpPr>
        <a:xfrm>
          <a:off x="0" y="0"/>
          <a:ext cx="0" cy="0"/>
          <a:chOff x="0" y="0"/>
          <a:chExt cx="0" cy="0"/>
        </a:xfrm>
      </p:grpSpPr>
      <p:sp>
        <p:nvSpPr>
          <p:cNvPr id="2" name="Title 1"/>
          <p:cNvSpPr>
            <a:spLocks noGrp="1"/>
          </p:cNvSpPr>
          <p:nvPr>
            <p:ph type="title"/>
          </p:nvPr>
        </p:nvSpPr>
        <p:spPr>
          <a:xfrm>
            <a:off x="457200" y="1508760"/>
            <a:ext cx="4800600" cy="906140"/>
          </a:xfrm>
        </p:spPr>
        <p:txBody>
          <a:bodyPr/>
          <a:lstStyle>
            <a:lvl1pPr>
              <a:defRPr baseline="0">
                <a:solidFill>
                  <a:srgbClr val="1C4097"/>
                </a:solidFill>
              </a:defRPr>
            </a:lvl1pPr>
          </a:lstStyle>
          <a:p>
            <a:r>
              <a:rPr lang="en-US" smtClean="0"/>
              <a:t>Click to edit Master title style</a:t>
            </a:r>
            <a:endParaRPr lang="en-US" dirty="0"/>
          </a:p>
        </p:txBody>
      </p:sp>
      <p:sp>
        <p:nvSpPr>
          <p:cNvPr id="11" name="Text Placeholder 10"/>
          <p:cNvSpPr>
            <a:spLocks noGrp="1"/>
          </p:cNvSpPr>
          <p:nvPr>
            <p:ph type="body" sz="quarter" idx="10"/>
          </p:nvPr>
        </p:nvSpPr>
        <p:spPr>
          <a:xfrm>
            <a:off x="457200" y="2414900"/>
            <a:ext cx="4800600" cy="267605"/>
          </a:xfrm>
          <a:prstGeom prst="rect">
            <a:avLst/>
          </a:prstGeom>
        </p:spPr>
        <p:txBody>
          <a:bodyPr lIns="0" tIns="0" rIns="0" bIns="0"/>
          <a:lstStyle>
            <a:lvl1pPr>
              <a:buNone/>
              <a:defRPr sz="1400" baseline="0"/>
            </a:lvl1pPr>
            <a:lvl2pPr>
              <a:buNone/>
              <a:defRPr sz="1600"/>
            </a:lvl2pPr>
            <a:lvl3pPr>
              <a:buNone/>
              <a:defRPr sz="1600"/>
            </a:lvl3pPr>
            <a:lvl4pPr>
              <a:buNone/>
              <a:defRPr sz="1600"/>
            </a:lvl4pPr>
            <a:lvl5pPr>
              <a:buNone/>
              <a:defRPr sz="1600"/>
            </a:lvl5pPr>
          </a:lstStyle>
          <a:p>
            <a:pPr lvl="0"/>
            <a:r>
              <a:rPr lang="en-US" smtClean="0"/>
              <a:t>Edit Master text styles</a:t>
            </a:r>
          </a:p>
        </p:txBody>
      </p:sp>
      <p:sp>
        <p:nvSpPr>
          <p:cNvPr id="13" name="Text Placeholder 12"/>
          <p:cNvSpPr>
            <a:spLocks noGrp="1"/>
          </p:cNvSpPr>
          <p:nvPr>
            <p:ph type="body" sz="quarter" idx="11"/>
          </p:nvPr>
        </p:nvSpPr>
        <p:spPr>
          <a:xfrm>
            <a:off x="457200" y="685800"/>
            <a:ext cx="8998189" cy="295934"/>
          </a:xfrm>
          <a:prstGeom prst="rect">
            <a:avLst/>
          </a:prstGeom>
        </p:spPr>
        <p:txBody>
          <a:bodyPr lIns="0" tIns="0" rIns="0" bIns="0"/>
          <a:lstStyle>
            <a:lvl1pPr>
              <a:buNone/>
              <a:defRPr sz="1800" b="1" i="0" u="none" baseline="0">
                <a:solidFill>
                  <a:srgbClr val="D19200"/>
                </a:solidFill>
              </a:defRPr>
            </a:lvl1pPr>
            <a:lvl2pPr>
              <a:buNone/>
              <a:defRPr sz="2000" b="1" i="0" u="none">
                <a:solidFill>
                  <a:srgbClr val="C38012"/>
                </a:solidFill>
              </a:defRPr>
            </a:lvl2pPr>
            <a:lvl3pPr>
              <a:buNone/>
              <a:defRPr sz="2000" b="1" i="0" u="none">
                <a:solidFill>
                  <a:srgbClr val="C38012"/>
                </a:solidFill>
              </a:defRPr>
            </a:lvl3pPr>
            <a:lvl4pPr>
              <a:buNone/>
              <a:defRPr sz="2000" b="1" i="0" u="none">
                <a:solidFill>
                  <a:srgbClr val="C38012"/>
                </a:solidFill>
              </a:defRPr>
            </a:lvl4pPr>
            <a:lvl5pPr>
              <a:buNone/>
              <a:defRPr sz="2000" b="1" i="0" u="none">
                <a:solidFill>
                  <a:srgbClr val="C38012"/>
                </a:solidFill>
              </a:defRPr>
            </a:lvl5pPr>
          </a:lstStyle>
          <a:p>
            <a:pPr lvl="0"/>
            <a:r>
              <a:rPr lang="en-US" smtClean="0"/>
              <a:t>Edit Master text styles</a:t>
            </a:r>
          </a:p>
        </p:txBody>
      </p:sp>
      <p:sp>
        <p:nvSpPr>
          <p:cNvPr id="19" name="Picture Placeholder 18"/>
          <p:cNvSpPr>
            <a:spLocks noGrp="1"/>
          </p:cNvSpPr>
          <p:nvPr>
            <p:ph type="pic" sz="quarter" idx="12"/>
          </p:nvPr>
        </p:nvSpPr>
        <p:spPr>
          <a:xfrm>
            <a:off x="6017782" y="620714"/>
            <a:ext cx="3657600" cy="5486400"/>
          </a:xfrm>
          <a:prstGeom prst="rect">
            <a:avLst/>
          </a:prstGeom>
          <a:gradFill flip="none" rotWithShape="1">
            <a:gsLst>
              <a:gs pos="0">
                <a:srgbClr val="1B4097"/>
              </a:gs>
              <a:gs pos="100000">
                <a:srgbClr val="FFFFFF"/>
              </a:gs>
            </a:gsLst>
            <a:path path="circle">
              <a:fillToRect l="100000" t="100000"/>
            </a:path>
            <a:tileRect r="-100000" b="-100000"/>
          </a:gradFill>
        </p:spPr>
        <p:txBody>
          <a:bodyPr lIns="457200" tIns="457200" rIns="457200" bIns="457200"/>
          <a:lstStyle>
            <a:lvl1pPr marL="0" indent="0">
              <a:buFontTx/>
              <a:buNone/>
              <a:defRPr sz="2400" baseline="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22667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760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47663"/>
            <a:ext cx="9144000" cy="3968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812925"/>
            <a:ext cx="9144000" cy="5130800"/>
          </a:xfrm>
        </p:spPr>
        <p:txBody>
          <a:bodyPr/>
          <a:lstStyle/>
          <a:p>
            <a:pPr lvl="0"/>
            <a:endParaRPr lang="en-US" noProof="0"/>
          </a:p>
        </p:txBody>
      </p:sp>
    </p:spTree>
    <p:extLst>
      <p:ext uri="{BB962C8B-B14F-4D97-AF65-F5344CB8AC3E}">
        <p14:creationId xmlns:p14="http://schemas.microsoft.com/office/powerpoint/2010/main" val="770250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271588"/>
            <a:ext cx="7543800" cy="2706687"/>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57300" y="4083050"/>
            <a:ext cx="7543800" cy="1876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227911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4100" cy="1501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92150" y="2068513"/>
            <a:ext cx="8674100" cy="49323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4434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938338"/>
            <a:ext cx="8675688" cy="32321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85800" y="5200650"/>
            <a:ext cx="8675688" cy="1700213"/>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690323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4100" cy="1501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92150" y="2068513"/>
            <a:ext cx="4260850" cy="49323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068513"/>
            <a:ext cx="4260850" cy="49323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3779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5688" cy="1501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92150" y="1905000"/>
            <a:ext cx="4256088" cy="9334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92150" y="2838450"/>
            <a:ext cx="4256088" cy="41767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92700" y="1905000"/>
            <a:ext cx="4275138" cy="9334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92700" y="2838450"/>
            <a:ext cx="4275138" cy="41767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3446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4100" cy="1501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51973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336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517525"/>
            <a:ext cx="3244850" cy="1814513"/>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276725" y="1119188"/>
            <a:ext cx="5091113" cy="552291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92150" y="2332038"/>
            <a:ext cx="3244850" cy="4319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31035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Gold Cover with Vertical Photo">
    <p:spTree>
      <p:nvGrpSpPr>
        <p:cNvPr id="1" name=""/>
        <p:cNvGrpSpPr/>
        <p:nvPr/>
      </p:nvGrpSpPr>
      <p:grpSpPr>
        <a:xfrm>
          <a:off x="0" y="0"/>
          <a:ext cx="0" cy="0"/>
          <a:chOff x="0" y="0"/>
          <a:chExt cx="0" cy="0"/>
        </a:xfrm>
      </p:grpSpPr>
      <p:sp>
        <p:nvSpPr>
          <p:cNvPr id="2" name="Title 1"/>
          <p:cNvSpPr>
            <a:spLocks noGrp="1"/>
          </p:cNvSpPr>
          <p:nvPr>
            <p:ph type="title"/>
          </p:nvPr>
        </p:nvSpPr>
        <p:spPr>
          <a:xfrm>
            <a:off x="4800600" y="1600200"/>
            <a:ext cx="4800600" cy="934890"/>
          </a:xfrm>
        </p:spPr>
        <p:txBody>
          <a:bodyPr/>
          <a:lstStyle>
            <a:lvl1pPr>
              <a:defRPr baseline="0">
                <a:solidFill>
                  <a:srgbClr val="1C4097"/>
                </a:solidFill>
              </a:defRPr>
            </a:lvl1pPr>
          </a:lstStyle>
          <a:p>
            <a:r>
              <a:rPr lang="en-US" smtClean="0"/>
              <a:t>Click to edit Master title style</a:t>
            </a:r>
            <a:endParaRPr lang="en-US" dirty="0"/>
          </a:p>
        </p:txBody>
      </p:sp>
      <p:sp>
        <p:nvSpPr>
          <p:cNvPr id="11" name="Text Placeholder 10"/>
          <p:cNvSpPr>
            <a:spLocks noGrp="1"/>
          </p:cNvSpPr>
          <p:nvPr>
            <p:ph type="body" sz="quarter" idx="10"/>
          </p:nvPr>
        </p:nvSpPr>
        <p:spPr>
          <a:xfrm>
            <a:off x="4800600" y="2548702"/>
            <a:ext cx="4800600" cy="267605"/>
          </a:xfrm>
          <a:prstGeom prst="rect">
            <a:avLst/>
          </a:prstGeom>
        </p:spPr>
        <p:txBody>
          <a:bodyPr lIns="0" tIns="0" rIns="0" bIns="0"/>
          <a:lstStyle>
            <a:lvl1pPr>
              <a:buNone/>
              <a:defRPr sz="1400" baseline="0"/>
            </a:lvl1pPr>
            <a:lvl2pPr>
              <a:buNone/>
              <a:defRPr sz="1600"/>
            </a:lvl2pPr>
            <a:lvl3pPr>
              <a:buNone/>
              <a:defRPr sz="1600"/>
            </a:lvl3pPr>
            <a:lvl4pPr>
              <a:buNone/>
              <a:defRPr sz="1600"/>
            </a:lvl4pPr>
            <a:lvl5pPr>
              <a:buNone/>
              <a:defRPr sz="1600"/>
            </a:lvl5pPr>
          </a:lstStyle>
          <a:p>
            <a:pPr lvl="0"/>
            <a:r>
              <a:rPr lang="en-US" smtClean="0"/>
              <a:t>Edit Master text styles</a:t>
            </a:r>
          </a:p>
        </p:txBody>
      </p:sp>
      <p:sp>
        <p:nvSpPr>
          <p:cNvPr id="13" name="Text Placeholder 12"/>
          <p:cNvSpPr>
            <a:spLocks noGrp="1"/>
          </p:cNvSpPr>
          <p:nvPr>
            <p:ph type="body" sz="quarter" idx="11"/>
          </p:nvPr>
        </p:nvSpPr>
        <p:spPr>
          <a:xfrm>
            <a:off x="4800600" y="685800"/>
            <a:ext cx="4800600" cy="295934"/>
          </a:xfrm>
          <a:prstGeom prst="rect">
            <a:avLst/>
          </a:prstGeom>
        </p:spPr>
        <p:txBody>
          <a:bodyPr lIns="0" tIns="0" rIns="0" bIns="0"/>
          <a:lstStyle>
            <a:lvl1pPr>
              <a:buNone/>
              <a:defRPr sz="1800" b="1" i="0" u="none" baseline="0">
                <a:solidFill>
                  <a:srgbClr val="D19200"/>
                </a:solidFill>
              </a:defRPr>
            </a:lvl1pPr>
            <a:lvl2pPr>
              <a:buNone/>
              <a:defRPr sz="2000" b="1" i="0" u="none">
                <a:solidFill>
                  <a:srgbClr val="C38012"/>
                </a:solidFill>
              </a:defRPr>
            </a:lvl2pPr>
            <a:lvl3pPr>
              <a:buNone/>
              <a:defRPr sz="2000" b="1" i="0" u="none">
                <a:solidFill>
                  <a:srgbClr val="C38012"/>
                </a:solidFill>
              </a:defRPr>
            </a:lvl3pPr>
            <a:lvl4pPr>
              <a:buNone/>
              <a:defRPr sz="2000" b="1" i="0" u="none">
                <a:solidFill>
                  <a:srgbClr val="C38012"/>
                </a:solidFill>
              </a:defRPr>
            </a:lvl4pPr>
            <a:lvl5pPr>
              <a:buNone/>
              <a:defRPr sz="2000" b="1" i="0" u="none">
                <a:solidFill>
                  <a:srgbClr val="C38012"/>
                </a:solidFill>
              </a:defRPr>
            </a:lvl5pPr>
          </a:lstStyle>
          <a:p>
            <a:pPr lvl="0"/>
            <a:r>
              <a:rPr lang="en-US" smtClean="0"/>
              <a:t>Edit Master text styles</a:t>
            </a:r>
          </a:p>
        </p:txBody>
      </p:sp>
      <p:sp>
        <p:nvSpPr>
          <p:cNvPr id="19" name="Picture Placeholder 18"/>
          <p:cNvSpPr>
            <a:spLocks noGrp="1"/>
          </p:cNvSpPr>
          <p:nvPr>
            <p:ph type="pic" sz="quarter" idx="12"/>
          </p:nvPr>
        </p:nvSpPr>
        <p:spPr>
          <a:xfrm>
            <a:off x="457200" y="457200"/>
            <a:ext cx="3657600" cy="5486400"/>
          </a:xfrm>
          <a:prstGeom prst="rect">
            <a:avLst/>
          </a:prstGeom>
          <a:gradFill flip="none" rotWithShape="1">
            <a:gsLst>
              <a:gs pos="0">
                <a:srgbClr val="1B4097"/>
              </a:gs>
              <a:gs pos="100000">
                <a:srgbClr val="FFFFFF"/>
              </a:gs>
            </a:gsLst>
            <a:path path="circle">
              <a:fillToRect l="100000" t="100000"/>
            </a:path>
            <a:tileRect r="-100000" b="-100000"/>
          </a:gradFill>
        </p:spPr>
        <p:txBody>
          <a:bodyPr lIns="457200" tIns="457200" rIns="457200" bIns="457200"/>
          <a:lstStyle>
            <a:lvl1pPr marL="0" indent="0">
              <a:buFontTx/>
              <a:buNone/>
              <a:defRPr sz="2400" baseline="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695304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517525"/>
            <a:ext cx="3244850" cy="1814513"/>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276725" y="1119188"/>
            <a:ext cx="5091113" cy="552291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92150" y="2332038"/>
            <a:ext cx="3244850" cy="4319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1763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4100" cy="1501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92150" y="2068513"/>
            <a:ext cx="8674100" cy="493236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155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725" y="414338"/>
            <a:ext cx="2168525" cy="658653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2150" y="414338"/>
            <a:ext cx="6353175" cy="658653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9815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559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5670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8444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9618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1028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2506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257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Gold Cover with Horizontal Photo">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0"/>
            <a:ext cx="9143999" cy="467872"/>
          </a:xfrm>
        </p:spPr>
        <p:txBody>
          <a:bodyPr/>
          <a:lstStyle>
            <a:lvl1pPr>
              <a:defRPr baseline="0"/>
            </a:lvl1pPr>
          </a:lstStyle>
          <a:p>
            <a:r>
              <a:rPr lang="en-US" smtClean="0"/>
              <a:t>Click to edit Master title style</a:t>
            </a:r>
            <a:endParaRPr lang="en-US" dirty="0"/>
          </a:p>
        </p:txBody>
      </p:sp>
      <p:sp>
        <p:nvSpPr>
          <p:cNvPr id="11" name="Text Placeholder 10"/>
          <p:cNvSpPr>
            <a:spLocks noGrp="1"/>
          </p:cNvSpPr>
          <p:nvPr>
            <p:ph type="body" sz="quarter" idx="10"/>
          </p:nvPr>
        </p:nvSpPr>
        <p:spPr>
          <a:xfrm>
            <a:off x="457200" y="1839472"/>
            <a:ext cx="9143999" cy="267605"/>
          </a:xfrm>
          <a:prstGeom prst="rect">
            <a:avLst/>
          </a:prstGeom>
        </p:spPr>
        <p:txBody>
          <a:bodyPr lIns="0" tIns="0" rIns="0" bIns="0"/>
          <a:lstStyle>
            <a:lvl1pPr>
              <a:buNone/>
              <a:defRPr sz="1400"/>
            </a:lvl1pPr>
            <a:lvl2pPr>
              <a:buNone/>
              <a:defRPr sz="1600"/>
            </a:lvl2pPr>
            <a:lvl3pPr>
              <a:buNone/>
              <a:defRPr sz="1600"/>
            </a:lvl3pPr>
            <a:lvl4pPr>
              <a:buNone/>
              <a:defRPr sz="1600"/>
            </a:lvl4pPr>
            <a:lvl5pPr>
              <a:buNone/>
              <a:defRPr sz="1600"/>
            </a:lvl5pPr>
          </a:lstStyle>
          <a:p>
            <a:pPr lvl="0"/>
            <a:r>
              <a:rPr lang="en-US" smtClean="0"/>
              <a:t>Edit Master text styles</a:t>
            </a:r>
          </a:p>
        </p:txBody>
      </p:sp>
      <p:sp>
        <p:nvSpPr>
          <p:cNvPr id="13" name="Text Placeholder 12"/>
          <p:cNvSpPr>
            <a:spLocks noGrp="1"/>
          </p:cNvSpPr>
          <p:nvPr>
            <p:ph type="body" sz="quarter" idx="11"/>
          </p:nvPr>
        </p:nvSpPr>
        <p:spPr>
          <a:xfrm>
            <a:off x="457199" y="594360"/>
            <a:ext cx="9144000" cy="295934"/>
          </a:xfrm>
          <a:prstGeom prst="rect">
            <a:avLst/>
          </a:prstGeom>
        </p:spPr>
        <p:txBody>
          <a:bodyPr lIns="0" tIns="0" rIns="0" bIns="0"/>
          <a:lstStyle>
            <a:lvl1pPr>
              <a:buNone/>
              <a:defRPr sz="1800" b="1" i="0" u="none" baseline="0">
                <a:solidFill>
                  <a:srgbClr val="C38012"/>
                </a:solidFill>
              </a:defRPr>
            </a:lvl1pPr>
            <a:lvl2pPr>
              <a:buNone/>
              <a:defRPr sz="2000" b="1" i="0" u="none">
                <a:solidFill>
                  <a:srgbClr val="C38012"/>
                </a:solidFill>
              </a:defRPr>
            </a:lvl2pPr>
            <a:lvl3pPr>
              <a:buNone/>
              <a:defRPr sz="2000" b="1" i="0" u="none">
                <a:solidFill>
                  <a:srgbClr val="C38012"/>
                </a:solidFill>
              </a:defRPr>
            </a:lvl3pPr>
            <a:lvl4pPr>
              <a:buNone/>
              <a:defRPr sz="2000" b="1" i="0" u="none">
                <a:solidFill>
                  <a:srgbClr val="C38012"/>
                </a:solidFill>
              </a:defRPr>
            </a:lvl4pPr>
            <a:lvl5pPr>
              <a:buNone/>
              <a:defRPr sz="2000" b="1" i="0" u="none">
                <a:solidFill>
                  <a:srgbClr val="C38012"/>
                </a:solidFill>
              </a:defRPr>
            </a:lvl5pPr>
          </a:lstStyle>
          <a:p>
            <a:pPr lvl="0"/>
            <a:r>
              <a:rPr lang="en-US" smtClean="0"/>
              <a:t>Edit Master text styles</a:t>
            </a:r>
          </a:p>
        </p:txBody>
      </p:sp>
      <p:sp>
        <p:nvSpPr>
          <p:cNvPr id="19" name="Picture Placeholder 18"/>
          <p:cNvSpPr>
            <a:spLocks noGrp="1"/>
          </p:cNvSpPr>
          <p:nvPr>
            <p:ph type="pic" sz="quarter" idx="12"/>
          </p:nvPr>
        </p:nvSpPr>
        <p:spPr>
          <a:xfrm>
            <a:off x="4114799" y="2380617"/>
            <a:ext cx="5486400" cy="3657600"/>
          </a:xfrm>
          <a:prstGeom prst="rect">
            <a:avLst/>
          </a:prstGeom>
          <a:gradFill flip="none" rotWithShape="1">
            <a:gsLst>
              <a:gs pos="0">
                <a:srgbClr val="1B4097"/>
              </a:gs>
              <a:gs pos="100000">
                <a:srgbClr val="FFFFFF"/>
              </a:gs>
            </a:gsLst>
            <a:path path="circle">
              <a:fillToRect l="100000" t="100000"/>
            </a:path>
            <a:tileRect r="-100000" b="-100000"/>
          </a:gradFill>
        </p:spPr>
        <p:txBody>
          <a:bodyPr lIns="457200" tIns="457200" rIns="457200" bIns="457200"/>
          <a:lstStyle>
            <a:lvl1pPr marL="0" indent="0">
              <a:buFontTx/>
              <a:buNone/>
              <a:defRPr sz="2400" baseline="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459476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6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4220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249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3307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3838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8827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8556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xmlns="" id="{932808FD-18B7-4839-A4D5-293387B46AC9}"/>
              </a:ext>
            </a:extLst>
          </p:cNvPr>
          <p:cNvSpPr>
            <a:spLocks noGrp="1" noChangeArrowheads="1"/>
          </p:cNvSpPr>
          <p:nvPr>
            <p:ph type="sldNum" sz="quarter" idx="10"/>
          </p:nvPr>
        </p:nvSpPr>
        <p:spPr>
          <a:ln/>
        </p:spPr>
        <p:txBody>
          <a:bodyPr/>
          <a:lstStyle>
            <a:lvl1pPr>
              <a:defRPr/>
            </a:lvl1pPr>
          </a:lstStyle>
          <a:p>
            <a:fld id="{F8F120F3-69C8-4966-B10B-F7A47A8242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6169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09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533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99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086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2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248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28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051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836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524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749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08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336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213" y="2416175"/>
            <a:ext cx="8680450" cy="396875"/>
          </a:xfrm>
        </p:spPr>
        <p:txBody>
          <a:bodyPr/>
          <a:lstStyle/>
          <a:p>
            <a:r>
              <a:rPr lang="en-US" smtClean="0"/>
              <a:t>Click to edit Master title style</a:t>
            </a:r>
            <a:endParaRPr lang="en-US"/>
          </a:p>
        </p:txBody>
      </p:sp>
      <p:sp>
        <p:nvSpPr>
          <p:cNvPr id="3" name="Content Placeholder 2"/>
          <p:cNvSpPr>
            <a:spLocks noGrp="1"/>
          </p:cNvSpPr>
          <p:nvPr>
            <p:ph idx="1"/>
          </p:nvPr>
        </p:nvSpPr>
        <p:spPr>
          <a:xfrm>
            <a:off x="363538" y="2930525"/>
            <a:ext cx="2794000" cy="30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06546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7064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9668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3E3FF-AD01-451F-BE17-D95D0F233094}" type="datetimeFigureOut">
              <a:rPr lang="en-US" smtClean="0">
                <a:solidFill>
                  <a:prstClr val="black">
                    <a:tint val="75000"/>
                  </a:prstClr>
                </a:solidFill>
              </a:rPr>
              <a:pPr/>
              <a:t>11/9/2017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0F6CB8-CC3C-4D80-A1E6-52ACE5B65A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72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Interior 1">
    <p:spTree>
      <p:nvGrpSpPr>
        <p:cNvPr id="1" name=""/>
        <p:cNvGrpSpPr/>
        <p:nvPr/>
      </p:nvGrpSpPr>
      <p:grpSpPr>
        <a:xfrm>
          <a:off x="0" y="0"/>
          <a:ext cx="0" cy="0"/>
          <a:chOff x="0" y="0"/>
          <a:chExt cx="0" cy="0"/>
        </a:xfrm>
      </p:grpSpPr>
      <p:sp>
        <p:nvSpPr>
          <p:cNvPr id="2" name="Title 1"/>
          <p:cNvSpPr>
            <a:spLocks noGrp="1"/>
          </p:cNvSpPr>
          <p:nvPr>
            <p:ph type="title"/>
          </p:nvPr>
        </p:nvSpPr>
        <p:spPr>
          <a:xfrm>
            <a:off x="457200" y="311150"/>
            <a:ext cx="9144000" cy="452438"/>
          </a:xfrm>
          <a:prstGeom prst="rect">
            <a:avLst/>
          </a:prstGeom>
        </p:spPr>
        <p:txBody>
          <a:bodyPr/>
          <a:lstStyle>
            <a:lvl1pPr>
              <a:defRPr baseline="0">
                <a:solidFill>
                  <a:srgbClr val="1C4097"/>
                </a:soli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457200" y="1600200"/>
            <a:ext cx="9144000" cy="5257800"/>
          </a:xfrm>
          <a:prstGeom prst="rect">
            <a:avLst/>
          </a:prstGeom>
        </p:spPr>
        <p:txBody>
          <a:bodyPr lIns="0" tIns="0" rIns="0" bIns="0"/>
          <a:lstStyle>
            <a:lvl1pPr>
              <a:buClr>
                <a:srgbClr val="1B4097"/>
              </a:buClr>
              <a:buFont typeface="Arial"/>
              <a:buChar char="•"/>
              <a:defRPr sz="2400">
                <a:latin typeface="Georgia"/>
              </a:defRPr>
            </a:lvl1pPr>
            <a:lvl2pPr>
              <a:buClr>
                <a:srgbClr val="1B4097"/>
              </a:buClr>
              <a:buFont typeface="Arial"/>
              <a:buChar char="•"/>
              <a:defRPr sz="2200">
                <a:latin typeface="Georgia"/>
              </a:defRPr>
            </a:lvl2pPr>
            <a:lvl3pPr>
              <a:buClr>
                <a:srgbClr val="1B4097"/>
              </a:buClr>
              <a:buFont typeface="Arial"/>
              <a:buChar char="•"/>
              <a:defRPr sz="2000" baseline="0">
                <a:latin typeface="Georgia"/>
              </a:defRPr>
            </a:lvl3pPr>
            <a:lvl4pPr>
              <a:buClr>
                <a:srgbClr val="1B4097"/>
              </a:buClr>
              <a:buFont typeface="Arial"/>
              <a:buChar char="•"/>
              <a:defRPr sz="1800" baseline="0">
                <a:latin typeface="Georgia"/>
              </a:defRPr>
            </a:lvl4pPr>
            <a:lvl5pPr>
              <a:buClr>
                <a:srgbClr val="1B4097"/>
              </a:buClr>
              <a:buFont typeface="Arial"/>
              <a:buChar char="•"/>
              <a:defRPr sz="1600" baseline="0">
                <a:latin typeface="Georgi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709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9144000" cy="396875"/>
          </a:xfrm>
        </p:spPr>
        <p:txBody>
          <a:bodyPr/>
          <a:lstStyle/>
          <a:p>
            <a:r>
              <a:rPr lang="en-US" smtClean="0"/>
              <a:t>Click to edit Master title style</a:t>
            </a:r>
            <a:endParaRPr lang="en-US"/>
          </a:p>
        </p:txBody>
      </p:sp>
      <p:sp>
        <p:nvSpPr>
          <p:cNvPr id="3" name="Content Placeholder 2"/>
          <p:cNvSpPr>
            <a:spLocks noGrp="1"/>
          </p:cNvSpPr>
          <p:nvPr>
            <p:ph idx="1"/>
          </p:nvPr>
        </p:nvSpPr>
        <p:spPr>
          <a:xfrm>
            <a:off x="503238" y="1812925"/>
            <a:ext cx="9051925"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6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9144000" cy="396875"/>
          </a:xfrm>
        </p:spPr>
        <p:txBody>
          <a:bodyPr/>
          <a:lstStyle/>
          <a:p>
            <a:r>
              <a:rPr lang="en-US" smtClean="0"/>
              <a:t>Click to edit Master title style</a:t>
            </a:r>
            <a:endParaRPr lang="en-US"/>
          </a:p>
        </p:txBody>
      </p:sp>
    </p:spTree>
    <p:extLst>
      <p:ext uri="{BB962C8B-B14F-4D97-AF65-F5344CB8AC3E}">
        <p14:creationId xmlns:p14="http://schemas.microsoft.com/office/powerpoint/2010/main" val="3409441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9144000" cy="3968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03238" y="1812925"/>
            <a:ext cx="9051925" cy="5130800"/>
          </a:xfrm>
        </p:spPr>
        <p:txBody>
          <a:bodyPr/>
          <a:lstStyle/>
          <a:p>
            <a:pPr lvl="0"/>
            <a:endParaRPr lang="en-US" noProof="0"/>
          </a:p>
        </p:txBody>
      </p:sp>
    </p:spTree>
    <p:extLst>
      <p:ext uri="{BB962C8B-B14F-4D97-AF65-F5344CB8AC3E}">
        <p14:creationId xmlns:p14="http://schemas.microsoft.com/office/powerpoint/2010/main" val="94149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28.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29.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30.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3.xml"/><Relationship Id="rId1" Type="http://schemas.openxmlformats.org/officeDocument/2006/relationships/slideLayout" Target="../slideLayouts/slideLayout31.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4.xml"/><Relationship Id="rId1" Type="http://schemas.openxmlformats.org/officeDocument/2006/relationships/slideLayout" Target="../slideLayouts/slideLayout32.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5.xml"/><Relationship Id="rId1" Type="http://schemas.openxmlformats.org/officeDocument/2006/relationships/slideLayout" Target="../slideLayouts/slideLayout33.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6.xml"/><Relationship Id="rId1" Type="http://schemas.openxmlformats.org/officeDocument/2006/relationships/slideLayout" Target="../slideLayouts/slideLayout34.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7.xml"/><Relationship Id="rId1" Type="http://schemas.openxmlformats.org/officeDocument/2006/relationships/slideLayout" Target="../slideLayouts/slideLayout35.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8.xml"/><Relationship Id="rId1" Type="http://schemas.openxmlformats.org/officeDocument/2006/relationships/slideLayout" Target="../slideLayouts/slideLayout36.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9.xml"/><Relationship Id="rId1" Type="http://schemas.openxmlformats.org/officeDocument/2006/relationships/slideLayout" Target="../slideLayouts/slideLayout3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8.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9.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40.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41.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42.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43.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44.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45.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46.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8.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9.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50.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51.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 descr="YU_Pattern-4_PMS131bg.jpg"/>
          <p:cNvPicPr>
            <a:picLocks noChangeAspect="1"/>
          </p:cNvPicPr>
          <p:nvPr/>
        </p:nvPicPr>
        <p:blipFill>
          <a:blip r:embed="rId7">
            <a:extLst>
              <a:ext uri="{28A0092B-C50C-407E-A947-70E740481C1C}">
                <a14:useLocalDpi xmlns:a14="http://schemas.microsoft.com/office/drawing/2010/main" val="0"/>
              </a:ext>
            </a:extLst>
          </a:blip>
          <a:srcRect t="41150"/>
          <a:stretch>
            <a:fillRect/>
          </a:stretch>
        </p:blipFill>
        <p:spPr bwMode="auto">
          <a:xfrm>
            <a:off x="0" y="6427788"/>
            <a:ext cx="10058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5" descr="YU_gold+blue.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6756400"/>
            <a:ext cx="20875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a:cxnSpLocks noChangeShapeType="1"/>
          </p:cNvCxnSpPr>
          <p:nvPr/>
        </p:nvCxnSpPr>
        <p:spPr bwMode="auto">
          <a:xfrm>
            <a:off x="0" y="6426200"/>
            <a:ext cx="10058400" cy="1588"/>
          </a:xfrm>
          <a:prstGeom prst="line">
            <a:avLst/>
          </a:prstGeom>
          <a:noFill/>
          <a:ln w="127000">
            <a:solidFill>
              <a:srgbClr val="1C409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29" name="Title Placeholder 10"/>
          <p:cNvSpPr>
            <a:spLocks noGrp="1"/>
          </p:cNvSpPr>
          <p:nvPr>
            <p:ph type="title"/>
          </p:nvPr>
        </p:nvSpPr>
        <p:spPr bwMode="auto">
          <a:xfrm>
            <a:off x="430213" y="2416175"/>
            <a:ext cx="868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Presentation Title</a:t>
            </a:r>
          </a:p>
        </p:txBody>
      </p:sp>
      <p:pic>
        <p:nvPicPr>
          <p:cNvPr id="1030" name="Picture 7" descr="YUtagline_cmykplainstacked.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74938" y="6918325"/>
            <a:ext cx="33274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363538" y="2930525"/>
            <a:ext cx="279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smtClean="0"/>
              <a:t>Date</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l" defTabSz="508000" rtl="0" eaLnBrk="1" fontAlgn="base" hangingPunct="1">
        <a:spcBef>
          <a:spcPct val="0"/>
        </a:spcBef>
        <a:spcAft>
          <a:spcPct val="0"/>
        </a:spcAft>
        <a:defRPr sz="2600" b="1" kern="1200">
          <a:solidFill>
            <a:srgbClr val="1C4097"/>
          </a:solidFill>
          <a:latin typeface="+mj-lt"/>
          <a:ea typeface="ＭＳ Ｐゴシック" charset="-128"/>
          <a:cs typeface="ＭＳ Ｐゴシック" charset="-128"/>
        </a:defRPr>
      </a:lvl1pPr>
      <a:lvl2pPr algn="l" defTabSz="508000" rtl="0" eaLnBrk="1" fontAlgn="base" hangingPunct="1">
        <a:spcBef>
          <a:spcPct val="0"/>
        </a:spcBef>
        <a:spcAft>
          <a:spcPct val="0"/>
        </a:spcAft>
        <a:defRPr sz="2600" b="1">
          <a:solidFill>
            <a:srgbClr val="1C4097"/>
          </a:solidFill>
          <a:latin typeface="Verdana" charset="0"/>
          <a:ea typeface="ＭＳ Ｐゴシック" charset="-128"/>
          <a:cs typeface="ＭＳ Ｐゴシック" charset="-128"/>
        </a:defRPr>
      </a:lvl2pPr>
      <a:lvl3pPr algn="l" defTabSz="508000" rtl="0" eaLnBrk="1" fontAlgn="base" hangingPunct="1">
        <a:spcBef>
          <a:spcPct val="0"/>
        </a:spcBef>
        <a:spcAft>
          <a:spcPct val="0"/>
        </a:spcAft>
        <a:defRPr sz="2600" b="1">
          <a:solidFill>
            <a:srgbClr val="1C4097"/>
          </a:solidFill>
          <a:latin typeface="Verdana" charset="0"/>
          <a:ea typeface="ＭＳ Ｐゴシック" charset="-128"/>
          <a:cs typeface="ＭＳ Ｐゴシック" charset="-128"/>
        </a:defRPr>
      </a:lvl3pPr>
      <a:lvl4pPr algn="l" defTabSz="508000" rtl="0" eaLnBrk="1" fontAlgn="base" hangingPunct="1">
        <a:spcBef>
          <a:spcPct val="0"/>
        </a:spcBef>
        <a:spcAft>
          <a:spcPct val="0"/>
        </a:spcAft>
        <a:defRPr sz="2600" b="1">
          <a:solidFill>
            <a:srgbClr val="1C4097"/>
          </a:solidFill>
          <a:latin typeface="Verdana" charset="0"/>
          <a:ea typeface="ＭＳ Ｐゴシック" charset="-128"/>
          <a:cs typeface="ＭＳ Ｐゴシック" charset="-128"/>
        </a:defRPr>
      </a:lvl4pPr>
      <a:lvl5pPr algn="l" defTabSz="508000" rtl="0" eaLnBrk="1" fontAlgn="base" hangingPunct="1">
        <a:spcBef>
          <a:spcPct val="0"/>
        </a:spcBef>
        <a:spcAft>
          <a:spcPct val="0"/>
        </a:spcAft>
        <a:defRPr sz="2600" b="1">
          <a:solidFill>
            <a:srgbClr val="1C4097"/>
          </a:solidFill>
          <a:latin typeface="Verdana" charset="0"/>
          <a:ea typeface="ＭＳ Ｐゴシック" charset="-128"/>
          <a:cs typeface="ＭＳ Ｐゴシック" charset="-128"/>
        </a:defRPr>
      </a:lvl5pPr>
      <a:lvl6pPr marL="457200" algn="ctr" defTabSz="508000"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8000"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8000"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8000"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9pPr>
    </p:titleStyle>
    <p:bodyStyle>
      <a:lvl1pPr marL="381000" indent="-381000" algn="l" defTabSz="508000" rtl="0" eaLnBrk="1" fontAlgn="base" hangingPunct="1">
        <a:spcBef>
          <a:spcPct val="20000"/>
        </a:spcBef>
        <a:spcAft>
          <a:spcPct val="0"/>
        </a:spcAft>
        <a:buFont typeface="Arial" panose="020B0604020202020204" pitchFamily="34" charset="0"/>
        <a:defRPr sz="1400" kern="1200">
          <a:solidFill>
            <a:schemeClr val="tx1"/>
          </a:solidFill>
          <a:latin typeface="Verdana"/>
          <a:ea typeface="ＭＳ Ｐゴシック" charset="-128"/>
          <a:cs typeface="ＭＳ Ｐゴシック" charset="-128"/>
        </a:defRPr>
      </a:lvl1pPr>
      <a:lvl2pPr marL="827088" indent="-317500" algn="l" defTabSz="508000" rtl="0" eaLnBrk="1" fontAlgn="base" hangingPunct="1">
        <a:spcBef>
          <a:spcPct val="20000"/>
        </a:spcBef>
        <a:spcAft>
          <a:spcPct val="0"/>
        </a:spcAft>
        <a:buFont typeface="Arial" panose="020B0604020202020204" pitchFamily="34" charset="0"/>
        <a:buChar char="–"/>
        <a:defRPr sz="3100" kern="1200">
          <a:solidFill>
            <a:schemeClr val="tx1"/>
          </a:solidFill>
          <a:latin typeface="Verdana"/>
          <a:ea typeface="ＭＳ Ｐゴシック" panose="020B0600070205080204" pitchFamily="34" charset="-128"/>
          <a:cs typeface="Verdana"/>
        </a:defRPr>
      </a:lvl2pPr>
      <a:lvl3pPr marL="1273175" indent="-254000" algn="l" defTabSz="508000" rtl="0" eaLnBrk="1" fontAlgn="base" hangingPunct="1">
        <a:spcBef>
          <a:spcPct val="20000"/>
        </a:spcBef>
        <a:spcAft>
          <a:spcPct val="0"/>
        </a:spcAft>
        <a:buFont typeface="Arial" panose="020B0604020202020204" pitchFamily="34" charset="0"/>
        <a:buChar char="•"/>
        <a:defRPr sz="2700" kern="1200">
          <a:solidFill>
            <a:schemeClr val="tx1"/>
          </a:solidFill>
          <a:latin typeface="Verdana"/>
          <a:ea typeface="ＭＳ Ｐゴシック" panose="020B0600070205080204" pitchFamily="34" charset="-128"/>
          <a:cs typeface="Verdana"/>
        </a:defRPr>
      </a:lvl3pPr>
      <a:lvl4pPr marL="1782763" indent="-254000" algn="l" defTabSz="508000" rtl="0" eaLnBrk="1" fontAlgn="base" hangingPunct="1">
        <a:spcBef>
          <a:spcPct val="20000"/>
        </a:spcBef>
        <a:spcAft>
          <a:spcPct val="0"/>
        </a:spcAft>
        <a:buFont typeface="Arial" panose="020B0604020202020204" pitchFamily="34" charset="0"/>
        <a:buChar char="–"/>
        <a:defRPr sz="2200" kern="1200">
          <a:solidFill>
            <a:schemeClr val="tx1"/>
          </a:solidFill>
          <a:latin typeface="Verdana"/>
          <a:ea typeface="ＭＳ Ｐゴシック" panose="020B0600070205080204" pitchFamily="34" charset="-128"/>
          <a:cs typeface="Verdana"/>
        </a:defRPr>
      </a:lvl4pPr>
      <a:lvl5pPr marL="2292350" indent="-254000" algn="l" defTabSz="508000" rtl="0" eaLnBrk="1" fontAlgn="base" hangingPunct="1">
        <a:spcBef>
          <a:spcPct val="20000"/>
        </a:spcBef>
        <a:spcAft>
          <a:spcPct val="0"/>
        </a:spcAft>
        <a:buFont typeface="Arial" panose="020B0604020202020204" pitchFamily="34" charset="0"/>
        <a:buChar char="»"/>
        <a:defRPr sz="2200" kern="1200">
          <a:solidFill>
            <a:schemeClr val="tx1"/>
          </a:solidFill>
          <a:latin typeface="Verdana"/>
          <a:ea typeface="ＭＳ Ｐゴシック" panose="020B0600070205080204" pitchFamily="34" charset="-128"/>
          <a:cs typeface="Verdana"/>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3214064990"/>
      </p:ext>
    </p:extLst>
  </p:cSld>
  <p:clrMap bg1="lt1" tx1="dk1" bg2="lt2" tx2="dk2" accent1="accent1" accent2="accent2" accent3="accent3" accent4="accent4" accent5="accent5" accent6="accent6" hlink="hlink" folHlink="folHlink"/>
  <p:sldLayoutIdLst>
    <p:sldLayoutId id="2147483758"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387314588"/>
      </p:ext>
    </p:extLst>
  </p:cSld>
  <p:clrMap bg1="lt1" tx1="dk1" bg2="lt2" tx2="dk2" accent1="accent1" accent2="accent2" accent3="accent3" accent4="accent4" accent5="accent5" accent6="accent6" hlink="hlink" folHlink="folHlink"/>
  <p:sldLayoutIdLst>
    <p:sldLayoutId id="2147483760"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548291339"/>
      </p:ext>
    </p:extLst>
  </p:cSld>
  <p:clrMap bg1="lt1" tx1="dk1" bg2="lt2" tx2="dk2" accent1="accent1" accent2="accent2" accent3="accent3" accent4="accent4" accent5="accent5" accent6="accent6" hlink="hlink" folHlink="folHlink"/>
  <p:sldLayoutIdLst>
    <p:sldLayoutId id="2147483762"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3143438880"/>
      </p:ext>
    </p:extLst>
  </p:cSld>
  <p:clrMap bg1="lt1" tx1="dk1" bg2="lt2" tx2="dk2" accent1="accent1" accent2="accent2" accent3="accent3" accent4="accent4" accent5="accent5" accent6="accent6" hlink="hlink" folHlink="folHlink"/>
  <p:sldLayoutIdLst>
    <p:sldLayoutId id="2147483764"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1039704533"/>
      </p:ext>
    </p:extLst>
  </p:cSld>
  <p:clrMap bg1="lt1" tx1="dk1" bg2="lt2" tx2="dk2" accent1="accent1" accent2="accent2" accent3="accent3" accent4="accent4" accent5="accent5" accent6="accent6" hlink="hlink" folHlink="folHlink"/>
  <p:sldLayoutIdLst>
    <p:sldLayoutId id="2147483766"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958511108"/>
      </p:ext>
    </p:extLst>
  </p:cSld>
  <p:clrMap bg1="lt1" tx1="dk1" bg2="lt2" tx2="dk2" accent1="accent1" accent2="accent2" accent3="accent3" accent4="accent4" accent5="accent5" accent6="accent6" hlink="hlink" folHlink="folHlink"/>
  <p:sldLayoutIdLst>
    <p:sldLayoutId id="2147483768"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3584387472"/>
      </p:ext>
    </p:extLst>
  </p:cSld>
  <p:clrMap bg1="lt1" tx1="dk1" bg2="lt2" tx2="dk2" accent1="accent1" accent2="accent2" accent3="accent3" accent4="accent4" accent5="accent5" accent6="accent6" hlink="hlink" folHlink="folHlink"/>
  <p:sldLayoutIdLst>
    <p:sldLayoutId id="2147483770"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1954547517"/>
      </p:ext>
    </p:extLst>
  </p:cSld>
  <p:clrMap bg1="lt1" tx1="dk1" bg2="lt2" tx2="dk2" accent1="accent1" accent2="accent2" accent3="accent3" accent4="accent4" accent5="accent5" accent6="accent6" hlink="hlink" folHlink="folHlink"/>
  <p:sldLayoutIdLst>
    <p:sldLayoutId id="2147483772"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2382071624"/>
      </p:ext>
    </p:extLst>
  </p:cSld>
  <p:clrMap bg1="lt1" tx1="dk1" bg2="lt2" tx2="dk2" accent1="accent1" accent2="accent2" accent3="accent3" accent4="accent4" accent5="accent5" accent6="accent6" hlink="hlink" folHlink="folHlink"/>
  <p:sldLayoutIdLst>
    <p:sldLayoutId id="2147483774"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2506379485"/>
      </p:ext>
    </p:extLst>
  </p:cSld>
  <p:clrMap bg1="lt1" tx1="dk1" bg2="lt2" tx2="dk2" accent1="accent1" accent2="accent2" accent3="accent3" accent4="accent4" accent5="accent5" accent6="accent6" hlink="hlink" folHlink="folHlink"/>
  <p:sldLayoutIdLst>
    <p:sldLayoutId id="2147483776"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5" descr="YU_gold+blue.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7145338"/>
            <a:ext cx="1120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rot="5400000">
            <a:off x="9112251" y="7458075"/>
            <a:ext cx="627062" cy="1587"/>
          </a:xfrm>
          <a:prstGeom prst="line">
            <a:avLst/>
          </a:prstGeom>
          <a:ln w="6350" cap="flat" cmpd="sng" algn="ctr">
            <a:solidFill>
              <a:srgbClr val="D192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372600" y="7296150"/>
            <a:ext cx="457200" cy="246063"/>
          </a:xfrm>
          <a:prstGeom prst="rect">
            <a:avLst/>
          </a:prstGeom>
          <a:noFill/>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000">
                <a:solidFill>
                  <a:schemeClr val="tx1"/>
                </a:solidFill>
                <a:latin typeface="Arial" panose="020B0604020202020204" pitchFamily="34" charset="0"/>
                <a:ea typeface="ＭＳ Ｐゴシック" panose="020B0600070205080204" pitchFamily="34" charset="-128"/>
              </a:defRPr>
            </a:lvl2pPr>
            <a:lvl3pPr eaLnBrk="0" hangingPunct="0">
              <a:defRPr sz="2000">
                <a:solidFill>
                  <a:schemeClr val="tx1"/>
                </a:solidFill>
                <a:latin typeface="Arial" panose="020B0604020202020204" pitchFamily="34" charset="0"/>
                <a:ea typeface="ＭＳ Ｐゴシック" panose="020B0600070205080204" pitchFamily="34" charset="-128"/>
              </a:defRPr>
            </a:lvl3pPr>
            <a:lvl4pPr eaLnBrk="0" hangingPunct="0">
              <a:defRPr sz="2000">
                <a:solidFill>
                  <a:schemeClr val="tx1"/>
                </a:solidFill>
                <a:latin typeface="Arial" panose="020B0604020202020204" pitchFamily="34" charset="0"/>
                <a:ea typeface="ＭＳ Ｐゴシック" panose="020B0600070205080204" pitchFamily="34" charset="-128"/>
              </a:defRPr>
            </a:lvl4pPr>
            <a:lvl5pPr eaLnBrk="0" hangingPunct="0">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eaLnBrk="1" hangingPunct="1">
              <a:defRPr/>
            </a:pPr>
            <a:fld id="{ACF0D668-C743-4081-925C-2341D4A2CA58}" type="slidenum">
              <a:rPr lang="en-US" sz="1000" smtClean="0">
                <a:solidFill>
                  <a:srgbClr val="1C4097"/>
                </a:solidFill>
                <a:latin typeface="Verdana" panose="020B0604030504040204" pitchFamily="34" charset="0"/>
              </a:rPr>
              <a:pPr algn="r" eaLnBrk="1" hangingPunct="1">
                <a:defRPr/>
              </a:pPr>
              <a:t>‹#›</a:t>
            </a:fld>
            <a:endParaRPr lang="en-US" sz="1000" smtClean="0">
              <a:solidFill>
                <a:srgbClr val="1C4097"/>
              </a:solidFill>
              <a:latin typeface="Verdana" panose="020B0604030504040204" pitchFamily="34" charset="0"/>
            </a:endParaRPr>
          </a:p>
        </p:txBody>
      </p:sp>
      <p:sp>
        <p:nvSpPr>
          <p:cNvPr id="2053" name="Title Placeholder 13"/>
          <p:cNvSpPr>
            <a:spLocks noGrp="1"/>
          </p:cNvSpPr>
          <p:nvPr>
            <p:ph type="title"/>
          </p:nvPr>
        </p:nvSpPr>
        <p:spPr bwMode="auto">
          <a:xfrm>
            <a:off x="457200" y="347663"/>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r>
              <a:rPr lang="en-US" altLang="en-US" smtClean="0"/>
              <a:t>Enter Slide Title Here </a:t>
            </a:r>
          </a:p>
        </p:txBody>
      </p:sp>
      <p:cxnSp>
        <p:nvCxnSpPr>
          <p:cNvPr id="10" name="Straight Connector 9"/>
          <p:cNvCxnSpPr>
            <a:cxnSpLocks noChangeShapeType="1"/>
          </p:cNvCxnSpPr>
          <p:nvPr/>
        </p:nvCxnSpPr>
        <p:spPr bwMode="auto">
          <a:xfrm>
            <a:off x="228600" y="1143000"/>
            <a:ext cx="9601200" cy="1588"/>
          </a:xfrm>
          <a:prstGeom prst="line">
            <a:avLst/>
          </a:prstGeom>
          <a:noFill/>
          <a:ln w="63500">
            <a:solidFill>
              <a:srgbClr val="D192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55" name="Rectangle 7"/>
          <p:cNvSpPr>
            <a:spLocks noGrp="1" noChangeArrowheads="1"/>
          </p:cNvSpPr>
          <p:nvPr>
            <p:ph type="body" idx="1"/>
          </p:nvPr>
        </p:nvSpPr>
        <p:spPr bwMode="auto">
          <a:xfrm>
            <a:off x="457200" y="1812925"/>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Lst>
  <p:timing>
    <p:tnLst>
      <p:par>
        <p:cTn id="1" dur="indefinite" restart="never" nodeType="tmRoot"/>
      </p:par>
    </p:tnLst>
  </p:timing>
  <p:txStyles>
    <p:titleStyle>
      <a:lvl1pPr algn="l" defTabSz="508000" rtl="0" eaLnBrk="0" fontAlgn="base" hangingPunct="0">
        <a:spcBef>
          <a:spcPct val="0"/>
        </a:spcBef>
        <a:spcAft>
          <a:spcPct val="0"/>
        </a:spcAft>
        <a:defRPr sz="2600" b="1" kern="1200">
          <a:solidFill>
            <a:srgbClr val="1C4097"/>
          </a:solidFill>
          <a:latin typeface="Verdana"/>
          <a:ea typeface="ＭＳ Ｐゴシック" charset="-128"/>
          <a:cs typeface="ＭＳ Ｐゴシック" charset="-128"/>
        </a:defRPr>
      </a:lvl1pPr>
      <a:lvl2pPr algn="l" defTabSz="508000" rtl="0" eaLnBrk="0" fontAlgn="base" hangingPunct="0">
        <a:spcBef>
          <a:spcPct val="0"/>
        </a:spcBef>
        <a:spcAft>
          <a:spcPct val="0"/>
        </a:spcAft>
        <a:defRPr sz="2600" b="1">
          <a:solidFill>
            <a:srgbClr val="1C4097"/>
          </a:solidFill>
          <a:latin typeface="Verdana" charset="0"/>
          <a:ea typeface="ＭＳ Ｐゴシック" charset="-128"/>
          <a:cs typeface="ＭＳ Ｐゴシック" charset="-128"/>
        </a:defRPr>
      </a:lvl2pPr>
      <a:lvl3pPr algn="l" defTabSz="508000" rtl="0" eaLnBrk="0" fontAlgn="base" hangingPunct="0">
        <a:spcBef>
          <a:spcPct val="0"/>
        </a:spcBef>
        <a:spcAft>
          <a:spcPct val="0"/>
        </a:spcAft>
        <a:defRPr sz="2600" b="1">
          <a:solidFill>
            <a:srgbClr val="1C4097"/>
          </a:solidFill>
          <a:latin typeface="Verdana" charset="0"/>
          <a:ea typeface="ＭＳ Ｐゴシック" charset="-128"/>
          <a:cs typeface="ＭＳ Ｐゴシック" charset="-128"/>
        </a:defRPr>
      </a:lvl3pPr>
      <a:lvl4pPr algn="l" defTabSz="508000" rtl="0" eaLnBrk="0" fontAlgn="base" hangingPunct="0">
        <a:spcBef>
          <a:spcPct val="0"/>
        </a:spcBef>
        <a:spcAft>
          <a:spcPct val="0"/>
        </a:spcAft>
        <a:defRPr sz="2600" b="1">
          <a:solidFill>
            <a:srgbClr val="1C4097"/>
          </a:solidFill>
          <a:latin typeface="Verdana" charset="0"/>
          <a:ea typeface="ＭＳ Ｐゴシック" charset="-128"/>
          <a:cs typeface="ＭＳ Ｐゴシック" charset="-128"/>
        </a:defRPr>
      </a:lvl4pPr>
      <a:lvl5pPr algn="l" defTabSz="508000" rtl="0" eaLnBrk="0" fontAlgn="base" hangingPunct="0">
        <a:spcBef>
          <a:spcPct val="0"/>
        </a:spcBef>
        <a:spcAft>
          <a:spcPct val="0"/>
        </a:spcAft>
        <a:defRPr sz="2600" b="1">
          <a:solidFill>
            <a:srgbClr val="1C4097"/>
          </a:solidFill>
          <a:latin typeface="Verdana" charset="0"/>
          <a:ea typeface="ＭＳ Ｐゴシック" charset="-128"/>
          <a:cs typeface="ＭＳ Ｐゴシック" charset="-128"/>
        </a:defRPr>
      </a:lvl5pPr>
      <a:lvl6pPr marL="457200" algn="ctr" defTabSz="508000"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8000"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8000"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8000" rtl="0" fontAlgn="base">
        <a:spcBef>
          <a:spcPct val="0"/>
        </a:spcBef>
        <a:spcAft>
          <a:spcPct val="0"/>
        </a:spcAft>
        <a:defRPr sz="4900">
          <a:solidFill>
            <a:schemeClr val="tx1"/>
          </a:solidFill>
          <a:latin typeface="Calibri" charset="0"/>
          <a:ea typeface="ＭＳ Ｐゴシック" charset="-128"/>
          <a:cs typeface="ＭＳ Ｐゴシック" charset="-128"/>
        </a:defRPr>
      </a:lvl9pPr>
    </p:titleStyle>
    <p:bodyStyle>
      <a:lvl1pPr marL="234950" indent="-234950" algn="l" defTabSz="508000" rtl="0" eaLnBrk="0" fontAlgn="base" hangingPunct="0">
        <a:spcBef>
          <a:spcPct val="40000"/>
        </a:spcBef>
        <a:spcAft>
          <a:spcPct val="0"/>
        </a:spcAft>
        <a:buFont typeface="Arial" panose="020B0604020202020204" pitchFamily="34" charset="0"/>
        <a:buChar char="•"/>
        <a:defRPr sz="2000" kern="1200">
          <a:solidFill>
            <a:schemeClr val="tx1"/>
          </a:solidFill>
          <a:latin typeface="Georgia" charset="0"/>
          <a:ea typeface="ＭＳ Ｐゴシック" charset="-128"/>
          <a:cs typeface="ＭＳ Ｐゴシック" charset="-128"/>
        </a:defRPr>
      </a:lvl1pPr>
      <a:lvl2pPr marL="692150" indent="-234950" algn="l" defTabSz="508000" rtl="0" eaLnBrk="0" fontAlgn="base" hangingPunct="0">
        <a:spcBef>
          <a:spcPct val="40000"/>
        </a:spcBef>
        <a:spcAft>
          <a:spcPct val="0"/>
        </a:spcAft>
        <a:buFont typeface="Arial" panose="020B0604020202020204" pitchFamily="34" charset="0"/>
        <a:buChar char="–"/>
        <a:defRPr sz="2000" kern="1200">
          <a:solidFill>
            <a:schemeClr val="tx1"/>
          </a:solidFill>
          <a:latin typeface="Georgia" charset="0"/>
          <a:ea typeface="ＭＳ Ｐゴシック" panose="020B0600070205080204" pitchFamily="34" charset="-128"/>
          <a:cs typeface="Verdana"/>
        </a:defRPr>
      </a:lvl2pPr>
      <a:lvl3pPr marL="1149350" indent="-234950" algn="l" defTabSz="508000" rtl="0" eaLnBrk="0" fontAlgn="base" hangingPunct="0">
        <a:spcBef>
          <a:spcPct val="40000"/>
        </a:spcBef>
        <a:spcAft>
          <a:spcPct val="0"/>
        </a:spcAft>
        <a:buChar char="o"/>
        <a:defRPr sz="2000" kern="1200">
          <a:solidFill>
            <a:schemeClr val="tx1"/>
          </a:solidFill>
          <a:latin typeface="Georgia" charset="0"/>
          <a:ea typeface="ＭＳ Ｐゴシック" panose="020B0600070205080204" pitchFamily="34" charset="-128"/>
          <a:cs typeface="Verdana"/>
        </a:defRPr>
      </a:lvl3pPr>
      <a:lvl4pPr marL="1606550" indent="-234950" algn="l" defTabSz="508000" rtl="0" eaLnBrk="0" fontAlgn="base" hangingPunct="0">
        <a:spcBef>
          <a:spcPct val="40000"/>
        </a:spcBef>
        <a:spcAft>
          <a:spcPct val="0"/>
        </a:spcAft>
        <a:buFont typeface="Wingdings" panose="05000000000000000000" pitchFamily="2" charset="2"/>
        <a:buChar char="§"/>
        <a:defRPr sz="2000" kern="1200">
          <a:solidFill>
            <a:schemeClr val="tx1"/>
          </a:solidFill>
          <a:latin typeface="Georgia" charset="0"/>
          <a:ea typeface="ＭＳ Ｐゴシック" panose="020B0600070205080204" pitchFamily="34" charset="-128"/>
          <a:cs typeface="Verdana"/>
        </a:defRPr>
      </a:lvl4pPr>
      <a:lvl5pPr marL="2292350" indent="-254000" algn="l" defTabSz="508000" rtl="0" eaLnBrk="0" fontAlgn="base" hangingPunct="0">
        <a:spcBef>
          <a:spcPct val="20000"/>
        </a:spcBef>
        <a:spcAft>
          <a:spcPct val="0"/>
        </a:spcAft>
        <a:buFont typeface="Arial" panose="020B0604020202020204" pitchFamily="34" charset="0"/>
        <a:buChar char="»"/>
        <a:defRPr kern="1200">
          <a:solidFill>
            <a:schemeClr val="tx1"/>
          </a:solidFill>
          <a:latin typeface="Georgia" charset="0"/>
          <a:ea typeface="ＭＳ Ｐゴシック" panose="020B0600070205080204" pitchFamily="34" charset="-128"/>
          <a:cs typeface="Verdana"/>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481546305"/>
      </p:ext>
    </p:extLst>
  </p:cSld>
  <p:clrMap bg1="lt1" tx1="dk1" bg2="lt2" tx2="dk2" accent1="accent1" accent2="accent2" accent3="accent3" accent4="accent4" accent5="accent5" accent6="accent6" hlink="hlink" folHlink="folHlink"/>
  <p:sldLayoutIdLst>
    <p:sldLayoutId id="2147483778"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044939128"/>
      </p:ext>
    </p:extLst>
  </p:cSld>
  <p:clrMap bg1="lt1" tx1="dk1" bg2="lt2" tx2="dk2" accent1="accent1" accent2="accent2" accent3="accent3" accent4="accent4" accent5="accent5" accent6="accent6" hlink="hlink" folHlink="folHlink"/>
  <p:sldLayoutIdLst>
    <p:sldLayoutId id="2147483780"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130998143"/>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30292790"/>
      </p:ext>
    </p:extLst>
  </p:cSld>
  <p:clrMap bg1="lt1" tx1="dk1" bg2="lt2" tx2="dk2" accent1="accent1" accent2="accent2" accent3="accent3" accent4="accent4" accent5="accent5" accent6="accent6" hlink="hlink" folHlink="folHlink"/>
  <p:sldLayoutIdLst>
    <p:sldLayoutId id="2147483784"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198700913"/>
      </p:ext>
    </p:extLst>
  </p:cSld>
  <p:clrMap bg1="lt1" tx1="dk1" bg2="lt2" tx2="dk2" accent1="accent1" accent2="accent2" accent3="accent3" accent4="accent4" accent5="accent5" accent6="accent6" hlink="hlink" folHlink="folHlink"/>
  <p:sldLayoutIdLst>
    <p:sldLayoutId id="2147483786"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268626258"/>
      </p:ext>
    </p:extLst>
  </p:cSld>
  <p:clrMap bg1="lt1" tx1="dk1" bg2="lt2" tx2="dk2" accent1="accent1" accent2="accent2" accent3="accent3" accent4="accent4" accent5="accent5" accent6="accent6" hlink="hlink" folHlink="folHlink"/>
  <p:sldLayoutIdLst>
    <p:sldLayoutId id="2147483788"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133869467"/>
      </p:ext>
    </p:extLst>
  </p:cSld>
  <p:clrMap bg1="lt1" tx1="dk1" bg2="lt2" tx2="dk2" accent1="accent1" accent2="accent2" accent3="accent3" accent4="accent4" accent5="accent5" accent6="accent6" hlink="hlink" folHlink="folHlink"/>
  <p:sldLayoutIdLst>
    <p:sldLayoutId id="2147483790"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138998065"/>
      </p:ext>
    </p:extLst>
  </p:cSld>
  <p:clrMap bg1="lt1" tx1="dk1" bg2="lt2" tx2="dk2" accent1="accent1" accent2="accent2" accent3="accent3" accent4="accent4" accent5="accent5" accent6="accent6" hlink="hlink" folHlink="folHlink"/>
  <p:sldLayoutIdLst>
    <p:sldLayoutId id="2147483792"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674643275"/>
      </p:ext>
    </p:extLst>
  </p:cSld>
  <p:clrMap bg1="lt1" tx1="dk1" bg2="lt2" tx2="dk2" accent1="accent1" accent2="accent2" accent3="accent3" accent4="accent4" accent5="accent5" accent6="accent6" hlink="hlink" folHlink="folHlink"/>
  <p:sldLayoutIdLst>
    <p:sldLayoutId id="2147483794"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11040991"/>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5" descr="YU_gold+blue.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7145338"/>
            <a:ext cx="1120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rot="5400000">
            <a:off x="9112251" y="7458075"/>
            <a:ext cx="627062" cy="1587"/>
          </a:xfrm>
          <a:prstGeom prst="line">
            <a:avLst/>
          </a:prstGeom>
          <a:ln w="6350" cap="flat" cmpd="sng" algn="ctr">
            <a:solidFill>
              <a:srgbClr val="D192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372600" y="7296150"/>
            <a:ext cx="457200" cy="246063"/>
          </a:xfrm>
          <a:prstGeom prst="rect">
            <a:avLst/>
          </a:prstGeom>
          <a:noFill/>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000">
                <a:solidFill>
                  <a:schemeClr val="tx1"/>
                </a:solidFill>
                <a:latin typeface="Arial" panose="020B0604020202020204" pitchFamily="34" charset="0"/>
                <a:ea typeface="ＭＳ Ｐゴシック" panose="020B0600070205080204" pitchFamily="34" charset="-128"/>
              </a:defRPr>
            </a:lvl2pPr>
            <a:lvl3pPr eaLnBrk="0" hangingPunct="0">
              <a:defRPr sz="2000">
                <a:solidFill>
                  <a:schemeClr val="tx1"/>
                </a:solidFill>
                <a:latin typeface="Arial" panose="020B0604020202020204" pitchFamily="34" charset="0"/>
                <a:ea typeface="ＭＳ Ｐゴシック" panose="020B0600070205080204" pitchFamily="34" charset="-128"/>
              </a:defRPr>
            </a:lvl3pPr>
            <a:lvl4pPr eaLnBrk="0" hangingPunct="0">
              <a:defRPr sz="2000">
                <a:solidFill>
                  <a:schemeClr val="tx1"/>
                </a:solidFill>
                <a:latin typeface="Arial" panose="020B0604020202020204" pitchFamily="34" charset="0"/>
                <a:ea typeface="ＭＳ Ｐゴシック" panose="020B0600070205080204" pitchFamily="34" charset="-128"/>
              </a:defRPr>
            </a:lvl4pPr>
            <a:lvl5pPr eaLnBrk="0" hangingPunct="0">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eaLnBrk="1" hangingPunct="1">
              <a:defRPr/>
            </a:pPr>
            <a:fld id="{D1AB40B5-1C10-41F3-8E76-BBBFCC434F1C}" type="slidenum">
              <a:rPr lang="en-US" sz="1000" smtClean="0">
                <a:solidFill>
                  <a:srgbClr val="1C4097"/>
                </a:solidFill>
                <a:latin typeface="Verdana" panose="020B0604030504040204" pitchFamily="34" charset="0"/>
              </a:rPr>
              <a:pPr algn="r" eaLnBrk="1" hangingPunct="1">
                <a:defRPr/>
              </a:pPr>
              <a:t>‹#›</a:t>
            </a:fld>
            <a:endParaRPr lang="en-US" sz="1000" smtClean="0">
              <a:solidFill>
                <a:srgbClr val="1C4097"/>
              </a:solidFill>
              <a:latin typeface="Verdana" panose="020B0604030504040204" pitchFamily="34" charset="0"/>
            </a:endParaRPr>
          </a:p>
        </p:txBody>
      </p:sp>
      <p:sp>
        <p:nvSpPr>
          <p:cNvPr id="128008" name="Rectangle 8"/>
          <p:cNvSpPr>
            <a:spLocks noChangeArrowheads="1"/>
          </p:cNvSpPr>
          <p:nvPr/>
        </p:nvSpPr>
        <p:spPr bwMode="auto">
          <a:xfrm>
            <a:off x="-11113" y="3455988"/>
            <a:ext cx="10058401"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eaLnBrk="0" hangingPunct="0">
              <a:defRPr sz="2000">
                <a:solidFill>
                  <a:schemeClr val="tx1"/>
                </a:solidFill>
                <a:latin typeface="Arial" panose="020B0604020202020204" pitchFamily="34" charset="0"/>
                <a:ea typeface="ＭＳ Ｐゴシック" panose="020B0600070205080204" pitchFamily="34" charset="-128"/>
              </a:defRPr>
            </a:lvl2pPr>
            <a:lvl3pPr eaLnBrk="0" hangingPunct="0">
              <a:defRPr sz="2000">
                <a:solidFill>
                  <a:schemeClr val="tx1"/>
                </a:solidFill>
                <a:latin typeface="Arial" panose="020B0604020202020204" pitchFamily="34" charset="0"/>
                <a:ea typeface="ＭＳ Ｐゴシック" panose="020B0600070205080204" pitchFamily="34" charset="-128"/>
              </a:defRPr>
            </a:lvl3pPr>
            <a:lvl4pPr eaLnBrk="0" hangingPunct="0">
              <a:defRPr sz="2000">
                <a:solidFill>
                  <a:schemeClr val="tx1"/>
                </a:solidFill>
                <a:latin typeface="Arial" panose="020B0604020202020204" pitchFamily="34" charset="0"/>
                <a:ea typeface="ＭＳ Ｐゴシック" panose="020B0600070205080204" pitchFamily="34" charset="-128"/>
              </a:defRPr>
            </a:lvl4pPr>
            <a:lvl5pPr eaLnBrk="0" hangingPunct="0">
              <a:defRPr sz="2000">
                <a:solidFill>
                  <a:schemeClr val="tx1"/>
                </a:solidFill>
                <a:latin typeface="Arial" panose="020B0604020202020204" pitchFamily="34" charset="0"/>
                <a:ea typeface="ＭＳ Ｐゴシック" panose="020B0600070205080204" pitchFamily="34" charset="-128"/>
              </a:defRPr>
            </a:lvl5pPr>
            <a:lvl6pPr marL="2493963" indent="-2079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51163" indent="-2079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08363" indent="-2079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65563" indent="-2079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defRPr/>
            </a:pPr>
            <a:endParaRPr lang="en-US" sz="2600" smtClean="0">
              <a:solidFill>
                <a:schemeClr val="bg2"/>
              </a:solidFill>
              <a:latin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iming>
    <p:tnLst>
      <p:par>
        <p:cTn id="1" dur="indefinite" restart="never" nodeType="tmRoot"/>
      </p:par>
    </p:tnLst>
  </p:timing>
  <p:txStyles>
    <p:titleStyle>
      <a:lvl1pPr algn="l" defTabSz="508000" rtl="0" eaLnBrk="0" fontAlgn="base" hangingPunct="0">
        <a:spcBef>
          <a:spcPct val="0"/>
        </a:spcBef>
        <a:spcAft>
          <a:spcPct val="0"/>
        </a:spcAft>
        <a:defRPr sz="2600" b="1" kern="1200">
          <a:solidFill>
            <a:srgbClr val="1C4097"/>
          </a:solidFill>
          <a:latin typeface="+mj-lt"/>
          <a:ea typeface="+mj-ea"/>
          <a:cs typeface="+mj-cs"/>
        </a:defRPr>
      </a:lvl1pPr>
      <a:lvl2pPr algn="l" defTabSz="508000" rtl="0" eaLnBrk="0" fontAlgn="base" hangingPunct="0">
        <a:spcBef>
          <a:spcPct val="0"/>
        </a:spcBef>
        <a:spcAft>
          <a:spcPct val="0"/>
        </a:spcAft>
        <a:defRPr sz="2600" b="1">
          <a:solidFill>
            <a:srgbClr val="1C4097"/>
          </a:solidFill>
          <a:latin typeface="Verdana" panose="020B0604030504040204" pitchFamily="34" charset="0"/>
          <a:ea typeface="ＭＳ Ｐゴシック" panose="020B0600070205080204" pitchFamily="34" charset="-128"/>
        </a:defRPr>
      </a:lvl2pPr>
      <a:lvl3pPr algn="l" defTabSz="508000" rtl="0" eaLnBrk="0" fontAlgn="base" hangingPunct="0">
        <a:spcBef>
          <a:spcPct val="0"/>
        </a:spcBef>
        <a:spcAft>
          <a:spcPct val="0"/>
        </a:spcAft>
        <a:defRPr sz="2600" b="1">
          <a:solidFill>
            <a:srgbClr val="1C4097"/>
          </a:solidFill>
          <a:latin typeface="Verdana" panose="020B0604030504040204" pitchFamily="34" charset="0"/>
          <a:ea typeface="ＭＳ Ｐゴシック" panose="020B0600070205080204" pitchFamily="34" charset="-128"/>
        </a:defRPr>
      </a:lvl3pPr>
      <a:lvl4pPr algn="l" defTabSz="508000" rtl="0" eaLnBrk="0" fontAlgn="base" hangingPunct="0">
        <a:spcBef>
          <a:spcPct val="0"/>
        </a:spcBef>
        <a:spcAft>
          <a:spcPct val="0"/>
        </a:spcAft>
        <a:defRPr sz="2600" b="1">
          <a:solidFill>
            <a:srgbClr val="1C4097"/>
          </a:solidFill>
          <a:latin typeface="Verdana" panose="020B0604030504040204" pitchFamily="34" charset="0"/>
          <a:ea typeface="ＭＳ Ｐゴシック" panose="020B0600070205080204" pitchFamily="34" charset="-128"/>
        </a:defRPr>
      </a:lvl4pPr>
      <a:lvl5pPr algn="l" defTabSz="508000" rtl="0" eaLnBrk="0" fontAlgn="base" hangingPunct="0">
        <a:spcBef>
          <a:spcPct val="0"/>
        </a:spcBef>
        <a:spcAft>
          <a:spcPct val="0"/>
        </a:spcAft>
        <a:defRPr sz="2600" b="1">
          <a:solidFill>
            <a:srgbClr val="1C4097"/>
          </a:solidFill>
          <a:latin typeface="Verdana" panose="020B0604030504040204" pitchFamily="34" charset="0"/>
          <a:ea typeface="ＭＳ Ｐゴシック" panose="020B0600070205080204" pitchFamily="34" charset="-128"/>
        </a:defRPr>
      </a:lvl5pPr>
      <a:lvl6pPr marL="457200" algn="l" defTabSz="508000" rtl="0" fontAlgn="base">
        <a:spcBef>
          <a:spcPct val="0"/>
        </a:spcBef>
        <a:spcAft>
          <a:spcPct val="0"/>
        </a:spcAft>
        <a:defRPr sz="2600" b="1">
          <a:solidFill>
            <a:srgbClr val="1C4097"/>
          </a:solidFill>
          <a:latin typeface="Verdana" panose="020B0604030504040204" pitchFamily="34" charset="0"/>
          <a:ea typeface="ＭＳ Ｐゴシック" panose="020B0600070205080204" pitchFamily="34" charset="-128"/>
        </a:defRPr>
      </a:lvl6pPr>
      <a:lvl7pPr marL="914400" algn="l" defTabSz="508000" rtl="0" fontAlgn="base">
        <a:spcBef>
          <a:spcPct val="0"/>
        </a:spcBef>
        <a:spcAft>
          <a:spcPct val="0"/>
        </a:spcAft>
        <a:defRPr sz="2600" b="1">
          <a:solidFill>
            <a:srgbClr val="1C4097"/>
          </a:solidFill>
          <a:latin typeface="Verdana" panose="020B0604030504040204" pitchFamily="34" charset="0"/>
          <a:ea typeface="ＭＳ Ｐゴシック" panose="020B0600070205080204" pitchFamily="34" charset="-128"/>
        </a:defRPr>
      </a:lvl7pPr>
      <a:lvl8pPr marL="1371600" algn="l" defTabSz="508000" rtl="0" fontAlgn="base">
        <a:spcBef>
          <a:spcPct val="0"/>
        </a:spcBef>
        <a:spcAft>
          <a:spcPct val="0"/>
        </a:spcAft>
        <a:defRPr sz="2600" b="1">
          <a:solidFill>
            <a:srgbClr val="1C4097"/>
          </a:solidFill>
          <a:latin typeface="Verdana" panose="020B0604030504040204" pitchFamily="34" charset="0"/>
          <a:ea typeface="ＭＳ Ｐゴシック" panose="020B0600070205080204" pitchFamily="34" charset="-128"/>
        </a:defRPr>
      </a:lvl8pPr>
      <a:lvl9pPr marL="1828800" algn="l" defTabSz="508000" rtl="0" fontAlgn="base">
        <a:spcBef>
          <a:spcPct val="0"/>
        </a:spcBef>
        <a:spcAft>
          <a:spcPct val="0"/>
        </a:spcAft>
        <a:defRPr sz="2600" b="1">
          <a:solidFill>
            <a:srgbClr val="1C4097"/>
          </a:solidFill>
          <a:latin typeface="Verdana" panose="020B0604030504040204" pitchFamily="34" charset="0"/>
          <a:ea typeface="ＭＳ Ｐゴシック" panose="020B0600070205080204" pitchFamily="34" charset="-128"/>
        </a:defRPr>
      </a:lvl9pPr>
    </p:titleStyle>
    <p:bodyStyle>
      <a:lvl1pPr marL="234950" indent="-234950" algn="l" defTabSz="5080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1pPr>
      <a:lvl2pPr marL="692150" indent="-234950" algn="l" defTabSz="5080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9350" indent="-234950" algn="l" defTabSz="508000" rtl="0" eaLnBrk="0" fontAlgn="base" hangingPunct="0">
        <a:spcBef>
          <a:spcPct val="20000"/>
        </a:spcBef>
        <a:spcAft>
          <a:spcPct val="0"/>
        </a:spcAft>
        <a:buChar char="o"/>
        <a:defRPr sz="2000" kern="1200">
          <a:solidFill>
            <a:schemeClr val="tx1"/>
          </a:solidFill>
          <a:latin typeface="+mn-lt"/>
          <a:ea typeface="+mn-ea"/>
          <a:cs typeface="+mn-cs"/>
        </a:defRPr>
      </a:lvl3pPr>
      <a:lvl4pPr marL="1606550" indent="-234950" algn="l" defTabSz="508000" rtl="0" eaLnBrk="0" fontAlgn="base" hangingPunct="0">
        <a:spcBef>
          <a:spcPct val="20000"/>
        </a:spcBef>
        <a:spcAft>
          <a:spcPct val="0"/>
        </a:spcAft>
        <a:buFont typeface="Wingdings" panose="05000000000000000000" pitchFamily="2" charset="2"/>
        <a:buChar char="§"/>
        <a:defRPr sz="2000" kern="1200">
          <a:solidFill>
            <a:schemeClr val="tx1"/>
          </a:solidFill>
          <a:latin typeface="+mn-lt"/>
          <a:ea typeface="+mn-ea"/>
          <a:cs typeface="+mn-cs"/>
        </a:defRPr>
      </a:lvl4pPr>
      <a:lvl5pPr marL="2292350" indent="-254000" algn="l" defTabSz="5080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134416711"/>
      </p:ext>
    </p:extLst>
  </p:cSld>
  <p:clrMap bg1="lt1" tx1="dk1" bg2="lt2" tx2="dk2" accent1="accent1" accent2="accent2" accent3="accent3" accent4="accent4" accent5="accent5" accent6="accent6" hlink="hlink" folHlink="folHlink"/>
  <p:sldLayoutIdLst>
    <p:sldLayoutId id="2147483798"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521270286"/>
      </p:ext>
    </p:extLst>
  </p:cSld>
  <p:clrMap bg1="lt1" tx1="dk1" bg2="lt2" tx2="dk2" accent1="accent1" accent2="accent2" accent3="accent3" accent4="accent4" accent5="accent5" accent6="accent6" hlink="hlink" folHlink="folHlink"/>
  <p:sldLayoutIdLst>
    <p:sldLayoutId id="2147483800"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393181997"/>
      </p:ext>
    </p:extLst>
  </p:cSld>
  <p:clrMap bg1="lt1" tx1="dk1" bg2="lt2" tx2="dk2" accent1="accent1" accent2="accent2" accent3="accent3" accent4="accent4" accent5="accent5" accent6="accent6" hlink="hlink" folHlink="folHlink"/>
  <p:sldLayoutIdLst>
    <p:sldLayoutId id="2147483802"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906218958"/>
      </p:ext>
    </p:extLst>
  </p:cSld>
  <p:clrMap bg1="lt1" tx1="dk1" bg2="lt2" tx2="dk2" accent1="accent1" accent2="accent2" accent3="accent3" accent4="accent4" accent5="accent5" accent6="accent6" hlink="hlink" folHlink="folHlink"/>
  <p:sldLayoutIdLst>
    <p:sldLayoutId id="2147483804"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502920" eaLnBrk="1" fontAlgn="auto" hangingPunct="1">
              <a:spcBef>
                <a:spcPts val="0"/>
              </a:spcBef>
              <a:spcAft>
                <a:spcPts val="0"/>
              </a:spcAft>
            </a:pPr>
            <a:fld id="{91C3E3FF-AD01-451F-BE17-D95D0F233094}" type="datetimeFigureOut">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11/9/2017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50292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502920" eaLnBrk="1" fontAlgn="auto" hangingPunct="1">
              <a:spcBef>
                <a:spcPts val="0"/>
              </a:spcBef>
              <a:spcAft>
                <a:spcPts val="0"/>
              </a:spcAft>
            </a:pPr>
            <a:fld id="{790F6CB8-CC3C-4D80-A1E6-52ACE5B65AF2}" type="slidenum">
              <a:rPr lang="en-US" smtClean="0">
                <a:solidFill>
                  <a:prstClr val="black">
                    <a:tint val="75000"/>
                  </a:prstClr>
                </a:solidFill>
                <a:latin typeface="Calibri" panose="020F0502020204030204"/>
                <a:ea typeface="+mn-ea"/>
              </a:rPr>
              <a:pPr defTabSz="50292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230820027"/>
      </p:ext>
    </p:extLst>
  </p:cSld>
  <p:clrMap bg1="lt1" tx1="dk1" bg2="lt2" tx2="dk2" accent1="accent1" accent2="accent2" accent3="accent3" accent4="accent4" accent5="accent5" accent6="accent6" hlink="hlink" folHlink="folHlink"/>
  <p:sldLayoutIdLst>
    <p:sldLayoutId id="2147483806" r:id="rId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2361054888"/>
      </p:ext>
    </p:extLst>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931111599"/>
      </p:ext>
    </p:extLst>
  </p:cSld>
  <p:clrMap bg1="lt1" tx1="dk1" bg2="lt2" tx2="dk2" accent1="accent1" accent2="accent2" accent3="accent3" accent4="accent4" accent5="accent5" accent6="accent6" hlink="hlink" folHlink="folHlink"/>
  <p:sldLayoutIdLst>
    <p:sldLayoutId id="2147483748"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2653551582"/>
      </p:ext>
    </p:extLst>
  </p:cSld>
  <p:clrMap bg1="lt1" tx1="dk1" bg2="lt2" tx2="dk2" accent1="accent1" accent2="accent2" accent3="accent3" accent4="accent4" accent5="accent5" accent6="accent6" hlink="hlink" folHlink="folHlink"/>
  <p:sldLayoutIdLst>
    <p:sldLayoutId id="2147483750"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3834185309"/>
      </p:ext>
    </p:extLst>
  </p:cSld>
  <p:clrMap bg1="lt1" tx1="dk1" bg2="lt2" tx2="dk2" accent1="accent1" accent2="accent2" accent3="accent3" accent4="accent4" accent5="accent5" accent6="accent6" hlink="hlink" folHlink="folHlink"/>
  <p:sldLayoutIdLst>
    <p:sldLayoutId id="2147483752"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3985473286"/>
      </p:ext>
    </p:extLst>
  </p:cSld>
  <p:clrMap bg1="lt1" tx1="dk1" bg2="lt2" tx2="dk2" accent1="accent1" accent2="accent2" accent3="accent3" accent4="accent4" accent5="accent5" accent6="accent6" hlink="hlink" folHlink="folHlink"/>
  <p:sldLayoutIdLst>
    <p:sldLayoutId id="2147483754"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84D8B-BD72-467F-88D0-5849694780C4}"/>
              </a:ext>
            </a:extLst>
          </p:cNvPr>
          <p:cNvSpPr>
            <a:spLocks noGrp="1" noChangeArrowheads="1"/>
          </p:cNvSpPr>
          <p:nvPr>
            <p:ph type="title"/>
          </p:nvPr>
        </p:nvSpPr>
        <p:spPr bwMode="auto">
          <a:xfrm>
            <a:off x="502921" y="608118"/>
            <a:ext cx="7367429" cy="5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p>
            <a:pPr lvl="0"/>
            <a:r>
              <a:rPr lang="en-US" altLang="en-US"/>
              <a:t>Title of Page</a:t>
            </a:r>
          </a:p>
        </p:txBody>
      </p:sp>
      <p:sp>
        <p:nvSpPr>
          <p:cNvPr id="1027" name="Rectangle 3">
            <a:extLst>
              <a:ext uri="{FF2B5EF4-FFF2-40B4-BE49-F238E27FC236}">
                <a16:creationId xmlns:a16="http://schemas.microsoft.com/office/drawing/2014/main" xmlns="" id="{F1AEEF21-8744-4007-A1B9-018026D63930}"/>
              </a:ext>
            </a:extLst>
          </p:cNvPr>
          <p:cNvSpPr>
            <a:spLocks noGrp="1" noChangeArrowheads="1"/>
          </p:cNvSpPr>
          <p:nvPr>
            <p:ph type="body" idx="1"/>
          </p:nvPr>
        </p:nvSpPr>
        <p:spPr bwMode="auto">
          <a:xfrm>
            <a:off x="502920" y="1291802"/>
            <a:ext cx="9314498" cy="5908463"/>
          </a:xfrm>
          <a:prstGeom prst="rect">
            <a:avLst/>
          </a:prstGeom>
          <a:noFill/>
          <a:ln w="31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US"/>
              <a:t>Text - can be in paragraph form or in bulleted form – if bullets, utilize format below</a:t>
            </a:r>
          </a:p>
          <a:p>
            <a:pPr lvl="1"/>
            <a:r>
              <a:rPr lang="en-US" altLang="en-US"/>
              <a:t>Level Two</a:t>
            </a:r>
          </a:p>
          <a:p>
            <a:pPr lvl="2"/>
            <a:r>
              <a:rPr lang="en-US" altLang="en-US"/>
              <a:t>Third level</a:t>
            </a:r>
          </a:p>
          <a:p>
            <a:pPr lvl="3"/>
            <a:r>
              <a:rPr lang="en-US" altLang="en-US"/>
              <a:t>Fourth level</a:t>
            </a:r>
          </a:p>
          <a:p>
            <a:pPr lvl="4"/>
            <a:r>
              <a:rPr lang="en-US" altLang="en-US"/>
              <a:t>Fifth level</a:t>
            </a:r>
          </a:p>
          <a:p>
            <a:pPr lvl="4"/>
            <a:endParaRPr lang="en-US" altLang="en-US"/>
          </a:p>
          <a:p>
            <a:pPr lvl="0"/>
            <a:r>
              <a:rPr lang="en-US" altLang="en-US"/>
              <a:t>When adding additional slides, simply duplicate this slide as needed</a:t>
            </a:r>
          </a:p>
          <a:p>
            <a:pPr lvl="4"/>
            <a:endParaRPr lang="en-US" altLang="en-US"/>
          </a:p>
          <a:p>
            <a:pPr lvl="4"/>
            <a:endParaRPr lang="en-US" altLang="en-US"/>
          </a:p>
        </p:txBody>
      </p:sp>
      <p:sp>
        <p:nvSpPr>
          <p:cNvPr id="1028" name="Line 8">
            <a:extLst>
              <a:ext uri="{FF2B5EF4-FFF2-40B4-BE49-F238E27FC236}">
                <a16:creationId xmlns:a16="http://schemas.microsoft.com/office/drawing/2014/main" xmlns="" id="{96A7522F-474E-4BBA-A202-83EB99965FA1}"/>
              </a:ext>
            </a:extLst>
          </p:cNvPr>
          <p:cNvSpPr>
            <a:spLocks noChangeShapeType="1"/>
          </p:cNvSpPr>
          <p:nvPr/>
        </p:nvSpPr>
        <p:spPr bwMode="auto">
          <a:xfrm>
            <a:off x="130969" y="0"/>
            <a:ext cx="0" cy="7772400"/>
          </a:xfrm>
          <a:prstGeom prst="line">
            <a:avLst/>
          </a:prstGeom>
          <a:noFill/>
          <a:ln w="254000">
            <a:pattFill prst="narHorz">
              <a:fgClr>
                <a:srgbClr val="FF9900"/>
              </a:fgClr>
              <a:bgClr>
                <a:srgbClr val="FFFFFF"/>
              </a:bgClr>
            </a:pattFill>
            <a:round/>
            <a:headEnd/>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pPr>
            <a:endParaRPr lang="en-US" sz="1540">
              <a:solidFill>
                <a:srgbClr val="000000"/>
              </a:solidFill>
              <a:ea typeface="+mn-ea"/>
            </a:endParaRPr>
          </a:p>
        </p:txBody>
      </p:sp>
      <p:pic>
        <p:nvPicPr>
          <p:cNvPr id="1029" name="Picture 14" descr="CBD_lgo_cmyk">
            <a:extLst>
              <a:ext uri="{FF2B5EF4-FFF2-40B4-BE49-F238E27FC236}">
                <a16:creationId xmlns:a16="http://schemas.microsoft.com/office/drawing/2014/main" xmlns="" id="{D383C653-8DBF-4B0B-BE44-8106A6E268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28222" y="235691"/>
            <a:ext cx="1143793" cy="91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6">
            <a:extLst>
              <a:ext uri="{FF2B5EF4-FFF2-40B4-BE49-F238E27FC236}">
                <a16:creationId xmlns:a16="http://schemas.microsoft.com/office/drawing/2014/main" xmlns="" id="{04130E63-4FCE-4B94-8442-DE440C8B711D}"/>
              </a:ext>
            </a:extLst>
          </p:cNvPr>
          <p:cNvSpPr txBox="1">
            <a:spLocks noChangeArrowheads="1"/>
          </p:cNvSpPr>
          <p:nvPr userDrawn="1"/>
        </p:nvSpPr>
        <p:spPr bwMode="auto">
          <a:xfrm>
            <a:off x="684530" y="7200266"/>
            <a:ext cx="670560" cy="32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005840" eaLnBrk="1" hangingPunct="1">
              <a:spcBef>
                <a:spcPct val="50000"/>
              </a:spcBef>
              <a:defRPr/>
            </a:pPr>
            <a:endParaRPr lang="en-US" altLang="en-US" sz="1540">
              <a:solidFill>
                <a:srgbClr val="000000"/>
              </a:solidFill>
              <a:ea typeface="+mn-ea"/>
            </a:endParaRPr>
          </a:p>
        </p:txBody>
      </p:sp>
      <p:sp>
        <p:nvSpPr>
          <p:cNvPr id="95249" name="Rectangle 17">
            <a:extLst>
              <a:ext uri="{FF2B5EF4-FFF2-40B4-BE49-F238E27FC236}">
                <a16:creationId xmlns:a16="http://schemas.microsoft.com/office/drawing/2014/main" xmlns="" id="{7EFE2622-0C2D-4F97-B518-97E65F43D209}"/>
              </a:ext>
            </a:extLst>
          </p:cNvPr>
          <p:cNvSpPr>
            <a:spLocks noGrp="1" noChangeArrowheads="1"/>
          </p:cNvSpPr>
          <p:nvPr>
            <p:ph type="sldNum" sz="quarter" idx="4"/>
          </p:nvPr>
        </p:nvSpPr>
        <p:spPr bwMode="auto">
          <a:xfrm>
            <a:off x="7454742" y="7232650"/>
            <a:ext cx="234696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100"/>
            </a:lvl1pPr>
          </a:lstStyle>
          <a:p>
            <a:pPr defTabSz="1005840" eaLnBrk="1" hangingPunct="1"/>
            <a:fld id="{46FC6919-B2D2-4EC8-95E3-8BFEB37FBA96}" type="slidenum">
              <a:rPr lang="en-US" altLang="en-US" smtClean="0">
                <a:solidFill>
                  <a:srgbClr val="000000"/>
                </a:solidFill>
                <a:ea typeface="+mn-ea"/>
              </a:rPr>
              <a:pPr defTabSz="1005840" eaLnBrk="1" hangingPunct="1"/>
              <a:t>‹#›</a:t>
            </a:fld>
            <a:endParaRPr lang="en-US" altLang="en-US">
              <a:solidFill>
                <a:srgbClr val="000000"/>
              </a:solidFill>
              <a:ea typeface="+mn-ea"/>
            </a:endParaRPr>
          </a:p>
        </p:txBody>
      </p:sp>
    </p:spTree>
    <p:extLst>
      <p:ext uri="{BB962C8B-B14F-4D97-AF65-F5344CB8AC3E}">
        <p14:creationId xmlns:p14="http://schemas.microsoft.com/office/powerpoint/2010/main" val="2925298767"/>
      </p:ext>
    </p:extLst>
  </p:cSld>
  <p:clrMap bg1="lt1" tx1="dk1" bg2="lt2" tx2="dk2" accent1="accent1" accent2="accent2" accent3="accent3" accent4="accent4" accent5="accent5" accent6="accent6" hlink="hlink" folHlink="folHlink"/>
  <p:sldLayoutIdLst>
    <p:sldLayoutId id="2147483756" r:id="rId1"/>
  </p:sldLayoutIdLst>
  <p:hf hdr="0" ftr="0" dt="0"/>
  <p:txStyles>
    <p:titleStyle>
      <a:lvl1pPr algn="l" rtl="0" eaLnBrk="0" fontAlgn="base" hangingPunct="0">
        <a:spcBef>
          <a:spcPct val="0"/>
        </a:spcBef>
        <a:spcAft>
          <a:spcPct val="0"/>
        </a:spcAft>
        <a:defRPr sz="3520" b="1">
          <a:solidFill>
            <a:srgbClr val="005596"/>
          </a:solidFill>
          <a:latin typeface="+mj-lt"/>
          <a:ea typeface="+mj-ea"/>
          <a:cs typeface="+mj-cs"/>
        </a:defRPr>
      </a:lvl1pPr>
      <a:lvl2pPr algn="l" rtl="0" eaLnBrk="0" fontAlgn="base" hangingPunct="0">
        <a:spcBef>
          <a:spcPct val="0"/>
        </a:spcBef>
        <a:spcAft>
          <a:spcPct val="0"/>
        </a:spcAft>
        <a:defRPr sz="3520" b="1">
          <a:solidFill>
            <a:srgbClr val="005596"/>
          </a:solidFill>
          <a:latin typeface="Arial" charset="0"/>
        </a:defRPr>
      </a:lvl2pPr>
      <a:lvl3pPr algn="l" rtl="0" eaLnBrk="0" fontAlgn="base" hangingPunct="0">
        <a:spcBef>
          <a:spcPct val="0"/>
        </a:spcBef>
        <a:spcAft>
          <a:spcPct val="0"/>
        </a:spcAft>
        <a:defRPr sz="3520" b="1">
          <a:solidFill>
            <a:srgbClr val="005596"/>
          </a:solidFill>
          <a:latin typeface="Arial" charset="0"/>
        </a:defRPr>
      </a:lvl3pPr>
      <a:lvl4pPr algn="l" rtl="0" eaLnBrk="0" fontAlgn="base" hangingPunct="0">
        <a:spcBef>
          <a:spcPct val="0"/>
        </a:spcBef>
        <a:spcAft>
          <a:spcPct val="0"/>
        </a:spcAft>
        <a:defRPr sz="3520" b="1">
          <a:solidFill>
            <a:srgbClr val="005596"/>
          </a:solidFill>
          <a:latin typeface="Arial" charset="0"/>
        </a:defRPr>
      </a:lvl4pPr>
      <a:lvl5pPr algn="l" rtl="0" eaLnBrk="0" fontAlgn="base" hangingPunct="0">
        <a:spcBef>
          <a:spcPct val="0"/>
        </a:spcBef>
        <a:spcAft>
          <a:spcPct val="0"/>
        </a:spcAft>
        <a:defRPr sz="3520" b="1">
          <a:solidFill>
            <a:srgbClr val="005596"/>
          </a:solidFill>
          <a:latin typeface="Arial" charset="0"/>
        </a:defRPr>
      </a:lvl5pPr>
      <a:lvl6pPr marL="502920" algn="l" rtl="0" fontAlgn="base">
        <a:spcBef>
          <a:spcPct val="0"/>
        </a:spcBef>
        <a:spcAft>
          <a:spcPct val="0"/>
        </a:spcAft>
        <a:defRPr sz="3520" b="1">
          <a:solidFill>
            <a:srgbClr val="005596"/>
          </a:solidFill>
          <a:latin typeface="Arial" charset="0"/>
        </a:defRPr>
      </a:lvl6pPr>
      <a:lvl7pPr marL="1005840" algn="l" rtl="0" fontAlgn="base">
        <a:spcBef>
          <a:spcPct val="0"/>
        </a:spcBef>
        <a:spcAft>
          <a:spcPct val="0"/>
        </a:spcAft>
        <a:defRPr sz="3520" b="1">
          <a:solidFill>
            <a:srgbClr val="005596"/>
          </a:solidFill>
          <a:latin typeface="Arial" charset="0"/>
        </a:defRPr>
      </a:lvl7pPr>
      <a:lvl8pPr marL="1508760" algn="l" rtl="0" fontAlgn="base">
        <a:spcBef>
          <a:spcPct val="0"/>
        </a:spcBef>
        <a:spcAft>
          <a:spcPct val="0"/>
        </a:spcAft>
        <a:defRPr sz="3520" b="1">
          <a:solidFill>
            <a:srgbClr val="005596"/>
          </a:solidFill>
          <a:latin typeface="Arial" charset="0"/>
        </a:defRPr>
      </a:lvl8pPr>
      <a:lvl9pPr marL="2011680" algn="l" rtl="0" fontAlgn="base">
        <a:spcBef>
          <a:spcPct val="0"/>
        </a:spcBef>
        <a:spcAft>
          <a:spcPct val="0"/>
        </a:spcAft>
        <a:defRPr sz="3520" b="1">
          <a:solidFill>
            <a:srgbClr val="005596"/>
          </a:solidFill>
          <a:latin typeface="Arial" charset="0"/>
        </a:defRPr>
      </a:lvl9pPr>
    </p:titleStyle>
    <p:bodyStyle>
      <a:lvl1pPr marL="377190" indent="-377190" algn="l" rtl="0" eaLnBrk="0" fontAlgn="base" hangingPunct="0">
        <a:spcBef>
          <a:spcPct val="20000"/>
        </a:spcBef>
        <a:spcAft>
          <a:spcPct val="0"/>
        </a:spcAft>
        <a:buChar char="•"/>
        <a:defRPr sz="1540">
          <a:solidFill>
            <a:schemeClr val="tx1"/>
          </a:solidFill>
          <a:latin typeface="+mn-lt"/>
          <a:ea typeface="+mn-ea"/>
          <a:cs typeface="+mn-cs"/>
        </a:defRPr>
      </a:lvl1pPr>
      <a:lvl2pPr marL="817245" indent="-314325" algn="l" rtl="0" eaLnBrk="0" fontAlgn="base" hangingPunct="0">
        <a:spcBef>
          <a:spcPct val="20000"/>
        </a:spcBef>
        <a:spcAft>
          <a:spcPct val="0"/>
        </a:spcAft>
        <a:buChar char="–"/>
        <a:defRPr sz="1540">
          <a:solidFill>
            <a:schemeClr val="tx1"/>
          </a:solidFill>
          <a:latin typeface="+mn-lt"/>
        </a:defRPr>
      </a:lvl2pPr>
      <a:lvl3pPr marL="1257300" indent="-251460" algn="l" rtl="0" eaLnBrk="0" fontAlgn="base" hangingPunct="0">
        <a:spcBef>
          <a:spcPct val="20000"/>
        </a:spcBef>
        <a:spcAft>
          <a:spcPct val="0"/>
        </a:spcAft>
        <a:buChar char="•"/>
        <a:defRPr sz="1540">
          <a:solidFill>
            <a:schemeClr val="tx1"/>
          </a:solidFill>
          <a:latin typeface="+mn-lt"/>
        </a:defRPr>
      </a:lvl3pPr>
      <a:lvl4pPr marL="1760220" indent="-253207" algn="l" rtl="0" eaLnBrk="0" fontAlgn="base" hangingPunct="0">
        <a:spcBef>
          <a:spcPct val="20000"/>
        </a:spcBef>
        <a:spcAft>
          <a:spcPct val="0"/>
        </a:spcAft>
        <a:buChar char="–"/>
        <a:defRPr sz="1540">
          <a:solidFill>
            <a:schemeClr val="tx1"/>
          </a:solidFill>
          <a:latin typeface="+mn-lt"/>
        </a:defRPr>
      </a:lvl4pPr>
      <a:lvl5pPr marL="2263140" indent="-251460" algn="l" rtl="0" eaLnBrk="0" fontAlgn="base" hangingPunct="0">
        <a:spcBef>
          <a:spcPct val="20000"/>
        </a:spcBef>
        <a:spcAft>
          <a:spcPct val="0"/>
        </a:spcAft>
        <a:buChar char="»"/>
        <a:defRPr sz="1540">
          <a:solidFill>
            <a:schemeClr val="tx1"/>
          </a:solidFill>
          <a:latin typeface="+mn-lt"/>
        </a:defRPr>
      </a:lvl5pPr>
      <a:lvl6pPr marL="2766060" indent="-251460" algn="l" rtl="0" fontAlgn="base">
        <a:spcBef>
          <a:spcPct val="20000"/>
        </a:spcBef>
        <a:spcAft>
          <a:spcPct val="0"/>
        </a:spcAft>
        <a:buChar char="»"/>
        <a:defRPr sz="1540">
          <a:solidFill>
            <a:schemeClr val="tx1"/>
          </a:solidFill>
          <a:latin typeface="+mn-lt"/>
        </a:defRPr>
      </a:lvl6pPr>
      <a:lvl7pPr marL="3268980" indent="-251460" algn="l" rtl="0" fontAlgn="base">
        <a:spcBef>
          <a:spcPct val="20000"/>
        </a:spcBef>
        <a:spcAft>
          <a:spcPct val="0"/>
        </a:spcAft>
        <a:buChar char="»"/>
        <a:defRPr sz="1540">
          <a:solidFill>
            <a:schemeClr val="tx1"/>
          </a:solidFill>
          <a:latin typeface="+mn-lt"/>
        </a:defRPr>
      </a:lvl7pPr>
      <a:lvl8pPr marL="3771900" indent="-251460" algn="l" rtl="0" fontAlgn="base">
        <a:spcBef>
          <a:spcPct val="20000"/>
        </a:spcBef>
        <a:spcAft>
          <a:spcPct val="0"/>
        </a:spcAft>
        <a:buChar char="»"/>
        <a:defRPr sz="1540">
          <a:solidFill>
            <a:schemeClr val="tx1"/>
          </a:solidFill>
          <a:latin typeface="+mn-lt"/>
        </a:defRPr>
      </a:lvl8pPr>
      <a:lvl9pPr marL="4274820" indent="-251460" algn="l" rtl="0" fontAlgn="base">
        <a:spcBef>
          <a:spcPct val="20000"/>
        </a:spcBef>
        <a:spcAft>
          <a:spcPct val="0"/>
        </a:spcAft>
        <a:buChar char="»"/>
        <a:defRPr sz="154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http://i.dailymail.co.uk/i/pix/2011/02/18/article-1357979-009458D300000578-250_468x377.jpg"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67.emf"/></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6.xml"/><Relationship Id="rId1" Type="http://schemas.openxmlformats.org/officeDocument/2006/relationships/slideLayout" Target="../slideLayouts/slideLayout17.xml"/><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239487" y="4064594"/>
            <a:ext cx="9818913" cy="400110"/>
          </a:xfrm>
        </p:spPr>
        <p:txBody>
          <a:bodyPr/>
          <a:lstStyle/>
          <a:p>
            <a:r>
              <a:rPr lang="en-US" dirty="0" smtClean="0">
                <a:latin typeface="Arial" panose="020B0604020202020204" pitchFamily="34" charset="0"/>
                <a:cs typeface="Arial" panose="020B0604020202020204" pitchFamily="34" charset="0"/>
              </a:rPr>
              <a:t>Helping Program Staff Make Sense of Data to Drive Decisions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48" y="2131714"/>
            <a:ext cx="3105510" cy="1097280"/>
          </a:xfrm>
          <a:prstGeom prst="rect">
            <a:avLst/>
          </a:prstGeom>
        </p:spPr>
      </p:pic>
      <p:pic>
        <p:nvPicPr>
          <p:cNvPr id="1026" name="Picture 2" descr="http://collegebounddorchester.org/wp-content/uploads/2015/10/CBD_lgo_rbg_hi-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800" y="1811674"/>
            <a:ext cx="2012928"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heurbanalliance.org/wp-content/themes/app/assets/img/logo-urban-allia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4098" y="1994554"/>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urban.org/sites/all/themes/urban/images/logo-simpl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5794" y="5841521"/>
            <a:ext cx="2576618" cy="1503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p:txBody>
          <a:bodyPr/>
          <a:lstStyle/>
          <a:p>
            <a:r>
              <a:rPr lang="en-US" dirty="0">
                <a:latin typeface="Calibri" panose="020F0502020204030204" pitchFamily="34" charset="0"/>
              </a:rPr>
              <a:t>A Strategic Shift: </a:t>
            </a:r>
            <a:r>
              <a:rPr lang="en-US" sz="2640" dirty="0">
                <a:solidFill>
                  <a:srgbClr val="F7861E"/>
                </a:solidFill>
                <a:latin typeface="Calibri" panose="020F0502020204030204" pitchFamily="34" charset="0"/>
              </a:rPr>
              <a:t>Data Dedication</a:t>
            </a:r>
            <a:endParaRPr lang="en-US" dirty="0">
              <a:solidFill>
                <a:srgbClr val="F7861E"/>
              </a:solidFill>
              <a:latin typeface="Calibri" panose="020F0502020204030204" pitchFamily="34" charset="0"/>
            </a:endParaRPr>
          </a:p>
        </p:txBody>
      </p:sp>
      <p:graphicFrame>
        <p:nvGraphicFramePr>
          <p:cNvPr id="7" name="Diagram 6">
            <a:extLst>
              <a:ext uri="{FF2B5EF4-FFF2-40B4-BE49-F238E27FC236}">
                <a16:creationId xmlns:a16="http://schemas.microsoft.com/office/drawing/2014/main" xmlns="" id="{40150AFD-E934-4282-A2F9-0C036780CF34}"/>
              </a:ext>
            </a:extLst>
          </p:cNvPr>
          <p:cNvGraphicFramePr/>
          <p:nvPr>
            <p:extLst>
              <p:ext uri="{D42A27DB-BD31-4B8C-83A1-F6EECF244321}">
                <p14:modId xmlns:p14="http://schemas.microsoft.com/office/powerpoint/2010/main" val="2165377446"/>
              </p:ext>
            </p:extLst>
          </p:nvPr>
        </p:nvGraphicFramePr>
        <p:xfrm>
          <a:off x="1183957" y="1651000"/>
          <a:ext cx="7920991" cy="535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0390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p:txBody>
          <a:bodyPr/>
          <a:lstStyle/>
          <a:p>
            <a:r>
              <a:rPr lang="en-US" dirty="0"/>
              <a:t>Our Tools: </a:t>
            </a:r>
            <a:r>
              <a:rPr lang="en-US" sz="2530" dirty="0">
                <a:solidFill>
                  <a:srgbClr val="F7861E"/>
                </a:solidFill>
              </a:rPr>
              <a:t>Ground Zero to Build Capacity</a:t>
            </a:r>
          </a:p>
        </p:txBody>
      </p:sp>
      <p:sp>
        <p:nvSpPr>
          <p:cNvPr id="2" name="Content Placeholder 1">
            <a:extLst>
              <a:ext uri="{FF2B5EF4-FFF2-40B4-BE49-F238E27FC236}">
                <a16:creationId xmlns:a16="http://schemas.microsoft.com/office/drawing/2014/main" xmlns="" id="{7AFD0F48-449A-4A11-BD9A-B12ABB39D96E}"/>
              </a:ext>
            </a:extLst>
          </p:cNvPr>
          <p:cNvSpPr>
            <a:spLocks noGrp="1"/>
          </p:cNvSpPr>
          <p:nvPr>
            <p:ph idx="1"/>
          </p:nvPr>
        </p:nvSpPr>
        <p:spPr>
          <a:xfrm>
            <a:off x="502920" y="1368108"/>
            <a:ext cx="9314498" cy="6132830"/>
          </a:xfrm>
          <a:ln>
            <a:noFill/>
          </a:ln>
        </p:spPr>
        <p:txBody>
          <a:bodyPr/>
          <a:lstStyle/>
          <a:p>
            <a:pPr>
              <a:buClr>
                <a:schemeClr val="tx1"/>
              </a:buClr>
              <a:buFont typeface="Wingdings" panose="05000000000000000000" pitchFamily="2" charset="2"/>
              <a:buChar char="q"/>
            </a:pPr>
            <a:r>
              <a:rPr lang="en-US" sz="2200" b="1" dirty="0">
                <a:solidFill>
                  <a:srgbClr val="005596"/>
                </a:solidFill>
                <a:latin typeface="Calibri" panose="020F0502020204030204" pitchFamily="34" charset="0"/>
              </a:rPr>
              <a:t>Resetting data tracking software: </a:t>
            </a:r>
            <a:r>
              <a:rPr lang="en-US" sz="2200" i="1" dirty="0">
                <a:latin typeface="Calibri" panose="020F0502020204030204" pitchFamily="34" charset="0"/>
              </a:rPr>
              <a:t>Efforts to Outcomes (ETO)</a:t>
            </a:r>
          </a:p>
          <a:p>
            <a:pPr lvl="1">
              <a:buFont typeface="Wingdings" panose="05000000000000000000" pitchFamily="2" charset="2"/>
              <a:buChar char="§"/>
            </a:pPr>
            <a:r>
              <a:rPr lang="en-US" sz="1980" dirty="0">
                <a:latin typeface="Calibri" panose="020F0502020204030204" pitchFamily="34" charset="0"/>
              </a:rPr>
              <a:t>Reducing what we’re collecting</a:t>
            </a:r>
          </a:p>
          <a:p>
            <a:pPr lvl="1">
              <a:buFont typeface="Wingdings" panose="05000000000000000000" pitchFamily="2" charset="2"/>
              <a:buChar char="§"/>
            </a:pPr>
            <a:r>
              <a:rPr lang="en-US" sz="1980" dirty="0">
                <a:latin typeface="Calibri" panose="020F0502020204030204" pitchFamily="34" charset="0"/>
              </a:rPr>
              <a:t>Building Quality Assurance</a:t>
            </a:r>
          </a:p>
          <a:p>
            <a:pPr lvl="1">
              <a:buFont typeface="Wingdings" panose="05000000000000000000" pitchFamily="2" charset="2"/>
              <a:buChar char="§"/>
            </a:pPr>
            <a:r>
              <a:rPr lang="en-US" sz="1980" dirty="0">
                <a:latin typeface="Calibri" panose="020F0502020204030204" pitchFamily="34" charset="0"/>
              </a:rPr>
              <a:t>Improving efficiency</a:t>
            </a:r>
          </a:p>
          <a:p>
            <a:pPr lvl="1">
              <a:buFont typeface="Wingdings" panose="05000000000000000000" pitchFamily="2" charset="2"/>
              <a:buChar char="§"/>
            </a:pPr>
            <a:r>
              <a:rPr lang="en-US" sz="1980" dirty="0">
                <a:latin typeface="Calibri" panose="020F0502020204030204" pitchFamily="34" charset="0"/>
              </a:rPr>
              <a:t>Transparency of reports</a:t>
            </a:r>
            <a:endParaRPr lang="en-US" sz="2200" dirty="0">
              <a:latin typeface="Calibri" panose="020F0502020204030204" pitchFamily="34" charset="0"/>
            </a:endParaRPr>
          </a:p>
          <a:p>
            <a:pPr>
              <a:buFont typeface="Wingdings" panose="05000000000000000000" pitchFamily="2" charset="2"/>
              <a:buChar char="q"/>
            </a:pPr>
            <a:r>
              <a:rPr lang="en-US" sz="2200" i="1" dirty="0">
                <a:latin typeface="Calibri" panose="020F0502020204030204" pitchFamily="34" charset="0"/>
              </a:rPr>
              <a:t> </a:t>
            </a:r>
            <a:r>
              <a:rPr lang="en-US" sz="2200" b="1" dirty="0">
                <a:solidFill>
                  <a:srgbClr val="005596"/>
                </a:solidFill>
                <a:latin typeface="Calibri" panose="020F0502020204030204" pitchFamily="34" charset="0"/>
              </a:rPr>
              <a:t>Updated Student Progress Reports:</a:t>
            </a:r>
          </a:p>
          <a:p>
            <a:pPr lvl="1">
              <a:buFont typeface="Wingdings" panose="05000000000000000000" pitchFamily="2" charset="2"/>
              <a:buChar char="§"/>
            </a:pPr>
            <a:r>
              <a:rPr lang="en-US" sz="1980" dirty="0">
                <a:latin typeface="Calibri" panose="020F0502020204030204" pitchFamily="34" charset="0"/>
              </a:rPr>
              <a:t>Collaborative assessment of anecdotes</a:t>
            </a:r>
          </a:p>
          <a:p>
            <a:pPr lvl="1">
              <a:buFont typeface="Wingdings" panose="05000000000000000000" pitchFamily="2" charset="2"/>
              <a:buChar char="§"/>
            </a:pPr>
            <a:r>
              <a:rPr lang="en-US" sz="1980" dirty="0">
                <a:latin typeface="Calibri" panose="020F0502020204030204" pitchFamily="34" charset="0"/>
              </a:rPr>
              <a:t>Green, yellow, red</a:t>
            </a:r>
          </a:p>
          <a:p>
            <a:pPr>
              <a:buFont typeface="Wingdings" panose="05000000000000000000" pitchFamily="2" charset="2"/>
              <a:buChar char="q"/>
            </a:pPr>
            <a:r>
              <a:rPr lang="en-US" sz="2200" i="1" dirty="0">
                <a:latin typeface="Calibri" panose="020F0502020204030204" pitchFamily="34" charset="0"/>
              </a:rPr>
              <a:t> </a:t>
            </a:r>
            <a:r>
              <a:rPr lang="en-US" sz="2200" b="1" dirty="0">
                <a:solidFill>
                  <a:srgbClr val="005596"/>
                </a:solidFill>
                <a:latin typeface="Calibri" panose="020F0502020204030204" pitchFamily="34" charset="0"/>
              </a:rPr>
              <a:t>Assessing Influence and Readiness: </a:t>
            </a:r>
            <a:r>
              <a:rPr lang="en-US" sz="2200" i="1" dirty="0">
                <a:latin typeface="Calibri" panose="020F0502020204030204" pitchFamily="34" charset="0"/>
              </a:rPr>
              <a:t>Excel scatter plots &amp; ETO</a:t>
            </a:r>
          </a:p>
          <a:p>
            <a:pPr lvl="1">
              <a:buFont typeface="Wingdings" panose="05000000000000000000" pitchFamily="2" charset="2"/>
              <a:buChar char="§"/>
            </a:pPr>
            <a:r>
              <a:rPr lang="en-US" sz="1980" dirty="0">
                <a:latin typeface="Calibri" panose="020F0502020204030204" pitchFamily="34" charset="0"/>
              </a:rPr>
              <a:t>Collaborative assessment for Gang-Involved young people</a:t>
            </a:r>
          </a:p>
          <a:p>
            <a:pPr lvl="1">
              <a:buFont typeface="Wingdings" panose="05000000000000000000" pitchFamily="2" charset="2"/>
              <a:buChar char="§"/>
            </a:pPr>
            <a:r>
              <a:rPr lang="en-US" sz="1980" dirty="0">
                <a:latin typeface="Calibri" panose="020F0502020204030204" pitchFamily="34" charset="0"/>
              </a:rPr>
              <a:t>Used for education stipend selection</a:t>
            </a:r>
          </a:p>
          <a:p>
            <a:pPr>
              <a:buFont typeface="Wingdings" panose="05000000000000000000" pitchFamily="2" charset="2"/>
              <a:buChar char="q"/>
            </a:pPr>
            <a:r>
              <a:rPr lang="en-US" sz="2200" i="1" dirty="0">
                <a:latin typeface="Calibri" panose="020F0502020204030204" pitchFamily="34" charset="0"/>
              </a:rPr>
              <a:t> </a:t>
            </a:r>
            <a:r>
              <a:rPr lang="en-US" sz="2200" b="1" dirty="0">
                <a:solidFill>
                  <a:srgbClr val="005596"/>
                </a:solidFill>
                <a:latin typeface="Calibri" panose="020F0502020204030204" pitchFamily="34" charset="0"/>
              </a:rPr>
              <a:t>Mapping Outcomes: </a:t>
            </a:r>
            <a:r>
              <a:rPr lang="en-US" sz="2200" i="1" dirty="0">
                <a:latin typeface="Calibri" panose="020F0502020204030204" pitchFamily="34" charset="0"/>
              </a:rPr>
              <a:t>Excel 3D Maps</a:t>
            </a:r>
          </a:p>
          <a:p>
            <a:pPr lvl="1">
              <a:buFont typeface="Wingdings" panose="05000000000000000000" pitchFamily="2" charset="2"/>
              <a:buChar char="§"/>
            </a:pPr>
            <a:r>
              <a:rPr lang="en-US" sz="1980" dirty="0">
                <a:latin typeface="Calibri" panose="020F0502020204030204" pitchFamily="34" charset="0"/>
              </a:rPr>
              <a:t>Geographical impact </a:t>
            </a:r>
          </a:p>
          <a:p>
            <a:pPr marL="0" indent="0">
              <a:buNone/>
            </a:pPr>
            <a:endParaRPr lang="en-US" sz="2200" i="1" dirty="0">
              <a:latin typeface="Calibri" panose="020F0502020204030204" pitchFamily="34" charset="0"/>
            </a:endParaRPr>
          </a:p>
        </p:txBody>
      </p:sp>
    </p:spTree>
    <p:extLst>
      <p:ext uri="{BB962C8B-B14F-4D97-AF65-F5344CB8AC3E}">
        <p14:creationId xmlns:p14="http://schemas.microsoft.com/office/powerpoint/2010/main" val="99937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a:xfrm>
            <a:off x="328818" y="264477"/>
            <a:ext cx="7367429" cy="560547"/>
          </a:xfrm>
        </p:spPr>
        <p:txBody>
          <a:bodyPr/>
          <a:lstStyle/>
          <a:p>
            <a:r>
              <a:rPr lang="en-US" dirty="0"/>
              <a:t>Our Tools: </a:t>
            </a:r>
            <a:r>
              <a:rPr lang="en-US" sz="2640" i="1" dirty="0">
                <a:solidFill>
                  <a:srgbClr val="F7861E"/>
                </a:solidFill>
              </a:rPr>
              <a:t>ETO Reports</a:t>
            </a:r>
            <a:endParaRPr lang="en-US" i="1" dirty="0">
              <a:solidFill>
                <a:srgbClr val="F7861E"/>
              </a:solidFill>
            </a:endParaRPr>
          </a:p>
        </p:txBody>
      </p:sp>
      <p:pic>
        <p:nvPicPr>
          <p:cNvPr id="10" name="Content Placeholder 9">
            <a:extLst>
              <a:ext uri="{FF2B5EF4-FFF2-40B4-BE49-F238E27FC236}">
                <a16:creationId xmlns:a16="http://schemas.microsoft.com/office/drawing/2014/main" xmlns="" id="{C6268A20-6A36-4821-AE7A-738B0BDE58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817" y="825024"/>
            <a:ext cx="6329052" cy="3805079"/>
          </a:xfrm>
        </p:spPr>
      </p:pic>
      <p:pic>
        <p:nvPicPr>
          <p:cNvPr id="12" name="Picture 11">
            <a:extLst>
              <a:ext uri="{FF2B5EF4-FFF2-40B4-BE49-F238E27FC236}">
                <a16:creationId xmlns:a16="http://schemas.microsoft.com/office/drawing/2014/main" xmlns="" id="{AB3A3517-C47D-454F-9C60-0423910C7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532" y="3970020"/>
            <a:ext cx="5817108" cy="3478530"/>
          </a:xfrm>
          <a:prstGeom prst="rect">
            <a:avLst/>
          </a:prstGeom>
          <a:ln>
            <a:solidFill>
              <a:schemeClr val="tx1"/>
            </a:solidFill>
          </a:ln>
        </p:spPr>
      </p:pic>
      <p:pic>
        <p:nvPicPr>
          <p:cNvPr id="14" name="Picture 13">
            <a:extLst>
              <a:ext uri="{FF2B5EF4-FFF2-40B4-BE49-F238E27FC236}">
                <a16:creationId xmlns:a16="http://schemas.microsoft.com/office/drawing/2014/main" xmlns="" id="{791EBDE0-D722-4C3D-AF72-5A2197497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086" y="4994719"/>
            <a:ext cx="3487239" cy="2328101"/>
          </a:xfrm>
          <a:prstGeom prst="rect">
            <a:avLst/>
          </a:prstGeom>
          <a:ln>
            <a:solidFill>
              <a:schemeClr val="tx1"/>
            </a:solidFill>
          </a:ln>
        </p:spPr>
      </p:pic>
    </p:spTree>
    <p:extLst>
      <p:ext uri="{BB962C8B-B14F-4D97-AF65-F5344CB8AC3E}">
        <p14:creationId xmlns:p14="http://schemas.microsoft.com/office/powerpoint/2010/main" val="192158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a:xfrm>
            <a:off x="328818" y="264477"/>
            <a:ext cx="7367429" cy="560547"/>
          </a:xfrm>
        </p:spPr>
        <p:txBody>
          <a:bodyPr/>
          <a:lstStyle/>
          <a:p>
            <a:r>
              <a:rPr lang="en-US" dirty="0"/>
              <a:t>Our Tools: </a:t>
            </a:r>
            <a:r>
              <a:rPr lang="en-US" sz="2640" i="1" dirty="0">
                <a:solidFill>
                  <a:srgbClr val="F7861E"/>
                </a:solidFill>
              </a:rPr>
              <a:t>Progress Reports</a:t>
            </a:r>
            <a:endParaRPr lang="en-US" i="1" dirty="0">
              <a:solidFill>
                <a:srgbClr val="F7861E"/>
              </a:solidFill>
            </a:endParaRPr>
          </a:p>
        </p:txBody>
      </p:sp>
      <p:pic>
        <p:nvPicPr>
          <p:cNvPr id="5" name="Picture 4">
            <a:extLst>
              <a:ext uri="{FF2B5EF4-FFF2-40B4-BE49-F238E27FC236}">
                <a16:creationId xmlns:a16="http://schemas.microsoft.com/office/drawing/2014/main" xmlns="" id="{796BD813-4CF5-488B-94D3-BA79F41D9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28" y="825025"/>
            <a:ext cx="8189011" cy="4665730"/>
          </a:xfrm>
          <a:prstGeom prst="rect">
            <a:avLst/>
          </a:prstGeom>
        </p:spPr>
      </p:pic>
    </p:spTree>
    <p:extLst>
      <p:ext uri="{BB962C8B-B14F-4D97-AF65-F5344CB8AC3E}">
        <p14:creationId xmlns:p14="http://schemas.microsoft.com/office/powerpoint/2010/main" val="3868024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a:xfrm>
            <a:off x="328818" y="264477"/>
            <a:ext cx="7367429" cy="560547"/>
          </a:xfrm>
        </p:spPr>
        <p:txBody>
          <a:bodyPr/>
          <a:lstStyle/>
          <a:p>
            <a:r>
              <a:rPr lang="en-US" dirty="0"/>
              <a:t>Our Tools: </a:t>
            </a:r>
            <a:r>
              <a:rPr lang="en-US" sz="2200" i="1" dirty="0">
                <a:solidFill>
                  <a:srgbClr val="F7861E"/>
                </a:solidFill>
              </a:rPr>
              <a:t>Assessing Influence and Readiness</a:t>
            </a:r>
            <a:endParaRPr lang="en-US" i="1" dirty="0">
              <a:solidFill>
                <a:srgbClr val="F7861E"/>
              </a:solidFill>
            </a:endParaRPr>
          </a:p>
        </p:txBody>
      </p:sp>
      <p:pic>
        <p:nvPicPr>
          <p:cNvPr id="6" name="Content Placeholder 5">
            <a:extLst>
              <a:ext uri="{FF2B5EF4-FFF2-40B4-BE49-F238E27FC236}">
                <a16:creationId xmlns:a16="http://schemas.microsoft.com/office/drawing/2014/main" xmlns="" id="{2D525BB8-5935-4EF3-A917-85A82B2678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5085" y="1738312"/>
            <a:ext cx="8103315" cy="5919788"/>
          </a:xfrm>
        </p:spPr>
      </p:pic>
      <p:sp>
        <p:nvSpPr>
          <p:cNvPr id="7" name="TextBox 6">
            <a:extLst>
              <a:ext uri="{FF2B5EF4-FFF2-40B4-BE49-F238E27FC236}">
                <a16:creationId xmlns:a16="http://schemas.microsoft.com/office/drawing/2014/main" xmlns="" id="{551B2FA3-CC98-4BAB-8831-EE3FCB82AF16}"/>
              </a:ext>
            </a:extLst>
          </p:cNvPr>
          <p:cNvSpPr txBox="1"/>
          <p:nvPr/>
        </p:nvSpPr>
        <p:spPr>
          <a:xfrm>
            <a:off x="115252" y="2245561"/>
            <a:ext cx="1839833" cy="4737194"/>
          </a:xfrm>
          <a:prstGeom prst="rect">
            <a:avLst/>
          </a:prstGeom>
          <a:noFill/>
        </p:spPr>
        <p:txBody>
          <a:bodyPr wrap="square" rtlCol="0">
            <a:spAutoFit/>
          </a:bodyPr>
          <a:lstStyle/>
          <a:p>
            <a:pPr marL="314325" indent="-314325" defTabSz="1005840" eaLnBrk="1" hangingPunct="1">
              <a:spcBef>
                <a:spcPct val="20000"/>
              </a:spcBef>
              <a:buFont typeface="Wingdings" panose="05000000000000000000" pitchFamily="2" charset="2"/>
              <a:buChar char="§"/>
            </a:pPr>
            <a:r>
              <a:rPr lang="en-US" sz="1540" dirty="0">
                <a:solidFill>
                  <a:srgbClr val="000000"/>
                </a:solidFill>
                <a:ea typeface="+mn-ea"/>
              </a:rPr>
              <a:t>Cultivation of students</a:t>
            </a:r>
          </a:p>
          <a:p>
            <a:pPr defTabSz="1005840" eaLnBrk="1" hangingPunct="1">
              <a:spcBef>
                <a:spcPct val="20000"/>
              </a:spcBef>
            </a:pPr>
            <a:endParaRPr lang="en-US" sz="1540" dirty="0">
              <a:solidFill>
                <a:srgbClr val="000000"/>
              </a:solidFill>
              <a:ea typeface="+mn-ea"/>
            </a:endParaRPr>
          </a:p>
          <a:p>
            <a:pPr marL="314325" indent="-314325" defTabSz="1005840" eaLnBrk="1" hangingPunct="1">
              <a:spcBef>
                <a:spcPct val="20000"/>
              </a:spcBef>
              <a:buFont typeface="Wingdings" panose="05000000000000000000" pitchFamily="2" charset="2"/>
              <a:buChar char="§"/>
            </a:pPr>
            <a:r>
              <a:rPr lang="en-US" sz="1540" dirty="0">
                <a:solidFill>
                  <a:srgbClr val="000000"/>
                </a:solidFill>
                <a:ea typeface="+mn-ea"/>
              </a:rPr>
              <a:t>Each potential student assessed</a:t>
            </a:r>
          </a:p>
          <a:p>
            <a:pPr defTabSz="1005840" eaLnBrk="1" hangingPunct="1">
              <a:spcBef>
                <a:spcPct val="20000"/>
              </a:spcBef>
            </a:pPr>
            <a:endParaRPr lang="en-US" sz="1540" dirty="0">
              <a:solidFill>
                <a:srgbClr val="000000"/>
              </a:solidFill>
              <a:ea typeface="+mn-ea"/>
            </a:endParaRPr>
          </a:p>
          <a:p>
            <a:pPr marL="314325" indent="-314325" defTabSz="1005840" eaLnBrk="1" hangingPunct="1">
              <a:spcBef>
                <a:spcPct val="20000"/>
              </a:spcBef>
              <a:buFont typeface="Wingdings" panose="05000000000000000000" pitchFamily="2" charset="2"/>
              <a:buChar char="§"/>
            </a:pPr>
            <a:r>
              <a:rPr lang="en-US" sz="1540" dirty="0">
                <a:solidFill>
                  <a:srgbClr val="000000"/>
                </a:solidFill>
                <a:ea typeface="+mn-ea"/>
              </a:rPr>
              <a:t>Produce the data</a:t>
            </a:r>
          </a:p>
          <a:p>
            <a:pPr defTabSz="1005840" eaLnBrk="1" hangingPunct="1">
              <a:spcBef>
                <a:spcPct val="20000"/>
              </a:spcBef>
            </a:pPr>
            <a:endParaRPr lang="en-US" sz="1540" dirty="0">
              <a:solidFill>
                <a:srgbClr val="000000"/>
              </a:solidFill>
              <a:ea typeface="+mn-ea"/>
            </a:endParaRPr>
          </a:p>
          <a:p>
            <a:pPr marL="314325" indent="-314325" defTabSz="1005840" eaLnBrk="1" hangingPunct="1">
              <a:spcBef>
                <a:spcPct val="20000"/>
              </a:spcBef>
              <a:buFont typeface="Wingdings" panose="05000000000000000000" pitchFamily="2" charset="2"/>
              <a:buChar char="§"/>
            </a:pPr>
            <a:r>
              <a:rPr lang="en-US" sz="1540" dirty="0">
                <a:solidFill>
                  <a:srgbClr val="000000"/>
                </a:solidFill>
                <a:ea typeface="+mn-ea"/>
              </a:rPr>
              <a:t>Share anecdotes about students</a:t>
            </a:r>
          </a:p>
          <a:p>
            <a:pPr defTabSz="1005840" eaLnBrk="1" hangingPunct="1">
              <a:spcBef>
                <a:spcPct val="20000"/>
              </a:spcBef>
            </a:pPr>
            <a:endParaRPr lang="en-US" sz="1540" dirty="0">
              <a:solidFill>
                <a:srgbClr val="000000"/>
              </a:solidFill>
              <a:ea typeface="+mn-ea"/>
            </a:endParaRPr>
          </a:p>
          <a:p>
            <a:pPr marL="314325" indent="-314325" defTabSz="1005840" eaLnBrk="1" hangingPunct="1">
              <a:spcBef>
                <a:spcPct val="20000"/>
              </a:spcBef>
              <a:buFont typeface="Wingdings" panose="05000000000000000000" pitchFamily="2" charset="2"/>
              <a:buChar char="§"/>
            </a:pPr>
            <a:r>
              <a:rPr lang="en-US" sz="1540" dirty="0">
                <a:solidFill>
                  <a:srgbClr val="000000"/>
                </a:solidFill>
                <a:ea typeface="+mn-ea"/>
              </a:rPr>
              <a:t>Collaborative decisions for education stipend</a:t>
            </a:r>
          </a:p>
        </p:txBody>
      </p:sp>
    </p:spTree>
    <p:extLst>
      <p:ext uri="{BB962C8B-B14F-4D97-AF65-F5344CB8AC3E}">
        <p14:creationId xmlns:p14="http://schemas.microsoft.com/office/powerpoint/2010/main" val="1573192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a:xfrm>
            <a:off x="328818" y="264477"/>
            <a:ext cx="7367429" cy="560547"/>
          </a:xfrm>
        </p:spPr>
        <p:txBody>
          <a:bodyPr/>
          <a:lstStyle/>
          <a:p>
            <a:r>
              <a:rPr lang="en-US" dirty="0"/>
              <a:t>Our Tools: </a:t>
            </a:r>
            <a:r>
              <a:rPr lang="en-US" sz="2200" i="1" dirty="0">
                <a:solidFill>
                  <a:srgbClr val="F7861E"/>
                </a:solidFill>
              </a:rPr>
              <a:t>Mapping Outcomes</a:t>
            </a:r>
            <a:endParaRPr lang="en-US" i="1" dirty="0">
              <a:solidFill>
                <a:srgbClr val="F7861E"/>
              </a:solidFill>
            </a:endParaRPr>
          </a:p>
        </p:txBody>
      </p:sp>
      <p:pic>
        <p:nvPicPr>
          <p:cNvPr id="8" name="Picture 7">
            <a:extLst>
              <a:ext uri="{FF2B5EF4-FFF2-40B4-BE49-F238E27FC236}">
                <a16:creationId xmlns:a16="http://schemas.microsoft.com/office/drawing/2014/main" xmlns="" id="{3379F56E-8F17-4AEC-A12F-E67A8CB26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09" y="1778725"/>
            <a:ext cx="4602836" cy="5879375"/>
          </a:xfrm>
          <a:prstGeom prst="rect">
            <a:avLst/>
          </a:prstGeom>
          <a:ln>
            <a:solidFill>
              <a:schemeClr val="tx1"/>
            </a:solidFill>
          </a:ln>
        </p:spPr>
      </p:pic>
      <p:pic>
        <p:nvPicPr>
          <p:cNvPr id="10" name="Picture 9">
            <a:extLst>
              <a:ext uri="{FF2B5EF4-FFF2-40B4-BE49-F238E27FC236}">
                <a16:creationId xmlns:a16="http://schemas.microsoft.com/office/drawing/2014/main" xmlns="" id="{7750BB1E-986C-439A-BAC1-5D7DBF8A9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432" y="1778725"/>
            <a:ext cx="4770968" cy="5879375"/>
          </a:xfrm>
          <a:prstGeom prst="rect">
            <a:avLst/>
          </a:prstGeom>
          <a:ln>
            <a:solidFill>
              <a:schemeClr val="tx1"/>
            </a:solidFill>
          </a:ln>
        </p:spPr>
      </p:pic>
      <p:sp>
        <p:nvSpPr>
          <p:cNvPr id="11" name="TextBox 10">
            <a:extLst>
              <a:ext uri="{FF2B5EF4-FFF2-40B4-BE49-F238E27FC236}">
                <a16:creationId xmlns:a16="http://schemas.microsoft.com/office/drawing/2014/main" xmlns="" id="{57DCE69A-F8FE-4D3A-B5F3-00825782F392}"/>
              </a:ext>
            </a:extLst>
          </p:cNvPr>
          <p:cNvSpPr txBox="1"/>
          <p:nvPr/>
        </p:nvSpPr>
        <p:spPr>
          <a:xfrm>
            <a:off x="330215" y="1311729"/>
            <a:ext cx="4401025" cy="430887"/>
          </a:xfrm>
          <a:prstGeom prst="rect">
            <a:avLst/>
          </a:prstGeom>
          <a:noFill/>
        </p:spPr>
        <p:txBody>
          <a:bodyPr wrap="square" rtlCol="0">
            <a:spAutoFit/>
          </a:bodyPr>
          <a:lstStyle/>
          <a:p>
            <a:pPr defTabSz="1005840" eaLnBrk="1" hangingPunct="1">
              <a:spcBef>
                <a:spcPct val="20000"/>
              </a:spcBef>
            </a:pPr>
            <a:r>
              <a:rPr lang="en-US" sz="2200" dirty="0">
                <a:solidFill>
                  <a:srgbClr val="000000"/>
                </a:solidFill>
                <a:latin typeface="Calibri" panose="020F0502020204030204" pitchFamily="34" charset="0"/>
                <a:ea typeface="+mn-ea"/>
              </a:rPr>
              <a:t>Boston Hotspots &amp; CI’s</a:t>
            </a:r>
          </a:p>
        </p:txBody>
      </p:sp>
      <p:sp>
        <p:nvSpPr>
          <p:cNvPr id="12" name="TextBox 11">
            <a:extLst>
              <a:ext uri="{FF2B5EF4-FFF2-40B4-BE49-F238E27FC236}">
                <a16:creationId xmlns:a16="http://schemas.microsoft.com/office/drawing/2014/main" xmlns="" id="{5D65B480-9C1B-4B35-A93F-9B37B60C7A0C}"/>
              </a:ext>
            </a:extLst>
          </p:cNvPr>
          <p:cNvSpPr txBox="1"/>
          <p:nvPr/>
        </p:nvSpPr>
        <p:spPr>
          <a:xfrm>
            <a:off x="5287432" y="1323703"/>
            <a:ext cx="4401025" cy="430887"/>
          </a:xfrm>
          <a:prstGeom prst="rect">
            <a:avLst/>
          </a:prstGeom>
          <a:noFill/>
        </p:spPr>
        <p:txBody>
          <a:bodyPr wrap="square" rtlCol="0">
            <a:spAutoFit/>
          </a:bodyPr>
          <a:lstStyle/>
          <a:p>
            <a:pPr defTabSz="1005840" eaLnBrk="1" hangingPunct="1">
              <a:spcBef>
                <a:spcPct val="20000"/>
              </a:spcBef>
            </a:pPr>
            <a:r>
              <a:rPr lang="en-US" sz="2200" dirty="0">
                <a:solidFill>
                  <a:srgbClr val="000000"/>
                </a:solidFill>
                <a:latin typeface="Calibri" panose="020F0502020204030204" pitchFamily="34" charset="0"/>
                <a:ea typeface="+mn-ea"/>
              </a:rPr>
              <a:t>Boston Hotspots &amp; Matriculated CI’s</a:t>
            </a:r>
          </a:p>
        </p:txBody>
      </p:sp>
    </p:spTree>
    <p:extLst>
      <p:ext uri="{BB962C8B-B14F-4D97-AF65-F5344CB8AC3E}">
        <p14:creationId xmlns:p14="http://schemas.microsoft.com/office/powerpoint/2010/main" val="42730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p:txBody>
          <a:bodyPr/>
          <a:lstStyle/>
          <a:p>
            <a:r>
              <a:rPr lang="en-US" dirty="0"/>
              <a:t>Continuous Learning</a:t>
            </a:r>
            <a:endParaRPr lang="en-US" sz="2530" dirty="0">
              <a:solidFill>
                <a:srgbClr val="F7861E"/>
              </a:solidFill>
            </a:endParaRPr>
          </a:p>
        </p:txBody>
      </p:sp>
      <p:sp>
        <p:nvSpPr>
          <p:cNvPr id="2" name="Content Placeholder 1">
            <a:extLst>
              <a:ext uri="{FF2B5EF4-FFF2-40B4-BE49-F238E27FC236}">
                <a16:creationId xmlns:a16="http://schemas.microsoft.com/office/drawing/2014/main" xmlns="" id="{7AFD0F48-449A-4A11-BD9A-B12ABB39D96E}"/>
              </a:ext>
            </a:extLst>
          </p:cNvPr>
          <p:cNvSpPr>
            <a:spLocks noGrp="1"/>
          </p:cNvSpPr>
          <p:nvPr>
            <p:ph idx="1"/>
          </p:nvPr>
        </p:nvSpPr>
        <p:spPr>
          <a:ln>
            <a:noFill/>
          </a:ln>
        </p:spPr>
        <p:txBody>
          <a:bodyPr/>
          <a:lstStyle/>
          <a:p>
            <a:pPr>
              <a:buFont typeface="Wingdings" panose="05000000000000000000" pitchFamily="2" charset="2"/>
              <a:buChar char="q"/>
            </a:pPr>
            <a:r>
              <a:rPr lang="en-US" sz="3080" b="1" dirty="0">
                <a:solidFill>
                  <a:srgbClr val="F7861E"/>
                </a:solidFill>
                <a:latin typeface="Calibri" panose="020F0502020204030204" pitchFamily="34" charset="0"/>
              </a:rPr>
              <a:t>Using data to: </a:t>
            </a:r>
          </a:p>
          <a:p>
            <a:pPr lvl="1">
              <a:buFont typeface="Wingdings" panose="05000000000000000000" pitchFamily="2" charset="2"/>
              <a:buChar char="§"/>
            </a:pPr>
            <a:r>
              <a:rPr lang="en-US" sz="2640" dirty="0">
                <a:solidFill>
                  <a:srgbClr val="005596"/>
                </a:solidFill>
                <a:latin typeface="Calibri" panose="020F0502020204030204" pitchFamily="34" charset="0"/>
              </a:rPr>
              <a:t>Inform conversations and decisions</a:t>
            </a:r>
          </a:p>
          <a:p>
            <a:pPr marL="502920" lvl="1" indent="0">
              <a:buNone/>
            </a:pPr>
            <a:endParaRPr lang="en-US" sz="2640" dirty="0">
              <a:solidFill>
                <a:srgbClr val="005596"/>
              </a:solidFill>
              <a:latin typeface="Calibri" panose="020F0502020204030204" pitchFamily="34" charset="0"/>
            </a:endParaRPr>
          </a:p>
          <a:p>
            <a:pPr lvl="1">
              <a:buFont typeface="Wingdings" panose="05000000000000000000" pitchFamily="2" charset="2"/>
              <a:buChar char="§"/>
            </a:pPr>
            <a:r>
              <a:rPr lang="en-US" sz="2640" dirty="0">
                <a:solidFill>
                  <a:srgbClr val="005596"/>
                </a:solidFill>
                <a:latin typeface="Calibri" panose="020F0502020204030204" pitchFamily="34" charset="0"/>
              </a:rPr>
              <a:t>Learn about our current and target students</a:t>
            </a:r>
          </a:p>
          <a:p>
            <a:pPr marL="502920" lvl="1" indent="0">
              <a:buNone/>
            </a:pPr>
            <a:endParaRPr lang="en-US" sz="2640" dirty="0">
              <a:solidFill>
                <a:srgbClr val="005596"/>
              </a:solidFill>
              <a:latin typeface="Calibri" panose="020F0502020204030204" pitchFamily="34" charset="0"/>
            </a:endParaRPr>
          </a:p>
          <a:p>
            <a:pPr lvl="1">
              <a:buFont typeface="Wingdings" panose="05000000000000000000" pitchFamily="2" charset="2"/>
              <a:buChar char="§"/>
            </a:pPr>
            <a:r>
              <a:rPr lang="en-US" sz="2640" dirty="0">
                <a:solidFill>
                  <a:srgbClr val="005596"/>
                </a:solidFill>
                <a:latin typeface="Calibri" panose="020F0502020204030204" pitchFamily="34" charset="0"/>
              </a:rPr>
              <a:t>Form common language, definitions</a:t>
            </a:r>
          </a:p>
          <a:p>
            <a:pPr marL="502920" lvl="1" indent="0">
              <a:buNone/>
            </a:pPr>
            <a:endParaRPr lang="en-US" sz="2640" dirty="0">
              <a:solidFill>
                <a:srgbClr val="005596"/>
              </a:solidFill>
              <a:latin typeface="Calibri" panose="020F0502020204030204" pitchFamily="34" charset="0"/>
            </a:endParaRPr>
          </a:p>
          <a:p>
            <a:pPr lvl="1">
              <a:buFont typeface="Wingdings" panose="05000000000000000000" pitchFamily="2" charset="2"/>
              <a:buChar char="§"/>
            </a:pPr>
            <a:r>
              <a:rPr lang="en-US" sz="2640" dirty="0">
                <a:solidFill>
                  <a:srgbClr val="005596"/>
                </a:solidFill>
                <a:latin typeface="Calibri" panose="020F0502020204030204" pitchFamily="34" charset="0"/>
              </a:rPr>
              <a:t>Develop trust within staff</a:t>
            </a:r>
          </a:p>
          <a:p>
            <a:pPr>
              <a:buFontTx/>
              <a:buChar char="-"/>
            </a:pPr>
            <a:endParaRPr lang="en-US" sz="2200" b="1" dirty="0">
              <a:latin typeface="Calibri" panose="020F0502020204030204" pitchFamily="34" charset="0"/>
            </a:endParaRPr>
          </a:p>
        </p:txBody>
      </p:sp>
    </p:spTree>
    <p:extLst>
      <p:ext uri="{BB962C8B-B14F-4D97-AF65-F5344CB8AC3E}">
        <p14:creationId xmlns:p14="http://schemas.microsoft.com/office/powerpoint/2010/main" val="1844637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B35A692-B9FE-4159-94CC-0401E635B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spTree>
    <p:extLst>
      <p:ext uri="{BB962C8B-B14F-4D97-AF65-F5344CB8AC3E}">
        <p14:creationId xmlns:p14="http://schemas.microsoft.com/office/powerpoint/2010/main" val="2155441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98BB63D-C19B-4CCB-99DF-960A0E4BD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spTree>
    <p:extLst>
      <p:ext uri="{BB962C8B-B14F-4D97-AF65-F5344CB8AC3E}">
        <p14:creationId xmlns:p14="http://schemas.microsoft.com/office/powerpoint/2010/main" val="140240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1E4D8D1-0062-4C14-A5C5-CED3BE574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spTree>
    <p:extLst>
      <p:ext uri="{BB962C8B-B14F-4D97-AF65-F5344CB8AC3E}">
        <p14:creationId xmlns:p14="http://schemas.microsoft.com/office/powerpoint/2010/main" val="1412902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p:txBody>
          <a:bodyPr/>
          <a:lstStyle/>
          <a:p>
            <a:r>
              <a:rPr lang="en-US" dirty="0"/>
              <a:t>College Bound Dorchester</a:t>
            </a:r>
          </a:p>
        </p:txBody>
      </p:sp>
      <p:sp>
        <p:nvSpPr>
          <p:cNvPr id="2" name="Content Placeholder 1">
            <a:extLst>
              <a:ext uri="{FF2B5EF4-FFF2-40B4-BE49-F238E27FC236}">
                <a16:creationId xmlns:a16="http://schemas.microsoft.com/office/drawing/2014/main" xmlns="" id="{7AFD0F48-449A-4A11-BD9A-B12ABB39D96E}"/>
              </a:ext>
            </a:extLst>
          </p:cNvPr>
          <p:cNvSpPr>
            <a:spLocks noGrp="1"/>
          </p:cNvSpPr>
          <p:nvPr>
            <p:ph idx="1"/>
          </p:nvPr>
        </p:nvSpPr>
        <p:spPr>
          <a:ln>
            <a:noFill/>
          </a:ln>
        </p:spPr>
        <p:txBody>
          <a:bodyPr/>
          <a:lstStyle/>
          <a:p>
            <a:pPr marL="0" indent="0">
              <a:buNone/>
            </a:pPr>
            <a:endParaRPr lang="en-US" sz="3080" b="1" dirty="0">
              <a:solidFill>
                <a:srgbClr val="005596"/>
              </a:solidFill>
              <a:latin typeface="Calibri" panose="020F0502020204030204" pitchFamily="34" charset="0"/>
            </a:endParaRPr>
          </a:p>
          <a:p>
            <a:pPr marL="0" indent="0">
              <a:buNone/>
            </a:pPr>
            <a:r>
              <a:rPr lang="en-US" sz="3080" b="1" dirty="0">
                <a:solidFill>
                  <a:srgbClr val="005596"/>
                </a:solidFill>
                <a:latin typeface="Calibri" panose="020F0502020204030204" pitchFamily="34" charset="0"/>
              </a:rPr>
              <a:t>Mission: </a:t>
            </a:r>
            <a:r>
              <a:rPr lang="en-US" sz="2200" dirty="0">
                <a:latin typeface="Calibri" panose="020F0502020204030204" pitchFamily="34" charset="0"/>
              </a:rPr>
              <a:t>to equip students with the attitude, skills and experience to graduate from college</a:t>
            </a:r>
          </a:p>
          <a:p>
            <a:pPr marL="0" indent="0">
              <a:buNone/>
            </a:pPr>
            <a:endParaRPr lang="en-US" sz="2200" b="1" dirty="0">
              <a:latin typeface="Calibri" panose="020F0502020204030204" pitchFamily="34" charset="0"/>
            </a:endParaRPr>
          </a:p>
          <a:p>
            <a:pPr marL="0" indent="0">
              <a:buNone/>
            </a:pPr>
            <a:r>
              <a:rPr lang="en-US" sz="3080" b="1" dirty="0">
                <a:solidFill>
                  <a:srgbClr val="005596"/>
                </a:solidFill>
                <a:latin typeface="Calibri" panose="020F0502020204030204" pitchFamily="34" charset="0"/>
              </a:rPr>
              <a:t>Vision: </a:t>
            </a:r>
            <a:r>
              <a:rPr lang="en-US" sz="2200" dirty="0"/>
              <a:t>to end cycles of urban poverty, violence and lack of opportunity through education</a:t>
            </a:r>
          </a:p>
          <a:p>
            <a:pPr marL="0" indent="0">
              <a:buNone/>
            </a:pPr>
            <a:endParaRPr lang="en-US" sz="2200" b="1" dirty="0">
              <a:latin typeface="Calibri" panose="020F0502020204030204" pitchFamily="34" charset="0"/>
            </a:endParaRPr>
          </a:p>
          <a:p>
            <a:pPr marL="0" indent="0">
              <a:buNone/>
            </a:pPr>
            <a:r>
              <a:rPr lang="en-US" sz="3080" b="1" dirty="0">
                <a:solidFill>
                  <a:srgbClr val="F7861E"/>
                </a:solidFill>
                <a:latin typeface="Calibri" panose="020F0502020204030204" pitchFamily="34" charset="0"/>
              </a:rPr>
              <a:t>Theory of Change: </a:t>
            </a:r>
            <a:r>
              <a:rPr lang="en-US" sz="2200" dirty="0"/>
              <a:t>To create lasting community change, we must invest in the young people who are disproportionately disrupting their neighborhoods. We call these young people </a:t>
            </a:r>
            <a:r>
              <a:rPr lang="en-US" sz="2200" i="1" u="sng" dirty="0"/>
              <a:t>Core Influencers</a:t>
            </a:r>
            <a:r>
              <a:rPr lang="en-US" sz="2200" i="1" dirty="0"/>
              <a:t> </a:t>
            </a:r>
            <a:r>
              <a:rPr lang="en-US" sz="2200" dirty="0"/>
              <a:t>because they are disengaged and off-track but they are highly influential. Given the right motivation and support, they can be positive forces that create a college-going culture in their communities. </a:t>
            </a:r>
            <a:endParaRPr lang="en-US" sz="2200" b="1" dirty="0">
              <a:latin typeface="Calibri" panose="020F0502020204030204" pitchFamily="34" charset="0"/>
            </a:endParaRPr>
          </a:p>
        </p:txBody>
      </p:sp>
    </p:spTree>
    <p:extLst>
      <p:ext uri="{BB962C8B-B14F-4D97-AF65-F5344CB8AC3E}">
        <p14:creationId xmlns:p14="http://schemas.microsoft.com/office/powerpoint/2010/main" val="3348757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F64C671-4B07-4DA3-97CA-1CA369026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spTree>
    <p:extLst>
      <p:ext uri="{BB962C8B-B14F-4D97-AF65-F5344CB8AC3E}">
        <p14:creationId xmlns:p14="http://schemas.microsoft.com/office/powerpoint/2010/main" val="3041076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E0D7ECF-FFEA-41D7-9F8B-5804B0E82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pic>
        <p:nvPicPr>
          <p:cNvPr id="7" name="Picture 2" descr="Image result for students raising hands">
            <a:extLst>
              <a:ext uri="{FF2B5EF4-FFF2-40B4-BE49-F238E27FC236}">
                <a16:creationId xmlns="" xmlns:a16="http://schemas.microsoft.com/office/drawing/2014/main" id="{7D5C5F1C-5954-4D17-A72E-7329CF09C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2429"/>
            <a:ext cx="10058400" cy="499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164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D10AD84-98F8-46BF-8AFA-38A71B3A5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spTree>
    <p:extLst>
      <p:ext uri="{BB962C8B-B14F-4D97-AF65-F5344CB8AC3E}">
        <p14:creationId xmlns:p14="http://schemas.microsoft.com/office/powerpoint/2010/main" val="2115661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C3C3967-8E24-4706-8F43-C27E127EA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spTree>
    <p:extLst>
      <p:ext uri="{BB962C8B-B14F-4D97-AF65-F5344CB8AC3E}">
        <p14:creationId xmlns:p14="http://schemas.microsoft.com/office/powerpoint/2010/main" val="434506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E240746-F8BE-4653-BB2F-9ED784F07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spTree>
    <p:extLst>
      <p:ext uri="{BB962C8B-B14F-4D97-AF65-F5344CB8AC3E}">
        <p14:creationId xmlns:p14="http://schemas.microsoft.com/office/powerpoint/2010/main" val="4158261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D61874A-C3A4-47C6-82EA-B136643F0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spTree>
    <p:extLst>
      <p:ext uri="{BB962C8B-B14F-4D97-AF65-F5344CB8AC3E}">
        <p14:creationId xmlns:p14="http://schemas.microsoft.com/office/powerpoint/2010/main" val="529314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06B9BA7-3695-468A-B674-AD06DDFB4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spTree>
    <p:extLst>
      <p:ext uri="{BB962C8B-B14F-4D97-AF65-F5344CB8AC3E}">
        <p14:creationId xmlns:p14="http://schemas.microsoft.com/office/powerpoint/2010/main" val="3141653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33A822F-2B6B-4BEE-A071-910055251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graphicFrame>
        <p:nvGraphicFramePr>
          <p:cNvPr id="6" name="Table 5">
            <a:extLst>
              <a:ext uri="{FF2B5EF4-FFF2-40B4-BE49-F238E27FC236}">
                <a16:creationId xmlns="" xmlns:a16="http://schemas.microsoft.com/office/drawing/2014/main" id="{8781D818-0E58-4381-8F36-30BBF0661B55}"/>
              </a:ext>
            </a:extLst>
          </p:cNvPr>
          <p:cNvGraphicFramePr>
            <a:graphicFrameLocks noGrp="1"/>
          </p:cNvGraphicFramePr>
          <p:nvPr>
            <p:extLst>
              <p:ext uri="{D42A27DB-BD31-4B8C-83A1-F6EECF244321}">
                <p14:modId xmlns:p14="http://schemas.microsoft.com/office/powerpoint/2010/main" val="2668637097"/>
              </p:ext>
            </p:extLst>
          </p:nvPr>
        </p:nvGraphicFramePr>
        <p:xfrm>
          <a:off x="268224" y="2679192"/>
          <a:ext cx="9544306" cy="1810512"/>
        </p:xfrm>
        <a:graphic>
          <a:graphicData uri="http://schemas.openxmlformats.org/drawingml/2006/table">
            <a:tbl>
              <a:tblPr firstRow="1" bandRow="1">
                <a:tableStyleId>{5C22544A-7EE6-4342-B048-85BDC9FD1C3A}</a:tableStyleId>
              </a:tblPr>
              <a:tblGrid>
                <a:gridCol w="1519936">
                  <a:extLst>
                    <a:ext uri="{9D8B030D-6E8A-4147-A177-3AD203B41FA5}">
                      <a16:colId xmlns="" xmlns:a16="http://schemas.microsoft.com/office/drawing/2014/main" val="1532971555"/>
                    </a:ext>
                  </a:extLst>
                </a:gridCol>
                <a:gridCol w="1810512">
                  <a:extLst>
                    <a:ext uri="{9D8B030D-6E8A-4147-A177-3AD203B41FA5}">
                      <a16:colId xmlns="" xmlns:a16="http://schemas.microsoft.com/office/drawing/2014/main" val="192680432"/>
                    </a:ext>
                  </a:extLst>
                </a:gridCol>
                <a:gridCol w="1441705">
                  <a:extLst>
                    <a:ext uri="{9D8B030D-6E8A-4147-A177-3AD203B41FA5}">
                      <a16:colId xmlns="" xmlns:a16="http://schemas.microsoft.com/office/drawing/2014/main" val="3825430534"/>
                    </a:ext>
                  </a:extLst>
                </a:gridCol>
                <a:gridCol w="1590718">
                  <a:extLst>
                    <a:ext uri="{9D8B030D-6E8A-4147-A177-3AD203B41FA5}">
                      <a16:colId xmlns="" xmlns:a16="http://schemas.microsoft.com/office/drawing/2014/main" val="1887429443"/>
                    </a:ext>
                  </a:extLst>
                </a:gridCol>
                <a:gridCol w="1326217">
                  <a:extLst>
                    <a:ext uri="{9D8B030D-6E8A-4147-A177-3AD203B41FA5}">
                      <a16:colId xmlns="" xmlns:a16="http://schemas.microsoft.com/office/drawing/2014/main" val="1454253794"/>
                    </a:ext>
                  </a:extLst>
                </a:gridCol>
                <a:gridCol w="1855218">
                  <a:extLst>
                    <a:ext uri="{9D8B030D-6E8A-4147-A177-3AD203B41FA5}">
                      <a16:colId xmlns="" xmlns:a16="http://schemas.microsoft.com/office/drawing/2014/main" val="3567264112"/>
                    </a:ext>
                  </a:extLst>
                </a:gridCol>
              </a:tblGrid>
              <a:tr h="1307592">
                <a:tc>
                  <a:txBody>
                    <a:bodyPr/>
                    <a:lstStyle/>
                    <a:p>
                      <a:r>
                        <a:rPr lang="en-US" sz="2600" dirty="0">
                          <a:latin typeface="Arial" panose="020B0604020202020204" pitchFamily="34" charset="0"/>
                          <a:cs typeface="Arial" panose="020B0604020202020204" pitchFamily="34" charset="0"/>
                        </a:rPr>
                        <a:t>Region</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Expected Jobs</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Waitlist</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No-Show Rate</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Drop-Out Rate</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Lottery Retention</a:t>
                      </a:r>
                    </a:p>
                  </a:txBody>
                  <a:tcPr marL="100584" marR="100584" marT="50292" marB="50292"/>
                </a:tc>
                <a:extLst>
                  <a:ext uri="{0D108BD9-81ED-4DB2-BD59-A6C34878D82A}">
                    <a16:rowId xmlns="" xmlns:a16="http://schemas.microsoft.com/office/drawing/2014/main" val="1405847005"/>
                  </a:ext>
                </a:extLst>
              </a:tr>
              <a:tr h="502920">
                <a:tc>
                  <a:txBody>
                    <a:bodyPr/>
                    <a:lstStyle/>
                    <a:p>
                      <a:r>
                        <a:rPr lang="en-US" sz="2600" dirty="0">
                          <a:latin typeface="Arial" panose="020B0604020202020204" pitchFamily="34" charset="0"/>
                          <a:cs typeface="Arial" panose="020B0604020202020204" pitchFamily="34" charset="0"/>
                        </a:rPr>
                        <a:t>BALT.</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75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10</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25%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60%</a:t>
                      </a:r>
                    </a:p>
                  </a:txBody>
                  <a:tcPr marL="100584" marR="100584" marT="50292" marB="50292"/>
                </a:tc>
                <a:extLst>
                  <a:ext uri="{0D108BD9-81ED-4DB2-BD59-A6C34878D82A}">
                    <a16:rowId xmlns="" xmlns:a16="http://schemas.microsoft.com/office/drawing/2014/main" val="786422223"/>
                  </a:ext>
                </a:extLst>
              </a:tr>
            </a:tbl>
          </a:graphicData>
        </a:graphic>
      </p:graphicFrame>
      <p:graphicFrame>
        <p:nvGraphicFramePr>
          <p:cNvPr id="7" name="Table 6">
            <a:extLst>
              <a:ext uri="{FF2B5EF4-FFF2-40B4-BE49-F238E27FC236}">
                <a16:creationId xmlns="" xmlns:a16="http://schemas.microsoft.com/office/drawing/2014/main" id="{B54E85E6-A6D0-4637-AC01-D7C96FB27A76}"/>
              </a:ext>
            </a:extLst>
          </p:cNvPr>
          <p:cNvGraphicFramePr>
            <a:graphicFrameLocks noGrp="1"/>
          </p:cNvGraphicFramePr>
          <p:nvPr>
            <p:extLst>
              <p:ext uri="{D42A27DB-BD31-4B8C-83A1-F6EECF244321}">
                <p14:modId xmlns:p14="http://schemas.microsoft.com/office/powerpoint/2010/main" val="1310194081"/>
              </p:ext>
            </p:extLst>
          </p:nvPr>
        </p:nvGraphicFramePr>
        <p:xfrm>
          <a:off x="2112264" y="5369814"/>
          <a:ext cx="5833872" cy="1615440"/>
        </p:xfrm>
        <a:graphic>
          <a:graphicData uri="http://schemas.openxmlformats.org/drawingml/2006/table">
            <a:tbl>
              <a:tblPr firstRow="1" bandRow="1">
                <a:tableStyleId>{5C22544A-7EE6-4342-B048-85BDC9FD1C3A}</a:tableStyleId>
              </a:tblPr>
              <a:tblGrid>
                <a:gridCol w="3017520">
                  <a:extLst>
                    <a:ext uri="{9D8B030D-6E8A-4147-A177-3AD203B41FA5}">
                      <a16:colId xmlns="" xmlns:a16="http://schemas.microsoft.com/office/drawing/2014/main" val="805596759"/>
                    </a:ext>
                  </a:extLst>
                </a:gridCol>
                <a:gridCol w="2816352">
                  <a:extLst>
                    <a:ext uri="{9D8B030D-6E8A-4147-A177-3AD203B41FA5}">
                      <a16:colId xmlns="" xmlns:a16="http://schemas.microsoft.com/office/drawing/2014/main" val="428601870"/>
                    </a:ext>
                  </a:extLst>
                </a:gridCol>
              </a:tblGrid>
              <a:tr h="905256">
                <a:tc>
                  <a:txBody>
                    <a:bodyPr/>
                    <a:lstStyle/>
                    <a:p>
                      <a:pPr algn="ctr"/>
                      <a:r>
                        <a:rPr lang="en-US" sz="2600" dirty="0">
                          <a:latin typeface="Arial" panose="020B0604020202020204" pitchFamily="34" charset="0"/>
                          <a:cs typeface="Arial" panose="020B0604020202020204" pitchFamily="34" charset="0"/>
                        </a:rPr>
                        <a:t>Recruitment Target</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Ready for Placement</a:t>
                      </a:r>
                    </a:p>
                  </a:txBody>
                  <a:tcPr marL="100584" marR="100584" marT="50292" marB="50292"/>
                </a:tc>
                <a:extLst>
                  <a:ext uri="{0D108BD9-81ED-4DB2-BD59-A6C34878D82A}">
                    <a16:rowId xmlns="" xmlns:a16="http://schemas.microsoft.com/office/drawing/2014/main" val="2531233402"/>
                  </a:ext>
                </a:extLst>
              </a:tr>
              <a:tr h="704088">
                <a:tc>
                  <a:txBody>
                    <a:bodyPr/>
                    <a:lstStyle/>
                    <a:p>
                      <a:pPr algn="ctr"/>
                      <a:r>
                        <a:rPr lang="en-US" sz="4000" b="1" dirty="0">
                          <a:latin typeface="Arial" panose="020B0604020202020204" pitchFamily="34" charset="0"/>
                          <a:cs typeface="Arial" panose="020B0604020202020204" pitchFamily="34" charset="0"/>
                        </a:rPr>
                        <a:t>213</a:t>
                      </a:r>
                      <a:endParaRPr lang="en-US" sz="2600" b="1" dirty="0">
                        <a:latin typeface="Arial" panose="020B0604020202020204" pitchFamily="34" charset="0"/>
                        <a:cs typeface="Arial" panose="020B0604020202020204" pitchFamily="34" charset="0"/>
                      </a:endParaRPr>
                    </a:p>
                  </a:txBody>
                  <a:tcPr marL="100584" marR="100584" marT="50292" marB="50292"/>
                </a:tc>
                <a:tc>
                  <a:txBody>
                    <a:bodyPr/>
                    <a:lstStyle/>
                    <a:p>
                      <a:pPr algn="ctr"/>
                      <a:r>
                        <a:rPr lang="en-US" sz="2600" b="1" dirty="0">
                          <a:latin typeface="Arial" panose="020B0604020202020204" pitchFamily="34" charset="0"/>
                          <a:cs typeface="Arial" panose="020B0604020202020204" pitchFamily="34" charset="0"/>
                        </a:rPr>
                        <a:t>85</a:t>
                      </a:r>
                      <a:endParaRPr lang="en-US" sz="1800" b="1" dirty="0">
                        <a:latin typeface="Arial" panose="020B0604020202020204" pitchFamily="34" charset="0"/>
                        <a:cs typeface="Arial" panose="020B0604020202020204" pitchFamily="34" charset="0"/>
                      </a:endParaRPr>
                    </a:p>
                  </a:txBody>
                  <a:tcPr marL="100584" marR="100584" marT="50292" marB="50292"/>
                </a:tc>
                <a:extLst>
                  <a:ext uri="{0D108BD9-81ED-4DB2-BD59-A6C34878D82A}">
                    <a16:rowId xmlns="" xmlns:a16="http://schemas.microsoft.com/office/drawing/2014/main" val="1592202102"/>
                  </a:ext>
                </a:extLst>
              </a:tr>
            </a:tbl>
          </a:graphicData>
        </a:graphic>
      </p:graphicFrame>
    </p:spTree>
    <p:extLst>
      <p:ext uri="{BB962C8B-B14F-4D97-AF65-F5344CB8AC3E}">
        <p14:creationId xmlns:p14="http://schemas.microsoft.com/office/powerpoint/2010/main" val="903775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A45EE92-672A-495C-A25B-FEA9BD9F0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graphicFrame>
        <p:nvGraphicFramePr>
          <p:cNvPr id="6" name="Table 5">
            <a:extLst>
              <a:ext uri="{FF2B5EF4-FFF2-40B4-BE49-F238E27FC236}">
                <a16:creationId xmlns="" xmlns:a16="http://schemas.microsoft.com/office/drawing/2014/main" id="{A665E4CA-5B9E-46A7-8ADC-F8151544ED44}"/>
              </a:ext>
            </a:extLst>
          </p:cNvPr>
          <p:cNvGraphicFramePr>
            <a:graphicFrameLocks noGrp="1"/>
          </p:cNvGraphicFramePr>
          <p:nvPr>
            <p:extLst>
              <p:ext uri="{D42A27DB-BD31-4B8C-83A1-F6EECF244321}">
                <p14:modId xmlns:p14="http://schemas.microsoft.com/office/powerpoint/2010/main" val="1109889513"/>
              </p:ext>
            </p:extLst>
          </p:nvPr>
        </p:nvGraphicFramePr>
        <p:xfrm>
          <a:off x="268224" y="2679192"/>
          <a:ext cx="9544306" cy="1810512"/>
        </p:xfrm>
        <a:graphic>
          <a:graphicData uri="http://schemas.openxmlformats.org/drawingml/2006/table">
            <a:tbl>
              <a:tblPr firstRow="1" bandRow="1">
                <a:tableStyleId>{5C22544A-7EE6-4342-B048-85BDC9FD1C3A}</a:tableStyleId>
              </a:tblPr>
              <a:tblGrid>
                <a:gridCol w="1519936">
                  <a:extLst>
                    <a:ext uri="{9D8B030D-6E8A-4147-A177-3AD203B41FA5}">
                      <a16:colId xmlns="" xmlns:a16="http://schemas.microsoft.com/office/drawing/2014/main" val="1532971555"/>
                    </a:ext>
                  </a:extLst>
                </a:gridCol>
                <a:gridCol w="1810512">
                  <a:extLst>
                    <a:ext uri="{9D8B030D-6E8A-4147-A177-3AD203B41FA5}">
                      <a16:colId xmlns="" xmlns:a16="http://schemas.microsoft.com/office/drawing/2014/main" val="192680432"/>
                    </a:ext>
                  </a:extLst>
                </a:gridCol>
                <a:gridCol w="1441705">
                  <a:extLst>
                    <a:ext uri="{9D8B030D-6E8A-4147-A177-3AD203B41FA5}">
                      <a16:colId xmlns="" xmlns:a16="http://schemas.microsoft.com/office/drawing/2014/main" val="3825430534"/>
                    </a:ext>
                  </a:extLst>
                </a:gridCol>
                <a:gridCol w="1590718">
                  <a:extLst>
                    <a:ext uri="{9D8B030D-6E8A-4147-A177-3AD203B41FA5}">
                      <a16:colId xmlns="" xmlns:a16="http://schemas.microsoft.com/office/drawing/2014/main" val="1887429443"/>
                    </a:ext>
                  </a:extLst>
                </a:gridCol>
                <a:gridCol w="1326217">
                  <a:extLst>
                    <a:ext uri="{9D8B030D-6E8A-4147-A177-3AD203B41FA5}">
                      <a16:colId xmlns="" xmlns:a16="http://schemas.microsoft.com/office/drawing/2014/main" val="1454253794"/>
                    </a:ext>
                  </a:extLst>
                </a:gridCol>
                <a:gridCol w="1855218">
                  <a:extLst>
                    <a:ext uri="{9D8B030D-6E8A-4147-A177-3AD203B41FA5}">
                      <a16:colId xmlns="" xmlns:a16="http://schemas.microsoft.com/office/drawing/2014/main" val="3567264112"/>
                    </a:ext>
                  </a:extLst>
                </a:gridCol>
              </a:tblGrid>
              <a:tr h="1307592">
                <a:tc>
                  <a:txBody>
                    <a:bodyPr/>
                    <a:lstStyle/>
                    <a:p>
                      <a:r>
                        <a:rPr lang="en-US" sz="2600" dirty="0">
                          <a:latin typeface="Arial" panose="020B0604020202020204" pitchFamily="34" charset="0"/>
                          <a:cs typeface="Arial" panose="020B0604020202020204" pitchFamily="34" charset="0"/>
                        </a:rPr>
                        <a:t>Region</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Expected Jobs</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Waitlist</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No-Show Rate</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Drop-Out Rate</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Lottery Retention</a:t>
                      </a:r>
                    </a:p>
                  </a:txBody>
                  <a:tcPr marL="100584" marR="100584" marT="50292" marB="50292"/>
                </a:tc>
                <a:extLst>
                  <a:ext uri="{0D108BD9-81ED-4DB2-BD59-A6C34878D82A}">
                    <a16:rowId xmlns="" xmlns:a16="http://schemas.microsoft.com/office/drawing/2014/main" val="1405847005"/>
                  </a:ext>
                </a:extLst>
              </a:tr>
              <a:tr h="502920">
                <a:tc>
                  <a:txBody>
                    <a:bodyPr/>
                    <a:lstStyle/>
                    <a:p>
                      <a:r>
                        <a:rPr lang="en-US" sz="2600" dirty="0">
                          <a:latin typeface="Arial" panose="020B0604020202020204" pitchFamily="34" charset="0"/>
                          <a:cs typeface="Arial" panose="020B0604020202020204" pitchFamily="34" charset="0"/>
                        </a:rPr>
                        <a:t>BALT.</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75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10</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70%</a:t>
                      </a:r>
                    </a:p>
                  </a:txBody>
                  <a:tcPr marL="100584" marR="100584" marT="50292" marB="50292"/>
                </a:tc>
                <a:extLst>
                  <a:ext uri="{0D108BD9-81ED-4DB2-BD59-A6C34878D82A}">
                    <a16:rowId xmlns="" xmlns:a16="http://schemas.microsoft.com/office/drawing/2014/main" val="786422223"/>
                  </a:ext>
                </a:extLst>
              </a:tr>
            </a:tbl>
          </a:graphicData>
        </a:graphic>
      </p:graphicFrame>
      <p:graphicFrame>
        <p:nvGraphicFramePr>
          <p:cNvPr id="7" name="Table 6">
            <a:extLst>
              <a:ext uri="{FF2B5EF4-FFF2-40B4-BE49-F238E27FC236}">
                <a16:creationId xmlns="" xmlns:a16="http://schemas.microsoft.com/office/drawing/2014/main" id="{23C568D0-E06C-41E3-9062-76DA4A202949}"/>
              </a:ext>
            </a:extLst>
          </p:cNvPr>
          <p:cNvGraphicFramePr>
            <a:graphicFrameLocks noGrp="1"/>
          </p:cNvGraphicFramePr>
          <p:nvPr>
            <p:extLst>
              <p:ext uri="{D42A27DB-BD31-4B8C-83A1-F6EECF244321}">
                <p14:modId xmlns:p14="http://schemas.microsoft.com/office/powerpoint/2010/main" val="2682041389"/>
              </p:ext>
            </p:extLst>
          </p:nvPr>
        </p:nvGraphicFramePr>
        <p:xfrm>
          <a:off x="2112264" y="5369814"/>
          <a:ext cx="5833872" cy="1615440"/>
        </p:xfrm>
        <a:graphic>
          <a:graphicData uri="http://schemas.openxmlformats.org/drawingml/2006/table">
            <a:tbl>
              <a:tblPr firstRow="1" bandRow="1">
                <a:tableStyleId>{5C22544A-7EE6-4342-B048-85BDC9FD1C3A}</a:tableStyleId>
              </a:tblPr>
              <a:tblGrid>
                <a:gridCol w="3017520">
                  <a:extLst>
                    <a:ext uri="{9D8B030D-6E8A-4147-A177-3AD203B41FA5}">
                      <a16:colId xmlns="" xmlns:a16="http://schemas.microsoft.com/office/drawing/2014/main" val="805596759"/>
                    </a:ext>
                  </a:extLst>
                </a:gridCol>
                <a:gridCol w="2816352">
                  <a:extLst>
                    <a:ext uri="{9D8B030D-6E8A-4147-A177-3AD203B41FA5}">
                      <a16:colId xmlns="" xmlns:a16="http://schemas.microsoft.com/office/drawing/2014/main" val="428601870"/>
                    </a:ext>
                  </a:extLst>
                </a:gridCol>
              </a:tblGrid>
              <a:tr h="905256">
                <a:tc>
                  <a:txBody>
                    <a:bodyPr/>
                    <a:lstStyle/>
                    <a:p>
                      <a:pPr algn="ctr"/>
                      <a:r>
                        <a:rPr lang="en-US" sz="2600" dirty="0">
                          <a:latin typeface="Arial" panose="020B0604020202020204" pitchFamily="34" charset="0"/>
                          <a:cs typeface="Arial" panose="020B0604020202020204" pitchFamily="34" charset="0"/>
                        </a:rPr>
                        <a:t>Recruitment Target</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Ready for Placement</a:t>
                      </a:r>
                    </a:p>
                  </a:txBody>
                  <a:tcPr marL="100584" marR="100584" marT="50292" marB="50292"/>
                </a:tc>
                <a:extLst>
                  <a:ext uri="{0D108BD9-81ED-4DB2-BD59-A6C34878D82A}">
                    <a16:rowId xmlns="" xmlns:a16="http://schemas.microsoft.com/office/drawing/2014/main" val="2531233402"/>
                  </a:ext>
                </a:extLst>
              </a:tr>
              <a:tr h="704088">
                <a:tc>
                  <a:txBody>
                    <a:bodyPr/>
                    <a:lstStyle/>
                    <a:p>
                      <a:pPr algn="ctr"/>
                      <a:r>
                        <a:rPr lang="en-US" sz="4000" b="1" dirty="0">
                          <a:latin typeface="Arial" panose="020B0604020202020204" pitchFamily="34" charset="0"/>
                          <a:cs typeface="Arial" panose="020B0604020202020204" pitchFamily="34" charset="0"/>
                        </a:rPr>
                        <a:t>182</a:t>
                      </a:r>
                      <a:endParaRPr lang="en-US" sz="2600" b="1" dirty="0">
                        <a:latin typeface="Arial" panose="020B0604020202020204" pitchFamily="34" charset="0"/>
                        <a:cs typeface="Arial" panose="020B0604020202020204" pitchFamily="34" charset="0"/>
                      </a:endParaRPr>
                    </a:p>
                  </a:txBody>
                  <a:tcPr marL="100584" marR="100584" marT="50292" marB="50292"/>
                </a:tc>
                <a:tc>
                  <a:txBody>
                    <a:bodyPr/>
                    <a:lstStyle/>
                    <a:p>
                      <a:pPr algn="ctr"/>
                      <a:r>
                        <a:rPr lang="en-US" sz="2600" b="1" dirty="0">
                          <a:latin typeface="Arial" panose="020B0604020202020204" pitchFamily="34" charset="0"/>
                          <a:cs typeface="Arial" panose="020B0604020202020204" pitchFamily="34" charset="0"/>
                        </a:rPr>
                        <a:t>85</a:t>
                      </a:r>
                      <a:endParaRPr lang="en-US" sz="1800" b="1" dirty="0">
                        <a:latin typeface="Arial" panose="020B0604020202020204" pitchFamily="34" charset="0"/>
                        <a:cs typeface="Arial" panose="020B0604020202020204" pitchFamily="34" charset="0"/>
                      </a:endParaRPr>
                    </a:p>
                  </a:txBody>
                  <a:tcPr marL="100584" marR="100584" marT="50292" marB="50292"/>
                </a:tc>
                <a:extLst>
                  <a:ext uri="{0D108BD9-81ED-4DB2-BD59-A6C34878D82A}">
                    <a16:rowId xmlns="" xmlns:a16="http://schemas.microsoft.com/office/drawing/2014/main" val="1592202102"/>
                  </a:ext>
                </a:extLst>
              </a:tr>
            </a:tbl>
          </a:graphicData>
        </a:graphic>
      </p:graphicFrame>
    </p:spTree>
    <p:extLst>
      <p:ext uri="{BB962C8B-B14F-4D97-AF65-F5344CB8AC3E}">
        <p14:creationId xmlns:p14="http://schemas.microsoft.com/office/powerpoint/2010/main" val="1294461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565B312-DE85-4FB7-B7C4-B3B59679F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graphicFrame>
        <p:nvGraphicFramePr>
          <p:cNvPr id="8" name="Table 7">
            <a:extLst>
              <a:ext uri="{FF2B5EF4-FFF2-40B4-BE49-F238E27FC236}">
                <a16:creationId xmlns="" xmlns:a16="http://schemas.microsoft.com/office/drawing/2014/main" id="{D074CDC5-A0C0-45AC-A6D5-35C3C64B8A41}"/>
              </a:ext>
            </a:extLst>
          </p:cNvPr>
          <p:cNvGraphicFramePr>
            <a:graphicFrameLocks noGrp="1"/>
          </p:cNvGraphicFramePr>
          <p:nvPr>
            <p:extLst>
              <p:ext uri="{D42A27DB-BD31-4B8C-83A1-F6EECF244321}">
                <p14:modId xmlns:p14="http://schemas.microsoft.com/office/powerpoint/2010/main" val="4147021111"/>
              </p:ext>
            </p:extLst>
          </p:nvPr>
        </p:nvGraphicFramePr>
        <p:xfrm>
          <a:off x="268224" y="2679192"/>
          <a:ext cx="9544306" cy="1810512"/>
        </p:xfrm>
        <a:graphic>
          <a:graphicData uri="http://schemas.openxmlformats.org/drawingml/2006/table">
            <a:tbl>
              <a:tblPr firstRow="1" bandRow="1">
                <a:tableStyleId>{5C22544A-7EE6-4342-B048-85BDC9FD1C3A}</a:tableStyleId>
              </a:tblPr>
              <a:tblGrid>
                <a:gridCol w="1519936">
                  <a:extLst>
                    <a:ext uri="{9D8B030D-6E8A-4147-A177-3AD203B41FA5}">
                      <a16:colId xmlns="" xmlns:a16="http://schemas.microsoft.com/office/drawing/2014/main" val="1532971555"/>
                    </a:ext>
                  </a:extLst>
                </a:gridCol>
                <a:gridCol w="1810512">
                  <a:extLst>
                    <a:ext uri="{9D8B030D-6E8A-4147-A177-3AD203B41FA5}">
                      <a16:colId xmlns="" xmlns:a16="http://schemas.microsoft.com/office/drawing/2014/main" val="192680432"/>
                    </a:ext>
                  </a:extLst>
                </a:gridCol>
                <a:gridCol w="1441705">
                  <a:extLst>
                    <a:ext uri="{9D8B030D-6E8A-4147-A177-3AD203B41FA5}">
                      <a16:colId xmlns="" xmlns:a16="http://schemas.microsoft.com/office/drawing/2014/main" val="3825430534"/>
                    </a:ext>
                  </a:extLst>
                </a:gridCol>
                <a:gridCol w="1590718">
                  <a:extLst>
                    <a:ext uri="{9D8B030D-6E8A-4147-A177-3AD203B41FA5}">
                      <a16:colId xmlns="" xmlns:a16="http://schemas.microsoft.com/office/drawing/2014/main" val="1887429443"/>
                    </a:ext>
                  </a:extLst>
                </a:gridCol>
                <a:gridCol w="1326217">
                  <a:extLst>
                    <a:ext uri="{9D8B030D-6E8A-4147-A177-3AD203B41FA5}">
                      <a16:colId xmlns="" xmlns:a16="http://schemas.microsoft.com/office/drawing/2014/main" val="1454253794"/>
                    </a:ext>
                  </a:extLst>
                </a:gridCol>
                <a:gridCol w="1855218">
                  <a:extLst>
                    <a:ext uri="{9D8B030D-6E8A-4147-A177-3AD203B41FA5}">
                      <a16:colId xmlns="" xmlns:a16="http://schemas.microsoft.com/office/drawing/2014/main" val="3567264112"/>
                    </a:ext>
                  </a:extLst>
                </a:gridCol>
              </a:tblGrid>
              <a:tr h="1307592">
                <a:tc>
                  <a:txBody>
                    <a:bodyPr/>
                    <a:lstStyle/>
                    <a:p>
                      <a:r>
                        <a:rPr lang="en-US" sz="2600" dirty="0">
                          <a:latin typeface="Arial" panose="020B0604020202020204" pitchFamily="34" charset="0"/>
                          <a:cs typeface="Arial" panose="020B0604020202020204" pitchFamily="34" charset="0"/>
                        </a:rPr>
                        <a:t>Region</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Expected Jobs</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Waitlist</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No-Show Rate</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Drop-Out Rate</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Lottery Retention</a:t>
                      </a:r>
                    </a:p>
                  </a:txBody>
                  <a:tcPr marL="100584" marR="100584" marT="50292" marB="50292"/>
                </a:tc>
                <a:extLst>
                  <a:ext uri="{0D108BD9-81ED-4DB2-BD59-A6C34878D82A}">
                    <a16:rowId xmlns="" xmlns:a16="http://schemas.microsoft.com/office/drawing/2014/main" val="1405847005"/>
                  </a:ext>
                </a:extLst>
              </a:tr>
              <a:tr h="502920">
                <a:tc>
                  <a:txBody>
                    <a:bodyPr/>
                    <a:lstStyle/>
                    <a:p>
                      <a:r>
                        <a:rPr lang="en-US" sz="2600" dirty="0">
                          <a:latin typeface="Arial" panose="020B0604020202020204" pitchFamily="34" charset="0"/>
                          <a:cs typeface="Arial" panose="020B0604020202020204" pitchFamily="34" charset="0"/>
                        </a:rPr>
                        <a:t>BALT.</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75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10</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25%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10%</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65%</a:t>
                      </a:r>
                    </a:p>
                  </a:txBody>
                  <a:tcPr marL="100584" marR="100584" marT="50292" marB="50292"/>
                </a:tc>
                <a:extLst>
                  <a:ext uri="{0D108BD9-81ED-4DB2-BD59-A6C34878D82A}">
                    <a16:rowId xmlns="" xmlns:a16="http://schemas.microsoft.com/office/drawing/2014/main" val="786422223"/>
                  </a:ext>
                </a:extLst>
              </a:tr>
            </a:tbl>
          </a:graphicData>
        </a:graphic>
      </p:graphicFrame>
      <p:graphicFrame>
        <p:nvGraphicFramePr>
          <p:cNvPr id="9" name="Table 8">
            <a:extLst>
              <a:ext uri="{FF2B5EF4-FFF2-40B4-BE49-F238E27FC236}">
                <a16:creationId xmlns="" xmlns:a16="http://schemas.microsoft.com/office/drawing/2014/main" id="{1E827055-0949-41ED-8AD7-3F3B40C60130}"/>
              </a:ext>
            </a:extLst>
          </p:cNvPr>
          <p:cNvGraphicFramePr>
            <a:graphicFrameLocks noGrp="1"/>
          </p:cNvGraphicFramePr>
          <p:nvPr>
            <p:extLst>
              <p:ext uri="{D42A27DB-BD31-4B8C-83A1-F6EECF244321}">
                <p14:modId xmlns:p14="http://schemas.microsoft.com/office/powerpoint/2010/main" val="3623000273"/>
              </p:ext>
            </p:extLst>
          </p:nvPr>
        </p:nvGraphicFramePr>
        <p:xfrm>
          <a:off x="2112264" y="5369814"/>
          <a:ext cx="5833872" cy="1615440"/>
        </p:xfrm>
        <a:graphic>
          <a:graphicData uri="http://schemas.openxmlformats.org/drawingml/2006/table">
            <a:tbl>
              <a:tblPr firstRow="1" bandRow="1">
                <a:tableStyleId>{5C22544A-7EE6-4342-B048-85BDC9FD1C3A}</a:tableStyleId>
              </a:tblPr>
              <a:tblGrid>
                <a:gridCol w="3017520">
                  <a:extLst>
                    <a:ext uri="{9D8B030D-6E8A-4147-A177-3AD203B41FA5}">
                      <a16:colId xmlns="" xmlns:a16="http://schemas.microsoft.com/office/drawing/2014/main" val="805596759"/>
                    </a:ext>
                  </a:extLst>
                </a:gridCol>
                <a:gridCol w="2816352">
                  <a:extLst>
                    <a:ext uri="{9D8B030D-6E8A-4147-A177-3AD203B41FA5}">
                      <a16:colId xmlns="" xmlns:a16="http://schemas.microsoft.com/office/drawing/2014/main" val="428601870"/>
                    </a:ext>
                  </a:extLst>
                </a:gridCol>
              </a:tblGrid>
              <a:tr h="905256">
                <a:tc>
                  <a:txBody>
                    <a:bodyPr/>
                    <a:lstStyle/>
                    <a:p>
                      <a:pPr algn="ctr"/>
                      <a:r>
                        <a:rPr lang="en-US" sz="2600" dirty="0">
                          <a:latin typeface="Arial" panose="020B0604020202020204" pitchFamily="34" charset="0"/>
                          <a:cs typeface="Arial" panose="020B0604020202020204" pitchFamily="34" charset="0"/>
                        </a:rPr>
                        <a:t>Recruitment Target</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Ready for Placement</a:t>
                      </a:r>
                    </a:p>
                  </a:txBody>
                  <a:tcPr marL="100584" marR="100584" marT="50292" marB="50292"/>
                </a:tc>
                <a:extLst>
                  <a:ext uri="{0D108BD9-81ED-4DB2-BD59-A6C34878D82A}">
                    <a16:rowId xmlns="" xmlns:a16="http://schemas.microsoft.com/office/drawing/2014/main" val="2531233402"/>
                  </a:ext>
                </a:extLst>
              </a:tr>
              <a:tr h="704088">
                <a:tc>
                  <a:txBody>
                    <a:bodyPr/>
                    <a:lstStyle/>
                    <a:p>
                      <a:pPr algn="ctr"/>
                      <a:r>
                        <a:rPr lang="en-US" sz="4000" b="1" dirty="0">
                          <a:latin typeface="Arial" panose="020B0604020202020204" pitchFamily="34" charset="0"/>
                          <a:cs typeface="Arial" panose="020B0604020202020204" pitchFamily="34" charset="0"/>
                        </a:rPr>
                        <a:t>196</a:t>
                      </a:r>
                      <a:endParaRPr lang="en-US" sz="2600" b="1" dirty="0">
                        <a:latin typeface="Arial" panose="020B0604020202020204" pitchFamily="34" charset="0"/>
                        <a:cs typeface="Arial" panose="020B0604020202020204" pitchFamily="34" charset="0"/>
                      </a:endParaRPr>
                    </a:p>
                  </a:txBody>
                  <a:tcPr marL="100584" marR="100584" marT="50292" marB="50292"/>
                </a:tc>
                <a:tc>
                  <a:txBody>
                    <a:bodyPr/>
                    <a:lstStyle/>
                    <a:p>
                      <a:pPr algn="ctr"/>
                      <a:r>
                        <a:rPr lang="en-US" sz="2600" b="1" dirty="0">
                          <a:latin typeface="Arial" panose="020B0604020202020204" pitchFamily="34" charset="0"/>
                          <a:cs typeface="Arial" panose="020B0604020202020204" pitchFamily="34" charset="0"/>
                        </a:rPr>
                        <a:t>85</a:t>
                      </a:r>
                      <a:endParaRPr lang="en-US" sz="1800" b="1" dirty="0">
                        <a:latin typeface="Arial" panose="020B0604020202020204" pitchFamily="34" charset="0"/>
                        <a:cs typeface="Arial" panose="020B0604020202020204" pitchFamily="34" charset="0"/>
                      </a:endParaRPr>
                    </a:p>
                  </a:txBody>
                  <a:tcPr marL="100584" marR="100584" marT="50292" marB="50292"/>
                </a:tc>
                <a:extLst>
                  <a:ext uri="{0D108BD9-81ED-4DB2-BD59-A6C34878D82A}">
                    <a16:rowId xmlns="" xmlns:a16="http://schemas.microsoft.com/office/drawing/2014/main" val="1592202102"/>
                  </a:ext>
                </a:extLst>
              </a:tr>
            </a:tbl>
          </a:graphicData>
        </a:graphic>
      </p:graphicFrame>
    </p:spTree>
    <p:extLst>
      <p:ext uri="{BB962C8B-B14F-4D97-AF65-F5344CB8AC3E}">
        <p14:creationId xmlns:p14="http://schemas.microsoft.com/office/powerpoint/2010/main" val="118246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p:txBody>
          <a:bodyPr/>
          <a:lstStyle/>
          <a:p>
            <a:r>
              <a:rPr lang="en-US" dirty="0"/>
              <a:t>The Problem</a:t>
            </a:r>
          </a:p>
        </p:txBody>
      </p:sp>
      <p:pic>
        <p:nvPicPr>
          <p:cNvPr id="31746" name="Picture 2" descr="The Challenge">
            <a:extLst>
              <a:ext uri="{FF2B5EF4-FFF2-40B4-BE49-F238E27FC236}">
                <a16:creationId xmlns:a16="http://schemas.microsoft.com/office/drawing/2014/main" xmlns="" id="{A7654B1B-A400-4364-B3EF-2AA5728ED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31" y="1365627"/>
            <a:ext cx="7945705" cy="629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2603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4F1C65D-A7D7-4E20-A4B9-C8A49D745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graphicFrame>
        <p:nvGraphicFramePr>
          <p:cNvPr id="4" name="Table 3">
            <a:extLst>
              <a:ext uri="{FF2B5EF4-FFF2-40B4-BE49-F238E27FC236}">
                <a16:creationId xmlns="" xmlns:a16="http://schemas.microsoft.com/office/drawing/2014/main" id="{2B17E4DD-A35F-4A44-9C48-77D75C48DB9E}"/>
              </a:ext>
            </a:extLst>
          </p:cNvPr>
          <p:cNvGraphicFramePr>
            <a:graphicFrameLocks noGrp="1"/>
          </p:cNvGraphicFramePr>
          <p:nvPr>
            <p:extLst>
              <p:ext uri="{D42A27DB-BD31-4B8C-83A1-F6EECF244321}">
                <p14:modId xmlns:p14="http://schemas.microsoft.com/office/powerpoint/2010/main" val="3725278890"/>
              </p:ext>
            </p:extLst>
          </p:nvPr>
        </p:nvGraphicFramePr>
        <p:xfrm>
          <a:off x="1676400" y="2612136"/>
          <a:ext cx="6705600" cy="3218688"/>
        </p:xfrm>
        <a:graphic>
          <a:graphicData uri="http://schemas.openxmlformats.org/drawingml/2006/table">
            <a:tbl>
              <a:tblPr firstRow="1" bandRow="1">
                <a:tableStyleId>{5C22544A-7EE6-4342-B048-85BDC9FD1C3A}</a:tableStyleId>
              </a:tblPr>
              <a:tblGrid>
                <a:gridCol w="1676400">
                  <a:extLst>
                    <a:ext uri="{9D8B030D-6E8A-4147-A177-3AD203B41FA5}">
                      <a16:colId xmlns="" xmlns:a16="http://schemas.microsoft.com/office/drawing/2014/main" val="1532795419"/>
                    </a:ext>
                  </a:extLst>
                </a:gridCol>
                <a:gridCol w="1676400">
                  <a:extLst>
                    <a:ext uri="{9D8B030D-6E8A-4147-A177-3AD203B41FA5}">
                      <a16:colId xmlns="" xmlns:a16="http://schemas.microsoft.com/office/drawing/2014/main" val="2608975711"/>
                    </a:ext>
                  </a:extLst>
                </a:gridCol>
                <a:gridCol w="1676400">
                  <a:extLst>
                    <a:ext uri="{9D8B030D-6E8A-4147-A177-3AD203B41FA5}">
                      <a16:colId xmlns="" xmlns:a16="http://schemas.microsoft.com/office/drawing/2014/main" val="2806054184"/>
                    </a:ext>
                  </a:extLst>
                </a:gridCol>
                <a:gridCol w="1676400">
                  <a:extLst>
                    <a:ext uri="{9D8B030D-6E8A-4147-A177-3AD203B41FA5}">
                      <a16:colId xmlns="" xmlns:a16="http://schemas.microsoft.com/office/drawing/2014/main" val="827797238"/>
                    </a:ext>
                  </a:extLst>
                </a:gridCol>
              </a:tblGrid>
              <a:tr h="502920">
                <a:tc>
                  <a:txBody>
                    <a:bodyPr/>
                    <a:lstStyle/>
                    <a:p>
                      <a:r>
                        <a:rPr lang="en-US" sz="2600" dirty="0">
                          <a:latin typeface="Arial" panose="020B0604020202020204" pitchFamily="34" charset="0"/>
                          <a:cs typeface="Arial" panose="020B0604020202020204" pitchFamily="34" charset="0"/>
                        </a:rPr>
                        <a:t>Scenario</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No-Show</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Drop-Out</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Target</a:t>
                      </a:r>
                    </a:p>
                  </a:txBody>
                  <a:tcPr marL="100584" marR="100584" marT="50292" marB="50292"/>
                </a:tc>
                <a:extLst>
                  <a:ext uri="{0D108BD9-81ED-4DB2-BD59-A6C34878D82A}">
                    <a16:rowId xmlns="" xmlns:a16="http://schemas.microsoft.com/office/drawing/2014/main" val="3803392410"/>
                  </a:ext>
                </a:extLst>
              </a:tr>
              <a:tr h="905256">
                <a:tc>
                  <a:txBody>
                    <a:bodyPr/>
                    <a:lstStyle/>
                    <a:p>
                      <a:r>
                        <a:rPr lang="en-US" sz="2600" dirty="0">
                          <a:latin typeface="Arial" panose="020B0604020202020204" pitchFamily="34" charset="0"/>
                          <a:cs typeface="Arial" panose="020B0604020202020204" pitchFamily="34" charset="0"/>
                        </a:rPr>
                        <a:t>No-Change</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25%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213</a:t>
                      </a:r>
                    </a:p>
                  </a:txBody>
                  <a:tcPr marL="100584" marR="100584" marT="50292" marB="50292"/>
                </a:tc>
                <a:extLst>
                  <a:ext uri="{0D108BD9-81ED-4DB2-BD59-A6C34878D82A}">
                    <a16:rowId xmlns="" xmlns:a16="http://schemas.microsoft.com/office/drawing/2014/main" val="102777567"/>
                  </a:ext>
                </a:extLst>
              </a:tr>
              <a:tr h="905256">
                <a:tc>
                  <a:txBody>
                    <a:bodyPr/>
                    <a:lstStyle/>
                    <a:p>
                      <a:r>
                        <a:rPr lang="en-US" sz="2600" dirty="0">
                          <a:latin typeface="Arial" panose="020B0604020202020204" pitchFamily="34" charset="0"/>
                          <a:cs typeface="Arial" panose="020B0604020202020204" pitchFamily="34" charset="0"/>
                        </a:rPr>
                        <a:t>Improve No-Show</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182</a:t>
                      </a:r>
                    </a:p>
                  </a:txBody>
                  <a:tcPr marL="100584" marR="100584" marT="50292" marB="50292"/>
                </a:tc>
                <a:extLst>
                  <a:ext uri="{0D108BD9-81ED-4DB2-BD59-A6C34878D82A}">
                    <a16:rowId xmlns="" xmlns:a16="http://schemas.microsoft.com/office/drawing/2014/main" val="460594194"/>
                  </a:ext>
                </a:extLst>
              </a:tr>
              <a:tr h="905256">
                <a:tc>
                  <a:txBody>
                    <a:bodyPr/>
                    <a:lstStyle/>
                    <a:p>
                      <a:r>
                        <a:rPr lang="en-US" sz="2600" dirty="0">
                          <a:latin typeface="Arial" panose="020B0604020202020204" pitchFamily="34" charset="0"/>
                          <a:cs typeface="Arial" panose="020B0604020202020204" pitchFamily="34" charset="0"/>
                        </a:rPr>
                        <a:t>Improve Drop-Out</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25%</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10%</a:t>
                      </a:r>
                    </a:p>
                  </a:txBody>
                  <a:tcPr marL="100584" marR="100584" marT="50292" marB="50292"/>
                </a:tc>
                <a:tc>
                  <a:txBody>
                    <a:bodyPr/>
                    <a:lstStyle/>
                    <a:p>
                      <a:pPr algn="ctr"/>
                      <a:r>
                        <a:rPr lang="en-US" sz="2600" dirty="0">
                          <a:latin typeface="Arial" panose="020B0604020202020204" pitchFamily="34" charset="0"/>
                          <a:cs typeface="Arial" panose="020B0604020202020204" pitchFamily="34" charset="0"/>
                        </a:rPr>
                        <a:t>196</a:t>
                      </a:r>
                    </a:p>
                  </a:txBody>
                  <a:tcPr marL="100584" marR="100584" marT="50292" marB="50292"/>
                </a:tc>
                <a:extLst>
                  <a:ext uri="{0D108BD9-81ED-4DB2-BD59-A6C34878D82A}">
                    <a16:rowId xmlns="" xmlns:a16="http://schemas.microsoft.com/office/drawing/2014/main" val="1980948246"/>
                  </a:ext>
                </a:extLst>
              </a:tr>
            </a:tbl>
          </a:graphicData>
        </a:graphic>
      </p:graphicFrame>
    </p:spTree>
    <p:extLst>
      <p:ext uri="{BB962C8B-B14F-4D97-AF65-F5344CB8AC3E}">
        <p14:creationId xmlns:p14="http://schemas.microsoft.com/office/powerpoint/2010/main" val="3184304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0241" name="Title 1"/>
          <p:cNvSpPr>
            <a:spLocks noGrp="1"/>
          </p:cNvSpPr>
          <p:nvPr>
            <p:ph type="ctrTitle" idx="4294967295"/>
          </p:nvPr>
        </p:nvSpPr>
        <p:spPr>
          <a:xfrm>
            <a:off x="0" y="4472940"/>
            <a:ext cx="9304020" cy="838200"/>
          </a:xfrm>
        </p:spPr>
        <p:txBody>
          <a:bodyPr anchor="b">
            <a:normAutofit fontScale="90000"/>
          </a:bodyPr>
          <a:lstStyle/>
          <a:p>
            <a:pPr eaLnBrk="1" hangingPunct="1"/>
            <a:r>
              <a:rPr lang="en-US" sz="4400" dirty="0">
                <a:latin typeface="Bookman Old Style" panose="02050604050505020204" pitchFamily="18" charset="0"/>
              </a:rPr>
              <a:t>Dan Tsin</a:t>
            </a:r>
            <a:br>
              <a:rPr lang="en-US" sz="4400" dirty="0">
                <a:latin typeface="Bookman Old Style" panose="02050604050505020204" pitchFamily="18" charset="0"/>
              </a:rPr>
            </a:br>
            <a:r>
              <a:rPr lang="en-US" sz="4400" dirty="0">
                <a:latin typeface="Bookman Old Style" panose="02050604050505020204" pitchFamily="18" charset="0"/>
              </a:rPr>
              <a:t>Director of Data &amp; Accountability</a:t>
            </a:r>
            <a:br>
              <a:rPr lang="en-US" sz="4400" dirty="0">
                <a:latin typeface="Bookman Old Style" panose="02050604050505020204" pitchFamily="18" charset="0"/>
              </a:rPr>
            </a:br>
            <a:r>
              <a:rPr lang="en-US" sz="4400" dirty="0">
                <a:latin typeface="Bookman Old Style" panose="02050604050505020204" pitchFamily="18" charset="0"/>
              </a:rPr>
              <a:t>Urban Alliance</a:t>
            </a:r>
            <a:br>
              <a:rPr lang="en-US" sz="4400" dirty="0">
                <a:latin typeface="Bookman Old Style" panose="02050604050505020204" pitchFamily="18" charset="0"/>
              </a:rPr>
            </a:br>
            <a:r>
              <a:rPr lang="en-US" sz="4400" dirty="0">
                <a:latin typeface="Bookman Old Style" panose="02050604050505020204" pitchFamily="18" charset="0"/>
              </a:rPr>
              <a:t/>
            </a:r>
            <a:br>
              <a:rPr lang="en-US" sz="4400" dirty="0">
                <a:latin typeface="Bookman Old Style" panose="02050604050505020204" pitchFamily="18" charset="0"/>
              </a:rPr>
            </a:br>
            <a:r>
              <a:rPr lang="en-US" sz="4400" dirty="0">
                <a:latin typeface="Bookman Old Style" panose="02050604050505020204" pitchFamily="18" charset="0"/>
              </a:rPr>
              <a:t>dtsin@theurbanalliance.org</a:t>
            </a:r>
            <a:endParaRPr lang="en-US" sz="2640" dirty="0">
              <a:latin typeface="Bookman Old Style" panose="02050604050505020204" pitchFamily="18" charset="0"/>
            </a:endParaRPr>
          </a:p>
        </p:txBody>
      </p:sp>
      <p:sp>
        <p:nvSpPr>
          <p:cNvPr id="10242" name="Subtitle 2"/>
          <p:cNvSpPr>
            <a:spLocks noGrp="1"/>
          </p:cNvSpPr>
          <p:nvPr>
            <p:ph type="subTitle" idx="4294967295"/>
          </p:nvPr>
        </p:nvSpPr>
        <p:spPr>
          <a:xfrm>
            <a:off x="2682240" y="6903720"/>
            <a:ext cx="7376160" cy="754380"/>
          </a:xfrm>
        </p:spPr>
        <p:txBody>
          <a:bodyPr anchor="ctr"/>
          <a:lstStyle/>
          <a:p>
            <a:pPr marL="0" indent="0" algn="r">
              <a:buNone/>
            </a:pPr>
            <a:r>
              <a:rPr lang="en-US" b="1" dirty="0">
                <a:solidFill>
                  <a:srgbClr val="FFFFFF"/>
                </a:solidFill>
              </a:rPr>
              <a:t>Urban Alliance</a:t>
            </a:r>
          </a:p>
        </p:txBody>
      </p:sp>
    </p:spTree>
    <p:extLst>
      <p:ext uri="{BB962C8B-B14F-4D97-AF65-F5344CB8AC3E}">
        <p14:creationId xmlns:p14="http://schemas.microsoft.com/office/powerpoint/2010/main" val="3150679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363538" y="3541550"/>
            <a:ext cx="8971531" cy="369332"/>
          </a:xfrm>
        </p:spPr>
        <p:txBody>
          <a:bodyPr/>
          <a:lstStyle/>
          <a:p>
            <a:r>
              <a:rPr lang="en-US" sz="2400" dirty="0" smtClean="0">
                <a:latin typeface="Arial" panose="020B0604020202020204" pitchFamily="34" charset="0"/>
                <a:cs typeface="Arial" panose="020B0604020202020204" pitchFamily="34" charset="0"/>
              </a:rPr>
              <a:t>Helping Program Staff Make Sense of Data to Drive Decisions</a:t>
            </a:r>
            <a:endParaRPr lang="en-US" altLang="en-US" sz="2400"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p:cNvSpPr txBox="1">
            <a:spLocks noChangeArrowheads="1"/>
          </p:cNvSpPr>
          <p:nvPr/>
        </p:nvSpPr>
        <p:spPr bwMode="auto">
          <a:xfrm>
            <a:off x="284955" y="4142470"/>
            <a:ext cx="636522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81000" indent="-381000" algn="l" defTabSz="508000" rtl="0" eaLnBrk="1" fontAlgn="base" hangingPunct="1">
              <a:spcBef>
                <a:spcPct val="20000"/>
              </a:spcBef>
              <a:spcAft>
                <a:spcPct val="0"/>
              </a:spcAft>
              <a:buFont typeface="Arial" panose="020B0604020202020204" pitchFamily="34" charset="0"/>
              <a:defRPr sz="1400" kern="1200">
                <a:solidFill>
                  <a:schemeClr val="tx1"/>
                </a:solidFill>
                <a:latin typeface="Verdana"/>
                <a:ea typeface="ＭＳ Ｐゴシック" charset="-128"/>
                <a:cs typeface="ＭＳ Ｐゴシック" charset="-128"/>
              </a:defRPr>
            </a:lvl1pPr>
            <a:lvl2pPr marL="827088" indent="-317500" algn="l" defTabSz="508000" rtl="0" eaLnBrk="1" fontAlgn="base" hangingPunct="1">
              <a:spcBef>
                <a:spcPct val="20000"/>
              </a:spcBef>
              <a:spcAft>
                <a:spcPct val="0"/>
              </a:spcAft>
              <a:buFont typeface="Arial" panose="020B0604020202020204" pitchFamily="34" charset="0"/>
              <a:buChar char="–"/>
              <a:defRPr sz="3100" kern="1200">
                <a:solidFill>
                  <a:schemeClr val="tx1"/>
                </a:solidFill>
                <a:latin typeface="Verdana"/>
                <a:ea typeface="ＭＳ Ｐゴシック" panose="020B0600070205080204" pitchFamily="34" charset="-128"/>
                <a:cs typeface="Verdana"/>
              </a:defRPr>
            </a:lvl2pPr>
            <a:lvl3pPr marL="1273175" indent="-254000" algn="l" defTabSz="508000" rtl="0" eaLnBrk="1" fontAlgn="base" hangingPunct="1">
              <a:spcBef>
                <a:spcPct val="20000"/>
              </a:spcBef>
              <a:spcAft>
                <a:spcPct val="0"/>
              </a:spcAft>
              <a:buFont typeface="Arial" panose="020B0604020202020204" pitchFamily="34" charset="0"/>
              <a:buChar char="•"/>
              <a:defRPr sz="2700" kern="1200">
                <a:solidFill>
                  <a:schemeClr val="tx1"/>
                </a:solidFill>
                <a:latin typeface="Verdana"/>
                <a:ea typeface="ＭＳ Ｐゴシック" panose="020B0600070205080204" pitchFamily="34" charset="-128"/>
                <a:cs typeface="Verdana"/>
              </a:defRPr>
            </a:lvl3pPr>
            <a:lvl4pPr marL="1782763" indent="-254000" algn="l" defTabSz="508000" rtl="0" eaLnBrk="1" fontAlgn="base" hangingPunct="1">
              <a:spcBef>
                <a:spcPct val="20000"/>
              </a:spcBef>
              <a:spcAft>
                <a:spcPct val="0"/>
              </a:spcAft>
              <a:buFont typeface="Arial" panose="020B0604020202020204" pitchFamily="34" charset="0"/>
              <a:buChar char="–"/>
              <a:defRPr sz="2200" kern="1200">
                <a:solidFill>
                  <a:schemeClr val="tx1"/>
                </a:solidFill>
                <a:latin typeface="Verdana"/>
                <a:ea typeface="ＭＳ Ｐゴシック" panose="020B0600070205080204" pitchFamily="34" charset="-128"/>
                <a:cs typeface="Verdana"/>
              </a:defRPr>
            </a:lvl4pPr>
            <a:lvl5pPr marL="2292350" indent="-254000" algn="l" defTabSz="508000" rtl="0" eaLnBrk="1" fontAlgn="base" hangingPunct="1">
              <a:spcBef>
                <a:spcPct val="20000"/>
              </a:spcBef>
              <a:spcAft>
                <a:spcPct val="0"/>
              </a:spcAft>
              <a:buFont typeface="Arial" panose="020B0604020202020204" pitchFamily="34" charset="0"/>
              <a:buChar char="»"/>
              <a:defRPr sz="2200" kern="1200">
                <a:solidFill>
                  <a:schemeClr val="tx1"/>
                </a:solidFill>
                <a:latin typeface="Verdana"/>
                <a:ea typeface="ＭＳ Ｐゴシック" panose="020B0600070205080204" pitchFamily="34" charset="-128"/>
                <a:cs typeface="Verdana"/>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altLang="en-US" sz="2000" dirty="0" smtClean="0">
                <a:latin typeface="Arial" panose="020B0604020202020204" pitchFamily="34" charset="0"/>
                <a:ea typeface="ＭＳ Ｐゴシック" panose="020B0600070205080204" pitchFamily="34" charset="-128"/>
                <a:cs typeface="Arial" panose="020B0604020202020204" pitchFamily="34" charset="0"/>
              </a:rPr>
              <a:t>Jessica Britt, Research &amp; Evaluation</a:t>
            </a:r>
          </a:p>
          <a:p>
            <a:r>
              <a:rPr lang="en-US" altLang="en-US" sz="2000" dirty="0" smtClean="0">
                <a:latin typeface="Arial" panose="020B0604020202020204" pitchFamily="34" charset="0"/>
                <a:ea typeface="ＭＳ Ｐゴシック" panose="020B0600070205080204" pitchFamily="34" charset="-128"/>
                <a:cs typeface="Arial" panose="020B0604020202020204" pitchFamily="34" charset="0"/>
              </a:rPr>
              <a:t>Matt Gajdowski, </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Research &amp; Evaluation</a:t>
            </a:r>
            <a:endParaRPr lang="en-US" altLang="en-US" sz="2000"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z="2000" dirty="0" smtClean="0">
                <a:latin typeface="Arial" panose="020B0604020202020204" pitchFamily="34" charset="0"/>
                <a:ea typeface="ＭＳ Ｐゴシック" panose="020B0600070205080204" pitchFamily="34" charset="-128"/>
                <a:cs typeface="Arial" panose="020B0604020202020204" pitchFamily="34" charset="0"/>
              </a:rPr>
              <a:t>Garrett Warfield, PhD, </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Research &amp; Evaluation</a:t>
            </a:r>
            <a:endParaRPr lang="en-US" altLang="en-US" sz="2000" dirty="0" smtClean="0">
              <a:latin typeface="Arial" panose="020B0604020202020204" pitchFamily="34" charset="0"/>
              <a:ea typeface="ＭＳ Ｐゴシック" panose="020B0600070205080204" pitchFamily="34" charset="-128"/>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720" y="1932635"/>
            <a:ext cx="2977696" cy="1052119"/>
          </a:xfrm>
          <a:prstGeom prst="rect">
            <a:avLst/>
          </a:prstGeom>
        </p:spPr>
      </p:pic>
    </p:spTree>
    <p:extLst>
      <p:ext uri="{BB962C8B-B14F-4D97-AF65-F5344CB8AC3E}">
        <p14:creationId xmlns:p14="http://schemas.microsoft.com/office/powerpoint/2010/main" val="2515207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557194" y="1665287"/>
            <a:ext cx="8944016" cy="3944269"/>
            <a:chOff x="861614" y="3140039"/>
            <a:chExt cx="8468975" cy="1720097"/>
          </a:xfrm>
        </p:grpSpPr>
        <p:sp>
          <p:nvSpPr>
            <p:cNvPr id="7" name="Freeform 6"/>
            <p:cNvSpPr/>
            <p:nvPr/>
          </p:nvSpPr>
          <p:spPr>
            <a:xfrm>
              <a:off x="861616" y="3140039"/>
              <a:ext cx="8468971" cy="496809"/>
            </a:xfrm>
            <a:custGeom>
              <a:avLst/>
              <a:gdLst>
                <a:gd name="connsiteX0" fmla="*/ 0 w 6439693"/>
                <a:gd name="connsiteY0" fmla="*/ 93482 h 560880"/>
                <a:gd name="connsiteX1" fmla="*/ 93482 w 6439693"/>
                <a:gd name="connsiteY1" fmla="*/ 0 h 560880"/>
                <a:gd name="connsiteX2" fmla="*/ 6346211 w 6439693"/>
                <a:gd name="connsiteY2" fmla="*/ 0 h 560880"/>
                <a:gd name="connsiteX3" fmla="*/ 6439693 w 6439693"/>
                <a:gd name="connsiteY3" fmla="*/ 93482 h 560880"/>
                <a:gd name="connsiteX4" fmla="*/ 6439693 w 6439693"/>
                <a:gd name="connsiteY4" fmla="*/ 467398 h 560880"/>
                <a:gd name="connsiteX5" fmla="*/ 6346211 w 6439693"/>
                <a:gd name="connsiteY5" fmla="*/ 560880 h 560880"/>
                <a:gd name="connsiteX6" fmla="*/ 93482 w 6439693"/>
                <a:gd name="connsiteY6" fmla="*/ 560880 h 560880"/>
                <a:gd name="connsiteX7" fmla="*/ 0 w 6439693"/>
                <a:gd name="connsiteY7" fmla="*/ 467398 h 560880"/>
                <a:gd name="connsiteX8" fmla="*/ 0 w 6439693"/>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9693" h="560880">
                  <a:moveTo>
                    <a:pt x="0" y="93482"/>
                  </a:moveTo>
                  <a:cubicBezTo>
                    <a:pt x="0" y="41853"/>
                    <a:pt x="41853" y="0"/>
                    <a:pt x="93482" y="0"/>
                  </a:cubicBezTo>
                  <a:lnTo>
                    <a:pt x="6346211" y="0"/>
                  </a:lnTo>
                  <a:cubicBezTo>
                    <a:pt x="6397840" y="0"/>
                    <a:pt x="6439693" y="41853"/>
                    <a:pt x="6439693" y="93482"/>
                  </a:cubicBezTo>
                  <a:lnTo>
                    <a:pt x="6439693" y="467398"/>
                  </a:lnTo>
                  <a:cubicBezTo>
                    <a:pt x="6439693" y="519027"/>
                    <a:pt x="6397840" y="560880"/>
                    <a:pt x="6346211"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785" tIns="27380" rIns="270785" bIns="27380" numCol="1" spcCol="1270" anchor="ctr" anchorCtr="0">
              <a:noAutofit/>
            </a:bodyPr>
            <a:lstStyle/>
            <a:p>
              <a:pPr lvl="0" algn="ctr" defTabSz="844550">
                <a:lnSpc>
                  <a:spcPct val="90000"/>
                </a:lnSpc>
                <a:spcBef>
                  <a:spcPct val="0"/>
                </a:spcBef>
                <a:spcAft>
                  <a:spcPct val="35000"/>
                </a:spcAft>
              </a:pPr>
              <a:r>
                <a:rPr lang="en-US" sz="2800" dirty="0" smtClean="0">
                  <a:latin typeface="Arial" panose="020B0604020202020204" pitchFamily="34" charset="0"/>
                  <a:cs typeface="Arial" panose="020B0604020202020204" pitchFamily="34" charset="0"/>
                </a:rPr>
                <a:t>About Year Up</a:t>
              </a:r>
              <a:endParaRPr lang="en-US" sz="2800" kern="1200" dirty="0">
                <a:latin typeface="Arial" panose="020B0604020202020204" pitchFamily="34" charset="0"/>
                <a:cs typeface="Arial" panose="020B0604020202020204" pitchFamily="34" charset="0"/>
              </a:endParaRPr>
            </a:p>
          </p:txBody>
        </p:sp>
        <p:sp>
          <p:nvSpPr>
            <p:cNvPr id="9" name="Freeform 8"/>
            <p:cNvSpPr/>
            <p:nvPr/>
          </p:nvSpPr>
          <p:spPr>
            <a:xfrm>
              <a:off x="861614" y="3750029"/>
              <a:ext cx="8468972" cy="498463"/>
            </a:xfrm>
            <a:custGeom>
              <a:avLst/>
              <a:gdLst>
                <a:gd name="connsiteX0" fmla="*/ 0 w 6439693"/>
                <a:gd name="connsiteY0" fmla="*/ 93482 h 560880"/>
                <a:gd name="connsiteX1" fmla="*/ 93482 w 6439693"/>
                <a:gd name="connsiteY1" fmla="*/ 0 h 560880"/>
                <a:gd name="connsiteX2" fmla="*/ 6346211 w 6439693"/>
                <a:gd name="connsiteY2" fmla="*/ 0 h 560880"/>
                <a:gd name="connsiteX3" fmla="*/ 6439693 w 6439693"/>
                <a:gd name="connsiteY3" fmla="*/ 93482 h 560880"/>
                <a:gd name="connsiteX4" fmla="*/ 6439693 w 6439693"/>
                <a:gd name="connsiteY4" fmla="*/ 467398 h 560880"/>
                <a:gd name="connsiteX5" fmla="*/ 6346211 w 6439693"/>
                <a:gd name="connsiteY5" fmla="*/ 560880 h 560880"/>
                <a:gd name="connsiteX6" fmla="*/ 93482 w 6439693"/>
                <a:gd name="connsiteY6" fmla="*/ 560880 h 560880"/>
                <a:gd name="connsiteX7" fmla="*/ 0 w 6439693"/>
                <a:gd name="connsiteY7" fmla="*/ 467398 h 560880"/>
                <a:gd name="connsiteX8" fmla="*/ 0 w 6439693"/>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9693" h="560880">
                  <a:moveTo>
                    <a:pt x="0" y="93482"/>
                  </a:moveTo>
                  <a:cubicBezTo>
                    <a:pt x="0" y="41853"/>
                    <a:pt x="41853" y="0"/>
                    <a:pt x="93482" y="0"/>
                  </a:cubicBezTo>
                  <a:lnTo>
                    <a:pt x="6346211" y="0"/>
                  </a:lnTo>
                  <a:cubicBezTo>
                    <a:pt x="6397840" y="0"/>
                    <a:pt x="6439693" y="41853"/>
                    <a:pt x="6439693" y="93482"/>
                  </a:cubicBezTo>
                  <a:lnTo>
                    <a:pt x="6439693" y="467398"/>
                  </a:lnTo>
                  <a:cubicBezTo>
                    <a:pt x="6439693" y="519027"/>
                    <a:pt x="6397840" y="560880"/>
                    <a:pt x="6346211"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785" tIns="27380" rIns="270785" bIns="27380" numCol="1" spcCol="1270" anchor="ctr" anchorCtr="0">
              <a:noAutofit/>
            </a:bodyPr>
            <a:lstStyle/>
            <a:p>
              <a:pPr lvl="0" algn="ctr" defTabSz="84455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Building Capacity in the Magical Land of </a:t>
              </a:r>
              <a:r>
                <a:rPr lang="en-US" sz="2800" kern="1200" dirty="0" err="1" smtClean="0">
                  <a:latin typeface="Arial" panose="020B0604020202020204" pitchFamily="34" charset="0"/>
                  <a:cs typeface="Arial" panose="020B0604020202020204" pitchFamily="34" charset="0"/>
                </a:rPr>
                <a:t>YUtopia</a:t>
              </a:r>
              <a:endParaRPr lang="en-US" sz="2800" kern="1200" dirty="0">
                <a:latin typeface="Arial" panose="020B0604020202020204" pitchFamily="34" charset="0"/>
                <a:cs typeface="Arial" panose="020B0604020202020204" pitchFamily="34" charset="0"/>
              </a:endParaRPr>
            </a:p>
          </p:txBody>
        </p:sp>
        <p:sp>
          <p:nvSpPr>
            <p:cNvPr id="11" name="Freeform 10"/>
            <p:cNvSpPr/>
            <p:nvPr/>
          </p:nvSpPr>
          <p:spPr>
            <a:xfrm>
              <a:off x="861616" y="4361673"/>
              <a:ext cx="8468973" cy="498463"/>
            </a:xfrm>
            <a:custGeom>
              <a:avLst/>
              <a:gdLst>
                <a:gd name="connsiteX0" fmla="*/ 0 w 6439693"/>
                <a:gd name="connsiteY0" fmla="*/ 93482 h 560880"/>
                <a:gd name="connsiteX1" fmla="*/ 93482 w 6439693"/>
                <a:gd name="connsiteY1" fmla="*/ 0 h 560880"/>
                <a:gd name="connsiteX2" fmla="*/ 6346211 w 6439693"/>
                <a:gd name="connsiteY2" fmla="*/ 0 h 560880"/>
                <a:gd name="connsiteX3" fmla="*/ 6439693 w 6439693"/>
                <a:gd name="connsiteY3" fmla="*/ 93482 h 560880"/>
                <a:gd name="connsiteX4" fmla="*/ 6439693 w 6439693"/>
                <a:gd name="connsiteY4" fmla="*/ 467398 h 560880"/>
                <a:gd name="connsiteX5" fmla="*/ 6346211 w 6439693"/>
                <a:gd name="connsiteY5" fmla="*/ 560880 h 560880"/>
                <a:gd name="connsiteX6" fmla="*/ 93482 w 6439693"/>
                <a:gd name="connsiteY6" fmla="*/ 560880 h 560880"/>
                <a:gd name="connsiteX7" fmla="*/ 0 w 6439693"/>
                <a:gd name="connsiteY7" fmla="*/ 467398 h 560880"/>
                <a:gd name="connsiteX8" fmla="*/ 0 w 6439693"/>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9693" h="560880">
                  <a:moveTo>
                    <a:pt x="0" y="93482"/>
                  </a:moveTo>
                  <a:cubicBezTo>
                    <a:pt x="0" y="41853"/>
                    <a:pt x="41853" y="0"/>
                    <a:pt x="93482" y="0"/>
                  </a:cubicBezTo>
                  <a:lnTo>
                    <a:pt x="6346211" y="0"/>
                  </a:lnTo>
                  <a:cubicBezTo>
                    <a:pt x="6397840" y="0"/>
                    <a:pt x="6439693" y="41853"/>
                    <a:pt x="6439693" y="93482"/>
                  </a:cubicBezTo>
                  <a:lnTo>
                    <a:pt x="6439693" y="467398"/>
                  </a:lnTo>
                  <a:cubicBezTo>
                    <a:pt x="6439693" y="519027"/>
                    <a:pt x="6397840" y="560880"/>
                    <a:pt x="6346211"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785" tIns="27380" rIns="270785" bIns="27380" numCol="1" spcCol="1270" anchor="ctr" anchorCtr="0">
              <a:noAutofit/>
            </a:bodyPr>
            <a:lstStyle/>
            <a:p>
              <a:pPr lvl="0" algn="ctr" defTabSz="84455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Apply It</a:t>
              </a:r>
              <a:endParaRPr lang="en-US" sz="2800" kern="1200"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628" y="7058260"/>
            <a:ext cx="394980" cy="507832"/>
          </a:xfrm>
          <a:prstGeom prst="rect">
            <a:avLst/>
          </a:prstGeom>
        </p:spPr>
      </p:pic>
    </p:spTree>
    <p:extLst>
      <p:ext uri="{BB962C8B-B14F-4D97-AF65-F5344CB8AC3E}">
        <p14:creationId xmlns:p14="http://schemas.microsoft.com/office/powerpoint/2010/main" val="42224514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173" t="31394" r="4886" b="34616"/>
          <a:stretch/>
        </p:blipFill>
        <p:spPr>
          <a:xfrm>
            <a:off x="98565" y="3052156"/>
            <a:ext cx="9893335" cy="1436716"/>
          </a:xfrm>
          <a:prstGeom prst="rect">
            <a:avLst/>
          </a:prstGeom>
        </p:spPr>
      </p:pic>
      <p:sp>
        <p:nvSpPr>
          <p:cNvPr id="2" name="Rectangle 1"/>
          <p:cNvSpPr/>
          <p:nvPr/>
        </p:nvSpPr>
        <p:spPr>
          <a:xfrm>
            <a:off x="98565" y="4415361"/>
            <a:ext cx="1949573" cy="707886"/>
          </a:xfrm>
          <a:prstGeom prst="rect">
            <a:avLst/>
          </a:prstGeom>
        </p:spPr>
        <p:txBody>
          <a:bodyPr wrap="none">
            <a:spAutoFit/>
          </a:bodyPr>
          <a:lstStyle/>
          <a:p>
            <a:r>
              <a:rPr lang="en-US" b="1" dirty="0">
                <a:solidFill>
                  <a:sysClr val="windowText" lastClr="000000"/>
                </a:solidFill>
              </a:rPr>
              <a:t>Identify urban </a:t>
            </a:r>
            <a:endParaRPr lang="en-US" b="1" dirty="0" smtClean="0">
              <a:solidFill>
                <a:sysClr val="windowText" lastClr="000000"/>
              </a:solidFill>
            </a:endParaRPr>
          </a:p>
          <a:p>
            <a:r>
              <a:rPr lang="en-US" b="1" dirty="0" smtClean="0">
                <a:solidFill>
                  <a:sysClr val="windowText" lastClr="000000"/>
                </a:solidFill>
              </a:rPr>
              <a:t>young </a:t>
            </a:r>
            <a:r>
              <a:rPr lang="en-US" b="1" dirty="0">
                <a:solidFill>
                  <a:sysClr val="windowText" lastClr="000000"/>
                </a:solidFill>
              </a:rPr>
              <a:t>adults</a:t>
            </a:r>
          </a:p>
        </p:txBody>
      </p:sp>
      <p:sp>
        <p:nvSpPr>
          <p:cNvPr id="4" name="Rectangle 3"/>
          <p:cNvSpPr/>
          <p:nvPr/>
        </p:nvSpPr>
        <p:spPr>
          <a:xfrm>
            <a:off x="2138754" y="2415867"/>
            <a:ext cx="1524776" cy="707886"/>
          </a:xfrm>
          <a:prstGeom prst="rect">
            <a:avLst/>
          </a:prstGeom>
        </p:spPr>
        <p:txBody>
          <a:bodyPr wrap="none">
            <a:spAutoFit/>
          </a:bodyPr>
          <a:lstStyle/>
          <a:p>
            <a:pPr algn="ctr"/>
            <a:r>
              <a:rPr lang="en-US" b="1" dirty="0">
                <a:solidFill>
                  <a:sysClr val="windowText" lastClr="000000"/>
                </a:solidFill>
              </a:rPr>
              <a:t>Talk with </a:t>
            </a:r>
            <a:endParaRPr lang="en-US" b="1" dirty="0" smtClean="0">
              <a:solidFill>
                <a:sysClr val="windowText" lastClr="000000"/>
              </a:solidFill>
            </a:endParaRPr>
          </a:p>
          <a:p>
            <a:pPr algn="ctr"/>
            <a:r>
              <a:rPr lang="en-US" b="1" dirty="0" smtClean="0">
                <a:solidFill>
                  <a:sysClr val="windowText" lastClr="000000"/>
                </a:solidFill>
              </a:rPr>
              <a:t>companies</a:t>
            </a:r>
            <a:endParaRPr lang="en-US" b="1" dirty="0">
              <a:solidFill>
                <a:sysClr val="windowText" lastClr="000000"/>
              </a:solidFill>
            </a:endParaRPr>
          </a:p>
        </p:txBody>
      </p:sp>
      <p:sp>
        <p:nvSpPr>
          <p:cNvPr id="6" name="Rectangle 5"/>
          <p:cNvSpPr/>
          <p:nvPr/>
        </p:nvSpPr>
        <p:spPr>
          <a:xfrm>
            <a:off x="3806751" y="4488872"/>
            <a:ext cx="2476960" cy="707886"/>
          </a:xfrm>
          <a:prstGeom prst="rect">
            <a:avLst/>
          </a:prstGeom>
        </p:spPr>
        <p:txBody>
          <a:bodyPr wrap="none">
            <a:spAutoFit/>
          </a:bodyPr>
          <a:lstStyle/>
          <a:p>
            <a:pPr algn="ctr"/>
            <a:r>
              <a:rPr lang="en-US" b="1" dirty="0" smtClean="0">
                <a:solidFill>
                  <a:sysClr val="windowText" lastClr="000000"/>
                </a:solidFill>
              </a:rPr>
              <a:t>6-month paid</a:t>
            </a:r>
          </a:p>
          <a:p>
            <a:pPr algn="ctr"/>
            <a:r>
              <a:rPr lang="en-US" b="1" dirty="0" smtClean="0">
                <a:solidFill>
                  <a:sysClr val="windowText" lastClr="000000"/>
                </a:solidFill>
              </a:rPr>
              <a:t>classroom training</a:t>
            </a:r>
            <a:endParaRPr lang="en-US" b="1" dirty="0">
              <a:solidFill>
                <a:sysClr val="windowText" lastClr="000000"/>
              </a:solidFill>
            </a:endParaRPr>
          </a:p>
        </p:txBody>
      </p:sp>
      <p:sp>
        <p:nvSpPr>
          <p:cNvPr id="11" name="Rectangle 10"/>
          <p:cNvSpPr/>
          <p:nvPr/>
        </p:nvSpPr>
        <p:spPr>
          <a:xfrm>
            <a:off x="7912485" y="4488872"/>
            <a:ext cx="2079415" cy="1015663"/>
          </a:xfrm>
          <a:prstGeom prst="rect">
            <a:avLst/>
          </a:prstGeom>
        </p:spPr>
        <p:txBody>
          <a:bodyPr wrap="none">
            <a:spAutoFit/>
          </a:bodyPr>
          <a:lstStyle/>
          <a:p>
            <a:pPr algn="r"/>
            <a:r>
              <a:rPr lang="en-US" b="1" dirty="0" smtClean="0">
                <a:solidFill>
                  <a:sysClr val="windowText" lastClr="000000"/>
                </a:solidFill>
              </a:rPr>
              <a:t>Graduation and</a:t>
            </a:r>
          </a:p>
          <a:p>
            <a:pPr algn="r"/>
            <a:r>
              <a:rPr lang="en-US" b="1" dirty="0">
                <a:solidFill>
                  <a:sysClr val="windowText" lastClr="000000"/>
                </a:solidFill>
              </a:rPr>
              <a:t>p</a:t>
            </a:r>
            <a:r>
              <a:rPr lang="en-US" b="1" dirty="0" smtClean="0">
                <a:solidFill>
                  <a:sysClr val="windowText" lastClr="000000"/>
                </a:solidFill>
              </a:rPr>
              <a:t>ost-program</a:t>
            </a:r>
          </a:p>
          <a:p>
            <a:pPr algn="r"/>
            <a:r>
              <a:rPr lang="en-US" b="1" dirty="0">
                <a:solidFill>
                  <a:sysClr val="windowText" lastClr="000000"/>
                </a:solidFill>
              </a:rPr>
              <a:t>c</a:t>
            </a:r>
            <a:r>
              <a:rPr lang="en-US" b="1" dirty="0" smtClean="0">
                <a:solidFill>
                  <a:sysClr val="windowText" lastClr="000000"/>
                </a:solidFill>
              </a:rPr>
              <a:t>areer support</a:t>
            </a:r>
            <a:endParaRPr lang="en-US" b="1" dirty="0">
              <a:solidFill>
                <a:sysClr val="windowText" lastClr="000000"/>
              </a:solidFill>
            </a:endParaRPr>
          </a:p>
        </p:txBody>
      </p:sp>
      <p:sp>
        <p:nvSpPr>
          <p:cNvPr id="12" name="Rectangle 11"/>
          <p:cNvSpPr/>
          <p:nvPr/>
        </p:nvSpPr>
        <p:spPr>
          <a:xfrm>
            <a:off x="6217262" y="2417781"/>
            <a:ext cx="1794081" cy="707886"/>
          </a:xfrm>
          <a:prstGeom prst="rect">
            <a:avLst/>
          </a:prstGeom>
        </p:spPr>
        <p:txBody>
          <a:bodyPr wrap="none">
            <a:spAutoFit/>
          </a:bodyPr>
          <a:lstStyle/>
          <a:p>
            <a:pPr algn="ctr"/>
            <a:r>
              <a:rPr lang="en-US" b="1" dirty="0">
                <a:solidFill>
                  <a:sysClr val="windowText" lastClr="000000"/>
                </a:solidFill>
              </a:rPr>
              <a:t>6-month </a:t>
            </a:r>
            <a:r>
              <a:rPr lang="en-US" b="1" dirty="0" smtClean="0">
                <a:solidFill>
                  <a:sysClr val="windowText" lastClr="000000"/>
                </a:solidFill>
              </a:rPr>
              <a:t>paid</a:t>
            </a:r>
          </a:p>
          <a:p>
            <a:pPr algn="ctr"/>
            <a:r>
              <a:rPr lang="en-US" b="1" dirty="0" smtClean="0">
                <a:solidFill>
                  <a:sysClr val="windowText" lastClr="000000"/>
                </a:solidFill>
              </a:rPr>
              <a:t>internship</a:t>
            </a:r>
            <a:endParaRPr lang="en-US" b="1" dirty="0">
              <a:solidFill>
                <a:sysClr val="windowText" lastClr="000000"/>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2628" y="7058260"/>
            <a:ext cx="394980" cy="507832"/>
          </a:xfrm>
          <a:prstGeom prst="rect">
            <a:avLst/>
          </a:prstGeom>
        </p:spPr>
      </p:pic>
    </p:spTree>
    <p:extLst>
      <p:ext uri="{BB962C8B-B14F-4D97-AF65-F5344CB8AC3E}">
        <p14:creationId xmlns:p14="http://schemas.microsoft.com/office/powerpoint/2010/main" val="23183363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06" t="18822" r="2149" b="17217"/>
          <a:stretch/>
        </p:blipFill>
        <p:spPr>
          <a:xfrm>
            <a:off x="0" y="1356779"/>
            <a:ext cx="10082254" cy="5270269"/>
          </a:xfrm>
          <a:prstGeom prst="rect">
            <a:avLst/>
          </a:prstGeom>
        </p:spPr>
      </p:pic>
      <p:sp>
        <p:nvSpPr>
          <p:cNvPr id="4" name="Rectangle 3"/>
          <p:cNvSpPr/>
          <p:nvPr/>
        </p:nvSpPr>
        <p:spPr>
          <a:xfrm>
            <a:off x="422502" y="168636"/>
            <a:ext cx="2981907" cy="954107"/>
          </a:xfrm>
          <a:prstGeom prst="rect">
            <a:avLst/>
          </a:prstGeom>
        </p:spPr>
        <p:txBody>
          <a:bodyPr wrap="none">
            <a:spAutoFit/>
          </a:bodyPr>
          <a:lstStyle/>
          <a:p>
            <a:r>
              <a:rPr lang="en-US" sz="2800" b="1" dirty="0" smtClean="0">
                <a:solidFill>
                  <a:srgbClr val="002060"/>
                </a:solidFill>
              </a:rPr>
              <a:t>25 </a:t>
            </a:r>
          </a:p>
          <a:p>
            <a:r>
              <a:rPr lang="en-US" sz="2800" b="1" dirty="0">
                <a:solidFill>
                  <a:srgbClr val="002060"/>
                </a:solidFill>
              </a:rPr>
              <a:t>s</a:t>
            </a:r>
            <a:r>
              <a:rPr lang="en-US" sz="2800" b="1" dirty="0" smtClean="0">
                <a:solidFill>
                  <a:srgbClr val="002060"/>
                </a:solidFill>
              </a:rPr>
              <a:t>ites nationwide</a:t>
            </a:r>
            <a:endParaRPr lang="en-US" sz="2800" b="1" dirty="0">
              <a:solidFill>
                <a:srgbClr val="002060"/>
              </a:solidFill>
            </a:endParaRPr>
          </a:p>
        </p:txBody>
      </p:sp>
      <p:sp>
        <p:nvSpPr>
          <p:cNvPr id="5" name="Rectangle 4"/>
          <p:cNvSpPr/>
          <p:nvPr/>
        </p:nvSpPr>
        <p:spPr>
          <a:xfrm>
            <a:off x="7310478" y="168635"/>
            <a:ext cx="2525050" cy="954107"/>
          </a:xfrm>
          <a:prstGeom prst="rect">
            <a:avLst/>
          </a:prstGeom>
        </p:spPr>
        <p:txBody>
          <a:bodyPr wrap="none">
            <a:spAutoFit/>
          </a:bodyPr>
          <a:lstStyle/>
          <a:p>
            <a:pPr algn="r"/>
            <a:r>
              <a:rPr lang="en-US" sz="2800" b="1" dirty="0" smtClean="0">
                <a:solidFill>
                  <a:srgbClr val="002060"/>
                </a:solidFill>
              </a:rPr>
              <a:t>3,000+ </a:t>
            </a:r>
          </a:p>
          <a:p>
            <a:pPr algn="r"/>
            <a:r>
              <a:rPr lang="en-US" sz="2800" b="1" dirty="0" smtClean="0">
                <a:solidFill>
                  <a:srgbClr val="002060"/>
                </a:solidFill>
              </a:rPr>
              <a:t>students/year</a:t>
            </a:r>
            <a:endParaRPr lang="en-US" sz="2800" b="1" dirty="0">
              <a:solidFill>
                <a:srgbClr val="002060"/>
              </a:solidFill>
            </a:endParaRPr>
          </a:p>
        </p:txBody>
      </p:sp>
      <p:sp>
        <p:nvSpPr>
          <p:cNvPr id="6" name="Rectangle 5"/>
          <p:cNvSpPr/>
          <p:nvPr/>
        </p:nvSpPr>
        <p:spPr>
          <a:xfrm>
            <a:off x="275987" y="6104153"/>
            <a:ext cx="3382657" cy="954107"/>
          </a:xfrm>
          <a:prstGeom prst="rect">
            <a:avLst/>
          </a:prstGeom>
        </p:spPr>
        <p:txBody>
          <a:bodyPr wrap="none">
            <a:spAutoFit/>
          </a:bodyPr>
          <a:lstStyle/>
          <a:p>
            <a:r>
              <a:rPr lang="en-US" sz="2800" b="1" dirty="0" smtClean="0">
                <a:solidFill>
                  <a:srgbClr val="002060"/>
                </a:solidFill>
              </a:rPr>
              <a:t>250+</a:t>
            </a:r>
          </a:p>
          <a:p>
            <a:r>
              <a:rPr lang="en-US" sz="2800" b="1" dirty="0">
                <a:solidFill>
                  <a:srgbClr val="002060"/>
                </a:solidFill>
              </a:rPr>
              <a:t>c</a:t>
            </a:r>
            <a:r>
              <a:rPr lang="en-US" sz="2800" b="1" dirty="0" smtClean="0">
                <a:solidFill>
                  <a:srgbClr val="002060"/>
                </a:solidFill>
              </a:rPr>
              <a:t>orporate partners</a:t>
            </a:r>
            <a:endParaRPr lang="en-US" sz="2800" b="1" dirty="0">
              <a:solidFill>
                <a:srgbClr val="002060"/>
              </a:solidFill>
            </a:endParaRPr>
          </a:p>
        </p:txBody>
      </p:sp>
      <p:sp>
        <p:nvSpPr>
          <p:cNvPr id="8" name="Rectangle 7"/>
          <p:cNvSpPr/>
          <p:nvPr/>
        </p:nvSpPr>
        <p:spPr>
          <a:xfrm>
            <a:off x="5493250" y="6109685"/>
            <a:ext cx="4342278" cy="954107"/>
          </a:xfrm>
          <a:prstGeom prst="rect">
            <a:avLst/>
          </a:prstGeom>
        </p:spPr>
        <p:txBody>
          <a:bodyPr wrap="none">
            <a:spAutoFit/>
          </a:bodyPr>
          <a:lstStyle/>
          <a:p>
            <a:pPr algn="r"/>
            <a:r>
              <a:rPr lang="en-US" sz="2800" b="1" dirty="0" smtClean="0">
                <a:solidFill>
                  <a:srgbClr val="002060"/>
                </a:solidFill>
              </a:rPr>
              <a:t>$36,000</a:t>
            </a:r>
          </a:p>
          <a:p>
            <a:pPr algn="r"/>
            <a:r>
              <a:rPr lang="en-US" sz="2800" b="1" dirty="0">
                <a:solidFill>
                  <a:srgbClr val="002060"/>
                </a:solidFill>
              </a:rPr>
              <a:t>g</a:t>
            </a:r>
            <a:r>
              <a:rPr lang="en-US" sz="2800" b="1" dirty="0" smtClean="0">
                <a:solidFill>
                  <a:srgbClr val="002060"/>
                </a:solidFill>
              </a:rPr>
              <a:t>rads’ avg. yearly salary</a:t>
            </a:r>
            <a:endParaRPr lang="en-US" sz="2800" b="1" dirty="0">
              <a:solidFill>
                <a:srgbClr val="002060"/>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2628" y="7058260"/>
            <a:ext cx="394980" cy="507832"/>
          </a:xfrm>
          <a:prstGeom prst="rect">
            <a:avLst/>
          </a:prstGeom>
        </p:spPr>
      </p:pic>
      <p:sp>
        <p:nvSpPr>
          <p:cNvPr id="10" name="Rectangle 9"/>
          <p:cNvSpPr/>
          <p:nvPr/>
        </p:nvSpPr>
        <p:spPr>
          <a:xfrm>
            <a:off x="3404409" y="168636"/>
            <a:ext cx="3659343" cy="1384995"/>
          </a:xfrm>
          <a:prstGeom prst="rect">
            <a:avLst/>
          </a:prstGeom>
        </p:spPr>
        <p:txBody>
          <a:bodyPr wrap="square">
            <a:spAutoFit/>
          </a:bodyPr>
          <a:lstStyle/>
          <a:p>
            <a:pPr algn="ctr"/>
            <a:r>
              <a:rPr lang="en-US" sz="2800" b="1" dirty="0" smtClean="0">
                <a:solidFill>
                  <a:srgbClr val="002060"/>
                </a:solidFill>
              </a:rPr>
              <a:t>175 </a:t>
            </a:r>
          </a:p>
          <a:p>
            <a:pPr algn="ctr"/>
            <a:r>
              <a:rPr lang="en-US" sz="2800" b="1" dirty="0" smtClean="0">
                <a:solidFill>
                  <a:srgbClr val="002060"/>
                </a:solidFill>
              </a:rPr>
              <a:t>new program staff hired in 2016</a:t>
            </a:r>
          </a:p>
        </p:txBody>
      </p:sp>
    </p:spTree>
    <p:extLst>
      <p:ext uri="{BB962C8B-B14F-4D97-AF65-F5344CB8AC3E}">
        <p14:creationId xmlns:p14="http://schemas.microsoft.com/office/powerpoint/2010/main" val="19877516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628" y="7058260"/>
            <a:ext cx="394980" cy="507832"/>
          </a:xfrm>
          <a:prstGeom prst="rect">
            <a:avLst/>
          </a:prstGeom>
        </p:spPr>
      </p:pic>
      <p:sp>
        <p:nvSpPr>
          <p:cNvPr id="5" name="Oval Callout 4"/>
          <p:cNvSpPr/>
          <p:nvPr/>
        </p:nvSpPr>
        <p:spPr>
          <a:xfrm flipH="1">
            <a:off x="805218" y="1446662"/>
            <a:ext cx="3566160" cy="1920240"/>
          </a:xfrm>
          <a:prstGeom prst="wedgeEllipseCallout">
            <a:avLst/>
          </a:prstGeom>
          <a:solidFill>
            <a:srgbClr val="26377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 LOVE DATA – can you do some analytics for me?”</a:t>
            </a:r>
            <a:endParaRPr lang="en-US" dirty="0"/>
          </a:p>
        </p:txBody>
      </p:sp>
      <p:sp>
        <p:nvSpPr>
          <p:cNvPr id="7" name="Oval Callout 6"/>
          <p:cNvSpPr/>
          <p:nvPr/>
        </p:nvSpPr>
        <p:spPr>
          <a:xfrm>
            <a:off x="5732061" y="1446662"/>
            <a:ext cx="3566160" cy="1920240"/>
          </a:xfrm>
          <a:prstGeom prst="wedgeEllipseCallout">
            <a:avLst/>
          </a:prstGeom>
          <a:solidFill>
            <a:srgbClr val="26377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“Retention must be low because the students are too young!”</a:t>
            </a:r>
            <a:endParaRPr lang="en-US" dirty="0"/>
          </a:p>
        </p:txBody>
      </p:sp>
      <p:sp>
        <p:nvSpPr>
          <p:cNvPr id="14" name="Oval Callout 13"/>
          <p:cNvSpPr/>
          <p:nvPr/>
        </p:nvSpPr>
        <p:spPr>
          <a:xfrm flipH="1">
            <a:off x="805218" y="4410500"/>
            <a:ext cx="3566160" cy="1920240"/>
          </a:xfrm>
          <a:prstGeom prst="wedgeEllipseCallout">
            <a:avLst/>
          </a:prstGeom>
          <a:solidFill>
            <a:srgbClr val="26377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“What data should I pay attention to?”</a:t>
            </a:r>
            <a:endParaRPr lang="en-US" dirty="0"/>
          </a:p>
        </p:txBody>
      </p:sp>
      <p:sp>
        <p:nvSpPr>
          <p:cNvPr id="15" name="Oval Callout 14"/>
          <p:cNvSpPr/>
          <p:nvPr/>
        </p:nvSpPr>
        <p:spPr>
          <a:xfrm>
            <a:off x="5732061" y="4410500"/>
            <a:ext cx="3566160" cy="1920240"/>
          </a:xfrm>
          <a:prstGeom prst="wedgeEllipseCallout">
            <a:avLst/>
          </a:prstGeom>
          <a:solidFill>
            <a:srgbClr val="26377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“But I’m not a numbers person”</a:t>
            </a:r>
            <a:endParaRPr lang="en-US" dirty="0"/>
          </a:p>
        </p:txBody>
      </p:sp>
      <p:sp>
        <p:nvSpPr>
          <p:cNvPr id="16" name="TextBox 15"/>
          <p:cNvSpPr txBox="1"/>
          <p:nvPr/>
        </p:nvSpPr>
        <p:spPr>
          <a:xfrm>
            <a:off x="4279938" y="372510"/>
            <a:ext cx="5240180" cy="523220"/>
          </a:xfrm>
          <a:prstGeom prst="rect">
            <a:avLst/>
          </a:prstGeom>
          <a:noFill/>
        </p:spPr>
        <p:txBody>
          <a:bodyPr wrap="square" rtlCol="0">
            <a:spAutoFit/>
          </a:bodyPr>
          <a:lstStyle/>
          <a:p>
            <a:pPr algn="r"/>
            <a:r>
              <a:rPr lang="en-US" sz="2800" b="1" dirty="0" smtClean="0">
                <a:solidFill>
                  <a:srgbClr val="1C4097"/>
                </a:solidFill>
                <a:latin typeface="+mj-lt"/>
              </a:rPr>
              <a:t>What are we solving for?</a:t>
            </a:r>
            <a:endParaRPr lang="en-US" sz="2800" b="1" dirty="0">
              <a:solidFill>
                <a:srgbClr val="1C4097"/>
              </a:solidFill>
              <a:latin typeface="+mj-lt"/>
            </a:endParaRPr>
          </a:p>
        </p:txBody>
      </p:sp>
    </p:spTree>
    <p:extLst>
      <p:ext uri="{BB962C8B-B14F-4D97-AF65-F5344CB8AC3E}">
        <p14:creationId xmlns:p14="http://schemas.microsoft.com/office/powerpoint/2010/main" val="19941584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628" y="7058260"/>
            <a:ext cx="394980" cy="507832"/>
          </a:xfrm>
          <a:prstGeom prst="rect">
            <a:avLst/>
          </a:prstGeom>
        </p:spPr>
      </p:pic>
      <p:pic>
        <p:nvPicPr>
          <p:cNvPr id="8" name="Picture 7"/>
          <p:cNvPicPr>
            <a:picLocks noChangeAspect="1"/>
          </p:cNvPicPr>
          <p:nvPr/>
        </p:nvPicPr>
        <p:blipFill>
          <a:blip r:embed="rId4"/>
          <a:stretch>
            <a:fillRect/>
          </a:stretch>
        </p:blipFill>
        <p:spPr>
          <a:xfrm>
            <a:off x="2225852" y="2773492"/>
            <a:ext cx="5524500" cy="3343275"/>
          </a:xfrm>
          <a:prstGeom prst="rect">
            <a:avLst/>
          </a:prstGeom>
        </p:spPr>
      </p:pic>
      <p:sp>
        <p:nvSpPr>
          <p:cNvPr id="9" name="TextBox 8"/>
          <p:cNvSpPr txBox="1"/>
          <p:nvPr/>
        </p:nvSpPr>
        <p:spPr>
          <a:xfrm>
            <a:off x="5370240" y="372510"/>
            <a:ext cx="4149878" cy="523220"/>
          </a:xfrm>
          <a:prstGeom prst="rect">
            <a:avLst/>
          </a:prstGeom>
          <a:noFill/>
        </p:spPr>
        <p:txBody>
          <a:bodyPr wrap="square" rtlCol="0">
            <a:spAutoFit/>
          </a:bodyPr>
          <a:lstStyle/>
          <a:p>
            <a:pPr algn="r"/>
            <a:r>
              <a:rPr lang="en-US" sz="2800" b="1" dirty="0" smtClean="0">
                <a:solidFill>
                  <a:srgbClr val="1C4097"/>
                </a:solidFill>
                <a:latin typeface="+mj-lt"/>
              </a:rPr>
              <a:t>Why Simulation?</a:t>
            </a:r>
            <a:endParaRPr lang="en-US" sz="2800" b="1" dirty="0">
              <a:solidFill>
                <a:srgbClr val="1C4097"/>
              </a:solidFill>
              <a:latin typeface="+mj-lt"/>
            </a:endParaRPr>
          </a:p>
        </p:txBody>
      </p:sp>
      <p:sp>
        <p:nvSpPr>
          <p:cNvPr id="10" name="TextBox 9"/>
          <p:cNvSpPr txBox="1"/>
          <p:nvPr/>
        </p:nvSpPr>
        <p:spPr>
          <a:xfrm>
            <a:off x="897840" y="1942495"/>
            <a:ext cx="8424788" cy="830997"/>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cs typeface="Arial" panose="020B0604020202020204" pitchFamily="34" charset="0"/>
              </a:rPr>
              <a:t>Critical thinking divorced from emotions</a:t>
            </a:r>
          </a:p>
          <a:p>
            <a:pPr marL="457200" indent="-457200">
              <a:buFont typeface="Arial" panose="020B0604020202020204" pitchFamily="34" charset="0"/>
              <a:buChar char="•"/>
            </a:pPr>
            <a:r>
              <a:rPr lang="en-US" sz="2400" dirty="0" smtClean="0">
                <a:cs typeface="Arial" panose="020B0604020202020204" pitchFamily="34" charset="0"/>
              </a:rPr>
              <a:t>Practice, practice, practice</a:t>
            </a:r>
          </a:p>
        </p:txBody>
      </p:sp>
    </p:spTree>
    <p:extLst>
      <p:ext uri="{BB962C8B-B14F-4D97-AF65-F5344CB8AC3E}">
        <p14:creationId xmlns:p14="http://schemas.microsoft.com/office/powerpoint/2010/main" val="1373730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63880" y="3557942"/>
            <a:ext cx="9052560" cy="400110"/>
          </a:xfrm>
          <a:prstGeom prst="rect">
            <a:avLst/>
          </a:prstGeom>
        </p:spPr>
        <p:txBody>
          <a:bodyPr wrap="square">
            <a:spAutoFit/>
          </a:bodyPr>
          <a:lstStyle/>
          <a:p>
            <a:pPr lvl="0" algn="ctr"/>
            <a:r>
              <a:rPr lang="en-US" b="1" dirty="0" smtClean="0">
                <a:solidFill>
                  <a:schemeClr val="bg1"/>
                </a:solidFill>
                <a:latin typeface="+mj-lt"/>
              </a:rPr>
              <a:t>Example: Formal Feedback</a:t>
            </a:r>
            <a:endParaRPr lang="en-US" b="1" dirty="0">
              <a:solidFill>
                <a:schemeClr val="bg1"/>
              </a:solidFill>
              <a:latin typeface="+mj-lt"/>
            </a:endParaRPr>
          </a:p>
        </p:txBody>
      </p:sp>
      <p:sp>
        <p:nvSpPr>
          <p:cNvPr id="3" name="Freeform 2"/>
          <p:cNvSpPr/>
          <p:nvPr/>
        </p:nvSpPr>
        <p:spPr>
          <a:xfrm>
            <a:off x="546400" y="3222940"/>
            <a:ext cx="8944012" cy="1139208"/>
          </a:xfrm>
          <a:custGeom>
            <a:avLst/>
            <a:gdLst>
              <a:gd name="connsiteX0" fmla="*/ 0 w 6439693"/>
              <a:gd name="connsiteY0" fmla="*/ 93482 h 560880"/>
              <a:gd name="connsiteX1" fmla="*/ 93482 w 6439693"/>
              <a:gd name="connsiteY1" fmla="*/ 0 h 560880"/>
              <a:gd name="connsiteX2" fmla="*/ 6346211 w 6439693"/>
              <a:gd name="connsiteY2" fmla="*/ 0 h 560880"/>
              <a:gd name="connsiteX3" fmla="*/ 6439693 w 6439693"/>
              <a:gd name="connsiteY3" fmla="*/ 93482 h 560880"/>
              <a:gd name="connsiteX4" fmla="*/ 6439693 w 6439693"/>
              <a:gd name="connsiteY4" fmla="*/ 467398 h 560880"/>
              <a:gd name="connsiteX5" fmla="*/ 6346211 w 6439693"/>
              <a:gd name="connsiteY5" fmla="*/ 560880 h 560880"/>
              <a:gd name="connsiteX6" fmla="*/ 93482 w 6439693"/>
              <a:gd name="connsiteY6" fmla="*/ 560880 h 560880"/>
              <a:gd name="connsiteX7" fmla="*/ 0 w 6439693"/>
              <a:gd name="connsiteY7" fmla="*/ 467398 h 560880"/>
              <a:gd name="connsiteX8" fmla="*/ 0 w 6439693"/>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9693" h="560880">
                <a:moveTo>
                  <a:pt x="0" y="93482"/>
                </a:moveTo>
                <a:cubicBezTo>
                  <a:pt x="0" y="41853"/>
                  <a:pt x="41853" y="0"/>
                  <a:pt x="93482" y="0"/>
                </a:cubicBezTo>
                <a:lnTo>
                  <a:pt x="6346211" y="0"/>
                </a:lnTo>
                <a:cubicBezTo>
                  <a:pt x="6397840" y="0"/>
                  <a:pt x="6439693" y="41853"/>
                  <a:pt x="6439693" y="93482"/>
                </a:cubicBezTo>
                <a:lnTo>
                  <a:pt x="6439693" y="467398"/>
                </a:lnTo>
                <a:cubicBezTo>
                  <a:pt x="6439693" y="519027"/>
                  <a:pt x="6397840" y="560880"/>
                  <a:pt x="6346211"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785" tIns="27380" rIns="270785" bIns="27380" numCol="1" spcCol="1270" anchor="ctr" anchorCtr="0">
            <a:noAutofit/>
          </a:bodyPr>
          <a:lstStyle/>
          <a:p>
            <a:pPr lvl="0" algn="ctr" defTabSz="844550">
              <a:lnSpc>
                <a:spcPct val="90000"/>
              </a:lnSpc>
              <a:spcBef>
                <a:spcPct val="0"/>
              </a:spcBef>
              <a:spcAft>
                <a:spcPct val="35000"/>
              </a:spcAft>
            </a:pPr>
            <a:r>
              <a:rPr lang="en-US" sz="2800" dirty="0" smtClean="0">
                <a:latin typeface="Arial" panose="020B0604020202020204" pitchFamily="34" charset="0"/>
                <a:cs typeface="Arial" panose="020B0604020202020204" pitchFamily="34" charset="0"/>
              </a:rPr>
              <a:t>Training at a Glance</a:t>
            </a:r>
            <a:endParaRPr lang="en-US" sz="28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008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76748" y="4457558"/>
            <a:ext cx="2583686" cy="1326758"/>
          </a:xfrm>
          <a:prstGeom prst="rect">
            <a:avLst/>
          </a:prstGeom>
        </p:spPr>
      </p:pic>
      <p:pic>
        <p:nvPicPr>
          <p:cNvPr id="4" name="Picture 3"/>
          <p:cNvPicPr>
            <a:picLocks noChangeAspect="1"/>
          </p:cNvPicPr>
          <p:nvPr/>
        </p:nvPicPr>
        <p:blipFill>
          <a:blip r:embed="rId4"/>
          <a:stretch>
            <a:fillRect/>
          </a:stretch>
        </p:blipFill>
        <p:spPr>
          <a:xfrm>
            <a:off x="2329668" y="4044420"/>
            <a:ext cx="1508406" cy="2507215"/>
          </a:xfrm>
          <a:prstGeom prst="rect">
            <a:avLst/>
          </a:prstGeom>
        </p:spPr>
      </p:pic>
      <p:pic>
        <p:nvPicPr>
          <p:cNvPr id="5" name="Picture 4"/>
          <p:cNvPicPr>
            <a:picLocks noChangeAspect="1"/>
          </p:cNvPicPr>
          <p:nvPr/>
        </p:nvPicPr>
        <p:blipFill>
          <a:blip r:embed="rId5"/>
          <a:stretch>
            <a:fillRect/>
          </a:stretch>
        </p:blipFill>
        <p:spPr>
          <a:xfrm>
            <a:off x="3241287" y="1103015"/>
            <a:ext cx="1398746" cy="1406604"/>
          </a:xfrm>
          <a:prstGeom prst="rect">
            <a:avLst/>
          </a:prstGeom>
        </p:spPr>
      </p:pic>
      <p:pic>
        <p:nvPicPr>
          <p:cNvPr id="6" name="Picture 5"/>
          <p:cNvPicPr>
            <a:picLocks noChangeAspect="1"/>
          </p:cNvPicPr>
          <p:nvPr/>
        </p:nvPicPr>
        <p:blipFill>
          <a:blip r:embed="rId6"/>
          <a:stretch>
            <a:fillRect/>
          </a:stretch>
        </p:blipFill>
        <p:spPr>
          <a:xfrm>
            <a:off x="3233332" y="2419126"/>
            <a:ext cx="1406702" cy="1459708"/>
          </a:xfrm>
          <a:prstGeom prst="rect">
            <a:avLst/>
          </a:prstGeom>
        </p:spPr>
      </p:pic>
      <p:pic>
        <p:nvPicPr>
          <p:cNvPr id="7" name="Picture 6"/>
          <p:cNvPicPr>
            <a:picLocks noChangeAspect="1"/>
          </p:cNvPicPr>
          <p:nvPr/>
        </p:nvPicPr>
        <p:blipFill rotWithShape="1">
          <a:blip r:embed="rId7"/>
          <a:srcRect b="2728"/>
          <a:stretch/>
        </p:blipFill>
        <p:spPr>
          <a:xfrm>
            <a:off x="4877628" y="1103996"/>
            <a:ext cx="1494728" cy="1288661"/>
          </a:xfrm>
          <a:prstGeom prst="rect">
            <a:avLst/>
          </a:prstGeom>
        </p:spPr>
      </p:pic>
      <p:pic>
        <p:nvPicPr>
          <p:cNvPr id="8" name="Picture 2" descr="52e05cf5-64e7-43e5-9edd-da7511091c69@YearU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44457" y="1277252"/>
            <a:ext cx="1295220" cy="229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3172" y="2441753"/>
            <a:ext cx="1615268" cy="16152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0"/>
          <a:stretch>
            <a:fillRect/>
          </a:stretch>
        </p:blipFill>
        <p:spPr>
          <a:xfrm>
            <a:off x="3942167" y="4616742"/>
            <a:ext cx="3230488" cy="1121027"/>
          </a:xfrm>
          <a:prstGeom prst="rect">
            <a:avLst/>
          </a:prstGeom>
        </p:spPr>
      </p:pic>
      <p:pic>
        <p:nvPicPr>
          <p:cNvPr id="11" name="Picture 5" descr="85a365a7-403c-481e-9852-e8b84b415ae3@YearU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79539" y="1186496"/>
            <a:ext cx="1490843" cy="264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6ae2f135-4032-4029-a9b7-1d8469e4ef3a@YearU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1792" y="1277252"/>
            <a:ext cx="1234952" cy="219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5c33f3f4-0a79-4db0-816b-980305df80cb@YearU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360" y="3686831"/>
            <a:ext cx="1621663" cy="287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585a0f90-42f0-4dca-94ac-50b87132a629@YearU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29197" y="1230960"/>
            <a:ext cx="1491760" cy="264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712015" y="156768"/>
            <a:ext cx="4149878" cy="523220"/>
          </a:xfrm>
          <a:prstGeom prst="rect">
            <a:avLst/>
          </a:prstGeom>
          <a:noFill/>
        </p:spPr>
        <p:txBody>
          <a:bodyPr wrap="square" rtlCol="0">
            <a:spAutoFit/>
          </a:bodyPr>
          <a:lstStyle/>
          <a:p>
            <a:pPr algn="r"/>
            <a:r>
              <a:rPr lang="en-US" sz="2800" b="1" dirty="0" smtClean="0">
                <a:solidFill>
                  <a:srgbClr val="1C4097"/>
                </a:solidFill>
                <a:latin typeface="+mj-lt"/>
              </a:rPr>
              <a:t>Intro</a:t>
            </a:r>
            <a:endParaRPr lang="en-US" sz="2800" b="1" dirty="0">
              <a:solidFill>
                <a:srgbClr val="1C4097"/>
              </a:solidFill>
              <a:latin typeface="+mj-lt"/>
            </a:endParaRPr>
          </a:p>
        </p:txBody>
      </p:sp>
    </p:spTree>
    <p:extLst>
      <p:ext uri="{BB962C8B-B14F-4D97-AF65-F5344CB8AC3E}">
        <p14:creationId xmlns:p14="http://schemas.microsoft.com/office/powerpoint/2010/main" val="3917971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a:xfrm>
            <a:off x="386863" y="704532"/>
            <a:ext cx="7367429" cy="560547"/>
          </a:xfrm>
        </p:spPr>
        <p:txBody>
          <a:bodyPr/>
          <a:lstStyle/>
          <a:p>
            <a:r>
              <a:rPr lang="en-US" dirty="0"/>
              <a:t>Our Approach</a:t>
            </a:r>
          </a:p>
        </p:txBody>
      </p:sp>
      <p:pic>
        <p:nvPicPr>
          <p:cNvPr id="58370" name="Picture 2" descr="Our Approach">
            <a:extLst>
              <a:ext uri="{FF2B5EF4-FFF2-40B4-BE49-F238E27FC236}">
                <a16:creationId xmlns:a16="http://schemas.microsoft.com/office/drawing/2014/main" xmlns="" id="{20B0350A-2CF6-4257-B45D-4B1724130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692" y="114300"/>
            <a:ext cx="4924426"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82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507205" y="2188846"/>
            <a:ext cx="5347223" cy="3126690"/>
          </a:xfrm>
          <a:prstGeom prst="rect">
            <a:avLst/>
          </a:prstGeom>
          <a:noFill/>
        </p:spPr>
        <p:txBody>
          <a:bodyPr wrap="square" rtlCol="0">
            <a:spAutoFit/>
          </a:bodyPr>
          <a:lstStyle/>
          <a:p>
            <a:pPr algn="ctr"/>
            <a:r>
              <a:rPr lang="en-US" sz="19718" dirty="0">
                <a:latin typeface="Verdana" panose="020B0604030504040204" pitchFamily="34" charset="0"/>
                <a:ea typeface="Verdana" panose="020B0604030504040204" pitchFamily="34" charset="0"/>
                <a:cs typeface="Verdana" panose="020B0604030504040204" pitchFamily="34" charset="0"/>
              </a:rPr>
              <a:t>34</a:t>
            </a:r>
            <a:r>
              <a:rPr lang="en-US" sz="4950" dirty="0">
                <a:latin typeface="Verdana" panose="020B0604030504040204" pitchFamily="34" charset="0"/>
                <a:ea typeface="Verdana" panose="020B0604030504040204" pitchFamily="34" charset="0"/>
                <a:cs typeface="Verdana" panose="020B0604030504040204" pitchFamily="34" charset="0"/>
              </a:rPr>
              <a:t>GB</a:t>
            </a:r>
            <a:endParaRPr lang="en-US" sz="165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6733951" y="6038402"/>
            <a:ext cx="3106270" cy="600164"/>
          </a:xfrm>
          <a:prstGeom prst="rect">
            <a:avLst/>
          </a:prstGeom>
          <a:noFill/>
        </p:spPr>
        <p:txBody>
          <a:bodyPr wrap="square" rtlCol="0">
            <a:spAutoFit/>
          </a:bodyPr>
          <a:lstStyle/>
          <a:p>
            <a:pPr algn="r"/>
            <a:r>
              <a:rPr lang="en-US" sz="1650" i="1" dirty="0">
                <a:latin typeface="Georgia" panose="02040502050405020303" pitchFamily="18" charset="0"/>
              </a:rPr>
              <a:t>How Much Information?</a:t>
            </a:r>
          </a:p>
          <a:p>
            <a:pPr algn="r"/>
            <a:r>
              <a:rPr lang="en-US" sz="1650" dirty="0">
                <a:latin typeface="Georgia" panose="02040502050405020303" pitchFamily="18" charset="0"/>
              </a:rPr>
              <a:t>UC San Diego, (2009)</a:t>
            </a:r>
          </a:p>
        </p:txBody>
      </p:sp>
      <p:sp>
        <p:nvSpPr>
          <p:cNvPr id="5" name="TextBox 4"/>
          <p:cNvSpPr txBox="1"/>
          <p:nvPr/>
        </p:nvSpPr>
        <p:spPr>
          <a:xfrm>
            <a:off x="5712015" y="156768"/>
            <a:ext cx="4149878" cy="523220"/>
          </a:xfrm>
          <a:prstGeom prst="rect">
            <a:avLst/>
          </a:prstGeom>
          <a:noFill/>
        </p:spPr>
        <p:txBody>
          <a:bodyPr wrap="square" rtlCol="0">
            <a:spAutoFit/>
          </a:bodyPr>
          <a:lstStyle/>
          <a:p>
            <a:pPr algn="r"/>
            <a:r>
              <a:rPr lang="en-US" sz="2800" b="1" dirty="0" smtClean="0">
                <a:solidFill>
                  <a:srgbClr val="1C4097"/>
                </a:solidFill>
                <a:latin typeface="+mj-lt"/>
              </a:rPr>
              <a:t>Intro</a:t>
            </a:r>
            <a:endParaRPr lang="en-US" sz="2800" b="1" dirty="0">
              <a:solidFill>
                <a:srgbClr val="1C4097"/>
              </a:solidFill>
              <a:latin typeface="+mj-lt"/>
            </a:endParaRPr>
          </a:p>
        </p:txBody>
      </p:sp>
    </p:spTree>
    <p:extLst>
      <p:ext uri="{BB962C8B-B14F-4D97-AF65-F5344CB8AC3E}">
        <p14:creationId xmlns:p14="http://schemas.microsoft.com/office/powerpoint/2010/main" val="20663836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6928" y="1626668"/>
            <a:ext cx="9366886" cy="3393237"/>
          </a:xfrm>
          <a:prstGeom prst="rect">
            <a:avLst/>
          </a:prstGeom>
        </p:spPr>
        <p:txBody>
          <a:bodyPr wrap="square">
            <a:spAutoFit/>
          </a:bodyPr>
          <a:lstStyle/>
          <a:p>
            <a:pPr algn="just"/>
            <a:r>
              <a:rPr lang="en-US" sz="2970" dirty="0">
                <a:latin typeface="Georgia" panose="02040502050405020303" pitchFamily="18" charset="0"/>
                <a:ea typeface="Calibri" panose="020F0502020204030204" pitchFamily="34" charset="0"/>
                <a:cs typeface="Times New Roman" panose="02020603050405020304" pitchFamily="18" charset="0"/>
              </a:rPr>
              <a:t>“</a:t>
            </a:r>
            <a:r>
              <a:rPr lang="en-US" sz="2640" dirty="0">
                <a:solidFill>
                  <a:srgbClr val="252525"/>
                </a:solidFill>
                <a:latin typeface="Georgia" panose="02040502050405020303" pitchFamily="18" charset="0"/>
                <a:ea typeface="Calibri" panose="020F0502020204030204" pitchFamily="34" charset="0"/>
                <a:cs typeface="Arial" panose="020B0604020202020204" pitchFamily="34" charset="0"/>
              </a:rPr>
              <a:t>In an information-rich world, the wealth of information means a dearth of something else: a scarcity of whatever it is that information consumes. What information consumes is rather obvious: it consumes the attention of its recipients. Hence a wealth of information creates a poverty of attention and </a:t>
            </a:r>
            <a:r>
              <a:rPr lang="en-US" sz="2640" b="1" dirty="0">
                <a:solidFill>
                  <a:srgbClr val="252525"/>
                </a:solidFill>
                <a:latin typeface="Georgia" panose="02040502050405020303" pitchFamily="18" charset="0"/>
                <a:ea typeface="Calibri" panose="020F0502020204030204" pitchFamily="34" charset="0"/>
                <a:cs typeface="Arial" panose="020B0604020202020204" pitchFamily="34" charset="0"/>
              </a:rPr>
              <a:t>a need to allocate that attention efficiently among the overabundance of information sources that might consume it</a:t>
            </a:r>
            <a:r>
              <a:rPr lang="en-US" sz="2640" dirty="0">
                <a:solidFill>
                  <a:srgbClr val="252525"/>
                </a:solidFill>
                <a:latin typeface="Georgia" panose="02040502050405020303" pitchFamily="18" charset="0"/>
                <a:ea typeface="Calibri" panose="020F0502020204030204" pitchFamily="34" charset="0"/>
                <a:cs typeface="Arial" panose="020B0604020202020204" pitchFamily="34" charset="0"/>
              </a:rPr>
              <a:t>.</a:t>
            </a:r>
            <a:r>
              <a:rPr lang="en-US" sz="2640" dirty="0">
                <a:latin typeface="Georgia" panose="02040502050405020303" pitchFamily="18" charset="0"/>
              </a:rPr>
              <a:t>”</a:t>
            </a:r>
          </a:p>
        </p:txBody>
      </p:sp>
      <p:sp>
        <p:nvSpPr>
          <p:cNvPr id="3" name="Rectangle 2"/>
          <p:cNvSpPr/>
          <p:nvPr/>
        </p:nvSpPr>
        <p:spPr>
          <a:xfrm>
            <a:off x="306928" y="5296392"/>
            <a:ext cx="9366886" cy="701731"/>
          </a:xfrm>
          <a:prstGeom prst="rect">
            <a:avLst/>
          </a:prstGeom>
        </p:spPr>
        <p:txBody>
          <a:bodyPr wrap="square">
            <a:spAutoFit/>
          </a:bodyPr>
          <a:lstStyle/>
          <a:p>
            <a:pPr algn="r"/>
            <a:r>
              <a:rPr lang="en-US" sz="1980" dirty="0">
                <a:latin typeface="Georgia" panose="02040502050405020303" pitchFamily="18" charset="0"/>
                <a:ea typeface="Calibri" panose="020F0502020204030204" pitchFamily="34" charset="0"/>
                <a:cs typeface="Times New Roman" panose="02020603050405020304" pitchFamily="18" charset="0"/>
              </a:rPr>
              <a:t>Herbert A. Simon</a:t>
            </a:r>
          </a:p>
          <a:p>
            <a:pPr algn="r"/>
            <a:r>
              <a:rPr lang="en-US" sz="1980" i="1" dirty="0">
                <a:latin typeface="Georgia" panose="02040502050405020303" pitchFamily="18" charset="0"/>
                <a:cs typeface="Times New Roman" panose="02020603050405020304" pitchFamily="18" charset="0"/>
              </a:rPr>
              <a:t>Designing Organizations for an Information-Rich World </a:t>
            </a:r>
            <a:r>
              <a:rPr lang="en-US" sz="1980" dirty="0">
                <a:latin typeface="Georgia" panose="02040502050405020303" pitchFamily="18" charset="0"/>
                <a:cs typeface="Times New Roman" panose="02020603050405020304" pitchFamily="18" charset="0"/>
              </a:rPr>
              <a:t>(1971)</a:t>
            </a:r>
            <a:endParaRPr lang="en-US" sz="1650" dirty="0">
              <a:latin typeface="Georgia" panose="02040502050405020303" pitchFamily="18" charset="0"/>
            </a:endParaRPr>
          </a:p>
        </p:txBody>
      </p:sp>
      <p:sp>
        <p:nvSpPr>
          <p:cNvPr id="4" name="TextBox 3"/>
          <p:cNvSpPr txBox="1"/>
          <p:nvPr/>
        </p:nvSpPr>
        <p:spPr>
          <a:xfrm>
            <a:off x="5712015" y="156768"/>
            <a:ext cx="4149878" cy="523220"/>
          </a:xfrm>
          <a:prstGeom prst="rect">
            <a:avLst/>
          </a:prstGeom>
          <a:noFill/>
        </p:spPr>
        <p:txBody>
          <a:bodyPr wrap="square" rtlCol="0">
            <a:spAutoFit/>
          </a:bodyPr>
          <a:lstStyle/>
          <a:p>
            <a:pPr algn="r"/>
            <a:r>
              <a:rPr lang="en-US" sz="2800" b="1" dirty="0" smtClean="0">
                <a:solidFill>
                  <a:srgbClr val="1C4097"/>
                </a:solidFill>
                <a:latin typeface="+mj-lt"/>
              </a:rPr>
              <a:t>Intro</a:t>
            </a:r>
            <a:endParaRPr lang="en-US" sz="2800" b="1" dirty="0">
              <a:solidFill>
                <a:srgbClr val="1C4097"/>
              </a:solidFill>
              <a:latin typeface="+mj-lt"/>
            </a:endParaRPr>
          </a:p>
        </p:txBody>
      </p:sp>
    </p:spTree>
    <p:extLst>
      <p:ext uri="{BB962C8B-B14F-4D97-AF65-F5344CB8AC3E}">
        <p14:creationId xmlns:p14="http://schemas.microsoft.com/office/powerpoint/2010/main" val="32837466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19858"/>
            <a:ext cx="5120640" cy="2880360"/>
          </a:xfrm>
          <a:prstGeom prst="rect">
            <a:avLst/>
          </a:prstGeom>
        </p:spPr>
      </p:pic>
      <p:pic>
        <p:nvPicPr>
          <p:cNvPr id="3" name="Picture 2"/>
          <p:cNvPicPr>
            <a:picLocks noChangeAspect="1"/>
          </p:cNvPicPr>
          <p:nvPr/>
        </p:nvPicPr>
        <p:blipFill>
          <a:blip r:embed="rId4"/>
          <a:stretch>
            <a:fillRect/>
          </a:stretch>
        </p:blipFill>
        <p:spPr>
          <a:xfrm>
            <a:off x="4937760" y="919858"/>
            <a:ext cx="5120640" cy="2880360"/>
          </a:xfrm>
          <a:prstGeom prst="rect">
            <a:avLst/>
          </a:prstGeom>
        </p:spPr>
      </p:pic>
      <p:pic>
        <p:nvPicPr>
          <p:cNvPr id="4" name="Picture 3"/>
          <p:cNvPicPr>
            <a:picLocks noChangeAspect="1"/>
          </p:cNvPicPr>
          <p:nvPr/>
        </p:nvPicPr>
        <p:blipFill>
          <a:blip r:embed="rId5"/>
          <a:stretch>
            <a:fillRect/>
          </a:stretch>
        </p:blipFill>
        <p:spPr>
          <a:xfrm>
            <a:off x="0" y="3800218"/>
            <a:ext cx="5120640" cy="2880360"/>
          </a:xfrm>
          <a:prstGeom prst="rect">
            <a:avLst/>
          </a:prstGeom>
        </p:spPr>
      </p:pic>
      <p:pic>
        <p:nvPicPr>
          <p:cNvPr id="5" name="Picture 4"/>
          <p:cNvPicPr>
            <a:picLocks noChangeAspect="1"/>
          </p:cNvPicPr>
          <p:nvPr/>
        </p:nvPicPr>
        <p:blipFill>
          <a:blip r:embed="rId6"/>
          <a:stretch>
            <a:fillRect/>
          </a:stretch>
        </p:blipFill>
        <p:spPr>
          <a:xfrm>
            <a:off x="4937760" y="3766318"/>
            <a:ext cx="5120640" cy="2880360"/>
          </a:xfrm>
          <a:prstGeom prst="rect">
            <a:avLst/>
          </a:prstGeom>
        </p:spPr>
      </p:pic>
      <p:sp>
        <p:nvSpPr>
          <p:cNvPr id="6" name="TextBox 5"/>
          <p:cNvSpPr txBox="1"/>
          <p:nvPr/>
        </p:nvSpPr>
        <p:spPr>
          <a:xfrm>
            <a:off x="5712015" y="156768"/>
            <a:ext cx="4149878" cy="523220"/>
          </a:xfrm>
          <a:prstGeom prst="rect">
            <a:avLst/>
          </a:prstGeom>
          <a:noFill/>
        </p:spPr>
        <p:txBody>
          <a:bodyPr wrap="square" rtlCol="0">
            <a:spAutoFit/>
          </a:bodyPr>
          <a:lstStyle/>
          <a:p>
            <a:pPr algn="r"/>
            <a:r>
              <a:rPr lang="en-US" sz="2800" b="1" dirty="0" smtClean="0">
                <a:solidFill>
                  <a:srgbClr val="1C4097"/>
                </a:solidFill>
                <a:latin typeface="+mj-lt"/>
              </a:rPr>
              <a:t>Back to Basics</a:t>
            </a:r>
            <a:endParaRPr lang="en-US" sz="2800" b="1" dirty="0">
              <a:solidFill>
                <a:srgbClr val="1C4097"/>
              </a:solidFill>
              <a:latin typeface="+mj-lt"/>
            </a:endParaRPr>
          </a:p>
        </p:txBody>
      </p:sp>
    </p:spTree>
    <p:extLst>
      <p:ext uri="{BB962C8B-B14F-4D97-AF65-F5344CB8AC3E}">
        <p14:creationId xmlns:p14="http://schemas.microsoft.com/office/powerpoint/2010/main" val="31426143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3880" y="3557942"/>
            <a:ext cx="9052560" cy="400110"/>
          </a:xfrm>
          <a:prstGeom prst="rect">
            <a:avLst/>
          </a:prstGeom>
        </p:spPr>
        <p:txBody>
          <a:bodyPr wrap="square">
            <a:spAutoFit/>
          </a:bodyPr>
          <a:lstStyle/>
          <a:p>
            <a:pPr lvl="0" algn="ctr"/>
            <a:r>
              <a:rPr lang="en-US" b="1" dirty="0" smtClean="0">
                <a:solidFill>
                  <a:schemeClr val="bg1"/>
                </a:solidFill>
                <a:latin typeface="+mj-lt"/>
              </a:rPr>
              <a:t>Example: Formal Feedback</a:t>
            </a:r>
            <a:endParaRPr lang="en-US" b="1" dirty="0">
              <a:solidFill>
                <a:schemeClr val="bg1"/>
              </a:solidFill>
              <a:latin typeface="+mj-lt"/>
            </a:endParaRPr>
          </a:p>
        </p:txBody>
      </p:sp>
      <p:sp>
        <p:nvSpPr>
          <p:cNvPr id="3" name="Freeform 2"/>
          <p:cNvSpPr/>
          <p:nvPr/>
        </p:nvSpPr>
        <p:spPr>
          <a:xfrm>
            <a:off x="805707" y="3188393"/>
            <a:ext cx="8944012" cy="1139208"/>
          </a:xfrm>
          <a:custGeom>
            <a:avLst/>
            <a:gdLst>
              <a:gd name="connsiteX0" fmla="*/ 0 w 6439693"/>
              <a:gd name="connsiteY0" fmla="*/ 93482 h 560880"/>
              <a:gd name="connsiteX1" fmla="*/ 93482 w 6439693"/>
              <a:gd name="connsiteY1" fmla="*/ 0 h 560880"/>
              <a:gd name="connsiteX2" fmla="*/ 6346211 w 6439693"/>
              <a:gd name="connsiteY2" fmla="*/ 0 h 560880"/>
              <a:gd name="connsiteX3" fmla="*/ 6439693 w 6439693"/>
              <a:gd name="connsiteY3" fmla="*/ 93482 h 560880"/>
              <a:gd name="connsiteX4" fmla="*/ 6439693 w 6439693"/>
              <a:gd name="connsiteY4" fmla="*/ 467398 h 560880"/>
              <a:gd name="connsiteX5" fmla="*/ 6346211 w 6439693"/>
              <a:gd name="connsiteY5" fmla="*/ 560880 h 560880"/>
              <a:gd name="connsiteX6" fmla="*/ 93482 w 6439693"/>
              <a:gd name="connsiteY6" fmla="*/ 560880 h 560880"/>
              <a:gd name="connsiteX7" fmla="*/ 0 w 6439693"/>
              <a:gd name="connsiteY7" fmla="*/ 467398 h 560880"/>
              <a:gd name="connsiteX8" fmla="*/ 0 w 6439693"/>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9693" h="560880">
                <a:moveTo>
                  <a:pt x="0" y="93482"/>
                </a:moveTo>
                <a:cubicBezTo>
                  <a:pt x="0" y="41853"/>
                  <a:pt x="41853" y="0"/>
                  <a:pt x="93482" y="0"/>
                </a:cubicBezTo>
                <a:lnTo>
                  <a:pt x="6346211" y="0"/>
                </a:lnTo>
                <a:cubicBezTo>
                  <a:pt x="6397840" y="0"/>
                  <a:pt x="6439693" y="41853"/>
                  <a:pt x="6439693" y="93482"/>
                </a:cubicBezTo>
                <a:lnTo>
                  <a:pt x="6439693" y="467398"/>
                </a:lnTo>
                <a:cubicBezTo>
                  <a:pt x="6439693" y="519027"/>
                  <a:pt x="6397840" y="560880"/>
                  <a:pt x="6346211"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785" tIns="27380" rIns="270785" bIns="27380" numCol="1" spcCol="1270" anchor="ctr" anchorCtr="0">
            <a:noAutofit/>
          </a:bodyPr>
          <a:lstStyle/>
          <a:p>
            <a:pPr lvl="0" algn="ctr" defTabSz="844550">
              <a:lnSpc>
                <a:spcPct val="90000"/>
              </a:lnSpc>
              <a:spcBef>
                <a:spcPct val="0"/>
              </a:spcBef>
              <a:spcAft>
                <a:spcPct val="35000"/>
              </a:spcAft>
            </a:pPr>
            <a:r>
              <a:rPr lang="en-US" sz="2800" dirty="0" smtClean="0">
                <a:latin typeface="Arial" panose="020B0604020202020204" pitchFamily="34" charset="0"/>
                <a:cs typeface="Arial" panose="020B0604020202020204" pitchFamily="34" charset="0"/>
              </a:rPr>
              <a:t>Make it Fun</a:t>
            </a:r>
            <a:endParaRPr lang="en-US" sz="28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3322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70" y="1315352"/>
            <a:ext cx="9755715" cy="5101991"/>
          </a:xfrm>
          <a:prstGeom prst="rect">
            <a:avLst/>
          </a:prstGeom>
        </p:spPr>
      </p:pic>
    </p:spTree>
    <p:extLst>
      <p:ext uri="{BB962C8B-B14F-4D97-AF65-F5344CB8AC3E}">
        <p14:creationId xmlns:p14="http://schemas.microsoft.com/office/powerpoint/2010/main" val="36981157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http://i.dailymail.co.uk/i/pix/2011/02/18/article-1357979-009458D300000578-250_468x377.jpg"/>
          <p:cNvPicPr/>
          <p:nvPr/>
        </p:nvPicPr>
        <p:blipFill>
          <a:blip r:link="rId3">
            <a:extLst>
              <a:ext uri="{28A0092B-C50C-407E-A947-70E740481C1C}">
                <a14:useLocalDpi xmlns:a14="http://schemas.microsoft.com/office/drawing/2010/main" val="0"/>
              </a:ext>
            </a:extLst>
          </a:blip>
          <a:srcRect/>
          <a:stretch>
            <a:fillRect/>
          </a:stretch>
        </p:blipFill>
        <p:spPr bwMode="auto">
          <a:xfrm>
            <a:off x="2700052" y="1889191"/>
            <a:ext cx="4692872" cy="3807521"/>
          </a:xfrm>
          <a:prstGeom prst="rect">
            <a:avLst/>
          </a:prstGeom>
          <a:noFill/>
          <a:ln>
            <a:noFill/>
          </a:ln>
        </p:spPr>
      </p:pic>
      <p:grpSp>
        <p:nvGrpSpPr>
          <p:cNvPr id="7" name="Group 6"/>
          <p:cNvGrpSpPr/>
          <p:nvPr/>
        </p:nvGrpSpPr>
        <p:grpSpPr>
          <a:xfrm>
            <a:off x="3971499" y="1941055"/>
            <a:ext cx="2815323" cy="2008016"/>
            <a:chOff x="276900" y="276190"/>
            <a:chExt cx="3412513" cy="2433958"/>
          </a:xfrm>
        </p:grpSpPr>
        <p:sp>
          <p:nvSpPr>
            <p:cNvPr id="8" name="Rectangle 7"/>
            <p:cNvSpPr/>
            <p:nvPr/>
          </p:nvSpPr>
          <p:spPr>
            <a:xfrm>
              <a:off x="469483" y="1940556"/>
              <a:ext cx="3219930" cy="752949"/>
            </a:xfrm>
            <a:prstGeom prst="rect">
              <a:avLst/>
            </a:prstGeom>
            <a:solidFill>
              <a:srgbClr val="234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p>
          </p:txBody>
        </p:sp>
        <p:grpSp>
          <p:nvGrpSpPr>
            <p:cNvPr id="9" name="Group 8"/>
            <p:cNvGrpSpPr/>
            <p:nvPr/>
          </p:nvGrpSpPr>
          <p:grpSpPr>
            <a:xfrm>
              <a:off x="276900" y="276190"/>
              <a:ext cx="3400637" cy="2433958"/>
              <a:chOff x="4353065" y="2346261"/>
              <a:chExt cx="3400637" cy="2433958"/>
            </a:xfrm>
          </p:grpSpPr>
          <p:grpSp>
            <p:nvGrpSpPr>
              <p:cNvPr id="10" name="Group 9"/>
              <p:cNvGrpSpPr/>
              <p:nvPr/>
            </p:nvGrpSpPr>
            <p:grpSpPr>
              <a:xfrm>
                <a:off x="4353065" y="2409126"/>
                <a:ext cx="3400637" cy="2371093"/>
                <a:chOff x="2824514" y="2286296"/>
                <a:chExt cx="3400637" cy="2371093"/>
              </a:xfrm>
            </p:grpSpPr>
            <p:pic>
              <p:nvPicPr>
                <p:cNvPr id="12" name="Picture 2" descr="http://www.yearup.org/wp-content/themes/yearup/img/icons/divide-right.png"/>
                <p:cNvPicPr>
                  <a:picLocks noChangeAspect="1" noChangeArrowheads="1"/>
                </p:cNvPicPr>
                <p:nvPr/>
              </p:nvPicPr>
              <p:blipFill rotWithShape="1">
                <a:blip r:embed="rId4">
                  <a:extLst>
                    <a:ext uri="{28A0092B-C50C-407E-A947-70E740481C1C}">
                      <a14:useLocalDpi xmlns:a14="http://schemas.microsoft.com/office/drawing/2010/main" val="0"/>
                    </a:ext>
                  </a:extLst>
                </a:blip>
                <a:srcRect l="34321" r="152" b="26181"/>
                <a:stretch/>
              </p:blipFill>
              <p:spPr bwMode="auto">
                <a:xfrm>
                  <a:off x="3005222" y="2286296"/>
                  <a:ext cx="3219929" cy="23394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24514" y="3714474"/>
                  <a:ext cx="3386987" cy="942915"/>
                </a:xfrm>
                <a:prstGeom prst="rect">
                  <a:avLst/>
                </a:prstGeom>
                <a:noFill/>
              </p:spPr>
              <p:txBody>
                <a:bodyPr wrap="square" rtlCol="0">
                  <a:spAutoFit/>
                </a:bodyPr>
                <a:lstStyle/>
                <a:p>
                  <a:r>
                    <a:rPr lang="en-US" sz="4455" b="1" dirty="0">
                      <a:solidFill>
                        <a:schemeClr val="bg1"/>
                      </a:solidFill>
                      <a:latin typeface="Verdana" panose="020B0604030504040204" pitchFamily="34" charset="0"/>
                      <a:ea typeface="Verdana" panose="020B0604030504040204" pitchFamily="34" charset="0"/>
                      <a:cs typeface="Verdana" panose="020B0604030504040204" pitchFamily="34" charset="0"/>
                    </a:rPr>
                    <a:t>YUtopia</a:t>
                  </a:r>
                </a:p>
              </p:txBody>
            </p:sp>
          </p:grpSp>
          <p:pic>
            <p:nvPicPr>
              <p:cNvPr id="11" name="Picture 10" descr="http://www.figmints.com/wp-content/uploads/2014/07/figmints_work_yearup-hero_logo.png"/>
              <p:cNvPicPr>
                <a:picLocks noChangeAspect="1" noChangeArrowheads="1"/>
              </p:cNvPicPr>
              <p:nvPr/>
            </p:nvPicPr>
            <p:blipFill rotWithShape="1">
              <a:blip r:embed="rId5">
                <a:extLst>
                  <a:ext uri="{28A0092B-C50C-407E-A947-70E740481C1C}">
                    <a14:useLocalDpi xmlns:a14="http://schemas.microsoft.com/office/drawing/2010/main" val="0"/>
                  </a:ext>
                </a:extLst>
              </a:blip>
              <a:srcRect l="29338" t="22918" r="60543" b="29213"/>
              <a:stretch/>
            </p:blipFill>
            <p:spPr bwMode="auto">
              <a:xfrm>
                <a:off x="6487000" y="2346261"/>
                <a:ext cx="1253052" cy="163007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203019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e want you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050" y="2033129"/>
            <a:ext cx="4119679" cy="346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373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hejudyroom.com/oz/images/Widescreen-Cornfield-lg.png"/>
          <p:cNvPicPr>
            <a:picLocks noChangeAspect="1" noChangeArrowheads="1"/>
          </p:cNvPicPr>
          <p:nvPr/>
        </p:nvPicPr>
        <p:blipFill rotWithShape="1">
          <a:blip r:embed="rId3">
            <a:extLst>
              <a:ext uri="{28A0092B-C50C-407E-A947-70E740481C1C}">
                <a14:useLocalDpi xmlns:a14="http://schemas.microsoft.com/office/drawing/2010/main" val="0"/>
              </a:ext>
            </a:extLst>
          </a:blip>
          <a:srcRect l="33462"/>
          <a:stretch/>
        </p:blipFill>
        <p:spPr bwMode="auto">
          <a:xfrm>
            <a:off x="2830164" y="1682995"/>
            <a:ext cx="4860593" cy="4264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2263" y="1182194"/>
            <a:ext cx="7366300" cy="5373779"/>
          </a:xfrm>
          <a:prstGeom prst="rect">
            <a:avLst/>
          </a:prstGeom>
          <a:noFill/>
        </p:spPr>
        <p:txBody>
          <a:bodyPr wrap="square" rtlCol="0">
            <a:spAutoFit/>
          </a:bodyPr>
          <a:lstStyle/>
          <a:p>
            <a:pPr algn="ctr"/>
            <a:r>
              <a:rPr lang="en-US" sz="2640" b="1" dirty="0">
                <a:latin typeface="Georgia" panose="02040502050405020303" pitchFamily="18" charset="0"/>
              </a:rPr>
              <a:t>Choose your own path through the data.</a:t>
            </a:r>
          </a:p>
          <a:p>
            <a:pPr algn="ctr"/>
            <a:endParaRPr lang="en-US" sz="2640" dirty="0">
              <a:latin typeface="Georgia" panose="02040502050405020303" pitchFamily="18" charset="0"/>
            </a:endParaRPr>
          </a:p>
          <a:p>
            <a:pPr algn="ctr"/>
            <a:endParaRPr lang="en-US" sz="2640" dirty="0">
              <a:latin typeface="Georgia" panose="02040502050405020303" pitchFamily="18" charset="0"/>
            </a:endParaRPr>
          </a:p>
          <a:p>
            <a:pPr algn="ctr"/>
            <a:endParaRPr lang="en-US" sz="2640" dirty="0">
              <a:latin typeface="Georgia" panose="02040502050405020303" pitchFamily="18" charset="0"/>
            </a:endParaRPr>
          </a:p>
          <a:p>
            <a:pPr algn="ctr"/>
            <a:endParaRPr lang="en-US" sz="2640" dirty="0">
              <a:latin typeface="Georgia" panose="02040502050405020303" pitchFamily="18" charset="0"/>
            </a:endParaRPr>
          </a:p>
          <a:p>
            <a:pPr algn="ctr"/>
            <a:endParaRPr lang="en-US" sz="2640" dirty="0">
              <a:latin typeface="Georgia" panose="02040502050405020303" pitchFamily="18" charset="0"/>
            </a:endParaRPr>
          </a:p>
          <a:p>
            <a:pPr algn="ctr"/>
            <a:endParaRPr lang="en-US" sz="2640" dirty="0">
              <a:latin typeface="Georgia" panose="02040502050405020303" pitchFamily="18" charset="0"/>
            </a:endParaRPr>
          </a:p>
          <a:p>
            <a:pPr algn="ctr"/>
            <a:endParaRPr lang="en-US" sz="2640" dirty="0">
              <a:latin typeface="Georgia" panose="02040502050405020303" pitchFamily="18" charset="0"/>
            </a:endParaRPr>
          </a:p>
          <a:p>
            <a:pPr algn="ctr"/>
            <a:endParaRPr lang="en-US" sz="2640" dirty="0">
              <a:latin typeface="Georgia" panose="02040502050405020303" pitchFamily="18" charset="0"/>
            </a:endParaRPr>
          </a:p>
          <a:p>
            <a:pPr algn="ctr"/>
            <a:endParaRPr lang="en-US" sz="2640" dirty="0">
              <a:latin typeface="Georgia" panose="02040502050405020303" pitchFamily="18" charset="0"/>
            </a:endParaRPr>
          </a:p>
          <a:p>
            <a:pPr algn="ctr"/>
            <a:endParaRPr lang="en-US" sz="2640" dirty="0">
              <a:latin typeface="Georgia" panose="02040502050405020303" pitchFamily="18" charset="0"/>
            </a:endParaRPr>
          </a:p>
          <a:p>
            <a:pPr algn="ctr"/>
            <a:endParaRPr lang="en-US" sz="2640" dirty="0">
              <a:latin typeface="Georgia" panose="02040502050405020303" pitchFamily="18" charset="0"/>
            </a:endParaRPr>
          </a:p>
          <a:p>
            <a:pPr algn="ctr"/>
            <a:r>
              <a:rPr lang="en-US" sz="2640" b="1" dirty="0">
                <a:latin typeface="Georgia" panose="02040502050405020303" pitchFamily="18" charset="0"/>
              </a:rPr>
              <a:t>The value is in the journey.</a:t>
            </a:r>
          </a:p>
        </p:txBody>
      </p:sp>
    </p:spTree>
    <p:extLst>
      <p:ext uri="{BB962C8B-B14F-4D97-AF65-F5344CB8AC3E}">
        <p14:creationId xmlns:p14="http://schemas.microsoft.com/office/powerpoint/2010/main" val="4540256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783" y="1900406"/>
            <a:ext cx="2007320" cy="854336"/>
          </a:xfrm>
          <a:prstGeom prst="rect">
            <a:avLst/>
          </a:prstGeom>
          <a:noFill/>
          <a:ln w="76200">
            <a:solidFill>
              <a:schemeClr val="tx1"/>
            </a:solidFill>
          </a:ln>
        </p:spPr>
        <p:txBody>
          <a:bodyPr wrap="square" rtlCol="0">
            <a:spAutoFit/>
          </a:bodyPr>
          <a:lstStyle/>
          <a:p>
            <a:r>
              <a:rPr lang="en-US" sz="1238" dirty="0">
                <a:latin typeface="Verdana" panose="020B0604030504040204" pitchFamily="34" charset="0"/>
                <a:ea typeface="Verdana" panose="020B0604030504040204" pitchFamily="34" charset="0"/>
                <a:cs typeface="Verdana" panose="020B0604030504040204" pitchFamily="34" charset="0"/>
              </a:rPr>
              <a:t>Key Performance Data:</a:t>
            </a:r>
          </a:p>
          <a:p>
            <a:r>
              <a:rPr lang="en-US" sz="1238" dirty="0">
                <a:latin typeface="Verdana" panose="020B0604030504040204" pitchFamily="34" charset="0"/>
                <a:ea typeface="Verdana" panose="020B0604030504040204" pitchFamily="34" charset="0"/>
                <a:cs typeface="Verdana" panose="020B0604030504040204" pitchFamily="34" charset="0"/>
              </a:rPr>
              <a:t>-L&amp;D</a:t>
            </a:r>
          </a:p>
          <a:p>
            <a:r>
              <a:rPr lang="en-US" sz="1238" dirty="0">
                <a:latin typeface="Verdana" panose="020B0604030504040204" pitchFamily="34" charset="0"/>
                <a:ea typeface="Verdana" panose="020B0604030504040204" pitchFamily="34" charset="0"/>
                <a:cs typeface="Verdana" panose="020B0604030504040204" pitchFamily="34" charset="0"/>
              </a:rPr>
              <a:t>-Previous Cycle</a:t>
            </a:r>
          </a:p>
        </p:txBody>
      </p:sp>
      <p:cxnSp>
        <p:nvCxnSpPr>
          <p:cNvPr id="5" name="Straight Arrow Connector 4"/>
          <p:cNvCxnSpPr/>
          <p:nvPr/>
        </p:nvCxnSpPr>
        <p:spPr>
          <a:xfrm>
            <a:off x="2130014" y="1900406"/>
            <a:ext cx="752161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18185" y="2018048"/>
            <a:ext cx="1494320" cy="447815"/>
          </a:xfrm>
          <a:prstGeom prst="rect">
            <a:avLst/>
          </a:prstGeom>
          <a:noFill/>
        </p:spPr>
        <p:txBody>
          <a:bodyPr wrap="none" rtlCol="0">
            <a:spAutoFit/>
          </a:bodyPr>
          <a:lstStyle/>
          <a:p>
            <a:r>
              <a:rPr lang="en-US" sz="2310" b="1" dirty="0">
                <a:latin typeface="Verdana" panose="020B0604030504040204" pitchFamily="34" charset="0"/>
                <a:ea typeface="Verdana" panose="020B0604030504040204" pitchFamily="34" charset="0"/>
                <a:cs typeface="Verdana" panose="020B0604030504040204" pitchFamily="34" charset="0"/>
              </a:rPr>
              <a:t>Phase 2</a:t>
            </a:r>
          </a:p>
        </p:txBody>
      </p:sp>
      <p:sp>
        <p:nvSpPr>
          <p:cNvPr id="8" name="TextBox 7"/>
          <p:cNvSpPr txBox="1"/>
          <p:nvPr/>
        </p:nvSpPr>
        <p:spPr>
          <a:xfrm>
            <a:off x="6115229" y="2018048"/>
            <a:ext cx="1494320" cy="447815"/>
          </a:xfrm>
          <a:prstGeom prst="rect">
            <a:avLst/>
          </a:prstGeom>
          <a:noFill/>
        </p:spPr>
        <p:txBody>
          <a:bodyPr wrap="none" rtlCol="0">
            <a:spAutoFit/>
          </a:bodyPr>
          <a:lstStyle/>
          <a:p>
            <a:r>
              <a:rPr lang="en-US" sz="2310" b="1" dirty="0">
                <a:latin typeface="Verdana" panose="020B0604030504040204" pitchFamily="34" charset="0"/>
                <a:ea typeface="Verdana" panose="020B0604030504040204" pitchFamily="34" charset="0"/>
                <a:cs typeface="Verdana" panose="020B0604030504040204" pitchFamily="34" charset="0"/>
              </a:rPr>
              <a:t>Phase 3</a:t>
            </a:r>
          </a:p>
        </p:txBody>
      </p:sp>
      <p:sp>
        <p:nvSpPr>
          <p:cNvPr id="9" name="TextBox 8"/>
          <p:cNvSpPr txBox="1"/>
          <p:nvPr/>
        </p:nvSpPr>
        <p:spPr>
          <a:xfrm>
            <a:off x="8012274" y="2033110"/>
            <a:ext cx="1494320" cy="447815"/>
          </a:xfrm>
          <a:prstGeom prst="rect">
            <a:avLst/>
          </a:prstGeom>
          <a:noFill/>
        </p:spPr>
        <p:txBody>
          <a:bodyPr wrap="none" rtlCol="0">
            <a:spAutoFit/>
          </a:bodyPr>
          <a:lstStyle/>
          <a:p>
            <a:r>
              <a:rPr lang="en-US" sz="2310" b="1" dirty="0">
                <a:latin typeface="Verdana" panose="020B0604030504040204" pitchFamily="34" charset="0"/>
                <a:ea typeface="Verdana" panose="020B0604030504040204" pitchFamily="34" charset="0"/>
                <a:cs typeface="Verdana" panose="020B0604030504040204" pitchFamily="34" charset="0"/>
              </a:rPr>
              <a:t>Phase 4</a:t>
            </a:r>
          </a:p>
        </p:txBody>
      </p:sp>
      <p:grpSp>
        <p:nvGrpSpPr>
          <p:cNvPr id="13" name="Group 9"/>
          <p:cNvGrpSpPr>
            <a:grpSpLocks/>
          </p:cNvGrpSpPr>
          <p:nvPr/>
        </p:nvGrpSpPr>
        <p:grpSpPr bwMode="auto">
          <a:xfrm>
            <a:off x="2362641" y="2615578"/>
            <a:ext cx="1410533" cy="1605677"/>
            <a:chOff x="2186608" y="3371746"/>
            <a:chExt cx="1709531" cy="1945525"/>
          </a:xfrm>
        </p:grpSpPr>
        <p:pic>
          <p:nvPicPr>
            <p:cNvPr id="14"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176" y="3710783"/>
              <a:ext cx="1408149" cy="150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
            <p:cNvSpPr txBox="1">
              <a:spLocks noChangeArrowheads="1"/>
            </p:cNvSpPr>
            <p:nvPr/>
          </p:nvSpPr>
          <p:spPr bwMode="auto">
            <a:xfrm>
              <a:off x="2186608" y="3371746"/>
              <a:ext cx="1709531" cy="1945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en-US" altLang="en-US" sz="1650"/>
                <a:t>Intern Exp</a:t>
              </a:r>
            </a:p>
          </p:txBody>
        </p:sp>
      </p:grpSp>
      <p:grpSp>
        <p:nvGrpSpPr>
          <p:cNvPr id="16" name="Group 12"/>
          <p:cNvGrpSpPr>
            <a:grpSpLocks/>
          </p:cNvGrpSpPr>
          <p:nvPr/>
        </p:nvGrpSpPr>
        <p:grpSpPr bwMode="auto">
          <a:xfrm>
            <a:off x="2362640" y="4951732"/>
            <a:ext cx="1410533" cy="1605677"/>
            <a:chOff x="2186608" y="3371746"/>
            <a:chExt cx="1709531" cy="1945525"/>
          </a:xfrm>
        </p:grpSpPr>
        <p:pic>
          <p:nvPicPr>
            <p:cNvPr id="17"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176" y="3710783"/>
              <a:ext cx="1408149" cy="150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4"/>
            <p:cNvSpPr txBox="1">
              <a:spLocks noChangeArrowheads="1"/>
            </p:cNvSpPr>
            <p:nvPr/>
          </p:nvSpPr>
          <p:spPr bwMode="auto">
            <a:xfrm>
              <a:off x="2186608" y="3371746"/>
              <a:ext cx="1709531" cy="1945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en-US" altLang="en-US" sz="1650"/>
                <a:t>PR1</a:t>
              </a:r>
            </a:p>
          </p:txBody>
        </p:sp>
      </p:grpSp>
      <p:grpSp>
        <p:nvGrpSpPr>
          <p:cNvPr id="19" name="Group 15"/>
          <p:cNvGrpSpPr>
            <a:grpSpLocks/>
          </p:cNvGrpSpPr>
          <p:nvPr/>
        </p:nvGrpSpPr>
        <p:grpSpPr bwMode="auto">
          <a:xfrm>
            <a:off x="6170252" y="2602377"/>
            <a:ext cx="1409224" cy="1605677"/>
            <a:chOff x="2186608" y="3371746"/>
            <a:chExt cx="1709531" cy="1945525"/>
          </a:xfrm>
        </p:grpSpPr>
        <p:pic>
          <p:nvPicPr>
            <p:cNvPr id="20"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176" y="3710783"/>
              <a:ext cx="1408149" cy="150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7"/>
            <p:cNvSpPr txBox="1">
              <a:spLocks noChangeArrowheads="1"/>
            </p:cNvSpPr>
            <p:nvPr/>
          </p:nvSpPr>
          <p:spPr bwMode="auto">
            <a:xfrm>
              <a:off x="2186608" y="3371746"/>
              <a:ext cx="1709531" cy="1945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en-US" altLang="en-US" sz="1650"/>
                <a:t>PR2</a:t>
              </a:r>
            </a:p>
          </p:txBody>
        </p:sp>
      </p:grpSp>
      <p:grpSp>
        <p:nvGrpSpPr>
          <p:cNvPr id="22" name="Group 18"/>
          <p:cNvGrpSpPr>
            <a:grpSpLocks/>
          </p:cNvGrpSpPr>
          <p:nvPr/>
        </p:nvGrpSpPr>
        <p:grpSpPr bwMode="auto">
          <a:xfrm>
            <a:off x="8065987" y="2602377"/>
            <a:ext cx="1410534" cy="1605677"/>
            <a:chOff x="2186608" y="3371746"/>
            <a:chExt cx="1709531" cy="1945525"/>
          </a:xfrm>
        </p:grpSpPr>
        <p:pic>
          <p:nvPicPr>
            <p:cNvPr id="23"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176" y="3710783"/>
              <a:ext cx="1408149" cy="150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0"/>
            <p:cNvSpPr txBox="1">
              <a:spLocks noChangeArrowheads="1"/>
            </p:cNvSpPr>
            <p:nvPr/>
          </p:nvSpPr>
          <p:spPr bwMode="auto">
            <a:xfrm>
              <a:off x="2186608" y="3371746"/>
              <a:ext cx="1709531" cy="1945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en-US" altLang="en-US" sz="1650"/>
                <a:t>Pre-grad</a:t>
              </a:r>
            </a:p>
          </p:txBody>
        </p:sp>
      </p:grpSp>
      <p:sp>
        <p:nvSpPr>
          <p:cNvPr id="25" name="TextBox 24"/>
          <p:cNvSpPr txBox="1"/>
          <p:nvPr/>
        </p:nvSpPr>
        <p:spPr>
          <a:xfrm>
            <a:off x="4272665" y="2601063"/>
            <a:ext cx="1392839" cy="625556"/>
          </a:xfrm>
          <a:prstGeom prst="rect">
            <a:avLst/>
          </a:prstGeom>
          <a:noFill/>
          <a:ln>
            <a:solidFill>
              <a:schemeClr val="tx1"/>
            </a:solidFill>
          </a:ln>
        </p:spPr>
        <p:txBody>
          <a:bodyPr wrap="square" rtlCol="0">
            <a:spAutoFit/>
          </a:bodyPr>
          <a:lstStyle/>
          <a:p>
            <a:pPr algn="ctr"/>
            <a:r>
              <a:rPr lang="en-US" sz="1155" dirty="0">
                <a:latin typeface="Verdana" panose="020B0604030504040204" pitchFamily="34" charset="0"/>
                <a:ea typeface="Verdana" panose="020B0604030504040204" pitchFamily="34" charset="0"/>
                <a:cs typeface="Verdana" panose="020B0604030504040204" pitchFamily="34" charset="0"/>
              </a:rPr>
              <a:t>Teams’ consult</a:t>
            </a:r>
          </a:p>
          <a:p>
            <a:pPr algn="ctr"/>
            <a:r>
              <a:rPr lang="en-US" sz="1155" dirty="0">
                <a:latin typeface="Verdana" panose="020B0604030504040204" pitchFamily="34" charset="0"/>
                <a:ea typeface="Verdana" panose="020B0604030504040204" pitchFamily="34" charset="0"/>
                <a:cs typeface="Verdana" panose="020B0604030504040204" pitchFamily="34" charset="0"/>
              </a:rPr>
              <a:t>up to 2 other data sources</a:t>
            </a:r>
          </a:p>
        </p:txBody>
      </p:sp>
      <p:sp>
        <p:nvSpPr>
          <p:cNvPr id="26" name="TextBox 25"/>
          <p:cNvSpPr txBox="1"/>
          <p:nvPr/>
        </p:nvSpPr>
        <p:spPr>
          <a:xfrm>
            <a:off x="4950308" y="1511776"/>
            <a:ext cx="1803943" cy="346249"/>
          </a:xfrm>
          <a:prstGeom prst="rect">
            <a:avLst/>
          </a:prstGeom>
          <a:noFill/>
        </p:spPr>
        <p:txBody>
          <a:bodyPr wrap="square" rtlCol="0">
            <a:spAutoFit/>
          </a:bodyPr>
          <a:lstStyle/>
          <a:p>
            <a:pPr algn="ctr"/>
            <a:r>
              <a:rPr lang="en-US" sz="1650" b="1" dirty="0">
                <a:latin typeface="Verdana" panose="020B0604030504040204" pitchFamily="34" charset="0"/>
                <a:ea typeface="Verdana" panose="020B0604030504040204" pitchFamily="34" charset="0"/>
                <a:cs typeface="Verdana" panose="020B0604030504040204" pitchFamily="34" charset="0"/>
              </a:rPr>
              <a:t>INTERNSHIP</a:t>
            </a:r>
          </a:p>
        </p:txBody>
      </p:sp>
      <p:sp>
        <p:nvSpPr>
          <p:cNvPr id="28" name="TextBox 27"/>
          <p:cNvSpPr txBox="1"/>
          <p:nvPr/>
        </p:nvSpPr>
        <p:spPr>
          <a:xfrm>
            <a:off x="2335782" y="2033110"/>
            <a:ext cx="1494320" cy="447815"/>
          </a:xfrm>
          <a:prstGeom prst="rect">
            <a:avLst/>
          </a:prstGeom>
          <a:noFill/>
        </p:spPr>
        <p:txBody>
          <a:bodyPr wrap="none" rtlCol="0">
            <a:spAutoFit/>
          </a:bodyPr>
          <a:lstStyle/>
          <a:p>
            <a:r>
              <a:rPr lang="en-US" sz="2310" b="1" dirty="0">
                <a:latin typeface="Verdana" panose="020B0604030504040204" pitchFamily="34" charset="0"/>
                <a:ea typeface="Verdana" panose="020B0604030504040204" pitchFamily="34" charset="0"/>
                <a:cs typeface="Verdana" panose="020B0604030504040204" pitchFamily="34" charset="0"/>
              </a:rPr>
              <a:t>Phase 1</a:t>
            </a:r>
          </a:p>
        </p:txBody>
      </p:sp>
      <p:sp>
        <p:nvSpPr>
          <p:cNvPr id="29" name="TextBox 28"/>
          <p:cNvSpPr txBox="1"/>
          <p:nvPr/>
        </p:nvSpPr>
        <p:spPr>
          <a:xfrm>
            <a:off x="6170252" y="5948010"/>
            <a:ext cx="1409224" cy="625556"/>
          </a:xfrm>
          <a:prstGeom prst="rect">
            <a:avLst/>
          </a:prstGeom>
          <a:noFill/>
          <a:ln>
            <a:solidFill>
              <a:schemeClr val="tx1"/>
            </a:solidFill>
          </a:ln>
        </p:spPr>
        <p:txBody>
          <a:bodyPr wrap="square" rtlCol="0">
            <a:spAutoFit/>
          </a:bodyPr>
          <a:lstStyle/>
          <a:p>
            <a:pPr algn="ctr"/>
            <a:r>
              <a:rPr lang="en-US" sz="1155" dirty="0">
                <a:latin typeface="Verdana" panose="020B0604030504040204" pitchFamily="34" charset="0"/>
                <a:ea typeface="Verdana" panose="020B0604030504040204" pitchFamily="34" charset="0"/>
                <a:cs typeface="Verdana" panose="020B0604030504040204" pitchFamily="34" charset="0"/>
              </a:rPr>
              <a:t>“Skype call” w/ CE or Program for more info</a:t>
            </a:r>
          </a:p>
        </p:txBody>
      </p:sp>
      <p:pic>
        <p:nvPicPr>
          <p:cNvPr id="6146" name="Picture 2" descr="https://therealdeal.com/wp-content/uploads/2015/04/skype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1567" y="5059306"/>
            <a:ext cx="793826" cy="80489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065987" y="4608643"/>
            <a:ext cx="1410534" cy="1158779"/>
          </a:xfrm>
          <a:prstGeom prst="rect">
            <a:avLst/>
          </a:prstGeom>
          <a:noFill/>
          <a:ln>
            <a:solidFill>
              <a:schemeClr val="tx1"/>
            </a:solidFill>
          </a:ln>
        </p:spPr>
        <p:txBody>
          <a:bodyPr wrap="square" rtlCol="0">
            <a:spAutoFit/>
          </a:bodyPr>
          <a:lstStyle/>
          <a:p>
            <a:pPr algn="ctr"/>
            <a:r>
              <a:rPr lang="en-US" sz="1155" dirty="0">
                <a:latin typeface="Verdana" panose="020B0604030504040204" pitchFamily="34" charset="0"/>
                <a:ea typeface="Verdana" panose="020B0604030504040204" pitchFamily="34" charset="0"/>
                <a:cs typeface="Verdana" panose="020B0604030504040204" pitchFamily="34" charset="0"/>
              </a:rPr>
              <a:t>Review YUtopia outputs and outcomes</a:t>
            </a:r>
          </a:p>
          <a:p>
            <a:pPr algn="ctr"/>
            <a:endParaRPr lang="en-US" sz="1155" dirty="0">
              <a:latin typeface="Verdana" panose="020B0604030504040204" pitchFamily="34" charset="0"/>
              <a:ea typeface="Verdana" panose="020B0604030504040204" pitchFamily="34" charset="0"/>
              <a:cs typeface="Verdana" panose="020B0604030504040204" pitchFamily="34" charset="0"/>
            </a:endParaRPr>
          </a:p>
          <a:p>
            <a:pPr algn="ctr"/>
            <a:r>
              <a:rPr lang="en-US" sz="1155" dirty="0">
                <a:latin typeface="Verdana" panose="020B0604030504040204" pitchFamily="34" charset="0"/>
                <a:ea typeface="Verdana" panose="020B0604030504040204" pitchFamily="34" charset="0"/>
                <a:cs typeface="Verdana" panose="020B0604030504040204" pitchFamily="34" charset="0"/>
              </a:rPr>
              <a:t>Teams report out/debrief</a:t>
            </a:r>
          </a:p>
        </p:txBody>
      </p:sp>
      <p:sp>
        <p:nvSpPr>
          <p:cNvPr id="2" name="TextBox 1"/>
          <p:cNvSpPr txBox="1"/>
          <p:nvPr/>
        </p:nvSpPr>
        <p:spPr>
          <a:xfrm>
            <a:off x="2893263" y="4418124"/>
            <a:ext cx="525940" cy="346249"/>
          </a:xfrm>
          <a:prstGeom prst="rect">
            <a:avLst/>
          </a:prstGeom>
          <a:noFill/>
        </p:spPr>
        <p:txBody>
          <a:bodyPr wrap="square" rtlCol="0">
            <a:spAutoFit/>
          </a:bodyPr>
          <a:lstStyle/>
          <a:p>
            <a:r>
              <a:rPr lang="en-US" sz="1650" b="1" dirty="0"/>
              <a:t>OR</a:t>
            </a:r>
          </a:p>
        </p:txBody>
      </p:sp>
      <p:sp>
        <p:nvSpPr>
          <p:cNvPr id="27" name="TextBox 26"/>
          <p:cNvSpPr txBox="1"/>
          <p:nvPr/>
        </p:nvSpPr>
        <p:spPr>
          <a:xfrm>
            <a:off x="6683820" y="4456294"/>
            <a:ext cx="448500" cy="600164"/>
          </a:xfrm>
          <a:prstGeom prst="rect">
            <a:avLst/>
          </a:prstGeom>
          <a:noFill/>
        </p:spPr>
        <p:txBody>
          <a:bodyPr wrap="square" rtlCol="0">
            <a:spAutoFit/>
          </a:bodyPr>
          <a:lstStyle/>
          <a:p>
            <a:r>
              <a:rPr lang="en-US" sz="1650" b="1" dirty="0"/>
              <a:t>OR</a:t>
            </a:r>
          </a:p>
        </p:txBody>
      </p:sp>
    </p:spTree>
    <p:extLst>
      <p:ext uri="{BB962C8B-B14F-4D97-AF65-F5344CB8AC3E}">
        <p14:creationId xmlns:p14="http://schemas.microsoft.com/office/powerpoint/2010/main" val="42867272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8684"/>
            <a:ext cx="10058400" cy="6705600"/>
          </a:xfrm>
          <a:prstGeom prst="rect">
            <a:avLst/>
          </a:prstGeom>
        </p:spPr>
      </p:pic>
    </p:spTree>
    <p:extLst>
      <p:ext uri="{BB962C8B-B14F-4D97-AF65-F5344CB8AC3E}">
        <p14:creationId xmlns:p14="http://schemas.microsoft.com/office/powerpoint/2010/main" val="1794080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14304"/>
            <a:ext cx="10058400" cy="7543799"/>
          </a:xfrm>
          <a:prstGeom prst="rect">
            <a:avLst/>
          </a:prstGeom>
        </p:spPr>
      </p:pic>
      <p:sp>
        <p:nvSpPr>
          <p:cNvPr id="18" name="Rectangle 17"/>
          <p:cNvSpPr/>
          <p:nvPr/>
        </p:nvSpPr>
        <p:spPr>
          <a:xfrm>
            <a:off x="1995444" y="249457"/>
            <a:ext cx="6245570" cy="961414"/>
          </a:xfrm>
          <a:prstGeom prst="rect">
            <a:avLst/>
          </a:prstGeom>
          <a:solidFill>
            <a:schemeClr val="tx1">
              <a:lumMod val="95000"/>
              <a:lumOff val="5000"/>
              <a:alpha val="57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defTabSz="1005840" eaLnBrk="1" hangingPunct="1">
              <a:spcBef>
                <a:spcPct val="20000"/>
              </a:spcBef>
            </a:pPr>
            <a:endParaRPr lang="en-US" sz="1540">
              <a:solidFill>
                <a:srgbClr val="FFFFFF"/>
              </a:solidFill>
            </a:endParaRPr>
          </a:p>
        </p:txBody>
      </p:sp>
      <p:sp>
        <p:nvSpPr>
          <p:cNvPr id="4" name="Flowchart: Manual Operation 3"/>
          <p:cNvSpPr/>
          <p:nvPr/>
        </p:nvSpPr>
        <p:spPr>
          <a:xfrm>
            <a:off x="2603124" y="1210870"/>
            <a:ext cx="5042793" cy="6447232"/>
          </a:xfrm>
          <a:prstGeom prst="flowChartManualOperation">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hangingPunct="1">
              <a:spcBef>
                <a:spcPct val="20000"/>
              </a:spcBef>
            </a:pPr>
            <a:endParaRPr lang="en-US" sz="1708" dirty="0">
              <a:solidFill>
                <a:srgbClr val="FFFFFF"/>
              </a:solidFill>
            </a:endParaRPr>
          </a:p>
        </p:txBody>
      </p:sp>
      <p:cxnSp>
        <p:nvCxnSpPr>
          <p:cNvPr id="22" name="Straight Connector 21"/>
          <p:cNvCxnSpPr/>
          <p:nvPr/>
        </p:nvCxnSpPr>
        <p:spPr>
          <a:xfrm>
            <a:off x="1676788" y="8160752"/>
            <a:ext cx="433892" cy="0"/>
          </a:xfrm>
          <a:prstGeom prst="line">
            <a:avLst/>
          </a:prstGeom>
          <a:ln w="15875">
            <a:solidFill>
              <a:srgbClr val="E2772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15540" y="8236155"/>
            <a:ext cx="433892" cy="0"/>
          </a:xfrm>
          <a:prstGeom prst="line">
            <a:avLst/>
          </a:prstGeom>
          <a:ln w="15875">
            <a:solidFill>
              <a:srgbClr val="E2772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08625" y="60646"/>
            <a:ext cx="5699760" cy="987029"/>
          </a:xfrm>
          <a:noFill/>
        </p:spPr>
        <p:txBody>
          <a:bodyPr>
            <a:noAutofit/>
          </a:bodyPr>
          <a:lstStyle/>
          <a:p>
            <a:pPr algn="l"/>
            <a:r>
              <a:rPr lang="en-US" sz="3960" dirty="0">
                <a:solidFill>
                  <a:schemeClr val="bg1"/>
                </a:solidFill>
                <a:latin typeface="+mn-lt"/>
              </a:rPr>
              <a:t>Program Components </a:t>
            </a:r>
          </a:p>
        </p:txBody>
      </p:sp>
      <p:sp>
        <p:nvSpPr>
          <p:cNvPr id="21" name="Rectangle 20"/>
          <p:cNvSpPr/>
          <p:nvPr/>
        </p:nvSpPr>
        <p:spPr>
          <a:xfrm>
            <a:off x="3059434" y="1590148"/>
            <a:ext cx="3939539" cy="355162"/>
          </a:xfrm>
          <a:prstGeom prst="rect">
            <a:avLst/>
          </a:prstGeom>
        </p:spPr>
        <p:txBody>
          <a:bodyPr wrap="square">
            <a:spAutoFit/>
          </a:bodyPr>
          <a:lstStyle/>
          <a:p>
            <a:pPr algn="ctr" defTabSz="1005840" eaLnBrk="1" hangingPunct="1">
              <a:spcBef>
                <a:spcPct val="20000"/>
              </a:spcBef>
            </a:pPr>
            <a:endParaRPr lang="en-US" sz="1708" dirty="0">
              <a:solidFill>
                <a:srgbClr val="FFFFFF"/>
              </a:solidFill>
              <a:latin typeface="Calibri" charset="0"/>
              <a:ea typeface="+mn-ea"/>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725" y="191812"/>
            <a:ext cx="926076" cy="72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2"/>
          <p:cNvSpPr txBox="1">
            <a:spLocks/>
          </p:cNvSpPr>
          <p:nvPr/>
        </p:nvSpPr>
        <p:spPr>
          <a:xfrm>
            <a:off x="3296905" y="1812065"/>
            <a:ext cx="3668823" cy="825711"/>
          </a:xfrm>
          <a:prstGeom prst="rect">
            <a:avLst/>
          </a:prstGeom>
        </p:spPr>
        <p:txBody>
          <a:bodyPr vert="horz" lIns="100584" tIns="50292" rIns="100584" bIns="50292" rtlCol="0">
            <a:noAutofit/>
          </a:bodyPr>
          <a:lstStyle>
            <a:lvl1pPr marL="332824" indent="-332824" algn="l" defTabSz="887531" rtl="0" eaLnBrk="1" latinLnBrk="0" hangingPunct="1">
              <a:spcBef>
                <a:spcPct val="20000"/>
              </a:spcBef>
              <a:buFont typeface="Arial" panose="020B0604020202020204" pitchFamily="34" charset="0"/>
              <a:buChar char="•"/>
              <a:defRPr sz="3106" kern="1200">
                <a:solidFill>
                  <a:schemeClr val="tx1"/>
                </a:solidFill>
                <a:latin typeface="+mn-lt"/>
                <a:ea typeface="+mn-ea"/>
                <a:cs typeface="+mn-cs"/>
              </a:defRPr>
            </a:lvl1pPr>
            <a:lvl2pPr marL="721119" indent="-277354" algn="l" defTabSz="887531" rtl="0" eaLnBrk="1" latinLnBrk="0" hangingPunct="1">
              <a:spcBef>
                <a:spcPct val="20000"/>
              </a:spcBef>
              <a:buFont typeface="Arial" panose="020B0604020202020204" pitchFamily="34" charset="0"/>
              <a:buChar char="–"/>
              <a:defRPr sz="2718" kern="1200">
                <a:solidFill>
                  <a:schemeClr val="tx1"/>
                </a:solidFill>
                <a:latin typeface="+mn-lt"/>
                <a:ea typeface="+mn-ea"/>
                <a:cs typeface="+mn-cs"/>
              </a:defRPr>
            </a:lvl2pPr>
            <a:lvl3pPr marL="1109413" indent="-221882" algn="l" defTabSz="887531" rtl="0" eaLnBrk="1" latinLnBrk="0" hangingPunct="1">
              <a:spcBef>
                <a:spcPct val="20000"/>
              </a:spcBef>
              <a:buFont typeface="Arial" panose="020B0604020202020204" pitchFamily="34" charset="0"/>
              <a:buChar char="•"/>
              <a:defRPr sz="2330" kern="1200">
                <a:solidFill>
                  <a:schemeClr val="tx1"/>
                </a:solidFill>
                <a:latin typeface="+mn-lt"/>
                <a:ea typeface="+mn-ea"/>
                <a:cs typeface="+mn-cs"/>
              </a:defRPr>
            </a:lvl3pPr>
            <a:lvl4pPr marL="1553179"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4pPr>
            <a:lvl5pPr marL="1996945"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5pPr>
            <a:lvl6pPr marL="2440710"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6pPr>
            <a:lvl7pPr marL="2884476"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7pPr>
            <a:lvl8pPr marL="3328241"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8pPr>
            <a:lvl9pPr marL="3772007"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9pPr>
          </a:lstStyle>
          <a:p>
            <a:pPr marL="0" indent="0" algn="ctr">
              <a:spcBef>
                <a:spcPts val="0"/>
              </a:spcBef>
              <a:buNone/>
            </a:pPr>
            <a:r>
              <a:rPr lang="en-US" sz="1980" i="1" dirty="0">
                <a:solidFill>
                  <a:srgbClr val="FFFFFF"/>
                </a:solidFill>
              </a:rPr>
              <a:t>Hire/train community-based former gang members as mentors</a:t>
            </a:r>
          </a:p>
          <a:p>
            <a:pPr marL="0" indent="0" algn="ctr">
              <a:buNone/>
            </a:pPr>
            <a:endParaRPr lang="en-US" sz="1980" i="1" dirty="0">
              <a:solidFill>
                <a:srgbClr val="E27722"/>
              </a:solidFill>
            </a:endParaRPr>
          </a:p>
        </p:txBody>
      </p:sp>
      <p:sp>
        <p:nvSpPr>
          <p:cNvPr id="16" name="Content Placeholder 2"/>
          <p:cNvSpPr txBox="1">
            <a:spLocks/>
          </p:cNvSpPr>
          <p:nvPr/>
        </p:nvSpPr>
        <p:spPr>
          <a:xfrm>
            <a:off x="3290109" y="1111081"/>
            <a:ext cx="3668823" cy="515236"/>
          </a:xfrm>
          <a:prstGeom prst="rect">
            <a:avLst/>
          </a:prstGeom>
        </p:spPr>
        <p:txBody>
          <a:bodyPr vert="horz" lIns="100584" tIns="50292" rIns="100584" bIns="50292" rtlCol="0">
            <a:noAutofit/>
          </a:bodyPr>
          <a:lstStyle>
            <a:lvl1pPr marL="332824" indent="-332824" algn="l" defTabSz="887531" rtl="0" eaLnBrk="1" latinLnBrk="0" hangingPunct="1">
              <a:spcBef>
                <a:spcPct val="20000"/>
              </a:spcBef>
              <a:buFont typeface="Arial" panose="020B0604020202020204" pitchFamily="34" charset="0"/>
              <a:buChar char="•"/>
              <a:defRPr sz="3106" kern="1200">
                <a:solidFill>
                  <a:schemeClr val="tx1"/>
                </a:solidFill>
                <a:latin typeface="+mn-lt"/>
                <a:ea typeface="+mn-ea"/>
                <a:cs typeface="+mn-cs"/>
              </a:defRPr>
            </a:lvl1pPr>
            <a:lvl2pPr marL="721119" indent="-277354" algn="l" defTabSz="887531" rtl="0" eaLnBrk="1" latinLnBrk="0" hangingPunct="1">
              <a:spcBef>
                <a:spcPct val="20000"/>
              </a:spcBef>
              <a:buFont typeface="Arial" panose="020B0604020202020204" pitchFamily="34" charset="0"/>
              <a:buChar char="–"/>
              <a:defRPr sz="2718" kern="1200">
                <a:solidFill>
                  <a:schemeClr val="tx1"/>
                </a:solidFill>
                <a:latin typeface="+mn-lt"/>
                <a:ea typeface="+mn-ea"/>
                <a:cs typeface="+mn-cs"/>
              </a:defRPr>
            </a:lvl2pPr>
            <a:lvl3pPr marL="1109413" indent="-221882" algn="l" defTabSz="887531" rtl="0" eaLnBrk="1" latinLnBrk="0" hangingPunct="1">
              <a:spcBef>
                <a:spcPct val="20000"/>
              </a:spcBef>
              <a:buFont typeface="Arial" panose="020B0604020202020204" pitchFamily="34" charset="0"/>
              <a:buChar char="•"/>
              <a:defRPr sz="2330" kern="1200">
                <a:solidFill>
                  <a:schemeClr val="tx1"/>
                </a:solidFill>
                <a:latin typeface="+mn-lt"/>
                <a:ea typeface="+mn-ea"/>
                <a:cs typeface="+mn-cs"/>
              </a:defRPr>
            </a:lvl3pPr>
            <a:lvl4pPr marL="1553179"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4pPr>
            <a:lvl5pPr marL="1996945"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5pPr>
            <a:lvl6pPr marL="2440710"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6pPr>
            <a:lvl7pPr marL="2884476"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7pPr>
            <a:lvl8pPr marL="3328241"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8pPr>
            <a:lvl9pPr marL="3772007"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9pPr>
          </a:lstStyle>
          <a:p>
            <a:pPr marL="0" indent="0" algn="ctr">
              <a:spcBef>
                <a:spcPts val="0"/>
              </a:spcBef>
              <a:buNone/>
            </a:pPr>
            <a:r>
              <a:rPr lang="en-US" sz="4400" b="1" dirty="0">
                <a:solidFill>
                  <a:srgbClr val="E27722"/>
                </a:solidFill>
              </a:rPr>
              <a:t>Engage</a:t>
            </a:r>
          </a:p>
        </p:txBody>
      </p:sp>
      <p:sp>
        <p:nvSpPr>
          <p:cNvPr id="17" name="Content Placeholder 2"/>
          <p:cNvSpPr txBox="1">
            <a:spLocks/>
          </p:cNvSpPr>
          <p:nvPr/>
        </p:nvSpPr>
        <p:spPr>
          <a:xfrm>
            <a:off x="3312146" y="3113350"/>
            <a:ext cx="3668823" cy="515236"/>
          </a:xfrm>
          <a:prstGeom prst="rect">
            <a:avLst/>
          </a:prstGeom>
        </p:spPr>
        <p:txBody>
          <a:bodyPr vert="horz" lIns="100584" tIns="50292" rIns="100584" bIns="50292" rtlCol="0">
            <a:noAutofit/>
          </a:bodyPr>
          <a:lstStyle>
            <a:lvl1pPr marL="332824" indent="-332824" algn="l" defTabSz="887531" rtl="0" eaLnBrk="1" latinLnBrk="0" hangingPunct="1">
              <a:spcBef>
                <a:spcPct val="20000"/>
              </a:spcBef>
              <a:buFont typeface="Arial" panose="020B0604020202020204" pitchFamily="34" charset="0"/>
              <a:buChar char="•"/>
              <a:defRPr sz="3106" kern="1200">
                <a:solidFill>
                  <a:schemeClr val="tx1"/>
                </a:solidFill>
                <a:latin typeface="+mn-lt"/>
                <a:ea typeface="+mn-ea"/>
                <a:cs typeface="+mn-cs"/>
              </a:defRPr>
            </a:lvl1pPr>
            <a:lvl2pPr marL="721119" indent="-277354" algn="l" defTabSz="887531" rtl="0" eaLnBrk="1" latinLnBrk="0" hangingPunct="1">
              <a:spcBef>
                <a:spcPct val="20000"/>
              </a:spcBef>
              <a:buFont typeface="Arial" panose="020B0604020202020204" pitchFamily="34" charset="0"/>
              <a:buChar char="–"/>
              <a:defRPr sz="2718" kern="1200">
                <a:solidFill>
                  <a:schemeClr val="tx1"/>
                </a:solidFill>
                <a:latin typeface="+mn-lt"/>
                <a:ea typeface="+mn-ea"/>
                <a:cs typeface="+mn-cs"/>
              </a:defRPr>
            </a:lvl2pPr>
            <a:lvl3pPr marL="1109413" indent="-221882" algn="l" defTabSz="887531" rtl="0" eaLnBrk="1" latinLnBrk="0" hangingPunct="1">
              <a:spcBef>
                <a:spcPct val="20000"/>
              </a:spcBef>
              <a:buFont typeface="Arial" panose="020B0604020202020204" pitchFamily="34" charset="0"/>
              <a:buChar char="•"/>
              <a:defRPr sz="2330" kern="1200">
                <a:solidFill>
                  <a:schemeClr val="tx1"/>
                </a:solidFill>
                <a:latin typeface="+mn-lt"/>
                <a:ea typeface="+mn-ea"/>
                <a:cs typeface="+mn-cs"/>
              </a:defRPr>
            </a:lvl3pPr>
            <a:lvl4pPr marL="1553179"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4pPr>
            <a:lvl5pPr marL="1996945"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5pPr>
            <a:lvl6pPr marL="2440710"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6pPr>
            <a:lvl7pPr marL="2884476"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7pPr>
            <a:lvl8pPr marL="3328241"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8pPr>
            <a:lvl9pPr marL="3772007"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9pPr>
          </a:lstStyle>
          <a:p>
            <a:pPr marL="0" indent="0" algn="ctr">
              <a:spcBef>
                <a:spcPts val="0"/>
              </a:spcBef>
              <a:buNone/>
            </a:pPr>
            <a:r>
              <a:rPr lang="en-US" sz="4400" b="1" dirty="0">
                <a:solidFill>
                  <a:srgbClr val="E27722"/>
                </a:solidFill>
              </a:rPr>
              <a:t>Progress</a:t>
            </a:r>
          </a:p>
        </p:txBody>
      </p:sp>
      <p:sp>
        <p:nvSpPr>
          <p:cNvPr id="25" name="Content Placeholder 2"/>
          <p:cNvSpPr txBox="1">
            <a:spLocks/>
          </p:cNvSpPr>
          <p:nvPr/>
        </p:nvSpPr>
        <p:spPr>
          <a:xfrm>
            <a:off x="3312146" y="3780990"/>
            <a:ext cx="3668823" cy="1236145"/>
          </a:xfrm>
          <a:prstGeom prst="rect">
            <a:avLst/>
          </a:prstGeom>
        </p:spPr>
        <p:txBody>
          <a:bodyPr vert="horz" lIns="100584" tIns="50292" rIns="100584" bIns="50292" rtlCol="0">
            <a:noAutofit/>
          </a:bodyPr>
          <a:lstStyle>
            <a:lvl1pPr marL="332824" indent="-332824" algn="l" defTabSz="887531" rtl="0" eaLnBrk="1" latinLnBrk="0" hangingPunct="1">
              <a:spcBef>
                <a:spcPct val="20000"/>
              </a:spcBef>
              <a:buFont typeface="Arial" panose="020B0604020202020204" pitchFamily="34" charset="0"/>
              <a:buChar char="•"/>
              <a:defRPr sz="3106" kern="1200">
                <a:solidFill>
                  <a:schemeClr val="tx1"/>
                </a:solidFill>
                <a:latin typeface="+mn-lt"/>
                <a:ea typeface="+mn-ea"/>
                <a:cs typeface="+mn-cs"/>
              </a:defRPr>
            </a:lvl1pPr>
            <a:lvl2pPr marL="721119" indent="-277354" algn="l" defTabSz="887531" rtl="0" eaLnBrk="1" latinLnBrk="0" hangingPunct="1">
              <a:spcBef>
                <a:spcPct val="20000"/>
              </a:spcBef>
              <a:buFont typeface="Arial" panose="020B0604020202020204" pitchFamily="34" charset="0"/>
              <a:buChar char="–"/>
              <a:defRPr sz="2718" kern="1200">
                <a:solidFill>
                  <a:schemeClr val="tx1"/>
                </a:solidFill>
                <a:latin typeface="+mn-lt"/>
                <a:ea typeface="+mn-ea"/>
                <a:cs typeface="+mn-cs"/>
              </a:defRPr>
            </a:lvl2pPr>
            <a:lvl3pPr marL="1109413" indent="-221882" algn="l" defTabSz="887531" rtl="0" eaLnBrk="1" latinLnBrk="0" hangingPunct="1">
              <a:spcBef>
                <a:spcPct val="20000"/>
              </a:spcBef>
              <a:buFont typeface="Arial" panose="020B0604020202020204" pitchFamily="34" charset="0"/>
              <a:buChar char="•"/>
              <a:defRPr sz="2330" kern="1200">
                <a:solidFill>
                  <a:schemeClr val="tx1"/>
                </a:solidFill>
                <a:latin typeface="+mn-lt"/>
                <a:ea typeface="+mn-ea"/>
                <a:cs typeface="+mn-cs"/>
              </a:defRPr>
            </a:lvl3pPr>
            <a:lvl4pPr marL="1553179"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4pPr>
            <a:lvl5pPr marL="1996945"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5pPr>
            <a:lvl6pPr marL="2440710"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6pPr>
            <a:lvl7pPr marL="2884476"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7pPr>
            <a:lvl8pPr marL="3328241"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8pPr>
            <a:lvl9pPr marL="3772007"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9pPr>
          </a:lstStyle>
          <a:p>
            <a:pPr marL="0" indent="0" algn="ctr">
              <a:spcBef>
                <a:spcPts val="0"/>
              </a:spcBef>
              <a:buNone/>
            </a:pPr>
            <a:r>
              <a:rPr lang="en-US" sz="1980" i="1" dirty="0">
                <a:solidFill>
                  <a:srgbClr val="FFFFFF"/>
                </a:solidFill>
              </a:rPr>
              <a:t>Set the high expectation of college and support until degree attainment/building skills and reducing recidivism</a:t>
            </a:r>
          </a:p>
          <a:p>
            <a:pPr marL="0" indent="0" algn="ctr">
              <a:spcBef>
                <a:spcPts val="0"/>
              </a:spcBef>
              <a:buNone/>
            </a:pPr>
            <a:endParaRPr lang="en-US" sz="1980" i="1" dirty="0">
              <a:solidFill>
                <a:srgbClr val="FFFFFF"/>
              </a:solidFill>
            </a:endParaRPr>
          </a:p>
          <a:p>
            <a:pPr marL="0" indent="0" algn="ctr">
              <a:buNone/>
            </a:pPr>
            <a:endParaRPr lang="en-US" sz="1980" i="1" dirty="0">
              <a:solidFill>
                <a:srgbClr val="E27722"/>
              </a:solidFill>
            </a:endParaRPr>
          </a:p>
        </p:txBody>
      </p:sp>
      <p:sp>
        <p:nvSpPr>
          <p:cNvPr id="26" name="Content Placeholder 2"/>
          <p:cNvSpPr txBox="1">
            <a:spLocks/>
          </p:cNvSpPr>
          <p:nvPr/>
        </p:nvSpPr>
        <p:spPr>
          <a:xfrm>
            <a:off x="3312146" y="5418354"/>
            <a:ext cx="3668823" cy="515236"/>
          </a:xfrm>
          <a:prstGeom prst="rect">
            <a:avLst/>
          </a:prstGeom>
        </p:spPr>
        <p:txBody>
          <a:bodyPr vert="horz" lIns="100584" tIns="50292" rIns="100584" bIns="50292" rtlCol="0">
            <a:noAutofit/>
          </a:bodyPr>
          <a:lstStyle>
            <a:lvl1pPr marL="332824" indent="-332824" algn="l" defTabSz="887531" rtl="0" eaLnBrk="1" latinLnBrk="0" hangingPunct="1">
              <a:spcBef>
                <a:spcPct val="20000"/>
              </a:spcBef>
              <a:buFont typeface="Arial" panose="020B0604020202020204" pitchFamily="34" charset="0"/>
              <a:buChar char="•"/>
              <a:defRPr sz="3106" kern="1200">
                <a:solidFill>
                  <a:schemeClr val="tx1"/>
                </a:solidFill>
                <a:latin typeface="+mn-lt"/>
                <a:ea typeface="+mn-ea"/>
                <a:cs typeface="+mn-cs"/>
              </a:defRPr>
            </a:lvl1pPr>
            <a:lvl2pPr marL="721119" indent="-277354" algn="l" defTabSz="887531" rtl="0" eaLnBrk="1" latinLnBrk="0" hangingPunct="1">
              <a:spcBef>
                <a:spcPct val="20000"/>
              </a:spcBef>
              <a:buFont typeface="Arial" panose="020B0604020202020204" pitchFamily="34" charset="0"/>
              <a:buChar char="–"/>
              <a:defRPr sz="2718" kern="1200">
                <a:solidFill>
                  <a:schemeClr val="tx1"/>
                </a:solidFill>
                <a:latin typeface="+mn-lt"/>
                <a:ea typeface="+mn-ea"/>
                <a:cs typeface="+mn-cs"/>
              </a:defRPr>
            </a:lvl2pPr>
            <a:lvl3pPr marL="1109413" indent="-221882" algn="l" defTabSz="887531" rtl="0" eaLnBrk="1" latinLnBrk="0" hangingPunct="1">
              <a:spcBef>
                <a:spcPct val="20000"/>
              </a:spcBef>
              <a:buFont typeface="Arial" panose="020B0604020202020204" pitchFamily="34" charset="0"/>
              <a:buChar char="•"/>
              <a:defRPr sz="2330" kern="1200">
                <a:solidFill>
                  <a:schemeClr val="tx1"/>
                </a:solidFill>
                <a:latin typeface="+mn-lt"/>
                <a:ea typeface="+mn-ea"/>
                <a:cs typeface="+mn-cs"/>
              </a:defRPr>
            </a:lvl3pPr>
            <a:lvl4pPr marL="1553179"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4pPr>
            <a:lvl5pPr marL="1996945"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5pPr>
            <a:lvl6pPr marL="2440710"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6pPr>
            <a:lvl7pPr marL="2884476"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7pPr>
            <a:lvl8pPr marL="3328241"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8pPr>
            <a:lvl9pPr marL="3772007"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9pPr>
          </a:lstStyle>
          <a:p>
            <a:pPr marL="0" indent="0" algn="ctr">
              <a:spcBef>
                <a:spcPts val="0"/>
              </a:spcBef>
              <a:buNone/>
            </a:pPr>
            <a:r>
              <a:rPr lang="en-US" sz="4400" b="1" dirty="0">
                <a:solidFill>
                  <a:srgbClr val="E27722"/>
                </a:solidFill>
              </a:rPr>
              <a:t>Persist</a:t>
            </a:r>
          </a:p>
        </p:txBody>
      </p:sp>
      <p:sp>
        <p:nvSpPr>
          <p:cNvPr id="27" name="Content Placeholder 2"/>
          <p:cNvSpPr txBox="1">
            <a:spLocks/>
          </p:cNvSpPr>
          <p:nvPr/>
        </p:nvSpPr>
        <p:spPr>
          <a:xfrm>
            <a:off x="3305350" y="5999994"/>
            <a:ext cx="3668823" cy="1245542"/>
          </a:xfrm>
          <a:prstGeom prst="rect">
            <a:avLst/>
          </a:prstGeom>
        </p:spPr>
        <p:txBody>
          <a:bodyPr vert="horz" lIns="100584" tIns="50292" rIns="100584" bIns="50292" rtlCol="0">
            <a:noAutofit/>
          </a:bodyPr>
          <a:lstStyle>
            <a:lvl1pPr marL="332824" indent="-332824" algn="l" defTabSz="887531" rtl="0" eaLnBrk="1" latinLnBrk="0" hangingPunct="1">
              <a:spcBef>
                <a:spcPct val="20000"/>
              </a:spcBef>
              <a:buFont typeface="Arial" panose="020B0604020202020204" pitchFamily="34" charset="0"/>
              <a:buChar char="•"/>
              <a:defRPr sz="3106" kern="1200">
                <a:solidFill>
                  <a:schemeClr val="tx1"/>
                </a:solidFill>
                <a:latin typeface="+mn-lt"/>
                <a:ea typeface="+mn-ea"/>
                <a:cs typeface="+mn-cs"/>
              </a:defRPr>
            </a:lvl1pPr>
            <a:lvl2pPr marL="721119" indent="-277354" algn="l" defTabSz="887531" rtl="0" eaLnBrk="1" latinLnBrk="0" hangingPunct="1">
              <a:spcBef>
                <a:spcPct val="20000"/>
              </a:spcBef>
              <a:buFont typeface="Arial" panose="020B0604020202020204" pitchFamily="34" charset="0"/>
              <a:buChar char="–"/>
              <a:defRPr sz="2718" kern="1200">
                <a:solidFill>
                  <a:schemeClr val="tx1"/>
                </a:solidFill>
                <a:latin typeface="+mn-lt"/>
                <a:ea typeface="+mn-ea"/>
                <a:cs typeface="+mn-cs"/>
              </a:defRPr>
            </a:lvl2pPr>
            <a:lvl3pPr marL="1109413" indent="-221882" algn="l" defTabSz="887531" rtl="0" eaLnBrk="1" latinLnBrk="0" hangingPunct="1">
              <a:spcBef>
                <a:spcPct val="20000"/>
              </a:spcBef>
              <a:buFont typeface="Arial" panose="020B0604020202020204" pitchFamily="34" charset="0"/>
              <a:buChar char="•"/>
              <a:defRPr sz="2330" kern="1200">
                <a:solidFill>
                  <a:schemeClr val="tx1"/>
                </a:solidFill>
                <a:latin typeface="+mn-lt"/>
                <a:ea typeface="+mn-ea"/>
                <a:cs typeface="+mn-cs"/>
              </a:defRPr>
            </a:lvl3pPr>
            <a:lvl4pPr marL="1553179"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4pPr>
            <a:lvl5pPr marL="1996945"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5pPr>
            <a:lvl6pPr marL="2440710"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6pPr>
            <a:lvl7pPr marL="2884476"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7pPr>
            <a:lvl8pPr marL="3328241"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8pPr>
            <a:lvl9pPr marL="3772007" indent="-221882" algn="l" defTabSz="887531"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9pPr>
          </a:lstStyle>
          <a:p>
            <a:pPr marL="0" indent="0" algn="ctr">
              <a:spcBef>
                <a:spcPts val="0"/>
              </a:spcBef>
              <a:buNone/>
            </a:pPr>
            <a:r>
              <a:rPr lang="en-US" sz="1980" dirty="0">
                <a:solidFill>
                  <a:srgbClr val="FFFFFF"/>
                </a:solidFill>
              </a:rPr>
              <a:t>Provide financial support to reduce financial instability – </a:t>
            </a:r>
          </a:p>
          <a:p>
            <a:pPr marL="0" indent="0" algn="ctr">
              <a:spcBef>
                <a:spcPts val="0"/>
              </a:spcBef>
              <a:buNone/>
            </a:pPr>
            <a:r>
              <a:rPr lang="en-US" sz="1980" dirty="0">
                <a:solidFill>
                  <a:srgbClr val="FFFFFF"/>
                </a:solidFill>
              </a:rPr>
              <a:t>focus on college full-time</a:t>
            </a:r>
          </a:p>
          <a:p>
            <a:pPr marL="0" indent="0" algn="ctr">
              <a:spcBef>
                <a:spcPts val="0"/>
              </a:spcBef>
              <a:buNone/>
            </a:pPr>
            <a:r>
              <a:rPr lang="en-US" sz="1980" dirty="0">
                <a:solidFill>
                  <a:srgbClr val="FFFFFF"/>
                </a:solidFill>
              </a:rPr>
              <a:t>and wrap-around personal</a:t>
            </a:r>
          </a:p>
          <a:p>
            <a:pPr marL="0" indent="0" algn="ctr">
              <a:spcBef>
                <a:spcPts val="0"/>
              </a:spcBef>
              <a:buNone/>
            </a:pPr>
            <a:r>
              <a:rPr lang="en-US" sz="1980" dirty="0">
                <a:solidFill>
                  <a:srgbClr val="FFFFFF"/>
                </a:solidFill>
              </a:rPr>
              <a:t>support</a:t>
            </a:r>
          </a:p>
          <a:p>
            <a:pPr marL="0" indent="0" algn="ctr">
              <a:spcBef>
                <a:spcPts val="0"/>
              </a:spcBef>
              <a:buNone/>
            </a:pPr>
            <a:endParaRPr lang="en-US" sz="1980" b="1" dirty="0">
              <a:solidFill>
                <a:srgbClr val="FFFFFF"/>
              </a:solidFill>
            </a:endParaRPr>
          </a:p>
          <a:p>
            <a:pPr marL="0" indent="0" algn="ctr">
              <a:buNone/>
            </a:pPr>
            <a:endParaRPr lang="en-US" sz="1980" b="1" dirty="0">
              <a:solidFill>
                <a:srgbClr val="E27722"/>
              </a:solidFill>
            </a:endParaRPr>
          </a:p>
        </p:txBody>
      </p:sp>
      <p:cxnSp>
        <p:nvCxnSpPr>
          <p:cNvPr id="28" name="Straight Arrow Connector 27"/>
          <p:cNvCxnSpPr/>
          <p:nvPr/>
        </p:nvCxnSpPr>
        <p:spPr>
          <a:xfrm>
            <a:off x="5158505" y="2768481"/>
            <a:ext cx="0" cy="489350"/>
          </a:xfrm>
          <a:prstGeom prst="straightConnector1">
            <a:avLst/>
          </a:prstGeom>
          <a:ln w="50800">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a:off x="4868110" y="5414213"/>
            <a:ext cx="489347" cy="0"/>
          </a:xfrm>
          <a:prstGeom prst="straightConnector1">
            <a:avLst/>
          </a:prstGeom>
          <a:ln w="50800">
            <a:solidFill>
              <a:srgbClr val="0070C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80392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50" t="595" r="42608" b="38597"/>
          <a:stretch/>
        </p:blipFill>
        <p:spPr>
          <a:xfrm>
            <a:off x="0" y="218363"/>
            <a:ext cx="10058400" cy="7224025"/>
          </a:xfrm>
          <a:prstGeom prst="rect">
            <a:avLst/>
          </a:prstGeom>
        </p:spPr>
      </p:pic>
    </p:spTree>
    <p:extLst>
      <p:ext uri="{BB962C8B-B14F-4D97-AF65-F5344CB8AC3E}">
        <p14:creationId xmlns:p14="http://schemas.microsoft.com/office/powerpoint/2010/main" val="17310268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63880" y="3557942"/>
            <a:ext cx="9052560" cy="400110"/>
          </a:xfrm>
          <a:prstGeom prst="rect">
            <a:avLst/>
          </a:prstGeom>
        </p:spPr>
        <p:txBody>
          <a:bodyPr wrap="square">
            <a:spAutoFit/>
          </a:bodyPr>
          <a:lstStyle/>
          <a:p>
            <a:pPr lvl="0" algn="ctr"/>
            <a:r>
              <a:rPr lang="en-US" b="1" dirty="0" smtClean="0">
                <a:solidFill>
                  <a:schemeClr val="bg1"/>
                </a:solidFill>
                <a:latin typeface="+mj-lt"/>
              </a:rPr>
              <a:t>Example: Formal Feedback</a:t>
            </a:r>
            <a:endParaRPr lang="en-US" b="1" dirty="0">
              <a:solidFill>
                <a:schemeClr val="bg1"/>
              </a:solidFill>
              <a:latin typeface="+mj-lt"/>
            </a:endParaRPr>
          </a:p>
        </p:txBody>
      </p:sp>
      <p:sp>
        <p:nvSpPr>
          <p:cNvPr id="3" name="Freeform 2"/>
          <p:cNvSpPr/>
          <p:nvPr/>
        </p:nvSpPr>
        <p:spPr>
          <a:xfrm>
            <a:off x="546400" y="3222940"/>
            <a:ext cx="8944012" cy="1139208"/>
          </a:xfrm>
          <a:custGeom>
            <a:avLst/>
            <a:gdLst>
              <a:gd name="connsiteX0" fmla="*/ 0 w 6439693"/>
              <a:gd name="connsiteY0" fmla="*/ 93482 h 560880"/>
              <a:gd name="connsiteX1" fmla="*/ 93482 w 6439693"/>
              <a:gd name="connsiteY1" fmla="*/ 0 h 560880"/>
              <a:gd name="connsiteX2" fmla="*/ 6346211 w 6439693"/>
              <a:gd name="connsiteY2" fmla="*/ 0 h 560880"/>
              <a:gd name="connsiteX3" fmla="*/ 6439693 w 6439693"/>
              <a:gd name="connsiteY3" fmla="*/ 93482 h 560880"/>
              <a:gd name="connsiteX4" fmla="*/ 6439693 w 6439693"/>
              <a:gd name="connsiteY4" fmla="*/ 467398 h 560880"/>
              <a:gd name="connsiteX5" fmla="*/ 6346211 w 6439693"/>
              <a:gd name="connsiteY5" fmla="*/ 560880 h 560880"/>
              <a:gd name="connsiteX6" fmla="*/ 93482 w 6439693"/>
              <a:gd name="connsiteY6" fmla="*/ 560880 h 560880"/>
              <a:gd name="connsiteX7" fmla="*/ 0 w 6439693"/>
              <a:gd name="connsiteY7" fmla="*/ 467398 h 560880"/>
              <a:gd name="connsiteX8" fmla="*/ 0 w 6439693"/>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9693" h="560880">
                <a:moveTo>
                  <a:pt x="0" y="93482"/>
                </a:moveTo>
                <a:cubicBezTo>
                  <a:pt x="0" y="41853"/>
                  <a:pt x="41853" y="0"/>
                  <a:pt x="93482" y="0"/>
                </a:cubicBezTo>
                <a:lnTo>
                  <a:pt x="6346211" y="0"/>
                </a:lnTo>
                <a:cubicBezTo>
                  <a:pt x="6397840" y="0"/>
                  <a:pt x="6439693" y="41853"/>
                  <a:pt x="6439693" y="93482"/>
                </a:cubicBezTo>
                <a:lnTo>
                  <a:pt x="6439693" y="467398"/>
                </a:lnTo>
                <a:cubicBezTo>
                  <a:pt x="6439693" y="519027"/>
                  <a:pt x="6397840" y="560880"/>
                  <a:pt x="6346211"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785" tIns="27380" rIns="270785" bIns="27380" numCol="1" spcCol="1270" anchor="ctr" anchorCtr="0">
            <a:noAutofit/>
          </a:bodyPr>
          <a:lstStyle/>
          <a:p>
            <a:pPr lvl="0" algn="ctr" defTabSz="844550">
              <a:lnSpc>
                <a:spcPct val="90000"/>
              </a:lnSpc>
              <a:spcBef>
                <a:spcPct val="0"/>
              </a:spcBef>
              <a:spcAft>
                <a:spcPct val="35000"/>
              </a:spcAft>
            </a:pPr>
            <a:r>
              <a:rPr lang="en-US" sz="2800" dirty="0" smtClean="0">
                <a:latin typeface="Arial" panose="020B0604020202020204" pitchFamily="34" charset="0"/>
                <a:cs typeface="Arial" panose="020B0604020202020204" pitchFamily="34" charset="0"/>
              </a:rPr>
              <a:t>Iteration: Remix to Admissions</a:t>
            </a:r>
            <a:endParaRPr lang="en-US" sz="2800" kern="1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628" y="7058260"/>
            <a:ext cx="394980" cy="507832"/>
          </a:xfrm>
          <a:prstGeom prst="rect">
            <a:avLst/>
          </a:prstGeom>
        </p:spPr>
      </p:pic>
    </p:spTree>
    <p:extLst>
      <p:ext uri="{BB962C8B-B14F-4D97-AF65-F5344CB8AC3E}">
        <p14:creationId xmlns:p14="http://schemas.microsoft.com/office/powerpoint/2010/main" val="18821110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783" y="1900406"/>
            <a:ext cx="2007320" cy="1044838"/>
          </a:xfrm>
          <a:prstGeom prst="rect">
            <a:avLst/>
          </a:prstGeom>
          <a:noFill/>
          <a:ln w="76200">
            <a:solidFill>
              <a:schemeClr val="tx1"/>
            </a:solidFill>
          </a:ln>
        </p:spPr>
        <p:txBody>
          <a:bodyPr wrap="square" rtlCol="0">
            <a:spAutoFit/>
          </a:bodyPr>
          <a:lstStyle/>
          <a:p>
            <a:r>
              <a:rPr lang="en-US" sz="1238" dirty="0">
                <a:latin typeface="Verdana" panose="020B0604030504040204" pitchFamily="34" charset="0"/>
                <a:ea typeface="Verdana" panose="020B0604030504040204" pitchFamily="34" charset="0"/>
                <a:cs typeface="Verdana" panose="020B0604030504040204" pitchFamily="34" charset="0"/>
              </a:rPr>
              <a:t>Key Performance Data:</a:t>
            </a:r>
          </a:p>
          <a:p>
            <a:r>
              <a:rPr lang="en-US" sz="1238" dirty="0">
                <a:latin typeface="Verdana" panose="020B0604030504040204" pitchFamily="34" charset="0"/>
                <a:ea typeface="Verdana" panose="020B0604030504040204" pitchFamily="34" charset="0"/>
                <a:cs typeface="Verdana" panose="020B0604030504040204" pitchFamily="34" charset="0"/>
              </a:rPr>
              <a:t>-Marketing Lookback</a:t>
            </a:r>
          </a:p>
          <a:p>
            <a:r>
              <a:rPr lang="en-US" sz="1238" dirty="0">
                <a:latin typeface="Verdana" panose="020B0604030504040204" pitchFamily="34" charset="0"/>
                <a:ea typeface="Verdana" panose="020B0604030504040204" pitchFamily="34" charset="0"/>
                <a:cs typeface="Verdana" panose="020B0604030504040204" pitchFamily="34" charset="0"/>
              </a:rPr>
              <a:t>-Last Cycle Admissions</a:t>
            </a:r>
          </a:p>
          <a:p>
            <a:r>
              <a:rPr lang="en-US" sz="1238" dirty="0">
                <a:latin typeface="Verdana" panose="020B0604030504040204" pitchFamily="34" charset="0"/>
                <a:ea typeface="Verdana" panose="020B0604030504040204" pitchFamily="34" charset="0"/>
                <a:cs typeface="Verdana" panose="020B0604030504040204" pitchFamily="34" charset="0"/>
              </a:rPr>
              <a:t>-This Cycle Goals</a:t>
            </a:r>
          </a:p>
        </p:txBody>
      </p:sp>
      <p:cxnSp>
        <p:nvCxnSpPr>
          <p:cNvPr id="5" name="Straight Arrow Connector 4"/>
          <p:cNvCxnSpPr/>
          <p:nvPr/>
        </p:nvCxnSpPr>
        <p:spPr>
          <a:xfrm>
            <a:off x="2130014" y="1900406"/>
            <a:ext cx="752161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18185" y="2018048"/>
            <a:ext cx="1494320" cy="447815"/>
          </a:xfrm>
          <a:prstGeom prst="rect">
            <a:avLst/>
          </a:prstGeom>
          <a:noFill/>
        </p:spPr>
        <p:txBody>
          <a:bodyPr wrap="none" rtlCol="0">
            <a:spAutoFit/>
          </a:bodyPr>
          <a:lstStyle/>
          <a:p>
            <a:r>
              <a:rPr lang="en-US" sz="2310" b="1" dirty="0">
                <a:latin typeface="Verdana" panose="020B0604030504040204" pitchFamily="34" charset="0"/>
                <a:ea typeface="Verdana" panose="020B0604030504040204" pitchFamily="34" charset="0"/>
                <a:cs typeface="Verdana" panose="020B0604030504040204" pitchFamily="34" charset="0"/>
              </a:rPr>
              <a:t>Phase 2</a:t>
            </a:r>
          </a:p>
        </p:txBody>
      </p:sp>
      <p:sp>
        <p:nvSpPr>
          <p:cNvPr id="8" name="TextBox 7"/>
          <p:cNvSpPr txBox="1"/>
          <p:nvPr/>
        </p:nvSpPr>
        <p:spPr>
          <a:xfrm>
            <a:off x="6115229" y="2018048"/>
            <a:ext cx="1494320" cy="447815"/>
          </a:xfrm>
          <a:prstGeom prst="rect">
            <a:avLst/>
          </a:prstGeom>
          <a:noFill/>
        </p:spPr>
        <p:txBody>
          <a:bodyPr wrap="none" rtlCol="0">
            <a:spAutoFit/>
          </a:bodyPr>
          <a:lstStyle/>
          <a:p>
            <a:r>
              <a:rPr lang="en-US" sz="2310" b="1" dirty="0">
                <a:latin typeface="Verdana" panose="020B0604030504040204" pitchFamily="34" charset="0"/>
                <a:ea typeface="Verdana" panose="020B0604030504040204" pitchFamily="34" charset="0"/>
                <a:cs typeface="Verdana" panose="020B0604030504040204" pitchFamily="34" charset="0"/>
              </a:rPr>
              <a:t>Phase 3</a:t>
            </a:r>
          </a:p>
        </p:txBody>
      </p:sp>
      <p:sp>
        <p:nvSpPr>
          <p:cNvPr id="9" name="TextBox 8"/>
          <p:cNvSpPr txBox="1"/>
          <p:nvPr/>
        </p:nvSpPr>
        <p:spPr>
          <a:xfrm>
            <a:off x="8012274" y="2033110"/>
            <a:ext cx="1494320" cy="447815"/>
          </a:xfrm>
          <a:prstGeom prst="rect">
            <a:avLst/>
          </a:prstGeom>
          <a:noFill/>
        </p:spPr>
        <p:txBody>
          <a:bodyPr wrap="none" rtlCol="0">
            <a:spAutoFit/>
          </a:bodyPr>
          <a:lstStyle/>
          <a:p>
            <a:r>
              <a:rPr lang="en-US" sz="2310" b="1" dirty="0">
                <a:latin typeface="Verdana" panose="020B0604030504040204" pitchFamily="34" charset="0"/>
                <a:ea typeface="Verdana" panose="020B0604030504040204" pitchFamily="34" charset="0"/>
                <a:cs typeface="Verdana" panose="020B0604030504040204" pitchFamily="34" charset="0"/>
              </a:rPr>
              <a:t>Phase 4</a:t>
            </a:r>
          </a:p>
        </p:txBody>
      </p:sp>
      <p:sp>
        <p:nvSpPr>
          <p:cNvPr id="25" name="TextBox 24"/>
          <p:cNvSpPr txBox="1"/>
          <p:nvPr/>
        </p:nvSpPr>
        <p:spPr>
          <a:xfrm>
            <a:off x="4296344" y="4743448"/>
            <a:ext cx="1392839" cy="625556"/>
          </a:xfrm>
          <a:prstGeom prst="rect">
            <a:avLst/>
          </a:prstGeom>
          <a:noFill/>
          <a:ln>
            <a:solidFill>
              <a:schemeClr val="tx1"/>
            </a:solidFill>
          </a:ln>
        </p:spPr>
        <p:txBody>
          <a:bodyPr wrap="square" rtlCol="0">
            <a:spAutoFit/>
          </a:bodyPr>
          <a:lstStyle/>
          <a:p>
            <a:pPr algn="ctr"/>
            <a:r>
              <a:rPr lang="en-US" sz="1155" dirty="0">
                <a:latin typeface="Verdana" panose="020B0604030504040204" pitchFamily="34" charset="0"/>
                <a:ea typeface="Verdana" panose="020B0604030504040204" pitchFamily="34" charset="0"/>
                <a:cs typeface="Verdana" panose="020B0604030504040204" pitchFamily="34" charset="0"/>
              </a:rPr>
              <a:t>Teams’ consult</a:t>
            </a:r>
          </a:p>
          <a:p>
            <a:pPr algn="ctr"/>
            <a:r>
              <a:rPr lang="en-US" sz="1155" dirty="0">
                <a:latin typeface="Verdana" panose="020B0604030504040204" pitchFamily="34" charset="0"/>
                <a:ea typeface="Verdana" panose="020B0604030504040204" pitchFamily="34" charset="0"/>
                <a:cs typeface="Verdana" panose="020B0604030504040204" pitchFamily="34" charset="0"/>
              </a:rPr>
              <a:t>up to 2 other data sources</a:t>
            </a:r>
          </a:p>
        </p:txBody>
      </p:sp>
      <p:sp>
        <p:nvSpPr>
          <p:cNvPr id="26" name="TextBox 25"/>
          <p:cNvSpPr txBox="1"/>
          <p:nvPr/>
        </p:nvSpPr>
        <p:spPr>
          <a:xfrm>
            <a:off x="3918007" y="1460902"/>
            <a:ext cx="2363561" cy="346249"/>
          </a:xfrm>
          <a:prstGeom prst="rect">
            <a:avLst/>
          </a:prstGeom>
          <a:noFill/>
        </p:spPr>
        <p:txBody>
          <a:bodyPr wrap="square" rtlCol="0">
            <a:spAutoFit/>
          </a:bodyPr>
          <a:lstStyle/>
          <a:p>
            <a:pPr algn="ctr"/>
            <a:r>
              <a:rPr lang="en-US" sz="1650" b="1" dirty="0">
                <a:latin typeface="Verdana" panose="020B0604030504040204" pitchFamily="34" charset="0"/>
                <a:ea typeface="Verdana" panose="020B0604030504040204" pitchFamily="34" charset="0"/>
                <a:cs typeface="Verdana" panose="020B0604030504040204" pitchFamily="34" charset="0"/>
              </a:rPr>
              <a:t>Admissions Cycle</a:t>
            </a:r>
          </a:p>
        </p:txBody>
      </p:sp>
      <p:sp>
        <p:nvSpPr>
          <p:cNvPr id="28" name="TextBox 27"/>
          <p:cNvSpPr txBox="1"/>
          <p:nvPr/>
        </p:nvSpPr>
        <p:spPr>
          <a:xfrm>
            <a:off x="2335782" y="2033110"/>
            <a:ext cx="1494320" cy="447815"/>
          </a:xfrm>
          <a:prstGeom prst="rect">
            <a:avLst/>
          </a:prstGeom>
          <a:noFill/>
        </p:spPr>
        <p:txBody>
          <a:bodyPr wrap="none" rtlCol="0">
            <a:spAutoFit/>
          </a:bodyPr>
          <a:lstStyle/>
          <a:p>
            <a:r>
              <a:rPr lang="en-US" sz="2310" b="1" dirty="0">
                <a:latin typeface="Verdana" panose="020B0604030504040204" pitchFamily="34" charset="0"/>
                <a:ea typeface="Verdana" panose="020B0604030504040204" pitchFamily="34" charset="0"/>
                <a:cs typeface="Verdana" panose="020B0604030504040204" pitchFamily="34" charset="0"/>
              </a:rPr>
              <a:t>Phase 1</a:t>
            </a:r>
          </a:p>
        </p:txBody>
      </p:sp>
      <p:pic>
        <p:nvPicPr>
          <p:cNvPr id="6146" name="Picture 2" descr="https://therealdeal.com/wp-content/uploads/2015/04/skype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0439" y="5390216"/>
            <a:ext cx="793826" cy="80489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513557" y="4329048"/>
            <a:ext cx="873499" cy="346249"/>
          </a:xfrm>
          <a:prstGeom prst="rect">
            <a:avLst/>
          </a:prstGeom>
          <a:noFill/>
        </p:spPr>
        <p:txBody>
          <a:bodyPr wrap="square" rtlCol="0">
            <a:spAutoFit/>
          </a:bodyPr>
          <a:lstStyle/>
          <a:p>
            <a:r>
              <a:rPr lang="en-US" sz="1650" b="1" dirty="0"/>
              <a:t>THEN</a:t>
            </a:r>
          </a:p>
        </p:txBody>
      </p:sp>
      <p:pic>
        <p:nvPicPr>
          <p:cNvPr id="4" name="Picture 3"/>
          <p:cNvPicPr>
            <a:picLocks noChangeAspect="1"/>
          </p:cNvPicPr>
          <p:nvPr/>
        </p:nvPicPr>
        <p:blipFill>
          <a:blip r:embed="rId4"/>
          <a:stretch>
            <a:fillRect/>
          </a:stretch>
        </p:blipFill>
        <p:spPr>
          <a:xfrm>
            <a:off x="2531569" y="3161054"/>
            <a:ext cx="1131570" cy="739781"/>
          </a:xfrm>
          <a:prstGeom prst="rect">
            <a:avLst/>
          </a:prstGeom>
        </p:spPr>
      </p:pic>
      <p:sp>
        <p:nvSpPr>
          <p:cNvPr id="6" name="Rectangle 5"/>
          <p:cNvSpPr/>
          <p:nvPr/>
        </p:nvSpPr>
        <p:spPr>
          <a:xfrm>
            <a:off x="2365232" y="2530949"/>
            <a:ext cx="1464247" cy="1674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20" dirty="0">
                <a:solidFill>
                  <a:schemeClr val="tx1"/>
                </a:solidFill>
              </a:rPr>
              <a:t>Review weekly tracker</a:t>
            </a:r>
          </a:p>
        </p:txBody>
      </p:sp>
      <p:pic>
        <p:nvPicPr>
          <p:cNvPr id="36" name="Picture 35"/>
          <p:cNvPicPr>
            <a:picLocks noChangeAspect="1"/>
          </p:cNvPicPr>
          <p:nvPr/>
        </p:nvPicPr>
        <p:blipFill>
          <a:blip r:embed="rId4"/>
          <a:stretch>
            <a:fillRect/>
          </a:stretch>
        </p:blipFill>
        <p:spPr>
          <a:xfrm>
            <a:off x="4384522" y="3132287"/>
            <a:ext cx="1131570" cy="739781"/>
          </a:xfrm>
          <a:prstGeom prst="rect">
            <a:avLst/>
          </a:prstGeom>
        </p:spPr>
      </p:pic>
      <p:sp>
        <p:nvSpPr>
          <p:cNvPr id="37" name="Rectangle 36"/>
          <p:cNvSpPr/>
          <p:nvPr/>
        </p:nvSpPr>
        <p:spPr>
          <a:xfrm>
            <a:off x="4218184" y="2502182"/>
            <a:ext cx="1464247" cy="1674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20" dirty="0">
                <a:solidFill>
                  <a:schemeClr val="tx1"/>
                </a:solidFill>
              </a:rPr>
              <a:t>Review weekly tracker</a:t>
            </a:r>
          </a:p>
        </p:txBody>
      </p:sp>
      <p:pic>
        <p:nvPicPr>
          <p:cNvPr id="38" name="Picture 37"/>
          <p:cNvPicPr>
            <a:picLocks noChangeAspect="1"/>
          </p:cNvPicPr>
          <p:nvPr/>
        </p:nvPicPr>
        <p:blipFill>
          <a:blip r:embed="rId4"/>
          <a:stretch>
            <a:fillRect/>
          </a:stretch>
        </p:blipFill>
        <p:spPr>
          <a:xfrm>
            <a:off x="6281567" y="3134051"/>
            <a:ext cx="1131570" cy="739781"/>
          </a:xfrm>
          <a:prstGeom prst="rect">
            <a:avLst/>
          </a:prstGeom>
        </p:spPr>
      </p:pic>
      <p:sp>
        <p:nvSpPr>
          <p:cNvPr id="39" name="Rectangle 38"/>
          <p:cNvSpPr/>
          <p:nvPr/>
        </p:nvSpPr>
        <p:spPr>
          <a:xfrm>
            <a:off x="6115230" y="2503946"/>
            <a:ext cx="1464247" cy="1674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20" dirty="0">
                <a:solidFill>
                  <a:schemeClr val="tx1"/>
                </a:solidFill>
              </a:rPr>
              <a:t>Review weekly tracker</a:t>
            </a:r>
          </a:p>
        </p:txBody>
      </p:sp>
      <p:pic>
        <p:nvPicPr>
          <p:cNvPr id="40" name="Picture 39"/>
          <p:cNvPicPr>
            <a:picLocks noChangeAspect="1"/>
          </p:cNvPicPr>
          <p:nvPr/>
        </p:nvPicPr>
        <p:blipFill>
          <a:blip r:embed="rId4"/>
          <a:stretch>
            <a:fillRect/>
          </a:stretch>
        </p:blipFill>
        <p:spPr>
          <a:xfrm>
            <a:off x="8257941" y="3161054"/>
            <a:ext cx="1131570" cy="739781"/>
          </a:xfrm>
          <a:prstGeom prst="rect">
            <a:avLst/>
          </a:prstGeom>
        </p:spPr>
      </p:pic>
      <p:sp>
        <p:nvSpPr>
          <p:cNvPr id="41" name="Rectangle 40"/>
          <p:cNvSpPr/>
          <p:nvPr/>
        </p:nvSpPr>
        <p:spPr>
          <a:xfrm>
            <a:off x="8091604" y="2530949"/>
            <a:ext cx="1464247" cy="1674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20" dirty="0">
                <a:solidFill>
                  <a:schemeClr val="tx1"/>
                </a:solidFill>
              </a:rPr>
              <a:t>Review weekly tracker</a:t>
            </a:r>
          </a:p>
        </p:txBody>
      </p:sp>
      <p:sp>
        <p:nvSpPr>
          <p:cNvPr id="42" name="TextBox 41"/>
          <p:cNvSpPr txBox="1"/>
          <p:nvPr/>
        </p:nvSpPr>
        <p:spPr>
          <a:xfrm>
            <a:off x="6410603" y="4287918"/>
            <a:ext cx="873497" cy="346249"/>
          </a:xfrm>
          <a:prstGeom prst="rect">
            <a:avLst/>
          </a:prstGeom>
          <a:noFill/>
        </p:spPr>
        <p:txBody>
          <a:bodyPr wrap="square" rtlCol="0">
            <a:spAutoFit/>
          </a:bodyPr>
          <a:lstStyle/>
          <a:p>
            <a:r>
              <a:rPr lang="en-US" sz="1650" b="1" dirty="0"/>
              <a:t>THEN</a:t>
            </a:r>
          </a:p>
        </p:txBody>
      </p:sp>
      <p:sp>
        <p:nvSpPr>
          <p:cNvPr id="44" name="TextBox 43"/>
          <p:cNvSpPr txBox="1"/>
          <p:nvPr/>
        </p:nvSpPr>
        <p:spPr>
          <a:xfrm>
            <a:off x="7800659" y="4236951"/>
            <a:ext cx="2076209" cy="447815"/>
          </a:xfrm>
          <a:prstGeom prst="rect">
            <a:avLst/>
          </a:prstGeom>
          <a:noFill/>
        </p:spPr>
        <p:txBody>
          <a:bodyPr wrap="none" rtlCol="0">
            <a:spAutoFit/>
          </a:bodyPr>
          <a:lstStyle/>
          <a:p>
            <a:r>
              <a:rPr lang="en-US" sz="2310" b="1" dirty="0">
                <a:latin typeface="Verdana" panose="020B0604030504040204" pitchFamily="34" charset="0"/>
                <a:ea typeface="Verdana" panose="020B0604030504040204" pitchFamily="34" charset="0"/>
                <a:cs typeface="Verdana" panose="020B0604030504040204" pitchFamily="34" charset="0"/>
              </a:rPr>
              <a:t>Orientation</a:t>
            </a:r>
          </a:p>
        </p:txBody>
      </p:sp>
      <p:sp>
        <p:nvSpPr>
          <p:cNvPr id="45" name="Rectangle 44"/>
          <p:cNvSpPr/>
          <p:nvPr/>
        </p:nvSpPr>
        <p:spPr>
          <a:xfrm>
            <a:off x="6115229" y="4743448"/>
            <a:ext cx="1464247" cy="1674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20" dirty="0">
                <a:solidFill>
                  <a:schemeClr val="tx1"/>
                </a:solidFill>
              </a:rPr>
              <a:t>Option to Skype </a:t>
            </a:r>
            <a:r>
              <a:rPr lang="en-US" sz="1320" dirty="0" smtClean="0">
                <a:solidFill>
                  <a:schemeClr val="tx1"/>
                </a:solidFill>
              </a:rPr>
              <a:t>National Team</a:t>
            </a:r>
            <a:endParaRPr lang="en-US" sz="1320" dirty="0">
              <a:solidFill>
                <a:schemeClr val="tx1"/>
              </a:solidFill>
            </a:endParaRPr>
          </a:p>
        </p:txBody>
      </p:sp>
      <p:sp>
        <p:nvSpPr>
          <p:cNvPr id="46" name="Rectangle 45"/>
          <p:cNvSpPr/>
          <p:nvPr/>
        </p:nvSpPr>
        <p:spPr>
          <a:xfrm>
            <a:off x="8091603" y="4755939"/>
            <a:ext cx="1464247" cy="1674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20" dirty="0">
                <a:solidFill>
                  <a:schemeClr val="tx1"/>
                </a:solidFill>
              </a:rPr>
              <a:t>Did you meet your goals?</a:t>
            </a:r>
          </a:p>
        </p:txBody>
      </p:sp>
      <p:sp>
        <p:nvSpPr>
          <p:cNvPr id="10" name="Rectangle 9"/>
          <p:cNvSpPr/>
          <p:nvPr/>
        </p:nvSpPr>
        <p:spPr>
          <a:xfrm>
            <a:off x="8240542" y="5155017"/>
            <a:ext cx="1148969" cy="1193404"/>
          </a:xfrm>
          <a:prstGeom prst="rect">
            <a:avLst/>
          </a:prstGeom>
          <a:noFill/>
        </p:spPr>
        <p:txBody>
          <a:bodyPr wrap="square" lIns="75438" tIns="37719" rIns="75438" bIns="37719">
            <a:spAutoFit/>
          </a:bodyPr>
          <a:lstStyle/>
          <a:p>
            <a:pPr algn="ctr"/>
            <a:r>
              <a:rPr lang="en-US" sz="7260" b="1" dirty="0">
                <a:ln w="9525">
                  <a:solidFill>
                    <a:schemeClr val="bg1"/>
                  </a:solidFill>
                  <a:prstDash val="solid"/>
                </a:ln>
                <a:solidFill>
                  <a:srgbClr val="0FAFF2"/>
                </a:solidFill>
                <a:effectLst>
                  <a:outerShdw blurRad="12700" dist="38100" dir="2700000" algn="tl" rotWithShape="0">
                    <a:schemeClr val="accent5">
                      <a:lumMod val="60000"/>
                      <a:lumOff val="40000"/>
                    </a:schemeClr>
                  </a:outerShdw>
                </a:effectLst>
              </a:rPr>
              <a:t>?</a:t>
            </a:r>
          </a:p>
        </p:txBody>
      </p:sp>
    </p:spTree>
    <p:extLst>
      <p:ext uri="{BB962C8B-B14F-4D97-AF65-F5344CB8AC3E}">
        <p14:creationId xmlns:p14="http://schemas.microsoft.com/office/powerpoint/2010/main" val="10296951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33400"/>
            <a:ext cx="10058400" cy="6705600"/>
          </a:xfrm>
          <a:prstGeom prst="rect">
            <a:avLst/>
          </a:prstGeom>
        </p:spPr>
      </p:pic>
    </p:spTree>
    <p:extLst>
      <p:ext uri="{BB962C8B-B14F-4D97-AF65-F5344CB8AC3E}">
        <p14:creationId xmlns:p14="http://schemas.microsoft.com/office/powerpoint/2010/main" val="11129951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3922" y="1766018"/>
            <a:ext cx="7739427" cy="4353428"/>
          </a:xfrm>
          <a:prstGeom prst="rect">
            <a:avLst/>
          </a:prstGeom>
        </p:spPr>
      </p:pic>
      <p:sp>
        <p:nvSpPr>
          <p:cNvPr id="3" name="TextBox 2"/>
          <p:cNvSpPr txBox="1"/>
          <p:nvPr/>
        </p:nvSpPr>
        <p:spPr>
          <a:xfrm>
            <a:off x="3643952" y="372510"/>
            <a:ext cx="5876166" cy="523220"/>
          </a:xfrm>
          <a:prstGeom prst="rect">
            <a:avLst/>
          </a:prstGeom>
          <a:noFill/>
        </p:spPr>
        <p:txBody>
          <a:bodyPr wrap="square" rtlCol="0">
            <a:spAutoFit/>
          </a:bodyPr>
          <a:lstStyle/>
          <a:p>
            <a:pPr algn="r"/>
            <a:r>
              <a:rPr lang="en-US" sz="2800" b="1" dirty="0" smtClean="0">
                <a:solidFill>
                  <a:srgbClr val="1C4097"/>
                </a:solidFill>
                <a:latin typeface="+mj-lt"/>
              </a:rPr>
              <a:t>Change tips to match data</a:t>
            </a:r>
            <a:endParaRPr lang="en-US" sz="2800" b="1" dirty="0">
              <a:solidFill>
                <a:srgbClr val="1C4097"/>
              </a:solidFill>
              <a:latin typeface="+mj-lt"/>
            </a:endParaRPr>
          </a:p>
        </p:txBody>
      </p:sp>
    </p:spTree>
    <p:extLst>
      <p:ext uri="{BB962C8B-B14F-4D97-AF65-F5344CB8AC3E}">
        <p14:creationId xmlns:p14="http://schemas.microsoft.com/office/powerpoint/2010/main" val="16927040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2762" y="1396536"/>
            <a:ext cx="8024886" cy="5270071"/>
          </a:xfrm>
          <a:prstGeom prst="rect">
            <a:avLst/>
          </a:prstGeom>
        </p:spPr>
      </p:pic>
      <p:sp>
        <p:nvSpPr>
          <p:cNvPr id="5" name="TextBox 4"/>
          <p:cNvSpPr txBox="1"/>
          <p:nvPr/>
        </p:nvSpPr>
        <p:spPr>
          <a:xfrm>
            <a:off x="4279938" y="372510"/>
            <a:ext cx="5240180" cy="523220"/>
          </a:xfrm>
          <a:prstGeom prst="rect">
            <a:avLst/>
          </a:prstGeom>
          <a:noFill/>
        </p:spPr>
        <p:txBody>
          <a:bodyPr wrap="square" rtlCol="0">
            <a:spAutoFit/>
          </a:bodyPr>
          <a:lstStyle/>
          <a:p>
            <a:pPr algn="r"/>
            <a:r>
              <a:rPr lang="en-US" sz="2800" b="1" dirty="0" smtClean="0">
                <a:solidFill>
                  <a:srgbClr val="1C4097"/>
                </a:solidFill>
                <a:latin typeface="+mj-lt"/>
              </a:rPr>
              <a:t>Different journeys</a:t>
            </a:r>
            <a:endParaRPr lang="en-US" sz="2800" b="1" dirty="0">
              <a:solidFill>
                <a:srgbClr val="1C4097"/>
              </a:solidFill>
              <a:latin typeface="+mj-lt"/>
            </a:endParaRPr>
          </a:p>
        </p:txBody>
      </p:sp>
    </p:spTree>
    <p:extLst>
      <p:ext uri="{BB962C8B-B14F-4D97-AF65-F5344CB8AC3E}">
        <p14:creationId xmlns:p14="http://schemas.microsoft.com/office/powerpoint/2010/main" val="33512334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70580" y="3523298"/>
            <a:ext cx="4461741" cy="649691"/>
          </a:xfrm>
        </p:spPr>
        <p:txBody>
          <a:bodyPr/>
          <a:lstStyle/>
          <a:p>
            <a:r>
              <a:rPr lang="en-US" dirty="0" smtClean="0">
                <a:solidFill>
                  <a:schemeClr val="bg1"/>
                </a:solidFill>
              </a:rPr>
              <a:t>Apply it to your work!</a:t>
            </a:r>
            <a:endParaRPr lang="en-US" dirty="0">
              <a:solidFill>
                <a:schemeClr val="bg1"/>
              </a:solidFill>
            </a:endParaRPr>
          </a:p>
        </p:txBody>
      </p:sp>
      <p:sp>
        <p:nvSpPr>
          <p:cNvPr id="3" name="Freeform 2"/>
          <p:cNvSpPr/>
          <p:nvPr/>
        </p:nvSpPr>
        <p:spPr>
          <a:xfrm>
            <a:off x="546400" y="1767986"/>
            <a:ext cx="8944012" cy="1139208"/>
          </a:xfrm>
          <a:custGeom>
            <a:avLst/>
            <a:gdLst>
              <a:gd name="connsiteX0" fmla="*/ 0 w 6439693"/>
              <a:gd name="connsiteY0" fmla="*/ 93482 h 560880"/>
              <a:gd name="connsiteX1" fmla="*/ 93482 w 6439693"/>
              <a:gd name="connsiteY1" fmla="*/ 0 h 560880"/>
              <a:gd name="connsiteX2" fmla="*/ 6346211 w 6439693"/>
              <a:gd name="connsiteY2" fmla="*/ 0 h 560880"/>
              <a:gd name="connsiteX3" fmla="*/ 6439693 w 6439693"/>
              <a:gd name="connsiteY3" fmla="*/ 93482 h 560880"/>
              <a:gd name="connsiteX4" fmla="*/ 6439693 w 6439693"/>
              <a:gd name="connsiteY4" fmla="*/ 467398 h 560880"/>
              <a:gd name="connsiteX5" fmla="*/ 6346211 w 6439693"/>
              <a:gd name="connsiteY5" fmla="*/ 560880 h 560880"/>
              <a:gd name="connsiteX6" fmla="*/ 93482 w 6439693"/>
              <a:gd name="connsiteY6" fmla="*/ 560880 h 560880"/>
              <a:gd name="connsiteX7" fmla="*/ 0 w 6439693"/>
              <a:gd name="connsiteY7" fmla="*/ 467398 h 560880"/>
              <a:gd name="connsiteX8" fmla="*/ 0 w 6439693"/>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9693" h="560880">
                <a:moveTo>
                  <a:pt x="0" y="93482"/>
                </a:moveTo>
                <a:cubicBezTo>
                  <a:pt x="0" y="41853"/>
                  <a:pt x="41853" y="0"/>
                  <a:pt x="93482" y="0"/>
                </a:cubicBezTo>
                <a:lnTo>
                  <a:pt x="6346211" y="0"/>
                </a:lnTo>
                <a:cubicBezTo>
                  <a:pt x="6397840" y="0"/>
                  <a:pt x="6439693" y="41853"/>
                  <a:pt x="6439693" y="93482"/>
                </a:cubicBezTo>
                <a:lnTo>
                  <a:pt x="6439693" y="467398"/>
                </a:lnTo>
                <a:cubicBezTo>
                  <a:pt x="6439693" y="519027"/>
                  <a:pt x="6397840" y="560880"/>
                  <a:pt x="6346211"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785" tIns="27380" rIns="270785" bIns="27380" numCol="1" spcCol="1270" anchor="ctr" anchorCtr="0">
            <a:noAutofit/>
          </a:bodyPr>
          <a:lstStyle/>
          <a:p>
            <a:pPr lvl="0" algn="ctr" defTabSz="844550">
              <a:lnSpc>
                <a:spcPct val="90000"/>
              </a:lnSpc>
              <a:spcBef>
                <a:spcPct val="0"/>
              </a:spcBef>
              <a:spcAft>
                <a:spcPct val="35000"/>
              </a:spcAft>
            </a:pPr>
            <a:r>
              <a:rPr lang="en-US" sz="2800" dirty="0" smtClean="0">
                <a:latin typeface="Arial" panose="020B0604020202020204" pitchFamily="34" charset="0"/>
                <a:cs typeface="Arial" panose="020B0604020202020204" pitchFamily="34" charset="0"/>
              </a:rPr>
              <a:t>Apply it day-to-day</a:t>
            </a:r>
            <a:endParaRPr lang="en-US" sz="2800" kern="1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628" y="7058260"/>
            <a:ext cx="394980" cy="507832"/>
          </a:xfrm>
          <a:prstGeom prst="rect">
            <a:avLst/>
          </a:prstGeom>
        </p:spPr>
      </p:pic>
      <p:sp>
        <p:nvSpPr>
          <p:cNvPr id="5" name="TextBox 4"/>
          <p:cNvSpPr txBox="1"/>
          <p:nvPr/>
        </p:nvSpPr>
        <p:spPr>
          <a:xfrm>
            <a:off x="806012" y="3275084"/>
            <a:ext cx="8424788" cy="830997"/>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cs typeface="Arial" panose="020B0604020202020204" pitchFamily="34" charset="0"/>
              </a:rPr>
              <a:t>Souvenirs: data cubes and posters</a:t>
            </a:r>
          </a:p>
          <a:p>
            <a:pPr marL="457200" indent="-457200">
              <a:buFont typeface="Arial" panose="020B0604020202020204" pitchFamily="34" charset="0"/>
              <a:buChar char="•"/>
            </a:pPr>
            <a:r>
              <a:rPr lang="en-US" sz="2400" dirty="0" smtClean="0">
                <a:cs typeface="Arial" panose="020B0604020202020204" pitchFamily="34" charset="0"/>
              </a:rPr>
              <a:t>Framework for approaching real data</a:t>
            </a:r>
          </a:p>
        </p:txBody>
      </p:sp>
    </p:spTree>
    <p:extLst>
      <p:ext uri="{BB962C8B-B14F-4D97-AF65-F5344CB8AC3E}">
        <p14:creationId xmlns:p14="http://schemas.microsoft.com/office/powerpoint/2010/main" val="3237335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628" y="7058260"/>
            <a:ext cx="394980" cy="507832"/>
          </a:xfrm>
          <a:prstGeom prst="rect">
            <a:avLst/>
          </a:prstGeom>
        </p:spPr>
      </p:pic>
      <p:pic>
        <p:nvPicPr>
          <p:cNvPr id="2" name="Picture 1"/>
          <p:cNvPicPr>
            <a:picLocks noChangeAspect="1"/>
          </p:cNvPicPr>
          <p:nvPr/>
        </p:nvPicPr>
        <p:blipFill>
          <a:blip r:embed="rId4"/>
          <a:stretch>
            <a:fillRect/>
          </a:stretch>
        </p:blipFill>
        <p:spPr>
          <a:xfrm>
            <a:off x="280592" y="158261"/>
            <a:ext cx="6559823" cy="4927567"/>
          </a:xfrm>
          <a:prstGeom prst="rect">
            <a:avLst/>
          </a:prstGeom>
        </p:spPr>
      </p:pic>
      <p:pic>
        <p:nvPicPr>
          <p:cNvPr id="7" name="Picture 6"/>
          <p:cNvPicPr>
            <a:picLocks noChangeAspect="1"/>
          </p:cNvPicPr>
          <p:nvPr/>
        </p:nvPicPr>
        <p:blipFill>
          <a:blip r:embed="rId5"/>
          <a:stretch>
            <a:fillRect/>
          </a:stretch>
        </p:blipFill>
        <p:spPr>
          <a:xfrm>
            <a:off x="4607169" y="3559196"/>
            <a:ext cx="5451231" cy="4094821"/>
          </a:xfrm>
          <a:prstGeom prst="rect">
            <a:avLst/>
          </a:prstGeom>
        </p:spPr>
      </p:pic>
      <p:sp>
        <p:nvSpPr>
          <p:cNvPr id="5" name="TextBox 4"/>
          <p:cNvSpPr txBox="1"/>
          <p:nvPr/>
        </p:nvSpPr>
        <p:spPr>
          <a:xfrm>
            <a:off x="3643952" y="372510"/>
            <a:ext cx="5876166" cy="523220"/>
          </a:xfrm>
          <a:prstGeom prst="rect">
            <a:avLst/>
          </a:prstGeom>
          <a:noFill/>
        </p:spPr>
        <p:txBody>
          <a:bodyPr wrap="square" rtlCol="0">
            <a:spAutoFit/>
          </a:bodyPr>
          <a:lstStyle/>
          <a:p>
            <a:pPr algn="r"/>
            <a:r>
              <a:rPr lang="en-US" sz="2800" b="1" dirty="0" smtClean="0">
                <a:solidFill>
                  <a:srgbClr val="1C4097"/>
                </a:solidFill>
                <a:latin typeface="+mj-lt"/>
              </a:rPr>
              <a:t>Souvenirs </a:t>
            </a:r>
            <a:endParaRPr lang="en-US" sz="2800" b="1" dirty="0">
              <a:solidFill>
                <a:srgbClr val="1C4097"/>
              </a:solidFill>
              <a:latin typeface="+mj-lt"/>
            </a:endParaRPr>
          </a:p>
        </p:txBody>
      </p:sp>
    </p:spTree>
    <p:extLst>
      <p:ext uri="{BB962C8B-B14F-4D97-AF65-F5344CB8AC3E}">
        <p14:creationId xmlns:p14="http://schemas.microsoft.com/office/powerpoint/2010/main" val="21920071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70580" y="3523298"/>
            <a:ext cx="4461741" cy="649691"/>
          </a:xfrm>
        </p:spPr>
        <p:txBody>
          <a:bodyPr/>
          <a:lstStyle/>
          <a:p>
            <a:r>
              <a:rPr lang="en-US" dirty="0" smtClean="0">
                <a:solidFill>
                  <a:schemeClr val="bg1"/>
                </a:solidFill>
              </a:rPr>
              <a:t>Apply it to your work!</a:t>
            </a:r>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628" y="7058260"/>
            <a:ext cx="394980" cy="507832"/>
          </a:xfrm>
          <a:prstGeom prst="rect">
            <a:avLst/>
          </a:prstGeom>
        </p:spPr>
      </p:pic>
      <p:sp>
        <p:nvSpPr>
          <p:cNvPr id="5" name="TextBox 4"/>
          <p:cNvSpPr txBox="1"/>
          <p:nvPr/>
        </p:nvSpPr>
        <p:spPr>
          <a:xfrm>
            <a:off x="215462" y="1795281"/>
            <a:ext cx="9842938" cy="5262979"/>
          </a:xfrm>
          <a:prstGeom prst="rect">
            <a:avLst/>
          </a:prstGeom>
          <a:noFill/>
        </p:spPr>
        <p:txBody>
          <a:bodyPr wrap="square" rtlCol="0">
            <a:spAutoFit/>
          </a:bodyPr>
          <a:lstStyle/>
          <a:p>
            <a:pPr marL="457200" lvl="0" indent="-457200">
              <a:buFont typeface="+mj-lt"/>
              <a:buAutoNum type="arabicPeriod"/>
            </a:pPr>
            <a:r>
              <a:rPr lang="en-US" sz="2400" dirty="0"/>
              <a:t>What stands out to you in the data?  Why?</a:t>
            </a:r>
          </a:p>
          <a:p>
            <a:pPr marL="457200" lvl="0" indent="-457200">
              <a:buFont typeface="+mj-lt"/>
              <a:buAutoNum type="arabicPeriod"/>
            </a:pPr>
            <a:r>
              <a:rPr lang="en-US" sz="2400" dirty="0"/>
              <a:t>Hypothesize why this data point matters:  “If we are seeing ___________in the data, this might be because _______________________”</a:t>
            </a:r>
          </a:p>
          <a:p>
            <a:pPr marL="457200" indent="-457200">
              <a:buFont typeface="+mj-lt"/>
              <a:buAutoNum type="arabicPeriod"/>
            </a:pPr>
            <a:r>
              <a:rPr lang="en-US" sz="2400" dirty="0"/>
              <a:t>Challenge yourself to come up with at least two hypotheses</a:t>
            </a:r>
          </a:p>
          <a:p>
            <a:pPr marL="457200" lvl="0" indent="-457200">
              <a:buFont typeface="+mj-lt"/>
              <a:buAutoNum type="arabicPeriod"/>
            </a:pPr>
            <a:r>
              <a:rPr lang="en-US" sz="2400" dirty="0"/>
              <a:t>Answer the questions:</a:t>
            </a:r>
          </a:p>
          <a:p>
            <a:pPr marL="914400" lvl="1" indent="-457200">
              <a:buFont typeface="+mj-lt"/>
              <a:buAutoNum type="alphaLcPeriod"/>
            </a:pPr>
            <a:r>
              <a:rPr lang="en-US" sz="2400" dirty="0"/>
              <a:t>What other data do you need to test your hypotheses?  </a:t>
            </a:r>
          </a:p>
          <a:p>
            <a:pPr marL="914400" lvl="1" indent="-457200">
              <a:buFont typeface="+mj-lt"/>
              <a:buAutoNum type="alphaLcPeriod"/>
            </a:pPr>
            <a:r>
              <a:rPr lang="en-US" sz="2400" dirty="0"/>
              <a:t>Who do you need to include in the conversation?</a:t>
            </a:r>
          </a:p>
          <a:p>
            <a:pPr marL="457200" lvl="0" indent="-457200">
              <a:buFont typeface="+mj-lt"/>
              <a:buAutoNum type="arabicPeriod"/>
            </a:pPr>
            <a:r>
              <a:rPr lang="en-US" sz="2400" dirty="0"/>
              <a:t>Seek out additional data and input and then repeat steps 1-3</a:t>
            </a:r>
          </a:p>
          <a:p>
            <a:r>
              <a:rPr lang="en-US" sz="2400" dirty="0"/>
              <a:t> </a:t>
            </a:r>
          </a:p>
          <a:p>
            <a:r>
              <a:rPr lang="en-US" sz="2400" dirty="0"/>
              <a:t> </a:t>
            </a:r>
          </a:p>
          <a:p>
            <a:r>
              <a:rPr lang="en-US" sz="2400" dirty="0"/>
              <a:t>After you’ve done a few levels of this analysis and the team is aligned on identifying issue(s) and likely root cause(s), then you can move into the problem solving stage. </a:t>
            </a:r>
            <a:endParaRPr lang="en-US" sz="4800" dirty="0" smtClean="0">
              <a:cs typeface="Arial" panose="020B0604020202020204" pitchFamily="34" charset="0"/>
            </a:endParaRPr>
          </a:p>
        </p:txBody>
      </p:sp>
      <p:sp>
        <p:nvSpPr>
          <p:cNvPr id="6" name="TextBox 5"/>
          <p:cNvSpPr txBox="1"/>
          <p:nvPr/>
        </p:nvSpPr>
        <p:spPr>
          <a:xfrm>
            <a:off x="3643952" y="372510"/>
            <a:ext cx="5876166" cy="523220"/>
          </a:xfrm>
          <a:prstGeom prst="rect">
            <a:avLst/>
          </a:prstGeom>
          <a:noFill/>
        </p:spPr>
        <p:txBody>
          <a:bodyPr wrap="square" rtlCol="0">
            <a:spAutoFit/>
          </a:bodyPr>
          <a:lstStyle/>
          <a:p>
            <a:pPr algn="r"/>
            <a:r>
              <a:rPr lang="en-US" sz="2800" b="1" dirty="0" smtClean="0">
                <a:solidFill>
                  <a:srgbClr val="1C4097"/>
                </a:solidFill>
                <a:latin typeface="+mj-lt"/>
              </a:rPr>
              <a:t>Framework </a:t>
            </a:r>
            <a:endParaRPr lang="en-US" sz="2800" b="1" dirty="0">
              <a:solidFill>
                <a:srgbClr val="1C4097"/>
              </a:solidFill>
              <a:latin typeface="+mj-lt"/>
            </a:endParaRPr>
          </a:p>
        </p:txBody>
      </p:sp>
    </p:spTree>
    <p:extLst>
      <p:ext uri="{BB962C8B-B14F-4D97-AF65-F5344CB8AC3E}">
        <p14:creationId xmlns:p14="http://schemas.microsoft.com/office/powerpoint/2010/main" val="13705017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018414" y="372510"/>
            <a:ext cx="3557847" cy="523220"/>
          </a:xfrm>
          <a:prstGeom prst="rect">
            <a:avLst/>
          </a:prstGeom>
          <a:noFill/>
        </p:spPr>
        <p:txBody>
          <a:bodyPr wrap="square" rtlCol="0">
            <a:spAutoFit/>
          </a:bodyPr>
          <a:lstStyle/>
          <a:p>
            <a:pPr algn="r"/>
            <a:r>
              <a:rPr lang="en-US" sz="2800" b="1" dirty="0" smtClean="0">
                <a:solidFill>
                  <a:srgbClr val="1C4097"/>
                </a:solidFill>
                <a:latin typeface="+mj-lt"/>
              </a:rPr>
              <a:t>Questions</a:t>
            </a:r>
            <a:endParaRPr lang="en-US" sz="2800" b="1" dirty="0">
              <a:solidFill>
                <a:srgbClr val="1C4097"/>
              </a:solidFill>
              <a:latin typeface="+mj-lt"/>
            </a:endParaRPr>
          </a:p>
        </p:txBody>
      </p:sp>
      <p:sp>
        <p:nvSpPr>
          <p:cNvPr id="5" name="Content Placeholder 2"/>
          <p:cNvSpPr txBox="1">
            <a:spLocks/>
          </p:cNvSpPr>
          <p:nvPr/>
        </p:nvSpPr>
        <p:spPr>
          <a:xfrm>
            <a:off x="228600" y="2993326"/>
            <a:ext cx="9829800" cy="2160566"/>
          </a:xfrm>
          <a:prstGeom prst="rect">
            <a:avLst/>
          </a:prstGeom>
        </p:spPr>
        <p:txBody>
          <a:bodyPr/>
          <a:lstStyle>
            <a:lvl1pPr marL="234950" indent="-234950" algn="l" defTabSz="5080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1pPr>
            <a:lvl2pPr marL="692150" indent="-234950" algn="l" defTabSz="5080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9350" indent="-234950" algn="l" defTabSz="508000" rtl="0" eaLnBrk="0" fontAlgn="base" hangingPunct="0">
              <a:spcBef>
                <a:spcPct val="20000"/>
              </a:spcBef>
              <a:spcAft>
                <a:spcPct val="0"/>
              </a:spcAft>
              <a:buChar char="o"/>
              <a:defRPr sz="2000" kern="1200">
                <a:solidFill>
                  <a:schemeClr val="tx1"/>
                </a:solidFill>
                <a:latin typeface="+mn-lt"/>
                <a:ea typeface="+mn-ea"/>
                <a:cs typeface="+mn-cs"/>
              </a:defRPr>
            </a:lvl3pPr>
            <a:lvl4pPr marL="1606550" indent="-234950" algn="l" defTabSz="508000" rtl="0" eaLnBrk="0" fontAlgn="base" hangingPunct="0">
              <a:spcBef>
                <a:spcPct val="20000"/>
              </a:spcBef>
              <a:spcAft>
                <a:spcPct val="0"/>
              </a:spcAft>
              <a:buFont typeface="Wingdings" panose="05000000000000000000" pitchFamily="2" charset="2"/>
              <a:buChar char="§"/>
              <a:defRPr sz="2000" kern="1200">
                <a:solidFill>
                  <a:schemeClr val="tx1"/>
                </a:solidFill>
                <a:latin typeface="+mn-lt"/>
                <a:ea typeface="+mn-ea"/>
                <a:cs typeface="+mn-cs"/>
              </a:defRPr>
            </a:lvl4pPr>
            <a:lvl5pPr marL="2292350" indent="-254000" algn="l" defTabSz="5080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smtClean="0">
                <a:latin typeface="Arial" panose="020B0604020202020204" pitchFamily="34" charset="0"/>
                <a:cs typeface="Arial" panose="020B0604020202020204" pitchFamily="34" charset="0"/>
              </a:rPr>
              <a:t>www.yearup.org</a:t>
            </a:r>
          </a:p>
          <a:p>
            <a:pPr marL="0" indent="0" algn="ctr">
              <a:buNone/>
            </a:pPr>
            <a:r>
              <a:rPr lang="en-US" sz="2800" dirty="0" smtClean="0">
                <a:latin typeface="Arial" panose="020B0604020202020204" pitchFamily="34" charset="0"/>
                <a:cs typeface="Arial" panose="020B0604020202020204" pitchFamily="34" charset="0"/>
              </a:rPr>
              <a:t>jbritt@yearup.org</a:t>
            </a:r>
          </a:p>
          <a:p>
            <a:pPr marL="0" indent="0" algn="ctr">
              <a:buNone/>
            </a:pPr>
            <a:r>
              <a:rPr lang="en-US" sz="2800" dirty="0" smtClean="0">
                <a:latin typeface="Arial" panose="020B0604020202020204" pitchFamily="34" charset="0"/>
                <a:cs typeface="Arial" panose="020B0604020202020204" pitchFamily="34" charset="0"/>
              </a:rPr>
              <a:t>mgajdowski@yearup.org</a:t>
            </a:r>
          </a:p>
          <a:p>
            <a:pPr marL="0" indent="0" algn="ctr">
              <a:buNone/>
            </a:pPr>
            <a:r>
              <a:rPr lang="en-US" sz="2800" dirty="0" smtClean="0">
                <a:latin typeface="Arial" panose="020B0604020202020204" pitchFamily="34" charset="0"/>
                <a:cs typeface="Arial" panose="020B0604020202020204" pitchFamily="34" charset="0"/>
              </a:rPr>
              <a:t>gwarfield@yearup.org</a:t>
            </a:r>
          </a:p>
          <a:p>
            <a:pPr marL="0" indent="0">
              <a:buNone/>
            </a:pPr>
            <a:endParaRPr lang="en-US" sz="1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628" y="7058260"/>
            <a:ext cx="394980" cy="507832"/>
          </a:xfrm>
          <a:prstGeom prst="rect">
            <a:avLst/>
          </a:prstGeom>
        </p:spPr>
      </p:pic>
    </p:spTree>
    <p:extLst>
      <p:ext uri="{BB962C8B-B14F-4D97-AF65-F5344CB8AC3E}">
        <p14:creationId xmlns:p14="http://schemas.microsoft.com/office/powerpoint/2010/main" val="2292798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9" name="Line 29">
            <a:extLst>
              <a:ext uri="{FF2B5EF4-FFF2-40B4-BE49-F238E27FC236}">
                <a16:creationId xmlns:a16="http://schemas.microsoft.com/office/drawing/2014/main" xmlns="" id="{4098C484-8316-48CB-B464-5814A5E5BC91}"/>
              </a:ext>
            </a:extLst>
          </p:cNvPr>
          <p:cNvSpPr>
            <a:spLocks noChangeShapeType="1"/>
          </p:cNvSpPr>
          <p:nvPr/>
        </p:nvSpPr>
        <p:spPr bwMode="auto">
          <a:xfrm flipH="1" flipV="1">
            <a:off x="3853974" y="2010728"/>
            <a:ext cx="0" cy="2554764"/>
          </a:xfrm>
          <a:prstGeom prst="line">
            <a:avLst/>
          </a:prstGeom>
          <a:noFill/>
          <a:ln w="127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defRPr/>
            </a:pPr>
            <a:endParaRPr lang="en-US" sz="1155">
              <a:solidFill>
                <a:srgbClr val="000000"/>
              </a:solidFill>
              <a:latin typeface="Calibri" panose="020F0502020204030204" pitchFamily="34" charset="0"/>
              <a:ea typeface="+mn-ea"/>
              <a:cs typeface="Calibri" panose="020F0502020204030204" pitchFamily="34" charset="0"/>
            </a:endParaRPr>
          </a:p>
        </p:txBody>
      </p:sp>
      <p:sp>
        <p:nvSpPr>
          <p:cNvPr id="1177630" name="Line 30">
            <a:extLst>
              <a:ext uri="{FF2B5EF4-FFF2-40B4-BE49-F238E27FC236}">
                <a16:creationId xmlns:a16="http://schemas.microsoft.com/office/drawing/2014/main" xmlns="" id="{DBCB170F-74C9-4DE3-9416-1058496B249D}"/>
              </a:ext>
            </a:extLst>
          </p:cNvPr>
          <p:cNvSpPr>
            <a:spLocks noChangeShapeType="1"/>
          </p:cNvSpPr>
          <p:nvPr/>
        </p:nvSpPr>
        <p:spPr bwMode="auto">
          <a:xfrm flipV="1">
            <a:off x="6052503" y="2010728"/>
            <a:ext cx="40164" cy="2554764"/>
          </a:xfrm>
          <a:prstGeom prst="line">
            <a:avLst/>
          </a:prstGeom>
          <a:noFill/>
          <a:ln w="127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defRPr/>
            </a:pPr>
            <a:endParaRPr lang="en-US" sz="1155">
              <a:solidFill>
                <a:srgbClr val="000000"/>
              </a:solidFill>
              <a:latin typeface="Calibri" panose="020F0502020204030204" pitchFamily="34" charset="0"/>
              <a:ea typeface="+mn-ea"/>
              <a:cs typeface="Calibri" panose="020F0502020204030204" pitchFamily="34" charset="0"/>
            </a:endParaRPr>
          </a:p>
        </p:txBody>
      </p:sp>
      <p:sp>
        <p:nvSpPr>
          <p:cNvPr id="1177631" name="Line 31">
            <a:extLst>
              <a:ext uri="{FF2B5EF4-FFF2-40B4-BE49-F238E27FC236}">
                <a16:creationId xmlns:a16="http://schemas.microsoft.com/office/drawing/2014/main" xmlns="" id="{99DBED5A-1586-40A1-872F-CEA826EF27AD}"/>
              </a:ext>
            </a:extLst>
          </p:cNvPr>
          <p:cNvSpPr>
            <a:spLocks noChangeShapeType="1"/>
          </p:cNvSpPr>
          <p:nvPr/>
        </p:nvSpPr>
        <p:spPr bwMode="auto">
          <a:xfrm flipH="1" flipV="1">
            <a:off x="8554811" y="2010728"/>
            <a:ext cx="108268" cy="6115368"/>
          </a:xfrm>
          <a:prstGeom prst="line">
            <a:avLst/>
          </a:prstGeom>
          <a:noFill/>
          <a:ln w="31750">
            <a:solidFill>
              <a:srgbClr val="C0C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defRPr/>
            </a:pPr>
            <a:endParaRPr lang="en-US" sz="1155">
              <a:solidFill>
                <a:srgbClr val="000000"/>
              </a:solidFill>
              <a:latin typeface="Calibri" panose="020F0502020204030204" pitchFamily="34" charset="0"/>
              <a:ea typeface="+mn-ea"/>
              <a:cs typeface="Calibri" panose="020F0502020204030204" pitchFamily="34" charset="0"/>
            </a:endParaRPr>
          </a:p>
        </p:txBody>
      </p:sp>
      <p:sp>
        <p:nvSpPr>
          <p:cNvPr id="1177675" name="Rectangle 75">
            <a:extLst>
              <a:ext uri="{FF2B5EF4-FFF2-40B4-BE49-F238E27FC236}">
                <a16:creationId xmlns:a16="http://schemas.microsoft.com/office/drawing/2014/main" xmlns="" id="{165BFAA7-DED9-44E9-8239-97C5607B06AA}"/>
              </a:ext>
            </a:extLst>
          </p:cNvPr>
          <p:cNvSpPr>
            <a:spLocks noChangeArrowheads="1"/>
          </p:cNvSpPr>
          <p:nvPr/>
        </p:nvSpPr>
        <p:spPr bwMode="auto">
          <a:xfrm>
            <a:off x="1594327" y="3145790"/>
            <a:ext cx="6890703" cy="701993"/>
          </a:xfrm>
          <a:prstGeom prst="rect">
            <a:avLst/>
          </a:prstGeom>
          <a:solidFill>
            <a:srgbClr val="C0C0C0"/>
          </a:solidFill>
          <a:ln w="3175" algn="ctr">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05840" eaLnBrk="1" hangingPunct="1">
              <a:spcBef>
                <a:spcPct val="20000"/>
              </a:spcBef>
              <a:defRPr/>
            </a:pPr>
            <a:endParaRPr lang="en-US" sz="1155">
              <a:solidFill>
                <a:srgbClr val="000000"/>
              </a:solidFill>
              <a:latin typeface="Calibri" panose="020F0502020204030204" pitchFamily="34" charset="0"/>
              <a:ea typeface="+mn-ea"/>
              <a:cs typeface="Calibri" panose="020F0502020204030204" pitchFamily="34" charset="0"/>
            </a:endParaRPr>
          </a:p>
        </p:txBody>
      </p:sp>
      <p:sp>
        <p:nvSpPr>
          <p:cNvPr id="5126" name="Rectangle 2">
            <a:extLst>
              <a:ext uri="{FF2B5EF4-FFF2-40B4-BE49-F238E27FC236}">
                <a16:creationId xmlns:a16="http://schemas.microsoft.com/office/drawing/2014/main" xmlns="" id="{2ECF4CD3-016A-4788-96E1-DDD00DC6C962}"/>
              </a:ext>
            </a:extLst>
          </p:cNvPr>
          <p:cNvSpPr>
            <a:spLocks noGrp="1" noChangeArrowheads="1"/>
          </p:cNvSpPr>
          <p:nvPr>
            <p:ph type="title"/>
          </p:nvPr>
        </p:nvSpPr>
        <p:spPr>
          <a:xfrm>
            <a:off x="312579" y="571817"/>
            <a:ext cx="7367428" cy="560547"/>
          </a:xfrm>
        </p:spPr>
        <p:txBody>
          <a:bodyPr/>
          <a:lstStyle/>
          <a:p>
            <a:pPr eaLnBrk="1" hangingPunct="1"/>
            <a:r>
              <a:rPr lang="en-US" altLang="en-US" sz="3080" dirty="0">
                <a:latin typeface="Calibri" panose="020F0502020204030204" pitchFamily="34" charset="0"/>
                <a:ea typeface="Calibri" panose="020F0502020204030204" pitchFamily="34" charset="0"/>
                <a:cs typeface="Calibri" panose="020F0502020204030204" pitchFamily="34" charset="0"/>
              </a:rPr>
              <a:t>College Connections Program</a:t>
            </a:r>
            <a:endParaRPr lang="en-US" altLang="en-US" sz="2200" dirty="0">
              <a:latin typeface="Calibri" panose="020F0502020204030204" pitchFamily="34" charset="0"/>
              <a:ea typeface="Calibri" panose="020F0502020204030204" pitchFamily="34" charset="0"/>
              <a:cs typeface="Calibri" panose="020F0502020204030204" pitchFamily="34" charset="0"/>
            </a:endParaRPr>
          </a:p>
        </p:txBody>
      </p:sp>
      <p:sp>
        <p:nvSpPr>
          <p:cNvPr id="1177607" name="Text Box 7">
            <a:extLst>
              <a:ext uri="{FF2B5EF4-FFF2-40B4-BE49-F238E27FC236}">
                <a16:creationId xmlns:a16="http://schemas.microsoft.com/office/drawing/2014/main" xmlns="" id="{AED48DA8-D9DC-4AAE-ADAD-4EF7E79E7CC5}"/>
              </a:ext>
            </a:extLst>
          </p:cNvPr>
          <p:cNvSpPr txBox="1">
            <a:spLocks noChangeArrowheads="1"/>
          </p:cNvSpPr>
          <p:nvPr/>
        </p:nvSpPr>
        <p:spPr bwMode="auto">
          <a:xfrm>
            <a:off x="2635092" y="3098642"/>
            <a:ext cx="1058228" cy="107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005840" eaLnBrk="1" hangingPunct="1">
              <a:spcBef>
                <a:spcPct val="50000"/>
              </a:spcBef>
              <a:defRPr/>
            </a:pPr>
            <a:r>
              <a:rPr lang="en-US" altLang="en-US" sz="1155" b="1" dirty="0">
                <a:solidFill>
                  <a:srgbClr val="000000"/>
                </a:solidFill>
                <a:latin typeface="Calibri" panose="020F0502020204030204" pitchFamily="34" charset="0"/>
                <a:ea typeface="+mn-ea"/>
                <a:cs typeface="Calibri" panose="020F0502020204030204" pitchFamily="34" charset="0"/>
              </a:rPr>
              <a:t>Foundations/</a:t>
            </a:r>
            <a:r>
              <a:rPr lang="en-US" altLang="en-US" sz="1210" b="1" dirty="0">
                <a:solidFill>
                  <a:srgbClr val="000000"/>
                </a:solidFill>
                <a:latin typeface="Calibri" panose="020F0502020204030204" pitchFamily="34" charset="0"/>
                <a:ea typeface="+mn-ea"/>
                <a:cs typeface="Calibri" panose="020F0502020204030204" pitchFamily="34" charset="0"/>
              </a:rPr>
              <a:t>Alternative</a:t>
            </a:r>
            <a:r>
              <a:rPr lang="en-US" altLang="en-US" sz="1155" b="1" dirty="0">
                <a:solidFill>
                  <a:srgbClr val="000000"/>
                </a:solidFill>
                <a:latin typeface="Calibri" panose="020F0502020204030204" pitchFamily="34" charset="0"/>
                <a:ea typeface="+mn-ea"/>
                <a:cs typeface="Calibri" panose="020F0502020204030204" pitchFamily="34" charset="0"/>
              </a:rPr>
              <a:t> Education Programming</a:t>
            </a:r>
          </a:p>
          <a:p>
            <a:pPr algn="ctr" defTabSz="1005840" eaLnBrk="1" hangingPunct="1">
              <a:spcBef>
                <a:spcPct val="50000"/>
              </a:spcBef>
              <a:defRPr/>
            </a:pPr>
            <a:endParaRPr lang="en-US" altLang="en-US" sz="1155" b="1" dirty="0">
              <a:solidFill>
                <a:srgbClr val="000000"/>
              </a:solidFill>
              <a:latin typeface="Calibri" panose="020F0502020204030204" pitchFamily="34" charset="0"/>
              <a:ea typeface="+mn-ea"/>
              <a:cs typeface="Calibri" panose="020F0502020204030204" pitchFamily="34" charset="0"/>
            </a:endParaRPr>
          </a:p>
        </p:txBody>
      </p:sp>
      <p:sp>
        <p:nvSpPr>
          <p:cNvPr id="1177638" name="Text Box 38">
            <a:extLst>
              <a:ext uri="{FF2B5EF4-FFF2-40B4-BE49-F238E27FC236}">
                <a16:creationId xmlns:a16="http://schemas.microsoft.com/office/drawing/2014/main" xmlns="" id="{AE23D873-B4BF-43E3-BBF0-68CCD04FDE9E}"/>
              </a:ext>
            </a:extLst>
          </p:cNvPr>
          <p:cNvSpPr txBox="1">
            <a:spLocks noChangeArrowheads="1"/>
          </p:cNvSpPr>
          <p:nvPr/>
        </p:nvSpPr>
        <p:spPr bwMode="auto">
          <a:xfrm>
            <a:off x="4813663" y="3243580"/>
            <a:ext cx="1083424" cy="65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005840" eaLnBrk="1" hangingPunct="1">
              <a:spcBef>
                <a:spcPct val="50000"/>
              </a:spcBef>
              <a:defRPr/>
            </a:pPr>
            <a:r>
              <a:rPr lang="en-US" altLang="en-US" sz="1210" b="1" dirty="0">
                <a:solidFill>
                  <a:srgbClr val="000000"/>
                </a:solidFill>
                <a:latin typeface="Calibri" panose="020F0502020204030204" pitchFamily="34" charset="0"/>
                <a:ea typeface="+mn-ea"/>
                <a:cs typeface="Calibri" panose="020F0502020204030204" pitchFamily="34" charset="0"/>
              </a:rPr>
              <a:t>Bridge to College Programming</a:t>
            </a:r>
          </a:p>
        </p:txBody>
      </p:sp>
      <p:sp>
        <p:nvSpPr>
          <p:cNvPr id="1177639" name="Text Box 39">
            <a:extLst>
              <a:ext uri="{FF2B5EF4-FFF2-40B4-BE49-F238E27FC236}">
                <a16:creationId xmlns:a16="http://schemas.microsoft.com/office/drawing/2014/main" xmlns="" id="{B2C555D7-4330-4228-96A8-BC34D3D3D63B}"/>
              </a:ext>
            </a:extLst>
          </p:cNvPr>
          <p:cNvSpPr txBox="1">
            <a:spLocks noChangeArrowheads="1"/>
          </p:cNvSpPr>
          <p:nvPr/>
        </p:nvSpPr>
        <p:spPr bwMode="auto">
          <a:xfrm>
            <a:off x="6980511" y="3229610"/>
            <a:ext cx="1116851" cy="65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005840" eaLnBrk="1" hangingPunct="1">
              <a:spcBef>
                <a:spcPct val="50000"/>
              </a:spcBef>
              <a:defRPr/>
            </a:pPr>
            <a:r>
              <a:rPr lang="en-US" altLang="en-US" sz="1210" b="1" dirty="0">
                <a:solidFill>
                  <a:srgbClr val="000000"/>
                </a:solidFill>
                <a:latin typeface="Calibri" panose="020F0502020204030204" pitchFamily="34" charset="0"/>
                <a:ea typeface="+mn-ea"/>
                <a:cs typeface="Calibri" panose="020F0502020204030204" pitchFamily="34" charset="0"/>
              </a:rPr>
              <a:t>College Support Programming</a:t>
            </a:r>
          </a:p>
        </p:txBody>
      </p:sp>
      <p:sp>
        <p:nvSpPr>
          <p:cNvPr id="1177640" name="Text Box 40">
            <a:extLst>
              <a:ext uri="{FF2B5EF4-FFF2-40B4-BE49-F238E27FC236}">
                <a16:creationId xmlns:a16="http://schemas.microsoft.com/office/drawing/2014/main" xmlns="" id="{BA160D0E-9CDF-439D-A86F-B3E9DCE94A2A}"/>
              </a:ext>
            </a:extLst>
          </p:cNvPr>
          <p:cNvSpPr txBox="1">
            <a:spLocks noChangeArrowheads="1"/>
          </p:cNvSpPr>
          <p:nvPr/>
        </p:nvSpPr>
        <p:spPr bwMode="auto">
          <a:xfrm>
            <a:off x="6300470" y="2000250"/>
            <a:ext cx="1796892" cy="102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005840" eaLnBrk="1" hangingPunct="1">
              <a:spcBef>
                <a:spcPct val="50000"/>
              </a:spcBef>
              <a:defRPr/>
            </a:pPr>
            <a:r>
              <a:rPr lang="en-US" altLang="en-US" sz="1210" b="1" dirty="0">
                <a:solidFill>
                  <a:srgbClr val="000000"/>
                </a:solidFill>
                <a:latin typeface="Calibri" panose="020F0502020204030204" pitchFamily="34" charset="0"/>
                <a:ea typeface="+mn-ea"/>
                <a:cs typeface="Calibri" panose="020F0502020204030204" pitchFamily="34" charset="0"/>
              </a:rPr>
              <a:t>Test out of Remedial Courses &amp; Enroll in Community College Partners (i.e., BFIT, BHCC, RCC)</a:t>
            </a:r>
          </a:p>
        </p:txBody>
      </p:sp>
      <p:sp>
        <p:nvSpPr>
          <p:cNvPr id="1177641" name="Text Box 41">
            <a:extLst>
              <a:ext uri="{FF2B5EF4-FFF2-40B4-BE49-F238E27FC236}">
                <a16:creationId xmlns:a16="http://schemas.microsoft.com/office/drawing/2014/main" xmlns="" id="{C5A2246D-4167-46DB-983D-D12FB55015B7}"/>
              </a:ext>
            </a:extLst>
          </p:cNvPr>
          <p:cNvSpPr txBox="1">
            <a:spLocks noChangeArrowheads="1"/>
          </p:cNvSpPr>
          <p:nvPr/>
        </p:nvSpPr>
        <p:spPr bwMode="auto">
          <a:xfrm>
            <a:off x="8872697" y="2010728"/>
            <a:ext cx="1058228" cy="80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005840" eaLnBrk="1" hangingPunct="1">
              <a:spcBef>
                <a:spcPct val="50000"/>
              </a:spcBef>
              <a:defRPr/>
            </a:pPr>
            <a:r>
              <a:rPr lang="en-US" altLang="en-US" sz="1320" b="1" dirty="0">
                <a:solidFill>
                  <a:srgbClr val="000000"/>
                </a:solidFill>
                <a:latin typeface="Calibri" panose="020F0502020204030204" pitchFamily="34" charset="0"/>
                <a:ea typeface="+mn-ea"/>
                <a:cs typeface="Calibri" panose="020F0502020204030204" pitchFamily="34" charset="0"/>
              </a:rPr>
              <a:t>College Graduation </a:t>
            </a:r>
          </a:p>
          <a:p>
            <a:pPr algn="ctr" defTabSz="1005840" eaLnBrk="1" hangingPunct="1">
              <a:spcBef>
                <a:spcPct val="50000"/>
              </a:spcBef>
              <a:defRPr/>
            </a:pPr>
            <a:endParaRPr lang="en-US" altLang="en-US" sz="1320" b="1" dirty="0">
              <a:solidFill>
                <a:srgbClr val="000000"/>
              </a:solidFill>
              <a:latin typeface="Calibri" panose="020F0502020204030204" pitchFamily="34" charset="0"/>
              <a:ea typeface="+mn-ea"/>
              <a:cs typeface="Calibri" panose="020F0502020204030204" pitchFamily="34" charset="0"/>
            </a:endParaRPr>
          </a:p>
        </p:txBody>
      </p:sp>
      <p:sp>
        <p:nvSpPr>
          <p:cNvPr id="1177643" name="Text Box 43">
            <a:extLst>
              <a:ext uri="{FF2B5EF4-FFF2-40B4-BE49-F238E27FC236}">
                <a16:creationId xmlns:a16="http://schemas.microsoft.com/office/drawing/2014/main" xmlns="" id="{2BC19704-636A-4702-9EA6-5873490CFE99}"/>
              </a:ext>
            </a:extLst>
          </p:cNvPr>
          <p:cNvSpPr txBox="1">
            <a:spLocks noChangeArrowheads="1"/>
          </p:cNvSpPr>
          <p:nvPr/>
        </p:nvSpPr>
        <p:spPr bwMode="auto">
          <a:xfrm>
            <a:off x="4323715" y="2070100"/>
            <a:ext cx="1826578"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005840" eaLnBrk="1" hangingPunct="1">
              <a:spcBef>
                <a:spcPct val="50000"/>
              </a:spcBef>
              <a:defRPr/>
            </a:pPr>
            <a:r>
              <a:rPr lang="en-US" altLang="en-US" sz="1210" b="1" dirty="0">
                <a:solidFill>
                  <a:srgbClr val="000000"/>
                </a:solidFill>
                <a:latin typeface="Calibri" panose="020F0502020204030204" pitchFamily="34" charset="0"/>
                <a:ea typeface="+mn-ea"/>
                <a:cs typeface="Calibri" panose="020F0502020204030204" pitchFamily="34" charset="0"/>
              </a:rPr>
              <a:t>Obtain High School equivalency (</a:t>
            </a:r>
            <a:r>
              <a:rPr lang="en-US" altLang="en-US" sz="1210" b="1" dirty="0" err="1">
                <a:solidFill>
                  <a:srgbClr val="000000"/>
                </a:solidFill>
                <a:latin typeface="Calibri" panose="020F0502020204030204" pitchFamily="34" charset="0"/>
                <a:ea typeface="+mn-ea"/>
                <a:cs typeface="Calibri" panose="020F0502020204030204" pitchFamily="34" charset="0"/>
              </a:rPr>
              <a:t>HiSET</a:t>
            </a:r>
            <a:r>
              <a:rPr lang="en-US" altLang="en-US" sz="1210" b="1" dirty="0">
                <a:solidFill>
                  <a:srgbClr val="000000"/>
                </a:solidFill>
                <a:latin typeface="Calibri" panose="020F0502020204030204" pitchFamily="34" charset="0"/>
                <a:ea typeface="+mn-ea"/>
                <a:cs typeface="Calibri" panose="020F0502020204030204" pitchFamily="34" charset="0"/>
              </a:rPr>
              <a:t>/GED)</a:t>
            </a:r>
          </a:p>
        </p:txBody>
      </p:sp>
      <p:cxnSp>
        <p:nvCxnSpPr>
          <p:cNvPr id="5133" name="AutoShape 45">
            <a:extLst>
              <a:ext uri="{FF2B5EF4-FFF2-40B4-BE49-F238E27FC236}">
                <a16:creationId xmlns:a16="http://schemas.microsoft.com/office/drawing/2014/main" xmlns="" id="{98C9ED7B-AFAE-493F-9326-F3AE63C8B93C}"/>
              </a:ext>
            </a:extLst>
          </p:cNvPr>
          <p:cNvCxnSpPr>
            <a:cxnSpLocks noChangeShapeType="1"/>
            <a:stCxn id="1177607" idx="3"/>
            <a:endCxn id="1177643" idx="1"/>
          </p:cNvCxnSpPr>
          <p:nvPr/>
        </p:nvCxnSpPr>
        <p:spPr bwMode="auto">
          <a:xfrm flipV="1">
            <a:off x="3693320" y="2302472"/>
            <a:ext cx="630395" cy="1335356"/>
          </a:xfrm>
          <a:prstGeom prst="curvedConnector3">
            <a:avLst>
              <a:gd name="adj1" fmla="val 50000"/>
            </a:avLst>
          </a:prstGeom>
          <a:noFill/>
          <a:ln w="31750">
            <a:solidFill>
              <a:srgbClr val="0055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4" name="AutoShape 47">
            <a:extLst>
              <a:ext uri="{FF2B5EF4-FFF2-40B4-BE49-F238E27FC236}">
                <a16:creationId xmlns:a16="http://schemas.microsoft.com/office/drawing/2014/main" xmlns="" id="{8473E005-DCF6-42C0-BD56-85CF82D5ABD6}"/>
              </a:ext>
            </a:extLst>
          </p:cNvPr>
          <p:cNvCxnSpPr>
            <a:cxnSpLocks noChangeShapeType="1"/>
            <a:stCxn id="1177638" idx="3"/>
            <a:endCxn id="1177640" idx="1"/>
          </p:cNvCxnSpPr>
          <p:nvPr/>
        </p:nvCxnSpPr>
        <p:spPr bwMode="auto">
          <a:xfrm flipV="1">
            <a:off x="5897087" y="2511929"/>
            <a:ext cx="403383" cy="1057125"/>
          </a:xfrm>
          <a:prstGeom prst="curvedConnector3">
            <a:avLst>
              <a:gd name="adj1" fmla="val 50000"/>
            </a:avLst>
          </a:prstGeom>
          <a:noFill/>
          <a:ln w="31750">
            <a:solidFill>
              <a:srgbClr val="0055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5" name="AutoShape 49">
            <a:extLst>
              <a:ext uri="{FF2B5EF4-FFF2-40B4-BE49-F238E27FC236}">
                <a16:creationId xmlns:a16="http://schemas.microsoft.com/office/drawing/2014/main" xmlns="" id="{F4F9AFA2-7254-4112-B5D0-B2E896568A2D}"/>
              </a:ext>
            </a:extLst>
          </p:cNvPr>
          <p:cNvCxnSpPr>
            <a:cxnSpLocks noChangeShapeType="1"/>
            <a:stCxn id="1177607" idx="3"/>
            <a:endCxn id="1177638" idx="1"/>
          </p:cNvCxnSpPr>
          <p:nvPr/>
        </p:nvCxnSpPr>
        <p:spPr bwMode="auto">
          <a:xfrm flipV="1">
            <a:off x="3693320" y="3569054"/>
            <a:ext cx="1120343" cy="68774"/>
          </a:xfrm>
          <a:prstGeom prst="straightConnector1">
            <a:avLst/>
          </a:prstGeom>
          <a:noFill/>
          <a:ln w="25400" cap="rnd">
            <a:solidFill>
              <a:schemeClr val="hlink"/>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6" name="AutoShape 52">
            <a:extLst>
              <a:ext uri="{FF2B5EF4-FFF2-40B4-BE49-F238E27FC236}">
                <a16:creationId xmlns:a16="http://schemas.microsoft.com/office/drawing/2014/main" xmlns="" id="{236CE2C6-E8F3-41AB-BBE6-1E96C59F001F}"/>
              </a:ext>
            </a:extLst>
          </p:cNvPr>
          <p:cNvCxnSpPr>
            <a:cxnSpLocks noChangeShapeType="1"/>
            <a:stCxn id="1177638" idx="3"/>
          </p:cNvCxnSpPr>
          <p:nvPr/>
        </p:nvCxnSpPr>
        <p:spPr bwMode="auto">
          <a:xfrm flipV="1">
            <a:off x="5897087" y="3561400"/>
            <a:ext cx="1142048" cy="7654"/>
          </a:xfrm>
          <a:prstGeom prst="straightConnector1">
            <a:avLst/>
          </a:prstGeom>
          <a:noFill/>
          <a:ln w="25400" cap="rnd">
            <a:solidFill>
              <a:schemeClr val="hlink"/>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7" name="AutoShape 54">
            <a:extLst>
              <a:ext uri="{FF2B5EF4-FFF2-40B4-BE49-F238E27FC236}">
                <a16:creationId xmlns:a16="http://schemas.microsoft.com/office/drawing/2014/main" xmlns="" id="{774246F5-A7C4-46FC-9BA5-ED4A466E1583}"/>
              </a:ext>
            </a:extLst>
          </p:cNvPr>
          <p:cNvCxnSpPr>
            <a:cxnSpLocks noChangeShapeType="1"/>
            <a:stCxn id="1177639" idx="3"/>
          </p:cNvCxnSpPr>
          <p:nvPr/>
        </p:nvCxnSpPr>
        <p:spPr bwMode="auto">
          <a:xfrm flipV="1">
            <a:off x="8097362" y="2361726"/>
            <a:ext cx="775335" cy="1193358"/>
          </a:xfrm>
          <a:prstGeom prst="curvedConnector2">
            <a:avLst/>
          </a:prstGeom>
          <a:noFill/>
          <a:ln w="31750">
            <a:solidFill>
              <a:srgbClr val="0055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8" name="AutoShape 62">
            <a:extLst>
              <a:ext uri="{FF2B5EF4-FFF2-40B4-BE49-F238E27FC236}">
                <a16:creationId xmlns:a16="http://schemas.microsoft.com/office/drawing/2014/main" xmlns="" id="{E8CDB2C1-0682-4735-AC72-9A7DFBCBB69A}"/>
              </a:ext>
            </a:extLst>
          </p:cNvPr>
          <p:cNvCxnSpPr>
            <a:cxnSpLocks noChangeShapeType="1"/>
            <a:stCxn id="1177643" idx="2"/>
            <a:endCxn id="1177638" idx="0"/>
          </p:cNvCxnSpPr>
          <p:nvPr/>
        </p:nvCxnSpPr>
        <p:spPr bwMode="auto">
          <a:xfrm>
            <a:off x="5237004" y="2534843"/>
            <a:ext cx="118371" cy="708737"/>
          </a:xfrm>
          <a:prstGeom prst="straightConnector1">
            <a:avLst/>
          </a:prstGeom>
          <a:noFill/>
          <a:ln w="317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9" name="AutoShape 63">
            <a:extLst>
              <a:ext uri="{FF2B5EF4-FFF2-40B4-BE49-F238E27FC236}">
                <a16:creationId xmlns:a16="http://schemas.microsoft.com/office/drawing/2014/main" xmlns="" id="{AECC2079-3E33-4302-A56D-FA8A580CCC46}"/>
              </a:ext>
            </a:extLst>
          </p:cNvPr>
          <p:cNvCxnSpPr>
            <a:cxnSpLocks noChangeShapeType="1"/>
          </p:cNvCxnSpPr>
          <p:nvPr/>
        </p:nvCxnSpPr>
        <p:spPr bwMode="auto">
          <a:xfrm>
            <a:off x="7568249" y="2957205"/>
            <a:ext cx="54509" cy="344011"/>
          </a:xfrm>
          <a:prstGeom prst="straightConnector1">
            <a:avLst/>
          </a:prstGeom>
          <a:noFill/>
          <a:ln w="317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667" name="Text Box 67">
            <a:extLst>
              <a:ext uri="{FF2B5EF4-FFF2-40B4-BE49-F238E27FC236}">
                <a16:creationId xmlns:a16="http://schemas.microsoft.com/office/drawing/2014/main" xmlns="" id="{DD0C3F03-9EBE-4EC9-BDF8-29B61C5A7616}"/>
              </a:ext>
            </a:extLst>
          </p:cNvPr>
          <p:cNvSpPr txBox="1">
            <a:spLocks noChangeArrowheads="1"/>
          </p:cNvSpPr>
          <p:nvPr/>
        </p:nvSpPr>
        <p:spPr bwMode="auto">
          <a:xfrm>
            <a:off x="1964532" y="3931603"/>
            <a:ext cx="929005" cy="65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005840" eaLnBrk="1" hangingPunct="1">
              <a:spcBef>
                <a:spcPct val="50000"/>
              </a:spcBef>
              <a:defRPr/>
            </a:pPr>
            <a:r>
              <a:rPr lang="en-US" altLang="en-US" sz="1210" b="1" dirty="0">
                <a:solidFill>
                  <a:srgbClr val="000000"/>
                </a:solidFill>
                <a:latin typeface="Calibri" panose="020F0502020204030204" pitchFamily="34" charset="0"/>
                <a:ea typeface="+mn-ea"/>
                <a:cs typeface="Calibri" panose="020F0502020204030204" pitchFamily="34" charset="0"/>
              </a:rPr>
              <a:t>Referrals from other providers</a:t>
            </a:r>
          </a:p>
        </p:txBody>
      </p:sp>
      <p:sp>
        <p:nvSpPr>
          <p:cNvPr id="1177669" name="Text Box 69">
            <a:extLst>
              <a:ext uri="{FF2B5EF4-FFF2-40B4-BE49-F238E27FC236}">
                <a16:creationId xmlns:a16="http://schemas.microsoft.com/office/drawing/2014/main" xmlns="" id="{684724C3-1CEB-4C5A-B43F-F99CD219BDF6}"/>
              </a:ext>
            </a:extLst>
          </p:cNvPr>
          <p:cNvSpPr txBox="1">
            <a:spLocks noChangeArrowheads="1"/>
          </p:cNvSpPr>
          <p:nvPr/>
        </p:nvSpPr>
        <p:spPr bwMode="auto">
          <a:xfrm>
            <a:off x="4177030" y="3931603"/>
            <a:ext cx="929005" cy="65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005840" eaLnBrk="1" hangingPunct="1">
              <a:spcBef>
                <a:spcPct val="50000"/>
              </a:spcBef>
              <a:defRPr/>
            </a:pPr>
            <a:r>
              <a:rPr lang="en-US" altLang="en-US" sz="1210" b="1" dirty="0">
                <a:solidFill>
                  <a:srgbClr val="000000"/>
                </a:solidFill>
                <a:latin typeface="Calibri" panose="020F0502020204030204" pitchFamily="34" charset="0"/>
                <a:ea typeface="+mn-ea"/>
                <a:cs typeface="Calibri" panose="020F0502020204030204" pitchFamily="34" charset="0"/>
              </a:rPr>
              <a:t>Referrals from other providers</a:t>
            </a:r>
          </a:p>
        </p:txBody>
      </p:sp>
      <p:cxnSp>
        <p:nvCxnSpPr>
          <p:cNvPr id="5142" name="AutoShape 70">
            <a:extLst>
              <a:ext uri="{FF2B5EF4-FFF2-40B4-BE49-F238E27FC236}">
                <a16:creationId xmlns:a16="http://schemas.microsoft.com/office/drawing/2014/main" xmlns="" id="{879D0037-66B1-4077-9B48-E825E3206084}"/>
              </a:ext>
            </a:extLst>
          </p:cNvPr>
          <p:cNvCxnSpPr>
            <a:cxnSpLocks noChangeShapeType="1"/>
          </p:cNvCxnSpPr>
          <p:nvPr/>
        </p:nvCxnSpPr>
        <p:spPr bwMode="auto">
          <a:xfrm flipV="1">
            <a:off x="5106035" y="3879216"/>
            <a:ext cx="261938" cy="368459"/>
          </a:xfrm>
          <a:prstGeom prst="curvedConnector2">
            <a:avLst/>
          </a:prstGeom>
          <a:noFill/>
          <a:ln w="317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43" name="AutoShape 78">
            <a:extLst>
              <a:ext uri="{FF2B5EF4-FFF2-40B4-BE49-F238E27FC236}">
                <a16:creationId xmlns:a16="http://schemas.microsoft.com/office/drawing/2014/main" xmlns="" id="{36D5F9EF-4555-4213-90AD-69AB84DBF75F}"/>
              </a:ext>
            </a:extLst>
          </p:cNvPr>
          <p:cNvCxnSpPr>
            <a:cxnSpLocks noChangeShapeType="1"/>
            <a:endCxn id="1177607" idx="1"/>
          </p:cNvCxnSpPr>
          <p:nvPr/>
        </p:nvCxnSpPr>
        <p:spPr bwMode="auto">
          <a:xfrm>
            <a:off x="1545432" y="3460115"/>
            <a:ext cx="1089660" cy="177713"/>
          </a:xfrm>
          <a:prstGeom prst="straightConnector1">
            <a:avLst/>
          </a:prstGeom>
          <a:noFill/>
          <a:ln w="25400" cap="rnd">
            <a:solidFill>
              <a:schemeClr val="hlink"/>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Line 29">
            <a:extLst>
              <a:ext uri="{FF2B5EF4-FFF2-40B4-BE49-F238E27FC236}">
                <a16:creationId xmlns:a16="http://schemas.microsoft.com/office/drawing/2014/main" xmlns="" id="{CE53B1B6-268A-47DC-8654-C20AAC5C2210}"/>
              </a:ext>
            </a:extLst>
          </p:cNvPr>
          <p:cNvSpPr>
            <a:spLocks noChangeShapeType="1"/>
          </p:cNvSpPr>
          <p:nvPr/>
        </p:nvSpPr>
        <p:spPr bwMode="auto">
          <a:xfrm flipV="1">
            <a:off x="1597819" y="2000250"/>
            <a:ext cx="0" cy="2565242"/>
          </a:xfrm>
          <a:prstGeom prst="line">
            <a:avLst/>
          </a:prstGeom>
          <a:noFill/>
          <a:ln w="127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05840" eaLnBrk="1" hangingPunct="1">
              <a:spcBef>
                <a:spcPct val="20000"/>
              </a:spcBef>
              <a:defRPr/>
            </a:pPr>
            <a:endParaRPr lang="en-US" sz="1155">
              <a:solidFill>
                <a:srgbClr val="000000"/>
              </a:solidFill>
              <a:latin typeface="Calibri" panose="020F0502020204030204" pitchFamily="34" charset="0"/>
              <a:ea typeface="+mn-ea"/>
              <a:cs typeface="Calibri" panose="020F0502020204030204" pitchFamily="34" charset="0"/>
            </a:endParaRPr>
          </a:p>
        </p:txBody>
      </p:sp>
      <p:sp>
        <p:nvSpPr>
          <p:cNvPr id="61" name="Text Box 69">
            <a:extLst>
              <a:ext uri="{FF2B5EF4-FFF2-40B4-BE49-F238E27FC236}">
                <a16:creationId xmlns:a16="http://schemas.microsoft.com/office/drawing/2014/main" xmlns="" id="{41714634-B85F-4FC7-890E-99CA4E9F6881}"/>
              </a:ext>
            </a:extLst>
          </p:cNvPr>
          <p:cNvSpPr txBox="1">
            <a:spLocks noChangeArrowheads="1"/>
          </p:cNvSpPr>
          <p:nvPr/>
        </p:nvSpPr>
        <p:spPr bwMode="auto">
          <a:xfrm>
            <a:off x="6424454" y="3931603"/>
            <a:ext cx="929005" cy="65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005840" eaLnBrk="1" hangingPunct="1">
              <a:spcBef>
                <a:spcPct val="50000"/>
              </a:spcBef>
              <a:defRPr/>
            </a:pPr>
            <a:r>
              <a:rPr lang="en-US" altLang="en-US" sz="1210" b="1" dirty="0">
                <a:solidFill>
                  <a:srgbClr val="000000"/>
                </a:solidFill>
                <a:latin typeface="Calibri" panose="020F0502020204030204" pitchFamily="34" charset="0"/>
                <a:ea typeface="+mn-ea"/>
                <a:cs typeface="Calibri" panose="020F0502020204030204" pitchFamily="34" charset="0"/>
              </a:rPr>
              <a:t>Referrals from other providers</a:t>
            </a:r>
          </a:p>
        </p:txBody>
      </p:sp>
      <p:cxnSp>
        <p:nvCxnSpPr>
          <p:cNvPr id="5146" name="AutoShape 70">
            <a:extLst>
              <a:ext uri="{FF2B5EF4-FFF2-40B4-BE49-F238E27FC236}">
                <a16:creationId xmlns:a16="http://schemas.microsoft.com/office/drawing/2014/main" xmlns="" id="{F54FC9A4-1D2C-4318-9C66-C0FA517A9A08}"/>
              </a:ext>
            </a:extLst>
          </p:cNvPr>
          <p:cNvCxnSpPr>
            <a:cxnSpLocks noChangeShapeType="1"/>
          </p:cNvCxnSpPr>
          <p:nvPr/>
        </p:nvCxnSpPr>
        <p:spPr bwMode="auto">
          <a:xfrm flipV="1">
            <a:off x="7353460" y="3879216"/>
            <a:ext cx="261938" cy="368459"/>
          </a:xfrm>
          <a:prstGeom prst="curvedConnector2">
            <a:avLst/>
          </a:prstGeom>
          <a:noFill/>
          <a:ln w="317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 Box 67">
            <a:extLst>
              <a:ext uri="{FF2B5EF4-FFF2-40B4-BE49-F238E27FC236}">
                <a16:creationId xmlns:a16="http://schemas.microsoft.com/office/drawing/2014/main" xmlns="" id="{D1FD2333-EC06-4F6F-86BA-90B35EAE7012}"/>
              </a:ext>
            </a:extLst>
          </p:cNvPr>
          <p:cNvSpPr txBox="1">
            <a:spLocks noChangeArrowheads="1"/>
          </p:cNvSpPr>
          <p:nvPr/>
        </p:nvSpPr>
        <p:spPr bwMode="auto">
          <a:xfrm>
            <a:off x="557056" y="3131820"/>
            <a:ext cx="995361" cy="83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005840" eaLnBrk="1" hangingPunct="1">
              <a:spcBef>
                <a:spcPct val="50000"/>
              </a:spcBef>
              <a:defRPr/>
            </a:pPr>
            <a:r>
              <a:rPr lang="en-US" altLang="en-US" sz="1210" b="1" dirty="0">
                <a:solidFill>
                  <a:srgbClr val="000000"/>
                </a:solidFill>
                <a:latin typeface="Calibri" panose="020F0502020204030204" pitchFamily="34" charset="0"/>
                <a:ea typeface="+mn-ea"/>
                <a:cs typeface="Calibri" panose="020F0502020204030204" pitchFamily="34" charset="0"/>
              </a:rPr>
              <a:t>Community outreach and recruitment</a:t>
            </a:r>
          </a:p>
        </p:txBody>
      </p:sp>
      <p:sp>
        <p:nvSpPr>
          <p:cNvPr id="5148" name="Text Box 41">
            <a:extLst>
              <a:ext uri="{FF2B5EF4-FFF2-40B4-BE49-F238E27FC236}">
                <a16:creationId xmlns:a16="http://schemas.microsoft.com/office/drawing/2014/main" xmlns="" id="{6CF1BCE7-8515-4496-84C2-85C7CA93F120}"/>
              </a:ext>
            </a:extLst>
          </p:cNvPr>
          <p:cNvSpPr txBox="1">
            <a:spLocks noChangeArrowheads="1"/>
          </p:cNvSpPr>
          <p:nvPr/>
        </p:nvSpPr>
        <p:spPr bwMode="auto">
          <a:xfrm>
            <a:off x="8458835" y="3315177"/>
            <a:ext cx="1606550" cy="63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sz="1400">
                <a:solidFill>
                  <a:schemeClr val="tx1"/>
                </a:solidFill>
                <a:latin typeface="Arial" panose="020B0604020202020204" pitchFamily="34" charset="0"/>
              </a:defRPr>
            </a:lvl1pPr>
            <a:lvl2pPr marL="742950" indent="-285750" eaLnBrk="0" hangingPunct="0">
              <a:buChar char="–"/>
              <a:defRPr sz="1400">
                <a:solidFill>
                  <a:schemeClr val="tx1"/>
                </a:solidFill>
                <a:latin typeface="Arial" panose="020B0604020202020204" pitchFamily="34" charset="0"/>
              </a:defRPr>
            </a:lvl2pPr>
            <a:lvl3pPr marL="1143000" indent="-228600" eaLnBrk="0" hangingPunct="0">
              <a:buChar char="•"/>
              <a:defRPr sz="1400">
                <a:solidFill>
                  <a:schemeClr val="tx1"/>
                </a:solidFill>
                <a:latin typeface="Arial" panose="020B0604020202020204" pitchFamily="34" charset="0"/>
              </a:defRPr>
            </a:lvl3pPr>
            <a:lvl4pPr marL="1600200" indent="-228600" eaLnBrk="0" hangingPunct="0">
              <a:buChar char="–"/>
              <a:defRPr sz="1400">
                <a:solidFill>
                  <a:schemeClr val="tx1"/>
                </a:solidFill>
                <a:latin typeface="Arial" panose="020B0604020202020204" pitchFamily="34" charset="0"/>
              </a:defRPr>
            </a:lvl4pPr>
            <a:lvl5pPr marL="2057400" indent="-228600" eaLnBrk="0" hangingPunc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defTabSz="1005840" eaLnBrk="1" hangingPunct="1">
              <a:spcBef>
                <a:spcPct val="50000"/>
              </a:spcBef>
              <a:buNone/>
            </a:pPr>
            <a:r>
              <a:rPr lang="en-US" altLang="en-US" sz="1760" b="1" dirty="0">
                <a:solidFill>
                  <a:srgbClr val="000000"/>
                </a:solidFill>
                <a:latin typeface="Calibri" panose="020F0502020204030204" pitchFamily="34" charset="0"/>
                <a:ea typeface="Calibri" panose="020F0502020204030204" pitchFamily="34" charset="0"/>
                <a:cs typeface="Calibri" panose="020F0502020204030204" pitchFamily="34" charset="0"/>
              </a:rPr>
              <a:t>Neighbor-hood Change</a:t>
            </a:r>
          </a:p>
        </p:txBody>
      </p:sp>
      <p:cxnSp>
        <p:nvCxnSpPr>
          <p:cNvPr id="5149" name="AutoShape 63">
            <a:extLst>
              <a:ext uri="{FF2B5EF4-FFF2-40B4-BE49-F238E27FC236}">
                <a16:creationId xmlns:a16="http://schemas.microsoft.com/office/drawing/2014/main" xmlns="" id="{AF4ED93C-0267-4E82-AE83-7F09DAD70219}"/>
              </a:ext>
            </a:extLst>
          </p:cNvPr>
          <p:cNvCxnSpPr>
            <a:cxnSpLocks noChangeShapeType="1"/>
          </p:cNvCxnSpPr>
          <p:nvPr/>
        </p:nvCxnSpPr>
        <p:spPr bwMode="auto">
          <a:xfrm>
            <a:off x="9401810" y="2456022"/>
            <a:ext cx="0" cy="689768"/>
          </a:xfrm>
          <a:prstGeom prst="straightConnector1">
            <a:avLst/>
          </a:prstGeom>
          <a:noFill/>
          <a:ln w="63500">
            <a:solidFill>
              <a:srgbClr val="0055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50" name="AutoShape 70">
            <a:extLst>
              <a:ext uri="{FF2B5EF4-FFF2-40B4-BE49-F238E27FC236}">
                <a16:creationId xmlns:a16="http://schemas.microsoft.com/office/drawing/2014/main" xmlns="" id="{FD3D5ECF-9E81-4EE3-89BA-4E69D9C088EF}"/>
              </a:ext>
            </a:extLst>
          </p:cNvPr>
          <p:cNvCxnSpPr>
            <a:cxnSpLocks noChangeShapeType="1"/>
          </p:cNvCxnSpPr>
          <p:nvPr/>
        </p:nvCxnSpPr>
        <p:spPr bwMode="auto">
          <a:xfrm flipV="1">
            <a:off x="2893537" y="3879216"/>
            <a:ext cx="261938" cy="368459"/>
          </a:xfrm>
          <a:prstGeom prst="curvedConnector2">
            <a:avLst/>
          </a:prstGeom>
          <a:noFill/>
          <a:ln w="317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 name="Rectangle 2">
            <a:extLst>
              <a:ext uri="{FF2B5EF4-FFF2-40B4-BE49-F238E27FC236}">
                <a16:creationId xmlns:a16="http://schemas.microsoft.com/office/drawing/2014/main" xmlns="" id="{37E04C82-0370-44B1-AE1D-B38F01368BB6}"/>
              </a:ext>
            </a:extLst>
          </p:cNvPr>
          <p:cNvSpPr txBox="1">
            <a:spLocks noChangeArrowheads="1"/>
          </p:cNvSpPr>
          <p:nvPr/>
        </p:nvSpPr>
        <p:spPr bwMode="auto">
          <a:xfrm>
            <a:off x="736918" y="1783715"/>
            <a:ext cx="3335338" cy="28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574" tIns="50287" rIns="100574" bIns="50287" anchor="b"/>
          <a:lstStyle>
            <a:lvl1pPr algn="l" rtl="0" fontAlgn="base">
              <a:spcBef>
                <a:spcPct val="0"/>
              </a:spcBef>
              <a:spcAft>
                <a:spcPct val="0"/>
              </a:spcAft>
              <a:defRPr sz="3200" b="1">
                <a:solidFill>
                  <a:srgbClr val="005596"/>
                </a:solidFill>
                <a:latin typeface="+mj-lt"/>
                <a:ea typeface="+mj-ea"/>
                <a:cs typeface="+mj-cs"/>
              </a:defRPr>
            </a:lvl1pPr>
            <a:lvl2pPr algn="l" rtl="0" fontAlgn="base">
              <a:spcBef>
                <a:spcPct val="0"/>
              </a:spcBef>
              <a:spcAft>
                <a:spcPct val="0"/>
              </a:spcAft>
              <a:defRPr sz="3200" b="1">
                <a:solidFill>
                  <a:srgbClr val="005596"/>
                </a:solidFill>
                <a:latin typeface="Arial" charset="0"/>
              </a:defRPr>
            </a:lvl2pPr>
            <a:lvl3pPr algn="l" rtl="0" fontAlgn="base">
              <a:spcBef>
                <a:spcPct val="0"/>
              </a:spcBef>
              <a:spcAft>
                <a:spcPct val="0"/>
              </a:spcAft>
              <a:defRPr sz="3200" b="1">
                <a:solidFill>
                  <a:srgbClr val="005596"/>
                </a:solidFill>
                <a:latin typeface="Arial" charset="0"/>
              </a:defRPr>
            </a:lvl3pPr>
            <a:lvl4pPr algn="l" rtl="0" fontAlgn="base">
              <a:spcBef>
                <a:spcPct val="0"/>
              </a:spcBef>
              <a:spcAft>
                <a:spcPct val="0"/>
              </a:spcAft>
              <a:defRPr sz="3200" b="1">
                <a:solidFill>
                  <a:srgbClr val="005596"/>
                </a:solidFill>
                <a:latin typeface="Arial" charset="0"/>
              </a:defRPr>
            </a:lvl4pPr>
            <a:lvl5pPr algn="l" rtl="0" fontAlgn="base">
              <a:spcBef>
                <a:spcPct val="0"/>
              </a:spcBef>
              <a:spcAft>
                <a:spcPct val="0"/>
              </a:spcAft>
              <a:defRPr sz="3200" b="1">
                <a:solidFill>
                  <a:srgbClr val="005596"/>
                </a:solidFill>
                <a:latin typeface="Arial" charset="0"/>
              </a:defRPr>
            </a:lvl5pPr>
            <a:lvl6pPr marL="457200" algn="l" rtl="0" fontAlgn="base">
              <a:spcBef>
                <a:spcPct val="0"/>
              </a:spcBef>
              <a:spcAft>
                <a:spcPct val="0"/>
              </a:spcAft>
              <a:defRPr sz="3200" b="1">
                <a:solidFill>
                  <a:srgbClr val="005596"/>
                </a:solidFill>
                <a:latin typeface="Arial" charset="0"/>
              </a:defRPr>
            </a:lvl6pPr>
            <a:lvl7pPr marL="914400" algn="l" rtl="0" fontAlgn="base">
              <a:spcBef>
                <a:spcPct val="0"/>
              </a:spcBef>
              <a:spcAft>
                <a:spcPct val="0"/>
              </a:spcAft>
              <a:defRPr sz="3200" b="1">
                <a:solidFill>
                  <a:srgbClr val="005596"/>
                </a:solidFill>
                <a:latin typeface="Arial" charset="0"/>
              </a:defRPr>
            </a:lvl7pPr>
            <a:lvl8pPr marL="1371600" algn="l" rtl="0" fontAlgn="base">
              <a:spcBef>
                <a:spcPct val="0"/>
              </a:spcBef>
              <a:spcAft>
                <a:spcPct val="0"/>
              </a:spcAft>
              <a:defRPr sz="3200" b="1">
                <a:solidFill>
                  <a:srgbClr val="005596"/>
                </a:solidFill>
                <a:latin typeface="Arial" charset="0"/>
              </a:defRPr>
            </a:lvl8pPr>
            <a:lvl9pPr marL="1828800" algn="l" rtl="0" fontAlgn="base">
              <a:spcBef>
                <a:spcPct val="0"/>
              </a:spcBef>
              <a:spcAft>
                <a:spcPct val="0"/>
              </a:spcAft>
              <a:defRPr sz="3200" b="1">
                <a:solidFill>
                  <a:srgbClr val="005596"/>
                </a:solidFill>
                <a:latin typeface="Arial" charset="0"/>
              </a:defRPr>
            </a:lvl9pPr>
          </a:lstStyle>
          <a:p>
            <a:pPr defTabSz="1005840" eaLnBrk="1" hangingPunct="1">
              <a:defRPr/>
            </a:pPr>
            <a:r>
              <a:rPr lang="en-US" altLang="en-US" sz="2200" kern="0" dirty="0">
                <a:solidFill>
                  <a:srgbClr val="F7861E"/>
                </a:solidFill>
                <a:latin typeface="Calibri" panose="020F0502020204030204" pitchFamily="34" charset="0"/>
                <a:cs typeface="Calibri" panose="020F0502020204030204" pitchFamily="34" charset="0"/>
              </a:rPr>
              <a:t>Student Pathway</a:t>
            </a:r>
          </a:p>
        </p:txBody>
      </p:sp>
      <p:sp>
        <p:nvSpPr>
          <p:cNvPr id="5152" name="Rectangle 237">
            <a:extLst>
              <a:ext uri="{FF2B5EF4-FFF2-40B4-BE49-F238E27FC236}">
                <a16:creationId xmlns:a16="http://schemas.microsoft.com/office/drawing/2014/main" xmlns="" id="{14C649D2-7268-411B-BEAA-C71FC72F4E25}"/>
              </a:ext>
            </a:extLst>
          </p:cNvPr>
          <p:cNvSpPr>
            <a:spLocks noChangeArrowheads="1"/>
          </p:cNvSpPr>
          <p:nvPr/>
        </p:nvSpPr>
        <p:spPr bwMode="auto">
          <a:xfrm>
            <a:off x="705485" y="4789012"/>
            <a:ext cx="7797007" cy="1234619"/>
          </a:xfrm>
          <a:prstGeom prst="rect">
            <a:avLst/>
          </a:prstGeom>
          <a:solidFill>
            <a:srgbClr val="0070C0">
              <a:alpha val="38039"/>
            </a:srgbClr>
          </a:solidFill>
          <a:ln w="25400" algn="ctr">
            <a:solidFill>
              <a:srgbClr val="FF6600"/>
            </a:solidFill>
            <a:round/>
            <a:headEnd/>
            <a:tailEnd/>
          </a:ln>
        </p:spPr>
        <p:txBody>
          <a:bodyPr/>
          <a:lstStyle>
            <a:lvl1pPr marL="342900" indent="-342900" eaLnBrk="0" hangingPunct="0">
              <a:buChar char="•"/>
              <a:defRPr sz="1400">
                <a:solidFill>
                  <a:schemeClr val="tx1"/>
                </a:solidFill>
                <a:latin typeface="Arial" panose="020B0604020202020204" pitchFamily="34" charset="0"/>
              </a:defRPr>
            </a:lvl1pPr>
            <a:lvl2pPr marL="742950" indent="-285750" eaLnBrk="0" hangingPunct="0">
              <a:buChar char="–"/>
              <a:defRPr sz="1400">
                <a:solidFill>
                  <a:schemeClr val="tx1"/>
                </a:solidFill>
                <a:latin typeface="Arial" panose="020B0604020202020204" pitchFamily="34" charset="0"/>
              </a:defRPr>
            </a:lvl2pPr>
            <a:lvl3pPr marL="1143000" indent="-228600" eaLnBrk="0" hangingPunct="0">
              <a:buChar char="•"/>
              <a:defRPr sz="1400">
                <a:solidFill>
                  <a:schemeClr val="tx1"/>
                </a:solidFill>
                <a:latin typeface="Arial" panose="020B0604020202020204" pitchFamily="34" charset="0"/>
              </a:defRPr>
            </a:lvl3pPr>
            <a:lvl4pPr marL="1600200" indent="-228600" eaLnBrk="0" hangingPunct="0">
              <a:buChar char="–"/>
              <a:defRPr sz="1400">
                <a:solidFill>
                  <a:schemeClr val="tx1"/>
                </a:solidFill>
                <a:latin typeface="Arial" panose="020B0604020202020204" pitchFamily="34" charset="0"/>
              </a:defRPr>
            </a:lvl4pPr>
            <a:lvl5pPr marL="2057400" indent="-228600" eaLnBrk="0" hangingPunc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defTabSz="1005840" eaLnBrk="1" hangingPunct="1">
              <a:spcBef>
                <a:spcPct val="20000"/>
              </a:spcBef>
              <a:buNone/>
            </a:pPr>
            <a:endParaRPr lang="en-US" altLang="en-US" sz="1540">
              <a:solidFill>
                <a:srgbClr val="000000"/>
              </a:solidFill>
              <a:ea typeface="+mn-ea"/>
            </a:endParaRPr>
          </a:p>
        </p:txBody>
      </p:sp>
      <p:sp>
        <p:nvSpPr>
          <p:cNvPr id="5153" name="Rectangle 237">
            <a:extLst>
              <a:ext uri="{FF2B5EF4-FFF2-40B4-BE49-F238E27FC236}">
                <a16:creationId xmlns:a16="http://schemas.microsoft.com/office/drawing/2014/main" xmlns="" id="{00AF7D92-31D5-4401-9184-93E105CFAA20}"/>
              </a:ext>
            </a:extLst>
          </p:cNvPr>
          <p:cNvSpPr>
            <a:spLocks noChangeArrowheads="1"/>
          </p:cNvSpPr>
          <p:nvPr/>
        </p:nvSpPr>
        <p:spPr bwMode="auto">
          <a:xfrm>
            <a:off x="705485" y="6042841"/>
            <a:ext cx="7791768" cy="890588"/>
          </a:xfrm>
          <a:prstGeom prst="rect">
            <a:avLst/>
          </a:prstGeom>
          <a:solidFill>
            <a:srgbClr val="0070C0">
              <a:alpha val="38039"/>
            </a:srgbClr>
          </a:solidFill>
          <a:ln w="25400" algn="ctr">
            <a:solidFill>
              <a:srgbClr val="FF6600"/>
            </a:solidFill>
            <a:round/>
            <a:headEnd/>
            <a:tailEnd/>
          </a:ln>
        </p:spPr>
        <p:txBody>
          <a:bodyPr/>
          <a:lstStyle>
            <a:lvl1pPr marL="342900" indent="-342900" eaLnBrk="0" hangingPunct="0">
              <a:buChar char="•"/>
              <a:defRPr sz="1400">
                <a:solidFill>
                  <a:schemeClr val="tx1"/>
                </a:solidFill>
                <a:latin typeface="Arial" panose="020B0604020202020204" pitchFamily="34" charset="0"/>
              </a:defRPr>
            </a:lvl1pPr>
            <a:lvl2pPr marL="742950" indent="-285750" eaLnBrk="0" hangingPunct="0">
              <a:buChar char="–"/>
              <a:defRPr sz="1400">
                <a:solidFill>
                  <a:schemeClr val="tx1"/>
                </a:solidFill>
                <a:latin typeface="Arial" panose="020B0604020202020204" pitchFamily="34" charset="0"/>
              </a:defRPr>
            </a:lvl2pPr>
            <a:lvl3pPr marL="1143000" indent="-228600" eaLnBrk="0" hangingPunct="0">
              <a:buChar char="•"/>
              <a:defRPr sz="1400">
                <a:solidFill>
                  <a:schemeClr val="tx1"/>
                </a:solidFill>
                <a:latin typeface="Arial" panose="020B0604020202020204" pitchFamily="34" charset="0"/>
              </a:defRPr>
            </a:lvl3pPr>
            <a:lvl4pPr marL="1600200" indent="-228600" eaLnBrk="0" hangingPunct="0">
              <a:buChar char="–"/>
              <a:defRPr sz="1400">
                <a:solidFill>
                  <a:schemeClr val="tx1"/>
                </a:solidFill>
                <a:latin typeface="Arial" panose="020B0604020202020204" pitchFamily="34" charset="0"/>
              </a:defRPr>
            </a:lvl4pPr>
            <a:lvl5pPr marL="2057400" indent="-228600" eaLnBrk="0" hangingPunc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defTabSz="1005840" eaLnBrk="1" hangingPunct="1">
              <a:spcBef>
                <a:spcPct val="20000"/>
              </a:spcBef>
              <a:buNone/>
            </a:pPr>
            <a:endParaRPr lang="en-US" altLang="en-US" sz="1540">
              <a:solidFill>
                <a:srgbClr val="000000"/>
              </a:solidFill>
              <a:ea typeface="+mn-ea"/>
            </a:endParaRPr>
          </a:p>
        </p:txBody>
      </p:sp>
      <p:sp>
        <p:nvSpPr>
          <p:cNvPr id="5154" name="Text Box 67">
            <a:extLst>
              <a:ext uri="{FF2B5EF4-FFF2-40B4-BE49-F238E27FC236}">
                <a16:creationId xmlns:a16="http://schemas.microsoft.com/office/drawing/2014/main" xmlns="" id="{8A05FB37-07BA-44CA-998A-C36132F5419F}"/>
              </a:ext>
            </a:extLst>
          </p:cNvPr>
          <p:cNvSpPr txBox="1">
            <a:spLocks noChangeArrowheads="1"/>
          </p:cNvSpPr>
          <p:nvPr/>
        </p:nvSpPr>
        <p:spPr bwMode="auto">
          <a:xfrm>
            <a:off x="2661286" y="6051572"/>
            <a:ext cx="5732939" cy="80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sz="1400">
                <a:solidFill>
                  <a:schemeClr val="tx1"/>
                </a:solidFill>
                <a:latin typeface="Arial" panose="020B0604020202020204" pitchFamily="34" charset="0"/>
              </a:defRPr>
            </a:lvl1pPr>
            <a:lvl2pPr marL="742950" indent="-285750" eaLnBrk="0" hangingPunct="0">
              <a:buChar char="–"/>
              <a:defRPr sz="1400">
                <a:solidFill>
                  <a:schemeClr val="tx1"/>
                </a:solidFill>
                <a:latin typeface="Arial" panose="020B0604020202020204" pitchFamily="34" charset="0"/>
              </a:defRPr>
            </a:lvl2pPr>
            <a:lvl3pPr marL="1143000" indent="-228600" eaLnBrk="0" hangingPunct="0">
              <a:buChar char="•"/>
              <a:defRPr sz="1400">
                <a:solidFill>
                  <a:schemeClr val="tx1"/>
                </a:solidFill>
                <a:latin typeface="Arial" panose="020B0604020202020204" pitchFamily="34" charset="0"/>
              </a:defRPr>
            </a:lvl3pPr>
            <a:lvl4pPr marL="1600200" indent="-228600" eaLnBrk="0" hangingPunct="0">
              <a:buChar char="–"/>
              <a:defRPr sz="1400">
                <a:solidFill>
                  <a:schemeClr val="tx1"/>
                </a:solidFill>
                <a:latin typeface="Arial" panose="020B0604020202020204" pitchFamily="34" charset="0"/>
              </a:defRPr>
            </a:lvl4pPr>
            <a:lvl5pPr marL="2057400" indent="-228600" eaLnBrk="0" hangingPunc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defTabSz="1005840" eaLnBrk="1" hangingPunct="1">
              <a:buNone/>
            </a:pPr>
            <a:r>
              <a:rPr lang="en-US" altLang="en-US" sz="1540" i="1" dirty="0">
                <a:solidFill>
                  <a:srgbClr val="000000"/>
                </a:solidFill>
                <a:latin typeface="Calibri" panose="020F0502020204030204" pitchFamily="34" charset="0"/>
                <a:ea typeface="Calibri" panose="020F0502020204030204" pitchFamily="34" charset="0"/>
                <a:cs typeface="Calibri" panose="020F0502020204030204" pitchFamily="34" charset="0"/>
              </a:rPr>
              <a:t>Career 101 </a:t>
            </a:r>
            <a:r>
              <a:rPr lang="en-US" altLang="en-US" sz="1540" dirty="0">
                <a:solidFill>
                  <a:srgbClr val="000000"/>
                </a:solidFill>
                <a:latin typeface="Calibri" panose="020F0502020204030204" pitchFamily="34" charset="0"/>
                <a:ea typeface="Calibri" panose="020F0502020204030204" pitchFamily="34" charset="0"/>
                <a:cs typeface="Calibri" panose="020F0502020204030204" pitchFamily="34" charset="0"/>
              </a:rPr>
              <a:t>instruction, and continuous job-skills training  (i.e., typing, presentations, resume building, interviewing etc.),with opportunity for paid employment at CBD</a:t>
            </a:r>
          </a:p>
        </p:txBody>
      </p:sp>
      <p:sp>
        <p:nvSpPr>
          <p:cNvPr id="5155" name="Text Box 67">
            <a:extLst>
              <a:ext uri="{FF2B5EF4-FFF2-40B4-BE49-F238E27FC236}">
                <a16:creationId xmlns:a16="http://schemas.microsoft.com/office/drawing/2014/main" xmlns="" id="{E5F81F59-CC88-471E-A942-6D1015D17EAC}"/>
              </a:ext>
            </a:extLst>
          </p:cNvPr>
          <p:cNvSpPr txBox="1">
            <a:spLocks noChangeArrowheads="1"/>
          </p:cNvSpPr>
          <p:nvPr/>
        </p:nvSpPr>
        <p:spPr bwMode="auto">
          <a:xfrm>
            <a:off x="736917" y="6182440"/>
            <a:ext cx="1823085"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sz="1400">
                <a:solidFill>
                  <a:schemeClr val="tx1"/>
                </a:solidFill>
                <a:latin typeface="Arial" panose="020B0604020202020204" pitchFamily="34" charset="0"/>
              </a:defRPr>
            </a:lvl1pPr>
            <a:lvl2pPr marL="742950" indent="-285750" eaLnBrk="0" hangingPunct="0">
              <a:buChar char="–"/>
              <a:defRPr sz="1400">
                <a:solidFill>
                  <a:schemeClr val="tx1"/>
                </a:solidFill>
                <a:latin typeface="Arial" panose="020B0604020202020204" pitchFamily="34" charset="0"/>
              </a:defRPr>
            </a:lvl2pPr>
            <a:lvl3pPr marL="1143000" indent="-228600" eaLnBrk="0" hangingPunct="0">
              <a:buChar char="•"/>
              <a:defRPr sz="1400">
                <a:solidFill>
                  <a:schemeClr val="tx1"/>
                </a:solidFill>
                <a:latin typeface="Arial" panose="020B0604020202020204" pitchFamily="34" charset="0"/>
              </a:defRPr>
            </a:lvl3pPr>
            <a:lvl4pPr marL="1600200" indent="-228600" eaLnBrk="0" hangingPunct="0">
              <a:buChar char="–"/>
              <a:defRPr sz="1400">
                <a:solidFill>
                  <a:schemeClr val="tx1"/>
                </a:solidFill>
                <a:latin typeface="Arial" panose="020B0604020202020204" pitchFamily="34" charset="0"/>
              </a:defRPr>
            </a:lvl4pPr>
            <a:lvl5pPr marL="2057400" indent="-228600" eaLnBrk="0" hangingPunc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defTabSz="1005840" eaLnBrk="1" hangingPunct="1">
              <a:buNone/>
            </a:pPr>
            <a:r>
              <a:rPr lang="en-US" altLang="en-US" sz="1540" b="1" dirty="0">
                <a:solidFill>
                  <a:srgbClr val="000000"/>
                </a:solidFill>
                <a:latin typeface="Calibri" panose="020F0502020204030204" pitchFamily="34" charset="0"/>
                <a:ea typeface="Calibri" panose="020F0502020204030204" pitchFamily="34" charset="0"/>
                <a:cs typeface="Calibri" panose="020F0502020204030204" pitchFamily="34" charset="0"/>
              </a:rPr>
              <a:t>JOB-SKILLS TRAINING</a:t>
            </a:r>
          </a:p>
        </p:txBody>
      </p:sp>
      <p:sp>
        <p:nvSpPr>
          <p:cNvPr id="5156" name="Text Box 67">
            <a:extLst>
              <a:ext uri="{FF2B5EF4-FFF2-40B4-BE49-F238E27FC236}">
                <a16:creationId xmlns:a16="http://schemas.microsoft.com/office/drawing/2014/main" xmlns="" id="{9CBE3542-6480-426A-BBCB-E2D45705C4E7}"/>
              </a:ext>
            </a:extLst>
          </p:cNvPr>
          <p:cNvSpPr txBox="1">
            <a:spLocks noChangeArrowheads="1"/>
          </p:cNvSpPr>
          <p:nvPr/>
        </p:nvSpPr>
        <p:spPr bwMode="auto">
          <a:xfrm>
            <a:off x="727313" y="4849720"/>
            <a:ext cx="208153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sz="1400">
                <a:solidFill>
                  <a:schemeClr val="tx1"/>
                </a:solidFill>
                <a:latin typeface="Arial" panose="020B0604020202020204" pitchFamily="34" charset="0"/>
              </a:defRPr>
            </a:lvl1pPr>
            <a:lvl2pPr marL="742950" indent="-285750" eaLnBrk="0" hangingPunct="0">
              <a:buChar char="–"/>
              <a:defRPr sz="1400">
                <a:solidFill>
                  <a:schemeClr val="tx1"/>
                </a:solidFill>
                <a:latin typeface="Arial" panose="020B0604020202020204" pitchFamily="34" charset="0"/>
              </a:defRPr>
            </a:lvl2pPr>
            <a:lvl3pPr marL="1143000" indent="-228600" eaLnBrk="0" hangingPunct="0">
              <a:buChar char="•"/>
              <a:defRPr sz="1400">
                <a:solidFill>
                  <a:schemeClr val="tx1"/>
                </a:solidFill>
                <a:latin typeface="Arial" panose="020B0604020202020204" pitchFamily="34" charset="0"/>
              </a:defRPr>
            </a:lvl3pPr>
            <a:lvl4pPr marL="1600200" indent="-228600" eaLnBrk="0" hangingPunct="0">
              <a:buChar char="–"/>
              <a:defRPr sz="1400">
                <a:solidFill>
                  <a:schemeClr val="tx1"/>
                </a:solidFill>
                <a:latin typeface="Arial" panose="020B0604020202020204" pitchFamily="34" charset="0"/>
              </a:defRPr>
            </a:lvl4pPr>
            <a:lvl5pPr marL="2057400" indent="-228600" eaLnBrk="0" hangingPunc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defTabSz="1005840" eaLnBrk="1" hangingPunct="1">
              <a:buNone/>
            </a:pPr>
            <a:r>
              <a:rPr lang="en-US" altLang="en-US" sz="1540" b="1" dirty="0">
                <a:solidFill>
                  <a:srgbClr val="000000"/>
                </a:solidFill>
                <a:latin typeface="Calibri" panose="020F0502020204030204" pitchFamily="34" charset="0"/>
                <a:ea typeface="Calibri" panose="020F0502020204030204" pitchFamily="34" charset="0"/>
                <a:cs typeface="Calibri" panose="020F0502020204030204" pitchFamily="34" charset="0"/>
              </a:rPr>
              <a:t>SOCIAL-EMOTOINAL/</a:t>
            </a:r>
          </a:p>
          <a:p>
            <a:pPr defTabSz="1005840" eaLnBrk="1" hangingPunct="1">
              <a:buNone/>
            </a:pPr>
            <a:r>
              <a:rPr lang="en-US" altLang="en-US" sz="1540" b="1" dirty="0">
                <a:solidFill>
                  <a:srgbClr val="000000"/>
                </a:solidFill>
                <a:latin typeface="Calibri" panose="020F0502020204030204" pitchFamily="34" charset="0"/>
                <a:ea typeface="Calibri" panose="020F0502020204030204" pitchFamily="34" charset="0"/>
                <a:cs typeface="Calibri" panose="020F0502020204030204" pitchFamily="34" charset="0"/>
              </a:rPr>
              <a:t>BEHAVIORAL READINESS INSTRUCTION</a:t>
            </a:r>
          </a:p>
          <a:p>
            <a:pPr defTabSz="1005840" eaLnBrk="1" hangingPunct="1">
              <a:buNone/>
            </a:pPr>
            <a:endParaRPr lang="en-US" altLang="en-US" sz="154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5157" name="Text Box 67">
            <a:extLst>
              <a:ext uri="{FF2B5EF4-FFF2-40B4-BE49-F238E27FC236}">
                <a16:creationId xmlns:a16="http://schemas.microsoft.com/office/drawing/2014/main" xmlns="" id="{341A2399-6951-4DB0-84A8-C186C9C13E54}"/>
              </a:ext>
            </a:extLst>
          </p:cNvPr>
          <p:cNvSpPr txBox="1">
            <a:spLocks noChangeArrowheads="1"/>
          </p:cNvSpPr>
          <p:nvPr/>
        </p:nvSpPr>
        <p:spPr bwMode="auto">
          <a:xfrm>
            <a:off x="2661285" y="4831045"/>
            <a:ext cx="5841207" cy="104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sz="1400">
                <a:solidFill>
                  <a:schemeClr val="tx1"/>
                </a:solidFill>
                <a:latin typeface="Arial" panose="020B0604020202020204" pitchFamily="34" charset="0"/>
              </a:defRPr>
            </a:lvl1pPr>
            <a:lvl2pPr marL="742950" indent="-285750" eaLnBrk="0" hangingPunct="0">
              <a:buChar char="–"/>
              <a:defRPr sz="1400">
                <a:solidFill>
                  <a:schemeClr val="tx1"/>
                </a:solidFill>
                <a:latin typeface="Arial" panose="020B0604020202020204" pitchFamily="34" charset="0"/>
              </a:defRPr>
            </a:lvl2pPr>
            <a:lvl3pPr marL="1143000" indent="-228600" eaLnBrk="0" hangingPunct="0">
              <a:buChar char="•"/>
              <a:defRPr sz="1400">
                <a:solidFill>
                  <a:schemeClr val="tx1"/>
                </a:solidFill>
                <a:latin typeface="Arial" panose="020B0604020202020204" pitchFamily="34" charset="0"/>
              </a:defRPr>
            </a:lvl3pPr>
            <a:lvl4pPr marL="1600200" indent="-228600" eaLnBrk="0" hangingPunct="0">
              <a:buChar char="–"/>
              <a:defRPr sz="1400">
                <a:solidFill>
                  <a:schemeClr val="tx1"/>
                </a:solidFill>
                <a:latin typeface="Arial" panose="020B0604020202020204" pitchFamily="34" charset="0"/>
              </a:defRPr>
            </a:lvl4pPr>
            <a:lvl5pPr marL="2057400" indent="-228600" eaLnBrk="0" hangingPunc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defTabSz="1005840" eaLnBrk="1" hangingPunct="1">
              <a:buNone/>
            </a:pPr>
            <a:r>
              <a:rPr lang="en-US" altLang="en-US" sz="1540" dirty="0">
                <a:solidFill>
                  <a:srgbClr val="000000"/>
                </a:solidFill>
                <a:latin typeface="Calibri" panose="020F0502020204030204" pitchFamily="34" charset="0"/>
                <a:ea typeface="Calibri" panose="020F0502020204030204" pitchFamily="34" charset="0"/>
                <a:cs typeface="Calibri" panose="020F0502020204030204" pitchFamily="34" charset="0"/>
              </a:rPr>
              <a:t>Twice weekly classes and 1:1 sessions on </a:t>
            </a:r>
            <a:r>
              <a:rPr lang="en-US" altLang="en-US" sz="1540" i="1" dirty="0">
                <a:solidFill>
                  <a:srgbClr val="000000"/>
                </a:solidFill>
                <a:latin typeface="Calibri" panose="020F0502020204030204" pitchFamily="34" charset="0"/>
                <a:ea typeface="Calibri" panose="020F0502020204030204" pitchFamily="34" charset="0"/>
                <a:cs typeface="Calibri" panose="020F0502020204030204" pitchFamily="34" charset="0"/>
              </a:rPr>
              <a:t>Launch</a:t>
            </a:r>
            <a:r>
              <a:rPr lang="en-US" altLang="en-US" sz="1540" dirty="0">
                <a:solidFill>
                  <a:srgbClr val="000000"/>
                </a:solidFill>
                <a:latin typeface="Calibri" panose="020F0502020204030204" pitchFamily="34" charset="0"/>
                <a:ea typeface="Calibri" panose="020F0502020204030204" pitchFamily="34" charset="0"/>
                <a:cs typeface="Calibri" panose="020F0502020204030204" pitchFamily="34" charset="0"/>
              </a:rPr>
              <a:t> curriculum focused on 18 competencies to improve Attitude and Motivation, Internal Readiness, and External Readiness in preparation  for college and career success. </a:t>
            </a:r>
          </a:p>
        </p:txBody>
      </p:sp>
      <p:sp>
        <p:nvSpPr>
          <p:cNvPr id="5158" name="Up Arrow 1177602">
            <a:extLst>
              <a:ext uri="{FF2B5EF4-FFF2-40B4-BE49-F238E27FC236}">
                <a16:creationId xmlns:a16="http://schemas.microsoft.com/office/drawing/2014/main" xmlns="" id="{2E41185E-B45C-4144-BDDC-B2E2310B597D}"/>
              </a:ext>
            </a:extLst>
          </p:cNvPr>
          <p:cNvSpPr>
            <a:spLocks noChangeArrowheads="1"/>
          </p:cNvSpPr>
          <p:nvPr/>
        </p:nvSpPr>
        <p:spPr bwMode="auto">
          <a:xfrm>
            <a:off x="1545432" y="4341972"/>
            <a:ext cx="445293" cy="427831"/>
          </a:xfrm>
          <a:prstGeom prst="upArrow">
            <a:avLst>
              <a:gd name="adj1" fmla="val 50000"/>
              <a:gd name="adj2" fmla="val 50000"/>
            </a:avLst>
          </a:prstGeom>
          <a:solidFill>
            <a:srgbClr val="F7861E"/>
          </a:solidFill>
          <a:ln w="3175" algn="ctr">
            <a:solidFill>
              <a:schemeClr val="bg2"/>
            </a:solidFill>
            <a:prstDash val="sysDot"/>
            <a:round/>
            <a:headEnd/>
            <a:tailEnd/>
          </a:ln>
        </p:spPr>
        <p:txBody>
          <a:bodyPr/>
          <a:lstStyle>
            <a:lvl1pPr marL="342900" indent="-342900" eaLnBrk="0" hangingPunct="0">
              <a:buChar char="•"/>
              <a:defRPr sz="1400">
                <a:solidFill>
                  <a:schemeClr val="tx1"/>
                </a:solidFill>
                <a:latin typeface="Arial" panose="020B0604020202020204" pitchFamily="34" charset="0"/>
              </a:defRPr>
            </a:lvl1pPr>
            <a:lvl2pPr marL="742950" indent="-285750" eaLnBrk="0" hangingPunct="0">
              <a:buChar char="–"/>
              <a:defRPr sz="1400">
                <a:solidFill>
                  <a:schemeClr val="tx1"/>
                </a:solidFill>
                <a:latin typeface="Arial" panose="020B0604020202020204" pitchFamily="34" charset="0"/>
              </a:defRPr>
            </a:lvl2pPr>
            <a:lvl3pPr marL="1143000" indent="-228600" eaLnBrk="0" hangingPunct="0">
              <a:buChar char="•"/>
              <a:defRPr sz="1400">
                <a:solidFill>
                  <a:schemeClr val="tx1"/>
                </a:solidFill>
                <a:latin typeface="Arial" panose="020B0604020202020204" pitchFamily="34" charset="0"/>
              </a:defRPr>
            </a:lvl3pPr>
            <a:lvl4pPr marL="1600200" indent="-228600" eaLnBrk="0" hangingPunct="0">
              <a:buChar char="–"/>
              <a:defRPr sz="1400">
                <a:solidFill>
                  <a:schemeClr val="tx1"/>
                </a:solidFill>
                <a:latin typeface="Arial" panose="020B0604020202020204" pitchFamily="34" charset="0"/>
              </a:defRPr>
            </a:lvl4pPr>
            <a:lvl5pPr marL="2057400" indent="-228600" eaLnBrk="0" hangingPunc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defTabSz="1005840" eaLnBrk="1" hangingPunct="1">
              <a:spcBef>
                <a:spcPct val="20000"/>
              </a:spcBef>
              <a:buNone/>
            </a:pPr>
            <a:endParaRPr lang="en-US" altLang="en-US" sz="1540">
              <a:solidFill>
                <a:srgbClr val="000000"/>
              </a:solidFill>
              <a:ea typeface="+mn-ea"/>
            </a:endParaRPr>
          </a:p>
        </p:txBody>
      </p:sp>
      <p:sp>
        <p:nvSpPr>
          <p:cNvPr id="5159" name="Up Arrow 106">
            <a:extLst>
              <a:ext uri="{FF2B5EF4-FFF2-40B4-BE49-F238E27FC236}">
                <a16:creationId xmlns:a16="http://schemas.microsoft.com/office/drawing/2014/main" xmlns="" id="{D6973C6B-0AA2-44CC-BA26-F4B0A78C77E1}"/>
              </a:ext>
            </a:extLst>
          </p:cNvPr>
          <p:cNvSpPr>
            <a:spLocks noChangeArrowheads="1"/>
          </p:cNvSpPr>
          <p:nvPr/>
        </p:nvSpPr>
        <p:spPr bwMode="auto">
          <a:xfrm>
            <a:off x="3401696" y="4352449"/>
            <a:ext cx="445294" cy="426085"/>
          </a:xfrm>
          <a:prstGeom prst="upArrow">
            <a:avLst>
              <a:gd name="adj1" fmla="val 50000"/>
              <a:gd name="adj2" fmla="val 50000"/>
            </a:avLst>
          </a:prstGeom>
          <a:solidFill>
            <a:srgbClr val="F7861E"/>
          </a:solidFill>
          <a:ln w="3175" algn="ctr">
            <a:solidFill>
              <a:schemeClr val="bg2"/>
            </a:solidFill>
            <a:prstDash val="sysDot"/>
            <a:round/>
            <a:headEnd/>
            <a:tailEnd/>
          </a:ln>
        </p:spPr>
        <p:txBody>
          <a:bodyPr/>
          <a:lstStyle>
            <a:lvl1pPr marL="342900" indent="-342900" eaLnBrk="0" hangingPunct="0">
              <a:buChar char="•"/>
              <a:defRPr sz="1400">
                <a:solidFill>
                  <a:schemeClr val="tx1"/>
                </a:solidFill>
                <a:latin typeface="Arial" panose="020B0604020202020204" pitchFamily="34" charset="0"/>
              </a:defRPr>
            </a:lvl1pPr>
            <a:lvl2pPr marL="742950" indent="-285750" eaLnBrk="0" hangingPunct="0">
              <a:buChar char="–"/>
              <a:defRPr sz="1400">
                <a:solidFill>
                  <a:schemeClr val="tx1"/>
                </a:solidFill>
                <a:latin typeface="Arial" panose="020B0604020202020204" pitchFamily="34" charset="0"/>
              </a:defRPr>
            </a:lvl2pPr>
            <a:lvl3pPr marL="1143000" indent="-228600" eaLnBrk="0" hangingPunct="0">
              <a:buChar char="•"/>
              <a:defRPr sz="1400">
                <a:solidFill>
                  <a:schemeClr val="tx1"/>
                </a:solidFill>
                <a:latin typeface="Arial" panose="020B0604020202020204" pitchFamily="34" charset="0"/>
              </a:defRPr>
            </a:lvl3pPr>
            <a:lvl4pPr marL="1600200" indent="-228600" eaLnBrk="0" hangingPunct="0">
              <a:buChar char="–"/>
              <a:defRPr sz="1400">
                <a:solidFill>
                  <a:schemeClr val="tx1"/>
                </a:solidFill>
                <a:latin typeface="Arial" panose="020B0604020202020204" pitchFamily="34" charset="0"/>
              </a:defRPr>
            </a:lvl4pPr>
            <a:lvl5pPr marL="2057400" indent="-228600" eaLnBrk="0" hangingPunc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defTabSz="1005840" eaLnBrk="1" hangingPunct="1">
              <a:spcBef>
                <a:spcPct val="20000"/>
              </a:spcBef>
              <a:buNone/>
            </a:pPr>
            <a:endParaRPr lang="en-US" altLang="en-US" sz="1540">
              <a:solidFill>
                <a:srgbClr val="000000"/>
              </a:solidFill>
              <a:ea typeface="+mn-ea"/>
            </a:endParaRPr>
          </a:p>
        </p:txBody>
      </p:sp>
      <p:sp>
        <p:nvSpPr>
          <p:cNvPr id="5160" name="Up Arrow 107">
            <a:extLst>
              <a:ext uri="{FF2B5EF4-FFF2-40B4-BE49-F238E27FC236}">
                <a16:creationId xmlns:a16="http://schemas.microsoft.com/office/drawing/2014/main" xmlns="" id="{04C646DA-3FA1-44EC-A47E-536EABEAD57C}"/>
              </a:ext>
            </a:extLst>
          </p:cNvPr>
          <p:cNvSpPr>
            <a:spLocks noChangeArrowheads="1"/>
          </p:cNvSpPr>
          <p:nvPr/>
        </p:nvSpPr>
        <p:spPr bwMode="auto">
          <a:xfrm>
            <a:off x="5570538" y="4336732"/>
            <a:ext cx="445294" cy="427832"/>
          </a:xfrm>
          <a:prstGeom prst="upArrow">
            <a:avLst>
              <a:gd name="adj1" fmla="val 50000"/>
              <a:gd name="adj2" fmla="val 50000"/>
            </a:avLst>
          </a:prstGeom>
          <a:solidFill>
            <a:srgbClr val="F7861E"/>
          </a:solidFill>
          <a:ln w="3175" algn="ctr">
            <a:solidFill>
              <a:schemeClr val="bg2"/>
            </a:solidFill>
            <a:prstDash val="sysDot"/>
            <a:round/>
            <a:headEnd/>
            <a:tailEnd/>
          </a:ln>
        </p:spPr>
        <p:txBody>
          <a:bodyPr/>
          <a:lstStyle>
            <a:lvl1pPr marL="342900" indent="-342900" eaLnBrk="0" hangingPunct="0">
              <a:buChar char="•"/>
              <a:defRPr sz="1400">
                <a:solidFill>
                  <a:schemeClr val="tx1"/>
                </a:solidFill>
                <a:latin typeface="Arial" panose="020B0604020202020204" pitchFamily="34" charset="0"/>
              </a:defRPr>
            </a:lvl1pPr>
            <a:lvl2pPr marL="742950" indent="-285750" eaLnBrk="0" hangingPunct="0">
              <a:buChar char="–"/>
              <a:defRPr sz="1400">
                <a:solidFill>
                  <a:schemeClr val="tx1"/>
                </a:solidFill>
                <a:latin typeface="Arial" panose="020B0604020202020204" pitchFamily="34" charset="0"/>
              </a:defRPr>
            </a:lvl2pPr>
            <a:lvl3pPr marL="1143000" indent="-228600" eaLnBrk="0" hangingPunct="0">
              <a:buChar char="•"/>
              <a:defRPr sz="1400">
                <a:solidFill>
                  <a:schemeClr val="tx1"/>
                </a:solidFill>
                <a:latin typeface="Arial" panose="020B0604020202020204" pitchFamily="34" charset="0"/>
              </a:defRPr>
            </a:lvl3pPr>
            <a:lvl4pPr marL="1600200" indent="-228600" eaLnBrk="0" hangingPunct="0">
              <a:buChar char="–"/>
              <a:defRPr sz="1400">
                <a:solidFill>
                  <a:schemeClr val="tx1"/>
                </a:solidFill>
                <a:latin typeface="Arial" panose="020B0604020202020204" pitchFamily="34" charset="0"/>
              </a:defRPr>
            </a:lvl4pPr>
            <a:lvl5pPr marL="2057400" indent="-228600" eaLnBrk="0" hangingPunc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defTabSz="1005840" eaLnBrk="1" hangingPunct="1">
              <a:spcBef>
                <a:spcPct val="20000"/>
              </a:spcBef>
              <a:buNone/>
            </a:pPr>
            <a:endParaRPr lang="en-US" altLang="en-US" sz="1540">
              <a:solidFill>
                <a:srgbClr val="000000"/>
              </a:solidFill>
              <a:ea typeface="+mn-ea"/>
            </a:endParaRPr>
          </a:p>
        </p:txBody>
      </p:sp>
      <p:sp>
        <p:nvSpPr>
          <p:cNvPr id="5161" name="Up Arrow 108">
            <a:extLst>
              <a:ext uri="{FF2B5EF4-FFF2-40B4-BE49-F238E27FC236}">
                <a16:creationId xmlns:a16="http://schemas.microsoft.com/office/drawing/2014/main" xmlns="" id="{7D1AAB6B-1B5D-4D11-948E-39541ED3E5F1}"/>
              </a:ext>
            </a:extLst>
          </p:cNvPr>
          <p:cNvSpPr>
            <a:spLocks noChangeArrowheads="1"/>
          </p:cNvSpPr>
          <p:nvPr/>
        </p:nvSpPr>
        <p:spPr bwMode="auto">
          <a:xfrm>
            <a:off x="8024019" y="4319270"/>
            <a:ext cx="445293" cy="426085"/>
          </a:xfrm>
          <a:prstGeom prst="upArrow">
            <a:avLst>
              <a:gd name="adj1" fmla="val 50000"/>
              <a:gd name="adj2" fmla="val 50000"/>
            </a:avLst>
          </a:prstGeom>
          <a:solidFill>
            <a:srgbClr val="F7861E"/>
          </a:solidFill>
          <a:ln w="3175" algn="ctr">
            <a:solidFill>
              <a:schemeClr val="bg2"/>
            </a:solidFill>
            <a:prstDash val="sysDot"/>
            <a:round/>
            <a:headEnd/>
            <a:tailEnd/>
          </a:ln>
        </p:spPr>
        <p:txBody>
          <a:bodyPr/>
          <a:lstStyle>
            <a:lvl1pPr marL="342900" indent="-342900" eaLnBrk="0" hangingPunct="0">
              <a:buChar char="•"/>
              <a:defRPr sz="1400">
                <a:solidFill>
                  <a:schemeClr val="tx1"/>
                </a:solidFill>
                <a:latin typeface="Arial" panose="020B0604020202020204" pitchFamily="34" charset="0"/>
              </a:defRPr>
            </a:lvl1pPr>
            <a:lvl2pPr marL="742950" indent="-285750" eaLnBrk="0" hangingPunct="0">
              <a:buChar char="–"/>
              <a:defRPr sz="1400">
                <a:solidFill>
                  <a:schemeClr val="tx1"/>
                </a:solidFill>
                <a:latin typeface="Arial" panose="020B0604020202020204" pitchFamily="34" charset="0"/>
              </a:defRPr>
            </a:lvl2pPr>
            <a:lvl3pPr marL="1143000" indent="-228600" eaLnBrk="0" hangingPunct="0">
              <a:buChar char="•"/>
              <a:defRPr sz="1400">
                <a:solidFill>
                  <a:schemeClr val="tx1"/>
                </a:solidFill>
                <a:latin typeface="Arial" panose="020B0604020202020204" pitchFamily="34" charset="0"/>
              </a:defRPr>
            </a:lvl3pPr>
            <a:lvl4pPr marL="1600200" indent="-228600" eaLnBrk="0" hangingPunct="0">
              <a:buChar char="–"/>
              <a:defRPr sz="1400">
                <a:solidFill>
                  <a:schemeClr val="tx1"/>
                </a:solidFill>
                <a:latin typeface="Arial" panose="020B0604020202020204" pitchFamily="34" charset="0"/>
              </a:defRPr>
            </a:lvl4pPr>
            <a:lvl5pPr marL="2057400" indent="-228600" eaLnBrk="0" hangingPunc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defTabSz="1005840" eaLnBrk="1" hangingPunct="1">
              <a:spcBef>
                <a:spcPct val="20000"/>
              </a:spcBef>
              <a:buNone/>
            </a:pPr>
            <a:endParaRPr lang="en-US" altLang="en-US" sz="1540">
              <a:solidFill>
                <a:srgbClr val="000000"/>
              </a:solidFill>
              <a:ea typeface="+mn-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058" y="114300"/>
            <a:ext cx="10068458" cy="6808764"/>
          </a:xfrm>
        </p:spPr>
      </p:pic>
      <p:sp>
        <p:nvSpPr>
          <p:cNvPr id="5" name="Rectangle 4"/>
          <p:cNvSpPr/>
          <p:nvPr/>
        </p:nvSpPr>
        <p:spPr>
          <a:xfrm>
            <a:off x="-1" y="1449994"/>
            <a:ext cx="4526281" cy="5473069"/>
          </a:xfrm>
          <a:prstGeom prst="rect">
            <a:avLst/>
          </a:prstGeom>
          <a:solidFill>
            <a:schemeClr val="tx1">
              <a:lumMod val="95000"/>
              <a:lumOff val="5000"/>
              <a:alpha val="6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defTabSz="1005840" eaLnBrk="1" hangingPunct="1">
              <a:spcBef>
                <a:spcPct val="20000"/>
              </a:spcBef>
            </a:pPr>
            <a:endParaRPr lang="en-US" sz="1540" dirty="0">
              <a:solidFill>
                <a:srgbClr val="FFFFFF"/>
              </a:solidFill>
            </a:endParaRPr>
          </a:p>
        </p:txBody>
      </p:sp>
      <p:sp>
        <p:nvSpPr>
          <p:cNvPr id="6" name="TextBox 5"/>
          <p:cNvSpPr txBox="1"/>
          <p:nvPr/>
        </p:nvSpPr>
        <p:spPr>
          <a:xfrm>
            <a:off x="178656" y="1623060"/>
            <a:ext cx="4357681" cy="5874813"/>
          </a:xfrm>
          <a:prstGeom prst="rect">
            <a:avLst/>
          </a:prstGeom>
          <a:noFill/>
        </p:spPr>
        <p:txBody>
          <a:bodyPr wrap="square" rtlCol="0">
            <a:spAutoFit/>
          </a:bodyPr>
          <a:lstStyle/>
          <a:p>
            <a:pPr defTabSz="1005840" eaLnBrk="1" hangingPunct="1">
              <a:spcBef>
                <a:spcPct val="20000"/>
              </a:spcBef>
            </a:pPr>
            <a:r>
              <a:rPr lang="en-US" sz="2200" u="sng" dirty="0">
                <a:solidFill>
                  <a:srgbClr val="FFFFFF"/>
                </a:solidFill>
                <a:latin typeface="Calibri" panose="020F0502020204030204" pitchFamily="34" charset="0"/>
                <a:ea typeface="Mensch" pitchFamily="2" charset="0"/>
              </a:rPr>
              <a:t>Our Students: Core Influencers</a:t>
            </a: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Gang-involved</a:t>
            </a:r>
          </a:p>
          <a:p>
            <a:pPr marL="188595" indent="-188595" defTabSz="1005840" eaLnBrk="1" hangingPunct="1">
              <a:spcBef>
                <a:spcPct val="20000"/>
              </a:spcBef>
              <a:buFont typeface="Arial" panose="020B0604020202020204" pitchFamily="34" charset="0"/>
              <a:buChar char="•"/>
            </a:pPr>
            <a:endParaRPr lang="en-US" sz="2200" dirty="0">
              <a:solidFill>
                <a:srgbClr val="FFFFFF"/>
              </a:solidFill>
              <a:latin typeface="Calibri" panose="020F0502020204030204" pitchFamily="34" charset="0"/>
              <a:ea typeface="Mensch" pitchFamily="2" charset="0"/>
            </a:endParaRP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Court-involved</a:t>
            </a:r>
          </a:p>
          <a:p>
            <a:pPr marL="188595" indent="-188595" defTabSz="1005840" eaLnBrk="1" hangingPunct="1">
              <a:spcBef>
                <a:spcPct val="20000"/>
              </a:spcBef>
              <a:buFont typeface="Arial" panose="020B0604020202020204" pitchFamily="34" charset="0"/>
              <a:buChar char="•"/>
            </a:pPr>
            <a:endParaRPr lang="en-US" sz="2200" dirty="0">
              <a:solidFill>
                <a:srgbClr val="FFFFFF"/>
              </a:solidFill>
              <a:latin typeface="Calibri" panose="020F0502020204030204" pitchFamily="34" charset="0"/>
              <a:ea typeface="Mensch" pitchFamily="2" charset="0"/>
            </a:endParaRP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Formerly incarcerated</a:t>
            </a:r>
          </a:p>
          <a:p>
            <a:pPr marL="188595" indent="-188595" defTabSz="1005840" eaLnBrk="1" hangingPunct="1">
              <a:spcBef>
                <a:spcPct val="20000"/>
              </a:spcBef>
              <a:buFont typeface="Arial" panose="020B0604020202020204" pitchFamily="34" charset="0"/>
              <a:buChar char="•"/>
            </a:pPr>
            <a:endParaRPr lang="en-US" sz="2200" dirty="0">
              <a:solidFill>
                <a:srgbClr val="FFFFFF"/>
              </a:solidFill>
              <a:latin typeface="Calibri" panose="020F0502020204030204" pitchFamily="34" charset="0"/>
              <a:ea typeface="Mensch" pitchFamily="2" charset="0"/>
            </a:endParaRP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Perpetrators of negative activity</a:t>
            </a:r>
          </a:p>
          <a:p>
            <a:pPr marL="188595" indent="-188595" defTabSz="1005840" eaLnBrk="1" hangingPunct="1">
              <a:spcBef>
                <a:spcPct val="20000"/>
              </a:spcBef>
              <a:buFont typeface="Arial" panose="020B0604020202020204" pitchFamily="34" charset="0"/>
              <a:buChar char="•"/>
            </a:pPr>
            <a:endParaRPr lang="en-US" sz="2200" dirty="0">
              <a:solidFill>
                <a:srgbClr val="FFFFFF"/>
              </a:solidFill>
              <a:latin typeface="Calibri" panose="020F0502020204030204" pitchFamily="34" charset="0"/>
              <a:ea typeface="Mensch" pitchFamily="2" charset="0"/>
            </a:endParaRP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Victims of violence</a:t>
            </a:r>
          </a:p>
          <a:p>
            <a:pPr marL="188595" indent="-188595" defTabSz="1005840" eaLnBrk="1" hangingPunct="1">
              <a:spcBef>
                <a:spcPct val="20000"/>
              </a:spcBef>
              <a:buFont typeface="Arial" panose="020B0604020202020204" pitchFamily="34" charset="0"/>
              <a:buChar char="•"/>
            </a:pPr>
            <a:endParaRPr lang="en-US" sz="2200" dirty="0">
              <a:solidFill>
                <a:srgbClr val="FFFFFF"/>
              </a:solidFill>
              <a:latin typeface="Calibri" panose="020F0502020204030204" pitchFamily="34" charset="0"/>
              <a:ea typeface="Mensch" pitchFamily="2" charset="0"/>
            </a:endParaRP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Opportunity youth</a:t>
            </a:r>
            <a:r>
              <a:rPr lang="en-US" sz="2200" u="sng" dirty="0">
                <a:solidFill>
                  <a:srgbClr val="FFFFFF"/>
                </a:solidFill>
                <a:latin typeface="Calibri" panose="020F0502020204030204" pitchFamily="34" charset="0"/>
                <a:ea typeface="Mensch" pitchFamily="2" charset="0"/>
              </a:rPr>
              <a:t> </a:t>
            </a:r>
          </a:p>
          <a:p>
            <a:pPr marL="188595" indent="-188595" defTabSz="1005840" eaLnBrk="1" hangingPunct="1">
              <a:spcBef>
                <a:spcPct val="20000"/>
              </a:spcBef>
              <a:buFont typeface="Arial" panose="020B0604020202020204" pitchFamily="34" charset="0"/>
              <a:buChar char="•"/>
            </a:pPr>
            <a:endParaRPr lang="en-US" sz="2640" dirty="0">
              <a:solidFill>
                <a:srgbClr val="FFFFFF"/>
              </a:solidFill>
              <a:latin typeface="Mensch" pitchFamily="2" charset="0"/>
              <a:ea typeface="Mensch" pitchFamily="2" charset="0"/>
            </a:endParaRPr>
          </a:p>
          <a:p>
            <a:pPr marL="188595" indent="-188595" defTabSz="1005840" eaLnBrk="1" hangingPunct="1">
              <a:spcBef>
                <a:spcPct val="20000"/>
              </a:spcBef>
              <a:buFont typeface="Arial" panose="020B0604020202020204" pitchFamily="34" charset="0"/>
              <a:buChar char="•"/>
            </a:pPr>
            <a:endParaRPr lang="en-US" sz="2640" dirty="0">
              <a:solidFill>
                <a:srgbClr val="FFFFFF"/>
              </a:solidFill>
              <a:latin typeface="Mensch" pitchFamily="2" charset="0"/>
              <a:ea typeface="Mensch" pitchFamily="2"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8320" y="114300"/>
            <a:ext cx="1210080" cy="934481"/>
          </a:xfrm>
          <a:prstGeom prst="rect">
            <a:avLst/>
          </a:prstGeom>
          <a:solidFill>
            <a:schemeClr val="accent5">
              <a:lumMod val="40000"/>
              <a:lumOff val="60000"/>
            </a:schemeClr>
          </a:solidFill>
        </p:spPr>
      </p:pic>
    </p:spTree>
    <p:extLst>
      <p:ext uri="{BB962C8B-B14F-4D97-AF65-F5344CB8AC3E}">
        <p14:creationId xmlns:p14="http://schemas.microsoft.com/office/powerpoint/2010/main" val="1659888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8AD58E0-CD5D-4104-8E40-3CF7EEF6D9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0"/>
            <a:ext cx="10058400" cy="7543800"/>
          </a:xfrm>
          <a:prstGeom prst="rect">
            <a:avLst/>
          </a:prstGeom>
        </p:spPr>
      </p:pic>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a:xfrm>
            <a:off x="220028" y="434950"/>
            <a:ext cx="7367429" cy="560547"/>
          </a:xfrm>
        </p:spPr>
        <p:txBody>
          <a:bodyPr/>
          <a:lstStyle/>
          <a:p>
            <a:r>
              <a:rPr lang="en-US" u="sng" spc="110" dirty="0">
                <a:solidFill>
                  <a:srgbClr val="F7861E"/>
                </a:solidFill>
              </a:rPr>
              <a:t>Program Staff:</a:t>
            </a:r>
          </a:p>
        </p:txBody>
      </p:sp>
      <p:pic>
        <p:nvPicPr>
          <p:cNvPr id="10" name="Picture 9">
            <a:extLst>
              <a:ext uri="{FF2B5EF4-FFF2-40B4-BE49-F238E27FC236}">
                <a16:creationId xmlns:a16="http://schemas.microsoft.com/office/drawing/2014/main" xmlns="" id="{EC7FAD44-64D9-4274-87F9-FDDAA5F02744}"/>
              </a:ext>
            </a:extLst>
          </p:cNvPr>
          <p:cNvPicPr>
            <a:picLocks noChangeAspect="1"/>
          </p:cNvPicPr>
          <p:nvPr/>
        </p:nvPicPr>
        <p:blipFill>
          <a:blip r:embed="rId4"/>
          <a:stretch>
            <a:fillRect/>
          </a:stretch>
        </p:blipFill>
        <p:spPr>
          <a:xfrm>
            <a:off x="8984626" y="260539"/>
            <a:ext cx="932159" cy="724268"/>
          </a:xfrm>
          <a:prstGeom prst="rect">
            <a:avLst/>
          </a:prstGeom>
        </p:spPr>
      </p:pic>
      <p:sp>
        <p:nvSpPr>
          <p:cNvPr id="11" name="Rectangle 10">
            <a:extLst>
              <a:ext uri="{FF2B5EF4-FFF2-40B4-BE49-F238E27FC236}">
                <a16:creationId xmlns:a16="http://schemas.microsoft.com/office/drawing/2014/main" xmlns="" id="{7224CCB9-2DCF-425D-AEFB-E602F74BE85E}"/>
              </a:ext>
            </a:extLst>
          </p:cNvPr>
          <p:cNvSpPr/>
          <p:nvPr/>
        </p:nvSpPr>
        <p:spPr>
          <a:xfrm>
            <a:off x="-1" y="1316148"/>
            <a:ext cx="4526281" cy="6341953"/>
          </a:xfrm>
          <a:prstGeom prst="rect">
            <a:avLst/>
          </a:prstGeom>
          <a:solidFill>
            <a:schemeClr val="tx1">
              <a:lumMod val="95000"/>
              <a:lumOff val="5000"/>
              <a:alpha val="6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defTabSz="1005840" eaLnBrk="1" hangingPunct="1">
              <a:spcBef>
                <a:spcPct val="20000"/>
              </a:spcBef>
            </a:pPr>
            <a:endParaRPr lang="en-US" sz="1540" dirty="0">
              <a:solidFill>
                <a:srgbClr val="FFFFFF"/>
              </a:solidFill>
            </a:endParaRPr>
          </a:p>
        </p:txBody>
      </p:sp>
      <p:sp>
        <p:nvSpPr>
          <p:cNvPr id="12" name="TextBox 11">
            <a:extLst>
              <a:ext uri="{FF2B5EF4-FFF2-40B4-BE49-F238E27FC236}">
                <a16:creationId xmlns:a16="http://schemas.microsoft.com/office/drawing/2014/main" xmlns="" id="{F2C9C0A3-1E6E-4F94-8914-17D5168DFA09}"/>
              </a:ext>
            </a:extLst>
          </p:cNvPr>
          <p:cNvSpPr txBox="1"/>
          <p:nvPr/>
        </p:nvSpPr>
        <p:spPr>
          <a:xfrm>
            <a:off x="84298" y="1316148"/>
            <a:ext cx="4357681" cy="5658152"/>
          </a:xfrm>
          <a:prstGeom prst="rect">
            <a:avLst/>
          </a:prstGeom>
          <a:noFill/>
        </p:spPr>
        <p:txBody>
          <a:bodyPr wrap="square" rtlCol="0">
            <a:spAutoFit/>
          </a:bodyPr>
          <a:lstStyle/>
          <a:p>
            <a:pPr defTabSz="1005840" eaLnBrk="1" hangingPunct="1">
              <a:spcBef>
                <a:spcPct val="20000"/>
              </a:spcBef>
            </a:pPr>
            <a:r>
              <a:rPr lang="en-US" sz="2200" u="sng" dirty="0">
                <a:solidFill>
                  <a:srgbClr val="FFFFFF"/>
                </a:solidFill>
                <a:latin typeface="Calibri" panose="020F0502020204030204" pitchFamily="34" charset="0"/>
                <a:ea typeface="Mensch" pitchFamily="2" charset="0"/>
              </a:rPr>
              <a:t>Our Staff:</a:t>
            </a: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Formerly Gang-involved</a:t>
            </a:r>
          </a:p>
          <a:p>
            <a:pPr defTabSz="1005840" eaLnBrk="1" hangingPunct="1">
              <a:spcBef>
                <a:spcPct val="20000"/>
              </a:spcBef>
            </a:pPr>
            <a:endParaRPr lang="en-US" sz="2200" dirty="0">
              <a:solidFill>
                <a:srgbClr val="FFFFFF"/>
              </a:solidFill>
              <a:latin typeface="Calibri" panose="020F0502020204030204" pitchFamily="34" charset="0"/>
              <a:ea typeface="Mensch" pitchFamily="2" charset="0"/>
            </a:endParaRP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Formerly incarcerated</a:t>
            </a:r>
          </a:p>
          <a:p>
            <a:pPr marL="188595" indent="-188595" defTabSz="1005840" eaLnBrk="1" hangingPunct="1">
              <a:spcBef>
                <a:spcPct val="20000"/>
              </a:spcBef>
              <a:buFont typeface="Arial" panose="020B0604020202020204" pitchFamily="34" charset="0"/>
              <a:buChar char="•"/>
            </a:pPr>
            <a:endParaRPr lang="en-US" sz="2200" dirty="0">
              <a:solidFill>
                <a:srgbClr val="FFFFFF"/>
              </a:solidFill>
              <a:latin typeface="Calibri" panose="020F0502020204030204" pitchFamily="34" charset="0"/>
              <a:ea typeface="Mensch" pitchFamily="2" charset="0"/>
            </a:endParaRP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Former victims of violence</a:t>
            </a:r>
          </a:p>
          <a:p>
            <a:pPr marL="188595" indent="-188595" defTabSz="1005840" eaLnBrk="1" hangingPunct="1">
              <a:spcBef>
                <a:spcPct val="20000"/>
              </a:spcBef>
              <a:buFont typeface="Arial" panose="020B0604020202020204" pitchFamily="34" charset="0"/>
              <a:buChar char="•"/>
            </a:pPr>
            <a:endParaRPr lang="en-US" sz="2200" dirty="0">
              <a:solidFill>
                <a:srgbClr val="FFFFFF"/>
              </a:solidFill>
              <a:latin typeface="Calibri" panose="020F0502020204030204" pitchFamily="34" charset="0"/>
              <a:ea typeface="Mensch" pitchFamily="2" charset="0"/>
            </a:endParaRP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Former neighborhood disruptors</a:t>
            </a:r>
          </a:p>
          <a:p>
            <a:pPr marL="188595" indent="-188595" defTabSz="1005840" eaLnBrk="1" hangingPunct="1">
              <a:spcBef>
                <a:spcPct val="20000"/>
              </a:spcBef>
              <a:buFont typeface="Arial" panose="020B0604020202020204" pitchFamily="34" charset="0"/>
              <a:buChar char="•"/>
            </a:pPr>
            <a:endParaRPr lang="en-US" sz="2200" dirty="0">
              <a:solidFill>
                <a:srgbClr val="FFFFFF"/>
              </a:solidFill>
              <a:latin typeface="Calibri" panose="020F0502020204030204" pitchFamily="34" charset="0"/>
              <a:ea typeface="Mensch" pitchFamily="2" charset="0"/>
            </a:endParaRP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Little-to-no professional work experience</a:t>
            </a:r>
          </a:p>
          <a:p>
            <a:pPr marL="188595" indent="-188595" defTabSz="1005840" eaLnBrk="1" hangingPunct="1">
              <a:spcBef>
                <a:spcPct val="20000"/>
              </a:spcBef>
              <a:buFont typeface="Arial" panose="020B0604020202020204" pitchFamily="34" charset="0"/>
              <a:buChar char="•"/>
            </a:pPr>
            <a:endParaRPr lang="en-US" sz="2640" dirty="0">
              <a:solidFill>
                <a:srgbClr val="FFFFFF"/>
              </a:solidFill>
              <a:latin typeface="Mensch" pitchFamily="2" charset="0"/>
              <a:ea typeface="Mensch" pitchFamily="2" charset="0"/>
            </a:endParaRPr>
          </a:p>
          <a:p>
            <a:pPr marL="188595" indent="-188595" defTabSz="1005840" eaLnBrk="1" hangingPunct="1">
              <a:spcBef>
                <a:spcPct val="20000"/>
              </a:spcBef>
              <a:buFont typeface="Arial" panose="020B0604020202020204" pitchFamily="34" charset="0"/>
              <a:buChar char="•"/>
            </a:pPr>
            <a:r>
              <a:rPr lang="en-US" sz="2200" dirty="0">
                <a:solidFill>
                  <a:srgbClr val="FFFFFF"/>
                </a:solidFill>
                <a:latin typeface="Calibri" panose="020F0502020204030204" pitchFamily="34" charset="0"/>
                <a:ea typeface="Mensch" pitchFamily="2" charset="0"/>
              </a:rPr>
              <a:t>Committed to students and neighborhoods</a:t>
            </a:r>
          </a:p>
        </p:txBody>
      </p:sp>
    </p:spTree>
    <p:extLst>
      <p:ext uri="{BB962C8B-B14F-4D97-AF65-F5344CB8AC3E}">
        <p14:creationId xmlns:p14="http://schemas.microsoft.com/office/powerpoint/2010/main" val="3688855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652C955-56B7-4AD2-A74B-C6E895570C2A}"/>
              </a:ext>
            </a:extLst>
          </p:cNvPr>
          <p:cNvSpPr>
            <a:spLocks noGrp="1"/>
          </p:cNvSpPr>
          <p:nvPr>
            <p:ph type="title"/>
          </p:nvPr>
        </p:nvSpPr>
        <p:spPr>
          <a:xfrm>
            <a:off x="502921" y="704532"/>
            <a:ext cx="8134532" cy="560547"/>
          </a:xfrm>
        </p:spPr>
        <p:txBody>
          <a:bodyPr/>
          <a:lstStyle/>
          <a:p>
            <a:r>
              <a:rPr lang="en-US" dirty="0"/>
              <a:t>Challenges: </a:t>
            </a:r>
            <a:r>
              <a:rPr lang="en-US" sz="2530" dirty="0">
                <a:solidFill>
                  <a:srgbClr val="F7861E"/>
                </a:solidFill>
              </a:rPr>
              <a:t>Data Use and Evaluation</a:t>
            </a:r>
          </a:p>
        </p:txBody>
      </p:sp>
      <p:sp>
        <p:nvSpPr>
          <p:cNvPr id="2" name="Content Placeholder 1">
            <a:extLst>
              <a:ext uri="{FF2B5EF4-FFF2-40B4-BE49-F238E27FC236}">
                <a16:creationId xmlns:a16="http://schemas.microsoft.com/office/drawing/2014/main" xmlns="" id="{7AFD0F48-449A-4A11-BD9A-B12ABB39D96E}"/>
              </a:ext>
            </a:extLst>
          </p:cNvPr>
          <p:cNvSpPr>
            <a:spLocks noGrp="1"/>
          </p:cNvSpPr>
          <p:nvPr>
            <p:ph idx="1"/>
          </p:nvPr>
        </p:nvSpPr>
        <p:spPr>
          <a:xfrm>
            <a:off x="502920" y="1368108"/>
            <a:ext cx="9314498" cy="6132830"/>
          </a:xfrm>
          <a:ln>
            <a:noFill/>
          </a:ln>
        </p:spPr>
        <p:txBody>
          <a:bodyPr/>
          <a:lstStyle/>
          <a:p>
            <a:pPr>
              <a:buClr>
                <a:schemeClr val="tx1"/>
              </a:buClr>
              <a:buFont typeface="Wingdings" panose="05000000000000000000" pitchFamily="2" charset="2"/>
              <a:buChar char="q"/>
            </a:pPr>
            <a:r>
              <a:rPr lang="en-US" sz="2200" b="1" dirty="0">
                <a:solidFill>
                  <a:srgbClr val="005596"/>
                </a:solidFill>
                <a:latin typeface="Calibri" panose="020F0502020204030204" pitchFamily="34" charset="0"/>
              </a:rPr>
              <a:t>New concepts for the organization</a:t>
            </a:r>
            <a:endParaRPr lang="en-US" sz="2200" dirty="0">
              <a:latin typeface="Calibri" panose="020F0502020204030204" pitchFamily="34" charset="0"/>
            </a:endParaRPr>
          </a:p>
          <a:p>
            <a:pPr>
              <a:buFont typeface="Wingdings" panose="05000000000000000000" pitchFamily="2" charset="2"/>
              <a:buChar char="q"/>
            </a:pPr>
            <a:endParaRPr lang="en-US" sz="2200" b="1" dirty="0">
              <a:solidFill>
                <a:srgbClr val="005596"/>
              </a:solidFill>
              <a:latin typeface="Calibri" panose="020F0502020204030204" pitchFamily="34" charset="0"/>
            </a:endParaRPr>
          </a:p>
          <a:p>
            <a:pPr>
              <a:buFont typeface="Wingdings" panose="05000000000000000000" pitchFamily="2" charset="2"/>
              <a:buChar char="q"/>
            </a:pPr>
            <a:r>
              <a:rPr lang="en-US" sz="2200" b="1" dirty="0">
                <a:solidFill>
                  <a:srgbClr val="005596"/>
                </a:solidFill>
                <a:latin typeface="Calibri" panose="020F0502020204030204" pitchFamily="34" charset="0"/>
              </a:rPr>
              <a:t>Completely new skills for most staff</a:t>
            </a:r>
            <a:endParaRPr lang="en-US" sz="2200" i="1" dirty="0">
              <a:latin typeface="Calibri" panose="020F0502020204030204" pitchFamily="34" charset="0"/>
            </a:endParaRPr>
          </a:p>
          <a:p>
            <a:pPr>
              <a:buFont typeface="Wingdings" panose="05000000000000000000" pitchFamily="2" charset="2"/>
              <a:buChar char="q"/>
            </a:pPr>
            <a:endParaRPr lang="en-US" sz="2200" b="1" dirty="0">
              <a:solidFill>
                <a:srgbClr val="005596"/>
              </a:solidFill>
              <a:latin typeface="Calibri" panose="020F0502020204030204" pitchFamily="34" charset="0"/>
            </a:endParaRPr>
          </a:p>
          <a:p>
            <a:pPr>
              <a:buFont typeface="Wingdings" panose="05000000000000000000" pitchFamily="2" charset="2"/>
              <a:buChar char="q"/>
            </a:pPr>
            <a:r>
              <a:rPr lang="en-US" sz="2200" b="1" dirty="0">
                <a:solidFill>
                  <a:srgbClr val="005596"/>
                </a:solidFill>
                <a:latin typeface="Calibri" panose="020F0502020204030204" pitchFamily="34" charset="0"/>
              </a:rPr>
              <a:t>Difficulty accepting causal importance to learning, improvement, funding</a:t>
            </a:r>
          </a:p>
          <a:p>
            <a:pPr>
              <a:buFont typeface="Wingdings" panose="05000000000000000000" pitchFamily="2" charset="2"/>
              <a:buChar char="q"/>
            </a:pPr>
            <a:endParaRPr lang="en-US" sz="2200" b="1" dirty="0">
              <a:solidFill>
                <a:srgbClr val="005596"/>
              </a:solidFill>
              <a:latin typeface="Calibri" panose="020F0502020204030204" pitchFamily="34" charset="0"/>
            </a:endParaRPr>
          </a:p>
          <a:p>
            <a:pPr>
              <a:buFont typeface="Wingdings" panose="05000000000000000000" pitchFamily="2" charset="2"/>
              <a:buChar char="q"/>
            </a:pPr>
            <a:r>
              <a:rPr lang="en-US" sz="2200" b="1" dirty="0">
                <a:solidFill>
                  <a:srgbClr val="005596"/>
                </a:solidFill>
                <a:latin typeface="Calibri" panose="020F0502020204030204" pitchFamily="34" charset="0"/>
              </a:rPr>
              <a:t>Worker bee mentality</a:t>
            </a:r>
          </a:p>
          <a:p>
            <a:pPr>
              <a:buFont typeface="Wingdings" panose="05000000000000000000" pitchFamily="2" charset="2"/>
              <a:buChar char="q"/>
            </a:pPr>
            <a:endParaRPr lang="en-US" sz="2200" b="1" dirty="0">
              <a:solidFill>
                <a:srgbClr val="005596"/>
              </a:solidFill>
              <a:latin typeface="Calibri" panose="020F0502020204030204" pitchFamily="34" charset="0"/>
            </a:endParaRPr>
          </a:p>
          <a:p>
            <a:pPr>
              <a:buFont typeface="Wingdings" panose="05000000000000000000" pitchFamily="2" charset="2"/>
              <a:buChar char="q"/>
            </a:pPr>
            <a:r>
              <a:rPr lang="en-US" sz="2200" b="1" dirty="0">
                <a:solidFill>
                  <a:srgbClr val="005596"/>
                </a:solidFill>
                <a:latin typeface="Calibri" panose="020F0502020204030204" pitchFamily="34" charset="0"/>
              </a:rPr>
              <a:t>Baseline data for target population is limited</a:t>
            </a:r>
          </a:p>
          <a:p>
            <a:pPr>
              <a:buFont typeface="Wingdings" panose="05000000000000000000" pitchFamily="2" charset="2"/>
              <a:buChar char="q"/>
            </a:pPr>
            <a:endParaRPr lang="en-US" sz="2200" b="1" dirty="0">
              <a:solidFill>
                <a:srgbClr val="005596"/>
              </a:solidFill>
              <a:latin typeface="Calibri" panose="020F0502020204030204" pitchFamily="34" charset="0"/>
            </a:endParaRPr>
          </a:p>
          <a:p>
            <a:pPr>
              <a:buFont typeface="Wingdings" panose="05000000000000000000" pitchFamily="2" charset="2"/>
              <a:buChar char="q"/>
            </a:pPr>
            <a:r>
              <a:rPr lang="en-US" sz="2200" b="1" dirty="0">
                <a:solidFill>
                  <a:srgbClr val="005596"/>
                </a:solidFill>
                <a:latin typeface="Calibri" panose="020F0502020204030204" pitchFamily="34" charset="0"/>
              </a:rPr>
              <a:t>Progress is slow</a:t>
            </a:r>
          </a:p>
        </p:txBody>
      </p:sp>
    </p:spTree>
    <p:extLst>
      <p:ext uri="{BB962C8B-B14F-4D97-AF65-F5344CB8AC3E}">
        <p14:creationId xmlns:p14="http://schemas.microsoft.com/office/powerpoint/2010/main" val="330984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YearUppowerpointgoldfinal">
  <a:themeElements>
    <a:clrScheme name="YearUp">
      <a:dk1>
        <a:sysClr val="windowText" lastClr="000000"/>
      </a:dk1>
      <a:lt1>
        <a:sysClr val="window" lastClr="FFFFFF"/>
      </a:lt1>
      <a:dk2>
        <a:srgbClr val="1C4097"/>
      </a:dk2>
      <a:lt2>
        <a:srgbClr val="FFFFFF"/>
      </a:lt2>
      <a:accent1>
        <a:srgbClr val="1C4097"/>
      </a:accent1>
      <a:accent2>
        <a:srgbClr val="5574CA"/>
      </a:accent2>
      <a:accent3>
        <a:srgbClr val="DCE2F2"/>
      </a:accent3>
      <a:accent4>
        <a:srgbClr val="D19200"/>
      </a:accent4>
      <a:accent5>
        <a:srgbClr val="E7C273"/>
      </a:accent5>
      <a:accent6>
        <a:srgbClr val="F3E4C4"/>
      </a:accent6>
      <a:hlink>
        <a:srgbClr val="5574CA"/>
      </a:hlink>
      <a:folHlink>
        <a:srgbClr val="413073"/>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template with slides June 2010.pot [Read-Only] [Compatibility Mode]" id="{0EC5B70C-838D-4894-9BFE-D1A30380F9AF}" vid="{4EC50699-A6DD-4D91-83AB-59F97E9CB5B8}"/>
    </a:ext>
  </a:extLst>
</a:theme>
</file>

<file path=ppt/theme/theme10.xml><?xml version="1.0" encoding="utf-8"?>
<a:theme xmlns:a="http://schemas.openxmlformats.org/drawingml/2006/main" name="6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5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 Interior">
  <a:themeElements>
    <a:clrScheme name="YearUp">
      <a:dk1>
        <a:sysClr val="windowText" lastClr="000000"/>
      </a:dk1>
      <a:lt1>
        <a:sysClr val="window" lastClr="FFFFFF"/>
      </a:lt1>
      <a:dk2>
        <a:srgbClr val="1C4097"/>
      </a:dk2>
      <a:lt2>
        <a:srgbClr val="FFFFFF"/>
      </a:lt2>
      <a:accent1>
        <a:srgbClr val="1C4097"/>
      </a:accent1>
      <a:accent2>
        <a:srgbClr val="5574CA"/>
      </a:accent2>
      <a:accent3>
        <a:srgbClr val="DCE2F2"/>
      </a:accent3>
      <a:accent4>
        <a:srgbClr val="D19200"/>
      </a:accent4>
      <a:accent5>
        <a:srgbClr val="E7C273"/>
      </a:accent5>
      <a:accent6>
        <a:srgbClr val="F3E4C4"/>
      </a:accent6>
      <a:hlink>
        <a:srgbClr val="5574CA"/>
      </a:hlink>
      <a:folHlink>
        <a:srgbClr val="413073"/>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template with slides June 2010.pot [Read-Only] [Compatibility Mode]" id="{0EC5B70C-838D-4894-9BFE-D1A30380F9AF}" vid="{B8C487BA-6313-4326-886D-F5B522CB9BD0}"/>
    </a:ext>
  </a:extLst>
</a:theme>
</file>

<file path=ppt/theme/theme2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ue Interior">
  <a:themeElements>
    <a:clrScheme name="1_Blue Interior 1">
      <a:dk1>
        <a:srgbClr val="000000"/>
      </a:dk1>
      <a:lt1>
        <a:srgbClr val="FFFFFF"/>
      </a:lt1>
      <a:dk2>
        <a:srgbClr val="1C4097"/>
      </a:dk2>
      <a:lt2>
        <a:srgbClr val="FFFFFF"/>
      </a:lt2>
      <a:accent1>
        <a:srgbClr val="1C4097"/>
      </a:accent1>
      <a:accent2>
        <a:srgbClr val="5574CA"/>
      </a:accent2>
      <a:accent3>
        <a:srgbClr val="FFFFFF"/>
      </a:accent3>
      <a:accent4>
        <a:srgbClr val="000000"/>
      </a:accent4>
      <a:accent5>
        <a:srgbClr val="ABAFC9"/>
      </a:accent5>
      <a:accent6>
        <a:srgbClr val="4C68B7"/>
      </a:accent6>
      <a:hlink>
        <a:srgbClr val="5574CA"/>
      </a:hlink>
      <a:folHlink>
        <a:srgbClr val="413073"/>
      </a:folHlink>
    </a:clrScheme>
    <a:fontScheme name="1_Blue Interior">
      <a:majorFont>
        <a:latin typeface="Verdan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Blue Interior 1">
        <a:dk1>
          <a:srgbClr val="000000"/>
        </a:dk1>
        <a:lt1>
          <a:srgbClr val="FFFFFF"/>
        </a:lt1>
        <a:dk2>
          <a:srgbClr val="1C4097"/>
        </a:dk2>
        <a:lt2>
          <a:srgbClr val="FFFFFF"/>
        </a:lt2>
        <a:accent1>
          <a:srgbClr val="1C4097"/>
        </a:accent1>
        <a:accent2>
          <a:srgbClr val="5574CA"/>
        </a:accent2>
        <a:accent3>
          <a:srgbClr val="FFFFFF"/>
        </a:accent3>
        <a:accent4>
          <a:srgbClr val="000000"/>
        </a:accent4>
        <a:accent5>
          <a:srgbClr val="ABAFC9"/>
        </a:accent5>
        <a:accent6>
          <a:srgbClr val="4C68B7"/>
        </a:accent6>
        <a:hlink>
          <a:srgbClr val="5574CA"/>
        </a:hlink>
        <a:folHlink>
          <a:srgbClr val="41307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with slides June 2010.pot [Read-Only] [Compatibility Mode]" id="{0EC5B70C-838D-4894-9BFE-D1A30380F9AF}" vid="{7D221A75-A11F-4800-BDA9-DF69CB0174CE}"/>
    </a:ext>
  </a:extLst>
</a:theme>
</file>

<file path=ppt/theme/theme30.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ridgespan 2009 Draft 2 MHC 09 14 09">
  <a:themeElements>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fontScheme name="Bridgespan 2009 Draft 2 MHC 09 14 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175" cap="flat" cmpd="sng" algn="ctr">
          <a:solidFill>
            <a:schemeClr val="bg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Bridgespan 2009 Draft 2 MHC 09 14 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idgespan 2009 Draft 2 MHC 09 14 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idgespan 2009 Draft 2 MHC 09 14 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idgespan 2009 Draft 2 MHC 09 14 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idgespan 2009 Draft 2 MHC 09 14 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idgespan 2009 Draft 2 MHC 09 14 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idgespan 2009 Draft 2 MHC 09 14 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idgespan 2009 Draft 2 MHC 09 14 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idgespan 2009 Draft 2 MHC 09 14 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idgespan 2009 Draft 2 MHC 09 14 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idgespan 2009 Draft 2 MHC 09 14 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idgespan 2009 Draft 2 MHC 09 14 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idgespan 2009 Draft 2 MHC 09 14 09 13">
        <a:dk1>
          <a:srgbClr val="000000"/>
        </a:dk1>
        <a:lt1>
          <a:srgbClr val="FFFFFF"/>
        </a:lt1>
        <a:dk2>
          <a:srgbClr val="000000"/>
        </a:dk2>
        <a:lt2>
          <a:srgbClr val="808080"/>
        </a:lt2>
        <a:accent1>
          <a:srgbClr val="0072B2"/>
        </a:accent1>
        <a:accent2>
          <a:srgbClr val="3399FF"/>
        </a:accent2>
        <a:accent3>
          <a:srgbClr val="FFFFFF"/>
        </a:accent3>
        <a:accent4>
          <a:srgbClr val="000000"/>
        </a:accent4>
        <a:accent5>
          <a:srgbClr val="AABCD5"/>
        </a:accent5>
        <a:accent6>
          <a:srgbClr val="2D8AE7"/>
        </a:accent6>
        <a:hlink>
          <a:srgbClr val="F78F1E"/>
        </a:hlink>
        <a:folHlink>
          <a:srgbClr val="3399FF"/>
        </a:folHlink>
      </a:clrScheme>
      <a:clrMap bg1="lt1" tx1="dk1" bg2="lt2" tx2="dk2" accent1="accent1" accent2="accent2" accent3="accent3" accent4="accent4" accent5="accent5" accent6="accent6" hlink="hlink" folHlink="folHlink"/>
    </a:extraClrScheme>
    <a:extraClrScheme>
      <a:clrScheme name="Bridgespan 2009 Draft 2 MHC 09 14 09 14">
        <a:dk1>
          <a:srgbClr val="000000"/>
        </a:dk1>
        <a:lt1>
          <a:srgbClr val="FFFFFF"/>
        </a:lt1>
        <a:dk2>
          <a:srgbClr val="000000"/>
        </a:dk2>
        <a:lt2>
          <a:srgbClr val="808080"/>
        </a:lt2>
        <a:accent1>
          <a:srgbClr val="0072B2"/>
        </a:accent1>
        <a:accent2>
          <a:srgbClr val="66CCFF"/>
        </a:accent2>
        <a:accent3>
          <a:srgbClr val="FFFFFF"/>
        </a:accent3>
        <a:accent4>
          <a:srgbClr val="000000"/>
        </a:accent4>
        <a:accent5>
          <a:srgbClr val="AABCD5"/>
        </a:accent5>
        <a:accent6>
          <a:srgbClr val="5CB9E7"/>
        </a:accent6>
        <a:hlink>
          <a:srgbClr val="F78F1E"/>
        </a:hlink>
        <a:folHlink>
          <a:srgbClr val="66CCFF"/>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YUDocuments" ma:contentTypeID="0x010100B87E9154DA644E6BBE43C69C60B2A5F0000DCDB1356864144088D8CC3D233B6C08" ma:contentTypeVersion="1" ma:contentTypeDescription="Year Up Document Content Type" ma:contentTypeScope="" ma:versionID="994eba660b2d269be73b1e405c803217">
  <xsd:schema xmlns:xsd="http://www.w3.org/2001/XMLSchema" xmlns:xs="http://www.w3.org/2001/XMLSchema" xmlns:p="http://schemas.microsoft.com/office/2006/metadata/properties" xmlns:ns1="http://schemas.microsoft.com/sharepoint/v3" xmlns:ns2="4C11D12C-C0FA-445E-82D2-131D7076F3AA" xmlns:ns3="7abf258d-d15a-4ce2-a6f3-74b9b7a7f86f" targetNamespace="http://schemas.microsoft.com/office/2006/metadata/properties" ma:root="true" ma:fieldsID="b07f5afe238f7555d39046e28ca6a2db" ns1:_="" ns2:_="" ns3:_="">
    <xsd:import namespace="http://schemas.microsoft.com/sharepoint/v3"/>
    <xsd:import namespace="4C11D12C-C0FA-445E-82D2-131D7076F3AA"/>
    <xsd:import namespace="7abf258d-d15a-4ce2-a6f3-74b9b7a7f86f"/>
    <xsd:element name="properties">
      <xsd:complexType>
        <xsd:sequence>
          <xsd:element name="documentManagement">
            <xsd:complexType>
              <xsd:all>
                <xsd:element ref="ns2:Departments_0" minOccurs="0"/>
                <xsd:element ref="ns2:Sites_0" minOccurs="0"/>
                <xsd:element ref="ns3:TaxCatchAll" minOccurs="0"/>
                <xsd:element ref="ns3:TaxCatchAllLabel" minOccurs="0"/>
                <xsd:element ref="ns1:AverageRating" minOccurs="0"/>
                <xsd:element ref="ns1:RatingCount"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4" nillable="true" ma:displayName="Rating (0-5)" ma:decimals="2" ma:description="Average value of all the ratings that have been submitted" ma:internalName="AverageRating" ma:readOnly="true">
      <xsd:simpleType>
        <xsd:restriction base="dms:Number"/>
      </xsd:simpleType>
    </xsd:element>
    <xsd:element name="RatingCount" ma:index="15" nillable="true" ma:displayName="Number of Ratings" ma:decimals="0" ma:description="Number of ratings submitted" ma:internalName="RatingCount"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4C11D12C-C0FA-445E-82D2-131D7076F3AA" elementFormDefault="qualified">
    <xsd:import namespace="http://schemas.microsoft.com/office/2006/documentManagement/types"/>
    <xsd:import namespace="http://schemas.microsoft.com/office/infopath/2007/PartnerControls"/>
    <xsd:element name="Departments_0" ma:index="9" nillable="true" ma:taxonomy="true" ma:internalName="Departments_0" ma:taxonomyFieldName="Departments" ma:displayName="Department" ma:default="" ma:fieldId="{ade9dd6d-4ca6-4745-95c6-00fab7cd1605}" ma:taxonomyMulti="true" ma:sspId="e9a9807c-b67d-45fa-bd21-6ff2933243a2" ma:termSetId="d5072efe-a6d7-49ed-bbc3-d98917851319" ma:anchorId="00000000-0000-0000-0000-000000000000" ma:open="false" ma:isKeyword="false">
      <xsd:complexType>
        <xsd:sequence>
          <xsd:element ref="pc:Terms" minOccurs="0" maxOccurs="1"/>
        </xsd:sequence>
      </xsd:complexType>
    </xsd:element>
    <xsd:element name="Sites_0" ma:index="11" nillable="true" ma:taxonomy="true" ma:internalName="Sites_0" ma:taxonomyFieldName="Sites" ma:displayName="Site" ma:default="" ma:fieldId="{4fb0a2b2-2928-4ab8-a495-55c59c2894c2}" ma:taxonomyMulti="true" ma:sspId="e9a9807c-b67d-45fa-bd21-6ff2933243a2" ma:termSetId="59b591f4-a91c-47a9-8d1e-9dc80ba5a3b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bf258d-d15a-4ce2-a6f3-74b9b7a7f86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1d1d5d2-a60a-4aa2-b1dc-6cf3f2d70107}" ma:internalName="TaxCatchAll" ma:showField="CatchAllData" ma:web="7abf258d-d15a-4ce2-a6f3-74b9b7a7f86f">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71d1d5d2-a60a-4aa2-b1dc-6cf3f2d70107}" ma:internalName="TaxCatchAllLabel" ma:readOnly="true" ma:showField="CatchAllDataLabel" ma:web="7abf258d-d15a-4ce2-a6f3-74b9b7a7f86f">
      <xsd:complexType>
        <xsd:complexContent>
          <xsd:extension base="dms:MultiChoiceLookup">
            <xsd:sequence>
              <xsd:element name="Value" type="dms:Lookup" maxOccurs="unbounded" minOccurs="0" nillable="true"/>
            </xsd:sequence>
          </xsd:extension>
        </xsd:complexContent>
      </xsd:complexType>
    </xsd:element>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Props1.xml><?xml version="1.0" encoding="utf-8"?>
<ds:datastoreItem xmlns:ds="http://schemas.openxmlformats.org/officeDocument/2006/customXml" ds:itemID="{E75D8BB3-9FC3-4C79-B07F-96150899E9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C11D12C-C0FA-445E-82D2-131D7076F3AA"/>
    <ds:schemaRef ds:uri="7abf258d-d15a-4ce2-a6f3-74b9b7a7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28B4A4-6822-4124-AF61-83FD0A1E011D}">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PowerPoint template with slides June 2010</Template>
  <TotalTime>6621</TotalTime>
  <Words>3095</Words>
  <Application>Microsoft Office PowerPoint</Application>
  <PresentationFormat>Custom</PresentationFormat>
  <Paragraphs>491</Paragraphs>
  <Slides>59</Slides>
  <Notes>58</Notes>
  <HiddenSlides>0</HiddenSlides>
  <MMClips>0</MMClips>
  <ScaleCrop>false</ScaleCrop>
  <HeadingPairs>
    <vt:vector size="6" baseType="variant">
      <vt:variant>
        <vt:lpstr>Fonts Used</vt:lpstr>
      </vt:variant>
      <vt:variant>
        <vt:i4>10</vt:i4>
      </vt:variant>
      <vt:variant>
        <vt:lpstr>Theme</vt:lpstr>
      </vt:variant>
      <vt:variant>
        <vt:i4>34</vt:i4>
      </vt:variant>
      <vt:variant>
        <vt:lpstr>Slide Titles</vt:lpstr>
      </vt:variant>
      <vt:variant>
        <vt:i4>59</vt:i4>
      </vt:variant>
    </vt:vector>
  </HeadingPairs>
  <TitlesOfParts>
    <vt:vector size="103" baseType="lpstr">
      <vt:lpstr>ＭＳ Ｐゴシック</vt:lpstr>
      <vt:lpstr>Arial</vt:lpstr>
      <vt:lpstr>Bookman Old Style</vt:lpstr>
      <vt:lpstr>Calibri</vt:lpstr>
      <vt:lpstr>Calibri Light</vt:lpstr>
      <vt:lpstr>Georgia</vt:lpstr>
      <vt:lpstr>Mensch</vt:lpstr>
      <vt:lpstr>Times New Roman</vt:lpstr>
      <vt:lpstr>Verdana</vt:lpstr>
      <vt:lpstr>Wingdings</vt:lpstr>
      <vt:lpstr>YearUppowerpointgoldfinal</vt:lpstr>
      <vt:lpstr>Blue Interior</vt:lpstr>
      <vt:lpstr>1_Blue Interior</vt:lpstr>
      <vt:lpstr>Bridgespan 2009 Draft 2 MHC 09 14 09</vt:lpstr>
      <vt:lpstr>1_Bridgespan 2009 Draft 2 MHC 09 14 09</vt:lpstr>
      <vt:lpstr>2_Bridgespan 2009 Draft 2 MHC 09 14 09</vt:lpstr>
      <vt:lpstr>3_Bridgespan 2009 Draft 2 MHC 09 14 09</vt:lpstr>
      <vt:lpstr>4_Bridgespan 2009 Draft 2 MHC 09 14 09</vt:lpstr>
      <vt:lpstr>5_Bridgespan 2009 Draft 2 MHC 09 14 09</vt:lpstr>
      <vt:lpstr>6_Bridgespan 2009 Draft 2 MHC 09 14 09</vt:lpstr>
      <vt:lpstr>7_Bridgespan 2009 Draft 2 MHC 09 14 09</vt:lpstr>
      <vt:lpstr>8_Bridgespan 2009 Draft 2 MHC 09 14 09</vt:lpstr>
      <vt:lpstr>9_Bridgespan 2009 Draft 2 MHC 09 14 09</vt:lpstr>
      <vt:lpstr>10_Bridgespan 2009 Draft 2 MHC 09 14 09</vt:lpstr>
      <vt:lpstr>11_Bridgespan 2009 Draft 2 MHC 09 14 09</vt:lpstr>
      <vt:lpstr>12_Bridgespan 2009 Draft 2 MHC 09 14 09</vt:lpstr>
      <vt:lpstr>13_Bridgespan 2009 Draft 2 MHC 09 14 09</vt:lpstr>
      <vt:lpstr>14_Bridgespan 2009 Draft 2 MHC 09 14 09</vt:lpstr>
      <vt:lpstr>15_Bridgespan 2009 Draft 2 MHC 09 14 09</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Helping Program Staff Make Sense of Data to Drive Decisions</vt:lpstr>
      <vt:lpstr>College Bound Dorchester</vt:lpstr>
      <vt:lpstr>The Problem</vt:lpstr>
      <vt:lpstr>Our Approach</vt:lpstr>
      <vt:lpstr>Program Components </vt:lpstr>
      <vt:lpstr>College Connections Program</vt:lpstr>
      <vt:lpstr>PowerPoint Presentation</vt:lpstr>
      <vt:lpstr>Program Staff:</vt:lpstr>
      <vt:lpstr>Challenges: Data Use and Evaluation</vt:lpstr>
      <vt:lpstr>A Strategic Shift: Data Dedication</vt:lpstr>
      <vt:lpstr>Our Tools: Ground Zero to Build Capacity</vt:lpstr>
      <vt:lpstr>Our Tools: ETO Reports</vt:lpstr>
      <vt:lpstr>Our Tools: Progress Reports</vt:lpstr>
      <vt:lpstr>Our Tools: Assessing Influence and Readiness</vt:lpstr>
      <vt:lpstr>Our Tools: Mapping Outcomes</vt:lpstr>
      <vt:lpstr>Continuous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 Tsin Director of Data &amp; Accountability Urban Alliance  dtsin@theurbanalliance.org</vt:lpstr>
      <vt:lpstr>Helping Program Staff Make Sense of Data to Drive Decisions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 it to your work!</vt:lpstr>
      <vt:lpstr>PowerPoint Presentation</vt:lpstr>
      <vt:lpstr>Apply it to your work!</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No Picture</dc:title>
  <dc:subject/>
  <dc:creator>Gajdowski, Matthew</dc:creator>
  <cp:keywords/>
  <dc:description/>
  <cp:lastModifiedBy>Britt, Jessica</cp:lastModifiedBy>
  <cp:revision>150</cp:revision>
  <cp:lastPrinted>2017-10-26T13:41:57Z</cp:lastPrinted>
  <dcterms:created xsi:type="dcterms:W3CDTF">2016-10-11T17:25:21Z</dcterms:created>
  <dcterms:modified xsi:type="dcterms:W3CDTF">2017-11-09T21:02:05Z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44RYEHYFZ46F-185-704</vt:lpwstr>
  </property>
  <property fmtid="{D5CDD505-2E9C-101B-9397-08002B2CF9AE}" pid="3" name="_dlc_DocIdItemGuid">
    <vt:lpwstr>37880b59-cb6f-4367-b6a9-747cbed90f0b</vt:lpwstr>
  </property>
  <property fmtid="{D5CDD505-2E9C-101B-9397-08002B2CF9AE}" pid="4" name="_dlc_DocIdUrl">
    <vt:lpwstr>https://yugene.yearup.org/ProgramSupport/Marketing/_layouts/DocIdRedir.aspx?ID=44RYEHYFZ46F-185-704, 44RYEHYFZ46F-185-704</vt:lpwstr>
  </property>
  <property fmtid="{D5CDD505-2E9C-101B-9397-08002B2CF9AE}" pid="5" name="TaxCatchAll">
    <vt:lpwstr/>
  </property>
  <property fmtid="{D5CDD505-2E9C-101B-9397-08002B2CF9AE}" pid="6" name="Departments_0">
    <vt:lpwstr/>
  </property>
  <property fmtid="{D5CDD505-2E9C-101B-9397-08002B2CF9AE}" pid="7" name="Sites_0">
    <vt:lpwstr/>
  </property>
</Properties>
</file>