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4"/>
  </p:notesMasterIdLst>
  <p:handoutMasterIdLst>
    <p:handoutMasterId r:id="rId25"/>
  </p:handoutMasterIdLst>
  <p:sldIdLst>
    <p:sldId id="285" r:id="rId3"/>
    <p:sldId id="328" r:id="rId4"/>
    <p:sldId id="346" r:id="rId5"/>
    <p:sldId id="354" r:id="rId6"/>
    <p:sldId id="353" r:id="rId7"/>
    <p:sldId id="307" r:id="rId8"/>
    <p:sldId id="308" r:id="rId9"/>
    <p:sldId id="309" r:id="rId10"/>
    <p:sldId id="310" r:id="rId11"/>
    <p:sldId id="311" r:id="rId12"/>
    <p:sldId id="318" r:id="rId13"/>
    <p:sldId id="335" r:id="rId14"/>
    <p:sldId id="337" r:id="rId15"/>
    <p:sldId id="338" r:id="rId16"/>
    <p:sldId id="352" r:id="rId17"/>
    <p:sldId id="340" r:id="rId18"/>
    <p:sldId id="348" r:id="rId19"/>
    <p:sldId id="351" r:id="rId20"/>
    <p:sldId id="349" r:id="rId21"/>
    <p:sldId id="327" r:id="rId22"/>
    <p:sldId id="34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7D005F"/>
    <a:srgbClr val="B548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2" autoAdjust="0"/>
    <p:restoredTop sz="84211" autoAdjust="0"/>
  </p:normalViewPr>
  <p:slideViewPr>
    <p:cSldViewPr snapToGrid="0" snapToObjects="1">
      <p:cViewPr>
        <p:scale>
          <a:sx n="100" d="100"/>
          <a:sy n="100" d="100"/>
        </p:scale>
        <p:origin x="-72"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2" d="100"/>
          <a:sy n="92" d="100"/>
        </p:scale>
        <p:origin x="-265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6CEEE7-9143-894A-A0F0-E49C99D7958A}" type="datetimeFigureOut">
              <a:rPr lang="en-US" smtClean="0"/>
              <a:pPr/>
              <a:t>12/29/11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6FEB6D-8747-F444-9298-ABF6926691A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9B196-A79E-774D-A455-26858C579878}" type="datetimeFigureOut">
              <a:rPr lang="en-US" smtClean="0"/>
              <a:pPr/>
              <a:t>12/29/11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D490E-CB34-9641-BF18-60708E7E9B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United_Nations_Conference_on_Environment_and_Develop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Grp="1" noChangeArrowheads="1"/>
          </p:cNvSpPr>
          <p:nvPr/>
        </p:nvSpPr>
        <p:spPr bwMode="auto">
          <a:xfrm>
            <a:off x="1" y="0"/>
            <a:ext cx="2972320" cy="456575"/>
          </a:xfrm>
          <a:prstGeom prst="rect">
            <a:avLst/>
          </a:prstGeom>
          <a:noFill/>
          <a:ln w="9525">
            <a:noFill/>
            <a:miter lim="800000"/>
            <a:headEnd/>
            <a:tailEnd/>
          </a:ln>
        </p:spPr>
        <p:txBody>
          <a:bodyPr lIns="91451" tIns="45726" rIns="91451" bIns="45726">
            <a:prstTxWarp prst="textNoShape">
              <a:avLst/>
            </a:prstTxWarp>
          </a:bodyPr>
          <a:lstStyle/>
          <a:p>
            <a:r>
              <a:rPr lang="en-US" sz="1200" dirty="0" smtClean="0"/>
              <a:t>Should Environmental and Social Sustainability be a Core Value for Evaluators?</a:t>
            </a:r>
            <a:endParaRPr lang="en-US" sz="1200" dirty="0"/>
          </a:p>
        </p:txBody>
      </p:sp>
      <p:sp>
        <p:nvSpPr>
          <p:cNvPr id="7171" name="Rectangle 3"/>
          <p:cNvSpPr txBox="1">
            <a:spLocks noGrp="1" noChangeArrowheads="1"/>
          </p:cNvSpPr>
          <p:nvPr/>
        </p:nvSpPr>
        <p:spPr bwMode="auto">
          <a:xfrm>
            <a:off x="3884122" y="0"/>
            <a:ext cx="2972320" cy="456575"/>
          </a:xfrm>
          <a:prstGeom prst="rect">
            <a:avLst/>
          </a:prstGeom>
          <a:noFill/>
          <a:ln w="9525">
            <a:noFill/>
            <a:miter lim="800000"/>
            <a:headEnd/>
            <a:tailEnd/>
          </a:ln>
        </p:spPr>
        <p:txBody>
          <a:bodyPr lIns="91451" tIns="45726" rIns="91451" bIns="45726">
            <a:prstTxWarp prst="textNoShape">
              <a:avLst/>
            </a:prstTxWarp>
          </a:bodyPr>
          <a:lstStyle/>
          <a:p>
            <a:pPr algn="r"/>
            <a:fld id="{FA310EA4-9FF4-3243-AE92-21663E51FD35}" type="datetime1">
              <a:rPr lang="en-US" sz="1200"/>
              <a:pPr algn="r"/>
              <a:t>12/29/11</a:t>
            </a:fld>
            <a:endParaRPr lang="en-US" sz="1200" dirty="0"/>
          </a:p>
        </p:txBody>
      </p:sp>
      <p:sp>
        <p:nvSpPr>
          <p:cNvPr id="7172" name="Rectangle 6"/>
          <p:cNvSpPr txBox="1">
            <a:spLocks noGrp="1" noChangeArrowheads="1"/>
          </p:cNvSpPr>
          <p:nvPr/>
        </p:nvSpPr>
        <p:spPr bwMode="auto">
          <a:xfrm>
            <a:off x="1" y="8685862"/>
            <a:ext cx="2972320" cy="456575"/>
          </a:xfrm>
          <a:prstGeom prst="rect">
            <a:avLst/>
          </a:prstGeom>
          <a:noFill/>
          <a:ln w="9525">
            <a:noFill/>
            <a:miter lim="800000"/>
            <a:headEnd/>
            <a:tailEnd/>
          </a:ln>
        </p:spPr>
        <p:txBody>
          <a:bodyPr lIns="91451" tIns="45726" rIns="91451" bIns="45726" anchor="b">
            <a:prstTxWarp prst="textNoShape">
              <a:avLst/>
            </a:prstTxWarp>
          </a:bodyPr>
          <a:lstStyle/>
          <a:p>
            <a:r>
              <a:rPr lang="en-US" sz="1200" dirty="0"/>
              <a:t>AE.07.SOvsPSPrsntn.10-24.ppt</a:t>
            </a:r>
          </a:p>
        </p:txBody>
      </p:sp>
      <p:sp>
        <p:nvSpPr>
          <p:cNvPr id="7173" name="Rectangle 7"/>
          <p:cNvSpPr txBox="1">
            <a:spLocks noGrp="1" noChangeArrowheads="1"/>
          </p:cNvSpPr>
          <p:nvPr/>
        </p:nvSpPr>
        <p:spPr bwMode="auto">
          <a:xfrm>
            <a:off x="3884122" y="8685862"/>
            <a:ext cx="2972320" cy="456575"/>
          </a:xfrm>
          <a:prstGeom prst="rect">
            <a:avLst/>
          </a:prstGeom>
          <a:noFill/>
          <a:ln w="9525">
            <a:noFill/>
            <a:miter lim="800000"/>
            <a:headEnd/>
            <a:tailEnd/>
          </a:ln>
        </p:spPr>
        <p:txBody>
          <a:bodyPr lIns="91451" tIns="45726" rIns="91451" bIns="45726" anchor="b">
            <a:prstTxWarp prst="textNoShape">
              <a:avLst/>
            </a:prstTxWarp>
          </a:bodyPr>
          <a:lstStyle/>
          <a:p>
            <a:pPr algn="r"/>
            <a:fld id="{8A471846-428C-7C40-B22D-303A37B5D014}" type="slidenum">
              <a:rPr lang="en-US" sz="1200"/>
              <a:pPr algn="r"/>
              <a:t>1</a:t>
            </a:fld>
            <a:endParaRPr lang="en-US" sz="1200" dirty="0"/>
          </a:p>
        </p:txBody>
      </p:sp>
      <p:sp>
        <p:nvSpPr>
          <p:cNvPr id="717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17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z="2400" dirty="0">
              <a:latin typeface="Arial" charset="0"/>
              <a:ea typeface="ＭＳ Ｐゴシック" charset="-128"/>
              <a:cs typeface="ＭＳ Ｐゴシック" charset="-128"/>
            </a:endParaRPr>
          </a:p>
        </p:txBody>
      </p:sp>
      <p:sp>
        <p:nvSpPr>
          <p:cNvPr id="7176" name="Footer Placeholder 7"/>
          <p:cNvSpPr>
            <a:spLocks noGrp="1"/>
          </p:cNvSpPr>
          <p:nvPr>
            <p:ph type="ftr" sz="quarter" idx="4"/>
          </p:nvPr>
        </p:nvSpPr>
        <p:spPr bwMode="auto">
          <a:noFill/>
          <a:ln>
            <a:miter lim="800000"/>
            <a:headEnd/>
            <a:tailEnd/>
          </a:ln>
        </p:spPr>
        <p:txBody>
          <a:bodyPr/>
          <a:lstStyle/>
          <a:p>
            <a:r>
              <a:rPr lang="en-US"/>
              <a:t>B. Parsons, InSites (www.insites.org) 4/16/10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noGrp="1" noChangeArrowheads="1"/>
          </p:cNvSpPr>
          <p:nvPr/>
        </p:nvSpPr>
        <p:spPr bwMode="auto">
          <a:xfrm>
            <a:off x="1" y="0"/>
            <a:ext cx="2972320" cy="456575"/>
          </a:xfrm>
          <a:prstGeom prst="rect">
            <a:avLst/>
          </a:prstGeom>
          <a:noFill/>
          <a:ln w="9525">
            <a:noFill/>
            <a:miter lim="800000"/>
            <a:headEnd/>
            <a:tailEnd/>
          </a:ln>
        </p:spPr>
        <p:txBody>
          <a:bodyPr lIns="91451" tIns="45726" rIns="91451" bIns="45726">
            <a:prstTxWarp prst="textNoShape">
              <a:avLst/>
            </a:prstTxWarp>
          </a:bodyPr>
          <a:lstStyle/>
          <a:p>
            <a:endParaRPr lang="en-US" sz="1200" dirty="0"/>
          </a:p>
        </p:txBody>
      </p:sp>
      <p:sp>
        <p:nvSpPr>
          <p:cNvPr id="13315" name="Rectangle 3"/>
          <p:cNvSpPr txBox="1">
            <a:spLocks noGrp="1" noChangeArrowheads="1"/>
          </p:cNvSpPr>
          <p:nvPr/>
        </p:nvSpPr>
        <p:spPr bwMode="auto">
          <a:xfrm>
            <a:off x="3884122" y="0"/>
            <a:ext cx="2972320" cy="456575"/>
          </a:xfrm>
          <a:prstGeom prst="rect">
            <a:avLst/>
          </a:prstGeom>
          <a:noFill/>
          <a:ln w="9525">
            <a:noFill/>
            <a:miter lim="800000"/>
            <a:headEnd/>
            <a:tailEnd/>
          </a:ln>
        </p:spPr>
        <p:txBody>
          <a:bodyPr lIns="91451" tIns="45726" rIns="91451" bIns="45726">
            <a:prstTxWarp prst="textNoShape">
              <a:avLst/>
            </a:prstTxWarp>
          </a:bodyPr>
          <a:lstStyle/>
          <a:p>
            <a:pPr algn="r"/>
            <a:fld id="{33170A7C-9CEE-9A4C-A392-2055F8E1CF90}" type="datetime1">
              <a:rPr lang="en-US" sz="1200"/>
              <a:pPr algn="r"/>
              <a:t>12/29/11</a:t>
            </a:fld>
            <a:endParaRPr lang="en-US" sz="1200" dirty="0"/>
          </a:p>
        </p:txBody>
      </p:sp>
      <p:sp>
        <p:nvSpPr>
          <p:cNvPr id="13316" name="Rectangle 6"/>
          <p:cNvSpPr txBox="1">
            <a:spLocks noGrp="1" noChangeArrowheads="1"/>
          </p:cNvSpPr>
          <p:nvPr/>
        </p:nvSpPr>
        <p:spPr bwMode="auto">
          <a:xfrm>
            <a:off x="1" y="8685862"/>
            <a:ext cx="2972320" cy="456575"/>
          </a:xfrm>
          <a:prstGeom prst="rect">
            <a:avLst/>
          </a:prstGeom>
          <a:noFill/>
          <a:ln w="9525">
            <a:noFill/>
            <a:miter lim="800000"/>
            <a:headEnd/>
            <a:tailEnd/>
          </a:ln>
        </p:spPr>
        <p:txBody>
          <a:bodyPr lIns="91451" tIns="45726" rIns="91451" bIns="45726" anchor="b">
            <a:prstTxWarp prst="textNoShape">
              <a:avLst/>
            </a:prstTxWarp>
          </a:bodyPr>
          <a:lstStyle/>
          <a:p>
            <a:r>
              <a:rPr lang="en-US" sz="1200" dirty="0"/>
              <a:t>AE.07.SOvsPSPrsntn.10-24.ppt</a:t>
            </a:r>
          </a:p>
        </p:txBody>
      </p:sp>
      <p:sp>
        <p:nvSpPr>
          <p:cNvPr id="13317" name="Rectangle 7"/>
          <p:cNvSpPr txBox="1">
            <a:spLocks noGrp="1" noChangeArrowheads="1"/>
          </p:cNvSpPr>
          <p:nvPr/>
        </p:nvSpPr>
        <p:spPr bwMode="auto">
          <a:xfrm>
            <a:off x="3884122" y="8685862"/>
            <a:ext cx="2972320" cy="456575"/>
          </a:xfrm>
          <a:prstGeom prst="rect">
            <a:avLst/>
          </a:prstGeom>
          <a:noFill/>
          <a:ln w="9525">
            <a:noFill/>
            <a:miter lim="800000"/>
            <a:headEnd/>
            <a:tailEnd/>
          </a:ln>
        </p:spPr>
        <p:txBody>
          <a:bodyPr lIns="91451" tIns="45726" rIns="91451" bIns="45726" anchor="b">
            <a:prstTxWarp prst="textNoShape">
              <a:avLst/>
            </a:prstTxWarp>
          </a:bodyPr>
          <a:lstStyle/>
          <a:p>
            <a:pPr algn="r"/>
            <a:fld id="{9210C186-4F0D-724C-AD94-1FDC03490033}" type="slidenum">
              <a:rPr lang="en-US" sz="1200"/>
              <a:pPr algn="r"/>
              <a:t>10</a:t>
            </a:fld>
            <a:endParaRPr lang="en-US" sz="1200" dirty="0"/>
          </a:p>
        </p:txBody>
      </p:sp>
      <p:sp>
        <p:nvSpPr>
          <p:cNvPr id="1331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3319" name="Rectangle 3"/>
          <p:cNvSpPr>
            <a:spLocks noGrp="1" noChangeArrowheads="1"/>
          </p:cNvSpPr>
          <p:nvPr>
            <p:ph type="body" idx="1"/>
          </p:nvPr>
        </p:nvSpPr>
        <p:spPr bwMode="auto">
          <a:solidFill>
            <a:srgbClr val="FFFFFF"/>
          </a:solidFill>
          <a:ln>
            <a:solidFill>
              <a:srgbClr val="000000"/>
            </a:solidFill>
            <a:miter lim="800000"/>
            <a:headEnd/>
            <a:tailEnd/>
          </a:ln>
        </p:spPr>
        <p:txBody>
          <a:bodyPr>
            <a:normAutofit/>
          </a:bodyPr>
          <a:lstStyle/>
          <a:p>
            <a:r>
              <a:rPr lang="en-US" sz="1412" dirty="0" smtClean="0"/>
              <a:t>F.	We have disrupted this cycle through three major acts. </a:t>
            </a:r>
          </a:p>
          <a:p>
            <a:r>
              <a:rPr lang="en-US" sz="1412" dirty="0" smtClean="0"/>
              <a:t>1.	Creating a large flow of materials from the Earth’s crust.</a:t>
            </a:r>
          </a:p>
          <a:p>
            <a:r>
              <a:rPr lang="en-US" sz="1412" dirty="0" smtClean="0"/>
              <a:t>2.	Introducing persistent compounds foreign to nature.</a:t>
            </a:r>
          </a:p>
          <a:p>
            <a:r>
              <a:rPr lang="en-US" sz="1412" dirty="0" smtClean="0"/>
              <a:t>3.	Physically inhibiting nature’s ability to run cycles (largely through technological advances (removing top soil, deforestation, destruction of the oceans and the fish population are just a few examples. Do you know that 90% of the large ocean fish have been removed from the oceans through overfishing. Can you imagine how this affects small fishing villages in, say, Asia, that have for centuries relied on the ocean to provide its protein? )</a:t>
            </a:r>
          </a:p>
          <a:p>
            <a:pPr eaLnBrk="1" hangingPunct="1">
              <a:spcBef>
                <a:spcPct val="0"/>
              </a:spcBef>
            </a:pPr>
            <a:endParaRPr lang="en-US" sz="2400" dirty="0">
              <a:latin typeface="Arial" charset="0"/>
              <a:ea typeface="ＭＳ Ｐゴシック" charset="-128"/>
              <a:cs typeface="ＭＳ Ｐゴシック" charset="-128"/>
            </a:endParaRPr>
          </a:p>
        </p:txBody>
      </p:sp>
      <p:sp>
        <p:nvSpPr>
          <p:cNvPr id="13320" name="Footer Placeholder 7"/>
          <p:cNvSpPr>
            <a:spLocks noGrp="1"/>
          </p:cNvSpPr>
          <p:nvPr>
            <p:ph type="ftr" sz="quarter" idx="4"/>
          </p:nvPr>
        </p:nvSpPr>
        <p:spPr bwMode="auto">
          <a:noFill/>
          <a:ln>
            <a:miter lim="800000"/>
            <a:headEnd/>
            <a:tailEnd/>
          </a:ln>
        </p:spPr>
        <p:txBody>
          <a:bodyPr/>
          <a:lstStyle/>
          <a:p>
            <a:r>
              <a:rPr lang="en-US"/>
              <a:t>B. Parsons, InSites (www.insites.org) 4/16/10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noGrp="1" noChangeArrowheads="1"/>
          </p:cNvSpPr>
          <p:nvPr/>
        </p:nvSpPr>
        <p:spPr bwMode="auto">
          <a:xfrm>
            <a:off x="1" y="0"/>
            <a:ext cx="2972320" cy="456575"/>
          </a:xfrm>
          <a:prstGeom prst="rect">
            <a:avLst/>
          </a:prstGeom>
          <a:noFill/>
          <a:ln w="9525">
            <a:noFill/>
            <a:miter lim="800000"/>
            <a:headEnd/>
            <a:tailEnd/>
          </a:ln>
        </p:spPr>
        <p:txBody>
          <a:bodyPr lIns="91451" tIns="45726" rIns="91451" bIns="45726">
            <a:prstTxWarp prst="textNoShape">
              <a:avLst/>
            </a:prstTxWarp>
          </a:bodyPr>
          <a:lstStyle/>
          <a:p>
            <a:endParaRPr lang="en-US" sz="1200" dirty="0"/>
          </a:p>
        </p:txBody>
      </p:sp>
      <p:sp>
        <p:nvSpPr>
          <p:cNvPr id="13315" name="Rectangle 3"/>
          <p:cNvSpPr txBox="1">
            <a:spLocks noGrp="1" noChangeArrowheads="1"/>
          </p:cNvSpPr>
          <p:nvPr/>
        </p:nvSpPr>
        <p:spPr bwMode="auto">
          <a:xfrm>
            <a:off x="3884122" y="0"/>
            <a:ext cx="2972320" cy="456575"/>
          </a:xfrm>
          <a:prstGeom prst="rect">
            <a:avLst/>
          </a:prstGeom>
          <a:noFill/>
          <a:ln w="9525">
            <a:noFill/>
            <a:miter lim="800000"/>
            <a:headEnd/>
            <a:tailEnd/>
          </a:ln>
        </p:spPr>
        <p:txBody>
          <a:bodyPr lIns="91451" tIns="45726" rIns="91451" bIns="45726">
            <a:prstTxWarp prst="textNoShape">
              <a:avLst/>
            </a:prstTxWarp>
          </a:bodyPr>
          <a:lstStyle/>
          <a:p>
            <a:pPr algn="r"/>
            <a:fld id="{33170A7C-9CEE-9A4C-A392-2055F8E1CF90}" type="datetime1">
              <a:rPr lang="en-US" sz="1200"/>
              <a:pPr algn="r"/>
              <a:t>12/29/11</a:t>
            </a:fld>
            <a:endParaRPr lang="en-US" sz="1200" dirty="0"/>
          </a:p>
        </p:txBody>
      </p:sp>
      <p:sp>
        <p:nvSpPr>
          <p:cNvPr id="13316" name="Rectangle 6"/>
          <p:cNvSpPr txBox="1">
            <a:spLocks noGrp="1" noChangeArrowheads="1"/>
          </p:cNvSpPr>
          <p:nvPr/>
        </p:nvSpPr>
        <p:spPr bwMode="auto">
          <a:xfrm>
            <a:off x="1" y="8685862"/>
            <a:ext cx="2972320" cy="456575"/>
          </a:xfrm>
          <a:prstGeom prst="rect">
            <a:avLst/>
          </a:prstGeom>
          <a:noFill/>
          <a:ln w="9525">
            <a:noFill/>
            <a:miter lim="800000"/>
            <a:headEnd/>
            <a:tailEnd/>
          </a:ln>
        </p:spPr>
        <p:txBody>
          <a:bodyPr lIns="91451" tIns="45726" rIns="91451" bIns="45726" anchor="b">
            <a:prstTxWarp prst="textNoShape">
              <a:avLst/>
            </a:prstTxWarp>
          </a:bodyPr>
          <a:lstStyle/>
          <a:p>
            <a:r>
              <a:rPr lang="en-US" sz="1200" dirty="0"/>
              <a:t>AE.07.SOvsPSPrsntn.10-24.ppt</a:t>
            </a:r>
          </a:p>
        </p:txBody>
      </p:sp>
      <p:sp>
        <p:nvSpPr>
          <p:cNvPr id="13317" name="Rectangle 7"/>
          <p:cNvSpPr txBox="1">
            <a:spLocks noGrp="1" noChangeArrowheads="1"/>
          </p:cNvSpPr>
          <p:nvPr/>
        </p:nvSpPr>
        <p:spPr bwMode="auto">
          <a:xfrm>
            <a:off x="3884122" y="8685862"/>
            <a:ext cx="2972320" cy="456575"/>
          </a:xfrm>
          <a:prstGeom prst="rect">
            <a:avLst/>
          </a:prstGeom>
          <a:noFill/>
          <a:ln w="9525">
            <a:noFill/>
            <a:miter lim="800000"/>
            <a:headEnd/>
            <a:tailEnd/>
          </a:ln>
        </p:spPr>
        <p:txBody>
          <a:bodyPr lIns="91451" tIns="45726" rIns="91451" bIns="45726" anchor="b">
            <a:prstTxWarp prst="textNoShape">
              <a:avLst/>
            </a:prstTxWarp>
          </a:bodyPr>
          <a:lstStyle/>
          <a:p>
            <a:pPr algn="r"/>
            <a:fld id="{9210C186-4F0D-724C-AD94-1FDC03490033}" type="slidenum">
              <a:rPr lang="en-US" sz="1200"/>
              <a:pPr algn="r"/>
              <a:t>11</a:t>
            </a:fld>
            <a:endParaRPr lang="en-US" sz="1200" dirty="0"/>
          </a:p>
        </p:txBody>
      </p:sp>
      <p:sp>
        <p:nvSpPr>
          <p:cNvPr id="1331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331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z="2400" dirty="0">
              <a:latin typeface="Arial" charset="0"/>
              <a:ea typeface="ＭＳ Ｐゴシック" charset="-128"/>
              <a:cs typeface="ＭＳ Ｐゴシック" charset="-128"/>
            </a:endParaRPr>
          </a:p>
        </p:txBody>
      </p:sp>
      <p:sp>
        <p:nvSpPr>
          <p:cNvPr id="13320" name="Footer Placeholder 7"/>
          <p:cNvSpPr>
            <a:spLocks noGrp="1"/>
          </p:cNvSpPr>
          <p:nvPr>
            <p:ph type="ftr" sz="quarter" idx="4"/>
          </p:nvPr>
        </p:nvSpPr>
        <p:spPr bwMode="auto">
          <a:noFill/>
          <a:ln>
            <a:miter lim="800000"/>
            <a:headEnd/>
            <a:tailEnd/>
          </a:ln>
        </p:spPr>
        <p:txBody>
          <a:bodyPr/>
          <a:lstStyle/>
          <a:p>
            <a:r>
              <a:rPr lang="en-US"/>
              <a:t>B. Parsons, InSites (www.insites.org) 4/16/10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	The Natural Step organization, based on the original research by Swedish scientists, identified three principles that are at the core of environmental sustainability. They are framed as things we need to </a:t>
            </a:r>
            <a:r>
              <a:rPr lang="en-US" sz="1200" b="1" kern="1200" dirty="0" smtClean="0">
                <a:solidFill>
                  <a:schemeClr val="tx1"/>
                </a:solidFill>
                <a:latin typeface="+mn-lt"/>
                <a:ea typeface="+mn-ea"/>
                <a:cs typeface="+mn-cs"/>
              </a:rPr>
              <a:t>stop doing. </a:t>
            </a:r>
            <a:r>
              <a:rPr lang="en-US" sz="1200" kern="1200" dirty="0" smtClean="0">
                <a:solidFill>
                  <a:schemeClr val="tx1"/>
                </a:solidFill>
                <a:latin typeface="+mn-lt"/>
                <a:ea typeface="+mn-ea"/>
                <a:cs typeface="+mn-cs"/>
              </a:rPr>
              <a:t>These can also be framed in terms of what we need to </a:t>
            </a:r>
            <a:r>
              <a:rPr lang="en-US" sz="1200" b="1" kern="1200" dirty="0" smtClean="0">
                <a:solidFill>
                  <a:schemeClr val="tx1"/>
                </a:solidFill>
                <a:latin typeface="+mn-lt"/>
                <a:ea typeface="+mn-ea"/>
                <a:cs typeface="+mn-cs"/>
              </a:rPr>
              <a:t>start doing.</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228600" indent="-228600">
              <a:buNone/>
            </a:pPr>
            <a:r>
              <a:rPr lang="en-US" sz="1200" kern="1200" dirty="0" smtClean="0">
                <a:solidFill>
                  <a:schemeClr val="tx1"/>
                </a:solidFill>
                <a:latin typeface="+mn-lt"/>
                <a:ea typeface="+mn-ea"/>
                <a:cs typeface="+mn-cs"/>
              </a:rPr>
              <a:t>In a sustainable society, nature is not subject to systematically increasing concentrations of substances extracted from the Earth’s crust.</a:t>
            </a:r>
          </a:p>
          <a:p>
            <a:pPr marL="228600" indent="-228600">
              <a:buAutoNum type="arabicPeriod"/>
            </a:pPr>
            <a:endParaRPr lang="en-US" sz="1200" kern="120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Shift from High Concentrations of Substances Extracted from the Earth’s Crust to Abundant Renewable Substances (not just fossil fuels but use of different metals/minerals that are sequestered in the earth. Green chemistry fits here.)</a:t>
            </a:r>
          </a:p>
          <a:p>
            <a:pPr marL="228600" indent="-228600">
              <a:buAutoNum type="arabicPeriod"/>
            </a:pPr>
            <a:endParaRPr lang="en-US" sz="1200" kern="1200" dirty="0" smtClean="0">
              <a:solidFill>
                <a:schemeClr val="tx1"/>
              </a:solidFill>
              <a:latin typeface="+mn-lt"/>
              <a:ea typeface="+mn-ea"/>
              <a:cs typeface="+mn-cs"/>
            </a:endParaRPr>
          </a:p>
          <a:p>
            <a:pPr eaLnBrk="1" hangingPunct="1">
              <a:spcBef>
                <a:spcPct val="0"/>
              </a:spcBef>
            </a:pPr>
            <a:endParaRPr lang="en-US" sz="2400" baseline="0" dirty="0" smtClean="0">
              <a:latin typeface="Arial" charset="0"/>
              <a:ea typeface="ＭＳ Ｐゴシック" charset="-128"/>
            </a:endParaRPr>
          </a:p>
          <a:p>
            <a:pPr eaLnBrk="1" hangingPunct="1">
              <a:spcBef>
                <a:spcPct val="0"/>
              </a:spcBef>
            </a:pPr>
            <a:endParaRPr lang="en-US" sz="2400" dirty="0" smtClean="0">
              <a:latin typeface="Arial" charset="0"/>
              <a:ea typeface="ＭＳ Ｐゴシック" charset="-128"/>
            </a:endParaRPr>
          </a:p>
        </p:txBody>
      </p:sp>
      <p:sp>
        <p:nvSpPr>
          <p:cNvPr id="132100" name="Slide Number Placeholder 3"/>
          <p:cNvSpPr>
            <a:spLocks noGrp="1"/>
          </p:cNvSpPr>
          <p:nvPr>
            <p:ph type="sldNum" sz="quarter" idx="5"/>
          </p:nvPr>
        </p:nvSpPr>
        <p:spPr bwMode="auto">
          <a:noFill/>
          <a:ln>
            <a:miter lim="800000"/>
            <a:headEnd/>
            <a:tailEnd/>
          </a:ln>
        </p:spPr>
        <p:txBody>
          <a:bodyPr/>
          <a:lstStyle/>
          <a:p>
            <a:fld id="{63373778-26D7-499B-92CD-F15D8B826291}" type="slidenum">
              <a:rPr lang="en-US" smtClean="0">
                <a:latin typeface="Arial" charset="0"/>
                <a:ea typeface="ＭＳ Ｐゴシック" charset="-128"/>
              </a:rPr>
              <a:pPr/>
              <a:t>12</a:t>
            </a:fld>
            <a:endParaRPr lang="en-US" smtClean="0">
              <a:latin typeface="Arial"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normAutofit/>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2.	In a sustainable society, nature is not subject to systematically increasing concentrations of substances produced by society.</a:t>
            </a:r>
          </a:p>
          <a:p>
            <a:pPr eaLnBrk="1" hangingPunct="1">
              <a:spcBef>
                <a:spcPct val="0"/>
              </a:spcBef>
            </a:pPr>
            <a:endParaRPr lang="en-US" sz="2400" baseline="0" dirty="0" smtClean="0">
              <a:latin typeface="Arial" charset="0"/>
              <a:ea typeface="ＭＳ Ｐゴシック" charset="-128"/>
            </a:endParaRPr>
          </a:p>
          <a:p>
            <a:r>
              <a:rPr lang="en-US" sz="1200" kern="1200" dirty="0" smtClean="0">
                <a:solidFill>
                  <a:schemeClr val="tx1"/>
                </a:solidFill>
                <a:latin typeface="+mn-lt"/>
                <a:ea typeface="+mn-ea"/>
                <a:cs typeface="+mn-cs"/>
              </a:rPr>
              <a:t>Reduce Concentrations of Substances Produced by Society by Shifting Production Orientation</a:t>
            </a:r>
          </a:p>
          <a:p>
            <a:r>
              <a:rPr lang="en-US" sz="1200" kern="1200" dirty="0" smtClean="0">
                <a:solidFill>
                  <a:schemeClr val="tx1"/>
                </a:solidFill>
                <a:latin typeface="+mn-lt"/>
                <a:ea typeface="+mn-ea"/>
                <a:cs typeface="+mn-cs"/>
              </a:rPr>
              <a:t>a.	One of my favorite ways of phrasing this is from a book called Cradle to Cradle: It talks about shifting from Take-Make-Waste </a:t>
            </a:r>
            <a:r>
              <a:rPr lang="en-US" sz="1200" i="1" kern="1200" dirty="0" smtClean="0">
                <a:solidFill>
                  <a:schemeClr val="tx1"/>
                </a:solidFill>
                <a:latin typeface="+mn-lt"/>
                <a:ea typeface="+mn-ea"/>
                <a:cs typeface="+mn-cs"/>
              </a:rPr>
              <a:t>to </a:t>
            </a:r>
            <a:r>
              <a:rPr lang="en-US" sz="1200" kern="1200" dirty="0" smtClean="0">
                <a:solidFill>
                  <a:schemeClr val="tx1"/>
                </a:solidFill>
                <a:latin typeface="+mn-lt"/>
                <a:ea typeface="+mn-ea"/>
                <a:cs typeface="+mn-cs"/>
              </a:rPr>
              <a:t>Borrow-Use-Return.</a:t>
            </a:r>
          </a:p>
          <a:p>
            <a:pPr eaLnBrk="1" hangingPunct="1">
              <a:spcBef>
                <a:spcPct val="0"/>
              </a:spcBef>
            </a:pPr>
            <a:endParaRPr lang="en-US" sz="2400" baseline="0" dirty="0" smtClean="0">
              <a:latin typeface="Arial" charset="0"/>
              <a:ea typeface="ＭＳ Ｐゴシック" charset="-128"/>
            </a:endParaRPr>
          </a:p>
          <a:p>
            <a:pPr eaLnBrk="1" hangingPunct="1">
              <a:spcBef>
                <a:spcPct val="0"/>
              </a:spcBef>
            </a:pPr>
            <a:endParaRPr lang="en-US" sz="2400" dirty="0" smtClean="0">
              <a:latin typeface="Arial" charset="0"/>
              <a:ea typeface="ＭＳ Ｐゴシック" charset="-128"/>
            </a:endParaRPr>
          </a:p>
        </p:txBody>
      </p:sp>
      <p:sp>
        <p:nvSpPr>
          <p:cNvPr id="132100" name="Slide Number Placeholder 3"/>
          <p:cNvSpPr>
            <a:spLocks noGrp="1"/>
          </p:cNvSpPr>
          <p:nvPr>
            <p:ph type="sldNum" sz="quarter" idx="5"/>
          </p:nvPr>
        </p:nvSpPr>
        <p:spPr bwMode="auto">
          <a:noFill/>
          <a:ln>
            <a:miter lim="800000"/>
            <a:headEnd/>
            <a:tailEnd/>
          </a:ln>
        </p:spPr>
        <p:txBody>
          <a:bodyPr/>
          <a:lstStyle/>
          <a:p>
            <a:fld id="{63373778-26D7-499B-92CD-F15D8B826291}" type="slidenum">
              <a:rPr lang="en-US" smtClean="0">
                <a:latin typeface="Arial" charset="0"/>
                <a:ea typeface="ＭＳ Ｐゴシック" charset="-128"/>
              </a:rPr>
              <a:pPr/>
              <a:t>13</a:t>
            </a:fld>
            <a:endParaRPr lang="en-US" smtClean="0">
              <a:latin typeface="Arial"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normAutofit/>
          </a:bodyPr>
          <a:lstStyle/>
          <a:p>
            <a:pPr marL="228600" marR="0" indent="-228600" algn="l" defTabSz="457200" rtl="0" eaLnBrk="1" fontAlgn="auto" latinLnBrk="0" hangingPunct="1">
              <a:lnSpc>
                <a:spcPct val="100000"/>
              </a:lnSpc>
              <a:spcBef>
                <a:spcPct val="0"/>
              </a:spcBef>
              <a:spcAft>
                <a:spcPts val="0"/>
              </a:spcAft>
              <a:buClrTx/>
              <a:buSzTx/>
              <a:buFontTx/>
              <a:buAutoNum type="arabicPeriod" startAt="3"/>
              <a:tabLst/>
              <a:defRPr/>
            </a:pPr>
            <a:r>
              <a:rPr lang="en-US" sz="1200" kern="1200" dirty="0" smtClean="0">
                <a:solidFill>
                  <a:schemeClr val="tx1"/>
                </a:solidFill>
                <a:latin typeface="+mn-lt"/>
                <a:ea typeface="+mn-ea"/>
                <a:cs typeface="+mn-cs"/>
              </a:rPr>
              <a:t>In a sustainable society, nature is not subject to systematically increasing degradation by physical means.</a:t>
            </a:r>
          </a:p>
          <a:p>
            <a:pPr marL="457200" indent="-457200" eaLnBrk="1" hangingPunct="1">
              <a:spcBef>
                <a:spcPct val="0"/>
              </a:spcBef>
              <a:buAutoNum type="arabicPeriod" startAt="3"/>
            </a:pPr>
            <a:endParaRPr lang="en-US" sz="2400" dirty="0" smtClean="0">
              <a:latin typeface="Arial" charset="0"/>
              <a:ea typeface="ＭＳ Ｐゴシック" charset="-128"/>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Reduce Degradation of Nature by Physical Means by Efficient use of Natural Resources and Well-managed Ecosystem Use. Veronica will talk more about the connection of this degradation to social justice issues.</a:t>
            </a:r>
          </a:p>
          <a:p>
            <a:pPr eaLnBrk="1" hangingPunct="1">
              <a:spcBef>
                <a:spcPct val="0"/>
              </a:spcBef>
            </a:pPr>
            <a:endParaRPr lang="en-US" sz="2400" dirty="0" smtClean="0">
              <a:latin typeface="Arial" charset="0"/>
              <a:ea typeface="ＭＳ Ｐゴシック" charset="-128"/>
            </a:endParaRPr>
          </a:p>
        </p:txBody>
      </p:sp>
      <p:sp>
        <p:nvSpPr>
          <p:cNvPr id="132100" name="Slide Number Placeholder 3"/>
          <p:cNvSpPr>
            <a:spLocks noGrp="1"/>
          </p:cNvSpPr>
          <p:nvPr>
            <p:ph type="sldNum" sz="quarter" idx="5"/>
          </p:nvPr>
        </p:nvSpPr>
        <p:spPr bwMode="auto">
          <a:noFill/>
          <a:ln>
            <a:miter lim="800000"/>
            <a:headEnd/>
            <a:tailEnd/>
          </a:ln>
        </p:spPr>
        <p:txBody>
          <a:bodyPr/>
          <a:lstStyle/>
          <a:p>
            <a:fld id="{63373778-26D7-499B-92CD-F15D8B826291}" type="slidenum">
              <a:rPr lang="en-US" smtClean="0">
                <a:latin typeface="Arial" charset="0"/>
                <a:ea typeface="ＭＳ Ｐゴシック" charset="-128"/>
              </a:rPr>
              <a:pPr/>
              <a:t>14</a:t>
            </a:fld>
            <a:endParaRPr lang="en-US" smtClean="0">
              <a:latin typeface="Arial"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a:latin typeface="Calibri" pitchFamily="34" charset="0"/>
              </a:rPr>
              <a:t>Evaluation from a Self-organizing Versus Predictive Systems Perspective: Examples from the Field </a:t>
            </a:r>
          </a:p>
        </p:txBody>
      </p:sp>
      <p:sp>
        <p:nvSpPr>
          <p:cNvPr id="2150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FF1F68A9-22EC-4E5D-9493-ADD96DE6586E}" type="datetime1">
              <a:rPr lang="en-US" sz="1200">
                <a:latin typeface="Calibri" pitchFamily="34" charset="0"/>
              </a:rPr>
              <a:pPr algn="r"/>
              <a:t>12/29/11</a:t>
            </a:fld>
            <a:endParaRPr lang="en-US" sz="1200">
              <a:latin typeface="Calibri" pitchFamily="34" charset="0"/>
            </a:endParaRPr>
          </a:p>
        </p:txBody>
      </p:sp>
      <p:sp>
        <p:nvSpPr>
          <p:cNvPr id="2150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2150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D4108687-E1BC-43B8-9501-0CA5B4E8F933}" type="slidenum">
              <a:rPr lang="en-US" sz="1200">
                <a:latin typeface="Calibri" pitchFamily="34" charset="0"/>
              </a:rPr>
              <a:pPr algn="r"/>
              <a:t>15</a:t>
            </a:fld>
            <a:endParaRPr lang="en-US" sz="1200">
              <a:latin typeface="Calibri" pitchFamily="34" charset="0"/>
            </a:endParaRPr>
          </a:p>
        </p:txBody>
      </p:sp>
      <p:sp>
        <p:nvSpPr>
          <p:cNvPr id="2150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8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sz="1200" kern="1200" dirty="0" smtClean="0">
                <a:solidFill>
                  <a:schemeClr val="tx1"/>
                </a:solidFill>
                <a:latin typeface="+mn-lt"/>
                <a:ea typeface="+mn-ea"/>
                <a:cs typeface="+mn-cs"/>
              </a:rPr>
              <a:t>D.	Implications for Evaluators </a:t>
            </a:r>
          </a:p>
          <a:p>
            <a:r>
              <a:rPr lang="en-US" sz="1200" kern="1200" dirty="0" smtClean="0">
                <a:solidFill>
                  <a:schemeClr val="tx1"/>
                </a:solidFill>
                <a:latin typeface="+mn-lt"/>
                <a:ea typeface="+mn-ea"/>
                <a:cs typeface="+mn-cs"/>
              </a:rPr>
              <a:t>1.	Let’s look at the implications of these environmental sustainability issues to evaluators in two ways—what we can individually do in our evaluation work and what we can discuss with the leaders of the projects, products, and initiatives we are evaluating (the </a:t>
            </a:r>
            <a:r>
              <a:rPr lang="en-US" sz="1200" kern="1200" dirty="0" err="1" smtClean="0">
                <a:solidFill>
                  <a:schemeClr val="tx1"/>
                </a:solidFill>
                <a:latin typeface="+mn-lt"/>
                <a:ea typeface="+mn-ea"/>
                <a:cs typeface="+mn-cs"/>
              </a:rPr>
              <a:t>evaluands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2.	Implications for our own work (These are a few general starter ideas. This will be discussed more in small groups.)</a:t>
            </a:r>
          </a:p>
          <a:p>
            <a:r>
              <a:rPr lang="en-US" sz="1200" kern="1200" dirty="0" smtClean="0">
                <a:solidFill>
                  <a:schemeClr val="tx1"/>
                </a:solidFill>
                <a:latin typeface="+mn-lt"/>
                <a:ea typeface="+mn-ea"/>
                <a:cs typeface="+mn-cs"/>
              </a:rPr>
              <a:t>a.	Consider your well-being holistically</a:t>
            </a:r>
          </a:p>
          <a:p>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Consider pollution, use of physical resources (e.g., travel)</a:t>
            </a:r>
          </a:p>
          <a:p>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Consider how to engage in practices that “Borrow – Use – Return” rather than “Take-Make-Waste”</a:t>
            </a:r>
          </a:p>
          <a:p>
            <a:pPr fontAlgn="auto">
              <a:spcBef>
                <a:spcPct val="0"/>
              </a:spcBef>
              <a:spcAft>
                <a:spcPts val="0"/>
              </a:spcAft>
              <a:defRPr/>
            </a:pPr>
            <a:endParaRPr lang="en-US" sz="2400" dirty="0" smtClean="0">
              <a:latin typeface="Arial" charset="0"/>
              <a:ea typeface="ＭＳ Ｐゴシック"/>
              <a:cs typeface="ＭＳ Ｐゴシック"/>
            </a:endParaRPr>
          </a:p>
        </p:txBody>
      </p:sp>
      <p:sp>
        <p:nvSpPr>
          <p:cNvPr id="21511"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B. Parsons, InSites (www.insites.org)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txBox="1">
            <a:spLocks noGrp="1" noChangeArrowheads="1"/>
          </p:cNvSpPr>
          <p:nvPr/>
        </p:nvSpPr>
        <p:spPr bwMode="auto">
          <a:xfrm>
            <a:off x="-590176" y="-228600"/>
            <a:ext cx="2971800" cy="457200"/>
          </a:xfrm>
          <a:prstGeom prst="rect">
            <a:avLst/>
          </a:prstGeom>
          <a:noFill/>
          <a:ln w="9525">
            <a:noFill/>
            <a:miter lim="800000"/>
            <a:headEnd/>
            <a:tailEnd/>
          </a:ln>
        </p:spPr>
        <p:txBody>
          <a:bodyPr lIns="91451" tIns="45726" rIns="91451" bIns="45726"/>
          <a:lstStyle/>
          <a:p>
            <a:endParaRPr lang="en-US" sz="1200" dirty="0">
              <a:latin typeface="Calibri" pitchFamily="34" charset="0"/>
            </a:endParaRPr>
          </a:p>
        </p:txBody>
      </p:sp>
      <p:sp>
        <p:nvSpPr>
          <p:cNvPr id="2150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FF1F68A9-22EC-4E5D-9493-ADD96DE6586E}" type="datetime1">
              <a:rPr lang="en-US" sz="1200">
                <a:latin typeface="Calibri" pitchFamily="34" charset="0"/>
              </a:rPr>
              <a:pPr algn="r"/>
              <a:t>12/29/11</a:t>
            </a:fld>
            <a:endParaRPr lang="en-US" sz="1200">
              <a:latin typeface="Calibri" pitchFamily="34" charset="0"/>
            </a:endParaRPr>
          </a:p>
        </p:txBody>
      </p:sp>
      <p:sp>
        <p:nvSpPr>
          <p:cNvPr id="2150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2150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D4108687-E1BC-43B8-9501-0CA5B4E8F933}" type="slidenum">
              <a:rPr lang="en-US" sz="1200">
                <a:latin typeface="Calibri" pitchFamily="34" charset="0"/>
              </a:rPr>
              <a:pPr algn="r"/>
              <a:t>16</a:t>
            </a:fld>
            <a:endParaRPr lang="en-US" sz="1200">
              <a:latin typeface="Calibri" pitchFamily="34" charset="0"/>
            </a:endParaRPr>
          </a:p>
        </p:txBody>
      </p:sp>
      <p:sp>
        <p:nvSpPr>
          <p:cNvPr id="2150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8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marL="228600" indent="-228600">
              <a:buAutoNum type="arabicPeriod" startAt="3"/>
            </a:pPr>
            <a:r>
              <a:rPr lang="en-US" sz="1200" kern="1200" dirty="0" smtClean="0">
                <a:solidFill>
                  <a:schemeClr val="tx1"/>
                </a:solidFill>
                <a:latin typeface="+mn-lt"/>
                <a:ea typeface="+mn-ea"/>
                <a:cs typeface="+mn-cs"/>
              </a:rPr>
              <a:t>Implications for working with project/initiative leaders</a:t>
            </a:r>
          </a:p>
          <a:p>
            <a:pPr marL="228600" indent="-228600"/>
            <a:r>
              <a:rPr lang="en-US" dirty="0" smtClean="0"/>
              <a:t>Here are a couple of starting ideas. These will be discussed more in the small group discussions after Veronica and Brian’s presentations.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When working with leaders on their theory of change and/or logic models help them rethink their outcomes and activities holistically – planet, people, profit (move to well-being). Ask them questions. Raise issues that helps them connect their work better to a rapidly changing world —one changing on three of these fronts that need to be thought of systemically.</a:t>
            </a:r>
          </a:p>
          <a:p>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Consider their role within the broader communities of which they are a part</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21511"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B. Parsons, InSites (www.insites.org)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endParaRPr lang="en-US" sz="1200" dirty="0">
              <a:latin typeface="Calibri" pitchFamily="34" charset="0"/>
            </a:endParaRPr>
          </a:p>
        </p:txBody>
      </p:sp>
      <p:sp>
        <p:nvSpPr>
          <p:cNvPr id="2150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FF1F68A9-22EC-4E5D-9493-ADD96DE6586E}" type="datetime1">
              <a:rPr lang="en-US" sz="1200">
                <a:latin typeface="Calibri" pitchFamily="34" charset="0"/>
              </a:rPr>
              <a:pPr algn="r"/>
              <a:t>12/29/11</a:t>
            </a:fld>
            <a:endParaRPr lang="en-US" sz="1200">
              <a:latin typeface="Calibri" pitchFamily="34" charset="0"/>
            </a:endParaRPr>
          </a:p>
        </p:txBody>
      </p:sp>
      <p:sp>
        <p:nvSpPr>
          <p:cNvPr id="2150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2150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D4108687-E1BC-43B8-9501-0CA5B4E8F933}" type="slidenum">
              <a:rPr lang="en-US" sz="1200">
                <a:latin typeface="Calibri" pitchFamily="34" charset="0"/>
              </a:rPr>
              <a:pPr algn="r"/>
              <a:t>17</a:t>
            </a:fld>
            <a:endParaRPr lang="en-US" sz="1200">
              <a:latin typeface="Calibri" pitchFamily="34" charset="0"/>
            </a:endParaRPr>
          </a:p>
        </p:txBody>
      </p:sp>
      <p:sp>
        <p:nvSpPr>
          <p:cNvPr id="2150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82" name="Rectangle 3"/>
          <p:cNvSpPr>
            <a:spLocks noGrp="1" noChangeArrowheads="1"/>
          </p:cNvSpPr>
          <p:nvPr>
            <p:ph type="body" idx="1"/>
          </p:nvPr>
        </p:nvSpPr>
        <p:spPr bwMode="auto">
          <a:solidFill>
            <a:srgbClr val="FFFFFF"/>
          </a:solidFill>
          <a:ln>
            <a:solidFill>
              <a:srgbClr val="000000"/>
            </a:solidFill>
            <a:miter lim="800000"/>
            <a:headEnd/>
            <a:tailEnd/>
          </a:ln>
        </p:spPr>
        <p:txBody>
          <a:bodyPr>
            <a:normAutofit/>
          </a:bodyPr>
          <a:lstStyle/>
          <a:p>
            <a:pPr fontAlgn="auto">
              <a:spcBef>
                <a:spcPct val="0"/>
              </a:spcBef>
              <a:spcAft>
                <a:spcPts val="0"/>
              </a:spcAft>
              <a:defRPr/>
            </a:pPr>
            <a:r>
              <a:rPr lang="en-US" dirty="0" smtClean="0">
                <a:latin typeface="Arial" charset="0"/>
                <a:ea typeface="ＭＳ Ｐゴシック"/>
                <a:cs typeface="ＭＳ Ｐゴシック"/>
              </a:rPr>
              <a:t>These are just a few of the many, many resources that address the environmental  sustainability.. They contain ideas that can be very useful to evaluators (to discuss more in the TIG small groups).</a:t>
            </a:r>
          </a:p>
        </p:txBody>
      </p:sp>
      <p:sp>
        <p:nvSpPr>
          <p:cNvPr id="21511"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B. Parsons, InSites (www.insites.org)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r>
              <a:rPr lang="en-US" sz="1400" dirty="0" smtClean="0">
                <a:ea typeface="ＭＳ Ｐゴシック" charset="-128"/>
                <a:cs typeface="ＭＳ Ｐゴシック" charset="-128"/>
              </a:rPr>
              <a:t>“If we are so dumb as to ignore nature’s laws, we’d better be tough!”</a:t>
            </a:r>
          </a:p>
          <a:p>
            <a:endParaRPr lang="en-US" sz="1400" dirty="0" smtClean="0">
              <a:ea typeface="ＭＳ Ｐゴシック" charset="-128"/>
              <a:cs typeface="ＭＳ Ｐゴシック" charset="-128"/>
            </a:endParaRPr>
          </a:p>
          <a:p>
            <a:endParaRPr lang="en-US" sz="1400" dirty="0" smtClean="0">
              <a:ea typeface="ＭＳ Ｐゴシック" charset="-128"/>
              <a:cs typeface="ＭＳ Ｐゴシック" charset="-128"/>
            </a:endParaRPr>
          </a:p>
          <a:p>
            <a:endParaRPr lang="en-US" sz="1400" dirty="0" smtClean="0">
              <a:ea typeface="ＭＳ Ｐゴシック" charset="-128"/>
              <a:cs typeface="ＭＳ Ｐゴシック" charset="-128"/>
            </a:endParaRPr>
          </a:p>
        </p:txBody>
      </p:sp>
      <p:sp>
        <p:nvSpPr>
          <p:cNvPr id="30724" name="Slide Number Placeholder 4"/>
          <p:cNvSpPr>
            <a:spLocks noGrp="1"/>
          </p:cNvSpPr>
          <p:nvPr>
            <p:ph type="sldNum" sz="quarter" idx="5"/>
          </p:nvPr>
        </p:nvSpPr>
        <p:spPr bwMode="auto">
          <a:noFill/>
          <a:ln>
            <a:miter lim="800000"/>
            <a:headEnd/>
            <a:tailEnd/>
          </a:ln>
        </p:spPr>
        <p:txBody>
          <a:bodyPr/>
          <a:lstStyle/>
          <a:p>
            <a:fld id="{CF8C326A-A85A-B74C-8204-B9DD12739B47}" type="slidenum">
              <a:rPr lang="en-US" smtClean="0"/>
              <a:pPr/>
              <a:t>18</a:t>
            </a:fld>
            <a:endParaRPr lang="en-US" smtClean="0"/>
          </a:p>
        </p:txBody>
      </p:sp>
      <p:sp>
        <p:nvSpPr>
          <p:cNvPr id="3072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t>Beverly Parsons (</a:t>
            </a:r>
            <a:r>
              <a:rPr lang="en-US" dirty="0" err="1" smtClean="0"/>
              <a:t>bparsons@insites.org</a:t>
            </a:r>
            <a:r>
              <a:rPr lang="en-US" dirty="0" smtClean="0"/>
              <a:t>);  InSites (</a:t>
            </a:r>
            <a:r>
              <a:rPr lang="en-US" dirty="0" err="1" smtClean="0"/>
              <a:t>www.insites.org</a:t>
            </a:r>
            <a:r>
              <a:rPr lang="en-US" dirty="0" smtClean="0"/>
              <a:t>) 11/1/11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endParaRPr lang="en-US" sz="1200" dirty="0">
              <a:latin typeface="Calibri" pitchFamily="34" charset="0"/>
            </a:endParaRPr>
          </a:p>
        </p:txBody>
      </p:sp>
      <p:sp>
        <p:nvSpPr>
          <p:cNvPr id="2150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FF1F68A9-22EC-4E5D-9493-ADD96DE6586E}" type="datetime1">
              <a:rPr lang="en-US" sz="1200">
                <a:latin typeface="Calibri" pitchFamily="34" charset="0"/>
              </a:rPr>
              <a:pPr algn="r"/>
              <a:t>12/29/11</a:t>
            </a:fld>
            <a:endParaRPr lang="en-US" sz="1200">
              <a:latin typeface="Calibri" pitchFamily="34" charset="0"/>
            </a:endParaRPr>
          </a:p>
        </p:txBody>
      </p:sp>
      <p:sp>
        <p:nvSpPr>
          <p:cNvPr id="2150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2150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D4108687-E1BC-43B8-9501-0CA5B4E8F933}" type="slidenum">
              <a:rPr lang="en-US" sz="1200">
                <a:latin typeface="Calibri" pitchFamily="34" charset="0"/>
              </a:rPr>
              <a:pPr algn="r"/>
              <a:t>19</a:t>
            </a:fld>
            <a:endParaRPr lang="en-US" sz="1200">
              <a:latin typeface="Calibri" pitchFamily="34" charset="0"/>
            </a:endParaRPr>
          </a:p>
        </p:txBody>
      </p:sp>
      <p:sp>
        <p:nvSpPr>
          <p:cNvPr id="2150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82" name="Rectangle 3"/>
          <p:cNvSpPr>
            <a:spLocks noGrp="1" noChangeArrowheads="1"/>
          </p:cNvSpPr>
          <p:nvPr>
            <p:ph type="body" idx="1"/>
          </p:nvPr>
        </p:nvSpPr>
        <p:spPr bwMode="auto">
          <a:solidFill>
            <a:srgbClr val="FFFFFF"/>
          </a:solidFill>
          <a:ln>
            <a:solidFill>
              <a:srgbClr val="000000"/>
            </a:solidFill>
            <a:miter lim="800000"/>
            <a:headEnd/>
            <a:tailEnd/>
          </a:ln>
        </p:spPr>
        <p:txBody>
          <a:bodyPr>
            <a:normAutofit/>
          </a:bodyPr>
          <a:lstStyle/>
          <a:p>
            <a:pPr fontAlgn="auto">
              <a:spcBef>
                <a:spcPct val="0"/>
              </a:spcBef>
              <a:spcAft>
                <a:spcPts val="0"/>
              </a:spcAft>
              <a:defRPr/>
            </a:pPr>
            <a:endParaRPr lang="en-US" dirty="0" smtClean="0">
              <a:latin typeface="Arial" charset="0"/>
              <a:ea typeface="ＭＳ Ｐゴシック"/>
              <a:cs typeface="ＭＳ Ｐゴシック"/>
            </a:endParaRPr>
          </a:p>
          <a:p>
            <a:pPr fontAlgn="auto">
              <a:spcBef>
                <a:spcPct val="0"/>
              </a:spcBef>
              <a:spcAft>
                <a:spcPts val="0"/>
              </a:spcAft>
              <a:defRPr/>
            </a:pPr>
            <a:r>
              <a:rPr lang="en-US" dirty="0" smtClean="0">
                <a:latin typeface="Arial" charset="0"/>
                <a:ea typeface="ＭＳ Ｐゴシック"/>
                <a:cs typeface="ＭＳ Ｐゴシック"/>
              </a:rPr>
              <a:t>Following presentations by Veronica Thomas on social justice and Brian Yates on rethinking costs and economics, we used these slides to guide the small groups discussions. The groups were organized around the focus of a few  </a:t>
            </a:r>
            <a:r>
              <a:rPr lang="en-US" dirty="0" err="1" smtClean="0">
                <a:latin typeface="Arial" charset="0"/>
                <a:ea typeface="ＭＳ Ｐゴシック"/>
                <a:cs typeface="ＭＳ Ｐゴシック"/>
              </a:rPr>
              <a:t>TIGs</a:t>
            </a:r>
            <a:r>
              <a:rPr lang="en-US" dirty="0" smtClean="0">
                <a:latin typeface="Arial" charset="0"/>
                <a:ea typeface="ＭＳ Ｐゴシック"/>
                <a:cs typeface="ＭＳ Ｐゴシック"/>
              </a:rPr>
              <a:t>. </a:t>
            </a:r>
            <a:endParaRPr lang="en-US" smtClean="0">
              <a:latin typeface="Arial" charset="0"/>
              <a:ea typeface="ＭＳ Ｐゴシック"/>
              <a:cs typeface="ＭＳ Ｐゴシック"/>
            </a:endParaRPr>
          </a:p>
          <a:p>
            <a:pPr fontAlgn="auto">
              <a:spcBef>
                <a:spcPct val="0"/>
              </a:spcBef>
              <a:spcAft>
                <a:spcPts val="0"/>
              </a:spcAft>
              <a:defRPr/>
            </a:pPr>
            <a:endParaRPr lang="en-US" dirty="0" smtClean="0">
              <a:latin typeface="Arial" charset="0"/>
              <a:ea typeface="ＭＳ Ｐゴシック"/>
              <a:cs typeface="ＭＳ Ｐゴシック"/>
            </a:endParaRPr>
          </a:p>
        </p:txBody>
      </p:sp>
      <p:sp>
        <p:nvSpPr>
          <p:cNvPr id="21511"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B. Parsons, InSites (www.insites.org)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r>
              <a:rPr lang="en-US" sz="1200" dirty="0">
                <a:latin typeface="Calibri" pitchFamily="34" charset="0"/>
              </a:rPr>
              <a:t>Evaluation from a Self-organizing Versus Predictive Systems Perspective: Examples from the Field </a:t>
            </a:r>
          </a:p>
        </p:txBody>
      </p:sp>
      <p:sp>
        <p:nvSpPr>
          <p:cNvPr id="2150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FF1F68A9-22EC-4E5D-9493-ADD96DE6586E}" type="datetime1">
              <a:rPr lang="en-US" sz="1200">
                <a:latin typeface="Calibri" pitchFamily="34" charset="0"/>
              </a:rPr>
              <a:pPr algn="r"/>
              <a:t>12/29/11</a:t>
            </a:fld>
            <a:endParaRPr lang="en-US" sz="1200">
              <a:latin typeface="Calibri" pitchFamily="34" charset="0"/>
            </a:endParaRPr>
          </a:p>
        </p:txBody>
      </p:sp>
      <p:sp>
        <p:nvSpPr>
          <p:cNvPr id="2150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2150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D4108687-E1BC-43B8-9501-0CA5B4E8F933}" type="slidenum">
              <a:rPr lang="en-US" sz="1200">
                <a:latin typeface="Calibri" pitchFamily="34" charset="0"/>
              </a:rPr>
              <a:pPr algn="r"/>
              <a:t>2</a:t>
            </a:fld>
            <a:endParaRPr lang="en-US" sz="1200">
              <a:latin typeface="Calibri" pitchFamily="34" charset="0"/>
            </a:endParaRPr>
          </a:p>
        </p:txBody>
      </p:sp>
      <p:sp>
        <p:nvSpPr>
          <p:cNvPr id="2150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8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sz="1200" kern="1200" dirty="0" smtClean="0">
                <a:solidFill>
                  <a:schemeClr val="tx1"/>
                </a:solidFill>
                <a:latin typeface="+mn-lt"/>
                <a:ea typeface="+mn-ea"/>
                <a:cs typeface="+mn-cs"/>
              </a:rPr>
              <a:t>.A.	Background </a:t>
            </a:r>
          </a:p>
          <a:p>
            <a:r>
              <a:rPr lang="en-US" sz="1200" kern="1200" dirty="0" smtClean="0">
                <a:solidFill>
                  <a:schemeClr val="tx1"/>
                </a:solidFill>
                <a:latin typeface="+mn-lt"/>
                <a:ea typeface="+mn-ea"/>
                <a:cs typeface="+mn-cs"/>
              </a:rPr>
              <a:t>1.	A preliminary/exploratory AEA board task force composed of four board members—the three of us plus Leslie </a:t>
            </a:r>
            <a:r>
              <a:rPr lang="en-US" sz="1200" kern="1200" dirty="0" err="1" smtClean="0">
                <a:solidFill>
                  <a:schemeClr val="tx1"/>
                </a:solidFill>
                <a:latin typeface="+mn-lt"/>
                <a:ea typeface="+mn-ea"/>
                <a:cs typeface="+mn-cs"/>
              </a:rPr>
              <a:t>Cooksy</a:t>
            </a:r>
            <a:r>
              <a:rPr lang="en-US" sz="1200" kern="1200" dirty="0" smtClean="0">
                <a:solidFill>
                  <a:schemeClr val="tx1"/>
                </a:solidFill>
                <a:latin typeface="+mn-lt"/>
                <a:ea typeface="+mn-ea"/>
                <a:cs typeface="+mn-cs"/>
              </a:rPr>
              <a:t>—was established in January 2011 to determine if there are policy issues that need to be addressed and to start some member engagement around the issue to help sort that out.</a:t>
            </a:r>
          </a:p>
          <a:p>
            <a:r>
              <a:rPr lang="en-US" sz="1200" kern="1200" dirty="0" smtClean="0">
                <a:solidFill>
                  <a:schemeClr val="tx1"/>
                </a:solidFill>
                <a:latin typeface="+mn-lt"/>
                <a:ea typeface="+mn-ea"/>
                <a:cs typeface="+mn-cs"/>
              </a:rPr>
              <a:t>2.	We had a thought leaders forum on the topic in April and are now having this session to help understand members views on this topic. At the April forum we found that while we found people were interested,  we also learned that there is a lack of knowledge about the nature and seriousness of the issue in general or how it might specifically affect evaluators and evaluation practices.</a:t>
            </a:r>
          </a:p>
          <a:p>
            <a:pPr marL="228600" indent="-228600">
              <a:buAutoNum type="arabicPeriod" startAt="3"/>
            </a:pPr>
            <a:r>
              <a:rPr lang="en-US" sz="1200" kern="1200" dirty="0" smtClean="0">
                <a:solidFill>
                  <a:schemeClr val="tx1"/>
                </a:solidFill>
                <a:latin typeface="+mn-lt"/>
                <a:ea typeface="+mn-ea"/>
                <a:cs typeface="+mn-cs"/>
              </a:rPr>
              <a:t>Another interesting coincidence is that AEA is in the midst of reviewing the evaluation guiding principles. There will be a session on that topic on Saturday. Hopefully some ideas from this session will help inform that process.</a:t>
            </a:r>
          </a:p>
          <a:p>
            <a:pPr marL="228600" indent="-228600">
              <a:buNone/>
            </a:pPr>
            <a:r>
              <a:rPr lang="en-US" sz="1200" kern="1200" dirty="0" smtClean="0">
                <a:solidFill>
                  <a:schemeClr val="tx1"/>
                </a:solidFill>
                <a:latin typeface="+mn-lt"/>
                <a:ea typeface="+mn-ea"/>
                <a:cs typeface="+mn-cs"/>
              </a:rPr>
              <a:t>B	Disclaimer</a:t>
            </a:r>
          </a:p>
          <a:p>
            <a:r>
              <a:rPr lang="en-US" sz="1200" kern="1200" dirty="0" smtClean="0">
                <a:solidFill>
                  <a:schemeClr val="tx1"/>
                </a:solidFill>
                <a:latin typeface="+mn-lt"/>
                <a:ea typeface="+mn-ea"/>
                <a:cs typeface="+mn-cs"/>
              </a:rPr>
              <a:t>1.	Veronica, Brian, and I do not claim to be experts on this topic of creating this type of sustainability. We are peer </a:t>
            </a:r>
            <a:r>
              <a:rPr lang="en-US" sz="1200" kern="1200" dirty="0" err="1" smtClean="0">
                <a:solidFill>
                  <a:schemeClr val="tx1"/>
                </a:solidFill>
                <a:latin typeface="+mn-lt"/>
                <a:ea typeface="+mn-ea"/>
                <a:cs typeface="+mn-cs"/>
              </a:rPr>
              <a:t>journeyors</a:t>
            </a:r>
            <a:r>
              <a:rPr lang="en-US" sz="1200" kern="1200" dirty="0" smtClean="0">
                <a:solidFill>
                  <a:schemeClr val="tx1"/>
                </a:solidFill>
                <a:latin typeface="+mn-lt"/>
                <a:ea typeface="+mn-ea"/>
                <a:cs typeface="+mn-cs"/>
              </a:rPr>
              <a:t> with you. We are seeking to learn together and figure out how to strategically position AEA and our own work and lives in this rapidly changing world.</a:t>
            </a:r>
          </a:p>
          <a:p>
            <a:pPr fontAlgn="auto">
              <a:spcBef>
                <a:spcPct val="0"/>
              </a:spcBef>
              <a:spcAft>
                <a:spcPts val="0"/>
              </a:spcAft>
              <a:defRPr/>
            </a:pPr>
            <a:endParaRPr lang="en-US" sz="2400" dirty="0" smtClean="0">
              <a:latin typeface="Arial" charset="0"/>
              <a:ea typeface="ＭＳ Ｐゴシック"/>
              <a:cs typeface="ＭＳ Ｐゴシック"/>
            </a:endParaRPr>
          </a:p>
        </p:txBody>
      </p:sp>
      <p:sp>
        <p:nvSpPr>
          <p:cNvPr id="21511"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B. Parsons, InSites (www.insites.org)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endParaRPr lang="en-US" sz="1200" dirty="0">
              <a:latin typeface="Calibri" pitchFamily="34" charset="0"/>
            </a:endParaRPr>
          </a:p>
        </p:txBody>
      </p:sp>
      <p:sp>
        <p:nvSpPr>
          <p:cNvPr id="2150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FF1F68A9-22EC-4E5D-9493-ADD96DE6586E}" type="datetime1">
              <a:rPr lang="en-US" sz="1200">
                <a:latin typeface="Calibri" pitchFamily="34" charset="0"/>
              </a:rPr>
              <a:pPr algn="r"/>
              <a:t>12/29/11</a:t>
            </a:fld>
            <a:endParaRPr lang="en-US" sz="1200">
              <a:latin typeface="Calibri" pitchFamily="34" charset="0"/>
            </a:endParaRPr>
          </a:p>
        </p:txBody>
      </p:sp>
      <p:sp>
        <p:nvSpPr>
          <p:cNvPr id="2150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2150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D4108687-E1BC-43B8-9501-0CA5B4E8F933}" type="slidenum">
              <a:rPr lang="en-US" sz="1200">
                <a:latin typeface="Calibri" pitchFamily="34" charset="0"/>
              </a:rPr>
              <a:pPr algn="r"/>
              <a:t>20</a:t>
            </a:fld>
            <a:endParaRPr lang="en-US" sz="1200">
              <a:latin typeface="Calibri" pitchFamily="34" charset="0"/>
            </a:endParaRPr>
          </a:p>
        </p:txBody>
      </p:sp>
      <p:sp>
        <p:nvSpPr>
          <p:cNvPr id="2150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8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fontAlgn="auto">
              <a:spcBef>
                <a:spcPct val="0"/>
              </a:spcBef>
              <a:spcAft>
                <a:spcPts val="0"/>
              </a:spcAft>
              <a:defRPr/>
            </a:pPr>
            <a:endParaRPr lang="en-US" sz="2400" dirty="0" smtClean="0">
              <a:latin typeface="Arial" charset="0"/>
              <a:ea typeface="ＭＳ Ｐゴシック"/>
              <a:cs typeface="ＭＳ Ｐゴシック"/>
            </a:endParaRPr>
          </a:p>
        </p:txBody>
      </p:sp>
      <p:sp>
        <p:nvSpPr>
          <p:cNvPr id="21511"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B. Parsons, InSites (www.insites.org)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endParaRPr lang="en-US" sz="1200" dirty="0">
              <a:latin typeface="Calibri" pitchFamily="34" charset="0"/>
            </a:endParaRPr>
          </a:p>
        </p:txBody>
      </p:sp>
      <p:sp>
        <p:nvSpPr>
          <p:cNvPr id="2150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FF1F68A9-22EC-4E5D-9493-ADD96DE6586E}" type="datetime1">
              <a:rPr lang="en-US" sz="1200">
                <a:latin typeface="Calibri" pitchFamily="34" charset="0"/>
              </a:rPr>
              <a:pPr algn="r"/>
              <a:t>12/29/11</a:t>
            </a:fld>
            <a:endParaRPr lang="en-US" sz="1200">
              <a:latin typeface="Calibri" pitchFamily="34" charset="0"/>
            </a:endParaRPr>
          </a:p>
        </p:txBody>
      </p:sp>
      <p:sp>
        <p:nvSpPr>
          <p:cNvPr id="2150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2150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D4108687-E1BC-43B8-9501-0CA5B4E8F933}" type="slidenum">
              <a:rPr lang="en-US" sz="1200">
                <a:latin typeface="Calibri" pitchFamily="34" charset="0"/>
              </a:rPr>
              <a:pPr algn="r"/>
              <a:t>21</a:t>
            </a:fld>
            <a:endParaRPr lang="en-US" sz="1200">
              <a:latin typeface="Calibri" pitchFamily="34" charset="0"/>
            </a:endParaRPr>
          </a:p>
        </p:txBody>
      </p:sp>
      <p:sp>
        <p:nvSpPr>
          <p:cNvPr id="2150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82" name="Rectangle 3"/>
          <p:cNvSpPr>
            <a:spLocks noGrp="1" noChangeArrowheads="1"/>
          </p:cNvSpPr>
          <p:nvPr>
            <p:ph type="body" idx="1"/>
          </p:nvPr>
        </p:nvSpPr>
        <p:spPr bwMode="auto">
          <a:solidFill>
            <a:srgbClr val="FFFFFF"/>
          </a:solidFill>
          <a:ln>
            <a:solidFill>
              <a:srgbClr val="000000"/>
            </a:solidFill>
            <a:miter lim="800000"/>
            <a:headEnd/>
            <a:tailEnd/>
          </a:ln>
        </p:spPr>
        <p:txBody>
          <a:bodyPr>
            <a:normAutofit fontScale="92500" lnSpcReduction="10000"/>
          </a:bodyPr>
          <a:lstStyle/>
          <a:p>
            <a:r>
              <a:rPr lang="en-US" b="1" dirty="0" smtClean="0"/>
              <a:t>Here are notes from two of the groups: (inserted here following the session)</a:t>
            </a:r>
          </a:p>
          <a:p>
            <a:r>
              <a:rPr lang="en-US" b="1" dirty="0" smtClean="0"/>
              <a:t>Teaching Evaluation TIG</a:t>
            </a:r>
          </a:p>
          <a:p>
            <a:r>
              <a:rPr lang="en-US" dirty="0" smtClean="0"/>
              <a:t>•	Awareness</a:t>
            </a:r>
          </a:p>
          <a:p>
            <a:r>
              <a:rPr lang="en-US" dirty="0" smtClean="0"/>
              <a:t>•	Consideration of how ideas of sustainability infused into evaluation pedagogy</a:t>
            </a:r>
          </a:p>
          <a:p>
            <a:r>
              <a:rPr lang="en-US" dirty="0" smtClean="0"/>
              <a:t>•	Understandings about content – holistically – with environmental considerations</a:t>
            </a:r>
          </a:p>
          <a:p>
            <a:r>
              <a:rPr lang="en-US" dirty="0" smtClean="0"/>
              <a:t>•	Evaluator behaviors/dispositions – reflexivity, voice, learner</a:t>
            </a:r>
          </a:p>
          <a:p>
            <a:r>
              <a:rPr lang="en-US" dirty="0" smtClean="0"/>
              <a:t> </a:t>
            </a:r>
          </a:p>
          <a:p>
            <a:r>
              <a:rPr lang="en-US" b="1" dirty="0" smtClean="0"/>
              <a:t>Environmental Program Evaluation, Systems in Evaluation, and PreK-12 Education TIGS</a:t>
            </a:r>
          </a:p>
          <a:p>
            <a:r>
              <a:rPr lang="en-US" b="1" dirty="0" smtClean="0"/>
              <a:t>What information do our TIG members need to help embrace sustainability</a:t>
            </a:r>
          </a:p>
          <a:p>
            <a:r>
              <a:rPr lang="en-US" dirty="0" smtClean="0"/>
              <a:t>•	Funders &amp; what’s funded</a:t>
            </a:r>
          </a:p>
          <a:p>
            <a:r>
              <a:rPr lang="en-US" dirty="0" smtClean="0"/>
              <a:t>•	AEA – environmental sustainability as a value</a:t>
            </a:r>
          </a:p>
          <a:p>
            <a:r>
              <a:rPr lang="en-US" dirty="0" smtClean="0"/>
              <a:t>•	Clear definition and understanding of sustainability</a:t>
            </a:r>
          </a:p>
          <a:p>
            <a:r>
              <a:rPr lang="en-US" dirty="0" smtClean="0"/>
              <a:t>•	Do not reduce </a:t>
            </a:r>
            <a:r>
              <a:rPr lang="en-US" dirty="0" err="1" smtClean="0"/>
              <a:t>natruall</a:t>
            </a:r>
            <a:r>
              <a:rPr lang="en-US" dirty="0" smtClean="0"/>
              <a:t> capital and/or opportunity to access nature</a:t>
            </a:r>
          </a:p>
          <a:p>
            <a:r>
              <a:rPr lang="en-US" dirty="0" smtClean="0"/>
              <a:t>•	Do not abstract transparency</a:t>
            </a:r>
          </a:p>
          <a:p>
            <a:r>
              <a:rPr lang="en-US" dirty="0" smtClean="0"/>
              <a:t>•	Fair terms of cooperation</a:t>
            </a:r>
          </a:p>
          <a:p>
            <a:r>
              <a:rPr lang="en-US" dirty="0" smtClean="0"/>
              <a:t>•	Create and sustain _______</a:t>
            </a:r>
          </a:p>
          <a:p>
            <a:r>
              <a:rPr lang="en-US" dirty="0" smtClean="0"/>
              <a:t>•	Do not put people in vulnerable situations</a:t>
            </a:r>
          </a:p>
          <a:p>
            <a:r>
              <a:rPr lang="en-US" dirty="0" smtClean="0"/>
              <a:t> </a:t>
            </a:r>
          </a:p>
          <a:p>
            <a:r>
              <a:rPr lang="en-US" b="1" dirty="0" smtClean="0"/>
              <a:t>TIG actions/guidelines</a:t>
            </a:r>
          </a:p>
          <a:p>
            <a:r>
              <a:rPr lang="en-US" dirty="0" smtClean="0"/>
              <a:t>•	Not just an add-on;  holistic</a:t>
            </a:r>
          </a:p>
          <a:p>
            <a:r>
              <a:rPr lang="en-US" dirty="0" smtClean="0"/>
              <a:t>•	Language is important </a:t>
            </a:r>
          </a:p>
          <a:p>
            <a:r>
              <a:rPr lang="en-US" dirty="0" smtClean="0"/>
              <a:t>–	Move to adaptive balance</a:t>
            </a:r>
          </a:p>
          <a:p>
            <a:r>
              <a:rPr lang="en-US" dirty="0" smtClean="0"/>
              <a:t>•	Ethical responsibility to notice</a:t>
            </a:r>
          </a:p>
          <a:p>
            <a:r>
              <a:rPr lang="en-US" dirty="0" smtClean="0"/>
              <a:t>•	Sustainability audit for company </a:t>
            </a:r>
          </a:p>
          <a:p>
            <a:r>
              <a:rPr lang="en-US" dirty="0" smtClean="0"/>
              <a:t>–	Apply to own practice</a:t>
            </a:r>
          </a:p>
          <a:p>
            <a:r>
              <a:rPr lang="en-US" dirty="0" smtClean="0"/>
              <a:t>•	Look at PEER Associates</a:t>
            </a:r>
          </a:p>
          <a:p>
            <a:pPr fontAlgn="auto">
              <a:spcBef>
                <a:spcPct val="0"/>
              </a:spcBef>
              <a:spcAft>
                <a:spcPts val="0"/>
              </a:spcAft>
              <a:defRPr/>
            </a:pPr>
            <a:endParaRPr lang="en-US" dirty="0" smtClean="0">
              <a:latin typeface="Arial" charset="0"/>
              <a:ea typeface="ＭＳ Ｐゴシック"/>
              <a:cs typeface="ＭＳ Ｐゴシック"/>
            </a:endParaRPr>
          </a:p>
        </p:txBody>
      </p:sp>
      <p:sp>
        <p:nvSpPr>
          <p:cNvPr id="21511"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B. Parsons, InSites (www.insites.org)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normAutofit lnSpcReduction="10000"/>
          </a:bodyPr>
          <a:lstStyle/>
          <a:p>
            <a:r>
              <a:rPr lang="en-US" sz="1200" kern="1200" dirty="0" smtClean="0">
                <a:solidFill>
                  <a:schemeClr val="tx1"/>
                </a:solidFill>
                <a:latin typeface="+mn-lt"/>
                <a:ea typeface="+mn-ea"/>
                <a:cs typeface="+mn-cs"/>
              </a:rPr>
              <a:t>C.	Approach in this session</a:t>
            </a:r>
          </a:p>
          <a:p>
            <a:r>
              <a:rPr lang="en-US" sz="1200" kern="1200" dirty="0" smtClean="0">
                <a:solidFill>
                  <a:schemeClr val="tx1"/>
                </a:solidFill>
                <a:latin typeface="+mn-lt"/>
                <a:ea typeface="+mn-ea"/>
                <a:cs typeface="+mn-cs"/>
              </a:rPr>
              <a:t>Although there are many ways we could approach this topic, we have chosen to do it around a concept that originally came from the business world and have been moving into the public and NGO worlds. It is the idea of the triple bottom line.</a:t>
            </a:r>
          </a:p>
          <a:p>
            <a:r>
              <a:rPr lang="en-US" sz="1200" kern="1200" dirty="0" smtClean="0">
                <a:solidFill>
                  <a:schemeClr val="tx1"/>
                </a:solidFill>
                <a:latin typeface="+mn-lt"/>
                <a:ea typeface="+mn-ea"/>
                <a:cs typeface="+mn-cs"/>
              </a:rPr>
              <a:t>1.	Businesses have focused their attention on making profit for their shareholders. The phrase “the triple bottom line” was first coined in 1994 by John </a:t>
            </a:r>
            <a:r>
              <a:rPr lang="en-US" sz="1200" kern="1200" dirty="0" err="1" smtClean="0">
                <a:solidFill>
                  <a:schemeClr val="tx1"/>
                </a:solidFill>
                <a:latin typeface="+mn-lt"/>
                <a:ea typeface="+mn-ea"/>
                <a:cs typeface="+mn-cs"/>
              </a:rPr>
              <a:t>Elkington</a:t>
            </a:r>
            <a:r>
              <a:rPr lang="en-US" sz="1200" kern="1200" dirty="0" smtClean="0">
                <a:solidFill>
                  <a:schemeClr val="tx1"/>
                </a:solidFill>
                <a:latin typeface="+mn-lt"/>
                <a:ea typeface="+mn-ea"/>
                <a:cs typeface="+mn-cs"/>
              </a:rPr>
              <a:t>, the founder of a British consultancy called </a:t>
            </a:r>
            <a:r>
              <a:rPr lang="en-US" sz="1200" kern="1200" dirty="0" err="1" smtClean="0">
                <a:solidFill>
                  <a:schemeClr val="tx1"/>
                </a:solidFill>
                <a:latin typeface="+mn-lt"/>
                <a:ea typeface="+mn-ea"/>
                <a:cs typeface="+mn-cs"/>
              </a:rPr>
              <a:t>SustainAbility</a:t>
            </a:r>
            <a:r>
              <a:rPr lang="en-US" sz="1200" kern="1200" dirty="0" smtClean="0">
                <a:solidFill>
                  <a:schemeClr val="tx1"/>
                </a:solidFill>
                <a:latin typeface="+mn-lt"/>
                <a:ea typeface="+mn-ea"/>
                <a:cs typeface="+mn-cs"/>
              </a:rPr>
              <a:t>. His argument was that companies should be preparing three different (and quite separate) bottom lines. One is the traditional measure of corporate profit—the “bottom line” of the profit and loss account. The second is the bottom line of a company’s “people account”—a measure in some shape or form of how socially responsible an organization has been throughout its operations. The third is the bottom line of the company’s “planet” account—a measure of how environmentally responsible it has been. The triple bottom line (TBL) thus consists of three Ps: profit, people and planet. It aims to measure the financial, social and environmental performance of the corporation over a period of time. Only a company that produces a TBL is taking account of the full cost involved in doing business.</a:t>
            </a:r>
          </a:p>
          <a:p>
            <a:r>
              <a:rPr lang="en-US" sz="1200" kern="1200" dirty="0" smtClean="0">
                <a:solidFill>
                  <a:schemeClr val="tx1"/>
                </a:solidFill>
                <a:latin typeface="+mn-lt"/>
                <a:ea typeface="+mn-ea"/>
                <a:cs typeface="+mn-cs"/>
              </a:rPr>
              <a:t>	Behind it lies the same fundamental principle: what you measure is what you get, because what you measure is what you are likely to pay attention to. Only when companies measure their social and environmental impact will we have socially and environmentally responsible organizations. (Taken from</a:t>
            </a:r>
            <a:r>
              <a:rPr lang="en-US" sz="1200" i="1" kern="1200" dirty="0" smtClean="0">
                <a:solidFill>
                  <a:schemeClr val="tx1"/>
                </a:solidFill>
                <a:latin typeface="+mn-lt"/>
                <a:ea typeface="+mn-ea"/>
                <a:cs typeface="+mn-cs"/>
              </a:rPr>
              <a:t> http://www.economist.com/node/14301663</a:t>
            </a:r>
            <a:r>
              <a:rPr lang="en-US" sz="1200" kern="1200" dirty="0" smtClean="0">
                <a:solidFill>
                  <a:schemeClr val="tx1"/>
                </a:solidFill>
                <a:latin typeface="+mn-lt"/>
                <a:ea typeface="+mn-ea"/>
                <a:cs typeface="+mn-cs"/>
              </a:rPr>
              <a:t>) Similarly, when evaluating</a:t>
            </a:r>
            <a:r>
              <a:rPr lang="en-US" sz="1200" kern="1200" baseline="0" dirty="0" smtClean="0">
                <a:solidFill>
                  <a:schemeClr val="tx1"/>
                </a:solidFill>
                <a:latin typeface="+mn-lt"/>
                <a:ea typeface="+mn-ea"/>
                <a:cs typeface="+mn-cs"/>
              </a:rPr>
              <a:t> a program, think of it as being positioned within these three domains of responsibility and resource use</a:t>
            </a:r>
            <a:r>
              <a:rPr lang="en-US" sz="1200" kern="1200" baseline="0" smtClean="0">
                <a:solidFill>
                  <a:schemeClr val="tx1"/>
                </a:solidFill>
                <a:latin typeface="+mn-lt"/>
                <a:ea typeface="+mn-ea"/>
                <a:cs typeface="+mn-cs"/>
              </a:rPr>
              <a:t>/contribution.</a:t>
            </a:r>
            <a:endParaRPr lang="en-US" sz="1200" kern="1200" smtClean="0">
              <a:solidFill>
                <a:schemeClr val="tx1"/>
              </a:solidFill>
              <a:latin typeface="+mn-lt"/>
              <a:ea typeface="+mn-ea"/>
              <a:cs typeface="+mn-cs"/>
            </a:endParaRPr>
          </a:p>
          <a:p>
            <a:r>
              <a:rPr lang="en-US" sz="1200" kern="1200" dirty="0" smtClean="0">
                <a:solidFill>
                  <a:schemeClr val="tx1"/>
                </a:solidFill>
                <a:latin typeface="+mn-lt"/>
                <a:ea typeface="+mn-ea"/>
                <a:cs typeface="+mn-cs"/>
              </a:rPr>
              <a:t>Although</a:t>
            </a:r>
            <a:r>
              <a:rPr lang="en-US" sz="1200" kern="1200" baseline="0" dirty="0" smtClean="0">
                <a:solidFill>
                  <a:schemeClr val="tx1"/>
                </a:solidFill>
                <a:latin typeface="+mn-lt"/>
                <a:ea typeface="+mn-ea"/>
                <a:cs typeface="+mn-cs"/>
              </a:rPr>
              <a:t> “Planet, People, and Profit” is an easily remembered way to describe the TBL, it is more accurate to use terms such as environmental sustainability, social justice, and economic well-being</a:t>
            </a:r>
            <a:endParaRPr lang="en-US" sz="1200" kern="1200" dirty="0" smtClean="0">
              <a:solidFill>
                <a:schemeClr val="tx1"/>
              </a:solidFill>
              <a:latin typeface="+mn-lt"/>
              <a:ea typeface="+mn-ea"/>
              <a:cs typeface="+mn-cs"/>
            </a:endParaRPr>
          </a:p>
          <a:p>
            <a:pPr eaLnBrk="1" hangingPunct="1">
              <a:spcBef>
                <a:spcPct val="0"/>
              </a:spcBef>
            </a:pPr>
            <a:endParaRPr lang="en-US" sz="2400" baseline="0" dirty="0" smtClean="0">
              <a:latin typeface="Arial" charset="0"/>
              <a:ea typeface="ＭＳ Ｐゴシック" charset="-128"/>
            </a:endParaRPr>
          </a:p>
          <a:p>
            <a:pPr eaLnBrk="1" hangingPunct="1">
              <a:spcBef>
                <a:spcPct val="0"/>
              </a:spcBef>
            </a:pPr>
            <a:endParaRPr lang="en-US" sz="2400" dirty="0" smtClean="0">
              <a:latin typeface="Arial" charset="0"/>
              <a:ea typeface="ＭＳ Ｐゴシック" charset="-128"/>
            </a:endParaRPr>
          </a:p>
        </p:txBody>
      </p:sp>
      <p:sp>
        <p:nvSpPr>
          <p:cNvPr id="132100" name="Slide Number Placeholder 3"/>
          <p:cNvSpPr>
            <a:spLocks noGrp="1"/>
          </p:cNvSpPr>
          <p:nvPr>
            <p:ph type="sldNum" sz="quarter" idx="5"/>
          </p:nvPr>
        </p:nvSpPr>
        <p:spPr bwMode="auto">
          <a:noFill/>
          <a:ln>
            <a:miter lim="800000"/>
            <a:headEnd/>
            <a:tailEnd/>
          </a:ln>
        </p:spPr>
        <p:txBody>
          <a:bodyPr/>
          <a:lstStyle/>
          <a:p>
            <a:fld id="{63373778-26D7-499B-92CD-F15D8B826291}" type="slidenum">
              <a:rPr lang="en-US" smtClean="0">
                <a:latin typeface="Arial" charset="0"/>
                <a:ea typeface="ＭＳ Ｐゴシック" charset="-128"/>
              </a:rPr>
              <a:pPr/>
              <a:t>3</a:t>
            </a:fld>
            <a:endParaRPr lang="en-US" smtClean="0">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51" tIns="45726" rIns="91451" bIns="45726"/>
          <a:lstStyle/>
          <a:p>
            <a:endParaRPr lang="en-US" sz="1200" dirty="0">
              <a:latin typeface="Calibri" pitchFamily="34" charset="0"/>
            </a:endParaRPr>
          </a:p>
        </p:txBody>
      </p:sp>
      <p:sp>
        <p:nvSpPr>
          <p:cNvPr id="2150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51" tIns="45726" rIns="91451" bIns="45726"/>
          <a:lstStyle/>
          <a:p>
            <a:pPr algn="r"/>
            <a:fld id="{FF1F68A9-22EC-4E5D-9493-ADD96DE6586E}" type="datetime1">
              <a:rPr lang="en-US" sz="1200">
                <a:latin typeface="Calibri" pitchFamily="34" charset="0"/>
              </a:rPr>
              <a:pPr algn="r"/>
              <a:t>12/29/11</a:t>
            </a:fld>
            <a:endParaRPr lang="en-US" sz="1200">
              <a:latin typeface="Calibri" pitchFamily="34" charset="0"/>
            </a:endParaRPr>
          </a:p>
        </p:txBody>
      </p:sp>
      <p:sp>
        <p:nvSpPr>
          <p:cNvPr id="2150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51" tIns="45726" rIns="91451" bIns="45726" anchor="b"/>
          <a:lstStyle/>
          <a:p>
            <a:r>
              <a:rPr lang="en-US" sz="1200">
                <a:latin typeface="Calibri" pitchFamily="34" charset="0"/>
              </a:rPr>
              <a:t>AE.07.SOvsPSPrsntn.10-24.ppt</a:t>
            </a:r>
          </a:p>
        </p:txBody>
      </p:sp>
      <p:sp>
        <p:nvSpPr>
          <p:cNvPr id="2150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51" tIns="45726" rIns="91451" bIns="45726" anchor="b"/>
          <a:lstStyle/>
          <a:p>
            <a:pPr algn="r"/>
            <a:fld id="{D4108687-E1BC-43B8-9501-0CA5B4E8F933}" type="slidenum">
              <a:rPr lang="en-US" sz="1200">
                <a:latin typeface="Calibri" pitchFamily="34" charset="0"/>
              </a:rPr>
              <a:pPr algn="r"/>
              <a:t>4</a:t>
            </a:fld>
            <a:endParaRPr lang="en-US" sz="1200">
              <a:latin typeface="Calibri" pitchFamily="34" charset="0"/>
            </a:endParaRPr>
          </a:p>
        </p:txBody>
      </p:sp>
      <p:sp>
        <p:nvSpPr>
          <p:cNvPr id="2150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8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fontAlgn="auto">
              <a:spcBef>
                <a:spcPct val="0"/>
              </a:spcBef>
              <a:spcAft>
                <a:spcPts val="0"/>
              </a:spcAft>
              <a:defRPr/>
            </a:pPr>
            <a:endParaRPr lang="en-US" sz="2400" dirty="0" smtClean="0">
              <a:latin typeface="Arial" charset="0"/>
              <a:ea typeface="ＭＳ Ｐゴシック"/>
              <a:cs typeface="ＭＳ Ｐゴシック"/>
            </a:endParaRPr>
          </a:p>
        </p:txBody>
      </p:sp>
      <p:sp>
        <p:nvSpPr>
          <p:cNvPr id="21511"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B. Parsons, InSites (www.insites.org)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normAutofit/>
          </a:bodyPr>
          <a:lstStyle/>
          <a:p>
            <a:r>
              <a:rPr lang="en-US" sz="1200" kern="1200" dirty="0" smtClean="0">
                <a:solidFill>
                  <a:schemeClr val="tx1"/>
                </a:solidFill>
                <a:latin typeface="+mn-lt"/>
                <a:ea typeface="+mn-ea"/>
                <a:cs typeface="+mn-cs"/>
              </a:rPr>
              <a:t>A.	Attention to the environment has ebbed and flowed </a:t>
            </a:r>
          </a:p>
          <a:p>
            <a:r>
              <a:rPr lang="en-US" sz="1200" kern="1200" dirty="0" smtClean="0">
                <a:solidFill>
                  <a:schemeClr val="tx1"/>
                </a:solidFill>
                <a:latin typeface="+mn-lt"/>
                <a:ea typeface="+mn-ea"/>
                <a:cs typeface="+mn-cs"/>
              </a:rPr>
              <a:t>1.	1972 United Nations Conference on the Human Environment was held in Sweden. </a:t>
            </a:r>
          </a:p>
          <a:p>
            <a:r>
              <a:rPr lang="en-US" sz="1200" kern="1200" dirty="0" smtClean="0">
                <a:solidFill>
                  <a:schemeClr val="tx1"/>
                </a:solidFill>
                <a:latin typeface="+mn-lt"/>
                <a:ea typeface="+mn-ea"/>
                <a:cs typeface="+mn-cs"/>
              </a:rPr>
              <a:t>2.	The </a:t>
            </a:r>
            <a:r>
              <a:rPr lang="en-US" sz="1200" kern="1200" dirty="0" err="1" smtClean="0">
                <a:solidFill>
                  <a:schemeClr val="tx1"/>
                </a:solidFill>
                <a:latin typeface="+mn-lt"/>
                <a:ea typeface="+mn-ea"/>
                <a:cs typeface="+mn-cs"/>
              </a:rPr>
              <a:t>Brundtland</a:t>
            </a:r>
            <a:r>
              <a:rPr lang="en-US" sz="1200" kern="1200" dirty="0" smtClean="0">
                <a:solidFill>
                  <a:schemeClr val="tx1"/>
                </a:solidFill>
                <a:latin typeface="+mn-lt"/>
                <a:ea typeface="+mn-ea"/>
                <a:cs typeface="+mn-cs"/>
              </a:rPr>
              <a:t> Commission in 1987 established the millennium goal of “meeting the needs </a:t>
            </a:r>
            <a:r>
              <a:rPr lang="en-US" sz="1200" kern="1200" dirty="0" err="1" smtClean="0">
                <a:solidFill>
                  <a:schemeClr val="tx1"/>
                </a:solidFill>
                <a:latin typeface="+mn-lt"/>
                <a:ea typeface="+mn-ea"/>
                <a:cs typeface="+mn-cs"/>
              </a:rPr>
              <a:t>fo</a:t>
            </a:r>
            <a:r>
              <a:rPr lang="en-US" sz="1200" kern="1200" dirty="0" smtClean="0">
                <a:solidFill>
                  <a:schemeClr val="tx1"/>
                </a:solidFill>
                <a:latin typeface="+mn-lt"/>
                <a:ea typeface="+mn-ea"/>
                <a:cs typeface="+mn-cs"/>
              </a:rPr>
              <a:t> the present </a:t>
            </a:r>
            <a:r>
              <a:rPr lang="en-US" sz="1200" kern="1200" dirty="0" err="1" smtClean="0">
                <a:solidFill>
                  <a:schemeClr val="tx1"/>
                </a:solidFill>
                <a:latin typeface="+mn-lt"/>
                <a:ea typeface="+mn-ea"/>
                <a:cs typeface="+mn-cs"/>
              </a:rPr>
              <a:t>generatin</a:t>
            </a:r>
            <a:r>
              <a:rPr lang="en-US" sz="1200" kern="1200" dirty="0" smtClean="0">
                <a:solidFill>
                  <a:schemeClr val="tx1"/>
                </a:solidFill>
                <a:latin typeface="+mn-lt"/>
                <a:ea typeface="+mn-ea"/>
                <a:cs typeface="+mn-cs"/>
              </a:rPr>
              <a:t> without compromising the ability of the future generations to meet their own needs” in its report Our Common Future: Report of the World Commission on Environment and Development” . Let to millennium goal (on slide)</a:t>
            </a:r>
          </a:p>
          <a:p>
            <a:r>
              <a:rPr lang="en-US" sz="1200" kern="1200" dirty="0" smtClean="0">
                <a:solidFill>
                  <a:schemeClr val="tx1"/>
                </a:solidFill>
                <a:latin typeface="+mn-lt"/>
                <a:ea typeface="+mn-ea"/>
                <a:cs typeface="+mn-cs"/>
              </a:rPr>
              <a:t>3.	The </a:t>
            </a:r>
            <a:r>
              <a:rPr lang="en-US" sz="1200" u="sng" kern="1200" dirty="0" smtClean="0">
                <a:solidFill>
                  <a:schemeClr val="tx1"/>
                </a:solidFill>
                <a:latin typeface="+mn-lt"/>
                <a:ea typeface="+mn-ea"/>
                <a:cs typeface="+mn-cs"/>
                <a:hlinkClick r:id="rId3"/>
              </a:rPr>
              <a:t>United Nations Conference on Environment and Development</a:t>
            </a:r>
            <a:r>
              <a:rPr lang="en-US" sz="1200" kern="1200" dirty="0" smtClean="0">
                <a:solidFill>
                  <a:schemeClr val="tx1"/>
                </a:solidFill>
                <a:latin typeface="+mn-lt"/>
                <a:ea typeface="+mn-ea"/>
                <a:cs typeface="+mn-cs"/>
              </a:rPr>
              <a:t>, Rio de Janeiro, June 1992.</a:t>
            </a:r>
          </a:p>
          <a:p>
            <a:r>
              <a:rPr lang="en-US" sz="1200" kern="1200" dirty="0" smtClean="0">
                <a:solidFill>
                  <a:schemeClr val="tx1"/>
                </a:solidFill>
                <a:latin typeface="+mn-lt"/>
                <a:ea typeface="+mn-ea"/>
                <a:cs typeface="+mn-cs"/>
              </a:rPr>
              <a:t>4.	A conference, Rio +10 was held in Africa in 2002 (see a definition on slide from this event)</a:t>
            </a:r>
          </a:p>
          <a:p>
            <a:r>
              <a:rPr lang="en-US" sz="1200" kern="1200" dirty="0" smtClean="0">
                <a:solidFill>
                  <a:schemeClr val="tx1"/>
                </a:solidFill>
                <a:latin typeface="+mn-lt"/>
                <a:ea typeface="+mn-ea"/>
                <a:cs typeface="+mn-cs"/>
              </a:rPr>
              <a:t>5.	Another conference, Rio + 20 is to be held in Brazil in 2012.</a:t>
            </a:r>
          </a:p>
          <a:p>
            <a:r>
              <a:rPr lang="en-US" sz="1200" kern="1200" dirty="0" smtClean="0">
                <a:solidFill>
                  <a:schemeClr val="tx1"/>
                </a:solidFill>
                <a:latin typeface="+mn-lt"/>
                <a:ea typeface="+mn-ea"/>
                <a:cs typeface="+mn-cs"/>
              </a:rPr>
              <a:t>B.	With each event the statistics sound more and more alarms. </a:t>
            </a:r>
          </a:p>
          <a:p>
            <a:pPr eaLnBrk="1" hangingPunct="1">
              <a:spcBef>
                <a:spcPct val="0"/>
              </a:spcBef>
            </a:pPr>
            <a:endParaRPr lang="en-US" sz="2400" baseline="0" dirty="0" smtClean="0">
              <a:latin typeface="Arial" charset="0"/>
              <a:ea typeface="ＭＳ Ｐゴシック" charset="-128"/>
            </a:endParaRPr>
          </a:p>
          <a:p>
            <a:pPr eaLnBrk="1" hangingPunct="1">
              <a:spcBef>
                <a:spcPct val="0"/>
              </a:spcBef>
            </a:pPr>
            <a:endParaRPr lang="en-US" sz="2400" dirty="0" smtClean="0">
              <a:latin typeface="Arial" charset="0"/>
              <a:ea typeface="ＭＳ Ｐゴシック" charset="-128"/>
            </a:endParaRPr>
          </a:p>
        </p:txBody>
      </p:sp>
      <p:sp>
        <p:nvSpPr>
          <p:cNvPr id="132100" name="Slide Number Placeholder 3"/>
          <p:cNvSpPr>
            <a:spLocks noGrp="1"/>
          </p:cNvSpPr>
          <p:nvPr>
            <p:ph type="sldNum" sz="quarter" idx="5"/>
          </p:nvPr>
        </p:nvSpPr>
        <p:spPr bwMode="auto">
          <a:noFill/>
          <a:ln>
            <a:miter lim="800000"/>
            <a:headEnd/>
            <a:tailEnd/>
          </a:ln>
        </p:spPr>
        <p:txBody>
          <a:bodyPr/>
          <a:lstStyle/>
          <a:p>
            <a:fld id="{63373778-26D7-499B-92CD-F15D8B826291}" type="slidenum">
              <a:rPr lang="en-US" smtClean="0">
                <a:latin typeface="Arial" charset="0"/>
                <a:ea typeface="ＭＳ Ｐゴシック" charset="-128"/>
              </a:rPr>
              <a:pPr/>
              <a:t>5</a:t>
            </a:fld>
            <a:endParaRPr lang="en-US" smtClean="0">
              <a:latin typeface="Arial"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normAutofit/>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C.	The basic issues can be shown in this funnel metaphor. When the funnel was large, we didn’t realize we were getting close to the edges of the funnel. Now we know this is the case and must reduce demand and stop the decline of resources and our ecosystems.</a:t>
            </a:r>
          </a:p>
          <a:p>
            <a:pPr eaLnBrk="1" hangingPunct="1">
              <a:spcBef>
                <a:spcPct val="0"/>
              </a:spcBef>
            </a:pPr>
            <a:endParaRPr lang="en-US" sz="2400" baseline="0" dirty="0" smtClean="0">
              <a:latin typeface="Arial" charset="0"/>
              <a:ea typeface="ＭＳ Ｐゴシック" charset="-128"/>
            </a:endParaRPr>
          </a:p>
          <a:p>
            <a:pPr eaLnBrk="1" hangingPunct="1">
              <a:spcBef>
                <a:spcPct val="0"/>
              </a:spcBef>
            </a:pPr>
            <a:endParaRPr lang="en-US" sz="2400" dirty="0" smtClean="0">
              <a:latin typeface="Arial" charset="0"/>
              <a:ea typeface="ＭＳ Ｐゴシック" charset="-128"/>
            </a:endParaRPr>
          </a:p>
        </p:txBody>
      </p:sp>
      <p:sp>
        <p:nvSpPr>
          <p:cNvPr id="132100" name="Slide Number Placeholder 3"/>
          <p:cNvSpPr>
            <a:spLocks noGrp="1"/>
          </p:cNvSpPr>
          <p:nvPr>
            <p:ph type="sldNum" sz="quarter" idx="5"/>
          </p:nvPr>
        </p:nvSpPr>
        <p:spPr bwMode="auto">
          <a:noFill/>
          <a:ln>
            <a:miter lim="800000"/>
            <a:headEnd/>
            <a:tailEnd/>
          </a:ln>
        </p:spPr>
        <p:txBody>
          <a:bodyPr/>
          <a:lstStyle/>
          <a:p>
            <a:fld id="{63373778-26D7-499B-92CD-F15D8B826291}" type="slidenum">
              <a:rPr lang="en-US" smtClean="0">
                <a:latin typeface="Arial" charset="0"/>
                <a:ea typeface="ＭＳ Ｐゴシック" charset="-128"/>
              </a:rPr>
              <a:pPr/>
              <a:t>6</a:t>
            </a:fld>
            <a:endParaRPr lang="en-US" smtClean="0">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normAutofit/>
          </a:bodyPr>
          <a:lstStyle/>
          <a:p>
            <a:r>
              <a:rPr lang="en-US" sz="1200" kern="1200" dirty="0" smtClean="0">
                <a:solidFill>
                  <a:schemeClr val="tx1"/>
                </a:solidFill>
                <a:latin typeface="+mn-lt"/>
                <a:ea typeface="+mn-ea"/>
                <a:cs typeface="+mn-cs"/>
              </a:rPr>
              <a:t>D.	What got us here—Our way of thinking. </a:t>
            </a:r>
          </a:p>
          <a:p>
            <a:pPr marL="228600" indent="-228600">
              <a:buAutoNum type="arabicPeriod"/>
            </a:pPr>
            <a:r>
              <a:rPr lang="en-US" sz="1200" kern="1200" dirty="0" smtClean="0">
                <a:solidFill>
                  <a:schemeClr val="tx1"/>
                </a:solidFill>
                <a:latin typeface="+mn-lt"/>
                <a:ea typeface="+mn-ea"/>
                <a:cs typeface="+mn-cs"/>
              </a:rPr>
              <a:t>Our conventional thinking is reductionist, seeing the parts and not the interconnections.</a:t>
            </a:r>
          </a:p>
          <a:p>
            <a:pPr marL="457200" indent="-457200" eaLnBrk="1" hangingPunct="1">
              <a:spcBef>
                <a:spcPct val="0"/>
              </a:spcBef>
              <a:buAutoNum type="arabicPeriod"/>
            </a:pPr>
            <a:endParaRPr lang="en-US" sz="2400" baseline="0" dirty="0" smtClean="0">
              <a:latin typeface="Arial" charset="0"/>
              <a:ea typeface="ＭＳ Ｐゴシック" charset="-128"/>
            </a:endParaRPr>
          </a:p>
          <a:p>
            <a:pPr eaLnBrk="1" hangingPunct="1">
              <a:spcBef>
                <a:spcPct val="0"/>
              </a:spcBef>
            </a:pPr>
            <a:endParaRPr lang="en-US" sz="2400" dirty="0" smtClean="0">
              <a:latin typeface="Arial" charset="0"/>
              <a:ea typeface="ＭＳ Ｐゴシック" charset="-128"/>
            </a:endParaRPr>
          </a:p>
        </p:txBody>
      </p:sp>
      <p:sp>
        <p:nvSpPr>
          <p:cNvPr id="132100" name="Slide Number Placeholder 3"/>
          <p:cNvSpPr>
            <a:spLocks noGrp="1"/>
          </p:cNvSpPr>
          <p:nvPr>
            <p:ph type="sldNum" sz="quarter" idx="5"/>
          </p:nvPr>
        </p:nvSpPr>
        <p:spPr bwMode="auto">
          <a:noFill/>
          <a:ln>
            <a:miter lim="800000"/>
            <a:headEnd/>
            <a:tailEnd/>
          </a:ln>
        </p:spPr>
        <p:txBody>
          <a:bodyPr/>
          <a:lstStyle/>
          <a:p>
            <a:fld id="{63373778-26D7-499B-92CD-F15D8B826291}" type="slidenum">
              <a:rPr lang="en-US" smtClean="0">
                <a:latin typeface="Arial" charset="0"/>
                <a:ea typeface="ＭＳ Ｐゴシック" charset="-128"/>
              </a:rPr>
              <a:pPr/>
              <a:t>7</a:t>
            </a:fld>
            <a:endParaRPr lang="en-US"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normAutofit/>
          </a:bodyPr>
          <a:lstStyle/>
          <a:p>
            <a:pPr eaLnBrk="1" hangingPunct="1">
              <a:spcBef>
                <a:spcPct val="0"/>
              </a:spcBef>
            </a:pPr>
            <a:endParaRPr lang="en-US" sz="2400" baseline="0" dirty="0" smtClean="0">
              <a:latin typeface="Arial" charset="0"/>
              <a:ea typeface="ＭＳ Ｐゴシック" charset="-128"/>
            </a:endParaRPr>
          </a:p>
          <a:p>
            <a:r>
              <a:rPr lang="en-US" sz="1200" kern="1200" dirty="0" smtClean="0">
                <a:solidFill>
                  <a:schemeClr val="tx1"/>
                </a:solidFill>
                <a:latin typeface="+mn-lt"/>
                <a:ea typeface="+mn-ea"/>
                <a:cs typeface="+mn-cs"/>
              </a:rPr>
              <a:t>2.	Systems thinking looks at the relationship among the parts as much as the parts themselves. When you dissect the system you destroy the pattern of relationships. Those relationships are essential. Thus our future approaches need to be tied to systems thinking.</a:t>
            </a:r>
          </a:p>
          <a:p>
            <a:pPr eaLnBrk="1" hangingPunct="1">
              <a:spcBef>
                <a:spcPct val="0"/>
              </a:spcBef>
            </a:pPr>
            <a:endParaRPr lang="en-US" sz="2400" dirty="0" smtClean="0">
              <a:latin typeface="Arial" charset="0"/>
              <a:ea typeface="ＭＳ Ｐゴシック" charset="-128"/>
            </a:endParaRPr>
          </a:p>
        </p:txBody>
      </p:sp>
      <p:sp>
        <p:nvSpPr>
          <p:cNvPr id="132100" name="Slide Number Placeholder 3"/>
          <p:cNvSpPr>
            <a:spLocks noGrp="1"/>
          </p:cNvSpPr>
          <p:nvPr>
            <p:ph type="sldNum" sz="quarter" idx="5"/>
          </p:nvPr>
        </p:nvSpPr>
        <p:spPr bwMode="auto">
          <a:noFill/>
          <a:ln>
            <a:miter lim="800000"/>
            <a:headEnd/>
            <a:tailEnd/>
          </a:ln>
        </p:spPr>
        <p:txBody>
          <a:bodyPr/>
          <a:lstStyle/>
          <a:p>
            <a:fld id="{63373778-26D7-499B-92CD-F15D8B826291}" type="slidenum">
              <a:rPr lang="en-US" smtClean="0">
                <a:latin typeface="Arial" charset="0"/>
                <a:ea typeface="ＭＳ Ｐゴシック" charset="-128"/>
              </a:rPr>
              <a:pPr/>
              <a:t>8</a:t>
            </a:fld>
            <a:endParaRPr lang="en-US" smtClean="0">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noGrp="1" noChangeArrowheads="1"/>
          </p:cNvSpPr>
          <p:nvPr/>
        </p:nvSpPr>
        <p:spPr bwMode="auto">
          <a:xfrm>
            <a:off x="1" y="0"/>
            <a:ext cx="2972320" cy="456575"/>
          </a:xfrm>
          <a:prstGeom prst="rect">
            <a:avLst/>
          </a:prstGeom>
          <a:noFill/>
          <a:ln w="9525">
            <a:noFill/>
            <a:miter lim="800000"/>
            <a:headEnd/>
            <a:tailEnd/>
          </a:ln>
        </p:spPr>
        <p:txBody>
          <a:bodyPr lIns="91451" tIns="45726" rIns="91451" bIns="45726">
            <a:prstTxWarp prst="textNoShape">
              <a:avLst/>
            </a:prstTxWarp>
          </a:bodyPr>
          <a:lstStyle/>
          <a:p>
            <a:endParaRPr lang="en-US" sz="1200" dirty="0"/>
          </a:p>
        </p:txBody>
      </p:sp>
      <p:sp>
        <p:nvSpPr>
          <p:cNvPr id="13315" name="Rectangle 3"/>
          <p:cNvSpPr txBox="1">
            <a:spLocks noGrp="1" noChangeArrowheads="1"/>
          </p:cNvSpPr>
          <p:nvPr/>
        </p:nvSpPr>
        <p:spPr bwMode="auto">
          <a:xfrm>
            <a:off x="3884122" y="0"/>
            <a:ext cx="2972320" cy="456575"/>
          </a:xfrm>
          <a:prstGeom prst="rect">
            <a:avLst/>
          </a:prstGeom>
          <a:noFill/>
          <a:ln w="9525">
            <a:noFill/>
            <a:miter lim="800000"/>
            <a:headEnd/>
            <a:tailEnd/>
          </a:ln>
        </p:spPr>
        <p:txBody>
          <a:bodyPr lIns="91451" tIns="45726" rIns="91451" bIns="45726">
            <a:prstTxWarp prst="textNoShape">
              <a:avLst/>
            </a:prstTxWarp>
          </a:bodyPr>
          <a:lstStyle/>
          <a:p>
            <a:pPr algn="r"/>
            <a:fld id="{33170A7C-9CEE-9A4C-A392-2055F8E1CF90}" type="datetime1">
              <a:rPr lang="en-US" sz="1200"/>
              <a:pPr algn="r"/>
              <a:t>12/29/11</a:t>
            </a:fld>
            <a:endParaRPr lang="en-US" sz="1200" dirty="0"/>
          </a:p>
        </p:txBody>
      </p:sp>
      <p:sp>
        <p:nvSpPr>
          <p:cNvPr id="13316" name="Rectangle 6"/>
          <p:cNvSpPr txBox="1">
            <a:spLocks noGrp="1" noChangeArrowheads="1"/>
          </p:cNvSpPr>
          <p:nvPr/>
        </p:nvSpPr>
        <p:spPr bwMode="auto">
          <a:xfrm>
            <a:off x="1" y="8685862"/>
            <a:ext cx="2972320" cy="456575"/>
          </a:xfrm>
          <a:prstGeom prst="rect">
            <a:avLst/>
          </a:prstGeom>
          <a:noFill/>
          <a:ln w="9525">
            <a:noFill/>
            <a:miter lim="800000"/>
            <a:headEnd/>
            <a:tailEnd/>
          </a:ln>
        </p:spPr>
        <p:txBody>
          <a:bodyPr lIns="91451" tIns="45726" rIns="91451" bIns="45726" anchor="b">
            <a:prstTxWarp prst="textNoShape">
              <a:avLst/>
            </a:prstTxWarp>
          </a:bodyPr>
          <a:lstStyle/>
          <a:p>
            <a:r>
              <a:rPr lang="en-US" sz="1200" dirty="0"/>
              <a:t>AE.07.SOvsPSPrsntn.10-24.ppt</a:t>
            </a:r>
          </a:p>
        </p:txBody>
      </p:sp>
      <p:sp>
        <p:nvSpPr>
          <p:cNvPr id="13317" name="Rectangle 7"/>
          <p:cNvSpPr txBox="1">
            <a:spLocks noGrp="1" noChangeArrowheads="1"/>
          </p:cNvSpPr>
          <p:nvPr/>
        </p:nvSpPr>
        <p:spPr bwMode="auto">
          <a:xfrm>
            <a:off x="3884122" y="8685862"/>
            <a:ext cx="2972320" cy="456575"/>
          </a:xfrm>
          <a:prstGeom prst="rect">
            <a:avLst/>
          </a:prstGeom>
          <a:noFill/>
          <a:ln w="9525">
            <a:noFill/>
            <a:miter lim="800000"/>
            <a:headEnd/>
            <a:tailEnd/>
          </a:ln>
        </p:spPr>
        <p:txBody>
          <a:bodyPr lIns="91451" tIns="45726" rIns="91451" bIns="45726" anchor="b">
            <a:prstTxWarp prst="textNoShape">
              <a:avLst/>
            </a:prstTxWarp>
          </a:bodyPr>
          <a:lstStyle/>
          <a:p>
            <a:pPr algn="r"/>
            <a:fld id="{9210C186-4F0D-724C-AD94-1FDC03490033}" type="slidenum">
              <a:rPr lang="en-US" sz="1200"/>
              <a:pPr algn="r"/>
              <a:t>9</a:t>
            </a:fld>
            <a:endParaRPr lang="en-US" sz="1200" dirty="0"/>
          </a:p>
        </p:txBody>
      </p:sp>
      <p:sp>
        <p:nvSpPr>
          <p:cNvPr id="1331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331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sz="1200" kern="1200" dirty="0" smtClean="0">
                <a:solidFill>
                  <a:schemeClr val="tx1"/>
                </a:solidFill>
                <a:latin typeface="+mn-lt"/>
                <a:ea typeface="+mn-ea"/>
                <a:cs typeface="+mn-cs"/>
              </a:rPr>
              <a:t>E.	Nature’s cycles are about systems thinking. Here is the basic cycle you may have learned in a middle school science class.</a:t>
            </a:r>
          </a:p>
        </p:txBody>
      </p:sp>
      <p:sp>
        <p:nvSpPr>
          <p:cNvPr id="13320" name="Footer Placeholder 7"/>
          <p:cNvSpPr>
            <a:spLocks noGrp="1"/>
          </p:cNvSpPr>
          <p:nvPr>
            <p:ph type="ftr" sz="quarter" idx="4"/>
          </p:nvPr>
        </p:nvSpPr>
        <p:spPr bwMode="auto">
          <a:noFill/>
          <a:ln>
            <a:miter lim="800000"/>
            <a:headEnd/>
            <a:tailEnd/>
          </a:ln>
        </p:spPr>
        <p:txBody>
          <a:bodyPr/>
          <a:lstStyle/>
          <a:p>
            <a:r>
              <a:rPr lang="en-US"/>
              <a:t>B. Parsons, InSites (www.insites.org) 4/16/10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94A096-0D31-9148-8B99-F75A06A2A2E7}" type="datetimeFigureOut">
              <a:rPr lang="en-US" smtClean="0"/>
              <a:pPr/>
              <a:t>12/29/11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7AA54-A16B-D54D-B17C-D64FDB38BB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4A096-0D31-9148-8B99-F75A06A2A2E7}" type="datetimeFigureOut">
              <a:rPr lang="en-US" smtClean="0"/>
              <a:pPr/>
              <a:t>12/29/11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7AA54-A16B-D54D-B17C-D64FDB38BB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4A096-0D31-9148-8B99-F75A06A2A2E7}" type="datetimeFigureOut">
              <a:rPr lang="en-US" smtClean="0"/>
              <a:pPr/>
              <a:t>12/29/11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7AA54-A16B-D54D-B17C-D64FDB38BB9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Title Slide">
    <p:bg>
      <p:bgRef idx="1001">
        <a:schemeClr val="bg1"/>
      </p:bgRef>
    </p:bg>
    <p:spTree>
      <p:nvGrpSpPr>
        <p:cNvPr id="1" name=""/>
        <p:cNvGrpSpPr/>
        <p:nvPr/>
      </p:nvGrpSpPr>
      <p:grpSpPr>
        <a:xfrm>
          <a:off x="0" y="0"/>
          <a:ext cx="0" cy="0"/>
          <a:chOff x="0" y="0"/>
          <a:chExt cx="0" cy="0"/>
        </a:xfrm>
      </p:grpSpPr>
      <p:sp>
        <p:nvSpPr>
          <p:cNvPr id="3" name="Rectangle 81"/>
          <p:cNvSpPr>
            <a:spLocks noChangeArrowheads="1"/>
          </p:cNvSpPr>
          <p:nvPr userDrawn="1"/>
        </p:nvSpPr>
        <p:spPr bwMode="auto">
          <a:xfrm>
            <a:off x="8534400" y="6302375"/>
            <a:ext cx="395288" cy="244475"/>
          </a:xfrm>
          <a:prstGeom prst="rect">
            <a:avLst/>
          </a:prstGeom>
          <a:noFill/>
          <a:ln w="9525">
            <a:noFill/>
            <a:miter lim="800000"/>
            <a:headEnd/>
            <a:tailEnd/>
          </a:ln>
          <a:effectLst/>
        </p:spPr>
        <p:txBody>
          <a:bodyPr wrap="none">
            <a:spAutoFit/>
          </a:bodyPr>
          <a:lstStyle/>
          <a:p>
            <a:pPr>
              <a:defRPr/>
            </a:pPr>
            <a:fld id="{372E5732-E75F-4BF6-98F5-51779640DA9A}" type="slidenum">
              <a:rPr lang="en-US" sz="1000">
                <a:solidFill>
                  <a:schemeClr val="accent2"/>
                </a:solidFill>
                <a:latin typeface="Tahoma Bold" charset="0"/>
              </a:rPr>
              <a:pPr>
                <a:defRPr/>
              </a:pPr>
              <a:t>‹#›</a:t>
            </a:fld>
            <a:endParaRPr lang="en-US">
              <a:latin typeface="Times" charset="0"/>
            </a:endParaRPr>
          </a:p>
        </p:txBody>
      </p:sp>
      <p:sp>
        <p:nvSpPr>
          <p:cNvPr id="4" name="Text Box 84"/>
          <p:cNvSpPr txBox="1">
            <a:spLocks noChangeArrowheads="1"/>
          </p:cNvSpPr>
          <p:nvPr userDrawn="1"/>
        </p:nvSpPr>
        <p:spPr bwMode="auto">
          <a:xfrm>
            <a:off x="7569200" y="6553200"/>
            <a:ext cx="1447800" cy="457200"/>
          </a:xfrm>
          <a:prstGeom prst="rect">
            <a:avLst/>
          </a:prstGeom>
          <a:noFill/>
          <a:ln w="9525">
            <a:noFill/>
            <a:miter lim="800000"/>
            <a:headEnd/>
            <a:tailEnd/>
          </a:ln>
        </p:spPr>
        <p:txBody>
          <a:bodyPr>
            <a:spAutoFit/>
          </a:bodyPr>
          <a:lstStyle/>
          <a:p>
            <a:pPr>
              <a:spcBef>
                <a:spcPct val="50000"/>
              </a:spcBef>
              <a:defRPr/>
            </a:pPr>
            <a:endParaRPr lang="en-US">
              <a:latin typeface="Arial" pitchFamily="34" charset="0"/>
              <a:ea typeface="ＭＳ Ｐゴシック" pitchFamily="34" charset="-128"/>
            </a:endParaRPr>
          </a:p>
        </p:txBody>
      </p:sp>
      <p:sp>
        <p:nvSpPr>
          <p:cNvPr id="5" name="Title 1"/>
          <p:cNvSpPr txBox="1">
            <a:spLocks/>
          </p:cNvSpPr>
          <p:nvPr/>
        </p:nvSpPr>
        <p:spPr bwMode="auto">
          <a:xfrm>
            <a:off x="914400" y="1524000"/>
            <a:ext cx="8229600" cy="1143000"/>
          </a:xfrm>
          <a:prstGeom prst="rect">
            <a:avLst/>
          </a:prstGeom>
          <a:noFill/>
          <a:ln w="9525">
            <a:noFill/>
            <a:miter lim="800000"/>
            <a:headEnd/>
            <a:tailEnd/>
          </a:ln>
        </p:spPr>
        <p:txBody>
          <a:bodyPr anchor="ctr"/>
          <a:lstStyle/>
          <a:p>
            <a:pPr algn="ctr">
              <a:spcBef>
                <a:spcPts val="5400"/>
              </a:spcBef>
              <a:spcAft>
                <a:spcPts val="1800"/>
              </a:spcAft>
              <a:defRPr/>
            </a:pPr>
            <a:endParaRPr lang="en-US" sz="2800" b="1" dirty="0">
              <a:solidFill>
                <a:srgbClr val="FFFFFF"/>
              </a:solidFill>
              <a:ea typeface="ＭＳ Ｐゴシック"/>
              <a:cs typeface="Arial" charset="0"/>
            </a:endParaRPr>
          </a:p>
        </p:txBody>
      </p:sp>
      <p:sp>
        <p:nvSpPr>
          <p:cNvPr id="6" name="Title 1"/>
          <p:cNvSpPr txBox="1">
            <a:spLocks/>
          </p:cNvSpPr>
          <p:nvPr userDrawn="1"/>
        </p:nvSpPr>
        <p:spPr bwMode="auto">
          <a:xfrm>
            <a:off x="914400" y="1524000"/>
            <a:ext cx="8229600" cy="1143000"/>
          </a:xfrm>
          <a:prstGeom prst="rect">
            <a:avLst/>
          </a:prstGeom>
          <a:noFill/>
          <a:ln w="9525">
            <a:noFill/>
            <a:miter lim="800000"/>
            <a:headEnd/>
            <a:tailEnd/>
          </a:ln>
        </p:spPr>
        <p:txBody>
          <a:bodyPr anchor="ctr"/>
          <a:lstStyle/>
          <a:p>
            <a:pPr algn="ctr">
              <a:spcBef>
                <a:spcPts val="5400"/>
              </a:spcBef>
              <a:spcAft>
                <a:spcPts val="1800"/>
              </a:spcAft>
              <a:defRPr/>
            </a:pPr>
            <a:endParaRPr lang="en-US" sz="2800" b="1" dirty="0">
              <a:solidFill>
                <a:srgbClr val="FFFFFF"/>
              </a:solidFill>
              <a:ea typeface="ＭＳ Ｐゴシック"/>
              <a:cs typeface="Arial" charset="0"/>
            </a:endParaRPr>
          </a:p>
        </p:txBody>
      </p:sp>
      <p:sp>
        <p:nvSpPr>
          <p:cNvPr id="7" name="Rectangle 78"/>
          <p:cNvSpPr>
            <a:spLocks noChangeArrowheads="1"/>
          </p:cNvSpPr>
          <p:nvPr userDrawn="1"/>
        </p:nvSpPr>
        <p:spPr bwMode="auto">
          <a:xfrm>
            <a:off x="1340556" y="6129339"/>
            <a:ext cx="7803444" cy="728662"/>
          </a:xfrm>
          <a:prstGeom prst="rect">
            <a:avLst/>
          </a:prstGeom>
          <a:gradFill flip="none" rotWithShape="1">
            <a:gsLst>
              <a:gs pos="100000">
                <a:schemeClr val="bg1">
                  <a:alpha val="61000"/>
                </a:schemeClr>
              </a:gs>
              <a:gs pos="46000">
                <a:srgbClr val="CBB0C5">
                  <a:alpha val="66000"/>
                </a:srgbClr>
              </a:gs>
              <a:gs pos="20000">
                <a:srgbClr val="BA8FA0">
                  <a:alpha val="61000"/>
                </a:srgbClr>
              </a:gs>
            </a:gsLst>
            <a:path path="circle">
              <a:fillToRect l="100000" b="100000"/>
            </a:path>
            <a:tileRect t="-100000" r="-100000"/>
          </a:gradFill>
          <a:ln w="3175" cap="flat" cmpd="sng" algn="ctr">
            <a:noFill/>
            <a:prstDash val="solid"/>
            <a:miter lim="800000"/>
            <a:headEnd type="none" w="med" len="med"/>
            <a:tailEnd type="none" w="med" len="med"/>
          </a:ln>
          <a:effectLst/>
        </p:spPr>
        <p:txBody>
          <a:bodyPr wrap="none" anchor="ctr"/>
          <a:lstStyle/>
          <a:p>
            <a:pPr algn="ctr">
              <a:defRPr/>
            </a:pPr>
            <a:endParaRPr lang="en-US">
              <a:latin typeface="Arial" pitchFamily="34" charset="0"/>
              <a:ea typeface="ＭＳ Ｐゴシック" pitchFamily="34" charset="-128"/>
            </a:endParaRPr>
          </a:p>
        </p:txBody>
      </p:sp>
      <p:pic>
        <p:nvPicPr>
          <p:cNvPr id="9" name="Picture 13" descr="TM.10.InSLogo.1.75X.82.jpg"/>
          <p:cNvPicPr>
            <a:picLocks noChangeAspect="1"/>
          </p:cNvPicPr>
          <p:nvPr userDrawn="1"/>
        </p:nvPicPr>
        <p:blipFill>
          <a:blip r:embed="rId2" cstate="print"/>
          <a:srcRect/>
          <a:stretch>
            <a:fillRect/>
          </a:stretch>
        </p:blipFill>
        <p:spPr bwMode="auto">
          <a:xfrm>
            <a:off x="173037" y="6095822"/>
            <a:ext cx="1482725" cy="6953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Bullets --no banner graphic">
    <p:spTree>
      <p:nvGrpSpPr>
        <p:cNvPr id="1" name=""/>
        <p:cNvGrpSpPr/>
        <p:nvPr/>
      </p:nvGrpSpPr>
      <p:grpSpPr>
        <a:xfrm>
          <a:off x="0" y="0"/>
          <a:ext cx="0" cy="0"/>
          <a:chOff x="0" y="0"/>
          <a:chExt cx="0" cy="0"/>
        </a:xfrm>
      </p:grpSpPr>
      <p:sp>
        <p:nvSpPr>
          <p:cNvPr id="2" name="Rectangle 81"/>
          <p:cNvSpPr>
            <a:spLocks noChangeArrowheads="1"/>
          </p:cNvSpPr>
          <p:nvPr userDrawn="1"/>
        </p:nvSpPr>
        <p:spPr bwMode="auto">
          <a:xfrm>
            <a:off x="8534400" y="6302375"/>
            <a:ext cx="395288" cy="244475"/>
          </a:xfrm>
          <a:prstGeom prst="rect">
            <a:avLst/>
          </a:prstGeom>
          <a:noFill/>
          <a:ln w="9525">
            <a:noFill/>
            <a:miter lim="800000"/>
            <a:headEnd/>
            <a:tailEnd/>
          </a:ln>
          <a:effectLst/>
        </p:spPr>
        <p:txBody>
          <a:bodyPr wrap="none">
            <a:prstTxWarp prst="textNoShape">
              <a:avLst/>
            </a:prstTxWarp>
            <a:spAutoFit/>
          </a:bodyPr>
          <a:lstStyle/>
          <a:p>
            <a:pPr>
              <a:defRPr/>
            </a:pPr>
            <a:fld id="{97D2DEC8-0FB8-1740-8392-D97D83795CDB}" type="slidenum">
              <a:rPr lang="en-US" sz="1000">
                <a:solidFill>
                  <a:schemeClr val="accent2"/>
                </a:solidFill>
                <a:latin typeface="Tahoma Bold" charset="0"/>
              </a:rPr>
              <a:pPr>
                <a:defRPr/>
              </a:pPr>
              <a:t>‹#›</a:t>
            </a:fld>
            <a:endParaRPr lang="en-US">
              <a:latin typeface="Times" charset="0"/>
            </a:endParaRPr>
          </a:p>
        </p:txBody>
      </p:sp>
      <p:sp>
        <p:nvSpPr>
          <p:cNvPr id="3" name="Text Box 84"/>
          <p:cNvSpPr txBox="1">
            <a:spLocks noChangeArrowheads="1"/>
          </p:cNvSpPr>
          <p:nvPr userDrawn="1"/>
        </p:nvSpPr>
        <p:spPr bwMode="auto">
          <a:xfrm>
            <a:off x="7569200" y="6553200"/>
            <a:ext cx="1447800" cy="457200"/>
          </a:xfrm>
          <a:prstGeom prst="rect">
            <a:avLst/>
          </a:prstGeom>
          <a:noFill/>
          <a:ln w="9525">
            <a:noFill/>
            <a:miter lim="800000"/>
            <a:headEnd/>
            <a:tailEnd/>
          </a:ln>
        </p:spPr>
        <p:txBody>
          <a:bodyPr>
            <a:prstTxWarp prst="textNoShape">
              <a:avLst/>
            </a:prstTxWarp>
            <a:spAutoFit/>
          </a:bodyPr>
          <a:lstStyle/>
          <a:p>
            <a:pPr>
              <a:spcBef>
                <a:spcPct val="50000"/>
              </a:spcBef>
              <a:defRPr/>
            </a:pPr>
            <a:endParaRPr lang="en-US"/>
          </a:p>
        </p:txBody>
      </p:sp>
      <p:sp>
        <p:nvSpPr>
          <p:cNvPr id="4" name="Rectangle 77"/>
          <p:cNvSpPr>
            <a:spLocks noChangeArrowheads="1"/>
          </p:cNvSpPr>
          <p:nvPr userDrawn="1"/>
        </p:nvSpPr>
        <p:spPr bwMode="auto">
          <a:xfrm rot="10800000">
            <a:off x="0" y="6046788"/>
            <a:ext cx="9169400" cy="100012"/>
          </a:xfrm>
          <a:prstGeom prst="rect">
            <a:avLst/>
          </a:prstGeom>
          <a:gradFill rotWithShape="0">
            <a:gsLst>
              <a:gs pos="0">
                <a:srgbClr val="BA8FA0"/>
              </a:gs>
              <a:gs pos="50000">
                <a:srgbClr val="D2B6CB"/>
              </a:gs>
              <a:gs pos="100000">
                <a:srgbClr val="BA8FA0"/>
              </a:gs>
            </a:gsLst>
            <a:lin ang="0" scaled="1"/>
          </a:gradFill>
          <a:ln w="9525">
            <a:noFill/>
            <a:miter lim="800000"/>
            <a:headEnd/>
            <a:tailEnd/>
          </a:ln>
          <a:effectLst/>
        </p:spPr>
        <p:txBody>
          <a:bodyPr wrap="none" anchor="ctr">
            <a:prstTxWarp prst="textNoShape">
              <a:avLst/>
            </a:prstTxWarp>
          </a:bodyPr>
          <a:lstStyle/>
          <a:p>
            <a:pPr>
              <a:defRPr/>
            </a:pPr>
            <a:endParaRPr lang="en-US"/>
          </a:p>
        </p:txBody>
      </p:sp>
      <p:sp>
        <p:nvSpPr>
          <p:cNvPr id="5" name="Rectangle 78"/>
          <p:cNvSpPr>
            <a:spLocks noChangeArrowheads="1"/>
          </p:cNvSpPr>
          <p:nvPr userDrawn="1"/>
        </p:nvSpPr>
        <p:spPr bwMode="auto">
          <a:xfrm>
            <a:off x="0" y="6172199"/>
            <a:ext cx="9169400" cy="713229"/>
          </a:xfrm>
          <a:prstGeom prst="rect">
            <a:avLst/>
          </a:prstGeom>
          <a:gradFill flip="none" rotWithShape="1">
            <a:gsLst>
              <a:gs pos="14000">
                <a:srgbClr val="BA8FA0">
                  <a:alpha val="61000"/>
                </a:srgbClr>
              </a:gs>
              <a:gs pos="40000">
                <a:srgbClr val="CBB0C5">
                  <a:alpha val="66000"/>
                </a:srgbClr>
              </a:gs>
            </a:gsLst>
            <a:path path="circle">
              <a:fillToRect l="100000" t="100000"/>
            </a:path>
            <a:tileRect r="-100000" b="-100000"/>
          </a:gradFill>
          <a:ln w="3175" cap="flat" cmpd="sng" algn="ctr">
            <a:solidFill>
              <a:srgbClr val="CAD1D1"/>
            </a:solidFill>
            <a:prstDash val="solid"/>
            <a:miter lim="800000"/>
            <a:headEnd type="none" w="med" len="med"/>
            <a:tailEnd type="none" w="med" len="med"/>
          </a:ln>
          <a:effectLst/>
        </p:spPr>
        <p:txBody>
          <a:bodyPr wrap="none" anchor="ctr">
            <a:prstTxWarp prst="textNoShape">
              <a:avLst/>
            </a:prstTxWarp>
          </a:bodyPr>
          <a:lstStyle/>
          <a:p>
            <a:pPr algn="ctr">
              <a:defRPr/>
            </a:pPr>
            <a:endParaRPr lang="en-US"/>
          </a:p>
        </p:txBody>
      </p:sp>
      <p:pic>
        <p:nvPicPr>
          <p:cNvPr id="6" name="Picture 10"/>
          <p:cNvPicPr>
            <a:picLocks noChangeAspect="1" noChangeArrowheads="1"/>
          </p:cNvPicPr>
          <p:nvPr userDrawn="1"/>
        </p:nvPicPr>
        <p:blipFill>
          <a:blip r:embed="rId2"/>
          <a:srcRect/>
          <a:stretch>
            <a:fillRect/>
          </a:stretch>
        </p:blipFill>
        <p:spPr bwMode="auto">
          <a:xfrm>
            <a:off x="330200" y="5994400"/>
            <a:ext cx="1627188" cy="728663"/>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844C6-00D7-C747-8452-7F021E685B51}" type="datetimeFigureOut">
              <a:rPr lang="en-US" smtClean="0"/>
              <a:pPr/>
              <a:t>12/29/11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586BC-0400-394B-B609-E482C953B79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844C6-00D7-C747-8452-7F021E685B51}" type="datetimeFigureOut">
              <a:rPr lang="en-US" smtClean="0"/>
              <a:pPr/>
              <a:t>12/29/11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586BC-0400-394B-B609-E482C953B79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844C6-00D7-C747-8452-7F021E685B51}" type="datetimeFigureOut">
              <a:rPr lang="en-US" smtClean="0"/>
              <a:pPr/>
              <a:t>12/29/11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586BC-0400-394B-B609-E482C953B79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844C6-00D7-C747-8452-7F021E685B51}" type="datetimeFigureOut">
              <a:rPr lang="en-US" smtClean="0"/>
              <a:pPr/>
              <a:t>12/29/11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586BC-0400-394B-B609-E482C953B79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844C6-00D7-C747-8452-7F021E685B51}" type="datetimeFigureOut">
              <a:rPr lang="en-US" smtClean="0"/>
              <a:pPr/>
              <a:t>12/29/11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586BC-0400-394B-B609-E482C953B79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844C6-00D7-C747-8452-7F021E685B51}" type="datetimeFigureOut">
              <a:rPr lang="en-US" smtClean="0"/>
              <a:pPr/>
              <a:t>12/29/11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586BC-0400-394B-B609-E482C953B7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4A096-0D31-9148-8B99-F75A06A2A2E7}" type="datetimeFigureOut">
              <a:rPr lang="en-US" smtClean="0"/>
              <a:pPr/>
              <a:t>12/29/11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7AA54-A16B-D54D-B17C-D64FDB38BB9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844C6-00D7-C747-8452-7F021E685B51}" type="datetimeFigureOut">
              <a:rPr lang="en-US" smtClean="0"/>
              <a:pPr/>
              <a:t>12/29/11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586BC-0400-394B-B609-E482C953B79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844C6-00D7-C747-8452-7F021E685B51}" type="datetimeFigureOut">
              <a:rPr lang="en-US" smtClean="0"/>
              <a:pPr/>
              <a:t>12/29/11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586BC-0400-394B-B609-E482C953B79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844C6-00D7-C747-8452-7F021E685B51}" type="datetimeFigureOut">
              <a:rPr lang="en-US" smtClean="0"/>
              <a:pPr/>
              <a:t>12/29/11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586BC-0400-394B-B609-E482C953B79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844C6-00D7-C747-8452-7F021E685B51}" type="datetimeFigureOut">
              <a:rPr lang="en-US" smtClean="0"/>
              <a:pPr/>
              <a:t>12/29/11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586BC-0400-394B-B609-E482C953B79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844C6-00D7-C747-8452-7F021E685B51}" type="datetimeFigureOut">
              <a:rPr lang="en-US" smtClean="0"/>
              <a:pPr/>
              <a:t>12/29/11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586BC-0400-394B-B609-E482C953B7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4A096-0D31-9148-8B99-F75A06A2A2E7}" type="datetimeFigureOut">
              <a:rPr lang="en-US" smtClean="0"/>
              <a:pPr/>
              <a:t>12/29/11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7AA54-A16B-D54D-B17C-D64FDB38BB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94A096-0D31-9148-8B99-F75A06A2A2E7}" type="datetimeFigureOut">
              <a:rPr lang="en-US" smtClean="0"/>
              <a:pPr/>
              <a:t>12/29/11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7AA54-A16B-D54D-B17C-D64FDB38BB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94A096-0D31-9148-8B99-F75A06A2A2E7}" type="datetimeFigureOut">
              <a:rPr lang="en-US" smtClean="0"/>
              <a:pPr/>
              <a:t>12/29/11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7AA54-A16B-D54D-B17C-D64FDB38BB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4A096-0D31-9148-8B99-F75A06A2A2E7}" type="datetimeFigureOut">
              <a:rPr lang="en-US" smtClean="0"/>
              <a:pPr/>
              <a:t>12/29/11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7AA54-A16B-D54D-B17C-D64FDB38BB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4A096-0D31-9148-8B99-F75A06A2A2E7}" type="datetimeFigureOut">
              <a:rPr lang="en-US" smtClean="0"/>
              <a:pPr/>
              <a:t>12/29/11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7AA54-A16B-D54D-B17C-D64FDB38BB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4A096-0D31-9148-8B99-F75A06A2A2E7}" type="datetimeFigureOut">
              <a:rPr lang="en-US" smtClean="0"/>
              <a:pPr/>
              <a:t>12/29/11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7AA54-A16B-D54D-B17C-D64FDB38BB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4A096-0D31-9148-8B99-F75A06A2A2E7}" type="datetimeFigureOut">
              <a:rPr lang="en-US" smtClean="0"/>
              <a:pPr/>
              <a:t>12/29/11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7AA54-A16B-D54D-B17C-D64FDB38BB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4A096-0D31-9148-8B99-F75A06A2A2E7}" type="datetimeFigureOut">
              <a:rPr lang="en-US" smtClean="0"/>
              <a:pPr/>
              <a:t>12/29/11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7AA54-A16B-D54D-B17C-D64FDB38BB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844C6-00D7-C747-8452-7F021E685B51}" type="datetimeFigureOut">
              <a:rPr lang="en-US" smtClean="0"/>
              <a:pPr/>
              <a:t>12/29/11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586BC-0400-394B-B609-E482C953B7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24.png"/><Relationship Id="rId21" Type="http://schemas.openxmlformats.org/officeDocument/2006/relationships/image" Target="../media/image3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9.png"/><Relationship Id="rId2" Type="http://schemas.openxmlformats.org/officeDocument/2006/relationships/notesSlide" Target="../notesSlides/notesSlide10.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image" Target="../media/image27.png"/><Relationship Id="rId23" Type="http://schemas.openxmlformats.org/officeDocument/2006/relationships/image" Target="../media/image23.png"/><Relationship Id="rId10" Type="http://schemas.openxmlformats.org/officeDocument/2006/relationships/image" Target="../media/image20.png"/><Relationship Id="rId19" Type="http://schemas.openxmlformats.org/officeDocument/2006/relationships/image" Target="../media/image31.png"/><Relationship Id="rId4" Type="http://schemas.openxmlformats.org/officeDocument/2006/relationships/image" Target="../media/image13.png"/><Relationship Id="rId9" Type="http://schemas.openxmlformats.org/officeDocument/2006/relationships/image" Target="../media/image19.png"/><Relationship Id="rId14" Type="http://schemas.openxmlformats.org/officeDocument/2006/relationships/image" Target="../media/image26.png"/><Relationship Id="rId22"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thenaturalstep.or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www.biomimicryinstitute.org" TargetMode="External"/><Relationship Id="rId4" Type="http://schemas.openxmlformats.org/officeDocument/2006/relationships/hyperlink" Target="http://www.nwei.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496888"/>
            <a:ext cx="9144000" cy="1938337"/>
          </a:xfrm>
        </p:spPr>
        <p:txBody>
          <a:bodyPr>
            <a:normAutofit/>
          </a:bodyPr>
          <a:lstStyle/>
          <a:p>
            <a:r>
              <a:rPr lang="en-US" sz="4000" b="1" dirty="0" smtClean="0">
                <a:solidFill>
                  <a:srgbClr val="660066"/>
                </a:solidFill>
                <a:cs typeface="Arial Black"/>
              </a:rPr>
              <a:t>Should Environmental and Social </a:t>
            </a:r>
            <a:br>
              <a:rPr lang="en-US" sz="4000" b="1" dirty="0" smtClean="0">
                <a:solidFill>
                  <a:srgbClr val="660066"/>
                </a:solidFill>
                <a:cs typeface="Arial Black"/>
              </a:rPr>
            </a:br>
            <a:r>
              <a:rPr lang="en-US" sz="4000" b="1" dirty="0" smtClean="0">
                <a:solidFill>
                  <a:srgbClr val="660066"/>
                </a:solidFill>
                <a:cs typeface="Arial Black"/>
              </a:rPr>
              <a:t>Sustainability be a Core Value </a:t>
            </a:r>
            <a:br>
              <a:rPr lang="en-US" sz="4000" b="1" dirty="0" smtClean="0">
                <a:solidFill>
                  <a:srgbClr val="660066"/>
                </a:solidFill>
                <a:cs typeface="Arial Black"/>
              </a:rPr>
            </a:br>
            <a:r>
              <a:rPr lang="en-US" sz="4000" b="1" dirty="0" smtClean="0">
                <a:solidFill>
                  <a:srgbClr val="660066"/>
                </a:solidFill>
                <a:cs typeface="Arial Black"/>
              </a:rPr>
              <a:t>for Evaluators?</a:t>
            </a:r>
          </a:p>
        </p:txBody>
      </p:sp>
      <p:sp>
        <p:nvSpPr>
          <p:cNvPr id="6147" name="TextBox 3"/>
          <p:cNvSpPr txBox="1">
            <a:spLocks noChangeArrowheads="1"/>
          </p:cNvSpPr>
          <p:nvPr/>
        </p:nvSpPr>
        <p:spPr bwMode="auto">
          <a:xfrm>
            <a:off x="769937" y="2896890"/>
            <a:ext cx="2874963" cy="1015663"/>
          </a:xfrm>
          <a:prstGeom prst="rect">
            <a:avLst/>
          </a:prstGeom>
          <a:noFill/>
          <a:ln w="9525">
            <a:noFill/>
            <a:miter lim="800000"/>
            <a:headEnd/>
            <a:tailEnd/>
          </a:ln>
        </p:spPr>
        <p:txBody>
          <a:bodyPr wrap="square">
            <a:prstTxWarp prst="textNoShape">
              <a:avLst/>
            </a:prstTxWarp>
            <a:spAutoFit/>
          </a:bodyPr>
          <a:lstStyle/>
          <a:p>
            <a:pPr algn="ctr"/>
            <a:r>
              <a:rPr lang="en-US" sz="2000" dirty="0">
                <a:solidFill>
                  <a:srgbClr val="660066"/>
                </a:solidFill>
                <a:latin typeface="Arial"/>
                <a:cs typeface="Arial"/>
              </a:rPr>
              <a:t>Beverly </a:t>
            </a:r>
            <a:r>
              <a:rPr lang="en-US" sz="2000" dirty="0" smtClean="0">
                <a:solidFill>
                  <a:srgbClr val="660066"/>
                </a:solidFill>
                <a:latin typeface="Arial"/>
                <a:cs typeface="Arial"/>
              </a:rPr>
              <a:t>Parsons, PhD</a:t>
            </a:r>
          </a:p>
          <a:p>
            <a:pPr algn="ctr"/>
            <a:r>
              <a:rPr lang="en-US" sz="2000" dirty="0">
                <a:solidFill>
                  <a:srgbClr val="660066"/>
                </a:solidFill>
                <a:latin typeface="Arial"/>
                <a:cs typeface="Arial"/>
              </a:rPr>
              <a:t>InSites</a:t>
            </a:r>
            <a:r>
              <a:rPr lang="en-US" sz="2000" dirty="0" smtClean="0">
                <a:latin typeface="Arial"/>
                <a:cs typeface="Arial"/>
              </a:rPr>
              <a:t> </a:t>
            </a:r>
          </a:p>
          <a:p>
            <a:pPr algn="ctr"/>
            <a:r>
              <a:rPr lang="en-US" sz="2000" dirty="0" err="1">
                <a:solidFill>
                  <a:srgbClr val="660066"/>
                </a:solidFill>
                <a:latin typeface="Arial"/>
                <a:cs typeface="Arial"/>
              </a:rPr>
              <a:t>bparsons@insites.org</a:t>
            </a:r>
            <a:endParaRPr lang="en-US" sz="2000" dirty="0">
              <a:solidFill>
                <a:srgbClr val="660066"/>
              </a:solidFill>
              <a:latin typeface="Arial"/>
              <a:cs typeface="Arial"/>
            </a:endParaRPr>
          </a:p>
        </p:txBody>
      </p:sp>
      <p:sp>
        <p:nvSpPr>
          <p:cNvPr id="6148" name="TextBox 4"/>
          <p:cNvSpPr txBox="1">
            <a:spLocks noChangeArrowheads="1"/>
          </p:cNvSpPr>
          <p:nvPr/>
        </p:nvSpPr>
        <p:spPr bwMode="auto">
          <a:xfrm>
            <a:off x="4321174" y="2896890"/>
            <a:ext cx="3806825" cy="1015663"/>
          </a:xfrm>
          <a:prstGeom prst="rect">
            <a:avLst/>
          </a:prstGeom>
          <a:noFill/>
          <a:ln w="9525">
            <a:noFill/>
            <a:miter lim="800000"/>
            <a:headEnd/>
            <a:tailEnd/>
          </a:ln>
        </p:spPr>
        <p:txBody>
          <a:bodyPr wrap="square">
            <a:prstTxWarp prst="textNoShape">
              <a:avLst/>
            </a:prstTxWarp>
            <a:spAutoFit/>
          </a:bodyPr>
          <a:lstStyle/>
          <a:p>
            <a:pPr algn="ctr"/>
            <a:r>
              <a:rPr lang="en-US" sz="2000" dirty="0" smtClean="0">
                <a:solidFill>
                  <a:srgbClr val="660066"/>
                </a:solidFill>
                <a:latin typeface="Arial"/>
                <a:cs typeface="Arial"/>
              </a:rPr>
              <a:t>Veronica Thomas, PhD</a:t>
            </a:r>
          </a:p>
          <a:p>
            <a:pPr algn="ctr"/>
            <a:r>
              <a:rPr lang="en-US" sz="2000" dirty="0" smtClean="0">
                <a:solidFill>
                  <a:srgbClr val="660066"/>
                </a:solidFill>
                <a:latin typeface="Arial"/>
                <a:cs typeface="Arial"/>
              </a:rPr>
              <a:t>Howard University</a:t>
            </a:r>
            <a:endParaRPr lang="en-US" sz="2000" dirty="0" smtClean="0">
              <a:latin typeface="Arial"/>
              <a:cs typeface="Arial"/>
            </a:endParaRPr>
          </a:p>
          <a:p>
            <a:pPr algn="ctr"/>
            <a:r>
              <a:rPr lang="en-US" sz="2000" dirty="0" err="1" smtClean="0">
                <a:solidFill>
                  <a:srgbClr val="660066"/>
                </a:solidFill>
                <a:latin typeface="Arial"/>
                <a:cs typeface="Arial"/>
              </a:rPr>
              <a:t>vthomas@howard.edu</a:t>
            </a:r>
            <a:endParaRPr lang="en-US" sz="2000" dirty="0">
              <a:solidFill>
                <a:srgbClr val="660066"/>
              </a:solidFill>
              <a:latin typeface="Arial"/>
              <a:cs typeface="Arial"/>
            </a:endParaRPr>
          </a:p>
        </p:txBody>
      </p:sp>
      <p:sp>
        <p:nvSpPr>
          <p:cNvPr id="6149" name="TextBox 7"/>
          <p:cNvSpPr txBox="1">
            <a:spLocks noChangeArrowheads="1"/>
          </p:cNvSpPr>
          <p:nvPr/>
        </p:nvSpPr>
        <p:spPr bwMode="auto">
          <a:xfrm>
            <a:off x="3009900" y="4165600"/>
            <a:ext cx="3276600" cy="1292662"/>
          </a:xfrm>
          <a:prstGeom prst="rect">
            <a:avLst/>
          </a:prstGeom>
          <a:noFill/>
          <a:ln w="9525">
            <a:noFill/>
            <a:miter lim="800000"/>
            <a:headEnd/>
            <a:tailEnd/>
          </a:ln>
        </p:spPr>
        <p:txBody>
          <a:bodyPr wrap="square">
            <a:prstTxWarp prst="textNoShape">
              <a:avLst/>
            </a:prstTxWarp>
            <a:spAutoFit/>
          </a:bodyPr>
          <a:lstStyle/>
          <a:p>
            <a:pPr algn="ctr"/>
            <a:r>
              <a:rPr lang="en-US" sz="2000" dirty="0" smtClean="0">
                <a:solidFill>
                  <a:srgbClr val="75367A"/>
                </a:solidFill>
                <a:latin typeface="Arial"/>
                <a:cs typeface="Arial"/>
              </a:rPr>
              <a:t>Brian Yates, PhD</a:t>
            </a:r>
          </a:p>
          <a:p>
            <a:pPr algn="ctr"/>
            <a:r>
              <a:rPr lang="en-US" sz="2000" dirty="0" smtClean="0">
                <a:solidFill>
                  <a:srgbClr val="75367A"/>
                </a:solidFill>
                <a:latin typeface="Arial"/>
                <a:cs typeface="Arial"/>
              </a:rPr>
              <a:t>American University</a:t>
            </a:r>
          </a:p>
          <a:p>
            <a:pPr algn="ctr"/>
            <a:r>
              <a:rPr lang="en-US" sz="2000" dirty="0" err="1" smtClean="0">
                <a:solidFill>
                  <a:srgbClr val="75367A"/>
                </a:solidFill>
                <a:latin typeface="Arial"/>
                <a:cs typeface="Arial"/>
              </a:rPr>
              <a:t>brian.yates@mac.com</a:t>
            </a:r>
            <a:endParaRPr lang="en-US" sz="2000" dirty="0" smtClean="0">
              <a:solidFill>
                <a:srgbClr val="75367A"/>
              </a:solidFill>
              <a:latin typeface="Arial"/>
              <a:cs typeface="Arial"/>
            </a:endParaRPr>
          </a:p>
          <a:p>
            <a:pPr algn="ctr"/>
            <a:endParaRPr lang="en-US" sz="1800" dirty="0">
              <a:solidFill>
                <a:srgbClr val="75367A"/>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82575"/>
            <a:ext cx="9144000" cy="708025"/>
          </a:xfrm>
        </p:spPr>
        <p:txBody>
          <a:bodyPr>
            <a:normAutofit/>
          </a:bodyPr>
          <a:lstStyle/>
          <a:p>
            <a:pPr eaLnBrk="1" hangingPunct="1"/>
            <a:r>
              <a:rPr lang="en-US" sz="4000" b="1" dirty="0" smtClean="0">
                <a:solidFill>
                  <a:srgbClr val="660066"/>
                </a:solidFill>
                <a:cs typeface="Arial Black"/>
              </a:rPr>
              <a:t>How We Influence Cycles</a:t>
            </a:r>
          </a:p>
        </p:txBody>
      </p:sp>
      <p:sp>
        <p:nvSpPr>
          <p:cNvPr id="13" name="TextBox 12"/>
          <p:cNvSpPr txBox="1"/>
          <p:nvPr/>
        </p:nvSpPr>
        <p:spPr>
          <a:xfrm>
            <a:off x="6934200" y="5644208"/>
            <a:ext cx="1892300" cy="461665"/>
          </a:xfrm>
          <a:prstGeom prst="rect">
            <a:avLst/>
          </a:prstGeom>
          <a:noFill/>
        </p:spPr>
        <p:txBody>
          <a:bodyPr wrap="square" rtlCol="0">
            <a:spAutoFit/>
          </a:bodyPr>
          <a:lstStyle/>
          <a:p>
            <a:r>
              <a:rPr lang="en-US" sz="1200" dirty="0" smtClean="0">
                <a:latin typeface="Arial"/>
                <a:cs typeface="Arial"/>
              </a:rPr>
              <a:t>From </a:t>
            </a:r>
            <a:r>
              <a:rPr lang="en-US" sz="1200" dirty="0" err="1" smtClean="0">
                <a:latin typeface="Arial"/>
                <a:cs typeface="Arial"/>
              </a:rPr>
              <a:t>www.thenaturalstep.org</a:t>
            </a:r>
            <a:endParaRPr lang="en-US" sz="1200" dirty="0">
              <a:latin typeface="Arial"/>
              <a:cs typeface="Arial"/>
            </a:endParaRPr>
          </a:p>
        </p:txBody>
      </p:sp>
      <p:pic>
        <p:nvPicPr>
          <p:cNvPr id="57" name="Picture 4" descr="ArrowGreenSP3"/>
          <p:cNvPicPr>
            <a:picLocks noChangeAspect="1" noChangeArrowheads="1"/>
          </p:cNvPicPr>
          <p:nvPr/>
        </p:nvPicPr>
        <p:blipFill>
          <a:blip r:embed="rId3"/>
          <a:srcRect/>
          <a:stretch>
            <a:fillRect/>
          </a:stretch>
        </p:blipFill>
        <p:spPr bwMode="auto">
          <a:xfrm>
            <a:off x="3482975" y="2232025"/>
            <a:ext cx="487363" cy="482600"/>
          </a:xfrm>
          <a:prstGeom prst="rect">
            <a:avLst/>
          </a:prstGeom>
          <a:noFill/>
          <a:ln w="9525">
            <a:noFill/>
            <a:miter lim="800000"/>
            <a:headEnd/>
            <a:tailEnd/>
          </a:ln>
        </p:spPr>
      </p:pic>
      <p:pic>
        <p:nvPicPr>
          <p:cNvPr id="58" name="Picture 5" descr="Biosphere_ArrowDown"/>
          <p:cNvPicPr>
            <a:picLocks noChangeAspect="1" noChangeArrowheads="1"/>
          </p:cNvPicPr>
          <p:nvPr/>
        </p:nvPicPr>
        <p:blipFill>
          <a:blip r:embed="rId4"/>
          <a:srcRect/>
          <a:stretch>
            <a:fillRect/>
          </a:stretch>
        </p:blipFill>
        <p:spPr bwMode="auto">
          <a:xfrm>
            <a:off x="2906713" y="3489325"/>
            <a:ext cx="3313112" cy="1447800"/>
          </a:xfrm>
          <a:prstGeom prst="rect">
            <a:avLst/>
          </a:prstGeom>
          <a:noFill/>
          <a:ln w="9525">
            <a:noFill/>
            <a:miter lim="800000"/>
            <a:headEnd/>
            <a:tailEnd/>
          </a:ln>
        </p:spPr>
      </p:pic>
      <p:pic>
        <p:nvPicPr>
          <p:cNvPr id="59" name="Picture 6" descr="Biosphere_ArrowUp"/>
          <p:cNvPicPr>
            <a:picLocks noChangeAspect="1" noChangeArrowheads="1"/>
          </p:cNvPicPr>
          <p:nvPr/>
        </p:nvPicPr>
        <p:blipFill>
          <a:blip r:embed="rId5"/>
          <a:srcRect/>
          <a:stretch>
            <a:fillRect/>
          </a:stretch>
        </p:blipFill>
        <p:spPr bwMode="auto">
          <a:xfrm>
            <a:off x="2911475" y="1666875"/>
            <a:ext cx="3379788" cy="1462088"/>
          </a:xfrm>
          <a:prstGeom prst="rect">
            <a:avLst/>
          </a:prstGeom>
          <a:noFill/>
          <a:ln w="9525">
            <a:noFill/>
            <a:miter lim="800000"/>
            <a:headEnd/>
            <a:tailEnd/>
          </a:ln>
        </p:spPr>
      </p:pic>
      <p:pic>
        <p:nvPicPr>
          <p:cNvPr id="60" name="Picture 7" descr="Cow"/>
          <p:cNvPicPr>
            <a:picLocks noChangeAspect="1" noChangeArrowheads="1"/>
          </p:cNvPicPr>
          <p:nvPr/>
        </p:nvPicPr>
        <p:blipFill>
          <a:blip r:embed="rId6"/>
          <a:srcRect/>
          <a:stretch>
            <a:fillRect/>
          </a:stretch>
        </p:blipFill>
        <p:spPr bwMode="auto">
          <a:xfrm>
            <a:off x="5788025" y="3009900"/>
            <a:ext cx="863600" cy="552450"/>
          </a:xfrm>
          <a:prstGeom prst="rect">
            <a:avLst/>
          </a:prstGeom>
          <a:noFill/>
          <a:ln w="9525">
            <a:noFill/>
            <a:miter lim="800000"/>
            <a:headEnd/>
            <a:tailEnd/>
          </a:ln>
        </p:spPr>
      </p:pic>
      <p:pic>
        <p:nvPicPr>
          <p:cNvPr id="61" name="Picture 8" descr="Leaves"/>
          <p:cNvPicPr>
            <a:picLocks noChangeAspect="1" noChangeArrowheads="1"/>
          </p:cNvPicPr>
          <p:nvPr/>
        </p:nvPicPr>
        <p:blipFill>
          <a:blip r:embed="rId7"/>
          <a:srcRect/>
          <a:stretch>
            <a:fillRect/>
          </a:stretch>
        </p:blipFill>
        <p:spPr bwMode="auto">
          <a:xfrm>
            <a:off x="2043113" y="3128963"/>
            <a:ext cx="1212850" cy="474662"/>
          </a:xfrm>
          <a:prstGeom prst="rect">
            <a:avLst/>
          </a:prstGeom>
          <a:noFill/>
          <a:ln w="9525">
            <a:noFill/>
            <a:miter lim="800000"/>
            <a:headEnd/>
            <a:tailEnd/>
          </a:ln>
        </p:spPr>
      </p:pic>
      <p:pic>
        <p:nvPicPr>
          <p:cNvPr id="62" name="Picture 9" descr="Lithosphere"/>
          <p:cNvPicPr>
            <a:picLocks noChangeAspect="1" noChangeArrowheads="1"/>
          </p:cNvPicPr>
          <p:nvPr/>
        </p:nvPicPr>
        <p:blipFill>
          <a:blip r:embed="rId8"/>
          <a:srcRect/>
          <a:stretch>
            <a:fillRect/>
          </a:stretch>
        </p:blipFill>
        <p:spPr bwMode="auto">
          <a:xfrm>
            <a:off x="3025775" y="5240338"/>
            <a:ext cx="3265488" cy="419100"/>
          </a:xfrm>
          <a:prstGeom prst="rect">
            <a:avLst/>
          </a:prstGeom>
          <a:noFill/>
          <a:ln w="9525">
            <a:noFill/>
            <a:miter lim="800000"/>
            <a:headEnd/>
            <a:tailEnd/>
          </a:ln>
        </p:spPr>
      </p:pic>
      <p:pic>
        <p:nvPicPr>
          <p:cNvPr id="63" name="Picture 10" descr="Sun"/>
          <p:cNvPicPr>
            <a:picLocks noChangeAspect="1" noChangeArrowheads="1"/>
          </p:cNvPicPr>
          <p:nvPr/>
        </p:nvPicPr>
        <p:blipFill>
          <a:blip r:embed="rId9"/>
          <a:srcRect/>
          <a:stretch>
            <a:fillRect/>
          </a:stretch>
        </p:blipFill>
        <p:spPr bwMode="auto">
          <a:xfrm>
            <a:off x="2554288" y="1041400"/>
            <a:ext cx="723900" cy="709613"/>
          </a:xfrm>
          <a:prstGeom prst="rect">
            <a:avLst/>
          </a:prstGeom>
          <a:noFill/>
          <a:ln w="9525">
            <a:noFill/>
            <a:miter lim="800000"/>
            <a:headEnd/>
            <a:tailEnd/>
          </a:ln>
        </p:spPr>
      </p:pic>
      <p:pic>
        <p:nvPicPr>
          <p:cNvPr id="64" name="Picture 11" descr="SunRays"/>
          <p:cNvPicPr>
            <a:picLocks noChangeAspect="1" noChangeArrowheads="1"/>
          </p:cNvPicPr>
          <p:nvPr/>
        </p:nvPicPr>
        <p:blipFill>
          <a:blip r:embed="rId10"/>
          <a:srcRect/>
          <a:stretch>
            <a:fillRect/>
          </a:stretch>
        </p:blipFill>
        <p:spPr bwMode="auto">
          <a:xfrm>
            <a:off x="2986088" y="1579563"/>
            <a:ext cx="569912" cy="574675"/>
          </a:xfrm>
          <a:prstGeom prst="rect">
            <a:avLst/>
          </a:prstGeom>
          <a:noFill/>
          <a:ln w="9525">
            <a:noFill/>
            <a:miter lim="800000"/>
            <a:headEnd/>
            <a:tailEnd/>
          </a:ln>
        </p:spPr>
      </p:pic>
      <p:pic>
        <p:nvPicPr>
          <p:cNvPr id="65" name="Picture 12" descr="RaysOut"/>
          <p:cNvPicPr>
            <a:picLocks noChangeAspect="1" noChangeArrowheads="1"/>
          </p:cNvPicPr>
          <p:nvPr/>
        </p:nvPicPr>
        <p:blipFill>
          <a:blip r:embed="rId11"/>
          <a:srcRect/>
          <a:stretch>
            <a:fillRect/>
          </a:stretch>
        </p:blipFill>
        <p:spPr bwMode="auto">
          <a:xfrm>
            <a:off x="5572125" y="1514475"/>
            <a:ext cx="627063" cy="679450"/>
          </a:xfrm>
          <a:prstGeom prst="rect">
            <a:avLst/>
          </a:prstGeom>
          <a:noFill/>
          <a:ln w="9525">
            <a:noFill/>
            <a:miter lim="800000"/>
            <a:headEnd/>
            <a:tailEnd/>
          </a:ln>
        </p:spPr>
      </p:pic>
      <p:pic>
        <p:nvPicPr>
          <p:cNvPr id="66" name="Picture 13" descr="ArrowLithoDown"/>
          <p:cNvPicPr>
            <a:picLocks noChangeAspect="1" noChangeArrowheads="1"/>
          </p:cNvPicPr>
          <p:nvPr/>
        </p:nvPicPr>
        <p:blipFill>
          <a:blip r:embed="rId12"/>
          <a:srcRect/>
          <a:stretch>
            <a:fillRect/>
          </a:stretch>
        </p:blipFill>
        <p:spPr bwMode="auto">
          <a:xfrm>
            <a:off x="5573713" y="4570413"/>
            <a:ext cx="187325" cy="792162"/>
          </a:xfrm>
          <a:prstGeom prst="rect">
            <a:avLst/>
          </a:prstGeom>
          <a:noFill/>
          <a:ln w="9525">
            <a:noFill/>
            <a:miter lim="800000"/>
            <a:headEnd/>
            <a:tailEnd/>
          </a:ln>
        </p:spPr>
      </p:pic>
      <p:pic>
        <p:nvPicPr>
          <p:cNvPr id="67" name="Picture 14" descr="Biosphere_ArrowDown2"/>
          <p:cNvPicPr>
            <a:picLocks noChangeAspect="1" noChangeArrowheads="1"/>
          </p:cNvPicPr>
          <p:nvPr/>
        </p:nvPicPr>
        <p:blipFill>
          <a:blip r:embed="rId13"/>
          <a:srcRect/>
          <a:stretch>
            <a:fillRect/>
          </a:stretch>
        </p:blipFill>
        <p:spPr bwMode="auto">
          <a:xfrm>
            <a:off x="2763838" y="3417888"/>
            <a:ext cx="3529012" cy="1635125"/>
          </a:xfrm>
          <a:prstGeom prst="rect">
            <a:avLst/>
          </a:prstGeom>
          <a:noFill/>
          <a:ln w="9525">
            <a:noFill/>
            <a:miter lim="800000"/>
            <a:headEnd/>
            <a:tailEnd/>
          </a:ln>
        </p:spPr>
      </p:pic>
      <p:pic>
        <p:nvPicPr>
          <p:cNvPr id="68" name="Picture 15" descr="Biosphere_ArrowUp2"/>
          <p:cNvPicPr>
            <a:picLocks noChangeAspect="1" noChangeArrowheads="1"/>
          </p:cNvPicPr>
          <p:nvPr/>
        </p:nvPicPr>
        <p:blipFill>
          <a:blip r:embed="rId14"/>
          <a:srcRect/>
          <a:stretch>
            <a:fillRect/>
          </a:stretch>
        </p:blipFill>
        <p:spPr bwMode="auto">
          <a:xfrm>
            <a:off x="2806700" y="1633538"/>
            <a:ext cx="3529013" cy="1581150"/>
          </a:xfrm>
          <a:prstGeom prst="rect">
            <a:avLst/>
          </a:prstGeom>
          <a:noFill/>
          <a:ln w="9525">
            <a:noFill/>
            <a:miter lim="800000"/>
            <a:headEnd/>
            <a:tailEnd/>
          </a:ln>
        </p:spPr>
      </p:pic>
      <p:grpSp>
        <p:nvGrpSpPr>
          <p:cNvPr id="69" name="Group 16"/>
          <p:cNvGrpSpPr>
            <a:grpSpLocks/>
          </p:cNvGrpSpPr>
          <p:nvPr/>
        </p:nvGrpSpPr>
        <p:grpSpPr bwMode="auto">
          <a:xfrm>
            <a:off x="3605213" y="2370138"/>
            <a:ext cx="1978025" cy="1933575"/>
            <a:chOff x="2269" y="1849"/>
            <a:chExt cx="1134" cy="1122"/>
          </a:xfrm>
        </p:grpSpPr>
        <p:pic>
          <p:nvPicPr>
            <p:cNvPr id="70" name="Picture 17" descr="SocietyCircle"/>
            <p:cNvPicPr>
              <a:picLocks noChangeAspect="1" noChangeArrowheads="1"/>
            </p:cNvPicPr>
            <p:nvPr/>
          </p:nvPicPr>
          <p:blipFill>
            <a:blip r:embed="rId15"/>
            <a:srcRect/>
            <a:stretch>
              <a:fillRect/>
            </a:stretch>
          </p:blipFill>
          <p:spPr bwMode="auto">
            <a:xfrm>
              <a:off x="2290" y="1853"/>
              <a:ext cx="1089" cy="1078"/>
            </a:xfrm>
            <a:prstGeom prst="rect">
              <a:avLst/>
            </a:prstGeom>
            <a:noFill/>
            <a:ln w="9525">
              <a:noFill/>
              <a:miter lim="800000"/>
              <a:headEnd/>
              <a:tailEnd/>
            </a:ln>
          </p:spPr>
        </p:pic>
        <p:pic>
          <p:nvPicPr>
            <p:cNvPr id="71" name="Picture 18" descr="IndividualCircle"/>
            <p:cNvPicPr>
              <a:picLocks noChangeAspect="1" noChangeArrowheads="1"/>
            </p:cNvPicPr>
            <p:nvPr/>
          </p:nvPicPr>
          <p:blipFill>
            <a:blip r:embed="rId16"/>
            <a:srcRect/>
            <a:stretch>
              <a:fillRect/>
            </a:stretch>
          </p:blipFill>
          <p:spPr bwMode="auto">
            <a:xfrm>
              <a:off x="2269" y="1849"/>
              <a:ext cx="1134" cy="1122"/>
            </a:xfrm>
            <a:prstGeom prst="rect">
              <a:avLst/>
            </a:prstGeom>
            <a:noFill/>
            <a:ln w="9525">
              <a:noFill/>
              <a:miter lim="800000"/>
              <a:headEnd/>
              <a:tailEnd/>
            </a:ln>
          </p:spPr>
        </p:pic>
      </p:grpSp>
      <p:pic>
        <p:nvPicPr>
          <p:cNvPr id="72" name="Picture 19" descr="ArrowBlueSP2"/>
          <p:cNvPicPr>
            <a:picLocks noChangeAspect="1" noChangeArrowheads="1"/>
          </p:cNvPicPr>
          <p:nvPr/>
        </p:nvPicPr>
        <p:blipFill>
          <a:blip r:embed="rId17"/>
          <a:srcRect/>
          <a:stretch>
            <a:fillRect/>
          </a:stretch>
        </p:blipFill>
        <p:spPr bwMode="auto">
          <a:xfrm>
            <a:off x="5316538" y="3800475"/>
            <a:ext cx="471487" cy="333375"/>
          </a:xfrm>
          <a:prstGeom prst="rect">
            <a:avLst/>
          </a:prstGeom>
          <a:noFill/>
          <a:ln w="9525">
            <a:noFill/>
            <a:miter lim="800000"/>
            <a:headEnd/>
            <a:tailEnd/>
          </a:ln>
        </p:spPr>
      </p:pic>
      <p:pic>
        <p:nvPicPr>
          <p:cNvPr id="73" name="Picture 20" descr="IconSP2"/>
          <p:cNvPicPr>
            <a:picLocks noChangeAspect="1" noChangeArrowheads="1"/>
          </p:cNvPicPr>
          <p:nvPr/>
        </p:nvPicPr>
        <p:blipFill>
          <a:blip r:embed="rId18"/>
          <a:srcRect/>
          <a:stretch>
            <a:fillRect/>
          </a:stretch>
        </p:blipFill>
        <p:spPr bwMode="auto">
          <a:xfrm>
            <a:off x="5729288" y="3968750"/>
            <a:ext cx="647700" cy="630238"/>
          </a:xfrm>
          <a:prstGeom prst="rect">
            <a:avLst/>
          </a:prstGeom>
          <a:noFill/>
          <a:ln w="9525">
            <a:noFill/>
            <a:miter lim="800000"/>
            <a:headEnd/>
            <a:tailEnd/>
          </a:ln>
        </p:spPr>
      </p:pic>
      <p:pic>
        <p:nvPicPr>
          <p:cNvPr id="74" name="Picture 21" descr="IconSP4"/>
          <p:cNvPicPr>
            <a:picLocks noChangeAspect="1" noChangeArrowheads="1"/>
          </p:cNvPicPr>
          <p:nvPr/>
        </p:nvPicPr>
        <p:blipFill>
          <a:blip r:embed="rId19"/>
          <a:srcRect/>
          <a:stretch>
            <a:fillRect/>
          </a:stretch>
        </p:blipFill>
        <p:spPr bwMode="auto">
          <a:xfrm>
            <a:off x="4962525" y="2476500"/>
            <a:ext cx="647700" cy="630238"/>
          </a:xfrm>
          <a:prstGeom prst="rect">
            <a:avLst/>
          </a:prstGeom>
          <a:noFill/>
          <a:ln w="9525">
            <a:noFill/>
            <a:miter lim="800000"/>
            <a:headEnd/>
            <a:tailEnd/>
          </a:ln>
        </p:spPr>
      </p:pic>
      <p:pic>
        <p:nvPicPr>
          <p:cNvPr id="75" name="Picture 22" descr="ArrowLithoSP1"/>
          <p:cNvPicPr>
            <a:picLocks noChangeAspect="1" noChangeArrowheads="1"/>
          </p:cNvPicPr>
          <p:nvPr/>
        </p:nvPicPr>
        <p:blipFill>
          <a:blip r:embed="rId20"/>
          <a:srcRect/>
          <a:stretch>
            <a:fillRect/>
          </a:stretch>
        </p:blipFill>
        <p:spPr bwMode="auto">
          <a:xfrm>
            <a:off x="3184525" y="3849688"/>
            <a:ext cx="742950" cy="1633537"/>
          </a:xfrm>
          <a:prstGeom prst="rect">
            <a:avLst/>
          </a:prstGeom>
          <a:noFill/>
          <a:ln w="9525">
            <a:noFill/>
            <a:miter lim="800000"/>
            <a:headEnd/>
            <a:tailEnd/>
          </a:ln>
        </p:spPr>
      </p:pic>
      <p:pic>
        <p:nvPicPr>
          <p:cNvPr id="76" name="Picture 23" descr="IconSP1"/>
          <p:cNvPicPr>
            <a:picLocks noChangeAspect="1" noChangeArrowheads="1"/>
          </p:cNvPicPr>
          <p:nvPr/>
        </p:nvPicPr>
        <p:blipFill>
          <a:blip r:embed="rId21"/>
          <a:srcRect/>
          <a:stretch>
            <a:fillRect/>
          </a:stretch>
        </p:blipFill>
        <p:spPr bwMode="auto">
          <a:xfrm>
            <a:off x="2763838" y="4619625"/>
            <a:ext cx="647700" cy="630238"/>
          </a:xfrm>
          <a:prstGeom prst="rect">
            <a:avLst/>
          </a:prstGeom>
          <a:noFill/>
          <a:ln w="9525">
            <a:noFill/>
            <a:miter lim="800000"/>
            <a:headEnd/>
            <a:tailEnd/>
          </a:ln>
        </p:spPr>
      </p:pic>
      <p:pic>
        <p:nvPicPr>
          <p:cNvPr id="77" name="Picture 24" descr="IconSP3"/>
          <p:cNvPicPr>
            <a:picLocks noChangeAspect="1" noChangeArrowheads="1"/>
          </p:cNvPicPr>
          <p:nvPr/>
        </p:nvPicPr>
        <p:blipFill>
          <a:blip r:embed="rId22"/>
          <a:srcRect/>
          <a:stretch>
            <a:fillRect/>
          </a:stretch>
        </p:blipFill>
        <p:spPr bwMode="auto">
          <a:xfrm>
            <a:off x="2835275" y="2265363"/>
            <a:ext cx="676275" cy="658812"/>
          </a:xfrm>
          <a:prstGeom prst="rect">
            <a:avLst/>
          </a:prstGeom>
          <a:noFill/>
          <a:ln w="9525">
            <a:noFill/>
            <a:miter lim="800000"/>
            <a:headEnd/>
            <a:tailEnd/>
          </a:ln>
        </p:spPr>
      </p:pic>
      <p:pic>
        <p:nvPicPr>
          <p:cNvPr id="78" name="Picture 25" descr="ArrowLithoUp"/>
          <p:cNvPicPr>
            <a:picLocks noChangeAspect="1" noChangeArrowheads="1"/>
          </p:cNvPicPr>
          <p:nvPr/>
        </p:nvPicPr>
        <p:blipFill>
          <a:blip r:embed="rId23"/>
          <a:srcRect/>
          <a:stretch>
            <a:fillRect/>
          </a:stretch>
        </p:blipFill>
        <p:spPr bwMode="auto">
          <a:xfrm>
            <a:off x="3486150" y="4597400"/>
            <a:ext cx="201613" cy="788988"/>
          </a:xfrm>
          <a:prstGeom prst="rect">
            <a:avLst/>
          </a:prstGeom>
          <a:noFill/>
          <a:ln w="9525">
            <a:noFill/>
            <a:miter lim="800000"/>
            <a:headEnd/>
            <a:tailEnd/>
          </a:ln>
        </p:spPr>
      </p:pic>
      <p:sp>
        <p:nvSpPr>
          <p:cNvPr id="79" name="Text Box 26"/>
          <p:cNvSpPr txBox="1">
            <a:spLocks noChangeArrowheads="1"/>
          </p:cNvSpPr>
          <p:nvPr/>
        </p:nvSpPr>
        <p:spPr bwMode="auto">
          <a:xfrm>
            <a:off x="696913" y="4616450"/>
            <a:ext cx="2087562" cy="639763"/>
          </a:xfrm>
          <a:prstGeom prst="rect">
            <a:avLst/>
          </a:prstGeom>
          <a:noFill/>
          <a:ln w="9525">
            <a:noFill/>
            <a:miter lim="800000"/>
            <a:headEnd/>
            <a:tailEnd/>
          </a:ln>
        </p:spPr>
        <p:txBody>
          <a:bodyPr>
            <a:prstTxWarp prst="textNoShape">
              <a:avLst/>
            </a:prstTxWarp>
            <a:spAutoFit/>
          </a:bodyPr>
          <a:lstStyle/>
          <a:p>
            <a:r>
              <a:rPr lang="fr-FR" sz="1200" b="1">
                <a:solidFill>
                  <a:srgbClr val="795924"/>
                </a:solidFill>
                <a:latin typeface="Verdana" charset="0"/>
              </a:rPr>
              <a:t>Relatively large flows of materials from the Earth’s crust</a:t>
            </a:r>
          </a:p>
        </p:txBody>
      </p:sp>
      <p:sp>
        <p:nvSpPr>
          <p:cNvPr id="80" name="Text Box 27"/>
          <p:cNvSpPr txBox="1">
            <a:spLocks noChangeArrowheads="1"/>
          </p:cNvSpPr>
          <p:nvPr/>
        </p:nvSpPr>
        <p:spPr bwMode="auto">
          <a:xfrm>
            <a:off x="6402388" y="3971925"/>
            <a:ext cx="2087562" cy="639763"/>
          </a:xfrm>
          <a:prstGeom prst="rect">
            <a:avLst/>
          </a:prstGeom>
          <a:noFill/>
          <a:ln w="9525">
            <a:noFill/>
            <a:miter lim="800000"/>
            <a:headEnd/>
            <a:tailEnd/>
          </a:ln>
        </p:spPr>
        <p:txBody>
          <a:bodyPr>
            <a:prstTxWarp prst="textNoShape">
              <a:avLst/>
            </a:prstTxWarp>
            <a:spAutoFit/>
          </a:bodyPr>
          <a:lstStyle/>
          <a:p>
            <a:r>
              <a:rPr lang="fr-FR" sz="1200" b="1">
                <a:solidFill>
                  <a:srgbClr val="00467F"/>
                </a:solidFill>
                <a:latin typeface="Verdana" charset="0"/>
              </a:rPr>
              <a:t>Introduce persistent compounds foreign to nature</a:t>
            </a:r>
          </a:p>
        </p:txBody>
      </p:sp>
      <p:sp>
        <p:nvSpPr>
          <p:cNvPr id="81" name="Text Box 28"/>
          <p:cNvSpPr txBox="1">
            <a:spLocks noChangeArrowheads="1"/>
          </p:cNvSpPr>
          <p:nvPr/>
        </p:nvSpPr>
        <p:spPr bwMode="auto">
          <a:xfrm>
            <a:off x="1035050" y="2238375"/>
            <a:ext cx="1820863" cy="639763"/>
          </a:xfrm>
          <a:prstGeom prst="rect">
            <a:avLst/>
          </a:prstGeom>
          <a:noFill/>
          <a:ln w="9525">
            <a:noFill/>
            <a:miter lim="800000"/>
            <a:headEnd/>
            <a:tailEnd/>
          </a:ln>
        </p:spPr>
        <p:txBody>
          <a:bodyPr>
            <a:prstTxWarp prst="textNoShape">
              <a:avLst/>
            </a:prstTxWarp>
            <a:spAutoFit/>
          </a:bodyPr>
          <a:lstStyle/>
          <a:p>
            <a:r>
              <a:rPr lang="fr-FR" sz="1200" b="1">
                <a:solidFill>
                  <a:srgbClr val="4B721D"/>
                </a:solidFill>
                <a:latin typeface="Verdana" charset="0"/>
              </a:rPr>
              <a:t>Physically inhibit nature’s ability to run cycles</a:t>
            </a:r>
          </a:p>
        </p:txBody>
      </p:sp>
      <p:sp>
        <p:nvSpPr>
          <p:cNvPr id="82" name="Text Box 29"/>
          <p:cNvSpPr txBox="1">
            <a:spLocks noChangeArrowheads="1"/>
          </p:cNvSpPr>
          <p:nvPr/>
        </p:nvSpPr>
        <p:spPr bwMode="auto">
          <a:xfrm>
            <a:off x="3925888" y="2882900"/>
            <a:ext cx="1296987" cy="933450"/>
          </a:xfrm>
          <a:prstGeom prst="rect">
            <a:avLst/>
          </a:prstGeom>
          <a:noFill/>
          <a:ln w="9525">
            <a:noFill/>
            <a:miter lim="800000"/>
            <a:headEnd/>
            <a:tailEnd/>
          </a:ln>
        </p:spPr>
        <p:txBody>
          <a:bodyPr>
            <a:prstTxWarp prst="textNoShape">
              <a:avLst/>
            </a:prstTxWarp>
            <a:spAutoFit/>
          </a:bodyPr>
          <a:lstStyle/>
          <a:p>
            <a:pPr algn="ctr"/>
            <a:r>
              <a:rPr lang="fr-FR" sz="1100" b="1">
                <a:solidFill>
                  <a:srgbClr val="F58220"/>
                </a:solidFill>
                <a:latin typeface="Verdana" charset="0"/>
              </a:rPr>
              <a:t>Barriers to people meeting their basic needs worldwide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dissolve">
                                      <p:cBhvr>
                                        <p:cTn id="11" dur="500"/>
                                        <p:tgtEl>
                                          <p:spTgt spid="6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down)">
                                      <p:cBhvr>
                                        <p:cTn id="16" dur="1000"/>
                                        <p:tgtEl>
                                          <p:spTgt spid="75"/>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wipe(down)">
                                      <p:cBhvr>
                                        <p:cTn id="20" dur="1000"/>
                                        <p:tgtEl>
                                          <p:spTgt spid="79"/>
                                        </p:tgtEl>
                                      </p:cBhvr>
                                    </p:animEffect>
                                  </p:childTnLst>
                                </p:cTn>
                              </p:par>
                            </p:childTnLst>
                          </p:cTn>
                        </p:par>
                        <p:par>
                          <p:cTn id="21" fill="hold">
                            <p:stCondLst>
                              <p:cond delay="2000"/>
                            </p:stCondLst>
                            <p:childTnLst>
                              <p:par>
                                <p:cTn id="22" presetID="53" presetClass="entr" presetSubtype="0"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1000" fill="hold"/>
                                        <p:tgtEl>
                                          <p:spTgt spid="76"/>
                                        </p:tgtEl>
                                        <p:attrNameLst>
                                          <p:attrName>ppt_w</p:attrName>
                                        </p:attrNameLst>
                                      </p:cBhvr>
                                      <p:tavLst>
                                        <p:tav tm="0">
                                          <p:val>
                                            <p:fltVal val="0"/>
                                          </p:val>
                                        </p:tav>
                                        <p:tav tm="100000">
                                          <p:val>
                                            <p:strVal val="#ppt_w"/>
                                          </p:val>
                                        </p:tav>
                                      </p:tavLst>
                                    </p:anim>
                                    <p:anim calcmode="lin" valueType="num">
                                      <p:cBhvr>
                                        <p:cTn id="25" dur="1000" fill="hold"/>
                                        <p:tgtEl>
                                          <p:spTgt spid="76"/>
                                        </p:tgtEl>
                                        <p:attrNameLst>
                                          <p:attrName>ppt_h</p:attrName>
                                        </p:attrNameLst>
                                      </p:cBhvr>
                                      <p:tavLst>
                                        <p:tav tm="0">
                                          <p:val>
                                            <p:fltVal val="0"/>
                                          </p:val>
                                        </p:tav>
                                        <p:tav tm="100000">
                                          <p:val>
                                            <p:strVal val="#ppt_h"/>
                                          </p:val>
                                        </p:tav>
                                      </p:tavLst>
                                    </p:anim>
                                    <p:animEffect transition="in" filter="fade">
                                      <p:cBhvr>
                                        <p:cTn id="26" dur="100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left)">
                                      <p:cBhvr>
                                        <p:cTn id="31" dur="1000"/>
                                        <p:tgtEl>
                                          <p:spTgt spid="72"/>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wipe(left)">
                                      <p:cBhvr>
                                        <p:cTn id="35" dur="1000"/>
                                        <p:tgtEl>
                                          <p:spTgt spid="80"/>
                                        </p:tgtEl>
                                      </p:cBhvr>
                                    </p:animEffect>
                                  </p:childTnLst>
                                </p:cTn>
                              </p:par>
                            </p:childTnLst>
                          </p:cTn>
                        </p:par>
                        <p:par>
                          <p:cTn id="36" fill="hold">
                            <p:stCondLst>
                              <p:cond delay="2000"/>
                            </p:stCondLst>
                            <p:childTnLst>
                              <p:par>
                                <p:cTn id="37" presetID="53" presetClass="entr" presetSubtype="0"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p:cTn id="39" dur="1000" fill="hold"/>
                                        <p:tgtEl>
                                          <p:spTgt spid="73"/>
                                        </p:tgtEl>
                                        <p:attrNameLst>
                                          <p:attrName>ppt_w</p:attrName>
                                        </p:attrNameLst>
                                      </p:cBhvr>
                                      <p:tavLst>
                                        <p:tav tm="0">
                                          <p:val>
                                            <p:fltVal val="0"/>
                                          </p:val>
                                        </p:tav>
                                        <p:tav tm="100000">
                                          <p:val>
                                            <p:strVal val="#ppt_w"/>
                                          </p:val>
                                        </p:tav>
                                      </p:tavLst>
                                    </p:anim>
                                    <p:anim calcmode="lin" valueType="num">
                                      <p:cBhvr>
                                        <p:cTn id="40" dur="1000" fill="hold"/>
                                        <p:tgtEl>
                                          <p:spTgt spid="73"/>
                                        </p:tgtEl>
                                        <p:attrNameLst>
                                          <p:attrName>ppt_h</p:attrName>
                                        </p:attrNameLst>
                                      </p:cBhvr>
                                      <p:tavLst>
                                        <p:tav tm="0">
                                          <p:val>
                                            <p:fltVal val="0"/>
                                          </p:val>
                                        </p:tav>
                                        <p:tav tm="100000">
                                          <p:val>
                                            <p:strVal val="#ppt_h"/>
                                          </p:val>
                                        </p:tav>
                                      </p:tavLst>
                                    </p:anim>
                                    <p:animEffect transition="in" filter="fade">
                                      <p:cBhvr>
                                        <p:cTn id="41" dur="1000"/>
                                        <p:tgtEl>
                                          <p:spTgt spid="7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1000"/>
                                        <p:tgtEl>
                                          <p:spTgt spid="57"/>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2000"/>
                                        <p:tgtEl>
                                          <p:spTgt spid="68"/>
                                        </p:tgtEl>
                                      </p:cBhvr>
                                    </p:animEffect>
                                  </p:childTnLst>
                                </p:cTn>
                              </p:par>
                              <p:par>
                                <p:cTn id="51" presetID="10" presetClass="entr" presetSubtype="0"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2000"/>
                                        <p:tgtEl>
                                          <p:spTgt spid="67"/>
                                        </p:tgtEl>
                                      </p:cBhvr>
                                    </p:animEffect>
                                  </p:childTnLst>
                                </p:cTn>
                              </p:par>
                            </p:childTnLst>
                          </p:cTn>
                        </p:par>
                        <p:par>
                          <p:cTn id="54" fill="hold">
                            <p:stCondLst>
                              <p:cond delay="3000"/>
                            </p:stCondLst>
                            <p:childTnLst>
                              <p:par>
                                <p:cTn id="55" presetID="10" presetClass="exit" presetSubtype="0" fill="hold" nodeType="afterEffect">
                                  <p:stCondLst>
                                    <p:cond delay="0"/>
                                  </p:stCondLst>
                                  <p:childTnLst>
                                    <p:animEffect transition="out" filter="fade">
                                      <p:cBhvr>
                                        <p:cTn id="56" dur="500"/>
                                        <p:tgtEl>
                                          <p:spTgt spid="58"/>
                                        </p:tgtEl>
                                      </p:cBhvr>
                                    </p:animEffect>
                                    <p:set>
                                      <p:cBhvr>
                                        <p:cTn id="57" dur="1" fill="hold">
                                          <p:stCondLst>
                                            <p:cond delay="499"/>
                                          </p:stCondLst>
                                        </p:cTn>
                                        <p:tgtEl>
                                          <p:spTgt spid="5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9"/>
                                        </p:tgtEl>
                                      </p:cBhvr>
                                    </p:animEffect>
                                    <p:set>
                                      <p:cBhvr>
                                        <p:cTn id="60" dur="1" fill="hold">
                                          <p:stCondLst>
                                            <p:cond delay="499"/>
                                          </p:stCondLst>
                                        </p:cTn>
                                        <p:tgtEl>
                                          <p:spTgt spid="59"/>
                                        </p:tgtEl>
                                        <p:attrNameLst>
                                          <p:attrName>style.visibility</p:attrName>
                                        </p:attrNameLst>
                                      </p:cBhvr>
                                      <p:to>
                                        <p:strVal val="hidden"/>
                                      </p:to>
                                    </p:set>
                                  </p:childTnLst>
                                </p:cTn>
                              </p:par>
                              <p:par>
                                <p:cTn id="61" presetID="22" presetClass="entr" presetSubtype="4"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wipe(down)">
                                      <p:cBhvr>
                                        <p:cTn id="63" dur="1000"/>
                                        <p:tgtEl>
                                          <p:spTgt spid="81"/>
                                        </p:tgtEl>
                                      </p:cBhvr>
                                    </p:animEffect>
                                  </p:childTnLst>
                                </p:cTn>
                              </p:par>
                            </p:childTnLst>
                          </p:cTn>
                        </p:par>
                        <p:par>
                          <p:cTn id="64" fill="hold">
                            <p:stCondLst>
                              <p:cond delay="4000"/>
                            </p:stCondLst>
                            <p:childTnLst>
                              <p:par>
                                <p:cTn id="65" presetID="53" presetClass="entr" presetSubtype="0" fill="hold" nodeType="after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p:cTn id="67" dur="1000" fill="hold"/>
                                        <p:tgtEl>
                                          <p:spTgt spid="77"/>
                                        </p:tgtEl>
                                        <p:attrNameLst>
                                          <p:attrName>ppt_w</p:attrName>
                                        </p:attrNameLst>
                                      </p:cBhvr>
                                      <p:tavLst>
                                        <p:tav tm="0">
                                          <p:val>
                                            <p:fltVal val="0"/>
                                          </p:val>
                                        </p:tav>
                                        <p:tav tm="100000">
                                          <p:val>
                                            <p:strVal val="#ppt_w"/>
                                          </p:val>
                                        </p:tav>
                                      </p:tavLst>
                                    </p:anim>
                                    <p:anim calcmode="lin" valueType="num">
                                      <p:cBhvr>
                                        <p:cTn id="68" dur="1000" fill="hold"/>
                                        <p:tgtEl>
                                          <p:spTgt spid="77"/>
                                        </p:tgtEl>
                                        <p:attrNameLst>
                                          <p:attrName>ppt_h</p:attrName>
                                        </p:attrNameLst>
                                      </p:cBhvr>
                                      <p:tavLst>
                                        <p:tav tm="0">
                                          <p:val>
                                            <p:fltVal val="0"/>
                                          </p:val>
                                        </p:tav>
                                        <p:tav tm="100000">
                                          <p:val>
                                            <p:strVal val="#ppt_h"/>
                                          </p:val>
                                        </p:tav>
                                      </p:tavLst>
                                    </p:anim>
                                    <p:animEffect transition="in" filter="fade">
                                      <p:cBhvr>
                                        <p:cTn id="69" dur="1000"/>
                                        <p:tgtEl>
                                          <p:spTgt spid="7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up)">
                                      <p:cBhvr>
                                        <p:cTn id="74" dur="1000"/>
                                        <p:tgtEl>
                                          <p:spTgt spid="82"/>
                                        </p:tgtEl>
                                      </p:cBhvr>
                                    </p:animEffect>
                                  </p:childTnLst>
                                </p:cTn>
                              </p:par>
                            </p:childTnLst>
                          </p:cTn>
                        </p:par>
                        <p:par>
                          <p:cTn id="75" fill="hold">
                            <p:stCondLst>
                              <p:cond delay="1000"/>
                            </p:stCondLst>
                            <p:childTnLst>
                              <p:par>
                                <p:cTn id="76" presetID="53" presetClass="entr" presetSubtype="0" fill="hold"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p:cTn id="78" dur="500" fill="hold"/>
                                        <p:tgtEl>
                                          <p:spTgt spid="74"/>
                                        </p:tgtEl>
                                        <p:attrNameLst>
                                          <p:attrName>ppt_w</p:attrName>
                                        </p:attrNameLst>
                                      </p:cBhvr>
                                      <p:tavLst>
                                        <p:tav tm="0">
                                          <p:val>
                                            <p:fltVal val="0"/>
                                          </p:val>
                                        </p:tav>
                                        <p:tav tm="100000">
                                          <p:val>
                                            <p:strVal val="#ppt_w"/>
                                          </p:val>
                                        </p:tav>
                                      </p:tavLst>
                                    </p:anim>
                                    <p:anim calcmode="lin" valueType="num">
                                      <p:cBhvr>
                                        <p:cTn id="79" dur="500" fill="hold"/>
                                        <p:tgtEl>
                                          <p:spTgt spid="74"/>
                                        </p:tgtEl>
                                        <p:attrNameLst>
                                          <p:attrName>ppt_h</p:attrName>
                                        </p:attrNameLst>
                                      </p:cBhvr>
                                      <p:tavLst>
                                        <p:tav tm="0">
                                          <p:val>
                                            <p:fltVal val="0"/>
                                          </p:val>
                                        </p:tav>
                                        <p:tav tm="100000">
                                          <p:val>
                                            <p:strVal val="#ppt_h"/>
                                          </p:val>
                                        </p:tav>
                                      </p:tavLst>
                                    </p:anim>
                                    <p:animEffect transition="in" filter="fade">
                                      <p:cBhvr>
                                        <p:cTn id="8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79" grpId="0"/>
      <p:bldP spid="80"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908800" y="5677814"/>
            <a:ext cx="1892300" cy="430887"/>
          </a:xfrm>
          <a:prstGeom prst="rect">
            <a:avLst/>
          </a:prstGeom>
          <a:noFill/>
        </p:spPr>
        <p:txBody>
          <a:bodyPr wrap="square" rtlCol="0">
            <a:spAutoFit/>
          </a:bodyPr>
          <a:lstStyle/>
          <a:p>
            <a:r>
              <a:rPr lang="en-US" sz="1100" i="1" dirty="0" smtClean="0">
                <a:latin typeface="Arial"/>
                <a:cs typeface="Arial"/>
              </a:rPr>
              <a:t>From </a:t>
            </a:r>
            <a:r>
              <a:rPr lang="en-US" sz="1100" i="1" dirty="0" err="1" smtClean="0">
                <a:latin typeface="Arial"/>
                <a:cs typeface="Arial"/>
              </a:rPr>
              <a:t>www.thenaturalstep.org</a:t>
            </a:r>
            <a:endParaRPr lang="en-US" sz="1100" i="1" dirty="0">
              <a:latin typeface="Arial"/>
              <a:cs typeface="Arial"/>
            </a:endParaRPr>
          </a:p>
        </p:txBody>
      </p:sp>
      <p:pic>
        <p:nvPicPr>
          <p:cNvPr id="14" name="Picture 2" descr="Djur_Stad"/>
          <p:cNvPicPr>
            <a:picLocks noChangeAspect="1" noChangeArrowheads="1"/>
          </p:cNvPicPr>
          <p:nvPr/>
        </p:nvPicPr>
        <p:blipFill>
          <a:blip r:embed="rId3"/>
          <a:srcRect/>
          <a:stretch>
            <a:fillRect/>
          </a:stretch>
        </p:blipFill>
        <p:spPr bwMode="auto">
          <a:xfrm>
            <a:off x="927140" y="249328"/>
            <a:ext cx="7193200" cy="539488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457200"/>
            <a:ext cx="9144000" cy="1752600"/>
          </a:xfrm>
        </p:spPr>
        <p:txBody>
          <a:bodyPr>
            <a:noAutofit/>
          </a:bodyPr>
          <a:lstStyle/>
          <a:p>
            <a:pPr>
              <a:defRPr/>
            </a:pPr>
            <a:r>
              <a:rPr lang="en-US" sz="3600" b="1" dirty="0" smtClean="0">
                <a:solidFill>
                  <a:srgbClr val="660066"/>
                </a:solidFill>
                <a:ea typeface="ＭＳ Ｐゴシック" charset="-128"/>
                <a:cs typeface="Arial Black"/>
              </a:rPr>
              <a:t>Environmental Sustainability Principle 1: </a:t>
            </a:r>
            <a:br>
              <a:rPr lang="en-US" sz="3600" b="1" dirty="0" smtClean="0">
                <a:solidFill>
                  <a:srgbClr val="660066"/>
                </a:solidFill>
                <a:ea typeface="ＭＳ Ｐゴシック" charset="-128"/>
                <a:cs typeface="Arial Black"/>
              </a:rPr>
            </a:br>
            <a:r>
              <a:rPr lang="en-US" sz="3200" b="1" i="1" dirty="0" smtClean="0">
                <a:solidFill>
                  <a:srgbClr val="660066"/>
                </a:solidFill>
                <a:ea typeface="ＭＳ Ｐゴシック" charset="-128"/>
                <a:cs typeface="Arial Black"/>
              </a:rPr>
              <a:t>Shift FROM High Concentrations of Substances Extracted from the Earth’s Crust TO Abundant Renewable Substances</a:t>
            </a:r>
          </a:p>
        </p:txBody>
      </p:sp>
      <p:sp>
        <p:nvSpPr>
          <p:cNvPr id="26637" name="Slide Number Placeholder 12"/>
          <p:cNvSpPr>
            <a:spLocks noGrp="1"/>
          </p:cNvSpPr>
          <p:nvPr>
            <p:ph type="sldNum" sz="quarter" idx="4294967295"/>
          </p:nvPr>
        </p:nvSpPr>
        <p:spPr bwMode="auto">
          <a:xfrm>
            <a:off x="7010400" y="6356350"/>
            <a:ext cx="2133600" cy="365125"/>
          </a:xfrm>
          <a:ln>
            <a:miter lim="800000"/>
            <a:headEnd/>
            <a:tailEnd/>
          </a:ln>
        </p:spPr>
        <p:txBody>
          <a:bodyPr/>
          <a:lstStyle/>
          <a:p>
            <a:pPr>
              <a:defRPr/>
            </a:pPr>
            <a:fld id="{63470905-4446-49C5-9707-5C4BB4EAA7AA}" type="slidenum">
              <a:rPr lang="en-US"/>
              <a:pPr>
                <a:defRPr/>
              </a:pPr>
              <a:t>12</a:t>
            </a:fld>
            <a:endParaRPr lang="en-US" dirty="0"/>
          </a:p>
        </p:txBody>
      </p:sp>
      <p:grpSp>
        <p:nvGrpSpPr>
          <p:cNvPr id="2" name="Group 11"/>
          <p:cNvGrpSpPr>
            <a:grpSpLocks noChangeAspect="1"/>
          </p:cNvGrpSpPr>
          <p:nvPr/>
        </p:nvGrpSpPr>
        <p:grpSpPr>
          <a:xfrm>
            <a:off x="1231900" y="2948649"/>
            <a:ext cx="7048500" cy="1815881"/>
            <a:chOff x="2413556" y="2249617"/>
            <a:chExt cx="4339711" cy="916821"/>
          </a:xfrm>
        </p:grpSpPr>
        <p:sp>
          <p:nvSpPr>
            <p:cNvPr id="6" name="Text Box 5"/>
            <p:cNvSpPr txBox="1">
              <a:spLocks noChangeArrowheads="1"/>
            </p:cNvSpPr>
            <p:nvPr/>
          </p:nvSpPr>
          <p:spPr bwMode="auto">
            <a:xfrm>
              <a:off x="2413556" y="2249617"/>
              <a:ext cx="1063544" cy="916821"/>
            </a:xfrm>
            <a:prstGeom prst="rect">
              <a:avLst/>
            </a:prstGeom>
            <a:noFill/>
            <a:ln w="9525">
              <a:noFill/>
              <a:miter lim="800000"/>
              <a:headEnd/>
              <a:tailEnd/>
            </a:ln>
          </p:spPr>
          <p:txBody>
            <a:bodyPr wrap="square" anchor="ctr">
              <a:prstTxWarp prst="textNoShape">
                <a:avLst/>
              </a:prstTxWarp>
              <a:spAutoFit/>
            </a:bodyPr>
            <a:lstStyle/>
            <a:p>
              <a:pPr algn="ctr" eaLnBrk="0" hangingPunct="0"/>
              <a:r>
                <a:rPr lang="en-US" sz="2800" b="1" dirty="0" smtClean="0">
                  <a:solidFill>
                    <a:srgbClr val="000000"/>
                  </a:solidFill>
                  <a:latin typeface="Arial"/>
                  <a:cs typeface="Arial"/>
                </a:rPr>
                <a:t>Scarce Fossil Fuels, Minerals  </a:t>
              </a:r>
              <a:endParaRPr lang="en-US" sz="2800" b="1" dirty="0">
                <a:solidFill>
                  <a:srgbClr val="000000"/>
                </a:solidFill>
                <a:latin typeface="Arial"/>
                <a:cs typeface="Arial"/>
              </a:endParaRPr>
            </a:p>
          </p:txBody>
        </p:sp>
        <p:sp>
          <p:nvSpPr>
            <p:cNvPr id="7" name="Text Box 6"/>
            <p:cNvSpPr txBox="1">
              <a:spLocks noChangeArrowheads="1"/>
            </p:cNvSpPr>
            <p:nvPr/>
          </p:nvSpPr>
          <p:spPr bwMode="auto">
            <a:xfrm>
              <a:off x="4888829" y="2354367"/>
              <a:ext cx="1864438" cy="699271"/>
            </a:xfrm>
            <a:prstGeom prst="rect">
              <a:avLst/>
            </a:prstGeom>
            <a:noFill/>
            <a:ln w="9525">
              <a:noFill/>
              <a:miter lim="800000"/>
              <a:headEnd/>
              <a:tailEnd/>
            </a:ln>
          </p:spPr>
          <p:txBody>
            <a:bodyPr wrap="square" anchor="ctr">
              <a:prstTxWarp prst="textNoShape">
                <a:avLst/>
              </a:prstTxWarp>
              <a:spAutoFit/>
            </a:bodyPr>
            <a:lstStyle/>
            <a:p>
              <a:pPr algn="ctr" eaLnBrk="0" hangingPunct="0"/>
              <a:r>
                <a:rPr lang="en-US" sz="2800" b="1" dirty="0" smtClean="0">
                  <a:latin typeface="Arial"/>
                  <a:cs typeface="Arial"/>
                </a:rPr>
                <a:t>Abundant </a:t>
              </a:r>
              <a:r>
                <a:rPr lang="en-US" sz="2800" b="1" dirty="0" err="1" smtClean="0">
                  <a:latin typeface="Arial"/>
                  <a:cs typeface="Arial"/>
                </a:rPr>
                <a:t>Renewables</a:t>
              </a:r>
              <a:r>
                <a:rPr lang="en-US" sz="2800" b="1" dirty="0" smtClean="0">
                  <a:latin typeface="Arial"/>
                  <a:cs typeface="Arial"/>
                </a:rPr>
                <a:t> (e.g., sunlight)</a:t>
              </a:r>
              <a:endParaRPr lang="en-US" sz="2800" b="1" dirty="0">
                <a:latin typeface="Arial"/>
                <a:cs typeface="Arial"/>
              </a:endParaRPr>
            </a:p>
          </p:txBody>
        </p:sp>
        <p:sp>
          <p:nvSpPr>
            <p:cNvPr id="10" name="AutoShape 10"/>
            <p:cNvSpPr>
              <a:spLocks noChangeAspect="1" noChangeArrowheads="1"/>
            </p:cNvSpPr>
            <p:nvPr/>
          </p:nvSpPr>
          <p:spPr bwMode="auto">
            <a:xfrm>
              <a:off x="3563114" y="2565400"/>
              <a:ext cx="1271645" cy="357865"/>
            </a:xfrm>
            <a:prstGeom prst="rightArrow">
              <a:avLst>
                <a:gd name="adj1" fmla="val 50000"/>
                <a:gd name="adj2" fmla="val 76910"/>
              </a:avLst>
            </a:prstGeom>
            <a:solidFill>
              <a:srgbClr val="3A77B4"/>
            </a:solidFill>
            <a:ln w="9525">
              <a:solidFill>
                <a:schemeClr val="tx1"/>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grpSp>
      <p:sp>
        <p:nvSpPr>
          <p:cNvPr id="13" name="TextBox 12"/>
          <p:cNvSpPr txBox="1"/>
          <p:nvPr/>
        </p:nvSpPr>
        <p:spPr>
          <a:xfrm>
            <a:off x="6908800" y="5677814"/>
            <a:ext cx="1892300" cy="430887"/>
          </a:xfrm>
          <a:prstGeom prst="rect">
            <a:avLst/>
          </a:prstGeom>
          <a:noFill/>
        </p:spPr>
        <p:txBody>
          <a:bodyPr wrap="square" rtlCol="0">
            <a:spAutoFit/>
          </a:bodyPr>
          <a:lstStyle/>
          <a:p>
            <a:r>
              <a:rPr lang="en-US" sz="1100" i="1" dirty="0" smtClean="0">
                <a:latin typeface="Arial"/>
                <a:cs typeface="Arial"/>
              </a:rPr>
              <a:t>Adapted from </a:t>
            </a:r>
            <a:r>
              <a:rPr lang="en-US" sz="1100" i="1" dirty="0" err="1" smtClean="0">
                <a:latin typeface="Arial"/>
                <a:cs typeface="Arial"/>
              </a:rPr>
              <a:t>www.thenaturalstep.org</a:t>
            </a:r>
            <a:endParaRPr lang="en-US" sz="1100" i="1"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28600"/>
            <a:ext cx="9144000" cy="1663700"/>
          </a:xfrm>
        </p:spPr>
        <p:txBody>
          <a:bodyPr>
            <a:noAutofit/>
          </a:bodyPr>
          <a:lstStyle/>
          <a:p>
            <a:pPr>
              <a:defRPr/>
            </a:pPr>
            <a:r>
              <a:rPr lang="en-US" sz="3600" b="1" dirty="0" smtClean="0">
                <a:solidFill>
                  <a:srgbClr val="660066"/>
                </a:solidFill>
                <a:ea typeface="ＭＳ Ｐゴシック" charset="-128"/>
                <a:cs typeface="Arial Black"/>
              </a:rPr>
              <a:t>Environmental Sustainability Principle 2: </a:t>
            </a:r>
            <a:br>
              <a:rPr lang="en-US" sz="3600" b="1" dirty="0" smtClean="0">
                <a:solidFill>
                  <a:srgbClr val="660066"/>
                </a:solidFill>
                <a:ea typeface="ＭＳ Ｐゴシック" charset="-128"/>
                <a:cs typeface="Arial Black"/>
              </a:rPr>
            </a:br>
            <a:r>
              <a:rPr lang="en-US" sz="3200" b="1" i="1" dirty="0" smtClean="0">
                <a:solidFill>
                  <a:srgbClr val="660066"/>
                </a:solidFill>
                <a:ea typeface="ＭＳ Ｐゴシック" charset="-128"/>
                <a:cs typeface="Arial Black"/>
              </a:rPr>
              <a:t>Shift FROM Concentrations of Substances Produced by Society TO Sustainable Production</a:t>
            </a:r>
          </a:p>
        </p:txBody>
      </p:sp>
      <p:sp>
        <p:nvSpPr>
          <p:cNvPr id="26637" name="Slide Number Placeholder 12"/>
          <p:cNvSpPr>
            <a:spLocks noGrp="1"/>
          </p:cNvSpPr>
          <p:nvPr>
            <p:ph type="sldNum" sz="quarter" idx="4294967295"/>
          </p:nvPr>
        </p:nvSpPr>
        <p:spPr bwMode="auto">
          <a:xfrm>
            <a:off x="7010400" y="6356350"/>
            <a:ext cx="2133600" cy="365125"/>
          </a:xfrm>
          <a:ln>
            <a:miter lim="800000"/>
            <a:headEnd/>
            <a:tailEnd/>
          </a:ln>
        </p:spPr>
        <p:txBody>
          <a:bodyPr/>
          <a:lstStyle/>
          <a:p>
            <a:pPr>
              <a:defRPr/>
            </a:pPr>
            <a:fld id="{63470905-4446-49C5-9707-5C4BB4EAA7AA}" type="slidenum">
              <a:rPr lang="en-US"/>
              <a:pPr>
                <a:defRPr/>
              </a:pPr>
              <a:t>13</a:t>
            </a:fld>
            <a:endParaRPr lang="en-US" dirty="0"/>
          </a:p>
        </p:txBody>
      </p:sp>
      <p:sp>
        <p:nvSpPr>
          <p:cNvPr id="11" name="AutoShape 11"/>
          <p:cNvSpPr>
            <a:spLocks noChangeAspect="1" noChangeArrowheads="1"/>
          </p:cNvSpPr>
          <p:nvPr/>
        </p:nvSpPr>
        <p:spPr bwMode="auto">
          <a:xfrm rot="5400000">
            <a:off x="3520299" y="3595042"/>
            <a:ext cx="2103399" cy="679115"/>
          </a:xfrm>
          <a:prstGeom prst="rightArrow">
            <a:avLst>
              <a:gd name="adj1" fmla="val 50000"/>
              <a:gd name="adj2" fmla="val 76910"/>
            </a:avLst>
          </a:prstGeom>
          <a:solidFill>
            <a:srgbClr val="3A77B4"/>
          </a:solidFill>
          <a:ln w="9525">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15" name="Text Box 8"/>
          <p:cNvSpPr txBox="1">
            <a:spLocks noChangeArrowheads="1"/>
          </p:cNvSpPr>
          <p:nvPr/>
        </p:nvSpPr>
        <p:spPr bwMode="auto">
          <a:xfrm>
            <a:off x="2267723" y="4635500"/>
            <a:ext cx="4608553" cy="1138773"/>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b="1" dirty="0" smtClean="0">
              <a:solidFill>
                <a:srgbClr val="356DA5"/>
              </a:solidFill>
              <a:latin typeface="Arial Narrow" charset="0"/>
            </a:endParaRPr>
          </a:p>
          <a:p>
            <a:pPr algn="ctr" eaLnBrk="0" hangingPunct="0"/>
            <a:r>
              <a:rPr lang="en-US" sz="3200" b="1" dirty="0" smtClean="0">
                <a:latin typeface="Arial"/>
                <a:cs typeface="Arial"/>
              </a:rPr>
              <a:t>Borrow – Use – Return </a:t>
            </a:r>
          </a:p>
          <a:p>
            <a:pPr eaLnBrk="0" hangingPunct="0"/>
            <a:endParaRPr lang="en-US" sz="1800" b="1" dirty="0">
              <a:solidFill>
                <a:srgbClr val="356DA5"/>
              </a:solidFill>
              <a:latin typeface="Arial Narrow" charset="0"/>
            </a:endParaRPr>
          </a:p>
        </p:txBody>
      </p:sp>
      <p:sp>
        <p:nvSpPr>
          <p:cNvPr id="19" name="TextBox 18"/>
          <p:cNvSpPr txBox="1"/>
          <p:nvPr/>
        </p:nvSpPr>
        <p:spPr>
          <a:xfrm>
            <a:off x="1751220" y="2170550"/>
            <a:ext cx="5645468" cy="584776"/>
          </a:xfrm>
          <a:prstGeom prst="rect">
            <a:avLst/>
          </a:prstGeom>
          <a:noFill/>
        </p:spPr>
        <p:txBody>
          <a:bodyPr wrap="square" rtlCol="0">
            <a:spAutoFit/>
          </a:bodyPr>
          <a:lstStyle/>
          <a:p>
            <a:pPr algn="ctr"/>
            <a:r>
              <a:rPr lang="en-US" sz="3200" b="1" dirty="0" smtClean="0">
                <a:latin typeface="Arial"/>
                <a:cs typeface="Arial"/>
              </a:rPr>
              <a:t>Take – Make – Waste </a:t>
            </a:r>
            <a:endParaRPr lang="en-US" sz="3200" b="1" dirty="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28599"/>
            <a:ext cx="9144000" cy="2645989"/>
          </a:xfrm>
        </p:spPr>
        <p:txBody>
          <a:bodyPr>
            <a:noAutofit/>
          </a:bodyPr>
          <a:lstStyle/>
          <a:p>
            <a:pPr>
              <a:defRPr/>
            </a:pPr>
            <a:r>
              <a:rPr lang="en-US" sz="3600" b="1" dirty="0" smtClean="0">
                <a:solidFill>
                  <a:srgbClr val="660066"/>
                </a:solidFill>
                <a:ea typeface="ＭＳ Ｐゴシック" charset="-128"/>
                <a:cs typeface="Arial Black"/>
              </a:rPr>
              <a:t>Environmental Sustainability </a:t>
            </a:r>
            <a:r>
              <a:rPr lang="en-US" sz="3600" b="1" dirty="0" smtClean="0">
                <a:solidFill>
                  <a:srgbClr val="660066"/>
                </a:solidFill>
                <a:latin typeface="Arial"/>
                <a:ea typeface="ＭＳ Ｐゴシック" charset="-128"/>
                <a:cs typeface="Arial"/>
              </a:rPr>
              <a:t>Principle 3: </a:t>
            </a:r>
            <a:br>
              <a:rPr lang="en-US" sz="3600" b="1" dirty="0" smtClean="0">
                <a:solidFill>
                  <a:srgbClr val="660066"/>
                </a:solidFill>
                <a:latin typeface="Arial"/>
                <a:ea typeface="ＭＳ Ｐゴシック" charset="-128"/>
                <a:cs typeface="Arial"/>
              </a:rPr>
            </a:br>
            <a:r>
              <a:rPr lang="en-US" sz="3200" b="1" i="1" dirty="0" smtClean="0">
                <a:solidFill>
                  <a:srgbClr val="660066"/>
                </a:solidFill>
                <a:latin typeface="Arial"/>
                <a:ea typeface="ＭＳ Ｐゴシック" charset="-128"/>
                <a:cs typeface="Arial"/>
              </a:rPr>
              <a:t>Shift FROM Degradation of Nature by Physical Means TO Efficient use of Natural Resources and Well-managed Ecosystem Use</a:t>
            </a:r>
            <a:r>
              <a:rPr lang="en-US" sz="3600" b="1" dirty="0" smtClean="0">
                <a:solidFill>
                  <a:srgbClr val="660066"/>
                </a:solidFill>
                <a:latin typeface="Arial"/>
                <a:ea typeface="ＭＳ Ｐゴシック" charset="-128"/>
                <a:cs typeface="Arial"/>
              </a:rPr>
              <a:t/>
            </a:r>
            <a:br>
              <a:rPr lang="en-US" sz="3600" b="1" dirty="0" smtClean="0">
                <a:solidFill>
                  <a:srgbClr val="660066"/>
                </a:solidFill>
                <a:latin typeface="Arial"/>
                <a:ea typeface="ＭＳ Ｐゴシック" charset="-128"/>
                <a:cs typeface="Arial"/>
              </a:rPr>
            </a:br>
            <a:endParaRPr lang="en-US" sz="2800" b="1" dirty="0" smtClean="0">
              <a:solidFill>
                <a:srgbClr val="660066"/>
              </a:solidFill>
              <a:latin typeface="Arial"/>
              <a:ea typeface="ＭＳ Ｐゴシック" charset="-128"/>
              <a:cs typeface="Arial"/>
            </a:endParaRPr>
          </a:p>
        </p:txBody>
      </p:sp>
      <p:sp>
        <p:nvSpPr>
          <p:cNvPr id="26637" name="Slide Number Placeholder 12"/>
          <p:cNvSpPr>
            <a:spLocks noGrp="1"/>
          </p:cNvSpPr>
          <p:nvPr>
            <p:ph type="sldNum" sz="quarter" idx="4294967295"/>
          </p:nvPr>
        </p:nvSpPr>
        <p:spPr bwMode="auto">
          <a:xfrm>
            <a:off x="7010400" y="6356350"/>
            <a:ext cx="2133600" cy="365125"/>
          </a:xfrm>
          <a:ln>
            <a:miter lim="800000"/>
            <a:headEnd/>
            <a:tailEnd/>
          </a:ln>
        </p:spPr>
        <p:txBody>
          <a:bodyPr/>
          <a:lstStyle/>
          <a:p>
            <a:pPr>
              <a:defRPr/>
            </a:pPr>
            <a:fld id="{63470905-4446-49C5-9707-5C4BB4EAA7AA}" type="slidenum">
              <a:rPr lang="en-US"/>
              <a:pPr>
                <a:defRPr/>
              </a:pPr>
              <a:t>14</a:t>
            </a:fld>
            <a:endParaRPr lang="en-US" dirty="0"/>
          </a:p>
        </p:txBody>
      </p:sp>
      <p:sp>
        <p:nvSpPr>
          <p:cNvPr id="10" name="AutoShape 10"/>
          <p:cNvSpPr>
            <a:spLocks noChangeAspect="1" noChangeArrowheads="1"/>
          </p:cNvSpPr>
          <p:nvPr/>
        </p:nvSpPr>
        <p:spPr bwMode="auto">
          <a:xfrm>
            <a:off x="3653965" y="3616090"/>
            <a:ext cx="1836070" cy="596821"/>
          </a:xfrm>
          <a:prstGeom prst="rightArrow">
            <a:avLst>
              <a:gd name="adj1" fmla="val 50000"/>
              <a:gd name="adj2" fmla="val 76910"/>
            </a:avLst>
          </a:prstGeom>
          <a:solidFill>
            <a:srgbClr val="3A77B4"/>
          </a:solidFill>
          <a:ln w="9525">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endParaRPr lang="en-US"/>
          </a:p>
        </p:txBody>
      </p:sp>
      <p:sp>
        <p:nvSpPr>
          <p:cNvPr id="16" name="Text Box 9"/>
          <p:cNvSpPr txBox="1">
            <a:spLocks noChangeArrowheads="1"/>
          </p:cNvSpPr>
          <p:nvPr/>
        </p:nvSpPr>
        <p:spPr bwMode="auto">
          <a:xfrm>
            <a:off x="0" y="2874588"/>
            <a:ext cx="3416320" cy="2677656"/>
          </a:xfrm>
          <a:prstGeom prst="rect">
            <a:avLst/>
          </a:prstGeom>
          <a:noFill/>
          <a:ln w="9525">
            <a:noFill/>
            <a:miter lim="800000"/>
            <a:headEnd/>
            <a:tailEnd/>
          </a:ln>
        </p:spPr>
        <p:txBody>
          <a:bodyPr wrap="square" anchor="ctr">
            <a:prstTxWarp prst="textNoShape">
              <a:avLst/>
            </a:prstTxWarp>
            <a:spAutoFit/>
          </a:bodyPr>
          <a:lstStyle/>
          <a:p>
            <a:pPr algn="r" eaLnBrk="0" hangingPunct="0"/>
            <a:r>
              <a:rPr lang="en-US" sz="2800" b="1" dirty="0">
                <a:solidFill>
                  <a:srgbClr val="000000"/>
                </a:solidFill>
                <a:latin typeface="Arial"/>
                <a:cs typeface="Arial"/>
              </a:rPr>
              <a:t>Inefficient </a:t>
            </a:r>
            <a:r>
              <a:rPr lang="en-US" sz="2800" b="1" dirty="0" smtClean="0">
                <a:solidFill>
                  <a:srgbClr val="000000"/>
                </a:solidFill>
                <a:latin typeface="Arial"/>
                <a:cs typeface="Arial"/>
              </a:rPr>
              <a:t>use of </a:t>
            </a:r>
            <a:br>
              <a:rPr lang="en-US" sz="2800" b="1" dirty="0" smtClean="0">
                <a:solidFill>
                  <a:srgbClr val="000000"/>
                </a:solidFill>
                <a:latin typeface="Arial"/>
                <a:cs typeface="Arial"/>
              </a:rPr>
            </a:br>
            <a:r>
              <a:rPr lang="en-US" sz="2800" b="1" dirty="0" smtClean="0">
                <a:solidFill>
                  <a:srgbClr val="000000"/>
                </a:solidFill>
                <a:latin typeface="Arial"/>
                <a:cs typeface="Arial"/>
              </a:rPr>
              <a:t>resources and land; resources from poorly managed ecosystems</a:t>
            </a:r>
            <a:endParaRPr lang="en-US" sz="2800" b="1" dirty="0">
              <a:solidFill>
                <a:srgbClr val="000000"/>
              </a:solidFill>
              <a:latin typeface="Arial"/>
              <a:cs typeface="Arial"/>
            </a:endParaRPr>
          </a:p>
        </p:txBody>
      </p:sp>
      <p:sp>
        <p:nvSpPr>
          <p:cNvPr id="17" name="Text Box 10"/>
          <p:cNvSpPr txBox="1">
            <a:spLocks noChangeArrowheads="1"/>
          </p:cNvSpPr>
          <p:nvPr/>
        </p:nvSpPr>
        <p:spPr bwMode="auto">
          <a:xfrm>
            <a:off x="5689600" y="2874588"/>
            <a:ext cx="2628900" cy="2677656"/>
          </a:xfrm>
          <a:prstGeom prst="rect">
            <a:avLst/>
          </a:prstGeom>
          <a:noFill/>
          <a:ln w="9525">
            <a:noFill/>
            <a:miter lim="800000"/>
            <a:headEnd/>
            <a:tailEnd/>
          </a:ln>
        </p:spPr>
        <p:txBody>
          <a:bodyPr wrap="square" anchor="ctr">
            <a:prstTxWarp prst="textNoShape">
              <a:avLst/>
            </a:prstTxWarp>
            <a:spAutoFit/>
          </a:bodyPr>
          <a:lstStyle/>
          <a:p>
            <a:pPr eaLnBrk="0" hangingPunct="0"/>
            <a:r>
              <a:rPr lang="en-US" sz="2800" b="1" dirty="0">
                <a:solidFill>
                  <a:srgbClr val="000000"/>
                </a:solidFill>
                <a:latin typeface="Arial"/>
                <a:cs typeface="Arial"/>
              </a:rPr>
              <a:t>Efficient </a:t>
            </a:r>
            <a:r>
              <a:rPr lang="en-US" sz="2800" b="1" dirty="0" smtClean="0">
                <a:solidFill>
                  <a:srgbClr val="000000"/>
                </a:solidFill>
                <a:latin typeface="Arial"/>
                <a:cs typeface="Arial"/>
              </a:rPr>
              <a:t>use of natural resources and well-managed ecosystem use</a:t>
            </a:r>
            <a:endParaRPr lang="en-US" sz="2800" b="1"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0" y="477838"/>
            <a:ext cx="9144000" cy="1323439"/>
          </a:xfrm>
          <a:prstGeom prst="rect">
            <a:avLst/>
          </a:prstGeom>
          <a:noFill/>
          <a:ln w="9525">
            <a:noFill/>
            <a:miter lim="800000"/>
            <a:headEnd/>
            <a:tailEnd/>
          </a:ln>
        </p:spPr>
        <p:txBody>
          <a:bodyPr>
            <a:spAutoFit/>
          </a:bodyPr>
          <a:lstStyle/>
          <a:p>
            <a:pPr algn="ctr"/>
            <a:r>
              <a:rPr lang="en-US" sz="4000" b="1" dirty="0" smtClean="0">
                <a:solidFill>
                  <a:srgbClr val="660066"/>
                </a:solidFill>
                <a:latin typeface="Calibri" pitchFamily="34" charset="0"/>
              </a:rPr>
              <a:t>Implications for Evaluators: </a:t>
            </a:r>
            <a:br>
              <a:rPr lang="en-US" sz="4000" b="1" dirty="0" smtClean="0">
                <a:solidFill>
                  <a:srgbClr val="660066"/>
                </a:solidFill>
                <a:latin typeface="Calibri" pitchFamily="34" charset="0"/>
              </a:rPr>
            </a:br>
            <a:r>
              <a:rPr lang="en-US" sz="4000" b="1" dirty="0" smtClean="0">
                <a:solidFill>
                  <a:srgbClr val="660066"/>
                </a:solidFill>
                <a:latin typeface="Calibri" pitchFamily="34" charset="0"/>
              </a:rPr>
              <a:t>Our Own Environmental Practices</a:t>
            </a:r>
            <a:endParaRPr lang="en-US" sz="4000" b="1" dirty="0">
              <a:solidFill>
                <a:srgbClr val="660066"/>
              </a:solidFill>
              <a:latin typeface="Calibri" pitchFamily="34" charset="0"/>
            </a:endParaRPr>
          </a:p>
        </p:txBody>
      </p:sp>
      <p:sp>
        <p:nvSpPr>
          <p:cNvPr id="20482" name="TextBox 3"/>
          <p:cNvSpPr txBox="1">
            <a:spLocks noChangeArrowheads="1"/>
          </p:cNvSpPr>
          <p:nvPr/>
        </p:nvSpPr>
        <p:spPr bwMode="auto">
          <a:xfrm>
            <a:off x="884238" y="2247900"/>
            <a:ext cx="7332662" cy="2985433"/>
          </a:xfrm>
          <a:prstGeom prst="rect">
            <a:avLst/>
          </a:prstGeom>
          <a:noFill/>
          <a:ln w="9525">
            <a:noFill/>
            <a:miter lim="800000"/>
            <a:headEnd/>
            <a:tailEnd/>
          </a:ln>
        </p:spPr>
        <p:txBody>
          <a:bodyPr wrap="square">
            <a:spAutoFit/>
          </a:bodyPr>
          <a:lstStyle/>
          <a:p>
            <a:pPr marL="457200" indent="-457200">
              <a:spcAft>
                <a:spcPts val="1200"/>
              </a:spcAft>
              <a:buFont typeface="Arial"/>
              <a:buChar char="•"/>
            </a:pPr>
            <a:r>
              <a:rPr lang="en-US" sz="2800" b="1" dirty="0" smtClean="0">
                <a:latin typeface="Arial"/>
                <a:ea typeface="ＭＳ Ｐゴシック"/>
                <a:cs typeface="Arial"/>
              </a:rPr>
              <a:t>Consider your well-being holistically</a:t>
            </a:r>
          </a:p>
          <a:p>
            <a:pPr marL="457200" indent="-457200">
              <a:spcAft>
                <a:spcPts val="1200"/>
              </a:spcAft>
              <a:buFont typeface="Arial"/>
              <a:buChar char="•"/>
            </a:pPr>
            <a:r>
              <a:rPr lang="en-US" sz="2800" b="1" dirty="0" smtClean="0">
                <a:latin typeface="Arial"/>
                <a:ea typeface="ＭＳ Ｐゴシック"/>
                <a:cs typeface="Arial"/>
              </a:rPr>
              <a:t>Consider pollution, use of physical resources (e.g., travel)</a:t>
            </a:r>
          </a:p>
          <a:p>
            <a:pPr marL="457200" indent="-457200">
              <a:spcAft>
                <a:spcPts val="1200"/>
              </a:spcAft>
              <a:buFont typeface="Arial"/>
              <a:buChar char="•"/>
            </a:pPr>
            <a:r>
              <a:rPr lang="en-US" sz="2800" b="1" dirty="0" smtClean="0">
                <a:latin typeface="Arial"/>
                <a:ea typeface="ＭＳ Ｐゴシック"/>
                <a:cs typeface="Arial"/>
              </a:rPr>
              <a:t>Consider how to engage in practices that “Borrow – Use – Return” rather than “Take-Make-Waste”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0" y="414338"/>
            <a:ext cx="9144000" cy="1323439"/>
          </a:xfrm>
          <a:prstGeom prst="rect">
            <a:avLst/>
          </a:prstGeom>
          <a:noFill/>
          <a:ln w="9525">
            <a:noFill/>
            <a:miter lim="800000"/>
            <a:headEnd/>
            <a:tailEnd/>
          </a:ln>
        </p:spPr>
        <p:txBody>
          <a:bodyPr>
            <a:spAutoFit/>
          </a:bodyPr>
          <a:lstStyle/>
          <a:p>
            <a:pPr algn="ctr"/>
            <a:r>
              <a:rPr lang="en-US" sz="4000" b="1" dirty="0" smtClean="0">
                <a:solidFill>
                  <a:srgbClr val="660066"/>
                </a:solidFill>
                <a:latin typeface="Calibri" pitchFamily="34" charset="0"/>
              </a:rPr>
              <a:t>Implications for Evaluators: </a:t>
            </a:r>
            <a:br>
              <a:rPr lang="en-US" sz="4000" b="1" dirty="0" smtClean="0">
                <a:solidFill>
                  <a:srgbClr val="660066"/>
                </a:solidFill>
                <a:latin typeface="Calibri" pitchFamily="34" charset="0"/>
              </a:rPr>
            </a:br>
            <a:r>
              <a:rPr lang="en-US" sz="4000" b="1" dirty="0" smtClean="0">
                <a:solidFill>
                  <a:srgbClr val="660066"/>
                </a:solidFill>
                <a:latin typeface="Calibri" pitchFamily="34" charset="0"/>
              </a:rPr>
              <a:t>Encourage Projects/Initiatives to </a:t>
            </a:r>
            <a:endParaRPr lang="en-US" sz="4000" b="1" dirty="0">
              <a:solidFill>
                <a:srgbClr val="660066"/>
              </a:solidFill>
              <a:latin typeface="Calibri" pitchFamily="34" charset="0"/>
            </a:endParaRPr>
          </a:p>
        </p:txBody>
      </p:sp>
      <p:sp>
        <p:nvSpPr>
          <p:cNvPr id="20482" name="TextBox 3"/>
          <p:cNvSpPr txBox="1">
            <a:spLocks noChangeArrowheads="1"/>
          </p:cNvSpPr>
          <p:nvPr/>
        </p:nvSpPr>
        <p:spPr bwMode="auto">
          <a:xfrm>
            <a:off x="1252538" y="1955800"/>
            <a:ext cx="6721475" cy="3539430"/>
          </a:xfrm>
          <a:prstGeom prst="rect">
            <a:avLst/>
          </a:prstGeom>
          <a:noFill/>
          <a:ln w="9525">
            <a:noFill/>
            <a:miter lim="800000"/>
            <a:headEnd/>
            <a:tailEnd/>
          </a:ln>
        </p:spPr>
        <p:txBody>
          <a:bodyPr>
            <a:spAutoFit/>
          </a:bodyPr>
          <a:lstStyle/>
          <a:p>
            <a:pPr marL="457200" indent="-457200">
              <a:buFont typeface="Arial"/>
              <a:buChar char="•"/>
            </a:pPr>
            <a:r>
              <a:rPr lang="en-US" sz="3200" b="1" dirty="0" smtClean="0">
                <a:latin typeface="Arial"/>
                <a:ea typeface="ＭＳ Ｐゴシック"/>
                <a:cs typeface="Arial"/>
              </a:rPr>
              <a:t>Rethink their outcomes and activities holistically – planet, people, profit (move to well-being)</a:t>
            </a:r>
          </a:p>
          <a:p>
            <a:pPr marL="457200" indent="-457200">
              <a:buFont typeface="Arial"/>
              <a:buChar char="•"/>
            </a:pPr>
            <a:r>
              <a:rPr lang="en-US" sz="3200" b="1" dirty="0" smtClean="0">
                <a:latin typeface="Arial"/>
                <a:ea typeface="ＭＳ Ｐゴシック"/>
                <a:cs typeface="Arial"/>
              </a:rPr>
              <a:t>Consider their role within the broader communities of which they are a part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0" y="439738"/>
            <a:ext cx="9144000" cy="708025"/>
          </a:xfrm>
          <a:prstGeom prst="rect">
            <a:avLst/>
          </a:prstGeom>
          <a:noFill/>
          <a:ln w="9525">
            <a:noFill/>
            <a:miter lim="800000"/>
            <a:headEnd/>
            <a:tailEnd/>
          </a:ln>
        </p:spPr>
        <p:txBody>
          <a:bodyPr>
            <a:spAutoFit/>
          </a:bodyPr>
          <a:lstStyle/>
          <a:p>
            <a:pPr algn="ctr"/>
            <a:r>
              <a:rPr lang="en-US" sz="4000" b="1" dirty="0" smtClean="0">
                <a:solidFill>
                  <a:srgbClr val="660066"/>
                </a:solidFill>
                <a:latin typeface="Calibri" pitchFamily="34" charset="0"/>
              </a:rPr>
              <a:t>Resources</a:t>
            </a:r>
            <a:endParaRPr lang="en-US" sz="4000" b="1" dirty="0">
              <a:solidFill>
                <a:srgbClr val="660066"/>
              </a:solidFill>
              <a:latin typeface="Calibri" pitchFamily="34" charset="0"/>
            </a:endParaRPr>
          </a:p>
        </p:txBody>
      </p:sp>
      <p:sp>
        <p:nvSpPr>
          <p:cNvPr id="20482" name="TextBox 3"/>
          <p:cNvSpPr txBox="1">
            <a:spLocks noChangeArrowheads="1"/>
          </p:cNvSpPr>
          <p:nvPr/>
        </p:nvSpPr>
        <p:spPr bwMode="auto">
          <a:xfrm>
            <a:off x="1041400" y="1533525"/>
            <a:ext cx="7366000" cy="4231928"/>
          </a:xfrm>
          <a:prstGeom prst="rect">
            <a:avLst/>
          </a:prstGeom>
          <a:noFill/>
          <a:ln w="9525">
            <a:noFill/>
            <a:miter lim="800000"/>
            <a:headEnd/>
            <a:tailEnd/>
          </a:ln>
        </p:spPr>
        <p:txBody>
          <a:bodyPr wrap="square">
            <a:spAutoFit/>
          </a:bodyPr>
          <a:lstStyle/>
          <a:p>
            <a:pPr marL="457200" indent="-457200">
              <a:spcAft>
                <a:spcPts val="1800"/>
              </a:spcAft>
              <a:buFont typeface="Arial"/>
              <a:buChar char="•"/>
            </a:pPr>
            <a:r>
              <a:rPr lang="en-US" sz="2800" b="1" dirty="0" smtClean="0">
                <a:latin typeface="Arial"/>
                <a:ea typeface="ＭＳ Ｐゴシック"/>
                <a:cs typeface="Arial"/>
              </a:rPr>
              <a:t>The Natural Step (</a:t>
            </a:r>
            <a:r>
              <a:rPr lang="en-US" sz="2800" b="1" dirty="0" smtClean="0">
                <a:latin typeface="Arial"/>
                <a:ea typeface="ＭＳ Ｐゴシック"/>
                <a:cs typeface="Arial"/>
                <a:hlinkClick r:id="rId3"/>
              </a:rPr>
              <a:t>www.thenaturalstep.org</a:t>
            </a:r>
            <a:r>
              <a:rPr lang="en-US" sz="2800" b="1" dirty="0" smtClean="0">
                <a:latin typeface="Arial"/>
                <a:ea typeface="ＭＳ Ｐゴシック"/>
                <a:cs typeface="Arial"/>
              </a:rPr>
              <a:t>) </a:t>
            </a:r>
          </a:p>
          <a:p>
            <a:pPr marL="457200" indent="-457200">
              <a:spcAft>
                <a:spcPts val="1800"/>
              </a:spcAft>
              <a:buFont typeface="Arial"/>
              <a:buChar char="•"/>
            </a:pPr>
            <a:r>
              <a:rPr lang="en-US" sz="2800" b="1" dirty="0" smtClean="0">
                <a:latin typeface="Arial"/>
                <a:ea typeface="ＭＳ Ｐゴシック"/>
                <a:cs typeface="Arial"/>
              </a:rPr>
              <a:t>Northwest Earth Institute (discussion guides) </a:t>
            </a:r>
            <a:br>
              <a:rPr lang="en-US" sz="2800" b="1" dirty="0" smtClean="0">
                <a:latin typeface="Arial"/>
                <a:ea typeface="ＭＳ Ｐゴシック"/>
                <a:cs typeface="Arial"/>
              </a:rPr>
            </a:br>
            <a:r>
              <a:rPr lang="en-US" sz="2800" b="1" dirty="0" smtClean="0">
                <a:latin typeface="Arial"/>
                <a:ea typeface="ＭＳ Ｐゴシック"/>
                <a:cs typeface="Arial"/>
              </a:rPr>
              <a:t>(</a:t>
            </a:r>
            <a:r>
              <a:rPr lang="en-US" sz="2800" b="1" dirty="0" smtClean="0">
                <a:latin typeface="Arial"/>
                <a:ea typeface="ＭＳ Ｐゴシック"/>
                <a:cs typeface="Arial"/>
                <a:hlinkClick r:id="rId4"/>
              </a:rPr>
              <a:t>www.nwei.org</a:t>
            </a:r>
            <a:endParaRPr lang="en-US" sz="2800" b="1" dirty="0" smtClean="0">
              <a:latin typeface="Arial"/>
              <a:ea typeface="ＭＳ Ｐゴシック"/>
              <a:cs typeface="Arial"/>
            </a:endParaRPr>
          </a:p>
          <a:p>
            <a:pPr marL="457200" indent="-457200">
              <a:spcAft>
                <a:spcPts val="1800"/>
              </a:spcAft>
              <a:buFont typeface="Arial"/>
              <a:buChar char="•"/>
            </a:pPr>
            <a:r>
              <a:rPr lang="en-US" sz="2800" b="1" dirty="0" err="1" smtClean="0">
                <a:latin typeface="Arial"/>
                <a:ea typeface="ＭＳ Ｐゴシック"/>
                <a:cs typeface="Arial"/>
              </a:rPr>
              <a:t>Biomimicry</a:t>
            </a:r>
            <a:r>
              <a:rPr lang="en-US" sz="2800" b="1" dirty="0" smtClean="0">
                <a:latin typeface="Arial"/>
                <a:ea typeface="ＭＳ Ｐゴシック"/>
                <a:cs typeface="Arial"/>
              </a:rPr>
              <a:t> (</a:t>
            </a:r>
            <a:r>
              <a:rPr lang="en-US" sz="2800" b="1" dirty="0" smtClean="0">
                <a:latin typeface="Arial"/>
                <a:ea typeface="ＭＳ Ｐゴシック"/>
                <a:cs typeface="Arial"/>
                <a:hlinkClick r:id="rId5"/>
              </a:rPr>
              <a:t>www.biomimicryinstitute.org</a:t>
            </a:r>
            <a:r>
              <a:rPr lang="en-US" sz="2800" b="1" dirty="0" smtClean="0">
                <a:latin typeface="Arial"/>
                <a:ea typeface="ＭＳ Ｐゴシック"/>
                <a:cs typeface="Arial"/>
              </a:rPr>
              <a:t>)</a:t>
            </a:r>
          </a:p>
          <a:p>
            <a:pPr marL="457200" indent="-457200">
              <a:spcAft>
                <a:spcPts val="1800"/>
              </a:spcAft>
              <a:buFont typeface="Arial"/>
              <a:buChar char="•"/>
            </a:pPr>
            <a:r>
              <a:rPr lang="en-US" sz="2800" b="1" dirty="0" smtClean="0">
                <a:latin typeface="Arial"/>
                <a:ea typeface="ＭＳ Ｐゴシック"/>
                <a:cs typeface="Arial"/>
              </a:rPr>
              <a:t>Hans </a:t>
            </a:r>
            <a:r>
              <a:rPr lang="en-US" sz="2800" b="1" dirty="0" err="1" smtClean="0">
                <a:latin typeface="Arial"/>
                <a:ea typeface="ＭＳ Ｐゴシック"/>
                <a:cs typeface="Arial"/>
              </a:rPr>
              <a:t>Rosling</a:t>
            </a:r>
            <a:r>
              <a:rPr lang="en-US" sz="2800" b="1" dirty="0" smtClean="0">
                <a:latin typeface="Arial"/>
                <a:ea typeface="ＭＳ Ｐゴシック"/>
                <a:cs typeface="Arial"/>
              </a:rPr>
              <a:t> (</a:t>
            </a:r>
            <a:r>
              <a:rPr lang="en-US" sz="2800" b="1" dirty="0" err="1" smtClean="0">
                <a:latin typeface="Arial"/>
                <a:ea typeface="ＭＳ Ｐゴシック"/>
                <a:cs typeface="Arial"/>
              </a:rPr>
              <a:t>ww.Ted.com</a:t>
            </a:r>
            <a:r>
              <a:rPr lang="en-US" sz="2800" b="1" dirty="0" smtClean="0">
                <a:latin typeface="Arial"/>
                <a:ea typeface="ＭＳ Ｐゴシック"/>
                <a:cs typeface="Aria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ars.jpg"/>
          <p:cNvPicPr>
            <a:picLocks noChangeAspect="1"/>
          </p:cNvPicPr>
          <p:nvPr/>
        </p:nvPicPr>
        <p:blipFill>
          <a:blip r:embed="rId3"/>
          <a:stretch>
            <a:fillRect/>
          </a:stretch>
        </p:blipFill>
        <p:spPr>
          <a:xfrm>
            <a:off x="1913161" y="1520954"/>
            <a:ext cx="5367536" cy="4346445"/>
          </a:xfrm>
          <a:prstGeom prst="rect">
            <a:avLst/>
          </a:prstGeom>
        </p:spPr>
      </p:pic>
      <p:sp>
        <p:nvSpPr>
          <p:cNvPr id="29699" name="TextBox 2"/>
          <p:cNvSpPr txBox="1">
            <a:spLocks noChangeArrowheads="1"/>
          </p:cNvSpPr>
          <p:nvPr/>
        </p:nvSpPr>
        <p:spPr bwMode="auto">
          <a:xfrm>
            <a:off x="482600" y="457200"/>
            <a:ext cx="8128000" cy="830997"/>
          </a:xfrm>
          <a:prstGeom prst="rect">
            <a:avLst/>
          </a:prstGeom>
          <a:solidFill>
            <a:srgbClr val="7D005F"/>
          </a:solidFill>
          <a:ln w="9525">
            <a:noFill/>
            <a:miter lim="800000"/>
            <a:headEnd/>
            <a:tailEnd/>
          </a:ln>
        </p:spPr>
        <p:txBody>
          <a:bodyPr wrap="square">
            <a:prstTxWarp prst="textNoShape">
              <a:avLst/>
            </a:prstTxWarp>
            <a:spAutoFit/>
          </a:bodyPr>
          <a:lstStyle/>
          <a:p>
            <a:pPr algn="ctr"/>
            <a:r>
              <a:rPr lang="en-US" sz="2400" b="1" i="1" dirty="0">
                <a:solidFill>
                  <a:srgbClr val="FFFFFF"/>
                </a:solidFill>
                <a:latin typeface="Arial"/>
                <a:ea typeface="Trebuchet MS" charset="0"/>
                <a:cs typeface="Arial"/>
              </a:rPr>
              <a:t>If we’re </a:t>
            </a:r>
            <a:r>
              <a:rPr lang="en-US" sz="2400" b="1" i="1" dirty="0" err="1">
                <a:solidFill>
                  <a:srgbClr val="FFFFFF"/>
                </a:solidFill>
                <a:latin typeface="Arial"/>
                <a:ea typeface="Trebuchet MS" charset="0"/>
                <a:cs typeface="Arial"/>
              </a:rPr>
              <a:t>gonna</a:t>
            </a:r>
            <a:r>
              <a:rPr lang="en-US" sz="2400" b="1" i="1" dirty="0">
                <a:solidFill>
                  <a:srgbClr val="FFFFFF"/>
                </a:solidFill>
                <a:latin typeface="Arial"/>
                <a:ea typeface="Trebuchet MS" charset="0"/>
                <a:cs typeface="Arial"/>
              </a:rPr>
              <a:t> be dumb enough to ignore nature’s laws, we’d better be tough.</a:t>
            </a:r>
          </a:p>
        </p:txBody>
      </p:sp>
      <p:sp>
        <p:nvSpPr>
          <p:cNvPr id="5" name="Rectangle 4"/>
          <p:cNvSpPr>
            <a:spLocks/>
          </p:cNvSpPr>
          <p:nvPr/>
        </p:nvSpPr>
        <p:spPr>
          <a:xfrm>
            <a:off x="1963957" y="1520958"/>
            <a:ext cx="5263608" cy="4294177"/>
          </a:xfrm>
          <a:prstGeom prst="rect">
            <a:avLst/>
          </a:prstGeom>
          <a:noFill/>
          <a:ln w="107950"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0" y="2192556"/>
            <a:ext cx="9144000" cy="1538883"/>
          </a:xfrm>
          <a:prstGeom prst="rect">
            <a:avLst/>
          </a:prstGeom>
          <a:noFill/>
          <a:ln w="9525">
            <a:noFill/>
            <a:miter lim="800000"/>
            <a:headEnd/>
            <a:tailEnd/>
          </a:ln>
        </p:spPr>
        <p:txBody>
          <a:bodyPr wrap="square">
            <a:spAutoFit/>
          </a:bodyPr>
          <a:lstStyle/>
          <a:p>
            <a:pPr algn="ctr"/>
            <a:r>
              <a:rPr lang="en-US" sz="5400" b="1" dirty="0" smtClean="0">
                <a:solidFill>
                  <a:srgbClr val="660066"/>
                </a:solidFill>
                <a:latin typeface="Calibri" pitchFamily="34" charset="0"/>
              </a:rPr>
              <a:t>TIG Discussions</a:t>
            </a:r>
          </a:p>
          <a:p>
            <a:pPr algn="ctr"/>
            <a:endParaRPr lang="en-US" sz="4000" b="1" dirty="0">
              <a:solidFill>
                <a:srgbClr val="660066"/>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0" y="477838"/>
            <a:ext cx="9144000" cy="708025"/>
          </a:xfrm>
          <a:prstGeom prst="rect">
            <a:avLst/>
          </a:prstGeom>
          <a:noFill/>
          <a:ln w="9525">
            <a:noFill/>
            <a:miter lim="800000"/>
            <a:headEnd/>
            <a:tailEnd/>
          </a:ln>
        </p:spPr>
        <p:txBody>
          <a:bodyPr>
            <a:spAutoFit/>
          </a:bodyPr>
          <a:lstStyle/>
          <a:p>
            <a:pPr algn="ctr"/>
            <a:r>
              <a:rPr lang="en-US" sz="4000" b="1" dirty="0" smtClean="0">
                <a:solidFill>
                  <a:srgbClr val="660066"/>
                </a:solidFill>
                <a:latin typeface="Calibri" pitchFamily="34" charset="0"/>
              </a:rPr>
              <a:t>Session Focus</a:t>
            </a:r>
            <a:endParaRPr lang="en-US" sz="4000" b="1" dirty="0">
              <a:solidFill>
                <a:srgbClr val="660066"/>
              </a:solidFill>
              <a:latin typeface="Calibri" pitchFamily="34" charset="0"/>
            </a:endParaRPr>
          </a:p>
        </p:txBody>
      </p:sp>
      <p:sp>
        <p:nvSpPr>
          <p:cNvPr id="20482" name="TextBox 3"/>
          <p:cNvSpPr txBox="1">
            <a:spLocks noChangeArrowheads="1"/>
          </p:cNvSpPr>
          <p:nvPr/>
        </p:nvSpPr>
        <p:spPr bwMode="auto">
          <a:xfrm>
            <a:off x="1252538" y="1546225"/>
            <a:ext cx="6721475" cy="4031873"/>
          </a:xfrm>
          <a:prstGeom prst="rect">
            <a:avLst/>
          </a:prstGeom>
          <a:noFill/>
          <a:ln w="9525">
            <a:noFill/>
            <a:miter lim="800000"/>
            <a:headEnd/>
            <a:tailEnd/>
          </a:ln>
        </p:spPr>
        <p:txBody>
          <a:bodyPr>
            <a:spAutoFit/>
          </a:bodyPr>
          <a:lstStyle/>
          <a:p>
            <a:pPr marL="457200" indent="-457200">
              <a:buFont typeface="Arial"/>
              <a:buChar char="•"/>
            </a:pPr>
            <a:r>
              <a:rPr lang="en-US" sz="3200" b="1" dirty="0" smtClean="0">
                <a:latin typeface="Arial"/>
                <a:ea typeface="ＭＳ Ｐゴシック"/>
                <a:cs typeface="Arial"/>
              </a:rPr>
              <a:t>Rethinking evaluator values to address Triple Bottom Line = Planet, People, Profit</a:t>
            </a:r>
          </a:p>
          <a:p>
            <a:pPr marL="457200" indent="-457200">
              <a:buFont typeface="Arial"/>
              <a:buChar char="•"/>
            </a:pPr>
            <a:r>
              <a:rPr lang="en-US" sz="3200" b="1" dirty="0" smtClean="0">
                <a:latin typeface="Arial"/>
                <a:ea typeface="ＭＳ Ｐゴシック"/>
                <a:cs typeface="Arial"/>
              </a:rPr>
              <a:t>Planet = Environmental Sustainability</a:t>
            </a:r>
          </a:p>
          <a:p>
            <a:pPr marL="457200" indent="-457200">
              <a:buFont typeface="Arial"/>
              <a:buChar char="•"/>
            </a:pPr>
            <a:r>
              <a:rPr lang="en-US" sz="3200" b="1" dirty="0" smtClean="0">
                <a:latin typeface="Arial"/>
                <a:ea typeface="ＭＳ Ｐゴシック"/>
                <a:cs typeface="Arial"/>
              </a:rPr>
              <a:t>People = Social Justice</a:t>
            </a:r>
          </a:p>
          <a:p>
            <a:pPr marL="457200" indent="-457200">
              <a:buFont typeface="Arial"/>
              <a:buChar char="•"/>
            </a:pPr>
            <a:r>
              <a:rPr lang="en-US" sz="3200" b="1" dirty="0" smtClean="0">
                <a:latin typeface="Arial"/>
                <a:ea typeface="ＭＳ Ｐゴシック"/>
                <a:cs typeface="Arial"/>
              </a:rPr>
              <a:t>Profit = Economic Well-being</a:t>
            </a:r>
          </a:p>
          <a:p>
            <a:pPr marL="457200" indent="-457200">
              <a:buFont typeface="Arial"/>
              <a:buChar char="•"/>
            </a:pPr>
            <a:r>
              <a:rPr lang="en-US" sz="3200" b="1" dirty="0" smtClean="0">
                <a:latin typeface="Arial"/>
                <a:ea typeface="ＭＳ Ｐゴシック"/>
                <a:cs typeface="Arial"/>
              </a:rPr>
              <a:t>TIG-based discussion</a:t>
            </a:r>
            <a:endParaRPr lang="en-US" sz="3200" b="1" dirty="0">
              <a:latin typeface="Arial"/>
              <a:ea typeface="ＭＳ Ｐゴシック"/>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0" y="317500"/>
            <a:ext cx="9144000" cy="707886"/>
          </a:xfrm>
          <a:prstGeom prst="rect">
            <a:avLst/>
          </a:prstGeom>
          <a:noFill/>
          <a:ln w="9525">
            <a:noFill/>
            <a:miter lim="800000"/>
            <a:headEnd/>
            <a:tailEnd/>
          </a:ln>
        </p:spPr>
        <p:txBody>
          <a:bodyPr wrap="square">
            <a:spAutoFit/>
          </a:bodyPr>
          <a:lstStyle/>
          <a:p>
            <a:pPr algn="ctr"/>
            <a:r>
              <a:rPr lang="en-US" sz="4000" b="1" dirty="0" smtClean="0">
                <a:solidFill>
                  <a:srgbClr val="660066"/>
                </a:solidFill>
                <a:latin typeface="Calibri" pitchFamily="34" charset="0"/>
              </a:rPr>
              <a:t>Discussion Questions</a:t>
            </a:r>
            <a:endParaRPr lang="en-US" sz="4000" b="1" dirty="0">
              <a:solidFill>
                <a:srgbClr val="660066"/>
              </a:solidFill>
              <a:latin typeface="Calibri" pitchFamily="34" charset="0"/>
            </a:endParaRPr>
          </a:p>
        </p:txBody>
      </p:sp>
      <p:sp>
        <p:nvSpPr>
          <p:cNvPr id="20482" name="TextBox 3"/>
          <p:cNvSpPr txBox="1">
            <a:spLocks noChangeArrowheads="1"/>
          </p:cNvSpPr>
          <p:nvPr/>
        </p:nvSpPr>
        <p:spPr bwMode="auto">
          <a:xfrm>
            <a:off x="571500" y="1320800"/>
            <a:ext cx="7835900" cy="4708982"/>
          </a:xfrm>
          <a:prstGeom prst="rect">
            <a:avLst/>
          </a:prstGeom>
          <a:noFill/>
          <a:ln w="9525">
            <a:noFill/>
            <a:miter lim="800000"/>
            <a:headEnd/>
            <a:tailEnd/>
          </a:ln>
        </p:spPr>
        <p:txBody>
          <a:bodyPr wrap="square">
            <a:spAutoFit/>
          </a:bodyPr>
          <a:lstStyle/>
          <a:p>
            <a:pPr marL="457200" indent="-457200">
              <a:spcAft>
                <a:spcPts val="1200"/>
              </a:spcAft>
              <a:buFont typeface="Arial"/>
              <a:buChar char="•"/>
            </a:pPr>
            <a:r>
              <a:rPr lang="en-US" sz="2800" b="1" dirty="0" smtClean="0">
                <a:latin typeface="Arial"/>
                <a:cs typeface="Arial"/>
              </a:rPr>
              <a:t>What information</a:t>
            </a:r>
            <a:r>
              <a:rPr lang="en-US" sz="2800" b="1" smtClean="0">
                <a:latin typeface="Arial"/>
                <a:cs typeface="Arial"/>
              </a:rPr>
              <a:t>/conversations </a:t>
            </a:r>
            <a:r>
              <a:rPr lang="en-US" sz="2800" b="1" dirty="0" smtClean="0">
                <a:latin typeface="Arial"/>
                <a:cs typeface="Arial"/>
              </a:rPr>
              <a:t>do our TIG members need to determine the importance and implications of holding environmental, social, and economic sustainability as a core value?</a:t>
            </a:r>
          </a:p>
          <a:p>
            <a:pPr marL="457200" indent="-457200">
              <a:spcAft>
                <a:spcPts val="1200"/>
              </a:spcAft>
              <a:buFont typeface="Arial"/>
              <a:buChar char="•"/>
            </a:pPr>
            <a:r>
              <a:rPr lang="en-US" sz="2800" b="1" dirty="0" smtClean="0">
                <a:latin typeface="Arial"/>
                <a:cs typeface="Arial"/>
              </a:rPr>
              <a:t>What TWO TIG guidelines/actions would help our members better contribute to such sustainability through their evaluation work? </a:t>
            </a:r>
          </a:p>
          <a:p>
            <a:pPr marL="457200" indent="-457200">
              <a:spcAft>
                <a:spcPts val="1200"/>
              </a:spcAft>
              <a:buFont typeface="Arial"/>
              <a:buChar char="•"/>
            </a:pPr>
            <a:endParaRPr lang="en-US" sz="2800" b="1" dirty="0">
              <a:latin typeface="Arial"/>
              <a:ea typeface="ＭＳ Ｐゴシック"/>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0" y="160338"/>
            <a:ext cx="9144000" cy="708025"/>
          </a:xfrm>
          <a:prstGeom prst="rect">
            <a:avLst/>
          </a:prstGeom>
          <a:noFill/>
          <a:ln w="9525">
            <a:noFill/>
            <a:miter lim="800000"/>
            <a:headEnd/>
            <a:tailEnd/>
          </a:ln>
        </p:spPr>
        <p:txBody>
          <a:bodyPr>
            <a:spAutoFit/>
          </a:bodyPr>
          <a:lstStyle/>
          <a:p>
            <a:pPr algn="ctr"/>
            <a:r>
              <a:rPr lang="en-US" sz="4000" b="1" dirty="0" smtClean="0">
                <a:solidFill>
                  <a:srgbClr val="660066"/>
                </a:solidFill>
                <a:latin typeface="Calibri" pitchFamily="34" charset="0"/>
              </a:rPr>
              <a:t>Discussion Groups and Facilitators</a:t>
            </a:r>
            <a:endParaRPr lang="en-US" sz="4000" b="1" dirty="0">
              <a:solidFill>
                <a:srgbClr val="660066"/>
              </a:solidFill>
              <a:latin typeface="Calibri" pitchFamily="34" charset="0"/>
            </a:endParaRPr>
          </a:p>
        </p:txBody>
      </p:sp>
      <p:sp>
        <p:nvSpPr>
          <p:cNvPr id="20482" name="TextBox 3"/>
          <p:cNvSpPr txBox="1">
            <a:spLocks noChangeArrowheads="1"/>
          </p:cNvSpPr>
          <p:nvPr/>
        </p:nvSpPr>
        <p:spPr bwMode="auto">
          <a:xfrm>
            <a:off x="431800" y="1168400"/>
            <a:ext cx="8407400" cy="5586145"/>
          </a:xfrm>
          <a:prstGeom prst="rect">
            <a:avLst/>
          </a:prstGeom>
          <a:noFill/>
          <a:ln w="9525">
            <a:noFill/>
            <a:miter lim="800000"/>
            <a:headEnd/>
            <a:tailEnd/>
          </a:ln>
        </p:spPr>
        <p:txBody>
          <a:bodyPr wrap="square">
            <a:spAutoFit/>
          </a:bodyPr>
          <a:lstStyle/>
          <a:p>
            <a:pPr marL="342900" indent="-342900">
              <a:spcAft>
                <a:spcPts val="2400"/>
              </a:spcAft>
            </a:pPr>
            <a:r>
              <a:rPr lang="en-US" sz="2400" b="1" dirty="0" smtClean="0">
                <a:latin typeface="Arial"/>
                <a:cs typeface="Arial"/>
              </a:rPr>
              <a:t>• 	Cost, Effectiveness, Benefits, and Economics </a:t>
            </a:r>
            <a:br>
              <a:rPr lang="en-US" sz="2400" b="1" dirty="0" smtClean="0">
                <a:latin typeface="Arial"/>
                <a:cs typeface="Arial"/>
              </a:rPr>
            </a:br>
            <a:r>
              <a:rPr lang="en-US" sz="2400" b="1" dirty="0" smtClean="0">
                <a:latin typeface="Arial"/>
                <a:cs typeface="Arial"/>
              </a:rPr>
              <a:t>TIG – </a:t>
            </a:r>
            <a:r>
              <a:rPr lang="en-US" sz="2400" dirty="0" smtClean="0">
                <a:latin typeface="Arial"/>
                <a:cs typeface="Arial"/>
              </a:rPr>
              <a:t>Ron </a:t>
            </a:r>
            <a:r>
              <a:rPr lang="en-US" sz="2400" dirty="0" err="1" smtClean="0">
                <a:latin typeface="Arial"/>
                <a:cs typeface="Arial"/>
              </a:rPr>
              <a:t>Visscher</a:t>
            </a:r>
            <a:endParaRPr lang="en-US" sz="2400" dirty="0" smtClean="0">
              <a:latin typeface="Arial"/>
              <a:cs typeface="Arial"/>
            </a:endParaRPr>
          </a:p>
          <a:p>
            <a:pPr marL="342900" indent="-342900">
              <a:spcAft>
                <a:spcPts val="2400"/>
              </a:spcAft>
            </a:pPr>
            <a:r>
              <a:rPr lang="en-US" sz="2400" b="1" dirty="0" smtClean="0">
                <a:latin typeface="Arial"/>
                <a:cs typeface="Arial"/>
              </a:rPr>
              <a:t>• 	Multiethnic  Issues in Evaluation TIG – </a:t>
            </a:r>
            <a:r>
              <a:rPr lang="en-US" sz="2400" dirty="0" smtClean="0">
                <a:latin typeface="Arial"/>
                <a:cs typeface="Arial"/>
              </a:rPr>
              <a:t>Anna Madison</a:t>
            </a:r>
          </a:p>
          <a:p>
            <a:pPr marL="342900" indent="-342900">
              <a:spcAft>
                <a:spcPts val="2400"/>
              </a:spcAft>
            </a:pPr>
            <a:r>
              <a:rPr lang="en-US" sz="2400" b="1" dirty="0" smtClean="0">
                <a:latin typeface="Arial"/>
                <a:cs typeface="Arial"/>
              </a:rPr>
              <a:t>• 	Teaching of Evaluation TIG – </a:t>
            </a:r>
            <a:r>
              <a:rPr lang="en-US" sz="2400" dirty="0" smtClean="0">
                <a:latin typeface="Arial"/>
                <a:cs typeface="Arial"/>
              </a:rPr>
              <a:t>Linda Schrader</a:t>
            </a:r>
          </a:p>
          <a:p>
            <a:pPr marL="342900" indent="-342900">
              <a:spcAft>
                <a:spcPts val="2400"/>
              </a:spcAft>
            </a:pPr>
            <a:r>
              <a:rPr lang="en-US" sz="2400" b="1" dirty="0" smtClean="0">
                <a:latin typeface="Arial"/>
                <a:cs typeface="Arial"/>
              </a:rPr>
              <a:t>• 	Systems in Evaluation TIG and Environmental Program Evaluation TIG – </a:t>
            </a:r>
            <a:r>
              <a:rPr lang="en-US" sz="2400" dirty="0" smtClean="0">
                <a:latin typeface="Arial"/>
                <a:cs typeface="Arial"/>
              </a:rPr>
              <a:t>Mary </a:t>
            </a:r>
            <a:r>
              <a:rPr lang="en-US" sz="2400" dirty="0" err="1" smtClean="0">
                <a:latin typeface="Arial"/>
                <a:cs typeface="Arial"/>
              </a:rPr>
              <a:t>McEathron</a:t>
            </a:r>
            <a:endParaRPr lang="en-US" sz="2400" dirty="0" smtClean="0">
              <a:latin typeface="Arial"/>
              <a:cs typeface="Arial"/>
            </a:endParaRPr>
          </a:p>
          <a:p>
            <a:pPr marL="342900" indent="-342900">
              <a:spcAft>
                <a:spcPts val="2400"/>
              </a:spcAft>
            </a:pPr>
            <a:r>
              <a:rPr lang="en-US" sz="2400" b="1" dirty="0" smtClean="0">
                <a:latin typeface="Arial"/>
                <a:cs typeface="Arial"/>
              </a:rPr>
              <a:t>• 	PreK-12 Education Evaluation TIG – </a:t>
            </a:r>
            <a:r>
              <a:rPr lang="en-US" sz="2400" dirty="0" err="1" smtClean="0">
                <a:latin typeface="Arial"/>
                <a:cs typeface="Arial"/>
              </a:rPr>
              <a:t>Manolya</a:t>
            </a:r>
            <a:r>
              <a:rPr lang="en-US" sz="2400" dirty="0" smtClean="0">
                <a:latin typeface="Arial"/>
                <a:cs typeface="Arial"/>
              </a:rPr>
              <a:t> </a:t>
            </a:r>
            <a:r>
              <a:rPr lang="en-US" sz="2400" dirty="0" err="1" smtClean="0">
                <a:latin typeface="Arial"/>
                <a:cs typeface="Arial"/>
              </a:rPr>
              <a:t>Tanyu</a:t>
            </a:r>
            <a:r>
              <a:rPr lang="en-US" sz="2400" dirty="0" smtClean="0">
                <a:latin typeface="Arial"/>
                <a:cs typeface="Arial"/>
              </a:rPr>
              <a:t> </a:t>
            </a:r>
          </a:p>
          <a:p>
            <a:pPr marL="342900" indent="-342900">
              <a:spcAft>
                <a:spcPts val="600"/>
              </a:spcAft>
            </a:pPr>
            <a:r>
              <a:rPr lang="en-US" sz="2400" b="1" dirty="0" smtClean="0">
                <a:latin typeface="Arial"/>
                <a:cs typeface="Arial"/>
              </a:rPr>
              <a:t> </a:t>
            </a:r>
            <a:r>
              <a:rPr lang="en-US" sz="2800" b="1" dirty="0" smtClean="0"/>
              <a:t/>
            </a:r>
            <a:br>
              <a:rPr lang="en-US" sz="2800" b="1" dirty="0" smtClean="0"/>
            </a:br>
            <a:r>
              <a:rPr lang="en-US" sz="2800" b="1" dirty="0" smtClean="0"/>
              <a:t>										</a:t>
            </a:r>
            <a:endParaRPr lang="en-US" sz="2800" dirty="0" smtClean="0"/>
          </a:p>
          <a:p>
            <a:pPr marL="457200" indent="-457200">
              <a:buFont typeface="Arial"/>
              <a:buChar char="•"/>
            </a:pPr>
            <a:endParaRPr lang="en-US" sz="2800"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469900"/>
            <a:ext cx="9144000" cy="1143000"/>
          </a:xfrm>
        </p:spPr>
        <p:txBody>
          <a:bodyPr>
            <a:noAutofit/>
          </a:bodyPr>
          <a:lstStyle/>
          <a:p>
            <a:pPr eaLnBrk="1" fontAlgn="auto" hangingPunct="1">
              <a:spcAft>
                <a:spcPts val="0"/>
              </a:spcAft>
              <a:defRPr/>
            </a:pPr>
            <a:r>
              <a:rPr lang="en-US" sz="4000" b="1" dirty="0" smtClean="0">
                <a:solidFill>
                  <a:srgbClr val="660066"/>
                </a:solidFill>
                <a:ea typeface="ＭＳ Ｐゴシック" charset="-128"/>
                <a:cs typeface="Arial Black"/>
              </a:rPr>
              <a:t>Triple Bottom Line: </a:t>
            </a:r>
            <a:br>
              <a:rPr lang="en-US" sz="4000" b="1" dirty="0" smtClean="0">
                <a:solidFill>
                  <a:srgbClr val="660066"/>
                </a:solidFill>
                <a:ea typeface="ＭＳ Ｐゴシック" charset="-128"/>
                <a:cs typeface="Arial Black"/>
              </a:rPr>
            </a:br>
            <a:r>
              <a:rPr lang="en-US" sz="4000" b="1" dirty="0" smtClean="0">
                <a:solidFill>
                  <a:srgbClr val="660066"/>
                </a:solidFill>
                <a:ea typeface="ＭＳ Ｐゴシック" charset="-128"/>
                <a:cs typeface="Arial Black"/>
              </a:rPr>
              <a:t>Rethink Outcomes Holistically</a:t>
            </a:r>
          </a:p>
        </p:txBody>
      </p:sp>
      <p:sp>
        <p:nvSpPr>
          <p:cNvPr id="26637" name="Slide Number Placeholder 12"/>
          <p:cNvSpPr>
            <a:spLocks noGrp="1"/>
          </p:cNvSpPr>
          <p:nvPr>
            <p:ph type="sldNum" sz="quarter" idx="4294967295"/>
          </p:nvPr>
        </p:nvSpPr>
        <p:spPr bwMode="auto">
          <a:xfrm>
            <a:off x="7010400" y="6356350"/>
            <a:ext cx="2133600" cy="365125"/>
          </a:xfrm>
          <a:ln>
            <a:miter lim="800000"/>
            <a:headEnd/>
            <a:tailEnd/>
          </a:ln>
        </p:spPr>
        <p:txBody>
          <a:bodyPr/>
          <a:lstStyle/>
          <a:p>
            <a:pPr>
              <a:defRPr/>
            </a:pPr>
            <a:fld id="{63470905-4446-49C5-9707-5C4BB4EAA7AA}" type="slidenum">
              <a:rPr lang="en-US"/>
              <a:pPr>
                <a:defRPr/>
              </a:pPr>
              <a:t>3</a:t>
            </a:fld>
            <a:endParaRPr lang="en-US" dirty="0"/>
          </a:p>
        </p:txBody>
      </p:sp>
      <p:sp>
        <p:nvSpPr>
          <p:cNvPr id="15" name="TextBox 14"/>
          <p:cNvSpPr txBox="1"/>
          <p:nvPr/>
        </p:nvSpPr>
        <p:spPr>
          <a:xfrm>
            <a:off x="1536700" y="2559615"/>
            <a:ext cx="3352800" cy="3277821"/>
          </a:xfrm>
          <a:prstGeom prst="rect">
            <a:avLst/>
          </a:prstGeom>
          <a:noFill/>
          <a:effectLst/>
        </p:spPr>
        <p:txBody>
          <a:bodyPr wrap="square" rtlCol="0">
            <a:spAutoFit/>
          </a:bodyPr>
          <a:lstStyle/>
          <a:p>
            <a:pPr>
              <a:spcAft>
                <a:spcPts val="1800"/>
              </a:spcAft>
            </a:pPr>
            <a:r>
              <a:rPr lang="en-US" sz="3600" b="1" dirty="0" smtClean="0">
                <a:ln>
                  <a:solidFill>
                    <a:schemeClr val="tx1"/>
                  </a:solidFill>
                </a:ln>
                <a:effectLst>
                  <a:outerShdw blurRad="228600" dist="127000" dir="2700000">
                    <a:schemeClr val="bg1">
                      <a:lumMod val="50000"/>
                      <a:alpha val="57000"/>
                    </a:schemeClr>
                  </a:outerShdw>
                </a:effectLst>
                <a:latin typeface="Arial"/>
                <a:cs typeface="Arial"/>
              </a:rPr>
              <a:t>Planet,</a:t>
            </a:r>
          </a:p>
          <a:p>
            <a:pPr>
              <a:spcAft>
                <a:spcPts val="1800"/>
              </a:spcAft>
            </a:pPr>
            <a:r>
              <a:rPr lang="en-US" sz="3600" b="1" dirty="0" smtClean="0">
                <a:ln>
                  <a:solidFill>
                    <a:schemeClr val="tx1"/>
                  </a:solidFill>
                </a:ln>
                <a:effectLst>
                  <a:outerShdw blurRad="228600" dist="127000" dir="2700000">
                    <a:schemeClr val="bg1">
                      <a:lumMod val="50000"/>
                      <a:alpha val="57000"/>
                    </a:schemeClr>
                  </a:outerShdw>
                </a:effectLst>
                <a:latin typeface="Arial"/>
                <a:cs typeface="Arial"/>
              </a:rPr>
              <a:t>People &amp;</a:t>
            </a:r>
          </a:p>
          <a:p>
            <a:pPr>
              <a:spcAft>
                <a:spcPts val="1800"/>
              </a:spcAft>
            </a:pPr>
            <a:r>
              <a:rPr lang="en-US" sz="3600" b="1" dirty="0" smtClean="0">
                <a:ln>
                  <a:solidFill>
                    <a:schemeClr val="tx1"/>
                  </a:solidFill>
                </a:ln>
                <a:effectLst>
                  <a:outerShdw blurRad="228600" dist="127000" dir="2700000">
                    <a:schemeClr val="bg1">
                      <a:lumMod val="50000"/>
                      <a:alpha val="57000"/>
                    </a:schemeClr>
                  </a:outerShdw>
                </a:effectLst>
                <a:latin typeface="Arial"/>
                <a:cs typeface="Arial"/>
              </a:rPr>
              <a:t>Profit </a:t>
            </a:r>
          </a:p>
          <a:p>
            <a:pPr>
              <a:spcAft>
                <a:spcPts val="1800"/>
              </a:spcAft>
            </a:pPr>
            <a:r>
              <a:rPr lang="en-US" b="1" dirty="0" smtClean="0">
                <a:ln>
                  <a:solidFill>
                    <a:schemeClr val="tx1"/>
                  </a:solidFill>
                </a:ln>
                <a:effectLst>
                  <a:outerShdw blurRad="228600" dist="127000" dir="2700000">
                    <a:schemeClr val="bg1">
                      <a:lumMod val="50000"/>
                      <a:alpha val="57000"/>
                    </a:schemeClr>
                  </a:outerShdw>
                </a:effectLst>
                <a:latin typeface="Arial"/>
                <a:cs typeface="Arial"/>
              </a:rPr>
              <a:t>Environmental Sustainability</a:t>
            </a:r>
            <a:br>
              <a:rPr lang="en-US" b="1" dirty="0" smtClean="0">
                <a:ln>
                  <a:solidFill>
                    <a:schemeClr val="tx1"/>
                  </a:solidFill>
                </a:ln>
                <a:effectLst>
                  <a:outerShdw blurRad="228600" dist="127000" dir="2700000">
                    <a:schemeClr val="bg1">
                      <a:lumMod val="50000"/>
                      <a:alpha val="57000"/>
                    </a:schemeClr>
                  </a:outerShdw>
                </a:effectLst>
                <a:latin typeface="Arial"/>
                <a:cs typeface="Arial"/>
              </a:rPr>
            </a:br>
            <a:r>
              <a:rPr lang="en-US" b="1" dirty="0" smtClean="0">
                <a:ln>
                  <a:solidFill>
                    <a:schemeClr val="tx1"/>
                  </a:solidFill>
                </a:ln>
                <a:effectLst>
                  <a:outerShdw blurRad="228600" dist="127000" dir="2700000">
                    <a:schemeClr val="bg1">
                      <a:lumMod val="50000"/>
                      <a:alpha val="57000"/>
                    </a:schemeClr>
                  </a:outerShdw>
                </a:effectLst>
                <a:latin typeface="Arial"/>
                <a:cs typeface="Arial"/>
              </a:rPr>
              <a:t>Social Justice</a:t>
            </a:r>
            <a:br>
              <a:rPr lang="en-US" b="1" dirty="0" smtClean="0">
                <a:ln>
                  <a:solidFill>
                    <a:schemeClr val="tx1"/>
                  </a:solidFill>
                </a:ln>
                <a:effectLst>
                  <a:outerShdw blurRad="228600" dist="127000" dir="2700000">
                    <a:schemeClr val="bg1">
                      <a:lumMod val="50000"/>
                      <a:alpha val="57000"/>
                    </a:schemeClr>
                  </a:outerShdw>
                </a:effectLst>
                <a:latin typeface="Arial"/>
                <a:cs typeface="Arial"/>
              </a:rPr>
            </a:br>
            <a:r>
              <a:rPr lang="en-US" b="1" dirty="0" smtClean="0">
                <a:ln>
                  <a:solidFill>
                    <a:schemeClr val="tx1"/>
                  </a:solidFill>
                </a:ln>
                <a:effectLst>
                  <a:outerShdw blurRad="228600" dist="127000" dir="2700000">
                    <a:schemeClr val="bg1">
                      <a:lumMod val="50000"/>
                      <a:alpha val="57000"/>
                    </a:schemeClr>
                  </a:outerShdw>
                </a:effectLst>
                <a:latin typeface="Arial"/>
                <a:cs typeface="Arial"/>
              </a:rPr>
              <a:t>Economic Well-being</a:t>
            </a:r>
            <a:endParaRPr lang="en-US" b="1" dirty="0">
              <a:ln>
                <a:solidFill>
                  <a:schemeClr val="tx1"/>
                </a:solidFill>
              </a:ln>
              <a:effectLst>
                <a:outerShdw blurRad="228600" dist="127000" dir="2700000">
                  <a:schemeClr val="bg1">
                    <a:lumMod val="50000"/>
                    <a:alpha val="57000"/>
                  </a:schemeClr>
                </a:outerShdw>
              </a:effectLst>
              <a:latin typeface="Arial"/>
              <a:cs typeface="Arial"/>
            </a:endParaRPr>
          </a:p>
        </p:txBody>
      </p:sp>
      <p:grpSp>
        <p:nvGrpSpPr>
          <p:cNvPr id="10" name="Group 9"/>
          <p:cNvGrpSpPr>
            <a:grpSpLocks noChangeAspect="1"/>
          </p:cNvGrpSpPr>
          <p:nvPr/>
        </p:nvGrpSpPr>
        <p:grpSpPr>
          <a:xfrm>
            <a:off x="4483100" y="2158999"/>
            <a:ext cx="3400044" cy="3400045"/>
            <a:chOff x="4978400" y="2159000"/>
            <a:chExt cx="2705100" cy="2705100"/>
          </a:xfrm>
        </p:grpSpPr>
        <p:sp>
          <p:nvSpPr>
            <p:cNvPr id="7" name="Oval 6"/>
            <p:cNvSpPr/>
            <p:nvPr/>
          </p:nvSpPr>
          <p:spPr>
            <a:xfrm>
              <a:off x="4978400" y="2159000"/>
              <a:ext cx="1803400" cy="1803400"/>
            </a:xfrm>
            <a:prstGeom prst="ellipse">
              <a:avLst/>
            </a:prstGeom>
            <a:gradFill>
              <a:gsLst>
                <a:gs pos="33000">
                  <a:srgbClr val="B54854">
                    <a:alpha val="17000"/>
                  </a:srgbClr>
                </a:gs>
                <a:gs pos="100000">
                  <a:schemeClr val="accent1">
                    <a:tint val="50000"/>
                    <a:shade val="100000"/>
                    <a:satMod val="350000"/>
                  </a:schemeClr>
                </a:gs>
              </a:gsLst>
              <a:lin ang="1212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880100" y="2159000"/>
              <a:ext cx="1803400" cy="1803400"/>
            </a:xfrm>
            <a:prstGeom prst="ellipse">
              <a:avLst/>
            </a:prstGeom>
            <a:gradFill>
              <a:gsLst>
                <a:gs pos="62000">
                  <a:srgbClr val="B54854">
                    <a:alpha val="17000"/>
                  </a:srgbClr>
                </a:gs>
                <a:gs pos="0">
                  <a:schemeClr val="accent1">
                    <a:tint val="50000"/>
                    <a:shade val="100000"/>
                    <a:satMod val="350000"/>
                  </a:schemeClr>
                </a:gs>
              </a:gsLst>
              <a:lin ang="882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435600" y="3060700"/>
              <a:ext cx="1803400" cy="1803400"/>
            </a:xfrm>
            <a:prstGeom prst="ellipse">
              <a:avLst/>
            </a:prstGeom>
            <a:gradFill>
              <a:gsLst>
                <a:gs pos="33000">
                  <a:srgbClr val="B54854">
                    <a:alpha val="17000"/>
                  </a:srgbClr>
                </a:gs>
                <a:gs pos="100000">
                  <a:schemeClr val="accent1">
                    <a:tint val="50000"/>
                    <a:shade val="100000"/>
                    <a:satMod val="350000"/>
                  </a:schemeClr>
                </a:gs>
              </a:gsLst>
              <a:lin ang="60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6221219" y="3169422"/>
              <a:ext cx="202884" cy="20288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6670401" y="2967335"/>
            <a:ext cx="1282700" cy="461665"/>
          </a:xfrm>
          <a:prstGeom prst="rect">
            <a:avLst/>
          </a:prstGeom>
          <a:noFill/>
        </p:spPr>
        <p:txBody>
          <a:bodyPr wrap="square" rtlCol="0">
            <a:spAutoFit/>
          </a:bodyPr>
          <a:lstStyle/>
          <a:p>
            <a:pPr algn="ctr"/>
            <a:r>
              <a:rPr lang="en-US" sz="2400" b="1" dirty="0" smtClean="0">
                <a:latin typeface="Arial"/>
                <a:cs typeface="Arial"/>
              </a:rPr>
              <a:t>People</a:t>
            </a:r>
            <a:endParaRPr lang="en-US" sz="2400" dirty="0"/>
          </a:p>
        </p:txBody>
      </p:sp>
      <p:sp>
        <p:nvSpPr>
          <p:cNvPr id="12" name="TextBox 11"/>
          <p:cNvSpPr txBox="1"/>
          <p:nvPr/>
        </p:nvSpPr>
        <p:spPr>
          <a:xfrm>
            <a:off x="4432300" y="2969280"/>
            <a:ext cx="1282700" cy="461665"/>
          </a:xfrm>
          <a:prstGeom prst="rect">
            <a:avLst/>
          </a:prstGeom>
          <a:noFill/>
        </p:spPr>
        <p:txBody>
          <a:bodyPr wrap="square" rtlCol="0">
            <a:spAutoFit/>
          </a:bodyPr>
          <a:lstStyle/>
          <a:p>
            <a:pPr algn="ctr"/>
            <a:r>
              <a:rPr lang="en-US" sz="2400" b="1" dirty="0" smtClean="0">
                <a:latin typeface="Arial"/>
                <a:cs typeface="Arial"/>
              </a:rPr>
              <a:t>Planet</a:t>
            </a:r>
            <a:endParaRPr lang="en-US" sz="2400" dirty="0"/>
          </a:p>
        </p:txBody>
      </p:sp>
      <p:sp>
        <p:nvSpPr>
          <p:cNvPr id="13" name="TextBox 12"/>
          <p:cNvSpPr txBox="1"/>
          <p:nvPr/>
        </p:nvSpPr>
        <p:spPr>
          <a:xfrm>
            <a:off x="5540248" y="4605179"/>
            <a:ext cx="1282700" cy="461665"/>
          </a:xfrm>
          <a:prstGeom prst="rect">
            <a:avLst/>
          </a:prstGeom>
          <a:noFill/>
        </p:spPr>
        <p:txBody>
          <a:bodyPr wrap="square" rtlCol="0">
            <a:spAutoFit/>
          </a:bodyPr>
          <a:lstStyle/>
          <a:p>
            <a:pPr algn="ctr"/>
            <a:r>
              <a:rPr lang="en-US" sz="2400" b="1" dirty="0" smtClean="0">
                <a:latin typeface="Arial"/>
                <a:cs typeface="Arial"/>
              </a:rPr>
              <a:t>Profit</a:t>
            </a:r>
            <a:endParaRPr lang="en-US" sz="2400" dirty="0"/>
          </a:p>
        </p:txBody>
      </p:sp>
      <p:sp>
        <p:nvSpPr>
          <p:cNvPr id="14" name="TextBox 13"/>
          <p:cNvSpPr txBox="1"/>
          <p:nvPr/>
        </p:nvSpPr>
        <p:spPr>
          <a:xfrm>
            <a:off x="5540248" y="3644900"/>
            <a:ext cx="1282700" cy="369332"/>
          </a:xfrm>
          <a:prstGeom prst="rect">
            <a:avLst/>
          </a:prstGeom>
          <a:noFill/>
        </p:spPr>
        <p:txBody>
          <a:bodyPr wrap="square" rtlCol="0">
            <a:spAutoFit/>
          </a:bodyPr>
          <a:lstStyle/>
          <a:p>
            <a:pPr algn="ctr"/>
            <a:r>
              <a:rPr lang="en-US" b="1" dirty="0" smtClean="0">
                <a:latin typeface="Arial"/>
                <a:cs typeface="Arial"/>
              </a:rPr>
              <a:t>(Program)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0" y="2192556"/>
            <a:ext cx="9144000" cy="1538883"/>
          </a:xfrm>
          <a:prstGeom prst="rect">
            <a:avLst/>
          </a:prstGeom>
          <a:noFill/>
          <a:ln w="9525">
            <a:noFill/>
            <a:miter lim="800000"/>
            <a:headEnd/>
            <a:tailEnd/>
          </a:ln>
        </p:spPr>
        <p:txBody>
          <a:bodyPr wrap="square">
            <a:spAutoFit/>
          </a:bodyPr>
          <a:lstStyle/>
          <a:p>
            <a:pPr algn="ctr"/>
            <a:r>
              <a:rPr lang="en-US" sz="5400" b="1" dirty="0" smtClean="0">
                <a:solidFill>
                  <a:srgbClr val="660066"/>
                </a:solidFill>
                <a:latin typeface="Calibri" pitchFamily="34" charset="0"/>
              </a:rPr>
              <a:t>Environmental Sustainability</a:t>
            </a:r>
          </a:p>
          <a:p>
            <a:pPr algn="ctr"/>
            <a:endParaRPr lang="en-US" sz="4000" b="1" dirty="0">
              <a:solidFill>
                <a:srgbClr val="660066"/>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28600"/>
            <a:ext cx="9144000" cy="660400"/>
          </a:xfrm>
        </p:spPr>
        <p:txBody>
          <a:bodyPr>
            <a:noAutofit/>
          </a:bodyPr>
          <a:lstStyle/>
          <a:p>
            <a:pPr eaLnBrk="1" fontAlgn="auto" hangingPunct="1">
              <a:spcAft>
                <a:spcPts val="0"/>
              </a:spcAft>
              <a:defRPr/>
            </a:pPr>
            <a:r>
              <a:rPr lang="en-US" sz="4000" b="1" dirty="0" smtClean="0">
                <a:solidFill>
                  <a:srgbClr val="660066"/>
                </a:solidFill>
                <a:ea typeface="ＭＳ Ｐゴシック" charset="-128"/>
                <a:cs typeface="Arial Black"/>
              </a:rPr>
              <a:t>Sustainability</a:t>
            </a:r>
          </a:p>
        </p:txBody>
      </p:sp>
      <p:sp>
        <p:nvSpPr>
          <p:cNvPr id="26637" name="Slide Number Placeholder 12"/>
          <p:cNvSpPr>
            <a:spLocks noGrp="1"/>
          </p:cNvSpPr>
          <p:nvPr>
            <p:ph type="sldNum" sz="quarter" idx="4294967295"/>
          </p:nvPr>
        </p:nvSpPr>
        <p:spPr bwMode="auto">
          <a:xfrm>
            <a:off x="7010400" y="6356350"/>
            <a:ext cx="2133600" cy="365125"/>
          </a:xfrm>
          <a:ln>
            <a:miter lim="800000"/>
            <a:headEnd/>
            <a:tailEnd/>
          </a:ln>
        </p:spPr>
        <p:txBody>
          <a:bodyPr/>
          <a:lstStyle/>
          <a:p>
            <a:pPr>
              <a:defRPr/>
            </a:pPr>
            <a:fld id="{63470905-4446-49C5-9707-5C4BB4EAA7AA}" type="slidenum">
              <a:rPr lang="en-US"/>
              <a:pPr>
                <a:defRPr/>
              </a:pPr>
              <a:t>5</a:t>
            </a:fld>
            <a:endParaRPr lang="en-US" dirty="0"/>
          </a:p>
        </p:txBody>
      </p:sp>
      <p:sp>
        <p:nvSpPr>
          <p:cNvPr id="5" name="TextBox 4"/>
          <p:cNvSpPr txBox="1"/>
          <p:nvPr/>
        </p:nvSpPr>
        <p:spPr>
          <a:xfrm>
            <a:off x="838200" y="1219200"/>
            <a:ext cx="3314700" cy="2468368"/>
          </a:xfrm>
          <a:prstGeom prst="rect">
            <a:avLst/>
          </a:prstGeom>
          <a:noFill/>
        </p:spPr>
        <p:txBody>
          <a:bodyPr wrap="square" rtlCol="0">
            <a:spAutoFit/>
          </a:bodyPr>
          <a:lstStyle/>
          <a:p>
            <a:pPr>
              <a:lnSpc>
                <a:spcPct val="80000"/>
              </a:lnSpc>
              <a:spcAft>
                <a:spcPts val="1200"/>
              </a:spcAft>
              <a:buFontTx/>
              <a:buNone/>
            </a:pPr>
            <a:r>
              <a:rPr lang="en-US" sz="2400" dirty="0" smtClean="0">
                <a:latin typeface="Arial " charset="0"/>
                <a:ea typeface="ＭＳ Ｐゴシック" charset="0"/>
                <a:cs typeface="ＭＳ Ｐゴシック" charset="0"/>
              </a:rPr>
              <a:t>Meeting the needs of </a:t>
            </a:r>
            <a:br>
              <a:rPr lang="en-US" sz="2400" dirty="0" smtClean="0">
                <a:latin typeface="Arial " charset="0"/>
                <a:ea typeface="ＭＳ Ｐゴシック" charset="0"/>
                <a:cs typeface="ＭＳ Ｐゴシック" charset="0"/>
              </a:rPr>
            </a:br>
            <a:r>
              <a:rPr lang="en-US" sz="2400" dirty="0" smtClean="0">
                <a:latin typeface="Arial " charset="0"/>
                <a:ea typeface="ＭＳ Ｐゴシック" charset="0"/>
                <a:cs typeface="ＭＳ Ｐゴシック" charset="0"/>
              </a:rPr>
              <a:t>the present generation without compromising </a:t>
            </a:r>
            <a:br>
              <a:rPr lang="en-US" sz="2400" dirty="0" smtClean="0">
                <a:latin typeface="Arial " charset="0"/>
                <a:ea typeface="ＭＳ Ｐゴシック" charset="0"/>
                <a:cs typeface="ＭＳ Ｐゴシック" charset="0"/>
              </a:rPr>
            </a:br>
            <a:r>
              <a:rPr lang="en-US" sz="2400" dirty="0" smtClean="0">
                <a:latin typeface="Arial " charset="0"/>
                <a:ea typeface="ＭＳ Ｐゴシック" charset="0"/>
                <a:cs typeface="ＭＳ Ｐゴシック" charset="0"/>
              </a:rPr>
              <a:t>the ability of the future generations to meet </a:t>
            </a:r>
            <a:br>
              <a:rPr lang="en-US" sz="2400" dirty="0" smtClean="0">
                <a:latin typeface="Arial " charset="0"/>
                <a:ea typeface="ＭＳ Ｐゴシック" charset="0"/>
                <a:cs typeface="ＭＳ Ｐゴシック" charset="0"/>
              </a:rPr>
            </a:br>
            <a:r>
              <a:rPr lang="en-US" sz="2400" dirty="0" smtClean="0">
                <a:latin typeface="Arial " charset="0"/>
                <a:ea typeface="ＭＳ Ｐゴシック" charset="0"/>
                <a:cs typeface="ＭＳ Ｐゴシック" charset="0"/>
              </a:rPr>
              <a:t>their own needs </a:t>
            </a:r>
          </a:p>
          <a:p>
            <a:pPr algn="r">
              <a:lnSpc>
                <a:spcPct val="80000"/>
              </a:lnSpc>
              <a:buFontTx/>
              <a:buNone/>
            </a:pPr>
            <a:r>
              <a:rPr lang="en-US" sz="1400" dirty="0" err="1" smtClean="0">
                <a:latin typeface="Arial"/>
                <a:ea typeface="ＭＳ Ｐゴシック" charset="0"/>
                <a:cs typeface="Arial"/>
              </a:rPr>
              <a:t>Brundtland</a:t>
            </a:r>
            <a:r>
              <a:rPr lang="en-US" sz="1400" dirty="0" smtClean="0">
                <a:latin typeface="Arial"/>
                <a:ea typeface="ＭＳ Ｐゴシック" charset="0"/>
                <a:cs typeface="Arial"/>
              </a:rPr>
              <a:t> Commission 1987</a:t>
            </a:r>
          </a:p>
          <a:p>
            <a:endParaRPr lang="en-US" dirty="0"/>
          </a:p>
        </p:txBody>
      </p:sp>
      <p:sp>
        <p:nvSpPr>
          <p:cNvPr id="6" name="TextBox 5"/>
          <p:cNvSpPr txBox="1"/>
          <p:nvPr/>
        </p:nvSpPr>
        <p:spPr>
          <a:xfrm>
            <a:off x="838200" y="4005068"/>
            <a:ext cx="3314700" cy="1877437"/>
          </a:xfrm>
          <a:prstGeom prst="rect">
            <a:avLst/>
          </a:prstGeom>
          <a:noFill/>
        </p:spPr>
        <p:txBody>
          <a:bodyPr wrap="square" rtlCol="0">
            <a:spAutoFit/>
          </a:bodyPr>
          <a:lstStyle/>
          <a:p>
            <a:pPr>
              <a:lnSpc>
                <a:spcPct val="80000"/>
              </a:lnSpc>
              <a:spcAft>
                <a:spcPts val="1200"/>
              </a:spcAft>
              <a:buFontTx/>
              <a:buNone/>
            </a:pPr>
            <a:r>
              <a:rPr lang="en-US" sz="2400" dirty="0" smtClean="0">
                <a:latin typeface="Arial " charset="0"/>
                <a:ea typeface="ＭＳ Ｐゴシック" charset="0"/>
                <a:cs typeface="ＭＳ Ｐゴシック" charset="0"/>
              </a:rPr>
              <a:t>The possibility that </a:t>
            </a:r>
            <a:br>
              <a:rPr lang="en-US" sz="2400" dirty="0" smtClean="0">
                <a:latin typeface="Arial " charset="0"/>
                <a:ea typeface="ＭＳ Ｐゴシック" charset="0"/>
                <a:cs typeface="ＭＳ Ｐゴシック" charset="0"/>
              </a:rPr>
            </a:br>
            <a:r>
              <a:rPr lang="en-US" sz="2400" dirty="0" smtClean="0">
                <a:latin typeface="Arial " charset="0"/>
                <a:ea typeface="ＭＳ Ｐゴシック" charset="0"/>
                <a:cs typeface="ＭＳ Ｐゴシック" charset="0"/>
              </a:rPr>
              <a:t>human and other forms of life on earth will flourish forever</a:t>
            </a:r>
          </a:p>
          <a:p>
            <a:pPr algn="r">
              <a:lnSpc>
                <a:spcPct val="80000"/>
              </a:lnSpc>
              <a:buFontTx/>
              <a:buNone/>
            </a:pPr>
            <a:r>
              <a:rPr lang="en-US" sz="1400" dirty="0" smtClean="0">
                <a:latin typeface="Arial"/>
                <a:ea typeface="ＭＳ Ｐゴシック" charset="0"/>
                <a:cs typeface="Arial"/>
              </a:rPr>
              <a:t>John </a:t>
            </a:r>
            <a:r>
              <a:rPr lang="en-US" sz="1400" dirty="0" err="1" smtClean="0">
                <a:latin typeface="Arial"/>
                <a:ea typeface="ＭＳ Ｐゴシック" charset="0"/>
                <a:cs typeface="Arial"/>
              </a:rPr>
              <a:t>Ehrenfeld</a:t>
            </a:r>
            <a:r>
              <a:rPr lang="en-US" sz="1400" dirty="0" smtClean="0">
                <a:latin typeface="Arial"/>
                <a:ea typeface="ＭＳ Ｐゴシック" charset="0"/>
                <a:cs typeface="Arial"/>
              </a:rPr>
              <a:t>, MIT</a:t>
            </a:r>
          </a:p>
          <a:p>
            <a:endParaRPr lang="en-US" dirty="0"/>
          </a:p>
        </p:txBody>
      </p:sp>
      <p:sp>
        <p:nvSpPr>
          <p:cNvPr id="7" name="TextBox 6"/>
          <p:cNvSpPr txBox="1"/>
          <p:nvPr/>
        </p:nvSpPr>
        <p:spPr>
          <a:xfrm>
            <a:off x="4902200" y="1676400"/>
            <a:ext cx="3048000" cy="3824124"/>
          </a:xfrm>
          <a:prstGeom prst="rect">
            <a:avLst/>
          </a:prstGeom>
          <a:noFill/>
        </p:spPr>
        <p:txBody>
          <a:bodyPr wrap="square" rtlCol="0">
            <a:spAutoFit/>
          </a:bodyPr>
          <a:lstStyle/>
          <a:p>
            <a:pPr marL="342900" indent="-342900" algn="ctr" eaLnBrk="0" hangingPunct="0">
              <a:lnSpc>
                <a:spcPct val="90000"/>
              </a:lnSpc>
              <a:spcBef>
                <a:spcPct val="20000"/>
              </a:spcBef>
            </a:pPr>
            <a:r>
              <a:rPr lang="en-US" sz="3200" b="1" i="1" dirty="0" smtClean="0">
                <a:latin typeface="Arial" charset="0"/>
              </a:rPr>
              <a:t>Enough  </a:t>
            </a:r>
          </a:p>
          <a:p>
            <a:pPr marL="342900" indent="-342900" algn="ctr" eaLnBrk="0" hangingPunct="0">
              <a:lnSpc>
                <a:spcPct val="90000"/>
              </a:lnSpc>
              <a:spcBef>
                <a:spcPct val="20000"/>
              </a:spcBef>
            </a:pPr>
            <a:endParaRPr lang="en-US" sz="3200" b="1" i="1" dirty="0" smtClean="0">
              <a:latin typeface="Arial" charset="0"/>
            </a:endParaRPr>
          </a:p>
          <a:p>
            <a:pPr marL="342900" indent="-342900" algn="ctr" eaLnBrk="0" hangingPunct="0">
              <a:lnSpc>
                <a:spcPct val="90000"/>
              </a:lnSpc>
              <a:spcBef>
                <a:spcPct val="20000"/>
              </a:spcBef>
            </a:pPr>
            <a:r>
              <a:rPr lang="en-US" sz="3200" b="1" i="1" dirty="0" smtClean="0">
                <a:solidFill>
                  <a:srgbClr val="660066"/>
                </a:solidFill>
                <a:latin typeface="Arial" charset="0"/>
              </a:rPr>
              <a:t>For </a:t>
            </a:r>
            <a:r>
              <a:rPr lang="en-US" sz="3200" b="1" i="1" dirty="0" smtClean="0">
                <a:latin typeface="Arial" charset="0"/>
              </a:rPr>
              <a:t>All </a:t>
            </a:r>
          </a:p>
          <a:p>
            <a:pPr marL="342900" indent="-342900" algn="ctr" eaLnBrk="0" hangingPunct="0">
              <a:lnSpc>
                <a:spcPct val="90000"/>
              </a:lnSpc>
              <a:spcBef>
                <a:spcPct val="20000"/>
              </a:spcBef>
            </a:pPr>
            <a:endParaRPr lang="en-US" sz="3200" b="1" i="1" dirty="0" smtClean="0">
              <a:latin typeface="Arial" charset="0"/>
            </a:endParaRPr>
          </a:p>
          <a:p>
            <a:pPr marL="342900" indent="-342900" algn="ctr" eaLnBrk="0" hangingPunct="0">
              <a:lnSpc>
                <a:spcPct val="90000"/>
              </a:lnSpc>
              <a:spcBef>
                <a:spcPct val="20000"/>
              </a:spcBef>
            </a:pPr>
            <a:r>
              <a:rPr lang="en-US" sz="3200" b="1" i="1" dirty="0" smtClean="0">
                <a:solidFill>
                  <a:srgbClr val="660066"/>
                </a:solidFill>
                <a:latin typeface="Arial" charset="0"/>
              </a:rPr>
              <a:t>Forever</a:t>
            </a:r>
            <a:r>
              <a:rPr lang="en-US" sz="3200" dirty="0" smtClean="0">
                <a:solidFill>
                  <a:srgbClr val="660066"/>
                </a:solidFill>
                <a:latin typeface="Arial" charset="0"/>
              </a:rPr>
              <a:t> </a:t>
            </a:r>
          </a:p>
          <a:p>
            <a:pPr marL="342900" indent="-342900" algn="ctr" eaLnBrk="0" hangingPunct="0">
              <a:lnSpc>
                <a:spcPct val="90000"/>
              </a:lnSpc>
              <a:spcBef>
                <a:spcPct val="20000"/>
              </a:spcBef>
            </a:pPr>
            <a:endParaRPr lang="en-US" dirty="0" smtClean="0">
              <a:latin typeface="Arial Narrow" charset="0"/>
            </a:endParaRPr>
          </a:p>
          <a:p>
            <a:pPr marL="342900" indent="-342900" algn="ctr" eaLnBrk="0" hangingPunct="0">
              <a:lnSpc>
                <a:spcPct val="90000"/>
              </a:lnSpc>
              <a:spcBef>
                <a:spcPct val="20000"/>
              </a:spcBef>
            </a:pPr>
            <a:endParaRPr lang="en-US" dirty="0" smtClean="0">
              <a:latin typeface="Arial Narrow" charset="0"/>
            </a:endParaRPr>
          </a:p>
          <a:p>
            <a:pPr marL="342900" indent="-342900" algn="r" eaLnBrk="0" hangingPunct="0">
              <a:lnSpc>
                <a:spcPct val="90000"/>
              </a:lnSpc>
              <a:spcBef>
                <a:spcPct val="20000"/>
              </a:spcBef>
            </a:pPr>
            <a:r>
              <a:rPr lang="en-US" sz="1200" dirty="0" smtClean="0">
                <a:latin typeface="Arial"/>
                <a:cs typeface="Arial"/>
              </a:rPr>
              <a:t>      African Delegate Rio+10</a:t>
            </a:r>
          </a:p>
          <a:p>
            <a:endParaRPr lang="en-US" dirty="0"/>
          </a:p>
        </p:txBody>
      </p:sp>
      <p:cxnSp>
        <p:nvCxnSpPr>
          <p:cNvPr id="9" name="Straight Connector 8"/>
          <p:cNvCxnSpPr/>
          <p:nvPr/>
        </p:nvCxnSpPr>
        <p:spPr>
          <a:xfrm rot="5400000">
            <a:off x="2217454" y="3560255"/>
            <a:ext cx="4682106" cy="1588"/>
          </a:xfrm>
          <a:prstGeom prst="line">
            <a:avLst/>
          </a:prstGeom>
          <a:ln>
            <a:solidFill>
              <a:srgbClr val="604A7B"/>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20700" y="3687568"/>
            <a:ext cx="4037806" cy="1588"/>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908800" y="5677814"/>
            <a:ext cx="1892300" cy="430887"/>
          </a:xfrm>
          <a:prstGeom prst="rect">
            <a:avLst/>
          </a:prstGeom>
          <a:noFill/>
        </p:spPr>
        <p:txBody>
          <a:bodyPr wrap="square" rtlCol="0">
            <a:spAutoFit/>
          </a:bodyPr>
          <a:lstStyle/>
          <a:p>
            <a:r>
              <a:rPr lang="en-US" sz="1100" i="1" dirty="0" smtClean="0">
                <a:latin typeface="Arial"/>
                <a:cs typeface="Arial"/>
              </a:rPr>
              <a:t>Adapted from </a:t>
            </a:r>
            <a:r>
              <a:rPr lang="en-US" sz="1100" i="1" dirty="0" err="1" smtClean="0">
                <a:latin typeface="Arial"/>
                <a:cs typeface="Arial"/>
              </a:rPr>
              <a:t>www.thenaturalstep.org</a:t>
            </a:r>
            <a:endParaRPr lang="en-US" sz="1100" i="1" dirty="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79400"/>
            <a:ext cx="9144000" cy="825237"/>
          </a:xfrm>
        </p:spPr>
        <p:txBody>
          <a:bodyPr>
            <a:noAutofit/>
          </a:bodyPr>
          <a:lstStyle/>
          <a:p>
            <a:pPr eaLnBrk="1" fontAlgn="auto" hangingPunct="1">
              <a:spcAft>
                <a:spcPts val="0"/>
              </a:spcAft>
              <a:defRPr/>
            </a:pPr>
            <a:r>
              <a:rPr lang="en-US" sz="4000" b="1" dirty="0" smtClean="0">
                <a:solidFill>
                  <a:srgbClr val="660066"/>
                </a:solidFill>
                <a:ea typeface="ＭＳ Ｐゴシック" charset="-128"/>
                <a:cs typeface="Arial Black"/>
              </a:rPr>
              <a:t>Funnel Metaphor</a:t>
            </a:r>
          </a:p>
        </p:txBody>
      </p:sp>
      <p:sp>
        <p:nvSpPr>
          <p:cNvPr id="26637" name="Slide Number Placeholder 12"/>
          <p:cNvSpPr>
            <a:spLocks noGrp="1"/>
          </p:cNvSpPr>
          <p:nvPr>
            <p:ph type="sldNum" sz="quarter" idx="4294967295"/>
          </p:nvPr>
        </p:nvSpPr>
        <p:spPr bwMode="auto">
          <a:xfrm>
            <a:off x="7010400" y="6356350"/>
            <a:ext cx="2133600" cy="365125"/>
          </a:xfrm>
          <a:ln>
            <a:miter lim="800000"/>
            <a:headEnd/>
            <a:tailEnd/>
          </a:ln>
        </p:spPr>
        <p:txBody>
          <a:bodyPr/>
          <a:lstStyle/>
          <a:p>
            <a:pPr>
              <a:defRPr/>
            </a:pPr>
            <a:fld id="{63470905-4446-49C5-9707-5C4BB4EAA7AA}" type="slidenum">
              <a:rPr lang="en-US"/>
              <a:pPr>
                <a:defRPr/>
              </a:pPr>
              <a:t>6</a:t>
            </a:fld>
            <a:endParaRPr lang="en-US" dirty="0"/>
          </a:p>
        </p:txBody>
      </p:sp>
      <p:sp>
        <p:nvSpPr>
          <p:cNvPr id="24" name="TextBox 23"/>
          <p:cNvSpPr txBox="1"/>
          <p:nvPr/>
        </p:nvSpPr>
        <p:spPr>
          <a:xfrm>
            <a:off x="6618305" y="5677814"/>
            <a:ext cx="1892300" cy="430887"/>
          </a:xfrm>
          <a:prstGeom prst="rect">
            <a:avLst/>
          </a:prstGeom>
          <a:noFill/>
        </p:spPr>
        <p:txBody>
          <a:bodyPr wrap="square" rtlCol="0">
            <a:spAutoFit/>
          </a:bodyPr>
          <a:lstStyle/>
          <a:p>
            <a:r>
              <a:rPr lang="en-US" sz="1100" i="1" dirty="0" smtClean="0">
                <a:latin typeface="Arial"/>
                <a:cs typeface="Arial"/>
              </a:rPr>
              <a:t>Adapted from </a:t>
            </a:r>
            <a:r>
              <a:rPr lang="en-US" sz="1100" i="1" dirty="0" err="1" smtClean="0">
                <a:latin typeface="Arial"/>
                <a:cs typeface="Arial"/>
              </a:rPr>
              <a:t>www.thenaturalstep.org</a:t>
            </a:r>
            <a:endParaRPr lang="en-US" sz="1100" i="1" dirty="0">
              <a:latin typeface="Arial"/>
              <a:cs typeface="Arial"/>
            </a:endParaRPr>
          </a:p>
        </p:txBody>
      </p:sp>
      <p:grpSp>
        <p:nvGrpSpPr>
          <p:cNvPr id="52" name="Group 51"/>
          <p:cNvGrpSpPr/>
          <p:nvPr/>
        </p:nvGrpSpPr>
        <p:grpSpPr>
          <a:xfrm>
            <a:off x="2369228" y="1320537"/>
            <a:ext cx="2805638" cy="3983993"/>
            <a:chOff x="2654299" y="1320537"/>
            <a:chExt cx="2805638" cy="3983993"/>
          </a:xfrm>
        </p:grpSpPr>
        <p:grpSp>
          <p:nvGrpSpPr>
            <p:cNvPr id="50" name="Group 49"/>
            <p:cNvGrpSpPr/>
            <p:nvPr/>
          </p:nvGrpSpPr>
          <p:grpSpPr>
            <a:xfrm>
              <a:off x="2654299" y="1926962"/>
              <a:ext cx="2805638" cy="3018986"/>
              <a:chOff x="2654299" y="1926962"/>
              <a:chExt cx="2805638" cy="3018986"/>
            </a:xfrm>
          </p:grpSpPr>
          <p:sp>
            <p:nvSpPr>
              <p:cNvPr id="27" name="Oval 26"/>
              <p:cNvSpPr/>
              <p:nvPr/>
            </p:nvSpPr>
            <p:spPr>
              <a:xfrm>
                <a:off x="2654299" y="1926962"/>
                <a:ext cx="896227" cy="3006286"/>
              </a:xfrm>
              <a:prstGeom prst="ellipse">
                <a:avLst/>
              </a:prstGeom>
              <a:gradFill>
                <a:gsLst>
                  <a:gs pos="62000">
                    <a:schemeClr val="bg1"/>
                  </a:gs>
                  <a:gs pos="10000">
                    <a:schemeClr val="bg1">
                      <a:lumMod val="75000"/>
                    </a:schemeClr>
                  </a:gs>
                </a:gsLst>
                <a:lin ang="540000" scaled="0"/>
              </a:grad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16200000" flipH="1">
                <a:off x="3726594" y="1386093"/>
                <a:ext cx="989188" cy="2085153"/>
              </a:xfrm>
              <a:prstGeom prst="line">
                <a:avLst/>
              </a:prstGeom>
              <a:ln w="22225"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flipH="1" flipV="1">
                <a:off x="3687671" y="3301458"/>
                <a:ext cx="1059231" cy="2229749"/>
              </a:xfrm>
              <a:prstGeom prst="line">
                <a:avLst/>
              </a:prstGeom>
              <a:ln w="22225"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Freeform 48"/>
              <p:cNvSpPr/>
              <p:nvPr/>
            </p:nvSpPr>
            <p:spPr>
              <a:xfrm>
                <a:off x="5276465" y="2927349"/>
                <a:ext cx="183472" cy="970786"/>
              </a:xfrm>
              <a:custGeom>
                <a:avLst/>
                <a:gdLst>
                  <a:gd name="connsiteX0" fmla="*/ 0 w 192617"/>
                  <a:gd name="connsiteY0" fmla="*/ 0 h 952500"/>
                  <a:gd name="connsiteX1" fmla="*/ 101600 w 192617"/>
                  <a:gd name="connsiteY1" fmla="*/ 101600 h 952500"/>
                  <a:gd name="connsiteX2" fmla="*/ 165100 w 192617"/>
                  <a:gd name="connsiteY2" fmla="*/ 241300 h 952500"/>
                  <a:gd name="connsiteX3" fmla="*/ 190500 w 192617"/>
                  <a:gd name="connsiteY3" fmla="*/ 431800 h 952500"/>
                  <a:gd name="connsiteX4" fmla="*/ 177800 w 192617"/>
                  <a:gd name="connsiteY4" fmla="*/ 596900 h 952500"/>
                  <a:gd name="connsiteX5" fmla="*/ 139700 w 192617"/>
                  <a:gd name="connsiteY5" fmla="*/ 723900 h 952500"/>
                  <a:gd name="connsiteX6" fmla="*/ 101600 w 192617"/>
                  <a:gd name="connsiteY6" fmla="*/ 850900 h 952500"/>
                  <a:gd name="connsiteX7" fmla="*/ 25400 w 192617"/>
                  <a:gd name="connsiteY7" fmla="*/ 9525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617" h="952500">
                    <a:moveTo>
                      <a:pt x="0" y="0"/>
                    </a:moveTo>
                    <a:cubicBezTo>
                      <a:pt x="37041" y="30691"/>
                      <a:pt x="74083" y="61383"/>
                      <a:pt x="101600" y="101600"/>
                    </a:cubicBezTo>
                    <a:cubicBezTo>
                      <a:pt x="129117" y="141817"/>
                      <a:pt x="150283" y="186267"/>
                      <a:pt x="165100" y="241300"/>
                    </a:cubicBezTo>
                    <a:cubicBezTo>
                      <a:pt x="179917" y="296333"/>
                      <a:pt x="188383" y="372533"/>
                      <a:pt x="190500" y="431800"/>
                    </a:cubicBezTo>
                    <a:cubicBezTo>
                      <a:pt x="192617" y="491067"/>
                      <a:pt x="186267" y="548217"/>
                      <a:pt x="177800" y="596900"/>
                    </a:cubicBezTo>
                    <a:cubicBezTo>
                      <a:pt x="169333" y="645583"/>
                      <a:pt x="139700" y="723900"/>
                      <a:pt x="139700" y="723900"/>
                    </a:cubicBezTo>
                    <a:cubicBezTo>
                      <a:pt x="127000" y="766233"/>
                      <a:pt x="120650" y="812800"/>
                      <a:pt x="101600" y="850900"/>
                    </a:cubicBezTo>
                    <a:cubicBezTo>
                      <a:pt x="82550" y="889000"/>
                      <a:pt x="25400" y="952500"/>
                      <a:pt x="25400" y="952500"/>
                    </a:cubicBezTo>
                  </a:path>
                </a:pathLst>
              </a:custGeom>
              <a:ln w="2540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14" name="Picture 7" descr="Tree"/>
            <p:cNvPicPr>
              <a:picLocks noChangeAspect="1" noChangeArrowheads="1"/>
            </p:cNvPicPr>
            <p:nvPr/>
          </p:nvPicPr>
          <p:blipFill>
            <a:blip r:embed="rId3"/>
            <a:srcRect/>
            <a:stretch>
              <a:fillRect/>
            </a:stretch>
          </p:blipFill>
          <p:spPr bwMode="auto">
            <a:xfrm>
              <a:off x="3822700" y="4589490"/>
              <a:ext cx="454187" cy="522030"/>
            </a:xfrm>
            <a:prstGeom prst="rect">
              <a:avLst/>
            </a:prstGeom>
            <a:noFill/>
            <a:ln w="9525">
              <a:noFill/>
              <a:miter lim="800000"/>
              <a:headEnd/>
              <a:tailEnd/>
            </a:ln>
          </p:spPr>
        </p:pic>
        <p:pic>
          <p:nvPicPr>
            <p:cNvPr id="15" name="Picture 8" descr="Drop"/>
            <p:cNvPicPr>
              <a:picLocks noChangeAspect="1" noChangeArrowheads="1"/>
            </p:cNvPicPr>
            <p:nvPr/>
          </p:nvPicPr>
          <p:blipFill>
            <a:blip r:embed="rId4"/>
            <a:srcRect/>
            <a:stretch>
              <a:fillRect/>
            </a:stretch>
          </p:blipFill>
          <p:spPr bwMode="auto">
            <a:xfrm>
              <a:off x="3369954" y="4850505"/>
              <a:ext cx="279400" cy="454025"/>
            </a:xfrm>
            <a:prstGeom prst="rect">
              <a:avLst/>
            </a:prstGeom>
            <a:noFill/>
            <a:ln w="9525">
              <a:noFill/>
              <a:miter lim="800000"/>
              <a:headEnd/>
              <a:tailEnd/>
            </a:ln>
          </p:spPr>
        </p:pic>
        <p:pic>
          <p:nvPicPr>
            <p:cNvPr id="16" name="Picture 9" descr="Fish"/>
            <p:cNvPicPr>
              <a:picLocks noChangeAspect="1" noChangeArrowheads="1"/>
            </p:cNvPicPr>
            <p:nvPr/>
          </p:nvPicPr>
          <p:blipFill>
            <a:blip r:embed="rId5"/>
            <a:srcRect/>
            <a:stretch>
              <a:fillRect/>
            </a:stretch>
          </p:blipFill>
          <p:spPr bwMode="auto">
            <a:xfrm>
              <a:off x="4373344" y="4355307"/>
              <a:ext cx="568325" cy="327025"/>
            </a:xfrm>
            <a:prstGeom prst="rect">
              <a:avLst/>
            </a:prstGeom>
            <a:noFill/>
            <a:ln w="9525">
              <a:noFill/>
              <a:miter lim="800000"/>
              <a:headEnd/>
              <a:tailEnd/>
            </a:ln>
          </p:spPr>
        </p:pic>
        <p:pic>
          <p:nvPicPr>
            <p:cNvPr id="19" name="Picture 12" descr="Molecule"/>
            <p:cNvPicPr>
              <a:picLocks noChangeAspect="1" noChangeArrowheads="1"/>
            </p:cNvPicPr>
            <p:nvPr/>
          </p:nvPicPr>
          <p:blipFill>
            <a:blip r:embed="rId6"/>
            <a:srcRect/>
            <a:stretch>
              <a:fillRect/>
            </a:stretch>
          </p:blipFill>
          <p:spPr bwMode="auto">
            <a:xfrm>
              <a:off x="3822700" y="1612900"/>
              <a:ext cx="490537" cy="606425"/>
            </a:xfrm>
            <a:prstGeom prst="rect">
              <a:avLst/>
            </a:prstGeom>
            <a:noFill/>
            <a:ln w="9525">
              <a:noFill/>
              <a:miter lim="800000"/>
              <a:headEnd/>
              <a:tailEnd/>
            </a:ln>
          </p:spPr>
        </p:pic>
        <p:pic>
          <p:nvPicPr>
            <p:cNvPr id="20" name="Picture 13" descr="People"/>
            <p:cNvPicPr>
              <a:picLocks noChangeAspect="1" noChangeArrowheads="1"/>
            </p:cNvPicPr>
            <p:nvPr/>
          </p:nvPicPr>
          <p:blipFill>
            <a:blip r:embed="rId7"/>
            <a:srcRect/>
            <a:stretch>
              <a:fillRect/>
            </a:stretch>
          </p:blipFill>
          <p:spPr bwMode="auto">
            <a:xfrm>
              <a:off x="3253197" y="1320537"/>
              <a:ext cx="420687" cy="619125"/>
            </a:xfrm>
            <a:prstGeom prst="rect">
              <a:avLst/>
            </a:prstGeom>
            <a:noFill/>
            <a:ln w="9525">
              <a:noFill/>
              <a:miter lim="800000"/>
              <a:headEnd/>
              <a:tailEnd/>
            </a:ln>
          </p:spPr>
        </p:pic>
        <p:pic>
          <p:nvPicPr>
            <p:cNvPr id="21" name="Picture 14" descr="ShoppingCart"/>
            <p:cNvPicPr>
              <a:picLocks noChangeAspect="1" noChangeArrowheads="1"/>
            </p:cNvPicPr>
            <p:nvPr/>
          </p:nvPicPr>
          <p:blipFill>
            <a:blip r:embed="rId8"/>
            <a:srcRect/>
            <a:stretch>
              <a:fillRect/>
            </a:stretch>
          </p:blipFill>
          <p:spPr bwMode="auto">
            <a:xfrm>
              <a:off x="4482716" y="2026974"/>
              <a:ext cx="374650" cy="431800"/>
            </a:xfrm>
            <a:prstGeom prst="rect">
              <a:avLst/>
            </a:prstGeom>
            <a:noFill/>
            <a:ln w="9525">
              <a:noFill/>
              <a:miter lim="800000"/>
              <a:headEnd/>
              <a:tailEnd/>
            </a:ln>
          </p:spPr>
        </p:pic>
        <p:sp>
          <p:nvSpPr>
            <p:cNvPr id="28" name="TextBox 27"/>
            <p:cNvSpPr txBox="1"/>
            <p:nvPr/>
          </p:nvSpPr>
          <p:spPr>
            <a:xfrm>
              <a:off x="3447666" y="3201778"/>
              <a:ext cx="1714500" cy="338554"/>
            </a:xfrm>
            <a:prstGeom prst="rect">
              <a:avLst/>
            </a:prstGeom>
            <a:noFill/>
          </p:spPr>
          <p:txBody>
            <a:bodyPr wrap="square" rtlCol="0">
              <a:spAutoFit/>
            </a:bodyPr>
            <a:lstStyle/>
            <a:p>
              <a:pPr algn="ctr"/>
              <a:r>
                <a:rPr lang="en-US" sz="1600" dirty="0" err="1" smtClean="0"/>
                <a:t>Unsustainability</a:t>
              </a:r>
              <a:endParaRPr lang="en-US" sz="1600" dirty="0"/>
            </a:p>
          </p:txBody>
        </p:sp>
      </p:grpSp>
      <p:grpSp>
        <p:nvGrpSpPr>
          <p:cNvPr id="51" name="Group 50"/>
          <p:cNvGrpSpPr/>
          <p:nvPr/>
        </p:nvGrpSpPr>
        <p:grpSpPr>
          <a:xfrm>
            <a:off x="227396" y="1843221"/>
            <a:ext cx="2759527" cy="3144590"/>
            <a:chOff x="405196" y="1843221"/>
            <a:chExt cx="2759527" cy="3144590"/>
          </a:xfrm>
        </p:grpSpPr>
        <p:pic>
          <p:nvPicPr>
            <p:cNvPr id="17" name="Picture 10" descr="FunnelArrowBlue"/>
            <p:cNvPicPr>
              <a:picLocks noChangeAspect="1" noChangeArrowheads="1"/>
            </p:cNvPicPr>
            <p:nvPr/>
          </p:nvPicPr>
          <p:blipFill>
            <a:blip r:embed="rId9"/>
            <a:srcRect/>
            <a:stretch>
              <a:fillRect/>
            </a:stretch>
          </p:blipFill>
          <p:spPr bwMode="auto">
            <a:xfrm rot="20450853">
              <a:off x="2439139" y="4060825"/>
              <a:ext cx="720725" cy="690562"/>
            </a:xfrm>
            <a:prstGeom prst="rect">
              <a:avLst/>
            </a:prstGeom>
            <a:noFill/>
            <a:ln w="9525">
              <a:noFill/>
              <a:miter lim="800000"/>
              <a:headEnd/>
              <a:tailEnd/>
            </a:ln>
          </p:spPr>
        </p:pic>
        <p:pic>
          <p:nvPicPr>
            <p:cNvPr id="18" name="Picture 11" descr="FunnelArrowRed"/>
            <p:cNvPicPr>
              <a:picLocks noChangeAspect="1" noChangeArrowheads="1"/>
            </p:cNvPicPr>
            <p:nvPr/>
          </p:nvPicPr>
          <p:blipFill>
            <a:blip r:embed="rId10"/>
            <a:srcRect/>
            <a:stretch>
              <a:fillRect/>
            </a:stretch>
          </p:blipFill>
          <p:spPr bwMode="auto">
            <a:xfrm rot="1073996">
              <a:off x="2445586" y="2115047"/>
              <a:ext cx="719137" cy="688975"/>
            </a:xfrm>
            <a:prstGeom prst="rect">
              <a:avLst/>
            </a:prstGeom>
            <a:noFill/>
            <a:ln w="9525">
              <a:noFill/>
              <a:miter lim="800000"/>
              <a:headEnd/>
              <a:tailEnd/>
            </a:ln>
          </p:spPr>
        </p:pic>
        <p:sp>
          <p:nvSpPr>
            <p:cNvPr id="22" name="Text Box 15"/>
            <p:cNvSpPr txBox="1">
              <a:spLocks noChangeArrowheads="1"/>
            </p:cNvSpPr>
            <p:nvPr/>
          </p:nvSpPr>
          <p:spPr bwMode="auto">
            <a:xfrm>
              <a:off x="405196" y="3972148"/>
              <a:ext cx="1904616" cy="1015663"/>
            </a:xfrm>
            <a:prstGeom prst="rect">
              <a:avLst/>
            </a:prstGeom>
            <a:noFill/>
            <a:ln w="9525">
              <a:noFill/>
              <a:miter lim="800000"/>
              <a:headEnd/>
              <a:tailEnd/>
            </a:ln>
          </p:spPr>
          <p:txBody>
            <a:bodyPr wrap="square">
              <a:prstTxWarp prst="textNoShape">
                <a:avLst/>
              </a:prstTxWarp>
              <a:spAutoFit/>
            </a:bodyPr>
            <a:lstStyle/>
            <a:p>
              <a:pPr algn="r">
                <a:spcBef>
                  <a:spcPct val="50000"/>
                </a:spcBef>
              </a:pPr>
              <a:r>
                <a:rPr lang="fr-FR" sz="1800" b="1" dirty="0" err="1">
                  <a:solidFill>
                    <a:srgbClr val="00467F"/>
                  </a:solidFill>
                  <a:latin typeface="Arial" charset="0"/>
                </a:rPr>
                <a:t>Declining</a:t>
              </a:r>
              <a:endParaRPr lang="fr-FR" sz="1800" b="1" dirty="0">
                <a:solidFill>
                  <a:srgbClr val="00467F"/>
                </a:solidFill>
                <a:latin typeface="Arial" charset="0"/>
              </a:endParaRPr>
            </a:p>
            <a:p>
              <a:pPr algn="r"/>
              <a:r>
                <a:rPr lang="fr-FR" sz="1400" dirty="0" err="1">
                  <a:latin typeface="Arial" charset="0"/>
                </a:rPr>
                <a:t>resources</a:t>
              </a:r>
              <a:r>
                <a:rPr lang="fr-FR" sz="1400" dirty="0">
                  <a:latin typeface="Arial" charset="0"/>
                </a:rPr>
                <a:t> and</a:t>
              </a:r>
              <a:r>
                <a:rPr lang="fr-FR" sz="1400" dirty="0" smtClean="0">
                  <a:latin typeface="Arial" charset="0"/>
                </a:rPr>
                <a:t> </a:t>
              </a:r>
            </a:p>
            <a:p>
              <a:pPr algn="r"/>
              <a:r>
                <a:rPr lang="fr-FR" sz="1400" dirty="0" err="1" smtClean="0">
                  <a:latin typeface="Arial" charset="0"/>
                </a:rPr>
                <a:t>ecosystem</a:t>
              </a:r>
              <a:r>
                <a:rPr lang="fr-FR" sz="1400" dirty="0" smtClean="0">
                  <a:latin typeface="Arial" charset="0"/>
                </a:rPr>
                <a:t> </a:t>
              </a:r>
              <a:br>
                <a:rPr lang="fr-FR" sz="1400" dirty="0" smtClean="0">
                  <a:latin typeface="Arial" charset="0"/>
                </a:rPr>
              </a:br>
              <a:r>
                <a:rPr lang="fr-FR" sz="1400" dirty="0" smtClean="0">
                  <a:latin typeface="Arial" charset="0"/>
                </a:rPr>
                <a:t>services</a:t>
              </a:r>
              <a:endParaRPr lang="fr-FR" sz="1400" dirty="0">
                <a:latin typeface="Arial" charset="0"/>
              </a:endParaRPr>
            </a:p>
          </p:txBody>
        </p:sp>
        <p:sp>
          <p:nvSpPr>
            <p:cNvPr id="23" name="Text Box 16"/>
            <p:cNvSpPr txBox="1">
              <a:spLocks noChangeArrowheads="1"/>
            </p:cNvSpPr>
            <p:nvPr/>
          </p:nvSpPr>
          <p:spPr bwMode="auto">
            <a:xfrm>
              <a:off x="511175" y="1843221"/>
              <a:ext cx="1849437" cy="1231106"/>
            </a:xfrm>
            <a:prstGeom prst="rect">
              <a:avLst/>
            </a:prstGeom>
            <a:noFill/>
            <a:ln w="9525">
              <a:noFill/>
              <a:miter lim="800000"/>
              <a:headEnd/>
              <a:tailEnd/>
            </a:ln>
          </p:spPr>
          <p:txBody>
            <a:bodyPr wrap="square">
              <a:prstTxWarp prst="textNoShape">
                <a:avLst/>
              </a:prstTxWarp>
              <a:spAutoFit/>
            </a:bodyPr>
            <a:lstStyle/>
            <a:p>
              <a:pPr algn="r">
                <a:spcBef>
                  <a:spcPct val="50000"/>
                </a:spcBef>
              </a:pPr>
              <a:r>
                <a:rPr lang="fr-FR" sz="1800" b="1" dirty="0" err="1">
                  <a:solidFill>
                    <a:srgbClr val="B21E3B"/>
                  </a:solidFill>
                  <a:latin typeface="Arial" charset="0"/>
                </a:rPr>
                <a:t>Increasing</a:t>
              </a:r>
              <a:endParaRPr lang="fr-FR" sz="1800" b="1" dirty="0">
                <a:solidFill>
                  <a:srgbClr val="B21E3B"/>
                </a:solidFill>
                <a:latin typeface="Arial" charset="0"/>
              </a:endParaRPr>
            </a:p>
            <a:p>
              <a:pPr algn="r"/>
              <a:r>
                <a:rPr lang="fr-FR" sz="1400" dirty="0" err="1">
                  <a:latin typeface="Arial" charset="0"/>
                </a:rPr>
                <a:t>demand</a:t>
              </a:r>
              <a:r>
                <a:rPr lang="fr-FR" sz="1400" dirty="0">
                  <a:latin typeface="Arial" charset="0"/>
                </a:rPr>
                <a:t> for </a:t>
              </a:r>
              <a:r>
                <a:rPr lang="fr-FR" sz="1400" dirty="0" err="1">
                  <a:latin typeface="Arial" charset="0"/>
                </a:rPr>
                <a:t>resources</a:t>
              </a:r>
              <a:r>
                <a:rPr lang="fr-FR" sz="1400" dirty="0">
                  <a:latin typeface="Arial" charset="0"/>
                </a:rPr>
                <a:t> and </a:t>
              </a:r>
              <a:r>
                <a:rPr lang="fr-FR" sz="1400" dirty="0" err="1">
                  <a:latin typeface="Arial" charset="0"/>
                </a:rPr>
                <a:t>ecosystem</a:t>
              </a:r>
              <a:r>
                <a:rPr lang="fr-FR" sz="1400" dirty="0" smtClean="0">
                  <a:latin typeface="Arial" charset="0"/>
                </a:rPr>
                <a:t> </a:t>
              </a:r>
              <a:br>
                <a:rPr lang="fr-FR" sz="1400" dirty="0" smtClean="0">
                  <a:latin typeface="Arial" charset="0"/>
                </a:rPr>
              </a:br>
              <a:r>
                <a:rPr lang="fr-FR" sz="1400" dirty="0" smtClean="0">
                  <a:latin typeface="Arial" charset="0"/>
                </a:rPr>
                <a:t>services</a:t>
              </a:r>
              <a:endParaRPr lang="fr-FR" sz="1400" dirty="0">
                <a:latin typeface="Arial" charset="0"/>
              </a:endParaRPr>
            </a:p>
          </p:txBody>
        </p:sp>
      </p:grpSp>
      <p:grpSp>
        <p:nvGrpSpPr>
          <p:cNvPr id="77" name="Group 76"/>
          <p:cNvGrpSpPr/>
          <p:nvPr/>
        </p:nvGrpSpPr>
        <p:grpSpPr>
          <a:xfrm>
            <a:off x="4794433" y="2402060"/>
            <a:ext cx="3282767" cy="2020826"/>
            <a:chOff x="4794433" y="2402060"/>
            <a:chExt cx="3282767" cy="2020826"/>
          </a:xfrm>
        </p:grpSpPr>
        <p:sp>
          <p:nvSpPr>
            <p:cNvPr id="54" name="Freeform 53"/>
            <p:cNvSpPr/>
            <p:nvPr/>
          </p:nvSpPr>
          <p:spPr>
            <a:xfrm>
              <a:off x="6720734" y="2949162"/>
              <a:ext cx="197101" cy="970328"/>
            </a:xfrm>
            <a:custGeom>
              <a:avLst/>
              <a:gdLst>
                <a:gd name="connsiteX0" fmla="*/ 0 w 192617"/>
                <a:gd name="connsiteY0" fmla="*/ 0 h 952500"/>
                <a:gd name="connsiteX1" fmla="*/ 101600 w 192617"/>
                <a:gd name="connsiteY1" fmla="*/ 101600 h 952500"/>
                <a:gd name="connsiteX2" fmla="*/ 165100 w 192617"/>
                <a:gd name="connsiteY2" fmla="*/ 241300 h 952500"/>
                <a:gd name="connsiteX3" fmla="*/ 190500 w 192617"/>
                <a:gd name="connsiteY3" fmla="*/ 431800 h 952500"/>
                <a:gd name="connsiteX4" fmla="*/ 177800 w 192617"/>
                <a:gd name="connsiteY4" fmla="*/ 596900 h 952500"/>
                <a:gd name="connsiteX5" fmla="*/ 139700 w 192617"/>
                <a:gd name="connsiteY5" fmla="*/ 723900 h 952500"/>
                <a:gd name="connsiteX6" fmla="*/ 101600 w 192617"/>
                <a:gd name="connsiteY6" fmla="*/ 850900 h 952500"/>
                <a:gd name="connsiteX7" fmla="*/ 25400 w 192617"/>
                <a:gd name="connsiteY7" fmla="*/ 9525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617" h="952500">
                  <a:moveTo>
                    <a:pt x="0" y="0"/>
                  </a:moveTo>
                  <a:cubicBezTo>
                    <a:pt x="37041" y="30691"/>
                    <a:pt x="74083" y="61383"/>
                    <a:pt x="101600" y="101600"/>
                  </a:cubicBezTo>
                  <a:cubicBezTo>
                    <a:pt x="129117" y="141817"/>
                    <a:pt x="150283" y="186267"/>
                    <a:pt x="165100" y="241300"/>
                  </a:cubicBezTo>
                  <a:cubicBezTo>
                    <a:pt x="179917" y="296333"/>
                    <a:pt x="188383" y="372533"/>
                    <a:pt x="190500" y="431800"/>
                  </a:cubicBezTo>
                  <a:cubicBezTo>
                    <a:pt x="192617" y="491067"/>
                    <a:pt x="186267" y="548217"/>
                    <a:pt x="177800" y="596900"/>
                  </a:cubicBezTo>
                  <a:cubicBezTo>
                    <a:pt x="169333" y="645583"/>
                    <a:pt x="139700" y="723900"/>
                    <a:pt x="139700" y="723900"/>
                  </a:cubicBezTo>
                  <a:cubicBezTo>
                    <a:pt x="127000" y="766233"/>
                    <a:pt x="120650" y="812800"/>
                    <a:pt x="101600" y="850900"/>
                  </a:cubicBezTo>
                  <a:cubicBezTo>
                    <a:pt x="82550" y="889000"/>
                    <a:pt x="25400" y="952500"/>
                    <a:pt x="25400" y="952500"/>
                  </a:cubicBezTo>
                </a:path>
              </a:pathLst>
            </a:custGeom>
            <a:ln w="2540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5010841" y="3100178"/>
              <a:ext cx="1714500" cy="584776"/>
            </a:xfrm>
            <a:prstGeom prst="rect">
              <a:avLst/>
            </a:prstGeom>
            <a:noFill/>
          </p:spPr>
          <p:txBody>
            <a:bodyPr wrap="square" rtlCol="0">
              <a:spAutoFit/>
            </a:bodyPr>
            <a:lstStyle/>
            <a:p>
              <a:pPr algn="ctr"/>
              <a:r>
                <a:rPr lang="en-US" sz="1600" dirty="0" smtClean="0"/>
                <a:t>Sustainable </a:t>
              </a:r>
              <a:br>
                <a:rPr lang="en-US" sz="1600" dirty="0" smtClean="0"/>
              </a:br>
              <a:r>
                <a:rPr lang="en-US" sz="1600" dirty="0" smtClean="0"/>
                <a:t>society</a:t>
              </a:r>
              <a:endParaRPr lang="en-US" sz="1600" dirty="0"/>
            </a:p>
          </p:txBody>
        </p:sp>
        <p:grpSp>
          <p:nvGrpSpPr>
            <p:cNvPr id="75" name="Group 74"/>
            <p:cNvGrpSpPr/>
            <p:nvPr/>
          </p:nvGrpSpPr>
          <p:grpSpPr>
            <a:xfrm>
              <a:off x="4794433" y="2402060"/>
              <a:ext cx="3282767" cy="2020826"/>
              <a:chOff x="4972233" y="2414760"/>
              <a:chExt cx="3282767" cy="2020826"/>
            </a:xfrm>
          </p:grpSpPr>
          <p:pic>
            <p:nvPicPr>
              <p:cNvPr id="25" name="Picture 10" descr="FunnelArrowBlue"/>
              <p:cNvPicPr>
                <a:picLocks noChangeAspect="1" noChangeArrowheads="1"/>
              </p:cNvPicPr>
              <p:nvPr/>
            </p:nvPicPr>
            <p:blipFill>
              <a:blip r:embed="rId9"/>
              <a:srcRect/>
              <a:stretch>
                <a:fillRect/>
              </a:stretch>
            </p:blipFill>
            <p:spPr bwMode="auto">
              <a:xfrm rot="21184375">
                <a:off x="5021992" y="2481825"/>
                <a:ext cx="405796" cy="388809"/>
              </a:xfrm>
              <a:prstGeom prst="rect">
                <a:avLst/>
              </a:prstGeom>
              <a:noFill/>
              <a:ln w="9525">
                <a:noFill/>
                <a:miter lim="800000"/>
                <a:headEnd/>
                <a:tailEnd/>
              </a:ln>
            </p:spPr>
          </p:pic>
          <p:pic>
            <p:nvPicPr>
              <p:cNvPr id="26" name="Picture 11" descr="FunnelArrowRed"/>
              <p:cNvPicPr>
                <a:picLocks noChangeAspect="1" noChangeArrowheads="1"/>
              </p:cNvPicPr>
              <p:nvPr/>
            </p:nvPicPr>
            <p:blipFill>
              <a:blip r:embed="rId10"/>
              <a:srcRect/>
              <a:stretch>
                <a:fillRect/>
              </a:stretch>
            </p:blipFill>
            <p:spPr bwMode="auto">
              <a:xfrm rot="156800">
                <a:off x="4972233" y="4020931"/>
                <a:ext cx="432817" cy="414655"/>
              </a:xfrm>
              <a:prstGeom prst="rect">
                <a:avLst/>
              </a:prstGeom>
              <a:noFill/>
              <a:ln w="9525">
                <a:noFill/>
                <a:miter lim="800000"/>
                <a:headEnd/>
                <a:tailEnd/>
              </a:ln>
            </p:spPr>
          </p:pic>
          <p:sp>
            <p:nvSpPr>
              <p:cNvPr id="55" name="Freeform 54"/>
              <p:cNvSpPr/>
              <p:nvPr/>
            </p:nvSpPr>
            <p:spPr>
              <a:xfrm flipH="1">
                <a:off x="6746134" y="2949162"/>
                <a:ext cx="165691" cy="990204"/>
              </a:xfrm>
              <a:custGeom>
                <a:avLst/>
                <a:gdLst>
                  <a:gd name="connsiteX0" fmla="*/ 0 w 192617"/>
                  <a:gd name="connsiteY0" fmla="*/ 0 h 952500"/>
                  <a:gd name="connsiteX1" fmla="*/ 101600 w 192617"/>
                  <a:gd name="connsiteY1" fmla="*/ 101600 h 952500"/>
                  <a:gd name="connsiteX2" fmla="*/ 165100 w 192617"/>
                  <a:gd name="connsiteY2" fmla="*/ 241300 h 952500"/>
                  <a:gd name="connsiteX3" fmla="*/ 190500 w 192617"/>
                  <a:gd name="connsiteY3" fmla="*/ 431800 h 952500"/>
                  <a:gd name="connsiteX4" fmla="*/ 177800 w 192617"/>
                  <a:gd name="connsiteY4" fmla="*/ 596900 h 952500"/>
                  <a:gd name="connsiteX5" fmla="*/ 139700 w 192617"/>
                  <a:gd name="connsiteY5" fmla="*/ 723900 h 952500"/>
                  <a:gd name="connsiteX6" fmla="*/ 101600 w 192617"/>
                  <a:gd name="connsiteY6" fmla="*/ 850900 h 952500"/>
                  <a:gd name="connsiteX7" fmla="*/ 25400 w 192617"/>
                  <a:gd name="connsiteY7" fmla="*/ 9525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617" h="952500">
                    <a:moveTo>
                      <a:pt x="0" y="0"/>
                    </a:moveTo>
                    <a:cubicBezTo>
                      <a:pt x="37041" y="30691"/>
                      <a:pt x="74083" y="61383"/>
                      <a:pt x="101600" y="101600"/>
                    </a:cubicBezTo>
                    <a:cubicBezTo>
                      <a:pt x="129117" y="141817"/>
                      <a:pt x="150283" y="186267"/>
                      <a:pt x="165100" y="241300"/>
                    </a:cubicBezTo>
                    <a:cubicBezTo>
                      <a:pt x="179917" y="296333"/>
                      <a:pt x="188383" y="372533"/>
                      <a:pt x="190500" y="431800"/>
                    </a:cubicBezTo>
                    <a:cubicBezTo>
                      <a:pt x="192617" y="491067"/>
                      <a:pt x="186267" y="548217"/>
                      <a:pt x="177800" y="596900"/>
                    </a:cubicBezTo>
                    <a:cubicBezTo>
                      <a:pt x="169333" y="645583"/>
                      <a:pt x="139700" y="723900"/>
                      <a:pt x="139700" y="723900"/>
                    </a:cubicBezTo>
                    <a:cubicBezTo>
                      <a:pt x="127000" y="766233"/>
                      <a:pt x="120650" y="812800"/>
                      <a:pt x="101600" y="850900"/>
                    </a:cubicBezTo>
                    <a:cubicBezTo>
                      <a:pt x="82550" y="889000"/>
                      <a:pt x="25400" y="952500"/>
                      <a:pt x="25400" y="952500"/>
                    </a:cubicBezTo>
                  </a:path>
                </a:pathLst>
              </a:custGeom>
              <a:ln w="25400" cap="flat" cmpd="sng" algn="ctr">
                <a:solidFill>
                  <a:schemeClr val="tx1">
                    <a:lumMod val="50000"/>
                    <a:lumOff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flipH="1">
                <a:off x="4979769" y="2950750"/>
                <a:ext cx="183472" cy="970786"/>
              </a:xfrm>
              <a:custGeom>
                <a:avLst/>
                <a:gdLst>
                  <a:gd name="connsiteX0" fmla="*/ 0 w 192617"/>
                  <a:gd name="connsiteY0" fmla="*/ 0 h 952500"/>
                  <a:gd name="connsiteX1" fmla="*/ 101600 w 192617"/>
                  <a:gd name="connsiteY1" fmla="*/ 101600 h 952500"/>
                  <a:gd name="connsiteX2" fmla="*/ 165100 w 192617"/>
                  <a:gd name="connsiteY2" fmla="*/ 241300 h 952500"/>
                  <a:gd name="connsiteX3" fmla="*/ 190500 w 192617"/>
                  <a:gd name="connsiteY3" fmla="*/ 431800 h 952500"/>
                  <a:gd name="connsiteX4" fmla="*/ 177800 w 192617"/>
                  <a:gd name="connsiteY4" fmla="*/ 596900 h 952500"/>
                  <a:gd name="connsiteX5" fmla="*/ 139700 w 192617"/>
                  <a:gd name="connsiteY5" fmla="*/ 723900 h 952500"/>
                  <a:gd name="connsiteX6" fmla="*/ 101600 w 192617"/>
                  <a:gd name="connsiteY6" fmla="*/ 850900 h 952500"/>
                  <a:gd name="connsiteX7" fmla="*/ 25400 w 192617"/>
                  <a:gd name="connsiteY7" fmla="*/ 9525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617" h="952500">
                    <a:moveTo>
                      <a:pt x="0" y="0"/>
                    </a:moveTo>
                    <a:cubicBezTo>
                      <a:pt x="37041" y="30691"/>
                      <a:pt x="74083" y="61383"/>
                      <a:pt x="101600" y="101600"/>
                    </a:cubicBezTo>
                    <a:cubicBezTo>
                      <a:pt x="129117" y="141817"/>
                      <a:pt x="150283" y="186267"/>
                      <a:pt x="165100" y="241300"/>
                    </a:cubicBezTo>
                    <a:cubicBezTo>
                      <a:pt x="179917" y="296333"/>
                      <a:pt x="188383" y="372533"/>
                      <a:pt x="190500" y="431800"/>
                    </a:cubicBezTo>
                    <a:cubicBezTo>
                      <a:pt x="192617" y="491067"/>
                      <a:pt x="186267" y="548217"/>
                      <a:pt x="177800" y="596900"/>
                    </a:cubicBezTo>
                    <a:cubicBezTo>
                      <a:pt x="169333" y="645583"/>
                      <a:pt x="139700" y="723900"/>
                      <a:pt x="139700" y="723900"/>
                    </a:cubicBezTo>
                    <a:cubicBezTo>
                      <a:pt x="127000" y="766233"/>
                      <a:pt x="120650" y="812800"/>
                      <a:pt x="101600" y="850900"/>
                    </a:cubicBezTo>
                    <a:cubicBezTo>
                      <a:pt x="82550" y="889000"/>
                      <a:pt x="25400" y="952500"/>
                      <a:pt x="25400" y="952500"/>
                    </a:cubicBezTo>
                  </a:path>
                </a:pathLst>
              </a:custGeom>
              <a:ln w="25400" cap="flat" cmpd="sng" algn="ctr">
                <a:solidFill>
                  <a:schemeClr val="tx1">
                    <a:lumMod val="50000"/>
                    <a:lumOff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9" name="Straight Connector 58"/>
              <p:cNvCxnSpPr/>
              <p:nvPr/>
            </p:nvCxnSpPr>
            <p:spPr>
              <a:xfrm>
                <a:off x="5150541" y="3921536"/>
                <a:ext cx="1786684" cy="10654"/>
              </a:xfrm>
              <a:prstGeom prst="line">
                <a:avLst/>
              </a:prstGeom>
              <a:ln w="22225"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150541" y="2949162"/>
                <a:ext cx="1758259" cy="1589"/>
              </a:xfrm>
              <a:prstGeom prst="line">
                <a:avLst/>
              </a:prstGeom>
              <a:ln w="22225"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3" name="Group 72"/>
              <p:cNvGrpSpPr/>
              <p:nvPr/>
            </p:nvGrpSpPr>
            <p:grpSpPr>
              <a:xfrm>
                <a:off x="6908800" y="2414760"/>
                <a:ext cx="1346200" cy="534402"/>
                <a:chOff x="6466732" y="2414761"/>
                <a:chExt cx="1346200" cy="534402"/>
              </a:xfrm>
            </p:grpSpPr>
            <p:cxnSp>
              <p:nvCxnSpPr>
                <p:cNvPr id="64" name="Straight Connector 63"/>
                <p:cNvCxnSpPr/>
                <p:nvPr/>
              </p:nvCxnSpPr>
              <p:spPr>
                <a:xfrm flipV="1">
                  <a:off x="6466732" y="2681962"/>
                  <a:ext cx="673100" cy="267201"/>
                </a:xfrm>
                <a:prstGeom prst="line">
                  <a:avLst/>
                </a:prstGeom>
                <a:ln w="22225"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139832" y="2414761"/>
                  <a:ext cx="673100" cy="267201"/>
                </a:xfrm>
                <a:prstGeom prst="line">
                  <a:avLst/>
                </a:prstGeom>
                <a:ln w="22225" cap="flat" cmpd="sng" algn="ctr">
                  <a:solidFill>
                    <a:srgbClr val="7F7F7F"/>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6924525" y="3932190"/>
                <a:ext cx="1313030" cy="500347"/>
                <a:chOff x="6499902" y="3942891"/>
                <a:chExt cx="1313030" cy="500347"/>
              </a:xfrm>
            </p:grpSpPr>
            <p:cxnSp>
              <p:nvCxnSpPr>
                <p:cNvPr id="66" name="Straight Connector 65"/>
                <p:cNvCxnSpPr>
                  <a:stCxn id="54" idx="7"/>
                </p:cNvCxnSpPr>
                <p:nvPr/>
              </p:nvCxnSpPr>
              <p:spPr>
                <a:xfrm>
                  <a:off x="6499902" y="3942891"/>
                  <a:ext cx="657375" cy="233146"/>
                </a:xfrm>
                <a:prstGeom prst="line">
                  <a:avLst/>
                </a:prstGeom>
                <a:ln w="22225"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7139832" y="4176037"/>
                  <a:ext cx="673100" cy="267201"/>
                </a:xfrm>
                <a:prstGeom prst="line">
                  <a:avLst/>
                </a:prstGeom>
                <a:ln w="22225" cap="flat" cmpd="sng" algn="ctr">
                  <a:solidFill>
                    <a:srgbClr val="7F7F7F"/>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28600"/>
            <a:ext cx="9144000" cy="660400"/>
          </a:xfrm>
        </p:spPr>
        <p:txBody>
          <a:bodyPr>
            <a:noAutofit/>
          </a:bodyPr>
          <a:lstStyle/>
          <a:p>
            <a:pPr eaLnBrk="1" fontAlgn="auto" hangingPunct="1">
              <a:spcAft>
                <a:spcPts val="0"/>
              </a:spcAft>
              <a:defRPr/>
            </a:pPr>
            <a:r>
              <a:rPr lang="en-US" sz="4000" b="1" dirty="0" smtClean="0">
                <a:solidFill>
                  <a:srgbClr val="660066"/>
                </a:solidFill>
                <a:ea typeface="ＭＳ Ｐゴシック" charset="-128"/>
                <a:cs typeface="Arial Black"/>
              </a:rPr>
              <a:t>Conventional Thinking</a:t>
            </a:r>
          </a:p>
        </p:txBody>
      </p:sp>
      <p:sp>
        <p:nvSpPr>
          <p:cNvPr id="26637" name="Slide Number Placeholder 12"/>
          <p:cNvSpPr>
            <a:spLocks noGrp="1"/>
          </p:cNvSpPr>
          <p:nvPr>
            <p:ph type="sldNum" sz="quarter" idx="4294967295"/>
          </p:nvPr>
        </p:nvSpPr>
        <p:spPr bwMode="auto">
          <a:xfrm>
            <a:off x="7010400" y="6356350"/>
            <a:ext cx="2133600" cy="365125"/>
          </a:xfrm>
          <a:ln>
            <a:miter lim="800000"/>
            <a:headEnd/>
            <a:tailEnd/>
          </a:ln>
        </p:spPr>
        <p:txBody>
          <a:bodyPr/>
          <a:lstStyle/>
          <a:p>
            <a:pPr>
              <a:defRPr/>
            </a:pPr>
            <a:fld id="{63470905-4446-49C5-9707-5C4BB4EAA7AA}" type="slidenum">
              <a:rPr lang="en-US"/>
              <a:pPr>
                <a:defRPr/>
              </a:pPr>
              <a:t>7</a:t>
            </a:fld>
            <a:endParaRPr lang="en-US" dirty="0"/>
          </a:p>
        </p:txBody>
      </p:sp>
      <p:sp>
        <p:nvSpPr>
          <p:cNvPr id="37" name="TextBox 36"/>
          <p:cNvSpPr txBox="1"/>
          <p:nvPr/>
        </p:nvSpPr>
        <p:spPr>
          <a:xfrm>
            <a:off x="1104900" y="1803400"/>
            <a:ext cx="3314700" cy="3046988"/>
          </a:xfrm>
          <a:prstGeom prst="rect">
            <a:avLst/>
          </a:prstGeom>
          <a:noFill/>
        </p:spPr>
        <p:txBody>
          <a:bodyPr wrap="square" rtlCol="0">
            <a:spAutoFit/>
          </a:bodyPr>
          <a:lstStyle/>
          <a:p>
            <a:r>
              <a:rPr lang="en-US" sz="2400" dirty="0" smtClean="0">
                <a:latin typeface="Arial" charset="0"/>
                <a:ea typeface="ＭＳ Ｐゴシック" charset="0"/>
                <a:cs typeface="ＭＳ Ｐゴシック" charset="0"/>
              </a:rPr>
              <a:t>Traditionally, we try to understand complex systems by reducing the whole and studying the </a:t>
            </a:r>
            <a:r>
              <a:rPr lang="en-US" sz="2400" b="1" u="sng" dirty="0" smtClean="0">
                <a:solidFill>
                  <a:srgbClr val="660066"/>
                </a:solidFill>
                <a:latin typeface="Arial" charset="0"/>
                <a:ea typeface="ＭＳ Ｐゴシック" charset="0"/>
                <a:cs typeface="ＭＳ Ｐゴシック" charset="0"/>
              </a:rPr>
              <a:t>individual parts.</a:t>
            </a:r>
            <a:endParaRPr lang="en-US" sz="2400" dirty="0" smtClean="0">
              <a:solidFill>
                <a:srgbClr val="660066"/>
              </a:solidFill>
              <a:latin typeface="Arial" charset="0"/>
              <a:ea typeface="ＭＳ Ｐゴシック" charset="0"/>
              <a:cs typeface="ＭＳ Ｐゴシック" charset="0"/>
            </a:endParaRPr>
          </a:p>
          <a:p>
            <a:endParaRPr lang="en-US" sz="2400" dirty="0" smtClean="0">
              <a:latin typeface="Arial" charset="0"/>
              <a:ea typeface="ＭＳ Ｐゴシック" charset="0"/>
              <a:cs typeface="ＭＳ Ｐゴシック" charset="0"/>
            </a:endParaRPr>
          </a:p>
          <a:p>
            <a:r>
              <a:rPr lang="en-US" sz="2400" dirty="0" smtClean="0">
                <a:latin typeface="Arial" charset="0"/>
                <a:ea typeface="ＭＳ Ｐゴシック" charset="0"/>
                <a:cs typeface="ＭＳ Ｐゴシック" charset="0"/>
              </a:rPr>
              <a:t>This is called </a:t>
            </a:r>
            <a:r>
              <a:rPr lang="en-US" sz="2400" b="1" u="sng" dirty="0" smtClean="0">
                <a:solidFill>
                  <a:srgbClr val="660066"/>
                </a:solidFill>
                <a:latin typeface="Arial" charset="0"/>
                <a:ea typeface="ＭＳ Ｐゴシック" charset="0"/>
                <a:cs typeface="ＭＳ Ｐゴシック" charset="0"/>
              </a:rPr>
              <a:t>reductionist thinking.</a:t>
            </a:r>
            <a:endParaRPr lang="en-US" sz="2400" dirty="0">
              <a:solidFill>
                <a:srgbClr val="660066"/>
              </a:solidFill>
              <a:latin typeface="Arial" charset="0"/>
              <a:ea typeface="ＭＳ Ｐゴシック" charset="0"/>
              <a:cs typeface="ＭＳ Ｐゴシック" charset="0"/>
            </a:endParaRPr>
          </a:p>
        </p:txBody>
      </p:sp>
      <p:sp>
        <p:nvSpPr>
          <p:cNvPr id="39" name="TextBox 38"/>
          <p:cNvSpPr txBox="1"/>
          <p:nvPr/>
        </p:nvSpPr>
        <p:spPr>
          <a:xfrm>
            <a:off x="6908800" y="5677814"/>
            <a:ext cx="1892300" cy="430887"/>
          </a:xfrm>
          <a:prstGeom prst="rect">
            <a:avLst/>
          </a:prstGeom>
          <a:noFill/>
        </p:spPr>
        <p:txBody>
          <a:bodyPr wrap="square" rtlCol="0">
            <a:spAutoFit/>
          </a:bodyPr>
          <a:lstStyle/>
          <a:p>
            <a:r>
              <a:rPr lang="en-US" sz="1100" i="1" dirty="0" smtClean="0">
                <a:latin typeface="Arial"/>
                <a:cs typeface="Arial"/>
              </a:rPr>
              <a:t>Adapted from </a:t>
            </a:r>
            <a:r>
              <a:rPr lang="en-US" sz="1100" i="1" dirty="0" err="1" smtClean="0">
                <a:latin typeface="Arial"/>
                <a:cs typeface="Arial"/>
              </a:rPr>
              <a:t>www.thenaturalstep.org</a:t>
            </a:r>
            <a:endParaRPr lang="en-US" sz="1100" i="1" dirty="0">
              <a:latin typeface="Arial"/>
              <a:cs typeface="Arial"/>
            </a:endParaRPr>
          </a:p>
        </p:txBody>
      </p:sp>
      <p:pic>
        <p:nvPicPr>
          <p:cNvPr id="8" name="Picture 7" descr="leaf 0008.jpg"/>
          <p:cNvPicPr>
            <a:picLocks noChangeAspect="1"/>
          </p:cNvPicPr>
          <p:nvPr/>
        </p:nvPicPr>
        <p:blipFill>
          <a:blip r:embed="rId3"/>
          <a:srcRect t="-499"/>
          <a:stretch>
            <a:fillRect/>
          </a:stretch>
        </p:blipFill>
        <p:spPr>
          <a:xfrm>
            <a:off x="4944872" y="1191060"/>
            <a:ext cx="2891760" cy="44758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28600"/>
            <a:ext cx="9144000" cy="825500"/>
          </a:xfrm>
        </p:spPr>
        <p:txBody>
          <a:bodyPr>
            <a:noAutofit/>
          </a:bodyPr>
          <a:lstStyle/>
          <a:p>
            <a:pPr eaLnBrk="1" fontAlgn="auto" hangingPunct="1">
              <a:spcAft>
                <a:spcPts val="0"/>
              </a:spcAft>
              <a:defRPr/>
            </a:pPr>
            <a:r>
              <a:rPr lang="en-US" sz="4000" b="1" dirty="0" smtClean="0">
                <a:solidFill>
                  <a:srgbClr val="660066"/>
                </a:solidFill>
                <a:ea typeface="ＭＳ Ｐゴシック" charset="-128"/>
                <a:cs typeface="Arial Black"/>
              </a:rPr>
              <a:t>Systems Thinking</a:t>
            </a:r>
          </a:p>
        </p:txBody>
      </p:sp>
      <p:sp>
        <p:nvSpPr>
          <p:cNvPr id="26637" name="Slide Number Placeholder 12"/>
          <p:cNvSpPr>
            <a:spLocks noGrp="1"/>
          </p:cNvSpPr>
          <p:nvPr>
            <p:ph type="sldNum" sz="quarter" idx="4294967295"/>
          </p:nvPr>
        </p:nvSpPr>
        <p:spPr bwMode="auto">
          <a:xfrm>
            <a:off x="7010400" y="6356350"/>
            <a:ext cx="2133600" cy="365125"/>
          </a:xfrm>
          <a:ln>
            <a:miter lim="800000"/>
            <a:headEnd/>
            <a:tailEnd/>
          </a:ln>
        </p:spPr>
        <p:txBody>
          <a:bodyPr/>
          <a:lstStyle/>
          <a:p>
            <a:pPr>
              <a:defRPr/>
            </a:pPr>
            <a:fld id="{63470905-4446-49C5-9707-5C4BB4EAA7AA}" type="slidenum">
              <a:rPr lang="en-US"/>
              <a:pPr>
                <a:defRPr/>
              </a:pPr>
              <a:t>8</a:t>
            </a:fld>
            <a:endParaRPr lang="en-US" dirty="0"/>
          </a:p>
        </p:txBody>
      </p:sp>
      <p:sp>
        <p:nvSpPr>
          <p:cNvPr id="37" name="TextBox 36"/>
          <p:cNvSpPr txBox="1"/>
          <p:nvPr/>
        </p:nvSpPr>
        <p:spPr>
          <a:xfrm>
            <a:off x="787400" y="1371600"/>
            <a:ext cx="3530600" cy="3231654"/>
          </a:xfrm>
          <a:prstGeom prst="rect">
            <a:avLst/>
          </a:prstGeom>
          <a:noFill/>
        </p:spPr>
        <p:txBody>
          <a:bodyPr wrap="square" rtlCol="0">
            <a:spAutoFit/>
          </a:bodyPr>
          <a:lstStyle/>
          <a:p>
            <a:pPr>
              <a:spcBef>
                <a:spcPct val="50000"/>
              </a:spcBef>
            </a:pPr>
            <a:r>
              <a:rPr lang="en-US" sz="2400" dirty="0" smtClean="0">
                <a:latin typeface="Arial" charset="0"/>
                <a:ea typeface="ＭＳ Ｐゴシック" charset="0"/>
                <a:cs typeface="ＭＳ Ｐゴシック" charset="0"/>
              </a:rPr>
              <a:t>The properties of systems depend on the </a:t>
            </a:r>
            <a:r>
              <a:rPr lang="en-US" sz="2400" b="1" u="sng" dirty="0" smtClean="0">
                <a:solidFill>
                  <a:srgbClr val="660066"/>
                </a:solidFill>
                <a:latin typeface="Arial" charset="0"/>
                <a:ea typeface="ＭＳ Ｐゴシック" charset="0"/>
                <a:cs typeface="ＭＳ Ｐゴシック" charset="0"/>
              </a:rPr>
              <a:t>relationships</a:t>
            </a:r>
            <a:r>
              <a:rPr lang="en-US" sz="2400" b="1" dirty="0" smtClean="0">
                <a:solidFill>
                  <a:srgbClr val="660066"/>
                </a:solidFill>
                <a:latin typeface="Arial" charset="0"/>
                <a:ea typeface="ＭＳ Ｐゴシック" charset="0"/>
                <a:cs typeface="ＭＳ Ｐゴシック" charset="0"/>
              </a:rPr>
              <a:t> </a:t>
            </a:r>
            <a:r>
              <a:rPr lang="en-US" sz="2400" dirty="0" smtClean="0">
                <a:latin typeface="Arial" charset="0"/>
                <a:ea typeface="ＭＳ Ｐゴシック" charset="0"/>
                <a:cs typeface="ＭＳ Ｐゴシック" charset="0"/>
              </a:rPr>
              <a:t>between the parts as much as the parts themselves.</a:t>
            </a:r>
          </a:p>
          <a:p>
            <a:pPr>
              <a:spcBef>
                <a:spcPct val="50000"/>
              </a:spcBef>
            </a:pPr>
            <a:r>
              <a:rPr lang="en-US" sz="2400" dirty="0" smtClean="0">
                <a:latin typeface="Arial" charset="0"/>
                <a:ea typeface="ＭＳ Ｐゴシック" charset="0"/>
                <a:cs typeface="ＭＳ Ｐゴシック" charset="0"/>
              </a:rPr>
              <a:t>When you </a:t>
            </a:r>
            <a:r>
              <a:rPr lang="en-US" sz="2400" b="1" u="sng" dirty="0" smtClean="0">
                <a:solidFill>
                  <a:srgbClr val="660066"/>
                </a:solidFill>
                <a:latin typeface="Arial" charset="0"/>
                <a:ea typeface="ＭＳ Ｐゴシック" charset="0"/>
                <a:cs typeface="ＭＳ Ｐゴシック" charset="0"/>
              </a:rPr>
              <a:t>dissect</a:t>
            </a:r>
            <a:r>
              <a:rPr lang="en-US" sz="2400" dirty="0" smtClean="0">
                <a:solidFill>
                  <a:srgbClr val="660066"/>
                </a:solidFill>
                <a:latin typeface="Arial" charset="0"/>
                <a:ea typeface="ＭＳ Ｐゴシック" charset="0"/>
                <a:cs typeface="ＭＳ Ｐゴシック" charset="0"/>
              </a:rPr>
              <a:t> </a:t>
            </a:r>
            <a:r>
              <a:rPr lang="en-US" sz="2400" dirty="0" smtClean="0">
                <a:latin typeface="Arial" charset="0"/>
                <a:ea typeface="ＭＳ Ｐゴシック" charset="0"/>
                <a:cs typeface="ＭＳ Ｐゴシック" charset="0"/>
              </a:rPr>
              <a:t>the system, you destroy the pattern of relationships. </a:t>
            </a:r>
            <a:endParaRPr lang="en-US" sz="2400" b="1" dirty="0">
              <a:latin typeface="Arial" charset="0"/>
              <a:ea typeface="ＭＳ Ｐゴシック" charset="0"/>
              <a:cs typeface="ＭＳ Ｐゴシック" charset="0"/>
            </a:endParaRPr>
          </a:p>
        </p:txBody>
      </p:sp>
      <p:sp>
        <p:nvSpPr>
          <p:cNvPr id="6" name="TextBox 5"/>
          <p:cNvSpPr txBox="1"/>
          <p:nvPr/>
        </p:nvSpPr>
        <p:spPr>
          <a:xfrm>
            <a:off x="6908800" y="5677814"/>
            <a:ext cx="1892300" cy="430887"/>
          </a:xfrm>
          <a:prstGeom prst="rect">
            <a:avLst/>
          </a:prstGeom>
          <a:noFill/>
        </p:spPr>
        <p:txBody>
          <a:bodyPr wrap="square" rtlCol="0">
            <a:spAutoFit/>
          </a:bodyPr>
          <a:lstStyle/>
          <a:p>
            <a:r>
              <a:rPr lang="en-US" sz="1100" i="1" dirty="0" smtClean="0">
                <a:latin typeface="Arial"/>
                <a:cs typeface="Arial"/>
              </a:rPr>
              <a:t>Adapted from </a:t>
            </a:r>
            <a:r>
              <a:rPr lang="en-US" sz="1100" i="1" dirty="0" err="1" smtClean="0">
                <a:latin typeface="Arial"/>
                <a:cs typeface="Arial"/>
              </a:rPr>
              <a:t>www.thenaturalstep.org</a:t>
            </a:r>
            <a:endParaRPr lang="en-US" sz="1100" i="1" dirty="0">
              <a:latin typeface="Arial"/>
              <a:cs typeface="Arial"/>
            </a:endParaRPr>
          </a:p>
        </p:txBody>
      </p:sp>
      <p:pic>
        <p:nvPicPr>
          <p:cNvPr id="8" name="Picture 7" descr="Magic Hour 0250.jpg"/>
          <p:cNvPicPr>
            <a:picLocks noChangeAspect="1"/>
          </p:cNvPicPr>
          <p:nvPr/>
        </p:nvPicPr>
        <p:blipFill>
          <a:blip r:embed="rId3"/>
          <a:stretch>
            <a:fillRect/>
          </a:stretch>
        </p:blipFill>
        <p:spPr>
          <a:xfrm>
            <a:off x="4572000" y="1524000"/>
            <a:ext cx="4169664" cy="3492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333375"/>
            <a:ext cx="9144000" cy="708025"/>
          </a:xfrm>
        </p:spPr>
        <p:txBody>
          <a:bodyPr>
            <a:normAutofit/>
          </a:bodyPr>
          <a:lstStyle/>
          <a:p>
            <a:pPr eaLnBrk="1" hangingPunct="1"/>
            <a:r>
              <a:rPr lang="en-US" sz="4000" b="1" dirty="0" smtClean="0">
                <a:solidFill>
                  <a:srgbClr val="660066"/>
                </a:solidFill>
                <a:cs typeface="Arial Black"/>
              </a:rPr>
              <a:t>Cycles of Nature</a:t>
            </a:r>
          </a:p>
        </p:txBody>
      </p:sp>
      <p:sp>
        <p:nvSpPr>
          <p:cNvPr id="13" name="TextBox 12"/>
          <p:cNvSpPr txBox="1"/>
          <p:nvPr/>
        </p:nvSpPr>
        <p:spPr>
          <a:xfrm>
            <a:off x="6934200" y="5644208"/>
            <a:ext cx="1892300" cy="461665"/>
          </a:xfrm>
          <a:prstGeom prst="rect">
            <a:avLst/>
          </a:prstGeom>
          <a:noFill/>
        </p:spPr>
        <p:txBody>
          <a:bodyPr wrap="square" rtlCol="0">
            <a:spAutoFit/>
          </a:bodyPr>
          <a:lstStyle/>
          <a:p>
            <a:r>
              <a:rPr lang="en-US" sz="1200" dirty="0" smtClean="0">
                <a:latin typeface="Arial"/>
                <a:cs typeface="Arial"/>
              </a:rPr>
              <a:t>From </a:t>
            </a:r>
            <a:r>
              <a:rPr lang="en-US" sz="1200" dirty="0" err="1" smtClean="0">
                <a:latin typeface="Arial"/>
                <a:cs typeface="Arial"/>
              </a:rPr>
              <a:t>www.thenaturalstep.org</a:t>
            </a:r>
            <a:endParaRPr lang="en-US" sz="1200" dirty="0">
              <a:latin typeface="Arial"/>
              <a:cs typeface="Arial"/>
            </a:endParaRPr>
          </a:p>
        </p:txBody>
      </p:sp>
      <p:pic>
        <p:nvPicPr>
          <p:cNvPr id="14" name="Picture 4" descr="Biosphere_ArrowDown"/>
          <p:cNvPicPr>
            <a:picLocks noChangeAspect="1" noChangeArrowheads="1"/>
          </p:cNvPicPr>
          <p:nvPr/>
        </p:nvPicPr>
        <p:blipFill>
          <a:blip r:embed="rId3"/>
          <a:srcRect/>
          <a:stretch>
            <a:fillRect/>
          </a:stretch>
        </p:blipFill>
        <p:spPr bwMode="auto">
          <a:xfrm>
            <a:off x="2843213" y="3657600"/>
            <a:ext cx="3313112" cy="1447800"/>
          </a:xfrm>
          <a:prstGeom prst="rect">
            <a:avLst/>
          </a:prstGeom>
          <a:noFill/>
          <a:ln w="9525">
            <a:noFill/>
            <a:miter lim="800000"/>
            <a:headEnd/>
            <a:tailEnd/>
          </a:ln>
        </p:spPr>
      </p:pic>
      <p:pic>
        <p:nvPicPr>
          <p:cNvPr id="15" name="Picture 5" descr="Biosphere_ArrowUp"/>
          <p:cNvPicPr>
            <a:picLocks noChangeAspect="1" noChangeArrowheads="1"/>
          </p:cNvPicPr>
          <p:nvPr/>
        </p:nvPicPr>
        <p:blipFill>
          <a:blip r:embed="rId4"/>
          <a:srcRect/>
          <a:stretch>
            <a:fillRect/>
          </a:stretch>
        </p:blipFill>
        <p:spPr bwMode="auto">
          <a:xfrm>
            <a:off x="2847975" y="1835150"/>
            <a:ext cx="3379788" cy="1462088"/>
          </a:xfrm>
          <a:prstGeom prst="rect">
            <a:avLst/>
          </a:prstGeom>
          <a:noFill/>
          <a:ln w="9525">
            <a:noFill/>
            <a:miter lim="800000"/>
            <a:headEnd/>
            <a:tailEnd/>
          </a:ln>
        </p:spPr>
      </p:pic>
      <p:pic>
        <p:nvPicPr>
          <p:cNvPr id="16" name="Picture 6" descr="CirclesTSN_PaleGreen"/>
          <p:cNvPicPr>
            <a:picLocks noChangeAspect="1" noChangeArrowheads="1"/>
          </p:cNvPicPr>
          <p:nvPr/>
        </p:nvPicPr>
        <p:blipFill>
          <a:blip r:embed="rId5"/>
          <a:srcRect/>
          <a:stretch>
            <a:fillRect/>
          </a:stretch>
        </p:blipFill>
        <p:spPr bwMode="auto">
          <a:xfrm>
            <a:off x="3441700" y="2439988"/>
            <a:ext cx="2160588" cy="2143125"/>
          </a:xfrm>
          <a:prstGeom prst="rect">
            <a:avLst/>
          </a:prstGeom>
          <a:noFill/>
          <a:ln w="9525">
            <a:noFill/>
            <a:miter lim="800000"/>
            <a:headEnd/>
            <a:tailEnd/>
          </a:ln>
        </p:spPr>
      </p:pic>
      <p:pic>
        <p:nvPicPr>
          <p:cNvPr id="17" name="Picture 7" descr="Cow"/>
          <p:cNvPicPr>
            <a:picLocks noChangeAspect="1" noChangeArrowheads="1"/>
          </p:cNvPicPr>
          <p:nvPr/>
        </p:nvPicPr>
        <p:blipFill>
          <a:blip r:embed="rId6"/>
          <a:srcRect/>
          <a:stretch>
            <a:fillRect/>
          </a:stretch>
        </p:blipFill>
        <p:spPr bwMode="auto">
          <a:xfrm>
            <a:off x="5724525" y="3178175"/>
            <a:ext cx="863600" cy="552450"/>
          </a:xfrm>
          <a:prstGeom prst="rect">
            <a:avLst/>
          </a:prstGeom>
          <a:noFill/>
          <a:ln w="9525">
            <a:noFill/>
            <a:miter lim="800000"/>
            <a:headEnd/>
            <a:tailEnd/>
          </a:ln>
        </p:spPr>
      </p:pic>
      <p:pic>
        <p:nvPicPr>
          <p:cNvPr id="18" name="Picture 8" descr="Leaves"/>
          <p:cNvPicPr>
            <a:picLocks noChangeAspect="1" noChangeArrowheads="1"/>
          </p:cNvPicPr>
          <p:nvPr/>
        </p:nvPicPr>
        <p:blipFill>
          <a:blip r:embed="rId7"/>
          <a:srcRect/>
          <a:stretch>
            <a:fillRect/>
          </a:stretch>
        </p:blipFill>
        <p:spPr bwMode="auto">
          <a:xfrm>
            <a:off x="1979613" y="3297238"/>
            <a:ext cx="1212850" cy="474662"/>
          </a:xfrm>
          <a:prstGeom prst="rect">
            <a:avLst/>
          </a:prstGeom>
          <a:noFill/>
          <a:ln w="9525">
            <a:noFill/>
            <a:miter lim="800000"/>
            <a:headEnd/>
            <a:tailEnd/>
          </a:ln>
        </p:spPr>
      </p:pic>
      <p:pic>
        <p:nvPicPr>
          <p:cNvPr id="19" name="Picture 9" descr="Lithosphere"/>
          <p:cNvPicPr>
            <a:picLocks noChangeAspect="1" noChangeArrowheads="1"/>
          </p:cNvPicPr>
          <p:nvPr/>
        </p:nvPicPr>
        <p:blipFill>
          <a:blip r:embed="rId8"/>
          <a:srcRect/>
          <a:stretch>
            <a:fillRect/>
          </a:stretch>
        </p:blipFill>
        <p:spPr bwMode="auto">
          <a:xfrm>
            <a:off x="2962275" y="5408613"/>
            <a:ext cx="3265488" cy="419100"/>
          </a:xfrm>
          <a:prstGeom prst="rect">
            <a:avLst/>
          </a:prstGeom>
          <a:noFill/>
          <a:ln w="9525">
            <a:noFill/>
            <a:miter lim="800000"/>
            <a:headEnd/>
            <a:tailEnd/>
          </a:ln>
        </p:spPr>
      </p:pic>
      <p:pic>
        <p:nvPicPr>
          <p:cNvPr id="20" name="Picture 10" descr="Sun"/>
          <p:cNvPicPr>
            <a:picLocks noChangeAspect="1" noChangeArrowheads="1"/>
          </p:cNvPicPr>
          <p:nvPr/>
        </p:nvPicPr>
        <p:blipFill>
          <a:blip r:embed="rId9"/>
          <a:srcRect/>
          <a:stretch>
            <a:fillRect/>
          </a:stretch>
        </p:blipFill>
        <p:spPr bwMode="auto">
          <a:xfrm>
            <a:off x="2490788" y="1209675"/>
            <a:ext cx="723900" cy="709613"/>
          </a:xfrm>
          <a:prstGeom prst="rect">
            <a:avLst/>
          </a:prstGeom>
          <a:noFill/>
          <a:ln w="9525">
            <a:noFill/>
            <a:miter lim="800000"/>
            <a:headEnd/>
            <a:tailEnd/>
          </a:ln>
        </p:spPr>
      </p:pic>
      <p:pic>
        <p:nvPicPr>
          <p:cNvPr id="21" name="Picture 11" descr="SunRays"/>
          <p:cNvPicPr>
            <a:picLocks noChangeAspect="1" noChangeArrowheads="1"/>
          </p:cNvPicPr>
          <p:nvPr/>
        </p:nvPicPr>
        <p:blipFill>
          <a:blip r:embed="rId10"/>
          <a:srcRect/>
          <a:stretch>
            <a:fillRect/>
          </a:stretch>
        </p:blipFill>
        <p:spPr bwMode="auto">
          <a:xfrm>
            <a:off x="2922588" y="1747838"/>
            <a:ext cx="569912" cy="574675"/>
          </a:xfrm>
          <a:prstGeom prst="rect">
            <a:avLst/>
          </a:prstGeom>
          <a:noFill/>
          <a:ln w="9525">
            <a:noFill/>
            <a:miter lim="800000"/>
            <a:headEnd/>
            <a:tailEnd/>
          </a:ln>
        </p:spPr>
      </p:pic>
      <p:pic>
        <p:nvPicPr>
          <p:cNvPr id="22" name="Picture 12" descr="RaysOut"/>
          <p:cNvPicPr>
            <a:picLocks noChangeAspect="1" noChangeArrowheads="1"/>
          </p:cNvPicPr>
          <p:nvPr/>
        </p:nvPicPr>
        <p:blipFill>
          <a:blip r:embed="rId11"/>
          <a:srcRect/>
          <a:stretch>
            <a:fillRect/>
          </a:stretch>
        </p:blipFill>
        <p:spPr bwMode="auto">
          <a:xfrm rot="240643">
            <a:off x="5508625" y="1682750"/>
            <a:ext cx="627063" cy="679450"/>
          </a:xfrm>
          <a:prstGeom prst="rect">
            <a:avLst/>
          </a:prstGeom>
          <a:noFill/>
          <a:ln w="9525">
            <a:noFill/>
            <a:miter lim="800000"/>
            <a:headEnd/>
            <a:tailEnd/>
          </a:ln>
        </p:spPr>
      </p:pic>
      <p:pic>
        <p:nvPicPr>
          <p:cNvPr id="23" name="Picture 13" descr="ArrowLithoDown"/>
          <p:cNvPicPr>
            <a:picLocks noChangeAspect="1" noChangeArrowheads="1"/>
          </p:cNvPicPr>
          <p:nvPr/>
        </p:nvPicPr>
        <p:blipFill>
          <a:blip r:embed="rId12"/>
          <a:srcRect/>
          <a:stretch>
            <a:fillRect/>
          </a:stretch>
        </p:blipFill>
        <p:spPr bwMode="auto">
          <a:xfrm>
            <a:off x="5510213" y="4738688"/>
            <a:ext cx="187325" cy="792162"/>
          </a:xfrm>
          <a:prstGeom prst="rect">
            <a:avLst/>
          </a:prstGeom>
          <a:noFill/>
          <a:ln w="9525">
            <a:noFill/>
            <a:miter lim="800000"/>
            <a:headEnd/>
            <a:tailEnd/>
          </a:ln>
        </p:spPr>
      </p:pic>
      <p:pic>
        <p:nvPicPr>
          <p:cNvPr id="24" name="Picture 14" descr="ArrowLithoUp"/>
          <p:cNvPicPr>
            <a:picLocks noChangeAspect="1" noChangeArrowheads="1"/>
          </p:cNvPicPr>
          <p:nvPr/>
        </p:nvPicPr>
        <p:blipFill>
          <a:blip r:embed="rId13"/>
          <a:srcRect/>
          <a:stretch>
            <a:fillRect/>
          </a:stretch>
        </p:blipFill>
        <p:spPr bwMode="auto">
          <a:xfrm>
            <a:off x="3422650" y="4765675"/>
            <a:ext cx="201613" cy="788988"/>
          </a:xfrm>
          <a:prstGeom prst="rect">
            <a:avLst/>
          </a:prstGeom>
          <a:noFill/>
          <a:ln w="9525">
            <a:noFill/>
            <a:miter lim="800000"/>
            <a:headEnd/>
            <a:tailEnd/>
          </a:ln>
        </p:spPr>
      </p:pic>
      <p:sp>
        <p:nvSpPr>
          <p:cNvPr id="25" name="Text Box 15"/>
          <p:cNvSpPr txBox="1">
            <a:spLocks noChangeArrowheads="1"/>
          </p:cNvSpPr>
          <p:nvPr/>
        </p:nvSpPr>
        <p:spPr bwMode="auto">
          <a:xfrm>
            <a:off x="1187450" y="4800600"/>
            <a:ext cx="2232025" cy="639763"/>
          </a:xfrm>
          <a:prstGeom prst="rect">
            <a:avLst/>
          </a:prstGeom>
          <a:noFill/>
          <a:ln w="9525">
            <a:noFill/>
            <a:miter lim="800000"/>
            <a:headEnd/>
            <a:tailEnd/>
          </a:ln>
        </p:spPr>
        <p:txBody>
          <a:bodyPr>
            <a:prstTxWarp prst="textNoShape">
              <a:avLst/>
            </a:prstTxWarp>
            <a:spAutoFit/>
          </a:bodyPr>
          <a:lstStyle/>
          <a:p>
            <a:r>
              <a:rPr lang="fr-FR" sz="1200" b="1">
                <a:solidFill>
                  <a:srgbClr val="795924"/>
                </a:solidFill>
                <a:latin typeface="Verdana" charset="0"/>
              </a:rPr>
              <a:t>Slow geological cycles </a:t>
            </a:r>
            <a:r>
              <a:rPr lang="fr-FR" sz="1200">
                <a:solidFill>
                  <a:srgbClr val="795924"/>
                </a:solidFill>
                <a:latin typeface="Verdana" charset="0"/>
              </a:rPr>
              <a:t>(volcano eruptions and weathering)</a:t>
            </a:r>
          </a:p>
        </p:txBody>
      </p:sp>
      <p:sp>
        <p:nvSpPr>
          <p:cNvPr id="26" name="Text Box 16"/>
          <p:cNvSpPr txBox="1">
            <a:spLocks noChangeArrowheads="1"/>
          </p:cNvSpPr>
          <p:nvPr/>
        </p:nvSpPr>
        <p:spPr bwMode="auto">
          <a:xfrm>
            <a:off x="5867400" y="4818063"/>
            <a:ext cx="2232025" cy="639762"/>
          </a:xfrm>
          <a:prstGeom prst="rect">
            <a:avLst/>
          </a:prstGeom>
          <a:noFill/>
          <a:ln w="9525">
            <a:noFill/>
            <a:miter lim="800000"/>
            <a:headEnd/>
            <a:tailEnd/>
          </a:ln>
        </p:spPr>
        <p:txBody>
          <a:bodyPr>
            <a:prstTxWarp prst="textNoShape">
              <a:avLst/>
            </a:prstTxWarp>
            <a:spAutoFit/>
          </a:bodyPr>
          <a:lstStyle/>
          <a:p>
            <a:r>
              <a:rPr lang="fr-FR" sz="1200" b="1">
                <a:solidFill>
                  <a:srgbClr val="795924"/>
                </a:solidFill>
                <a:latin typeface="Verdana" charset="0"/>
              </a:rPr>
              <a:t>Slow geological cycles </a:t>
            </a:r>
            <a:r>
              <a:rPr lang="fr-FR" sz="1200">
                <a:solidFill>
                  <a:srgbClr val="795924"/>
                </a:solidFill>
                <a:latin typeface="Verdana" charset="0"/>
              </a:rPr>
              <a:t>(sedimentation and mineralization)</a:t>
            </a:r>
          </a:p>
        </p:txBody>
      </p:sp>
      <p:sp>
        <p:nvSpPr>
          <p:cNvPr id="27" name="Text Box 17"/>
          <p:cNvSpPr txBox="1">
            <a:spLocks noChangeArrowheads="1"/>
          </p:cNvSpPr>
          <p:nvPr/>
        </p:nvSpPr>
        <p:spPr bwMode="auto">
          <a:xfrm>
            <a:off x="6732588" y="1743075"/>
            <a:ext cx="2016125" cy="762000"/>
          </a:xfrm>
          <a:prstGeom prst="rect">
            <a:avLst/>
          </a:prstGeom>
          <a:noFill/>
          <a:ln w="9525">
            <a:noFill/>
            <a:miter lim="800000"/>
            <a:headEnd/>
            <a:tailEnd/>
          </a:ln>
        </p:spPr>
        <p:txBody>
          <a:bodyPr>
            <a:prstTxWarp prst="textNoShape">
              <a:avLst/>
            </a:prstTxWarp>
            <a:spAutoFit/>
          </a:bodyPr>
          <a:lstStyle/>
          <a:p>
            <a:r>
              <a:rPr lang="en-US" sz="1200" b="1" dirty="0">
                <a:solidFill>
                  <a:srgbClr val="660066"/>
                </a:solidFill>
                <a:latin typeface="Verdana" charset="0"/>
              </a:rPr>
              <a:t>Closed system with respect to matter</a:t>
            </a:r>
          </a:p>
          <a:p>
            <a:r>
              <a:rPr lang="en-US" sz="1000" b="1" dirty="0">
                <a:solidFill>
                  <a:srgbClr val="660066"/>
                </a:solidFill>
                <a:latin typeface="Verdana" charset="0"/>
              </a:rPr>
              <a:t>1) Nothing disappears</a:t>
            </a:r>
          </a:p>
          <a:p>
            <a:r>
              <a:rPr lang="en-US" sz="1000" b="1" dirty="0">
                <a:solidFill>
                  <a:srgbClr val="660066"/>
                </a:solidFill>
                <a:latin typeface="Verdana" charset="0"/>
              </a:rPr>
              <a:t>2) Everything disperses</a:t>
            </a:r>
            <a:endParaRPr lang="fr-FR" sz="1000" b="1" dirty="0">
              <a:solidFill>
                <a:srgbClr val="660066"/>
              </a:solidFill>
              <a:latin typeface="Verdana" charset="0"/>
            </a:endParaRPr>
          </a:p>
        </p:txBody>
      </p:sp>
      <p:sp>
        <p:nvSpPr>
          <p:cNvPr id="28" name="Text Box 18"/>
          <p:cNvSpPr txBox="1">
            <a:spLocks noChangeArrowheads="1"/>
          </p:cNvSpPr>
          <p:nvPr/>
        </p:nvSpPr>
        <p:spPr bwMode="auto">
          <a:xfrm>
            <a:off x="684213" y="1281113"/>
            <a:ext cx="1728787" cy="457200"/>
          </a:xfrm>
          <a:prstGeom prst="rect">
            <a:avLst/>
          </a:prstGeom>
          <a:noFill/>
          <a:ln w="9525">
            <a:noFill/>
            <a:miter lim="800000"/>
            <a:headEnd/>
            <a:tailEnd/>
          </a:ln>
        </p:spPr>
        <p:txBody>
          <a:bodyPr>
            <a:prstTxWarp prst="textNoShape">
              <a:avLst/>
            </a:prstTxWarp>
            <a:spAutoFit/>
          </a:bodyPr>
          <a:lstStyle/>
          <a:p>
            <a:r>
              <a:rPr lang="fr-FR" sz="1200" b="1" dirty="0">
                <a:solidFill>
                  <a:schemeClr val="accent2">
                    <a:lumMod val="75000"/>
                  </a:schemeClr>
                </a:solidFill>
                <a:latin typeface="Verdana" charset="0"/>
              </a:rPr>
              <a:t>Open system </a:t>
            </a:r>
            <a:r>
              <a:rPr lang="fr-FR" sz="1200" b="1" dirty="0" err="1">
                <a:solidFill>
                  <a:schemeClr val="accent2">
                    <a:lumMod val="75000"/>
                  </a:schemeClr>
                </a:solidFill>
                <a:latin typeface="Verdana" charset="0"/>
              </a:rPr>
              <a:t>with</a:t>
            </a:r>
            <a:r>
              <a:rPr lang="fr-FR" sz="1200" b="1" dirty="0">
                <a:solidFill>
                  <a:schemeClr val="accent2">
                    <a:lumMod val="75000"/>
                  </a:schemeClr>
                </a:solidFill>
                <a:latin typeface="Verdana" charset="0"/>
              </a:rPr>
              <a:t> respect to </a:t>
            </a:r>
            <a:r>
              <a:rPr lang="fr-FR" sz="1200" b="1" dirty="0" err="1">
                <a:solidFill>
                  <a:schemeClr val="accent2">
                    <a:lumMod val="75000"/>
                  </a:schemeClr>
                </a:solidFill>
                <a:latin typeface="Verdana" charset="0"/>
              </a:rPr>
              <a:t>energy</a:t>
            </a:r>
            <a:endParaRPr lang="fr-FR" sz="1200" b="1" dirty="0">
              <a:solidFill>
                <a:schemeClr val="accent2">
                  <a:lumMod val="75000"/>
                </a:schemeClr>
              </a:solidFill>
              <a:latin typeface="Verdana" charset="0"/>
            </a:endParaRPr>
          </a:p>
        </p:txBody>
      </p:sp>
      <p:sp>
        <p:nvSpPr>
          <p:cNvPr id="29" name="Text Box 19"/>
          <p:cNvSpPr txBox="1">
            <a:spLocks noChangeArrowheads="1"/>
          </p:cNvSpPr>
          <p:nvPr/>
        </p:nvSpPr>
        <p:spPr bwMode="auto">
          <a:xfrm>
            <a:off x="1042988" y="2505075"/>
            <a:ext cx="1728787" cy="457200"/>
          </a:xfrm>
          <a:prstGeom prst="rect">
            <a:avLst/>
          </a:prstGeom>
          <a:noFill/>
          <a:ln w="9525">
            <a:noFill/>
            <a:miter lim="800000"/>
            <a:headEnd/>
            <a:tailEnd/>
          </a:ln>
        </p:spPr>
        <p:txBody>
          <a:bodyPr>
            <a:prstTxWarp prst="textNoShape">
              <a:avLst/>
            </a:prstTxWarp>
            <a:spAutoFit/>
          </a:bodyPr>
          <a:lstStyle/>
          <a:p>
            <a:r>
              <a:rPr lang="fr-FR" sz="1200" b="1">
                <a:solidFill>
                  <a:srgbClr val="4B721D"/>
                </a:solidFill>
                <a:latin typeface="Verdana" charset="0"/>
              </a:rPr>
              <a:t>« Photosynthesis pays the bill »</a:t>
            </a:r>
          </a:p>
        </p:txBody>
      </p:sp>
      <p:sp>
        <p:nvSpPr>
          <p:cNvPr id="30" name="Text Box 20"/>
          <p:cNvSpPr txBox="1">
            <a:spLocks noChangeArrowheads="1"/>
          </p:cNvSpPr>
          <p:nvPr/>
        </p:nvSpPr>
        <p:spPr bwMode="auto">
          <a:xfrm>
            <a:off x="3419475" y="2797175"/>
            <a:ext cx="2160588" cy="1581150"/>
          </a:xfrm>
          <a:prstGeom prst="rect">
            <a:avLst/>
          </a:prstGeom>
          <a:noFill/>
          <a:ln w="9525">
            <a:noFill/>
            <a:miter lim="800000"/>
            <a:headEnd/>
            <a:tailEnd/>
          </a:ln>
        </p:spPr>
        <p:txBody>
          <a:bodyPr>
            <a:prstTxWarp prst="textNoShape">
              <a:avLst/>
            </a:prstTxWarp>
            <a:spAutoFit/>
          </a:bodyPr>
          <a:lstStyle/>
          <a:p>
            <a:pPr algn="ctr"/>
            <a:r>
              <a:rPr lang="en-US" sz="1400" b="1">
                <a:latin typeface="Verdana" charset="0"/>
              </a:rPr>
              <a:t>Sustainability is about the ability of our own human society to continue indefinitely within these natural cycles</a:t>
            </a:r>
            <a:endParaRPr lang="fr-FR" sz="1400" b="1">
              <a:latin typeface="Verdan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par>
                                <p:cTn id="12" presetID="9"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dissolv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dissolv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000"/>
                                        <p:tgtEl>
                                          <p:spTgt spid="19"/>
                                        </p:tgtEl>
                                      </p:cBhvr>
                                    </p:animEffect>
                                  </p:childTnLst>
                                </p:cTn>
                              </p:par>
                            </p:childTnLst>
                          </p:cTn>
                        </p:par>
                        <p:par>
                          <p:cTn id="59" fill="hold">
                            <p:stCondLst>
                              <p:cond delay="2000"/>
                            </p:stCondLst>
                            <p:childTnLst>
                              <p:par>
                                <p:cTn id="60" presetID="22" presetClass="entr" presetSubtype="4"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childTnLst>
                          </p:cTn>
                        </p:par>
                        <p:par>
                          <p:cTn id="63" fill="hold">
                            <p:stCondLst>
                              <p:cond delay="2500"/>
                            </p:stCondLst>
                            <p:childTnLst>
                              <p:par>
                                <p:cTn id="64" presetID="22" presetClass="entr" presetSubtype="4" fill="hold" nodeType="afterEffect">
                                  <p:stCondLst>
                                    <p:cond delay="0"/>
                                  </p:stCondLst>
                                  <p:childTnLst>
                                    <p:set>
                                      <p:cBhvr>
                                        <p:cTn id="65" dur="1" fill="hold">
                                          <p:stCondLst>
                                            <p:cond delay="0"/>
                                          </p:stCondLst>
                                        </p:cTn>
                                        <p:tgtEl>
                                          <p:spTgt spid="25">
                                            <p:txEl>
                                              <p:pRg st="0" end="0"/>
                                            </p:txEl>
                                          </p:spTgt>
                                        </p:tgtEl>
                                        <p:attrNameLst>
                                          <p:attrName>style.visibility</p:attrName>
                                        </p:attrNameLst>
                                      </p:cBhvr>
                                      <p:to>
                                        <p:strVal val="visible"/>
                                      </p:to>
                                    </p:set>
                                    <p:animEffect transition="in" filter="wipe(down)">
                                      <p:cBhvr>
                                        <p:cTn id="66" dur="500"/>
                                        <p:tgtEl>
                                          <p:spTgt spid="25">
                                            <p:txEl>
                                              <p:pRg st="0" end="0"/>
                                            </p:txEl>
                                          </p:spTgt>
                                        </p:tgtEl>
                                      </p:cBhvr>
                                    </p:animEffect>
                                  </p:childTnLst>
                                </p:cTn>
                              </p:par>
                            </p:childTnLst>
                          </p:cTn>
                        </p:par>
                        <p:par>
                          <p:cTn id="67" fill="hold">
                            <p:stCondLst>
                              <p:cond delay="3000"/>
                            </p:stCondLst>
                            <p:childTnLst>
                              <p:par>
                                <p:cTn id="68" presetID="22" presetClass="entr" presetSubtype="1"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childTnLst>
                          </p:cTn>
                        </p:par>
                        <p:par>
                          <p:cTn id="71" fill="hold">
                            <p:stCondLst>
                              <p:cond delay="3500"/>
                            </p:stCondLst>
                            <p:childTnLst>
                              <p:par>
                                <p:cTn id="72" presetID="22" presetClass="entr" presetSubtype="1"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circle(out)">
                                      <p:cBhvr>
                                        <p:cTn id="79" dur="2000"/>
                                        <p:tgtEl>
                                          <p:spTgt spid="16"/>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26" grpId="0"/>
      <p:bldP spid="27" grpId="0"/>
      <p:bldP spid="28" grpId="0"/>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3605</TotalTime>
  <Words>906</Words>
  <Application>Microsoft Office PowerPoint</Application>
  <PresentationFormat>On-screen Show (4:3)</PresentationFormat>
  <Paragraphs>262</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Office Theme</vt:lpstr>
      <vt:lpstr>Should Environmental and Social  Sustainability be a Core Value  for Evaluators?</vt:lpstr>
      <vt:lpstr>Slide 2</vt:lpstr>
      <vt:lpstr>Triple Bottom Line:  Rethink Outcomes Holistically</vt:lpstr>
      <vt:lpstr>Slide 4</vt:lpstr>
      <vt:lpstr>Sustainability</vt:lpstr>
      <vt:lpstr>Funnel Metaphor</vt:lpstr>
      <vt:lpstr>Conventional Thinking</vt:lpstr>
      <vt:lpstr>Systems Thinking</vt:lpstr>
      <vt:lpstr>Cycles of Nature</vt:lpstr>
      <vt:lpstr>How We Influence Cycles</vt:lpstr>
      <vt:lpstr>Slide 11</vt:lpstr>
      <vt:lpstr>Environmental Sustainability Principle 1:  Shift FROM High Concentrations of Substances Extracted from the Earth’s Crust TO Abundant Renewable Substances</vt:lpstr>
      <vt:lpstr>Environmental Sustainability Principle 2:  Shift FROM Concentrations of Substances Produced by Society TO Sustainable Production</vt:lpstr>
      <vt:lpstr>Environmental Sustainability Principle 3:  Shift FROM Degradation of Nature by Physical Means TO Efficient use of Natural Resources and Well-managed Ecosystem Use </vt:lpstr>
      <vt:lpstr>Slide 15</vt:lpstr>
      <vt:lpstr>Slide 16</vt:lpstr>
      <vt:lpstr>Slide 17</vt:lpstr>
      <vt:lpstr>Slide 18</vt:lpstr>
      <vt:lpstr>Slide 19</vt:lpstr>
      <vt:lpstr>Slide 20</vt:lpstr>
      <vt:lpstr>Slide 21</vt:lpstr>
    </vt:vector>
  </TitlesOfParts>
  <Company>InSits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 Wyckoff</dc:creator>
  <cp:lastModifiedBy>Susan</cp:lastModifiedBy>
  <cp:revision>57</cp:revision>
  <cp:lastPrinted>2011-10-29T23:26:44Z</cp:lastPrinted>
  <dcterms:created xsi:type="dcterms:W3CDTF">2011-12-28T14:31:14Z</dcterms:created>
  <dcterms:modified xsi:type="dcterms:W3CDTF">2011-12-29T15:36:55Z</dcterms:modified>
</cp:coreProperties>
</file>