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8" r:id="rId3"/>
    <p:sldId id="293" r:id="rId4"/>
    <p:sldId id="259" r:id="rId5"/>
    <p:sldId id="260" r:id="rId6"/>
    <p:sldId id="295" r:id="rId7"/>
    <p:sldId id="280" r:id="rId8"/>
    <p:sldId id="294" r:id="rId9"/>
    <p:sldId id="263" r:id="rId10"/>
    <p:sldId id="277" r:id="rId11"/>
    <p:sldId id="283" r:id="rId12"/>
    <p:sldId id="267" r:id="rId13"/>
    <p:sldId id="298" r:id="rId14"/>
    <p:sldId id="261" r:id="rId15"/>
    <p:sldId id="272" r:id="rId16"/>
    <p:sldId id="284" r:id="rId17"/>
    <p:sldId id="285" r:id="rId18"/>
    <p:sldId id="286" r:id="rId19"/>
    <p:sldId id="270" r:id="rId20"/>
    <p:sldId id="291" r:id="rId21"/>
    <p:sldId id="292" r:id="rId22"/>
    <p:sldId id="290" r:id="rId23"/>
    <p:sldId id="266" r:id="rId24"/>
    <p:sldId id="297" r:id="rId25"/>
    <p:sldId id="264" r:id="rId26"/>
    <p:sldId id="265" r:id="rId27"/>
    <p:sldId id="287" r:id="rId28"/>
    <p:sldId id="296" r:id="rId2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2" autoAdjust="0"/>
    <p:restoredTop sz="87479" autoAdjust="0"/>
  </p:normalViewPr>
  <p:slideViewPr>
    <p:cSldViewPr>
      <p:cViewPr>
        <p:scale>
          <a:sx n="66" d="100"/>
          <a:sy n="66" d="100"/>
        </p:scale>
        <p:origin x="-1997"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CE563BCB-98C0-44A8-9AF9-526F55FDC6A8}" type="datetimeFigureOut">
              <a:rPr lang="en-AU" smtClean="0"/>
              <a:pPr/>
              <a:t>10/11/2011</a:t>
            </a:fld>
            <a:endParaRPr lang="en-AU"/>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06AAF7F-E364-4785-8990-5F083B6A1CA4}"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r>
              <a:rPr lang="en-US" sz="1200" b="1" noProof="0" dirty="0" smtClean="0"/>
              <a:t>Introduction</a:t>
            </a:r>
          </a:p>
          <a:p>
            <a:r>
              <a:rPr lang="en-US" sz="1200" kern="1200" dirty="0" smtClean="0">
                <a:solidFill>
                  <a:schemeClr val="tx1"/>
                </a:solidFill>
                <a:latin typeface="+mn-lt"/>
                <a:ea typeface="+mn-ea"/>
                <a:cs typeface="+mn-cs"/>
              </a:rPr>
              <a:t>For this demonstration I’ll be drawing Purposeful Program Theory, written by Patricia Rogers and myself but will also be providing additional material. One of the things we realized when we started to write our book: Purposeful Program Theory was that there has been limited formal documentation of methods for identifying or articulating program theories. When we did find guidance it tended to be a one size fits all approach whereas in our experience approaches to articulating program theory and the way in which one implements various approaches need to be adapted to particular situations. We also found that processes for articulating program theories sometimes give scant attention to values. </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this session I want to situate the articulation of values within the processes of identifying a program theory and to talk about some methods for doing so: in particular different approaches to using workshops and interviews. I’ve chosen to present brief information about a range of different approaches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rather than giving an in-depth presentation concerning any one approach. In giving the presentation I’ll point to some more detailed examples for those who want to follow up with the electronic versions of this paper on the AEA e library. </a:t>
            </a:r>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06AAF7F-E364-4785-8990-5F083B6A1CA4}"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fontScale="85000" lnSpcReduction="20000"/>
          </a:bodyPr>
          <a:lstStyle/>
          <a:p>
            <a:r>
              <a:rPr lang="en-US" baseline="0" dirty="0" smtClean="0"/>
              <a:t>A ‘</a:t>
            </a:r>
            <a:r>
              <a:rPr lang="en-US" dirty="0" smtClean="0"/>
              <a:t>Whole of government’ anti drugs </a:t>
            </a:r>
            <a:r>
              <a:rPr lang="en-US" baseline="0" dirty="0" smtClean="0"/>
              <a:t>strategy was an example of using the prefabricated approach for a program with complicated and complex aspects where the parties had limited history of working together. This strategy included an 8 point plan with activities traversing the responsibilities 4 Federal policy departments; 3 states and various departments within them such as policing, law, education and health; and non-government agencies involved in delivery of some on-ground services. </a:t>
            </a:r>
          </a:p>
          <a:p>
            <a:endParaRPr lang="en-US" baseline="0" dirty="0" smtClean="0"/>
          </a:p>
          <a:p>
            <a:r>
              <a:rPr lang="en-US" baseline="0" dirty="0" smtClean="0"/>
              <a:t>The initial intent was to develop a PT in order to develop an M&amp;E framework and design evaluations and performance indicators. The PT development process gave rise to an </a:t>
            </a:r>
            <a:r>
              <a:rPr lang="en-US" baseline="0" dirty="0" err="1" smtClean="0"/>
              <a:t>evaluability</a:t>
            </a:r>
            <a:r>
              <a:rPr lang="en-US" baseline="0" dirty="0" smtClean="0"/>
              <a:t> assessment that suggested it would be better to work on improving program design and implementation  than on full scale impact evaluation.</a:t>
            </a:r>
          </a:p>
          <a:p>
            <a:endParaRPr lang="en-US" baseline="0" dirty="0" smtClean="0"/>
          </a:p>
          <a:p>
            <a:r>
              <a:rPr lang="en-US" baseline="0" dirty="0" smtClean="0"/>
              <a:t>How were workshops used? Initially, interviews were conducted with many and varied stakeholders before workshop and there was much analysis of documents, past research and performance measures. I as the Evaluator prepared a situation analysis that was discussed and agreed at the workshop before working on the outcomes chain. The draft outcomes chain that I had prepared was shown briefly at the start of activity to show what an outcomes chain might look like but then the focus was on drawing out the outcomes.</a:t>
            </a:r>
          </a:p>
          <a:p>
            <a:endParaRPr lang="en-US" b="1" baseline="0" dirty="0" smtClean="0"/>
          </a:p>
          <a:p>
            <a:r>
              <a:rPr lang="en-US" b="1" baseline="0" dirty="0" smtClean="0"/>
              <a:t>Pitfalls: </a:t>
            </a:r>
            <a:r>
              <a:rPr lang="en-US" baseline="0" dirty="0" smtClean="0"/>
              <a:t>These arise easily and it is important for the evaluator to be very open to change and criticism</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Midway alternatives: </a:t>
            </a:r>
            <a:r>
              <a:rPr lang="en-AU" dirty="0" smtClean="0"/>
              <a:t>An intermediate alternative to the prefabricated approach of providing a draft would be to provide generic outcomes chains that seem</a:t>
            </a:r>
            <a:r>
              <a:rPr lang="en-AU" baseline="0" dirty="0" smtClean="0"/>
              <a:t> to be relevant to this program. For example if we had established through discussions that the program used a combination of incentives and educational processes then we might provide generic outcomes chains for those two approaches to stimulate thinking about what the outcomes chains for this particular program might look like. But the facilitator would need to be very confident (and check out in advance with some key informants) that she understood the components correctly and had the right generic outcomes chains. Treat the generic outcomes chains as prompts for matters that may need to be considered rather than as recipes.</a:t>
            </a:r>
            <a:endParaRPr lang="en-AU"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r>
              <a:rPr lang="en-AU" dirty="0" smtClean="0"/>
              <a:t>This approach can also be used in a workshop setting. Questioning</a:t>
            </a:r>
            <a:r>
              <a:rPr lang="en-AU" baseline="0" dirty="0" smtClean="0"/>
              <a:t> will usually be guided by some prior reading that the evaluator will have done about the program but need not be. </a:t>
            </a:r>
          </a:p>
          <a:p>
            <a:endParaRPr lang="en-AU" baseline="0" dirty="0" smtClean="0"/>
          </a:p>
          <a:p>
            <a:r>
              <a:rPr lang="en-AU" baseline="0" dirty="0" smtClean="0"/>
              <a:t>In relation to the first point on the slide: it is often easier to start with questions about what the program does as a point of entry to why it does it than to go straight to asking about outcomes. For some types of programs (e.g. those with a strong service delivery focus) it can be helpful to ask participants to describe a typical day in the life of the program or project.</a:t>
            </a:r>
          </a:p>
          <a:p>
            <a:endParaRPr lang="en-AU" baseline="0" dirty="0" smtClean="0"/>
          </a:p>
          <a:p>
            <a:r>
              <a:rPr lang="en-AU" baseline="0" dirty="0" smtClean="0"/>
              <a:t>Why e.g. Stakeholder values; policy decisions and targets, how particular attributes are important for achieving higher levels of outcomes in the chain.</a:t>
            </a:r>
            <a:endParaRPr lang="en-AU" dirty="0"/>
          </a:p>
        </p:txBody>
      </p:sp>
      <p:sp>
        <p:nvSpPr>
          <p:cNvPr id="4" name="Slide Number Placeholder 3"/>
          <p:cNvSpPr>
            <a:spLocks noGrp="1"/>
          </p:cNvSpPr>
          <p:nvPr>
            <p:ph type="sldNum" sz="quarter" idx="10"/>
          </p:nvPr>
        </p:nvSpPr>
        <p:spPr/>
        <p:txBody>
          <a:bodyPr/>
          <a:lstStyle/>
          <a:p>
            <a:fld id="{0188A479-68AA-4D30-81FA-1BA642839CEE}"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a:t>
            </a:r>
            <a:r>
              <a:rPr lang="en-AU" baseline="0" dirty="0" smtClean="0"/>
              <a:t> </a:t>
            </a:r>
            <a:r>
              <a:rPr lang="en-AU" dirty="0" smtClean="0"/>
              <a:t> example</a:t>
            </a:r>
            <a:r>
              <a:rPr lang="en-AU" baseline="0" dirty="0" smtClean="0"/>
              <a:t> shows the questions and answers from interviews with a community </a:t>
            </a:r>
            <a:r>
              <a:rPr lang="en-AU" baseline="0" dirty="0" err="1" smtClean="0"/>
              <a:t>center</a:t>
            </a:r>
            <a:r>
              <a:rPr lang="en-AU" baseline="0" dirty="0" smtClean="0"/>
              <a:t> working with pregnant teens who had become alienated from the hospital system and were not getting the prenatal education and care that they needed. Program management and staff as well as key stakeholders such as young pregnant women and young parents were involved in the interviews and discussions. This is an </a:t>
            </a:r>
            <a:r>
              <a:rPr lang="en-AU" dirty="0" smtClean="0"/>
              <a:t>example of a questioning technique that starts at the top</a:t>
            </a:r>
            <a:r>
              <a:rPr lang="en-AU" baseline="0" dirty="0" smtClean="0"/>
              <a:t> then goes to the bottom and works back up to the top through a series of intermediate outcomes.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You will see that </a:t>
            </a:r>
            <a:r>
              <a:rPr lang="en-US" sz="1200" i="0" baseline="0" dirty="0" smtClean="0"/>
              <a:t>i</a:t>
            </a:r>
            <a:r>
              <a:rPr lang="en-US" sz="1200" i="0" dirty="0" smtClean="0"/>
              <a:t>n this case the project manager’s answer to the first question was pitched at the level of ultimate outcomes such as healthier babies and flow on effects. Had the answer been in terms of an intermediate outcome (e.g. more positive pregnancy experiences, more appropriate post natal behavior) then the questioning technique could explore where those intermediate outcomes might lead.</a:t>
            </a:r>
            <a:endParaRPr lang="en-AU" i="0" baseline="0" dirty="0" smtClean="0"/>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Questions in this example are truncated for purposes of succinct presentation in the slide. In real life I took a less formal more conversational approach, that was less threatening in order to encourage </a:t>
            </a:r>
            <a:r>
              <a:rPr lang="en-US" baseline="0" noProof="0" dirty="0" smtClean="0"/>
              <a:t>candor</a:t>
            </a:r>
            <a:r>
              <a:rPr lang="en-AU" baseline="0" dirty="0" smtClean="0"/>
              <a:t> and avoid defensive reactions. </a:t>
            </a:r>
            <a:r>
              <a:rPr lang="en-AU" sz="1200" kern="1200" dirty="0" smtClean="0">
                <a:solidFill>
                  <a:schemeClr val="tx1"/>
                </a:solidFill>
                <a:latin typeface="+mn-lt"/>
                <a:ea typeface="+mn-ea"/>
                <a:cs typeface="+mn-cs"/>
              </a:rPr>
              <a:t>You need to avoid the impression you are testing program managers, staff and others. Adopt a conversational tone and stress that the answers to many of the questions might seem obvious but you don’t want to jump to conclusions. I ask them to assume I know nothing.</a:t>
            </a:r>
          </a:p>
          <a:p>
            <a:endParaRPr lang="en-AU" baseline="0" dirty="0" smtClean="0"/>
          </a:p>
          <a:p>
            <a:endParaRPr lang="en-AU" baseline="0" dirty="0" smtClean="0"/>
          </a:p>
          <a:p>
            <a:r>
              <a:rPr lang="en-AU" baseline="0" dirty="0" smtClean="0"/>
              <a:t>I am usually taking notes or recording discussion as I go. I may be writing on post-its or cards and then arranging them with the project team if time permits or running past them my naive impressions of the program’s theory of change. </a:t>
            </a:r>
          </a:p>
          <a:p>
            <a:endParaRPr lang="en-AU" sz="1200" i="0" baseline="0" dirty="0" smtClean="0"/>
          </a:p>
        </p:txBody>
      </p:sp>
      <p:sp>
        <p:nvSpPr>
          <p:cNvPr id="4" name="Slide Number Placeholder 3"/>
          <p:cNvSpPr>
            <a:spLocks noGrp="1"/>
          </p:cNvSpPr>
          <p:nvPr>
            <p:ph type="sldNum" sz="quarter" idx="10"/>
          </p:nvPr>
        </p:nvSpPr>
        <p:spPr/>
        <p:txBody>
          <a:bodyPr/>
          <a:lstStyle/>
          <a:p>
            <a:fld id="{D06AAF7F-E364-4785-8990-5F083B6A1CA4}" type="slidenum">
              <a:rPr lang="en-AU" smtClean="0"/>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The information from this example gave rise to an outcomes chain that I put together in written form after the interviews and returned to the interviewees as a draft for comment.</a:t>
            </a:r>
          </a:p>
          <a:p>
            <a:endParaRPr lang="en-US" dirty="0"/>
          </a:p>
        </p:txBody>
      </p:sp>
      <p:sp>
        <p:nvSpPr>
          <p:cNvPr id="4" name="Slide Number Placeholder 3"/>
          <p:cNvSpPr>
            <a:spLocks noGrp="1"/>
          </p:cNvSpPr>
          <p:nvPr>
            <p:ph type="sldNum" sz="quarter" idx="10"/>
          </p:nvPr>
        </p:nvSpPr>
        <p:spPr/>
        <p:txBody>
          <a:bodyPr/>
          <a:lstStyle/>
          <a:p>
            <a:fld id="{04451CD3-CC91-4DFD-BFEC-E10E7D8CBC4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r>
              <a:rPr lang="en-AU" b="1" dirty="0" smtClean="0"/>
              <a:t>Introduction</a:t>
            </a:r>
          </a:p>
          <a:p>
            <a:r>
              <a:rPr lang="en-AU" dirty="0" smtClean="0"/>
              <a:t>My focus so far</a:t>
            </a:r>
            <a:r>
              <a:rPr lang="en-AU" baseline="0" dirty="0" smtClean="0"/>
              <a:t> has been on outcomes chains. I think of these as the centrepiece of a program theory and its theory of change. The </a:t>
            </a:r>
            <a:r>
              <a:rPr lang="en-AU" dirty="0" smtClean="0"/>
              <a:t>theory</a:t>
            </a:r>
            <a:r>
              <a:rPr lang="en-AU" baseline="0" dirty="0" smtClean="0"/>
              <a:t> of action can be thought of in terms of what the program does to activate the theory of change.</a:t>
            </a:r>
          </a:p>
          <a:p>
            <a:endParaRPr lang="en-AU" dirty="0" smtClean="0"/>
          </a:p>
          <a:p>
            <a:r>
              <a:rPr lang="en-AU" dirty="0" smtClean="0"/>
              <a:t>Theory of action: in</a:t>
            </a:r>
            <a:r>
              <a:rPr lang="en-AU" baseline="0" dirty="0" smtClean="0"/>
              <a:t> particular this includes the choices that have been made in relation to priorities and success criteria for each outcome, and what the program does  - its resources, activities and outputs - to address those factors that will affect successful achievement of each outcome. Some of these factors may be largely within the control of the program (e.g. the quality of service delivery) and some may be about the context within which the program operates that affect how it functions and what outcomes it can achieve. </a:t>
            </a:r>
          </a:p>
          <a:p>
            <a:endParaRPr lang="en-AU" dirty="0" smtClean="0"/>
          </a:p>
          <a:p>
            <a:r>
              <a:rPr lang="en-AU" baseline="0" dirty="0" smtClean="0"/>
              <a:t>Several approaches can be used to identify a theory of action. Observing it in action is the most obvious of these. My presentation today focuses on interviews, idea writing workshops, rubrics and role plays. Most of these approaches are equally useful for identifying outcomes chains. </a:t>
            </a:r>
            <a:endParaRPr lang="en-AU"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r>
              <a:rPr lang="en-US" dirty="0" smtClean="0"/>
              <a:t>Once you have</a:t>
            </a:r>
            <a:r>
              <a:rPr lang="en-US" baseline="0" dirty="0" smtClean="0"/>
              <a:t> an outcomes chain you can ask questions about success criteria and factors that will affect success, in relation to each outcome in the chain. </a:t>
            </a:r>
          </a:p>
          <a:p>
            <a:endParaRPr lang="en-US" baseline="0" dirty="0" smtClean="0"/>
          </a:p>
          <a:p>
            <a:r>
              <a:rPr lang="en-AU" sz="1200" b="0" kern="1200" dirty="0" smtClean="0">
                <a:solidFill>
                  <a:schemeClr val="tx1"/>
                </a:solidFill>
                <a:latin typeface="+mn-lt"/>
                <a:ea typeface="+mn-ea"/>
                <a:cs typeface="+mn-cs"/>
              </a:rPr>
              <a:t>Remember: </a:t>
            </a:r>
          </a:p>
          <a:p>
            <a:r>
              <a:rPr lang="en-AU" sz="1200" b="0" kern="1200" dirty="0" smtClean="0">
                <a:solidFill>
                  <a:schemeClr val="tx1"/>
                </a:solidFill>
                <a:latin typeface="+mn-lt"/>
                <a:ea typeface="+mn-ea"/>
                <a:cs typeface="+mn-cs"/>
              </a:rPr>
              <a:t>It is important to identify not just program activities but to develop an understanding of the program’s context and the factors that may affect success.</a:t>
            </a:r>
            <a:r>
              <a:rPr lang="en-AU" sz="1200" b="0" kern="1200" baseline="0" dirty="0" smtClean="0">
                <a:solidFill>
                  <a:schemeClr val="tx1"/>
                </a:solidFill>
                <a:latin typeface="+mn-lt"/>
                <a:ea typeface="+mn-ea"/>
                <a:cs typeface="+mn-cs"/>
              </a:rPr>
              <a:t> This is about surfacing, discussing and understanding the assumptions that underpin the program.</a:t>
            </a:r>
          </a:p>
          <a:p>
            <a:endParaRPr lang="en-AU" sz="1200" b="0" kern="1200" baseline="0" dirty="0" smtClean="0">
              <a:solidFill>
                <a:schemeClr val="tx1"/>
              </a:solidFill>
              <a:latin typeface="+mn-lt"/>
              <a:ea typeface="+mn-ea"/>
              <a:cs typeface="+mn-cs"/>
            </a:endParaRPr>
          </a:p>
          <a:p>
            <a:r>
              <a:rPr lang="en-AU" sz="1200" b="0" kern="1200" dirty="0" smtClean="0">
                <a:solidFill>
                  <a:schemeClr val="tx1"/>
                </a:solidFill>
                <a:latin typeface="+mn-lt"/>
                <a:ea typeface="+mn-ea"/>
                <a:cs typeface="+mn-cs"/>
              </a:rPr>
              <a:t>Analysis of context should</a:t>
            </a:r>
            <a:r>
              <a:rPr lang="en-AU" sz="1200" b="0" kern="1200" baseline="0" dirty="0" smtClean="0">
                <a:solidFill>
                  <a:schemeClr val="tx1"/>
                </a:solidFill>
                <a:latin typeface="+mn-lt"/>
                <a:ea typeface="+mn-ea"/>
                <a:cs typeface="+mn-cs"/>
              </a:rPr>
              <a:t> </a:t>
            </a:r>
            <a:r>
              <a:rPr lang="en-AU" sz="1200" b="0" kern="1200" dirty="0" smtClean="0">
                <a:solidFill>
                  <a:schemeClr val="tx1"/>
                </a:solidFill>
                <a:latin typeface="+mn-lt"/>
                <a:ea typeface="+mn-ea"/>
                <a:cs typeface="+mn-cs"/>
              </a:rPr>
              <a:t>inform the choice of activities to achieve outcomes and enable judgements to be made about whether the right choices have been made.</a:t>
            </a:r>
          </a:p>
          <a:p>
            <a:r>
              <a:rPr lang="en-AU" sz="1200" b="0" kern="1200" dirty="0" smtClean="0">
                <a:solidFill>
                  <a:schemeClr val="tx1"/>
                </a:solidFill>
                <a:latin typeface="+mn-lt"/>
                <a:ea typeface="+mn-ea"/>
                <a:cs typeface="+mn-cs"/>
              </a:rPr>
              <a:t> </a:t>
            </a:r>
          </a:p>
          <a:p>
            <a:r>
              <a:rPr lang="en-AU" sz="1200" b="0" kern="1200" dirty="0" smtClean="0">
                <a:solidFill>
                  <a:schemeClr val="tx1"/>
                </a:solidFill>
                <a:latin typeface="+mn-lt"/>
                <a:ea typeface="+mn-ea"/>
                <a:cs typeface="+mn-cs"/>
              </a:rPr>
              <a:t>Identification of external factors may suggest modifications to project activities and has implications for measuring success.</a:t>
            </a:r>
          </a:p>
          <a:p>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have an example of the use of interview</a:t>
            </a:r>
            <a:r>
              <a:rPr lang="en-US" baseline="0" dirty="0" smtClean="0"/>
              <a:t> questions in relation to one of the outcomes in the outcome chain for young parenting center. It is provided for you to look at in detail later if you are interested.</a:t>
            </a:r>
          </a:p>
          <a:p>
            <a:endParaRPr lang="en-US" baseline="0" dirty="0" smtClean="0"/>
          </a:p>
          <a:p>
            <a:r>
              <a:rPr lang="en-US" baseline="0" dirty="0" smtClean="0"/>
              <a:t>The information coming from these interviews was used to develop a 4 column format to present the PT: </a:t>
            </a:r>
          </a:p>
          <a:p>
            <a:pPr marL="228600" indent="-228600">
              <a:buAutoNum type="arabicPeriod"/>
            </a:pPr>
            <a:r>
              <a:rPr lang="en-US" baseline="0" dirty="0" smtClean="0"/>
              <a:t>outcomes chain (with success criteria embedded), </a:t>
            </a:r>
          </a:p>
          <a:p>
            <a:pPr marL="228600" indent="-228600">
              <a:buAutoNum type="arabicPeriod"/>
            </a:pPr>
            <a:r>
              <a:rPr lang="en-US" baseline="0" dirty="0" smtClean="0"/>
              <a:t>program factors that would affect achievement of outcomes, </a:t>
            </a:r>
          </a:p>
          <a:p>
            <a:pPr marL="228600" indent="-228600">
              <a:buAutoNum type="arabicPeriod"/>
            </a:pPr>
            <a:r>
              <a:rPr lang="en-US" baseline="0" dirty="0" smtClean="0"/>
              <a:t>contextual factors that would affect achievement of outcomes, and </a:t>
            </a:r>
          </a:p>
          <a:p>
            <a:pPr marL="228600" indent="-228600">
              <a:buAutoNum type="arabicPeriod"/>
            </a:pPr>
            <a:r>
              <a:rPr lang="en-US" baseline="0" dirty="0" smtClean="0"/>
              <a:t>what the program does to address the various factors identified</a:t>
            </a:r>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aseline="0" dirty="0" smtClean="0"/>
          </a:p>
          <a:p>
            <a:r>
              <a:rPr lang="en-AU" baseline="0" dirty="0" smtClean="0"/>
              <a:t>Advantages over some other forms of group work: encourage individual participation and reduce dominance of individuals</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0188A479-68AA-4D30-81FA-1BA642839CEE}" type="slidenum">
              <a:rPr lang="en-AU" smtClean="0"/>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AU" sz="1400" dirty="0" smtClean="0"/>
              <a:t>Groups of 4: somewhat</a:t>
            </a:r>
            <a:r>
              <a:rPr lang="en-AU" sz="1400" baseline="0" dirty="0" smtClean="0"/>
              <a:t> arbitrary but is a useful number for getting a range of ideas without getting to the point of diminishing returns. It can be helpful to have people representing diverse perspectives in each group.</a:t>
            </a:r>
          </a:p>
          <a:p>
            <a:endParaRPr lang="en-AU"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400" baseline="0" dirty="0" smtClean="0"/>
              <a:t>If there are several small groups then it is useful for each group to discuss and summarise and then bring groups together.</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400" b="1" baseline="0" dirty="0" smtClean="0"/>
              <a:t>Example of use of Idea writing workshops. </a:t>
            </a:r>
          </a:p>
          <a:p>
            <a:r>
              <a:rPr lang="en-AU" sz="1400" dirty="0" smtClean="0"/>
              <a:t>Idea writing was used to develop agreement about what constitutes success with respect to service delivery and policy frameworks for a program to support families affected by illicit drugs. Various stakeholders</a:t>
            </a:r>
            <a:r>
              <a:rPr lang="en-AU" sz="1400" baseline="0" dirty="0" smtClean="0"/>
              <a:t> were involved from operational to policy levels and client advocacy groups. The outputs from this workshop were used to develop evaluation questions and criteria.</a:t>
            </a:r>
          </a:p>
          <a:p>
            <a:endParaRPr lang="en-AU" sz="1400" baseline="0" dirty="0" smtClean="0"/>
          </a:p>
          <a:p>
            <a:r>
              <a:rPr lang="en-AU" sz="1400" dirty="0" smtClean="0"/>
              <a:t>Stimulus questions and worksheets that were used for the idea writing</a:t>
            </a:r>
            <a:r>
              <a:rPr lang="en-AU" sz="1400" baseline="0" dirty="0" smtClean="0"/>
              <a:t> workshop for this </a:t>
            </a:r>
            <a:r>
              <a:rPr lang="en-AU" sz="1400" dirty="0" smtClean="0"/>
              <a:t>program were:</a:t>
            </a:r>
          </a:p>
          <a:p>
            <a:pPr marL="228600" indent="-228600">
              <a:buFont typeface="+mj-lt"/>
              <a:buAutoNum type="arabicPeriod"/>
            </a:pPr>
            <a:r>
              <a:rPr lang="en-AU" sz="1400" dirty="0" smtClean="0"/>
              <a:t>What constitutes good practice in terms of how</a:t>
            </a:r>
            <a:r>
              <a:rPr lang="en-AU" sz="1400" baseline="0" dirty="0" smtClean="0"/>
              <a:t> services work with families affected by illicit drugs?</a:t>
            </a:r>
          </a:p>
          <a:p>
            <a:pPr marL="228600" indent="-228600">
              <a:buFont typeface="+mj-lt"/>
              <a:buAutoNum type="arabicPeriod"/>
            </a:pPr>
            <a:r>
              <a:rPr lang="en-AU" sz="1400" dirty="0" smtClean="0"/>
              <a:t>What constitutes good practice in terms of providing</a:t>
            </a:r>
            <a:r>
              <a:rPr lang="en-AU" sz="1400" baseline="0" dirty="0" smtClean="0"/>
              <a:t> a policy and systems context that supports working with families that affected by illicit drugs?</a:t>
            </a:r>
          </a:p>
          <a:p>
            <a:pPr marL="228600" indent="-228600">
              <a:buFont typeface="+mj-lt"/>
              <a:buAutoNum type="arabicPeriod"/>
            </a:pPr>
            <a:r>
              <a:rPr lang="en-AU" sz="1400" baseline="0" dirty="0" smtClean="0"/>
              <a:t>What are the barriers to working well with families affected by illicit drugs?</a:t>
            </a:r>
          </a:p>
          <a:p>
            <a:pPr marL="228600" indent="-228600">
              <a:buFont typeface="+mj-lt"/>
              <a:buAutoNum type="arabicPeriod"/>
            </a:pPr>
            <a:r>
              <a:rPr lang="en-AU" sz="1400" baseline="0" dirty="0" smtClean="0"/>
              <a:t>What are the barriers to having policies and systems that support effective work with families that are affected by illicit drugs?</a:t>
            </a:r>
          </a:p>
          <a:p>
            <a:endParaRPr lang="en-AU" baseline="0" dirty="0" smtClean="0"/>
          </a:p>
        </p:txBody>
      </p:sp>
      <p:sp>
        <p:nvSpPr>
          <p:cNvPr id="4" name="Slide Number Placeholder 3"/>
          <p:cNvSpPr>
            <a:spLocks noGrp="1"/>
          </p:cNvSpPr>
          <p:nvPr>
            <p:ph type="sldNum" sz="quarter" idx="10"/>
          </p:nvPr>
        </p:nvSpPr>
        <p:spPr/>
        <p:txBody>
          <a:bodyPr/>
          <a:lstStyle/>
          <a:p>
            <a:fld id="{0188A479-68AA-4D30-81FA-1BA642839CEE}" type="slidenum">
              <a:rPr lang="en-AU" smtClean="0"/>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Here we have one of the worksheets from</a:t>
            </a:r>
            <a:r>
              <a:rPr lang="en-AU" baseline="0" dirty="0" smtClean="0"/>
              <a:t> one of the groups in the idea writing workshops for one of the stimulus questions. On the right hand side we have the original suggestions coming from the various participants and the left hand side shows the progressive addition of comments on each other’s suggestions. Some of these express agreement e.g. the comments about cultural appropriateness; some provide qualification or amplification e.g. the comments about access to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Examples of what came out of it: </a:t>
            </a:r>
          </a:p>
          <a:p>
            <a:r>
              <a:rPr lang="en-AU" sz="1200" dirty="0" smtClean="0"/>
              <a:t>It generated agreement about</a:t>
            </a:r>
            <a:r>
              <a:rPr lang="en-AU" sz="1200" baseline="0" dirty="0" smtClean="0"/>
              <a:t> guiding principles for the projects funded by the program. These ideas were then classified under such headings as “Holistic approaches to service delivery”, “service accessibility, responsiveness and other features”, “service capability”, and “recognition of local and family needs”. Here is an example of ideas classified as being about holistic approaches:</a:t>
            </a:r>
          </a:p>
          <a:p>
            <a:endParaRPr lang="en-AU" sz="1200" baseline="0" dirty="0" smtClean="0"/>
          </a:p>
          <a:p>
            <a:r>
              <a:rPr lang="en-AU" sz="1200" i="1" kern="1200" dirty="0" smtClean="0">
                <a:solidFill>
                  <a:schemeClr val="tx1"/>
                </a:solidFill>
                <a:latin typeface="+mn-lt"/>
                <a:ea typeface="+mn-ea"/>
                <a:cs typeface="+mn-cs"/>
              </a:rPr>
              <a:t>Holistic approaches:</a:t>
            </a:r>
            <a:endParaRPr lang="en-AU"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Networked with other services  including links to mainstream services and other Alcohol and Other Drugs (AOD) services</a:t>
            </a:r>
          </a:p>
          <a:p>
            <a:pPr lvl="0">
              <a:buFont typeface="Arial" pitchFamily="34" charset="0"/>
              <a:buChar char="•"/>
            </a:pPr>
            <a:r>
              <a:rPr lang="en-AU" sz="1200" kern="1200" dirty="0" smtClean="0">
                <a:solidFill>
                  <a:schemeClr val="tx1"/>
                </a:solidFill>
                <a:latin typeface="+mn-lt"/>
                <a:ea typeface="+mn-ea"/>
                <a:cs typeface="+mn-cs"/>
              </a:rPr>
              <a:t>Address needs of both the family and individuals (not just drug users) – focus on family connectedness and keeping the family together</a:t>
            </a:r>
          </a:p>
          <a:p>
            <a:pPr lvl="0">
              <a:buFont typeface="Arial" pitchFamily="34" charset="0"/>
              <a:buChar char="•"/>
            </a:pPr>
            <a:r>
              <a:rPr lang="en-AU" sz="1200" kern="1200" dirty="0" smtClean="0">
                <a:solidFill>
                  <a:schemeClr val="tx1"/>
                </a:solidFill>
                <a:latin typeface="+mn-lt"/>
                <a:ea typeface="+mn-ea"/>
                <a:cs typeface="+mn-cs"/>
              </a:rPr>
              <a:t>Recognise the need to address a range of issues not just D and A e.g.  mental health, homelessness</a:t>
            </a:r>
          </a:p>
          <a:p>
            <a:pPr lvl="0">
              <a:buFont typeface="Arial" pitchFamily="34" charset="0"/>
              <a:buChar char="•"/>
            </a:pPr>
            <a:r>
              <a:rPr lang="en-AU" sz="1200" kern="1200" dirty="0" smtClean="0">
                <a:solidFill>
                  <a:schemeClr val="tx1"/>
                </a:solidFill>
                <a:latin typeface="+mn-lt"/>
                <a:ea typeface="+mn-ea"/>
                <a:cs typeface="+mn-cs"/>
              </a:rPr>
              <a:t>Have a mixture of types of service available ranging from early intervention to crisis care – education, support, brokerage, respite. If services are not directly available then staff need to be both able and willing to refer to other appropriate services and have others on call</a:t>
            </a:r>
          </a:p>
          <a:p>
            <a:pPr lvl="0">
              <a:buFont typeface="Arial" pitchFamily="34" charset="0"/>
              <a:buChar char="•"/>
            </a:pPr>
            <a:r>
              <a:rPr lang="en-AU" sz="1200" kern="1200" dirty="0" smtClean="0">
                <a:solidFill>
                  <a:schemeClr val="tx1"/>
                </a:solidFill>
                <a:latin typeface="+mn-lt"/>
                <a:ea typeface="+mn-ea"/>
                <a:cs typeface="+mn-cs"/>
              </a:rPr>
              <a:t>D and A services need to incorporate family approaches as well as D and A treatment and conversely mainstream family services need to incorporate D and A and mental health approaches</a:t>
            </a:r>
          </a:p>
          <a:p>
            <a:endParaRPr lang="en-AU" sz="1200" baseline="0" dirty="0" smtClean="0"/>
          </a:p>
          <a:p>
            <a:r>
              <a:rPr lang="en-AU" sz="1200" baseline="0" dirty="0" smtClean="0"/>
              <a:t>These agreed principles were then incorporated in the program theory and used as reference points against which to compare each project in the program (using surveys, site visits and interviews, document analysis) and to evaluate the program and policy as a whole. Information from the idea writing workshop was supplemented by lessons about best practice from the research literature. The evaluation also tested the applicability of the principles in the different settings experienced by the various projects.</a:t>
            </a: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19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latin typeface="+mn-lt"/>
                <a:ea typeface="+mn-ea"/>
                <a:cs typeface="+mn-cs"/>
              </a:rPr>
              <a:t>We tend to think of PT as consisting of a series of if-then propositions based on beliefs, research, ideas/hypotheses, assumptions. </a:t>
            </a:r>
            <a:r>
              <a:rPr lang="en-US" sz="1200" kern="1200" dirty="0" smtClean="0">
                <a:solidFill>
                  <a:schemeClr val="tx1"/>
                </a:solidFill>
                <a:latin typeface="+mn-lt"/>
                <a:ea typeface="+mn-ea"/>
                <a:cs typeface="+mn-cs"/>
              </a:rPr>
              <a:t>But a PT could be internally consistent but narrowly defined and ethically indefensible given a wider perspective on values. Logic is not value free – values have affected which outcomes you choose to consider and which are overlooked. The range of outcomes included in a PT may or may not therefore be inclusive with respect to different value positions.  Consider for example the range of different outcomes that one might expect to see if the underpinning ideology of a program was based on the welfare state compared with an ideological base focused on personal responsibility. Or consider the differences that might occur for different cultures: those that focus on the individual compared with those in which the individual is always considered as part of a family unit. The evaluator can challenge people to think about the ideological</a:t>
            </a:r>
            <a:r>
              <a:rPr lang="en-US" sz="1200" kern="1200" baseline="0" dirty="0" smtClean="0">
                <a:solidFill>
                  <a:schemeClr val="tx1"/>
                </a:solidFill>
                <a:latin typeface="+mn-lt"/>
                <a:ea typeface="+mn-ea"/>
                <a:cs typeface="+mn-cs"/>
              </a:rPr>
              <a:t> underpinnings of their program and in some cases to question their appropriateness to the context.</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How we define each outcome can also be more or less inclusive:</a:t>
            </a:r>
            <a:r>
              <a:rPr lang="en-US" sz="1200" kern="1200" dirty="0" smtClean="0">
                <a:solidFill>
                  <a:schemeClr val="tx1"/>
                </a:solidFill>
                <a:latin typeface="+mn-lt"/>
                <a:ea typeface="+mn-ea"/>
                <a:cs typeface="+mn-cs"/>
              </a:rPr>
              <a:t> inclusive definitions are typically about more than just the relatively easy to measure attributes of quantity, timeliness, cost. Inclusive definitions of outcomes will also give consideration to quality, accessibility, convenience, long term benefits, the distribution of outcomes and other social justice considerations – who are the winners and who might be the losers? Being inclusive is about including values that go beyond those of program managers and staff to include a range of other important stakeholders: intended beneficiaries; program partners, funders, others affected by the program and/or its evaluation and so on. </a:t>
            </a:r>
            <a:endParaRPr lang="en-AU"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Outcomes that are not explicit with respect to values: </a:t>
            </a:r>
            <a:r>
              <a:rPr lang="en-US" sz="1200" kern="1200" dirty="0" smtClean="0">
                <a:solidFill>
                  <a:schemeClr val="tx1"/>
                </a:solidFill>
                <a:latin typeface="+mn-lt"/>
                <a:ea typeface="+mn-ea"/>
                <a:cs typeface="+mn-cs"/>
              </a:rPr>
              <a:t>Many PT’s go little beyond a logic model; that is, a pictorial representation of a PT. Often, for purposes of parsimony and communication broad summary statements of outcomes are selected for inclusion in a logic model.  They can obscure more than they reveal. Everyone might agree in principle with the types of outcomes that typically appear in a logic diagram but come to blows when individuals start to talk about what it means for them. </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example, equality of educational opportunity is the sort of broad-brush outcome statement that one might see in a logic diagram but as such without accompanying explanation it is not very meaningful as an outcome. Some would think of it in terms of equal test results regardless of socio-economic or other background factors such as gender while others would think of it in terms of equal educational provisions such as pupil teacher ratios, or access to science laboratories.</a:t>
            </a:r>
            <a:endParaRPr lang="en-AU"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Why might definitions and values not be explicit?</a:t>
            </a:r>
            <a:r>
              <a:rPr lang="en-US" sz="1200" kern="1200" dirty="0" smtClean="0">
                <a:solidFill>
                  <a:schemeClr val="tx1"/>
                </a:solidFill>
                <a:latin typeface="+mn-lt"/>
                <a:ea typeface="+mn-ea"/>
                <a:cs typeface="+mn-cs"/>
              </a:rPr>
              <a:t> Sometimes lack of detail might be quite purposeful as in the case of programs that have complex aspects and emergent outcomes. In such cases it could be counterproductive to be too specific in advance. But sometimes not being explicit is a means of papering over differences or lack of attention to detail.</a:t>
            </a:r>
            <a:endParaRPr lang="en-AU"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Don’t performance indicators serve the purpose of clarifying what is meant by the simple outcome statement and ensuring inclusiveness? </a:t>
            </a:r>
            <a:r>
              <a:rPr lang="en-US" sz="1200" kern="1200" dirty="0" smtClean="0">
                <a:solidFill>
                  <a:schemeClr val="tx1"/>
                </a:solidFill>
                <a:latin typeface="+mn-lt"/>
                <a:ea typeface="+mn-ea"/>
                <a:cs typeface="+mn-cs"/>
              </a:rPr>
              <a:t>No, this along with the push for SMART definitions of outcomes can lead us into the performance indicator trap: jumping to the measures before thinking about what’s worth measuring.  Sometimes those involved in articulating a program theory feel pressured to include only those outcomes that are easy to measure rather than what they really want to achieve.  Remember that not everything that is measurable is worth measuring and not everything that is worth measuring is measurable. The advice I give to participants in program theory articulation processes is </a:t>
            </a:r>
            <a:r>
              <a:rPr lang="en-US" sz="1200" i="1" kern="1200" dirty="0" smtClean="0">
                <a:solidFill>
                  <a:schemeClr val="tx1"/>
                </a:solidFill>
                <a:latin typeface="+mn-lt"/>
                <a:ea typeface="+mn-ea"/>
                <a:cs typeface="+mn-cs"/>
              </a:rPr>
              <a:t>Don’t let the measurement tail wag the program theory dog!</a:t>
            </a:r>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06AAF7F-E364-4785-8990-5F083B6A1CA4}" type="slidenum">
              <a:rPr lang="en-AU" smtClean="0"/>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Rubric</a:t>
            </a:r>
            <a:r>
              <a:rPr lang="en-US" baseline="0" dirty="0" smtClean="0"/>
              <a:t> concept: </a:t>
            </a:r>
            <a:r>
              <a:rPr lang="en-US" dirty="0" smtClean="0"/>
              <a:t>different levels of performance around an attribute or cluster of attributes. The application of the rubric could include multiple cut-off for progression from one level to the next or accept compensatory approaches</a:t>
            </a:r>
            <a:r>
              <a:rPr lang="en-US" baseline="0" dirty="0" smtClean="0"/>
              <a:t> </a:t>
            </a:r>
            <a:r>
              <a:rPr lang="en-US" dirty="0" smtClean="0"/>
              <a:t>perhaps addressing</a:t>
            </a:r>
            <a:r>
              <a:rPr lang="en-US" baseline="0" dirty="0" smtClean="0"/>
              <a:t> most items very well and a few not so well or not relevant to a particular situation. Rubrics may have some aspects in common with the concepts used in goal attainment scaling and global assessment scales.</a:t>
            </a:r>
            <a:endParaRPr lang="en-US" dirty="0" smtClean="0"/>
          </a:p>
          <a:p>
            <a:endParaRPr lang="en-US" dirty="0" smtClean="0"/>
          </a:p>
          <a:p>
            <a:r>
              <a:rPr lang="en-US" dirty="0" smtClean="0"/>
              <a:t>Different</a:t>
            </a:r>
            <a:r>
              <a:rPr lang="en-US" baseline="0" dirty="0" smtClean="0"/>
              <a:t> aspects may be important to different stakeholders according to values, context and relative to baseline position. </a:t>
            </a:r>
          </a:p>
          <a:p>
            <a:endParaRPr lang="en-US" baseline="0" dirty="0" smtClean="0"/>
          </a:p>
          <a:p>
            <a:r>
              <a:rPr lang="en-US" baseline="0" dirty="0" smtClean="0"/>
              <a:t>I sometimes find it useful to introduce the concept with the following cartoon slide built around the metaphor of evolution from weakling to superman. </a:t>
            </a:r>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20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C3A34F-4EC1-461A-A979-B909E8638B22}" type="slidenum">
              <a:rPr lang="en-AU"/>
              <a:pPr/>
              <a:t>21</a:t>
            </a:fld>
            <a:endParaRPr lang="en-AU"/>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AU" sz="1200" kern="1200" dirty="0" smtClean="0">
                <a:solidFill>
                  <a:schemeClr val="tx1"/>
                </a:solidFill>
                <a:latin typeface="+mn-lt"/>
                <a:ea typeface="+mn-ea"/>
                <a:cs typeface="+mn-cs"/>
              </a:rPr>
              <a:t>In 2001, when use of technology</a:t>
            </a:r>
            <a:r>
              <a:rPr lang="en-AU" sz="1200" kern="1200" baseline="0" dirty="0" smtClean="0">
                <a:solidFill>
                  <a:schemeClr val="tx1"/>
                </a:solidFill>
                <a:latin typeface="+mn-lt"/>
                <a:ea typeface="+mn-ea"/>
                <a:cs typeface="+mn-cs"/>
              </a:rPr>
              <a:t> in vocational colleges for pedagogical purposes was relatively new, </a:t>
            </a:r>
            <a:r>
              <a:rPr lang="en-AU" sz="1200" kern="1200" dirty="0" smtClean="0">
                <a:solidFill>
                  <a:schemeClr val="tx1"/>
                </a:solidFill>
                <a:latin typeface="+mn-lt"/>
                <a:ea typeface="+mn-ea"/>
                <a:cs typeface="+mn-cs"/>
              </a:rPr>
              <a:t>I</a:t>
            </a:r>
            <a:r>
              <a:rPr lang="en-AU" sz="1200" kern="1200" baseline="0" dirty="0" smtClean="0">
                <a:solidFill>
                  <a:schemeClr val="tx1"/>
                </a:solidFill>
                <a:latin typeface="+mn-lt"/>
                <a:ea typeface="+mn-ea"/>
                <a:cs typeface="+mn-cs"/>
              </a:rPr>
              <a:t> used the </a:t>
            </a:r>
            <a:r>
              <a:rPr lang="en-AU" sz="1200" kern="1200" dirty="0" smtClean="0">
                <a:solidFill>
                  <a:schemeClr val="tx1"/>
                </a:solidFill>
                <a:latin typeface="+mn-lt"/>
                <a:ea typeface="+mn-ea"/>
                <a:cs typeface="+mn-cs"/>
              </a:rPr>
              <a:t>rubric approach </a:t>
            </a:r>
            <a:r>
              <a:rPr lang="en-AU" sz="1200" kern="1200" baseline="0" dirty="0" smtClean="0">
                <a:solidFill>
                  <a:schemeClr val="tx1"/>
                </a:solidFill>
                <a:latin typeface="+mn-lt"/>
                <a:ea typeface="+mn-ea"/>
                <a:cs typeface="+mn-cs"/>
              </a:rPr>
              <a:t>to develop the program theory for a 3 year program to foster the take-up and improved pedagogical use of technology in Vocational education colleges. </a:t>
            </a:r>
            <a:r>
              <a:rPr lang="en-AU" sz="1200" kern="1200" dirty="0" smtClean="0">
                <a:solidFill>
                  <a:schemeClr val="tx1"/>
                </a:solidFill>
                <a:latin typeface="+mn-lt"/>
                <a:ea typeface="+mn-ea"/>
                <a:cs typeface="+mn-cs"/>
              </a:rPr>
              <a:t>Policy people, program managers and a selection of funded projects identified 5 interrelated goals and descriptors at 6 different levels in a preparatory workshop when we were establishing the program logic for purposes of designing and conducting a</a:t>
            </a:r>
            <a:r>
              <a:rPr lang="en-AU" sz="1200" kern="1200" baseline="0" dirty="0" smtClean="0">
                <a:solidFill>
                  <a:schemeClr val="tx1"/>
                </a:solidFill>
                <a:latin typeface="+mn-lt"/>
                <a:ea typeface="+mn-ea"/>
                <a:cs typeface="+mn-cs"/>
              </a:rPr>
              <a:t> longitudinal evaluation</a:t>
            </a:r>
            <a:r>
              <a:rPr lang="en-AU" sz="1200" kern="1200" dirty="0" smtClean="0">
                <a:solidFill>
                  <a:schemeClr val="tx1"/>
                </a:solidFill>
                <a:latin typeface="+mn-lt"/>
                <a:ea typeface="+mn-ea"/>
                <a:cs typeface="+mn-cs"/>
              </a:rPr>
              <a:t>. </a:t>
            </a:r>
          </a:p>
          <a:p>
            <a:endParaRPr lang="en-AU" sz="1200" kern="1200" baseline="0" dirty="0" smtClean="0">
              <a:solidFill>
                <a:schemeClr val="tx1"/>
              </a:solidFill>
              <a:latin typeface="+mn-lt"/>
              <a:ea typeface="+mn-ea"/>
              <a:cs typeface="+mn-cs"/>
            </a:endParaRPr>
          </a:p>
          <a:p>
            <a:r>
              <a:rPr lang="en-AU" sz="1200" kern="1200" baseline="0" dirty="0" smtClean="0">
                <a:solidFill>
                  <a:schemeClr val="tx1"/>
                </a:solidFill>
                <a:latin typeface="+mn-lt"/>
                <a:ea typeface="+mn-ea"/>
                <a:cs typeface="+mn-cs"/>
              </a:rPr>
              <a:t>The example I have provided as a rubric table relates to one of the 5 goals. </a:t>
            </a:r>
            <a:r>
              <a:rPr lang="en-AU" sz="1200" kern="1200" dirty="0" smtClean="0">
                <a:solidFill>
                  <a:schemeClr val="tx1"/>
                </a:solidFill>
                <a:latin typeface="+mn-lt"/>
                <a:ea typeface="+mn-ea"/>
                <a:cs typeface="+mn-cs"/>
              </a:rPr>
              <a:t>Each goal had a series of descriptors ranging from minimal or early levels of performance through to ‘optimal’ /further developed performance. Indicators and project specific</a:t>
            </a:r>
            <a:r>
              <a:rPr lang="en-AU" sz="1200" kern="1200" baseline="0" dirty="0" smtClean="0">
                <a:solidFill>
                  <a:schemeClr val="tx1"/>
                </a:solidFill>
                <a:latin typeface="+mn-lt"/>
                <a:ea typeface="+mn-ea"/>
                <a:cs typeface="+mn-cs"/>
              </a:rPr>
              <a:t> examples came in part from the workshop and then subsequently as part of the longitudinal study. </a:t>
            </a:r>
            <a:r>
              <a:rPr lang="en-AU" sz="1200" kern="1200" dirty="0" smtClean="0">
                <a:solidFill>
                  <a:schemeClr val="tx1"/>
                </a:solidFill>
                <a:latin typeface="+mn-lt"/>
                <a:ea typeface="+mn-ea"/>
                <a:cs typeface="+mn-cs"/>
              </a:rPr>
              <a:t>Some progression was cyclical rather than unidirectional. However</a:t>
            </a:r>
            <a:r>
              <a:rPr lang="en-AU" sz="1200" kern="1200" baseline="0" dirty="0" smtClean="0">
                <a:solidFill>
                  <a:schemeClr val="tx1"/>
                </a:solidFill>
                <a:latin typeface="+mn-lt"/>
                <a:ea typeface="+mn-ea"/>
                <a:cs typeface="+mn-cs"/>
              </a:rPr>
              <a:t> in essence, stages 1 and 2 could be characterised as being about ‘learning to crawl’, stages 3 and 4 about ‘learning to walk’, and stages 5 and 6 as about ‘learning to run’ in relation to the incorporation of technology into pedagogy. </a:t>
            </a:r>
            <a:endParaRPr lang="en-AU" sz="1200" kern="1200" dirty="0" smtClean="0">
              <a:solidFill>
                <a:schemeClr val="tx1"/>
              </a:solidFill>
              <a:latin typeface="+mn-lt"/>
              <a:ea typeface="+mn-ea"/>
              <a:cs typeface="+mn-cs"/>
            </a:endParaRP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In this evaluation, 26 project teams self rated their progress through a workshop that either I or my colleague facilitated on three different occasions over a 2.5 year period in relation to each of the 5 goals. Each</a:t>
            </a:r>
            <a:r>
              <a:rPr lang="en-AU" sz="1200" kern="1200" baseline="0" dirty="0" smtClean="0">
                <a:solidFill>
                  <a:schemeClr val="tx1"/>
                </a:solidFill>
                <a:latin typeface="+mn-lt"/>
                <a:ea typeface="+mn-ea"/>
                <a:cs typeface="+mn-cs"/>
              </a:rPr>
              <a:t> funded project identified the areas that were most important to it taking into consideration the specific nature of their project, their starting position and other contextual factors. On the second and third occasions </a:t>
            </a:r>
            <a:r>
              <a:rPr lang="en-AU" sz="1200" kern="1200" dirty="0" smtClean="0">
                <a:solidFill>
                  <a:schemeClr val="tx1"/>
                </a:solidFill>
                <a:latin typeface="+mn-lt"/>
                <a:ea typeface="+mn-ea"/>
                <a:cs typeface="+mn-cs"/>
              </a:rPr>
              <a:t>they also considered the role of their project in moving</a:t>
            </a:r>
            <a:r>
              <a:rPr lang="en-AU" sz="1200" kern="1200" baseline="0" dirty="0" smtClean="0">
                <a:solidFill>
                  <a:schemeClr val="tx1"/>
                </a:solidFill>
                <a:latin typeface="+mn-lt"/>
                <a:ea typeface="+mn-ea"/>
                <a:cs typeface="+mn-cs"/>
              </a:rPr>
              <a:t> them along the pathway: Major? Minor? No role? </a:t>
            </a:r>
          </a:p>
          <a:p>
            <a:endParaRPr lang="en-AU" sz="1200" kern="1200" baseline="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Each project received its</a:t>
            </a:r>
            <a:r>
              <a:rPr lang="en-AU" sz="1200" kern="1200" baseline="0" dirty="0" smtClean="0">
                <a:solidFill>
                  <a:schemeClr val="tx1"/>
                </a:solidFill>
                <a:latin typeface="+mn-lt"/>
                <a:ea typeface="+mn-ea"/>
                <a:cs typeface="+mn-cs"/>
              </a:rPr>
              <a:t> own progress report on three occasions as well as the aggregate report across all projects.  </a:t>
            </a:r>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22</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r>
              <a:rPr lang="en-AU" sz="1200" baseline="0" dirty="0" smtClean="0"/>
              <a:t>Stakeholders can also contribute through role playing: imagining how it may feel to be in a particular role or situation with respect to the program. </a:t>
            </a:r>
            <a:r>
              <a:rPr lang="en-US" dirty="0" smtClean="0"/>
              <a:t>Example: Role play was used to identify the </a:t>
            </a:r>
            <a:r>
              <a:rPr lang="en-US" baseline="0" dirty="0" smtClean="0"/>
              <a:t>success criteria that were important to different stakeholders for a program to </a:t>
            </a:r>
            <a:r>
              <a:rPr lang="en-US" dirty="0" smtClean="0"/>
              <a:t>set up a large scale soup</a:t>
            </a:r>
            <a:r>
              <a:rPr lang="en-US" baseline="0" dirty="0" smtClean="0"/>
              <a:t> kitchen: nutritionists, intended users, neighbors, local hospital and local police station, the restaurants and others that were contributing food and the cheap takeaway food stores near by. In the report back phase, some participants chose to role play using interactive drama or comedy while others took a more direct approach with each role player reporting on behalf of the role they were representing.</a:t>
            </a:r>
          </a:p>
          <a:p>
            <a:endParaRPr lang="en-AU" sz="1200" baseline="0" dirty="0" smtClean="0"/>
          </a:p>
          <a:p>
            <a:r>
              <a:rPr lang="en-AU" sz="1200" baseline="0" dirty="0" smtClean="0"/>
              <a:t>This approach can be useful when it is not possible to have direct contact with some stakeholders, when participants receive feedback from those stakeholders directly or indirectly and when power dynamics might be at play in a workshop setting that might make it uncomfortable for participants to express first hand views. Role playing can be used as a projection technique (I have a friend who thinks that....) to remove the focus from the messenger to the message.</a:t>
            </a:r>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23</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r>
              <a:rPr lang="en-AU" sz="1200" dirty="0" smtClean="0"/>
              <a:t>Possible layouts:</a:t>
            </a:r>
          </a:p>
          <a:p>
            <a:pPr marL="365760" marR="0" lvl="1" indent="-256032" algn="l" defTabSz="914400" rtl="0" eaLnBrk="1" fontAlgn="auto" latinLnBrk="0" hangingPunct="1">
              <a:lnSpc>
                <a:spcPct val="100000"/>
              </a:lnSpc>
              <a:spcBef>
                <a:spcPts val="400"/>
              </a:spcBef>
              <a:spcAft>
                <a:spcPts val="600"/>
              </a:spcAft>
              <a:buClrTx/>
              <a:buSzPct val="68000"/>
              <a:buFont typeface="Wingdings 3"/>
              <a:buChar char=""/>
              <a:tabLst/>
              <a:defRPr/>
            </a:pPr>
            <a:r>
              <a:rPr lang="en-AU" sz="1200" dirty="0" smtClean="0"/>
              <a:t>May record resources, activities, outputs in separate lists or boxes e.g. in</a:t>
            </a:r>
            <a:r>
              <a:rPr lang="en-AU" sz="1200" baseline="0" dirty="0" smtClean="0"/>
              <a:t> a </a:t>
            </a:r>
            <a:r>
              <a:rPr lang="en-AU" sz="1200" b="1" baseline="0" dirty="0" smtClean="0"/>
              <a:t>pipeline</a:t>
            </a:r>
            <a:r>
              <a:rPr lang="en-AU" sz="1200" baseline="0" dirty="0" smtClean="0"/>
              <a:t> model</a:t>
            </a:r>
            <a:endParaRPr lang="en-AU" sz="1200" dirty="0" smtClean="0"/>
          </a:p>
          <a:p>
            <a:pPr marL="365760" lvl="1" indent="-256032">
              <a:spcBef>
                <a:spcPts val="400"/>
              </a:spcBef>
              <a:spcAft>
                <a:spcPts val="600"/>
              </a:spcAft>
              <a:buSzPct val="68000"/>
              <a:buFont typeface="Wingdings 3"/>
              <a:buChar char=""/>
            </a:pPr>
            <a:r>
              <a:rPr lang="en-AU" sz="1200" dirty="0" smtClean="0"/>
              <a:t>Within an </a:t>
            </a:r>
            <a:r>
              <a:rPr lang="en-AU" sz="1200" b="1" dirty="0" smtClean="0"/>
              <a:t>outcomes chain</a:t>
            </a:r>
            <a:r>
              <a:rPr lang="en-AU" sz="1200" dirty="0" smtClean="0"/>
              <a:t>, may be against headings such as immediate, intermediate, final results; </a:t>
            </a:r>
          </a:p>
          <a:p>
            <a:pPr marL="365760" lvl="1" indent="-256032">
              <a:spcBef>
                <a:spcPts val="400"/>
              </a:spcBef>
              <a:spcAft>
                <a:spcPts val="600"/>
              </a:spcAft>
              <a:buSzPct val="68000"/>
              <a:buFont typeface="Wingdings 3"/>
              <a:buChar char=""/>
            </a:pPr>
            <a:r>
              <a:rPr lang="en-AU" sz="1200" b="1" dirty="0" smtClean="0"/>
              <a:t>Program theory matrix approach</a:t>
            </a:r>
          </a:p>
          <a:p>
            <a:pPr marL="365760" lvl="1" indent="-256032">
              <a:spcBef>
                <a:spcPts val="400"/>
              </a:spcBef>
              <a:spcAft>
                <a:spcPts val="600"/>
              </a:spcAft>
              <a:buSzPct val="68000"/>
              <a:buFont typeface="Wingdings 3"/>
              <a:buChar char=""/>
            </a:pPr>
            <a:r>
              <a:rPr lang="en-AU" sz="1200" b="1" dirty="0" smtClean="0"/>
              <a:t>3 column approach for each outcome</a:t>
            </a:r>
            <a:r>
              <a:rPr lang="en-AU" sz="1200" dirty="0" smtClean="0"/>
              <a:t>:</a:t>
            </a:r>
          </a:p>
          <a:p>
            <a:pPr lvl="1">
              <a:spcBef>
                <a:spcPts val="0"/>
              </a:spcBef>
              <a:spcAft>
                <a:spcPts val="600"/>
              </a:spcAft>
            </a:pPr>
            <a:r>
              <a:rPr lang="en-AU" sz="1200" dirty="0" smtClean="0"/>
              <a:t>- attributes/success criteria</a:t>
            </a:r>
          </a:p>
          <a:p>
            <a:pPr lvl="1">
              <a:spcBef>
                <a:spcPts val="0"/>
              </a:spcBef>
              <a:spcAft>
                <a:spcPts val="600"/>
              </a:spcAft>
            </a:pPr>
            <a:r>
              <a:rPr lang="en-AU" sz="1200" dirty="0" smtClean="0"/>
              <a:t>- program factors </a:t>
            </a:r>
          </a:p>
          <a:p>
            <a:pPr lvl="1">
              <a:spcBef>
                <a:spcPts val="0"/>
              </a:spcBef>
              <a:spcAft>
                <a:spcPts val="600"/>
              </a:spcAft>
              <a:buFontTx/>
              <a:buChar char="-"/>
            </a:pPr>
            <a:r>
              <a:rPr lang="en-AU" sz="1200" dirty="0" smtClean="0"/>
              <a:t>non program contextual factors that affect the outcome</a:t>
            </a:r>
          </a:p>
          <a:p>
            <a:pPr marL="365760" marR="0" lvl="1" indent="-256032" algn="l" defTabSz="914400" rtl="0" eaLnBrk="1" fontAlgn="auto" latinLnBrk="0" hangingPunct="1">
              <a:lnSpc>
                <a:spcPct val="100000"/>
              </a:lnSpc>
              <a:spcBef>
                <a:spcPts val="400"/>
              </a:spcBef>
              <a:spcAft>
                <a:spcPts val="600"/>
              </a:spcAft>
              <a:buClrTx/>
              <a:buSzPct val="68000"/>
              <a:buFont typeface="Wingdings 3"/>
              <a:buChar char=""/>
              <a:tabLst/>
              <a:defRPr/>
            </a:pPr>
            <a:r>
              <a:rPr lang="en-AU" sz="1200" b="1" dirty="0" smtClean="0"/>
              <a:t>Realist matrix approach </a:t>
            </a:r>
            <a:r>
              <a:rPr lang="en-AU" sz="1200" dirty="0" smtClean="0"/>
              <a:t>– context-mechanism-outcome</a:t>
            </a:r>
          </a:p>
          <a:p>
            <a:pPr lvl="0">
              <a:spcBef>
                <a:spcPts val="0"/>
              </a:spcBef>
              <a:spcAft>
                <a:spcPts val="600"/>
              </a:spcAft>
              <a:buFontTx/>
              <a:buNone/>
            </a:pPr>
            <a:endParaRPr lang="en-AU" sz="1200" dirty="0" smtClean="0"/>
          </a:p>
          <a:p>
            <a:pPr marL="174625" indent="15875" algn="l">
              <a:spcAft>
                <a:spcPts val="600"/>
              </a:spcAft>
              <a:buNone/>
            </a:pPr>
            <a:r>
              <a:rPr lang="en-AU" sz="1200" b="0" dirty="0" smtClean="0">
                <a:solidFill>
                  <a:schemeClr val="accent2"/>
                </a:solidFill>
              </a:rPr>
              <a:t>Examples of each of the above in </a:t>
            </a:r>
            <a:r>
              <a:rPr lang="en-AU" sz="1200" b="0" dirty="0" err="1" smtClean="0">
                <a:solidFill>
                  <a:schemeClr val="accent2"/>
                </a:solidFill>
              </a:rPr>
              <a:t>Funnell</a:t>
            </a:r>
            <a:r>
              <a:rPr lang="en-AU" sz="1200" b="0" dirty="0" smtClean="0">
                <a:solidFill>
                  <a:schemeClr val="accent2"/>
                </a:solidFill>
              </a:rPr>
              <a:t> and Rogers, 2011</a:t>
            </a:r>
          </a:p>
          <a:p>
            <a:endParaRPr lang="en-AU" sz="1200" dirty="0"/>
          </a:p>
        </p:txBody>
      </p:sp>
      <p:sp>
        <p:nvSpPr>
          <p:cNvPr id="4" name="Slide Number Placeholder 3"/>
          <p:cNvSpPr>
            <a:spLocks noGrp="1"/>
          </p:cNvSpPr>
          <p:nvPr>
            <p:ph type="sldNum" sz="quarter" idx="10"/>
          </p:nvPr>
        </p:nvSpPr>
        <p:spPr/>
        <p:txBody>
          <a:bodyPr/>
          <a:lstStyle/>
          <a:p>
            <a:fld id="{0188A479-68AA-4D30-81FA-1BA642839CEE}" type="slidenum">
              <a:rPr lang="en-AU" smtClean="0"/>
              <a:pPr/>
              <a:t>24</a:t>
            </a:fld>
            <a:endParaRPr lang="en-A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fontScale="77500" lnSpcReduction="20000"/>
          </a:bodyPr>
          <a:lstStyle/>
          <a:p>
            <a:pPr marL="228600" indent="-228600">
              <a:buNone/>
            </a:pPr>
            <a:r>
              <a:rPr lang="en-US" b="1" noProof="0" dirty="0" smtClean="0"/>
              <a:t>1. Too little ownership: </a:t>
            </a:r>
            <a:r>
              <a:rPr lang="en-US" noProof="0" dirty="0" smtClean="0"/>
              <a:t>PT development fatigue, facilitator  or other dominance; changing participants; cognitive comfort zone</a:t>
            </a:r>
          </a:p>
          <a:p>
            <a:pPr marL="811213" lvl="2" indent="-365125">
              <a:buFont typeface="+mj-lt"/>
              <a:buAutoNum type="arabicPeriod"/>
            </a:pPr>
            <a:r>
              <a:rPr lang="en-US" noProof="0" dirty="0" smtClean="0">
                <a:solidFill>
                  <a:srgbClr val="FF0000"/>
                </a:solidFill>
              </a:rPr>
              <a:t>Ensure purpose of workshop and intended use of PT is clear and that there is leadership</a:t>
            </a:r>
            <a:r>
              <a:rPr lang="en-US" baseline="0" noProof="0" dirty="0" smtClean="0">
                <a:solidFill>
                  <a:srgbClr val="FF0000"/>
                </a:solidFill>
              </a:rPr>
              <a:t> support</a:t>
            </a:r>
            <a:endParaRPr lang="en-US" noProof="0" dirty="0" smtClean="0">
              <a:solidFill>
                <a:srgbClr val="FF0000"/>
              </a:solidFill>
            </a:endParaRPr>
          </a:p>
          <a:p>
            <a:pPr marL="811213" marR="0" lvl="2" indent="-3651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noProof="0" dirty="0" smtClean="0">
                <a:solidFill>
                  <a:srgbClr val="FF0000"/>
                </a:solidFill>
              </a:rPr>
              <a:t>Make efficient use of group time – long enough meetings to make progress but not so long that participants tune out</a:t>
            </a:r>
          </a:p>
          <a:p>
            <a:pPr marL="811213" marR="0" lvl="2" indent="-365125" algn="l" defTabSz="914400" rtl="0" eaLnBrk="1" fontAlgn="auto" latinLnBrk="0" hangingPunct="1">
              <a:lnSpc>
                <a:spcPct val="100000"/>
              </a:lnSpc>
              <a:spcBef>
                <a:spcPts val="0"/>
              </a:spcBef>
              <a:spcAft>
                <a:spcPts val="0"/>
              </a:spcAft>
              <a:buClrTx/>
              <a:buSzTx/>
              <a:buFont typeface="+mj-lt"/>
              <a:buAutoNum type="arabicPeriod"/>
              <a:tabLst/>
              <a:defRPr/>
            </a:pPr>
            <a:r>
              <a:rPr lang="en-US" noProof="0" dirty="0" smtClean="0">
                <a:solidFill>
                  <a:srgbClr val="FF0000"/>
                </a:solidFill>
              </a:rPr>
              <a:t>Choose participants carefully</a:t>
            </a:r>
            <a:r>
              <a:rPr lang="en-US" baseline="0" noProof="0" dirty="0" smtClean="0">
                <a:solidFill>
                  <a:srgbClr val="FF0000"/>
                </a:solidFill>
              </a:rPr>
              <a:t> and replace if needed; make sure that participants are comfortable with the story the program theory tells. Get them to tell it in their own words.</a:t>
            </a:r>
          </a:p>
          <a:p>
            <a:pPr marL="811213" marR="0" lvl="2" indent="-3651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noProof="0" dirty="0" smtClean="0">
                <a:solidFill>
                  <a:srgbClr val="FF0000"/>
                </a:solidFill>
              </a:rPr>
              <a:t>Keep a watch on dominance and try to be as inclusive as possible; keep reality checking with the group. Be open to suggested changes. Explain your reasoning but don’t be overly defensive.</a:t>
            </a:r>
          </a:p>
          <a:p>
            <a:pPr marL="811213" marR="0" lvl="2" indent="-3651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noProof="0" dirty="0" smtClean="0">
                <a:solidFill>
                  <a:srgbClr val="FF0000"/>
                </a:solidFill>
              </a:rPr>
              <a:t>Bring new participants up to speed outside the meeting if possible to </a:t>
            </a:r>
            <a:r>
              <a:rPr lang="en-US" baseline="0" noProof="0" dirty="0" err="1" smtClean="0">
                <a:solidFill>
                  <a:srgbClr val="FF0000"/>
                </a:solidFill>
              </a:rPr>
              <a:t>minimise</a:t>
            </a:r>
            <a:r>
              <a:rPr lang="en-US" baseline="0" noProof="0" dirty="0" smtClean="0">
                <a:solidFill>
                  <a:srgbClr val="FF0000"/>
                </a:solidFill>
              </a:rPr>
              <a:t> going over the same ground. However some repetition can be useful for other participants to get them back on task as long as it is not too much.</a:t>
            </a:r>
            <a:endParaRPr lang="en-US" noProof="0" dirty="0" smtClean="0">
              <a:solidFill>
                <a:srgbClr val="FF0000"/>
              </a:solidFill>
            </a:endParaRPr>
          </a:p>
          <a:p>
            <a:pPr marL="228600" indent="-228600">
              <a:buNone/>
            </a:pPr>
            <a:endParaRPr lang="en-US" b="1" noProof="0" dirty="0" smtClean="0"/>
          </a:p>
          <a:p>
            <a:pPr marL="228600" indent="-228600">
              <a:buNone/>
            </a:pPr>
            <a:r>
              <a:rPr lang="en-US" b="1" noProof="0" dirty="0" smtClean="0"/>
              <a:t>2. Too much ownership – the IKEA effect: people place a higher value on something they have built themselves</a:t>
            </a:r>
          </a:p>
          <a:p>
            <a:pPr marL="811213" lvl="2" indent="-365125">
              <a:buFont typeface="+mj-lt"/>
              <a:buAutoNum type="arabicPeriod"/>
            </a:pPr>
            <a:r>
              <a:rPr lang="en-US" noProof="0" dirty="0" smtClean="0"/>
              <a:t>Bring in an outside critic</a:t>
            </a:r>
          </a:p>
          <a:p>
            <a:pPr marL="811213" lvl="2" indent="-365125">
              <a:buFont typeface="+mj-lt"/>
              <a:buAutoNum type="arabicPeriod"/>
            </a:pPr>
            <a:r>
              <a:rPr lang="en-US" noProof="0" dirty="0" smtClean="0"/>
              <a:t>Apply</a:t>
            </a:r>
            <a:r>
              <a:rPr lang="en-US" baseline="0" noProof="0" dirty="0" smtClean="0"/>
              <a:t> internal validity and external validation criteria to reviewing a program theory. Refer chapter 10 on critiquing a program theory in Funnell and Rogers </a:t>
            </a:r>
            <a:endParaRPr lang="en-US" noProof="0" dirty="0" smtClean="0"/>
          </a:p>
          <a:p>
            <a:pPr marL="811213" lvl="2" indent="-365125">
              <a:buFont typeface="+mj-lt"/>
              <a:buAutoNum type="arabicPeriod"/>
            </a:pPr>
            <a:r>
              <a:rPr lang="en-US" noProof="0" dirty="0" smtClean="0"/>
              <a:t>Encourage development of possible negative program theories: what</a:t>
            </a:r>
            <a:r>
              <a:rPr lang="en-US" baseline="0" noProof="0" dirty="0" smtClean="0"/>
              <a:t> happens when it all goes pear shaped?</a:t>
            </a:r>
            <a:endParaRPr lang="en-US" b="1" baseline="0" noProof="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b="1" baseline="0" noProof="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b="1" baseline="0" noProof="0" dirty="0" smtClean="0"/>
              <a:t>3. Confusion about the </a:t>
            </a:r>
            <a:r>
              <a:rPr lang="en-US" b="1" baseline="0" noProof="0" dirty="0" err="1" smtClean="0"/>
              <a:t>theorand</a:t>
            </a:r>
            <a:r>
              <a:rPr lang="en-US" b="1" baseline="0" noProof="0" dirty="0" smtClean="0"/>
              <a:t> and the purpose of developing the PT: </a:t>
            </a:r>
            <a:r>
              <a:rPr lang="en-US" baseline="0" noProof="0" dirty="0" smtClean="0"/>
              <a:t>What’s the theory about : program </a:t>
            </a:r>
            <a:r>
              <a:rPr lang="en-US" noProof="0" dirty="0" smtClean="0"/>
              <a:t>in action? Preferred – ideal, imagined, future? Historic? Current? </a:t>
            </a:r>
            <a:r>
              <a:rPr lang="en-US" baseline="0" noProof="0" dirty="0" smtClean="0"/>
              <a:t>It is easy to slip around amongst the different types. This can lead to confusion and reminders may be needed.</a:t>
            </a:r>
            <a:endParaRPr lang="en-US" b="1" baseline="0" noProof="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b="1" baseline="0" noProof="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b="1" baseline="0" noProof="0" dirty="0" smtClean="0"/>
              <a:t>4. Chaos </a:t>
            </a:r>
            <a:r>
              <a:rPr lang="en-US" noProof="0" dirty="0" smtClean="0"/>
              <a:t>Set up separate groups then look for linkages; consider the use of parallel outcomes chains</a:t>
            </a:r>
            <a:endParaRPr lang="en-US" b="0" noProof="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b="1" noProof="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b="1" noProof="0" dirty="0" smtClean="0"/>
              <a:t>5.</a:t>
            </a:r>
            <a:r>
              <a:rPr lang="en-US" b="1" baseline="0" noProof="0" dirty="0" smtClean="0"/>
              <a:t> </a:t>
            </a:r>
            <a:r>
              <a:rPr lang="en-US" b="1" noProof="0" dirty="0" smtClean="0"/>
              <a:t>Conflict: creating and managing it</a:t>
            </a:r>
          </a:p>
          <a:p>
            <a:pPr marL="811213" lvl="2" indent="-365125">
              <a:buFont typeface="+mj-lt"/>
              <a:buAutoNum type="arabicPeriod"/>
            </a:pPr>
            <a:r>
              <a:rPr lang="en-US" noProof="0" dirty="0" smtClean="0"/>
              <a:t>Consider whether it is useful to actively</a:t>
            </a:r>
            <a:r>
              <a:rPr lang="en-US" baseline="0" noProof="0" dirty="0" smtClean="0"/>
              <a:t> </a:t>
            </a:r>
            <a:r>
              <a:rPr lang="en-US" noProof="0" dirty="0" smtClean="0"/>
              <a:t>encourage</a:t>
            </a:r>
            <a:r>
              <a:rPr lang="en-US" baseline="0" noProof="0" dirty="0" smtClean="0"/>
              <a:t> divergence and whether that is a prelude to having alternative theories or an amalgam of theories</a:t>
            </a:r>
          </a:p>
          <a:p>
            <a:pPr marL="811213" lvl="2" indent="-365125">
              <a:buFont typeface="+mj-lt"/>
              <a:buAutoNum type="arabicPeriod"/>
            </a:pPr>
            <a:r>
              <a:rPr lang="en-US" noProof="0" dirty="0" smtClean="0"/>
              <a:t>Avoid vanilla flavored convergence</a:t>
            </a:r>
          </a:p>
          <a:p>
            <a:pPr marL="811213" marR="0" lvl="2" indent="-365125" algn="l" defTabSz="914400" rtl="0" eaLnBrk="1" fontAlgn="auto" latinLnBrk="0" hangingPunct="1">
              <a:lnSpc>
                <a:spcPct val="100000"/>
              </a:lnSpc>
              <a:spcBef>
                <a:spcPts val="0"/>
              </a:spcBef>
              <a:spcAft>
                <a:spcPts val="0"/>
              </a:spcAft>
              <a:buClrTx/>
              <a:buSzTx/>
              <a:buFont typeface="+mj-lt"/>
              <a:buAutoNum type="arabicPeriod"/>
              <a:tabLst/>
              <a:defRPr/>
            </a:pPr>
            <a:r>
              <a:rPr lang="en-US" noProof="0" dirty="0" smtClean="0"/>
              <a:t>Allow and test parallel alternative models</a:t>
            </a:r>
          </a:p>
          <a:p>
            <a:pPr marL="811213" lvl="2" indent="-365125">
              <a:buFont typeface="+mj-lt"/>
              <a:buAutoNum type="arabicPeriod"/>
            </a:pPr>
            <a:r>
              <a:rPr lang="en-US" noProof="0" dirty="0" smtClean="0"/>
              <a:t>Apply negotiation and rethinking processes – enlightenment function of PT development</a:t>
            </a:r>
          </a:p>
          <a:p>
            <a:pPr marL="811213" lvl="2" indent="-365125">
              <a:buFont typeface="+mj-lt"/>
              <a:buAutoNum type="arabicPeriod"/>
            </a:pPr>
            <a:r>
              <a:rPr lang="en-US" noProof="0" dirty="0" smtClean="0"/>
              <a:t>Where conflict</a:t>
            </a:r>
            <a:r>
              <a:rPr lang="en-US" baseline="0" noProof="0" dirty="0" smtClean="0"/>
              <a:t> or simply being on different pages is too divisive or counterproductive, </a:t>
            </a:r>
            <a:r>
              <a:rPr lang="en-US" noProof="0" dirty="0" smtClean="0"/>
              <a:t>interviews may be more useful than workshops: evaluator mediates.</a:t>
            </a:r>
            <a:endParaRPr lang="en-US" b="1" baseline="0" noProof="0" dirty="0" smtClean="0"/>
          </a:p>
          <a:p>
            <a:pPr marL="811213" lvl="2" indent="-365125">
              <a:buFont typeface="+mj-lt"/>
              <a:buNone/>
            </a:pPr>
            <a:endParaRPr lang="en-US" b="1" noProof="0" dirty="0" smtClean="0"/>
          </a:p>
          <a:p>
            <a:pPr marL="354013" lvl="1" indent="-365125">
              <a:buFont typeface="+mj-lt"/>
              <a:buNone/>
            </a:pPr>
            <a:r>
              <a:rPr lang="en-US" b="1" noProof="0" dirty="0" smtClean="0"/>
              <a:t>6. Reluctance to disclose</a:t>
            </a:r>
            <a:r>
              <a:rPr lang="en-US" b="0" noProof="0" dirty="0" smtClean="0"/>
              <a:t>:</a:t>
            </a:r>
            <a:r>
              <a:rPr lang="en-US" b="0" baseline="0" noProof="0" dirty="0" smtClean="0"/>
              <a:t> </a:t>
            </a:r>
            <a:r>
              <a:rPr lang="en-US" noProof="0" dirty="0" smtClean="0"/>
              <a:t>Be aware of and try to understand the sources and respond appropriately.</a:t>
            </a:r>
          </a:p>
          <a:p>
            <a:pPr marL="811213" lvl="2" indent="-365125">
              <a:buFont typeface="+mj-lt"/>
              <a:buNone/>
            </a:pPr>
            <a:endParaRPr lang="en-AU" dirty="0" smtClean="0">
              <a:solidFill>
                <a:srgbClr val="FF0000"/>
              </a:solidFill>
            </a:endParaRPr>
          </a:p>
          <a:p>
            <a:pPr marL="354013" lvl="1" indent="-365125">
              <a:buFont typeface="+mj-lt"/>
              <a:buNone/>
            </a:pPr>
            <a:endParaRPr lang="en-AU" dirty="0" smtClean="0"/>
          </a:p>
          <a:p>
            <a:pPr marL="228600" indent="-228600">
              <a:buNone/>
            </a:pPr>
            <a:endParaRPr lang="en-AU" dirty="0" smtClean="0"/>
          </a:p>
          <a:p>
            <a:pPr marL="228600" indent="-228600">
              <a:buNone/>
            </a:pPr>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25</a:t>
            </a:fld>
            <a:endParaRPr lang="en-A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AU" dirty="0" smtClean="0"/>
              <a:t>Final words: workshops</a:t>
            </a:r>
            <a:r>
              <a:rPr lang="en-AU" baseline="0" dirty="0" smtClean="0"/>
              <a:t> and interviews are people centred in their approach. Tread lightly but firmly and respect different value positions.</a:t>
            </a:r>
            <a:endParaRPr lang="en-AU" dirty="0" smtClean="0"/>
          </a:p>
          <a:p>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26</a:t>
            </a:fld>
            <a:endParaRPr lang="en-A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27</a:t>
            </a:fld>
            <a:endParaRPr lang="en-A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28</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Usually a combination of these various approaches and methods. In our book we discuss 3 broad approaches for identifying a program theory: articulating mental models, deductive and inductive approaches. My focus today is on workshops and interviews as a means of articulating mental models and in particular stakeholder perspectives and values. </a:t>
            </a:r>
            <a:endParaRPr lang="en-AU" sz="1200" kern="1200" dirty="0" smtClean="0">
              <a:solidFill>
                <a:schemeClr val="tx1"/>
              </a:solidFill>
              <a:latin typeface="+mn-lt"/>
              <a:ea typeface="+mn-ea"/>
              <a:cs typeface="+mn-cs"/>
            </a:endParaRPr>
          </a:p>
          <a:p>
            <a:endParaRPr lang="en-AU" baseline="0" dirty="0" smtClean="0"/>
          </a:p>
        </p:txBody>
      </p:sp>
      <p:sp>
        <p:nvSpPr>
          <p:cNvPr id="4" name="Slide Number Placeholder 3"/>
          <p:cNvSpPr>
            <a:spLocks noGrp="1"/>
          </p:cNvSpPr>
          <p:nvPr>
            <p:ph type="sldNum" sz="quarter" idx="10"/>
          </p:nvPr>
        </p:nvSpPr>
        <p:spPr/>
        <p:txBody>
          <a:bodyPr/>
          <a:lstStyle/>
          <a:p>
            <a:fld id="{D06AAF7F-E364-4785-8990-5F083B6A1CA4}"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fontScale="70000" lnSpcReduction="20000"/>
          </a:bodyPr>
          <a:lstStyle/>
          <a:p>
            <a:r>
              <a:rPr lang="en-AU" sz="1200" kern="1200" dirty="0" smtClean="0">
                <a:solidFill>
                  <a:schemeClr val="tx1"/>
                </a:solidFill>
                <a:latin typeface="+mn-lt"/>
                <a:ea typeface="+mn-ea"/>
                <a:cs typeface="+mn-cs"/>
              </a:rPr>
              <a:t>Workshops are far from the easiest way out and they require good facilitation skills. Perhaps the easiest way to identify a program theory is to sit yourself in your office at your computer with whatever information you need, and have fun with the nice intellectual exercise of developing a program theory, especially if your facilitation skills and social skills aren’t crash hot. You can control the situation but you may be the only person to whom the program theory that you have constructed makes sense</a:t>
            </a:r>
          </a:p>
          <a:p>
            <a:r>
              <a:rPr lang="en-AU" sz="1200" kern="1200" dirty="0" smtClean="0">
                <a:solidFill>
                  <a:schemeClr val="tx1"/>
                </a:solidFill>
                <a:latin typeface="+mn-lt"/>
                <a:ea typeface="+mn-ea"/>
                <a:cs typeface="+mn-cs"/>
              </a:rPr>
              <a:t>Workshops are just messy and require several decisions to be made: </a:t>
            </a:r>
          </a:p>
          <a:p>
            <a:r>
              <a:rPr lang="en-AU" sz="1200" b="1" kern="1200" dirty="0" smtClean="0">
                <a:solidFill>
                  <a:schemeClr val="tx1"/>
                </a:solidFill>
                <a:latin typeface="+mn-lt"/>
                <a:ea typeface="+mn-ea"/>
                <a:cs typeface="+mn-cs"/>
              </a:rPr>
              <a:t>1. When to use: </a:t>
            </a:r>
            <a:r>
              <a:rPr lang="en-AU" sz="1200" kern="1200" dirty="0" smtClean="0">
                <a:solidFill>
                  <a:schemeClr val="tx1"/>
                </a:solidFill>
                <a:latin typeface="+mn-lt"/>
                <a:ea typeface="+mn-ea"/>
                <a:cs typeface="+mn-cs"/>
              </a:rPr>
              <a:t>consider why a PT is being developed and the level of interest, commitment of resources and time. Workshops are particularly useful when developing a PT that will guide the design of a program, or to clarify the PT of an existing program. They are useful when time is short (especially if one or small number of workshops is planned).	</a:t>
            </a:r>
          </a:p>
          <a:p>
            <a:r>
              <a:rPr lang="en-AU" sz="1200" kern="1200" dirty="0" smtClean="0">
                <a:solidFill>
                  <a:schemeClr val="tx1"/>
                </a:solidFill>
                <a:latin typeface="+mn-lt"/>
                <a:ea typeface="+mn-ea"/>
                <a:cs typeface="+mn-cs"/>
              </a:rPr>
              <a:t>Both workshops and interviews are good for articulating mental models that reflect and clarify what people value and understand and to generate ownership of the PT. </a:t>
            </a:r>
          </a:p>
          <a:p>
            <a:r>
              <a:rPr lang="en-AU" sz="1200" kern="1200" dirty="0" smtClean="0">
                <a:solidFill>
                  <a:schemeClr val="tx1"/>
                </a:solidFill>
                <a:latin typeface="+mn-lt"/>
                <a:ea typeface="+mn-ea"/>
                <a:cs typeface="+mn-cs"/>
              </a:rPr>
              <a:t>Workshops bring the players together to represent the marketplace of values and ideas</a:t>
            </a:r>
          </a:p>
          <a:p>
            <a:r>
              <a:rPr lang="en-AU" sz="1200" kern="1200" dirty="0" smtClean="0">
                <a:solidFill>
                  <a:schemeClr val="tx1"/>
                </a:solidFill>
                <a:latin typeface="+mn-lt"/>
                <a:ea typeface="+mn-ea"/>
                <a:cs typeface="+mn-cs"/>
              </a:rPr>
              <a:t>Workshops may also be used to develop mutual understanding and acceptance amongst different stakeholders or to foster team building</a:t>
            </a:r>
          </a:p>
          <a:p>
            <a:r>
              <a:rPr lang="en-AU" sz="1200" b="1" kern="1200" dirty="0" smtClean="0">
                <a:solidFill>
                  <a:schemeClr val="tx1"/>
                </a:solidFill>
                <a:latin typeface="+mn-lt"/>
                <a:ea typeface="+mn-ea"/>
                <a:cs typeface="+mn-cs"/>
              </a:rPr>
              <a:t>2. Typically workshops are supported by other methods and other approaches, often iteratively. </a:t>
            </a:r>
            <a:r>
              <a:rPr lang="en-AU" sz="1200" kern="1200" dirty="0" smtClean="0">
                <a:solidFill>
                  <a:schemeClr val="tx1"/>
                </a:solidFill>
                <a:latin typeface="+mn-lt"/>
                <a:ea typeface="+mn-ea"/>
                <a:cs typeface="+mn-cs"/>
              </a:rPr>
              <a:t>As a facilitator I always do considerable background reading and talking to key individuals before the workshops. I may start to visualise what a program theory might look like. </a:t>
            </a:r>
          </a:p>
          <a:p>
            <a:r>
              <a:rPr lang="en-AU" sz="1200" b="1" kern="1200" dirty="0" smtClean="0">
                <a:solidFill>
                  <a:schemeClr val="tx1"/>
                </a:solidFill>
                <a:latin typeface="+mn-lt"/>
                <a:ea typeface="+mn-ea"/>
                <a:cs typeface="+mn-cs"/>
              </a:rPr>
              <a:t>3. Who to involve: the most important consideration when it comes to values and perspectives: </a:t>
            </a:r>
            <a:r>
              <a:rPr lang="en-AU" sz="1200" kern="1200" dirty="0" smtClean="0">
                <a:solidFill>
                  <a:schemeClr val="tx1"/>
                </a:solidFill>
                <a:latin typeface="+mn-lt"/>
                <a:ea typeface="+mn-ea"/>
                <a:cs typeface="+mn-cs"/>
              </a:rPr>
              <a:t>staff, funders, intended beneficiaries, experts, critics, partners, others affected by the program. Who should be involved depends on purpose, their history with the program, availability, capacity, sensitivities and how much people are prepared to be candid in the presence of ‘outsiders’. Different types of stakeholders may be involved separately or together depending on the situation. Beneficiaries and others affected by the program are too often left out of the process. It may not be possible to get a representative group of beneficiaries involved in workshops and interviews but a PT development exercise could draw on other sources such as surveys and feedback to staff where they existed and talk to client advocacy groups. Select participants for their knowledge of and perspectives on the program, their knowledge of similar programs and the research and evaluation literature, their capacity to reflect the views or needs of others and/or the ‘political’ importance of engaging them in the process. Some may be included for purposes of inducting new staff – getting them up to speed with what the program is about. </a:t>
            </a:r>
          </a:p>
          <a:p>
            <a:r>
              <a:rPr lang="en-AU" sz="1200" b="1" kern="1200" dirty="0" smtClean="0">
                <a:solidFill>
                  <a:schemeClr val="tx1"/>
                </a:solidFill>
                <a:latin typeface="+mn-lt"/>
                <a:ea typeface="+mn-ea"/>
                <a:cs typeface="+mn-cs"/>
              </a:rPr>
              <a:t>4. How to involve them – in what capacity: </a:t>
            </a:r>
            <a:r>
              <a:rPr lang="en-AU" sz="1200" kern="1200" dirty="0" smtClean="0">
                <a:solidFill>
                  <a:schemeClr val="tx1"/>
                </a:solidFill>
                <a:latin typeface="+mn-lt"/>
                <a:ea typeface="+mn-ea"/>
                <a:cs typeface="+mn-cs"/>
              </a:rPr>
              <a:t>as Key Informants? Critics? Devil’s advocates? Role players? Wearing different ‘hats’ can affect how threatened people feel</a:t>
            </a:r>
          </a:p>
          <a:p>
            <a:r>
              <a:rPr lang="en-AU" sz="1200" b="1" kern="1200" dirty="0" smtClean="0">
                <a:solidFill>
                  <a:schemeClr val="tx1"/>
                </a:solidFill>
                <a:latin typeface="+mn-lt"/>
                <a:ea typeface="+mn-ea"/>
                <a:cs typeface="+mn-cs"/>
              </a:rPr>
              <a:t>5. Role of the evaluator/facilitator. </a:t>
            </a:r>
            <a:r>
              <a:rPr lang="en-AU" sz="1200" kern="1200" dirty="0" smtClean="0">
                <a:solidFill>
                  <a:schemeClr val="tx1"/>
                </a:solidFill>
                <a:latin typeface="+mn-lt"/>
                <a:ea typeface="+mn-ea"/>
                <a:cs typeface="+mn-cs"/>
              </a:rPr>
              <a:t>Reach agreement about the extent to which you as a facilitator/evaluator will be hands – on; your reporting responsibilities etc: before, during and after a workshop. In doing so, consider ownership issues and expected outputs. </a:t>
            </a:r>
          </a:p>
          <a:p>
            <a:r>
              <a:rPr lang="en-AU" sz="1200" b="1" kern="1200" dirty="0" smtClean="0">
                <a:solidFill>
                  <a:schemeClr val="tx1"/>
                </a:solidFill>
                <a:latin typeface="+mn-lt"/>
                <a:ea typeface="+mn-ea"/>
                <a:cs typeface="+mn-cs"/>
              </a:rPr>
              <a:t>6.How to run the workshop: </a:t>
            </a:r>
            <a:r>
              <a:rPr lang="en-AU" sz="1200" kern="1200" dirty="0" smtClean="0">
                <a:solidFill>
                  <a:schemeClr val="tx1"/>
                </a:solidFill>
                <a:latin typeface="+mn-lt"/>
                <a:ea typeface="+mn-ea"/>
                <a:cs typeface="+mn-cs"/>
              </a:rPr>
              <a:t>for example what combination of</a:t>
            </a:r>
            <a:r>
              <a:rPr lang="en-AU" sz="1200" b="1"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individual and group activities should you use? and other considerations to be discussed later in this presentation. No matter what approach you use it is helpful to explain and discuss why the PT exercise is being undertaken and how it will be used. I usually tell participants that the purpose might morph over time and give them an example of such a situation. </a:t>
            </a:r>
          </a:p>
          <a:p>
            <a:r>
              <a:rPr lang="en-AU" sz="1200" kern="1200" dirty="0" smtClean="0">
                <a:solidFill>
                  <a:schemeClr val="tx1"/>
                </a:solidFill>
                <a:latin typeface="+mn-lt"/>
                <a:ea typeface="+mn-ea"/>
                <a:cs typeface="+mn-cs"/>
              </a:rPr>
              <a:t>For example the initial purpose of developing a program theory may be to identify useful evaluation questions and relevant performance information. However the process of articulating the program theory may lead to a conclusion that it would be better to redesign the program before doing so. Other examples of purpose: health check on the program rationale; or documentation of current rationale to provide a point of reference in a highly turbulent environment. Does the program rationale continue to hold true? What are the implications for implementation?</a:t>
            </a:r>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06AAF7F-E364-4785-8990-5F083B6A1CA4}"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r>
              <a:rPr lang="en-AU" sz="1200" b="1" dirty="0" smtClean="0"/>
              <a:t>Introduction</a:t>
            </a:r>
            <a:r>
              <a:rPr lang="en-AU" sz="1200" b="1" baseline="0" dirty="0" smtClean="0"/>
              <a:t> to slide:</a:t>
            </a:r>
          </a:p>
          <a:p>
            <a:r>
              <a:rPr lang="en-AU" sz="1200" dirty="0" smtClean="0"/>
              <a:t>In our book we refer to a PT as having two key</a:t>
            </a:r>
            <a:r>
              <a:rPr lang="en-AU" sz="1200" baseline="0" dirty="0" smtClean="0"/>
              <a:t> related </a:t>
            </a:r>
            <a:r>
              <a:rPr lang="en-AU" sz="1200" dirty="0" smtClean="0"/>
              <a:t>components: a theory of change and a</a:t>
            </a:r>
            <a:r>
              <a:rPr lang="en-AU" sz="1200" baseline="0" dirty="0" smtClean="0"/>
              <a:t> </a:t>
            </a:r>
            <a:r>
              <a:rPr lang="en-AU" sz="1200" dirty="0" smtClean="0"/>
              <a:t>theory of action</a:t>
            </a:r>
          </a:p>
          <a:p>
            <a:pPr marL="228600" indent="-228600">
              <a:buAutoNum type="arabicPeriod"/>
            </a:pPr>
            <a:r>
              <a:rPr lang="en-AU" sz="1200" b="1" dirty="0" smtClean="0"/>
              <a:t>theory of change </a:t>
            </a:r>
            <a:r>
              <a:rPr lang="en-AU" sz="1200" dirty="0" smtClean="0"/>
              <a:t>: causal </a:t>
            </a:r>
            <a:r>
              <a:rPr lang="en-AU" sz="1200" baseline="0" dirty="0" smtClean="0"/>
              <a:t>mechanisms or pathways that are thought to make the program achieve its end results, for example psychological, sociological, economic causal pathways. These are often shown as an </a:t>
            </a:r>
            <a:r>
              <a:rPr lang="en-AU" sz="1200" dirty="0" smtClean="0"/>
              <a:t>outcomes chain, a key component of a</a:t>
            </a:r>
            <a:r>
              <a:rPr lang="en-AU" sz="1200" baseline="0" dirty="0" smtClean="0"/>
              <a:t> program’s </a:t>
            </a:r>
            <a:r>
              <a:rPr lang="en-AU" sz="1200" dirty="0" smtClean="0"/>
              <a:t>theory of change and a</a:t>
            </a:r>
            <a:r>
              <a:rPr lang="en-AU" sz="1200" baseline="0" dirty="0" smtClean="0"/>
              <a:t> central component of the program theory as a whole. An example of a simple and somewhat simplistic  outcomes chain is shown in this slide.</a:t>
            </a:r>
            <a:endParaRPr lang="en-AU" sz="1200" dirty="0" smtClean="0"/>
          </a:p>
          <a:p>
            <a:pPr marL="228600" indent="-228600">
              <a:buAutoNum type="arabicPeriod"/>
            </a:pPr>
            <a:r>
              <a:rPr lang="en-AU" sz="1200" b="1" baseline="0" dirty="0" smtClean="0"/>
              <a:t>theory of action </a:t>
            </a:r>
            <a:r>
              <a:rPr lang="en-AU" sz="1200" baseline="0" dirty="0" smtClean="0"/>
              <a:t>– what the program does to activate the theory of change, including the more detailed statements about the choices that are made with respect to success criteria, and what activities and resources will be used to address the factors that will affect the successful achievement of outcomes</a:t>
            </a:r>
          </a:p>
          <a:p>
            <a:pPr marL="228600" indent="-228600">
              <a:buNone/>
            </a:pPr>
            <a:endParaRPr lang="en-AU" sz="1200" b="0" baseline="0" dirty="0" smtClean="0"/>
          </a:p>
          <a:p>
            <a:pPr marL="228600" indent="-228600">
              <a:buNone/>
            </a:pPr>
            <a:r>
              <a:rPr lang="en-AU" sz="1200" b="0" baseline="0" dirty="0" smtClean="0"/>
              <a:t>Different aspects of a PT may be developed in different ways. </a:t>
            </a:r>
            <a:r>
              <a:rPr lang="en-AU" sz="1200" baseline="0" dirty="0" smtClean="0"/>
              <a:t>One might use one approach to identify its TOC and </a:t>
            </a:r>
            <a:r>
              <a:rPr lang="en-AU" sz="1200" baseline="0" dirty="0" err="1" smtClean="0"/>
              <a:t>and</a:t>
            </a:r>
            <a:r>
              <a:rPr lang="en-AU" sz="1200" baseline="0" dirty="0" smtClean="0"/>
              <a:t> another to identify its TOA.</a:t>
            </a:r>
          </a:p>
          <a:p>
            <a:endParaRPr lang="en-AU" sz="1200" dirty="0" smtClean="0"/>
          </a:p>
          <a:p>
            <a:r>
              <a:rPr lang="en-AU" sz="1200" dirty="0" smtClean="0"/>
              <a:t>I’ll talk first about using workshops</a:t>
            </a:r>
            <a:r>
              <a:rPr lang="en-AU" sz="1200" baseline="0" dirty="0" smtClean="0"/>
              <a:t> to </a:t>
            </a:r>
            <a:r>
              <a:rPr lang="en-AU" sz="1200" dirty="0" smtClean="0"/>
              <a:t>decide which outcomes are important and how to arrange them in a causal outcomes chain. I classify the</a:t>
            </a:r>
            <a:r>
              <a:rPr lang="en-AU" sz="1200" baseline="0" dirty="0" smtClean="0"/>
              <a:t> approaches in terms of whether the workshops start from scratch to develop an outcomes chain or they work on a prefabricated outcomes chain. Both approaches have merit in different situations.</a:t>
            </a:r>
            <a:endParaRPr lang="en-AU"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Font typeface="Arial" pitchFamily="34" charset="0"/>
              <a:buNone/>
            </a:pPr>
            <a:r>
              <a:rPr lang="en-AU" sz="1200" b="1" baseline="0" dirty="0" smtClean="0"/>
              <a:t>Background information that might be provided : </a:t>
            </a:r>
          </a:p>
          <a:p>
            <a:pPr>
              <a:buFont typeface="Arial" pitchFamily="34" charset="0"/>
              <a:buChar char="•"/>
            </a:pPr>
            <a:r>
              <a:rPr lang="en-AU" sz="1200" dirty="0" smtClean="0"/>
              <a:t>Program documentation e.g. objectives, plans, $</a:t>
            </a:r>
          </a:p>
          <a:p>
            <a:pPr>
              <a:buFont typeface="Arial" pitchFamily="34" charset="0"/>
              <a:buChar char="•"/>
            </a:pPr>
            <a:r>
              <a:rPr lang="en-AU" sz="1200" dirty="0" smtClean="0"/>
              <a:t>Situation analysis – problem, causes, consequences</a:t>
            </a:r>
          </a:p>
          <a:p>
            <a:pPr>
              <a:buFont typeface="Arial" pitchFamily="34" charset="0"/>
              <a:buChar char="•"/>
            </a:pPr>
            <a:r>
              <a:rPr lang="en-AU" sz="1200" dirty="0" smtClean="0"/>
              <a:t>Records of actual program activities - observed and documented</a:t>
            </a:r>
          </a:p>
          <a:p>
            <a:pPr>
              <a:buFont typeface="Arial" pitchFamily="34" charset="0"/>
              <a:buChar char="•"/>
            </a:pPr>
            <a:r>
              <a:rPr lang="en-AU" sz="1200" dirty="0" smtClean="0"/>
              <a:t>Performance measures in use</a:t>
            </a:r>
          </a:p>
          <a:p>
            <a:pPr>
              <a:buFont typeface="Arial" pitchFamily="34" charset="0"/>
              <a:buChar char="•"/>
            </a:pPr>
            <a:r>
              <a:rPr lang="en-AU" sz="1200" dirty="0" smtClean="0"/>
              <a:t>Comments from program critics, clients, partners, other stakeholders</a:t>
            </a:r>
          </a:p>
          <a:p>
            <a:pPr>
              <a:buFont typeface="Arial" pitchFamily="34" charset="0"/>
              <a:buChar char="•"/>
            </a:pPr>
            <a:r>
              <a:rPr lang="en-AU" sz="1200" dirty="0" smtClean="0"/>
              <a:t>Research literature about similar programs; relevant generic theories of change and program archetypes</a:t>
            </a:r>
          </a:p>
          <a:p>
            <a:pPr>
              <a:buFont typeface="Arial" pitchFamily="34" charset="0"/>
              <a:buChar char="•"/>
            </a:pPr>
            <a:r>
              <a:rPr lang="en-AU" sz="1200" dirty="0" smtClean="0"/>
              <a:t>Results of interviews</a:t>
            </a:r>
          </a:p>
          <a:p>
            <a:pPr>
              <a:buFont typeface="Arial" pitchFamily="34" charset="0"/>
              <a:buChar char="•"/>
            </a:pPr>
            <a:r>
              <a:rPr lang="en-AU" sz="1200" dirty="0" smtClean="0"/>
              <a:t>No preparation: participants bring just their own experience and understandings</a:t>
            </a:r>
          </a:p>
          <a:p>
            <a:pPr>
              <a:buFont typeface="Arial" pitchFamily="34" charset="0"/>
              <a:buNone/>
            </a:pPr>
            <a:endParaRPr lang="en-AU" sz="1200" b="1" dirty="0" smtClean="0"/>
          </a:p>
          <a:p>
            <a:pPr>
              <a:buFont typeface="Arial" pitchFamily="34" charset="0"/>
              <a:buNone/>
            </a:pPr>
            <a:r>
              <a:rPr lang="en-AU" sz="1200" b="1" dirty="0" smtClean="0"/>
              <a:t>Examples of stimulus</a:t>
            </a:r>
            <a:r>
              <a:rPr lang="en-AU" sz="1200" b="1" baseline="0" dirty="0" smtClean="0"/>
              <a:t> questions </a:t>
            </a:r>
            <a:r>
              <a:rPr lang="en-US" sz="1200" b="1" kern="1200" dirty="0" smtClean="0">
                <a:solidFill>
                  <a:schemeClr val="tx1"/>
                </a:solidFill>
                <a:latin typeface="+mn-lt"/>
                <a:ea typeface="+mn-ea"/>
                <a:cs typeface="+mn-cs"/>
              </a:rPr>
              <a:t>for drawing out program theories (from Funnell and Rogers 2011)</a:t>
            </a:r>
            <a:endParaRPr lang="en-AU" sz="1200" b="1" kern="1200" dirty="0" smtClean="0">
              <a:solidFill>
                <a:schemeClr val="tx1"/>
              </a:solidFill>
              <a:latin typeface="+mn-lt"/>
              <a:ea typeface="+mn-ea"/>
              <a:cs typeface="+mn-cs"/>
            </a:endParaRPr>
          </a:p>
          <a:p>
            <a:pPr>
              <a:spcAft>
                <a:spcPts val="600"/>
              </a:spcAft>
              <a:buFont typeface="Arial" pitchFamily="34" charset="0"/>
              <a:buChar char="•"/>
            </a:pPr>
            <a:r>
              <a:rPr lang="en-US" sz="1200" kern="1200" dirty="0" smtClean="0">
                <a:solidFill>
                  <a:schemeClr val="tx1"/>
                </a:solidFill>
                <a:latin typeface="+mn-lt"/>
                <a:ea typeface="+mn-ea"/>
                <a:cs typeface="+mn-cs"/>
              </a:rPr>
              <a:t>Can you give me an example of where this program is working really well? Why did you choose that example? What do you think is making it work well? (You can also ask about examples that are not working so well). If the answers are about program processes only and not outcomes, then extend the questions by asking why those processes are important for program clients and outcomes for clients.</a:t>
            </a:r>
            <a:endParaRPr lang="en-AU" sz="1200" kern="1200" dirty="0" smtClean="0">
              <a:solidFill>
                <a:schemeClr val="tx1"/>
              </a:solidFill>
              <a:latin typeface="+mn-lt"/>
              <a:ea typeface="+mn-ea"/>
              <a:cs typeface="+mn-cs"/>
            </a:endParaRPr>
          </a:p>
          <a:p>
            <a:pPr>
              <a:spcAft>
                <a:spcPts val="600"/>
              </a:spcAft>
              <a:buFont typeface="Arial" pitchFamily="34" charset="0"/>
              <a:buChar char="•"/>
            </a:pPr>
            <a:r>
              <a:rPr lang="en-US" sz="1200" kern="1200" dirty="0" smtClean="0">
                <a:solidFill>
                  <a:schemeClr val="tx1"/>
                </a:solidFill>
                <a:latin typeface="+mn-lt"/>
                <a:ea typeface="+mn-ea"/>
                <a:cs typeface="+mn-cs"/>
              </a:rPr>
              <a:t>How would life be better for participants or intended beneficiaries if this program worked well?</a:t>
            </a:r>
            <a:endParaRPr lang="en-AU" sz="1200" kern="1200" dirty="0" smtClean="0">
              <a:solidFill>
                <a:schemeClr val="tx1"/>
              </a:solidFill>
              <a:latin typeface="+mn-lt"/>
              <a:ea typeface="+mn-ea"/>
              <a:cs typeface="+mn-cs"/>
            </a:endParaRPr>
          </a:p>
          <a:p>
            <a:pPr>
              <a:spcAft>
                <a:spcPts val="600"/>
              </a:spcAft>
              <a:buFont typeface="Arial" pitchFamily="34" charset="0"/>
              <a:buChar char="•"/>
            </a:pPr>
            <a:r>
              <a:rPr lang="en-US" sz="1200" kern="1200" dirty="0" smtClean="0">
                <a:solidFill>
                  <a:schemeClr val="tx1"/>
                </a:solidFill>
                <a:latin typeface="+mn-lt"/>
                <a:ea typeface="+mn-ea"/>
                <a:cs typeface="+mn-cs"/>
              </a:rPr>
              <a:t>What are the current barriers to a good life for program participants? (You could explore this in relation to particular domains such as health, employment, or social participation.)</a:t>
            </a:r>
            <a:endParaRPr lang="en-AU" sz="1200" kern="1200" dirty="0" smtClean="0">
              <a:solidFill>
                <a:schemeClr val="tx1"/>
              </a:solidFill>
              <a:latin typeface="+mn-lt"/>
              <a:ea typeface="+mn-ea"/>
              <a:cs typeface="+mn-cs"/>
            </a:endParaRPr>
          </a:p>
          <a:p>
            <a:pPr>
              <a:spcAft>
                <a:spcPts val="600"/>
              </a:spcAft>
              <a:buFont typeface="Arial" pitchFamily="34" charset="0"/>
              <a:buChar char="•"/>
            </a:pPr>
            <a:r>
              <a:rPr lang="en-US" sz="1200" kern="1200" dirty="0" smtClean="0">
                <a:solidFill>
                  <a:schemeClr val="tx1"/>
                </a:solidFill>
                <a:latin typeface="+mn-lt"/>
                <a:ea typeface="+mn-ea"/>
                <a:cs typeface="+mn-cs"/>
              </a:rPr>
              <a:t>How would you see this program overcoming those barriers?</a:t>
            </a:r>
            <a:endParaRPr lang="en-AU" sz="1200" kern="1200" dirty="0" smtClean="0">
              <a:solidFill>
                <a:schemeClr val="tx1"/>
              </a:solidFill>
              <a:latin typeface="+mn-lt"/>
              <a:ea typeface="+mn-ea"/>
              <a:cs typeface="+mn-cs"/>
            </a:endParaRPr>
          </a:p>
          <a:p>
            <a:pPr>
              <a:spcAft>
                <a:spcPts val="600"/>
              </a:spcAft>
              <a:buFont typeface="Arial" pitchFamily="34" charset="0"/>
              <a:buChar char="•"/>
            </a:pPr>
            <a:r>
              <a:rPr lang="en-US" sz="1200" kern="1200" dirty="0" smtClean="0">
                <a:solidFill>
                  <a:schemeClr val="tx1"/>
                </a:solidFill>
                <a:latin typeface="+mn-lt"/>
                <a:ea typeface="+mn-ea"/>
                <a:cs typeface="+mn-cs"/>
              </a:rPr>
              <a:t>What is it about the way the program operates that would or could make life better for participants or intended beneficiaries?</a:t>
            </a:r>
            <a:endParaRPr lang="en-AU" sz="1200" kern="1200" dirty="0" smtClean="0">
              <a:solidFill>
                <a:schemeClr val="tx1"/>
              </a:solidFill>
              <a:latin typeface="+mn-lt"/>
              <a:ea typeface="+mn-ea"/>
              <a:cs typeface="+mn-cs"/>
            </a:endParaRPr>
          </a:p>
          <a:p>
            <a:pPr>
              <a:spcAft>
                <a:spcPts val="600"/>
              </a:spcAft>
              <a:buFont typeface="Arial" pitchFamily="34" charset="0"/>
              <a:buChar char="•"/>
            </a:pPr>
            <a:r>
              <a:rPr lang="en-US" sz="1200" kern="1200" dirty="0" smtClean="0">
                <a:solidFill>
                  <a:schemeClr val="tx1"/>
                </a:solidFill>
                <a:latin typeface="+mn-lt"/>
                <a:ea typeface="+mn-ea"/>
                <a:cs typeface="+mn-cs"/>
              </a:rPr>
              <a:t>What does the program currently do that helps to make it work and what not so well? </a:t>
            </a:r>
            <a:endParaRPr lang="en-AU" sz="1200" kern="1200" dirty="0" smtClean="0">
              <a:solidFill>
                <a:schemeClr val="tx1"/>
              </a:solidFill>
              <a:latin typeface="+mn-lt"/>
              <a:ea typeface="+mn-ea"/>
              <a:cs typeface="+mn-cs"/>
            </a:endParaRPr>
          </a:p>
          <a:p>
            <a:pPr>
              <a:spcAft>
                <a:spcPts val="600"/>
              </a:spcAft>
              <a:buFont typeface="Arial" pitchFamily="34" charset="0"/>
              <a:buChar char="•"/>
            </a:pPr>
            <a:r>
              <a:rPr lang="en-US" sz="1200" kern="1200" dirty="0" smtClean="0">
                <a:solidFill>
                  <a:schemeClr val="tx1"/>
                </a:solidFill>
                <a:latin typeface="+mn-lt"/>
                <a:ea typeface="+mn-ea"/>
                <a:cs typeface="+mn-cs"/>
              </a:rPr>
              <a:t>What else needs to happen?</a:t>
            </a:r>
            <a:endParaRPr lang="en-AU" sz="1200" kern="1200" dirty="0" smtClean="0">
              <a:solidFill>
                <a:schemeClr val="tx1"/>
              </a:solidFill>
              <a:latin typeface="+mn-lt"/>
              <a:ea typeface="+mn-ea"/>
              <a:cs typeface="+mn-cs"/>
            </a:endParaRPr>
          </a:p>
          <a:p>
            <a:pPr>
              <a:spcAft>
                <a:spcPts val="600"/>
              </a:spcAft>
              <a:buFont typeface="Arial" pitchFamily="34" charset="0"/>
              <a:buChar char="•"/>
            </a:pPr>
            <a:r>
              <a:rPr lang="en-US" sz="1200" kern="1200" dirty="0" smtClean="0">
                <a:solidFill>
                  <a:schemeClr val="tx1"/>
                </a:solidFill>
                <a:latin typeface="+mn-lt"/>
                <a:ea typeface="+mn-ea"/>
                <a:cs typeface="+mn-cs"/>
              </a:rPr>
              <a:t>Who else needs to be involved, and how?</a:t>
            </a:r>
            <a:endParaRPr lang="en-AU" sz="1200" kern="1200" dirty="0" smtClean="0">
              <a:solidFill>
                <a:schemeClr val="tx1"/>
              </a:solidFill>
              <a:latin typeface="+mn-lt"/>
              <a:ea typeface="+mn-ea"/>
              <a:cs typeface="+mn-cs"/>
            </a:endParaRPr>
          </a:p>
          <a:p>
            <a:pPr>
              <a:spcAft>
                <a:spcPts val="600"/>
              </a:spcAft>
              <a:buFont typeface="Arial" pitchFamily="34" charset="0"/>
              <a:buChar char="•"/>
            </a:pPr>
            <a:r>
              <a:rPr lang="en-US" sz="1200" kern="1200" dirty="0" smtClean="0">
                <a:solidFill>
                  <a:schemeClr val="tx1"/>
                </a:solidFill>
                <a:latin typeface="+mn-lt"/>
                <a:ea typeface="+mn-ea"/>
                <a:cs typeface="+mn-cs"/>
              </a:rPr>
              <a:t>Does the program try to influence those other parties, and if so, what would you expect them to do differently?</a:t>
            </a:r>
            <a:endParaRPr lang="en-AU" sz="1200" dirty="0" smtClean="0"/>
          </a:p>
          <a:p>
            <a:r>
              <a:rPr lang="en-AU" sz="1200" b="1" dirty="0" smtClean="0"/>
              <a:t>Key informants: </a:t>
            </a:r>
            <a:r>
              <a:rPr lang="en-AU" sz="1200" dirty="0" smtClean="0"/>
              <a:t>They are your most important resource when using</a:t>
            </a:r>
            <a:r>
              <a:rPr lang="en-AU" sz="1200" baseline="0" dirty="0" smtClean="0"/>
              <a:t> workshops and interviews. Select them carefully and actively engage all of them. </a:t>
            </a:r>
          </a:p>
          <a:p>
            <a:endParaRPr lang="en-AU" sz="1200" dirty="0" smtClean="0"/>
          </a:p>
        </p:txBody>
      </p:sp>
      <p:sp>
        <p:nvSpPr>
          <p:cNvPr id="4" name="Slide Number Placeholder 3"/>
          <p:cNvSpPr>
            <a:spLocks noGrp="1"/>
          </p:cNvSpPr>
          <p:nvPr>
            <p:ph type="sldNum" sz="quarter" idx="10"/>
          </p:nvPr>
        </p:nvSpPr>
        <p:spPr/>
        <p:txBody>
          <a:bodyPr/>
          <a:lstStyle/>
          <a:p>
            <a:fld id="{D06AAF7F-E364-4785-8990-5F083B6A1CA4}"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fontScale="92500" lnSpcReduction="20000"/>
          </a:bodyPr>
          <a:lstStyle/>
          <a:p>
            <a:pPr marL="228600" indent="-228600">
              <a:buNone/>
            </a:pPr>
            <a:r>
              <a:rPr lang="en-AU" b="1" dirty="0" smtClean="0"/>
              <a:t>Introduction</a:t>
            </a:r>
          </a:p>
          <a:p>
            <a:pPr marL="228600" indent="-228600">
              <a:buNone/>
            </a:pPr>
            <a:r>
              <a:rPr lang="en-AU" dirty="0" smtClean="0"/>
              <a:t>If a group has no prior experience with this</a:t>
            </a:r>
            <a:r>
              <a:rPr lang="en-AU" baseline="0" dirty="0" smtClean="0"/>
              <a:t> sort of exercise I suggest showing some examples and explaining how they are used (e.g. to develop evaluation questions). In some cases I get them to do an exercise on a simple program to get the idea of how to do it (without the emotional investment they may have in their own program). Make sure you allow some time for these scene setting explanations.</a:t>
            </a:r>
          </a:p>
          <a:p>
            <a:pPr marL="228600" indent="-228600">
              <a:buNone/>
            </a:pPr>
            <a:endParaRPr lang="en-AU" dirty="0" smtClean="0"/>
          </a:p>
          <a:p>
            <a:pPr>
              <a:buNone/>
            </a:pPr>
            <a:r>
              <a:rPr lang="en-AU" dirty="0" smtClean="0"/>
              <a:t>Step 1:</a:t>
            </a:r>
            <a:r>
              <a:rPr lang="en-AU" baseline="0" dirty="0" smtClean="0"/>
              <a:t> </a:t>
            </a:r>
            <a:r>
              <a:rPr lang="en-AU" dirty="0" smtClean="0"/>
              <a:t>Can be done by the group as a whole;</a:t>
            </a:r>
            <a:r>
              <a:rPr lang="en-AU" baseline="0" dirty="0" smtClean="0"/>
              <a:t> or individuals first and then group. I generally prefer to get some individual work going first . Allow about 30 minutes. The same approach can be used if the evaluator is doing it as a desk job rather than by workshop. </a:t>
            </a:r>
          </a:p>
          <a:p>
            <a:pPr>
              <a:buNone/>
            </a:pPr>
            <a:r>
              <a:rPr lang="en-US" dirty="0" smtClean="0"/>
              <a:t>Sometimes people are more comfortable starting with what they do rather than what they are trying to achieve.</a:t>
            </a:r>
            <a:r>
              <a:rPr lang="en-US" baseline="0" dirty="0" smtClean="0"/>
              <a:t> Also, </a:t>
            </a:r>
            <a:r>
              <a:rPr lang="en-US" dirty="0" smtClean="0"/>
              <a:t>if the traditional 5 box input-activity-output-outcome-impact format is more familiar then start with that approach, getting participants to add items to the various boxes as a starting point.</a:t>
            </a:r>
          </a:p>
          <a:p>
            <a:pPr>
              <a:buNone/>
            </a:pPr>
            <a:r>
              <a:rPr lang="en-US" dirty="0" smtClean="0"/>
              <a:t>Give particular attention to items that go into the activities box.</a:t>
            </a:r>
          </a:p>
          <a:p>
            <a:pPr>
              <a:buNone/>
            </a:pPr>
            <a:r>
              <a:rPr lang="en-US" dirty="0" smtClean="0"/>
              <a:t>Then get them to convert each of the key activities into intended outcomes.</a:t>
            </a:r>
            <a:r>
              <a:rPr lang="en-US" baseline="0" dirty="0" smtClean="0"/>
              <a:t> For example if they nominate ‘train staff’ (an activity) ask them to convert this to an outcome such as staff who have better job skills. Use different colored post-it notes for activities and outcomes. Save the activities on different colored post-it notes for inclusion in the theory of action.</a:t>
            </a:r>
            <a:endParaRPr lang="en-AU" baseline="0" dirty="0" smtClean="0"/>
          </a:p>
          <a:p>
            <a:pPr marL="228600" indent="-228600">
              <a:buNone/>
            </a:pPr>
            <a:r>
              <a:rPr lang="en-AU" baseline="0" dirty="0" smtClean="0"/>
              <a:t>Steps 2 and 3 – how long to spend? Say 30 minutes, then break and discuss labels. However the amount of time and the process depends on the amount of resource material and the nature of the program. Programs with complicated and complex aspects will require more time than those programs that are simpler. </a:t>
            </a:r>
          </a:p>
          <a:p>
            <a:pPr marL="228600" indent="-228600">
              <a:buNone/>
            </a:pPr>
            <a:r>
              <a:rPr lang="en-AU" baseline="0" dirty="0" smtClean="0"/>
              <a:t>Steps 3 and 4 - Can be done by groups or by facilitator as part of a report back mechanism</a:t>
            </a:r>
          </a:p>
          <a:p>
            <a:pPr marL="228600" indent="-228600">
              <a:buNone/>
            </a:pPr>
            <a:r>
              <a:rPr lang="en-AU" baseline="0" dirty="0" smtClean="0"/>
              <a:t>Step 5. As for 3 and 4 : Can be done by groups or by facilitator as part of a report back mechanism; </a:t>
            </a:r>
          </a:p>
          <a:p>
            <a:r>
              <a:rPr kumimoji="0" lang="en-US" sz="1200" b="0" i="0" u="none" strike="noStrike" cap="none" normalizeH="0" baseline="0" dirty="0" smtClean="0">
                <a:ln>
                  <a:noFill/>
                </a:ln>
                <a:solidFill>
                  <a:schemeClr val="tx1"/>
                </a:solidFill>
                <a:effectLst/>
                <a:ea typeface="Times New Roman" pitchFamily="18" charset="0"/>
                <a:cs typeface="Arial" pitchFamily="34" charset="0"/>
              </a:rPr>
              <a:t>Use the most immediate outcomes and the ultimate impacts as anchor points and then fill in the gaps progressively. </a:t>
            </a:r>
            <a:r>
              <a:rPr lang="en-AU" baseline="0" dirty="0" smtClean="0"/>
              <a:t>Most immediate outcome – the first one that shows a direct effect on target group. The ultimate outcome may be beyond the direct capacity of the program to substantially influence in a measurable way but it provides the raison </a:t>
            </a:r>
            <a:r>
              <a:rPr lang="en-AU" baseline="0" dirty="0" err="1" smtClean="0"/>
              <a:t>d’etre</a:t>
            </a:r>
            <a:r>
              <a:rPr lang="en-AU" baseline="0" dirty="0" smtClean="0"/>
              <a:t> for the program and should be shown.</a:t>
            </a:r>
          </a:p>
          <a:p>
            <a:r>
              <a:rPr lang="en-AU" baseline="0" dirty="0" smtClean="0"/>
              <a:t>Step 6: Feedback loops – don’t over use - </a:t>
            </a:r>
            <a:r>
              <a:rPr kumimoji="0" lang="en-US" sz="1200" b="0" i="0" u="none" strike="noStrike" cap="none" normalizeH="0" baseline="0" dirty="0" smtClean="0">
                <a:ln>
                  <a:noFill/>
                </a:ln>
                <a:solidFill>
                  <a:schemeClr val="tx1"/>
                </a:solidFill>
                <a:effectLst/>
                <a:ea typeface="Times New Roman" pitchFamily="18" charset="0"/>
                <a:cs typeface="Arial" pitchFamily="34" charset="0"/>
              </a:rPr>
              <a:t>as far as possible avoid fully circular representations in which everything is related to everything else. Dotted lines for a few carefully selected feedback loops can help to reduce the visual congestion.</a:t>
            </a:r>
          </a:p>
          <a:p>
            <a:endParaRPr lang="en-AU" dirty="0"/>
          </a:p>
        </p:txBody>
      </p:sp>
      <p:sp>
        <p:nvSpPr>
          <p:cNvPr id="4" name="Slide Number Placeholder 3"/>
          <p:cNvSpPr>
            <a:spLocks noGrp="1"/>
          </p:cNvSpPr>
          <p:nvPr>
            <p:ph type="sldNum" sz="quarter" idx="10"/>
          </p:nvPr>
        </p:nvSpPr>
        <p:spPr/>
        <p:txBody>
          <a:bodyPr/>
          <a:lstStyle/>
          <a:p>
            <a:fld id="{0188A479-68AA-4D30-81FA-1BA642839CEE}"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AU" sz="1200" dirty="0" smtClean="0"/>
              <a:t>Draft the outcomes chain using a variety of sources of information. </a:t>
            </a:r>
            <a:r>
              <a:rPr lang="en-AU" dirty="0" smtClean="0"/>
              <a:t>Preceding preparatory work could include interviews, documents, review of literature etc.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AU"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AU" dirty="0" smtClean="0"/>
              <a:t>Putting the outcome at the top of the flip</a:t>
            </a:r>
            <a:r>
              <a:rPr lang="en-AU" baseline="0" dirty="0" smtClean="0"/>
              <a:t> chart </a:t>
            </a:r>
            <a:r>
              <a:rPr lang="en-AU" dirty="0" smtClean="0"/>
              <a:t>as a heading allows them to add comments underneath</a:t>
            </a:r>
          </a:p>
          <a:p>
            <a:endParaRPr lang="en-AU" dirty="0" smtClean="0"/>
          </a:p>
          <a:p>
            <a:r>
              <a:rPr lang="en-AU" dirty="0" smtClean="0"/>
              <a:t>3. Stimulus questions: e.g. if this program was working</a:t>
            </a:r>
            <a:r>
              <a:rPr lang="en-AU" baseline="0" dirty="0" smtClean="0"/>
              <a:t> well what would you expect to see in terms of improvements in the health of target group members? Prompts: What? When? Where? How? Why? Who? You could ask them to define terms in an outcomes statement e.g. for the outcome “target group becomes more knowledgeable about the dangers of smoking” we would need to define the target group, what specifically it needs to know more about and why, a time frame for improved knowledge.</a:t>
            </a:r>
          </a:p>
          <a:p>
            <a:endParaRPr lang="en-AU" baseline="0" dirty="0" smtClean="0"/>
          </a:p>
          <a:p>
            <a:pPr marL="360363" lvl="1" indent="-277813">
              <a:lnSpc>
                <a:spcPct val="80000"/>
              </a:lnSpc>
              <a:spcBef>
                <a:spcPts val="0"/>
              </a:spcBef>
              <a:spcAft>
                <a:spcPts val="1000"/>
              </a:spcAft>
              <a:buFont typeface="+mj-lt"/>
              <a:buNone/>
            </a:pPr>
            <a:r>
              <a:rPr lang="en-AU" baseline="0" dirty="0" smtClean="0"/>
              <a:t>6. </a:t>
            </a:r>
            <a:r>
              <a:rPr lang="en-AU" sz="2550" dirty="0" smtClean="0"/>
              <a:t>Discuss: Do the outcomes they</a:t>
            </a:r>
            <a:r>
              <a:rPr lang="en-AU" sz="2550" baseline="0" dirty="0" smtClean="0"/>
              <a:t> have identified</a:t>
            </a:r>
            <a:r>
              <a:rPr lang="en-AU" sz="2550" dirty="0" smtClean="0"/>
              <a:t> fit comfortably with draft outcomes? Do draft outcomes resonate with participants? Need revision?</a:t>
            </a:r>
          </a:p>
          <a:p>
            <a:pPr marL="360363" lvl="1" indent="-277813">
              <a:lnSpc>
                <a:spcPct val="80000"/>
              </a:lnSpc>
              <a:spcBef>
                <a:spcPts val="0"/>
              </a:spcBef>
              <a:spcAft>
                <a:spcPts val="1000"/>
              </a:spcAft>
              <a:buFont typeface="+mj-lt"/>
              <a:buNone/>
            </a:pPr>
            <a:r>
              <a:rPr lang="en-AU" sz="2550" dirty="0" smtClean="0"/>
              <a:t>Are there any left over? Should other outcomes be added? Does the order of the outcomes make sense? </a:t>
            </a:r>
          </a:p>
          <a:p>
            <a:endParaRPr lang="en-AU" dirty="0"/>
          </a:p>
        </p:txBody>
      </p:sp>
      <p:sp>
        <p:nvSpPr>
          <p:cNvPr id="4" name="Slide Number Placeholder 3"/>
          <p:cNvSpPr>
            <a:spLocks noGrp="1"/>
          </p:cNvSpPr>
          <p:nvPr>
            <p:ph type="sldNum" sz="quarter" idx="10"/>
          </p:nvPr>
        </p:nvSpPr>
        <p:spPr/>
        <p:txBody>
          <a:bodyPr/>
          <a:lstStyle/>
          <a:p>
            <a:fld id="{D06AAF7F-E364-4785-8990-5F083B6A1CA4}"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ABFDC00-CA2F-48B4-A9CC-31B76022281F}" type="datetime1">
              <a:rPr lang="en-AU" smtClean="0"/>
              <a:pPr/>
              <a:t>10/11/2011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A4E0E7-1FF9-423A-BCA7-601AD9DE346E}" type="datetime1">
              <a:rPr lang="en-AU" smtClean="0"/>
              <a:pPr/>
              <a:t>10/11/2011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940D443-66CE-4539-975D-2702650BDE86}" type="datetime1">
              <a:rPr lang="en-AU" smtClean="0"/>
              <a:pPr/>
              <a:t>10/11/2011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lstStyle>
            <a:lvl1pPr>
              <a:defRPr>
                <a:solidFill>
                  <a:schemeClr val="bg1"/>
                </a:solidFill>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E3F9DB16-5883-4F75-90A3-F34BD8E21A37}" type="datetime1">
              <a:rPr lang="en-AU" smtClean="0"/>
              <a:pPr/>
              <a:t>10/11/2011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0AA847-1DC4-4DA4-9EB6-28ADAE00818E}" type="datetime1">
              <a:rPr lang="en-AU" smtClean="0"/>
              <a:pPr/>
              <a:t>10/11/2011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6DD27DE-1122-4308-9199-A2DCC4B53014}" type="datetime1">
              <a:rPr lang="en-AU" smtClean="0"/>
              <a:pPr/>
              <a:t>10/11/2011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B7E901E-14D3-4CDD-AB0A-A403B205A640}" type="datetime1">
              <a:rPr lang="en-AU" smtClean="0"/>
              <a:pPr/>
              <a:t>10/11/2011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F672F54-31CD-46E4-88ED-10CB3BF50186}" type="datetime1">
              <a:rPr lang="en-AU" smtClean="0"/>
              <a:pPr/>
              <a:t>10/11/2011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C225F-8A8F-46F0-9557-1F50CC57144E}" type="datetime1">
              <a:rPr lang="en-AU" smtClean="0"/>
              <a:pPr/>
              <a:t>10/11/2011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FECB73-7D30-4CC3-8AF4-BBFE935E9932}" type="datetime1">
              <a:rPr lang="en-AU" smtClean="0"/>
              <a:pPr/>
              <a:t>10/11/2011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7D6B0-D001-4BF1-ADB7-93D3226A42F0}" type="datetime1">
              <a:rPr lang="en-AU" smtClean="0"/>
              <a:pPr/>
              <a:t>10/11/2011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8D9BF25-A9D9-455D-A3B1-CB01E15BED6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7F91F-A180-4F63-8B79-8BAD85E46081}" type="datetime1">
              <a:rPr lang="en-AU" smtClean="0"/>
              <a:pPr/>
              <a:t>10/11/2011</a:t>
            </a:fld>
            <a:endParaRPr lang="en-AU"/>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9BF25-A9D9-455D-A3B1-CB01E15BED6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2857"/>
            <a:ext cx="7772400" cy="1470025"/>
          </a:xfrm>
        </p:spPr>
        <p:txBody>
          <a:bodyPr>
            <a:normAutofit/>
          </a:bodyPr>
          <a:lstStyle/>
          <a:p>
            <a:r>
              <a:rPr lang="en-AU" sz="3600" dirty="0" smtClean="0"/>
              <a:t>Identifying, articulating and incorporating </a:t>
            </a:r>
            <a:r>
              <a:rPr lang="en-US" sz="3600" dirty="0" smtClean="0"/>
              <a:t>values</a:t>
            </a:r>
            <a:r>
              <a:rPr lang="en-AU" sz="3600" dirty="0" smtClean="0"/>
              <a:t> in a program theory</a:t>
            </a:r>
            <a:endParaRPr lang="en-AU" sz="3600" dirty="0"/>
          </a:p>
        </p:txBody>
      </p:sp>
      <p:sp>
        <p:nvSpPr>
          <p:cNvPr id="3" name="Subtitle 2"/>
          <p:cNvSpPr>
            <a:spLocks noGrp="1"/>
          </p:cNvSpPr>
          <p:nvPr>
            <p:ph type="subTitle" idx="1"/>
          </p:nvPr>
        </p:nvSpPr>
        <p:spPr>
          <a:xfrm>
            <a:off x="1403648" y="3573017"/>
            <a:ext cx="6368752" cy="1415008"/>
          </a:xfrm>
        </p:spPr>
        <p:txBody>
          <a:bodyPr/>
          <a:lstStyle/>
          <a:p>
            <a:r>
              <a:rPr lang="en-AU" b="1" dirty="0" smtClean="0">
                <a:solidFill>
                  <a:schemeClr val="tx1">
                    <a:lumMod val="65000"/>
                    <a:lumOff val="35000"/>
                  </a:schemeClr>
                </a:solidFill>
              </a:rPr>
              <a:t>Using </a:t>
            </a:r>
            <a:r>
              <a:rPr lang="en-US" b="1" dirty="0" smtClean="0">
                <a:solidFill>
                  <a:schemeClr val="tx1">
                    <a:lumMod val="65000"/>
                    <a:lumOff val="35000"/>
                  </a:schemeClr>
                </a:solidFill>
              </a:rPr>
              <a:t>workshops</a:t>
            </a:r>
            <a:r>
              <a:rPr lang="en-AU" b="1" dirty="0" smtClean="0">
                <a:solidFill>
                  <a:schemeClr val="tx1">
                    <a:lumMod val="65000"/>
                    <a:lumOff val="35000"/>
                  </a:schemeClr>
                </a:solidFill>
              </a:rPr>
              <a:t>, interviews and other techniques</a:t>
            </a:r>
            <a:endParaRPr lang="en-AU" b="1" dirty="0">
              <a:solidFill>
                <a:schemeClr val="tx1">
                  <a:lumMod val="65000"/>
                  <a:lumOff val="35000"/>
                </a:schemeClr>
              </a:solidFill>
            </a:endParaRPr>
          </a:p>
        </p:txBody>
      </p:sp>
      <p:pic>
        <p:nvPicPr>
          <p:cNvPr id="4" name="Picture 3" descr="ppt cover2"/>
          <p:cNvPicPr>
            <a:picLocks noChangeAspect="1" noChangeArrowheads="1"/>
          </p:cNvPicPr>
          <p:nvPr/>
        </p:nvPicPr>
        <p:blipFill>
          <a:blip r:embed="rId3" cstate="print"/>
          <a:srcRect/>
          <a:stretch>
            <a:fillRect/>
          </a:stretch>
        </p:blipFill>
        <p:spPr bwMode="auto">
          <a:xfrm>
            <a:off x="0" y="-1"/>
            <a:ext cx="1767140" cy="2348881"/>
          </a:xfrm>
          <a:prstGeom prst="rect">
            <a:avLst/>
          </a:prstGeom>
          <a:noFill/>
          <a:ln w="9525">
            <a:noFill/>
            <a:miter lim="800000"/>
            <a:headEnd/>
            <a:tailEnd/>
          </a:ln>
        </p:spPr>
      </p:pic>
      <p:sp>
        <p:nvSpPr>
          <p:cNvPr id="6" name="TextBox 5"/>
          <p:cNvSpPr txBox="1"/>
          <p:nvPr/>
        </p:nvSpPr>
        <p:spPr>
          <a:xfrm>
            <a:off x="1187624" y="4941169"/>
            <a:ext cx="6768752" cy="1400383"/>
          </a:xfrm>
          <a:prstGeom prst="rect">
            <a:avLst/>
          </a:prstGeom>
          <a:noFill/>
        </p:spPr>
        <p:txBody>
          <a:bodyPr wrap="square" rtlCol="0">
            <a:spAutoFit/>
          </a:bodyPr>
          <a:lstStyle/>
          <a:p>
            <a:pPr algn="ctr"/>
            <a:r>
              <a:rPr lang="en-AU" sz="3200" dirty="0" smtClean="0"/>
              <a:t>Sue C. </a:t>
            </a:r>
            <a:r>
              <a:rPr lang="en-AU" sz="3200" dirty="0" err="1" smtClean="0"/>
              <a:t>Funnell</a:t>
            </a:r>
            <a:endParaRPr lang="en-AU" sz="3200" dirty="0" smtClean="0"/>
          </a:p>
          <a:p>
            <a:pPr algn="ctr">
              <a:spcBef>
                <a:spcPts val="600"/>
              </a:spcBef>
            </a:pPr>
            <a:r>
              <a:rPr lang="en-AU" sz="2400" dirty="0" smtClean="0"/>
              <a:t>American Evaluation Association Conference </a:t>
            </a:r>
          </a:p>
          <a:p>
            <a:pPr algn="ctr"/>
            <a:r>
              <a:rPr lang="en-AU" sz="2400" dirty="0" smtClean="0"/>
              <a:t>Anaheim, Cal. November 3, 2011</a:t>
            </a:r>
            <a:endParaRPr lang="en-AU" sz="2400" dirty="0"/>
          </a:p>
        </p:txBody>
      </p:sp>
      <p:sp>
        <p:nvSpPr>
          <p:cNvPr id="7" name="TextBox 6"/>
          <p:cNvSpPr txBox="1"/>
          <p:nvPr/>
        </p:nvSpPr>
        <p:spPr>
          <a:xfrm>
            <a:off x="3995936" y="548681"/>
            <a:ext cx="4968552" cy="461665"/>
          </a:xfrm>
          <a:prstGeom prst="rect">
            <a:avLst/>
          </a:prstGeom>
          <a:noFill/>
        </p:spPr>
        <p:txBody>
          <a:bodyPr wrap="square" rtlCol="0">
            <a:spAutoFit/>
          </a:bodyPr>
          <a:lstStyle/>
          <a:p>
            <a:pPr algn="r"/>
            <a:r>
              <a:rPr lang="en-AU" sz="2400" b="1" dirty="0" smtClean="0">
                <a:solidFill>
                  <a:schemeClr val="tx1">
                    <a:lumMod val="65000"/>
                    <a:lumOff val="35000"/>
                  </a:schemeClr>
                </a:solidFill>
              </a:rPr>
              <a:t>Performance Improvement Limited</a:t>
            </a:r>
            <a:endParaRPr lang="en-AU" sz="2400" b="1" dirty="0">
              <a:solidFill>
                <a:schemeClr val="tx1">
                  <a:lumMod val="65000"/>
                  <a:lumOff val="35000"/>
                </a:schemeClr>
              </a:solidFill>
            </a:endParaRPr>
          </a:p>
        </p:txBody>
      </p:sp>
      <p:cxnSp>
        <p:nvCxnSpPr>
          <p:cNvPr id="9" name="Straight Connector 8"/>
          <p:cNvCxnSpPr/>
          <p:nvPr/>
        </p:nvCxnSpPr>
        <p:spPr>
          <a:xfrm>
            <a:off x="1763688" y="1412776"/>
            <a:ext cx="7380312" cy="0"/>
          </a:xfrm>
          <a:prstGeom prst="line">
            <a:avLst/>
          </a:prstGeom>
          <a:ln w="3492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008112"/>
          </a:xfrm>
        </p:spPr>
        <p:txBody>
          <a:bodyPr>
            <a:noAutofit/>
          </a:bodyPr>
          <a:lstStyle/>
          <a:p>
            <a:r>
              <a:rPr lang="en-US" sz="3200" dirty="0" smtClean="0"/>
              <a:t>When is a Prefabricated TOC Useful in a Workshop?</a:t>
            </a:r>
            <a:endParaRPr lang="en-US" sz="3200" dirty="0"/>
          </a:p>
        </p:txBody>
      </p:sp>
      <p:sp>
        <p:nvSpPr>
          <p:cNvPr id="3" name="Content Placeholder 2"/>
          <p:cNvSpPr>
            <a:spLocks noGrp="1"/>
          </p:cNvSpPr>
          <p:nvPr>
            <p:ph idx="1"/>
          </p:nvPr>
        </p:nvSpPr>
        <p:spPr>
          <a:xfrm>
            <a:off x="179512" y="1124744"/>
            <a:ext cx="8856984" cy="4925144"/>
          </a:xfrm>
        </p:spPr>
        <p:txBody>
          <a:bodyPr>
            <a:noAutofit/>
          </a:bodyPr>
          <a:lstStyle/>
          <a:p>
            <a:pPr>
              <a:spcBef>
                <a:spcPts val="300"/>
              </a:spcBef>
              <a:spcAft>
                <a:spcPts val="300"/>
              </a:spcAft>
              <a:buNone/>
            </a:pPr>
            <a:r>
              <a:rPr lang="en-AU" sz="2600" b="1" dirty="0" smtClean="0"/>
              <a:t>Useful for:</a:t>
            </a:r>
          </a:p>
          <a:p>
            <a:pPr>
              <a:spcBef>
                <a:spcPts val="300"/>
              </a:spcBef>
              <a:spcAft>
                <a:spcPts val="300"/>
              </a:spcAft>
            </a:pPr>
            <a:r>
              <a:rPr lang="en-AU" sz="2600" dirty="0" smtClean="0"/>
              <a:t>Programs with many complicated and/or complex aspects and time is short (less than half a day)</a:t>
            </a:r>
          </a:p>
          <a:p>
            <a:pPr>
              <a:lnSpc>
                <a:spcPct val="90000"/>
              </a:lnSpc>
              <a:spcBef>
                <a:spcPts val="300"/>
              </a:spcBef>
              <a:spcAft>
                <a:spcPts val="300"/>
              </a:spcAft>
            </a:pPr>
            <a:r>
              <a:rPr lang="en-AU" sz="2600" dirty="0" smtClean="0"/>
              <a:t>Where the parties involved with the different aspects of the program have not worked together</a:t>
            </a:r>
          </a:p>
          <a:p>
            <a:pPr>
              <a:spcBef>
                <a:spcPts val="300"/>
              </a:spcBef>
              <a:spcAft>
                <a:spcPts val="300"/>
              </a:spcAft>
              <a:buNone/>
            </a:pPr>
            <a:r>
              <a:rPr lang="en-AU" sz="2600" b="1" dirty="0" smtClean="0"/>
              <a:t>Pitfalls: </a:t>
            </a:r>
          </a:p>
          <a:p>
            <a:pPr>
              <a:spcBef>
                <a:spcPts val="300"/>
              </a:spcBef>
              <a:spcAft>
                <a:spcPts val="300"/>
              </a:spcAft>
            </a:pPr>
            <a:r>
              <a:rPr lang="en-AU" sz="2600" dirty="0" smtClean="0"/>
              <a:t>Facilitator dominates; imposes own model; </a:t>
            </a:r>
          </a:p>
          <a:p>
            <a:pPr>
              <a:spcBef>
                <a:spcPts val="300"/>
              </a:spcBef>
              <a:spcAft>
                <a:spcPts val="300"/>
              </a:spcAft>
            </a:pPr>
            <a:r>
              <a:rPr lang="en-AU" sz="2600" dirty="0" smtClean="0"/>
              <a:t>Encourages compliant agreement without real understanding: let’s get out of here quickly!</a:t>
            </a:r>
          </a:p>
          <a:p>
            <a:pPr marL="0" indent="0">
              <a:spcBef>
                <a:spcPts val="300"/>
              </a:spcBef>
              <a:spcAft>
                <a:spcPts val="300"/>
              </a:spcAft>
              <a:buNone/>
            </a:pPr>
            <a:r>
              <a:rPr lang="en-AU" sz="2600" b="1" dirty="0" smtClean="0"/>
              <a:t>Midway alternative</a:t>
            </a:r>
            <a:r>
              <a:rPr lang="en-AU" sz="2600" dirty="0" smtClean="0"/>
              <a:t>: provide relevant generic  TOCs or outcomes chains  for archetypal programs as templates for the PT</a:t>
            </a:r>
          </a:p>
          <a:p>
            <a:pPr algn="ctr">
              <a:spcBef>
                <a:spcPts val="300"/>
              </a:spcBef>
              <a:spcAft>
                <a:spcPts val="300"/>
              </a:spcAft>
              <a:buNone/>
            </a:pPr>
            <a:r>
              <a:rPr lang="en-AU" sz="2400" b="1" dirty="0" smtClean="0">
                <a:solidFill>
                  <a:srgbClr val="C00000"/>
                </a:solidFill>
              </a:rPr>
              <a:t>Refer Funnell and Rogers 2011 chapters  11 and 12</a:t>
            </a:r>
          </a:p>
        </p:txBody>
      </p:sp>
      <p:sp>
        <p:nvSpPr>
          <p:cNvPr id="6" name="Slide Number Placeholder 5"/>
          <p:cNvSpPr>
            <a:spLocks noGrp="1"/>
          </p:cNvSpPr>
          <p:nvPr>
            <p:ph type="sldNum" sz="quarter" idx="12"/>
          </p:nvPr>
        </p:nvSpPr>
        <p:spPr/>
        <p:txBody>
          <a:bodyPr/>
          <a:lstStyle/>
          <a:p>
            <a:fld id="{48D9BF25-A9D9-455D-A3B1-CB01E15BED6D}" type="slidenum">
              <a:rPr lang="en-AU" smtClean="0"/>
              <a:pPr/>
              <a:t>10</a:t>
            </a:fld>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836712"/>
            <a:ext cx="8964488" cy="5328591"/>
          </a:xfrm>
        </p:spPr>
        <p:txBody>
          <a:bodyPr>
            <a:noAutofit/>
          </a:bodyPr>
          <a:lstStyle/>
          <a:p>
            <a:pPr>
              <a:lnSpc>
                <a:spcPct val="95000"/>
              </a:lnSpc>
              <a:spcBef>
                <a:spcPts val="600"/>
              </a:spcBef>
            </a:pPr>
            <a:r>
              <a:rPr lang="en-AU" sz="2600" dirty="0" smtClean="0"/>
              <a:t>Ask a series of questions about what activities are undertaken and why</a:t>
            </a:r>
          </a:p>
          <a:p>
            <a:pPr>
              <a:lnSpc>
                <a:spcPct val="95000"/>
              </a:lnSpc>
              <a:spcBef>
                <a:spcPts val="600"/>
              </a:spcBef>
            </a:pPr>
            <a:r>
              <a:rPr lang="en-AU" sz="2600" dirty="0" smtClean="0"/>
              <a:t>Ask a series of if-then questions starting from low level outcomes and why they need to be achieved</a:t>
            </a:r>
          </a:p>
          <a:p>
            <a:pPr>
              <a:lnSpc>
                <a:spcPct val="95000"/>
              </a:lnSpc>
              <a:spcBef>
                <a:spcPts val="600"/>
              </a:spcBef>
            </a:pPr>
            <a:r>
              <a:rPr lang="en-AU" sz="2600" dirty="0" smtClean="0"/>
              <a:t>Starting from the ultimate outcome, ask a series of questions about what prior outcomes need to be achieved</a:t>
            </a:r>
          </a:p>
          <a:p>
            <a:pPr>
              <a:lnSpc>
                <a:spcPct val="95000"/>
              </a:lnSpc>
              <a:spcBef>
                <a:spcPts val="600"/>
              </a:spcBef>
            </a:pPr>
            <a:r>
              <a:rPr lang="en-AU" sz="2600" dirty="0" smtClean="0"/>
              <a:t>Questions can start at the top, then go to the bottom and work up to the top</a:t>
            </a:r>
          </a:p>
          <a:p>
            <a:pPr>
              <a:lnSpc>
                <a:spcPct val="95000"/>
              </a:lnSpc>
              <a:spcBef>
                <a:spcPts val="600"/>
              </a:spcBef>
            </a:pPr>
            <a:r>
              <a:rPr lang="en-AU" sz="2600" dirty="0" smtClean="0"/>
              <a:t>Questions can be about what success would look like at each point and why</a:t>
            </a:r>
          </a:p>
          <a:p>
            <a:pPr marL="93663" indent="15875" algn="ctr">
              <a:lnSpc>
                <a:spcPct val="95000"/>
              </a:lnSpc>
              <a:spcBef>
                <a:spcPts val="1200"/>
              </a:spcBef>
              <a:buNone/>
            </a:pPr>
            <a:r>
              <a:rPr lang="en-AU" sz="2600" b="1" dirty="0" smtClean="0">
                <a:solidFill>
                  <a:srgbClr val="FF0000"/>
                </a:solidFill>
              </a:rPr>
              <a:t>You may need to try a variety of approaches in order to find out the entry level of the respondent’s thinking</a:t>
            </a:r>
          </a:p>
        </p:txBody>
      </p:sp>
      <p:sp>
        <p:nvSpPr>
          <p:cNvPr id="5" name="Title 4"/>
          <p:cNvSpPr>
            <a:spLocks noGrp="1"/>
          </p:cNvSpPr>
          <p:nvPr>
            <p:ph type="title"/>
          </p:nvPr>
        </p:nvSpPr>
        <p:spPr>
          <a:xfrm>
            <a:off x="179512" y="116632"/>
            <a:ext cx="8784976" cy="648072"/>
          </a:xfrm>
        </p:spPr>
        <p:txBody>
          <a:bodyPr>
            <a:normAutofit/>
          </a:bodyPr>
          <a:lstStyle/>
          <a:p>
            <a:r>
              <a:rPr lang="en-AU" sz="3200" dirty="0" smtClean="0"/>
              <a:t>Using Interviews to Identify an Outcomes Chain</a:t>
            </a:r>
            <a:endParaRPr lang="en-AU" sz="3200" dirty="0"/>
          </a:p>
        </p:txBody>
      </p:sp>
      <p:sp>
        <p:nvSpPr>
          <p:cNvPr id="7" name="Slide Number Placeholder 6"/>
          <p:cNvSpPr>
            <a:spLocks noGrp="1"/>
          </p:cNvSpPr>
          <p:nvPr>
            <p:ph type="sldNum" sz="quarter" idx="12"/>
          </p:nvPr>
        </p:nvSpPr>
        <p:spPr/>
        <p:txBody>
          <a:bodyPr/>
          <a:lstStyle/>
          <a:p>
            <a:fld id="{48D9BF25-A9D9-455D-A3B1-CB01E15BED6D}" type="slidenum">
              <a:rPr lang="en-AU" smtClean="0"/>
              <a:pPr/>
              <a:t>11</a:t>
            </a:fld>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476672"/>
          </a:xfrm>
        </p:spPr>
        <p:txBody>
          <a:bodyPr>
            <a:normAutofit/>
          </a:bodyPr>
          <a:lstStyle/>
          <a:p>
            <a:r>
              <a:rPr lang="en-US" sz="2000" b="1" dirty="0" smtClean="0"/>
              <a:t>Using Interviews to Build a Theory of Change</a:t>
            </a:r>
            <a:endParaRPr lang="en-US" sz="2000" dirty="0"/>
          </a:p>
        </p:txBody>
      </p:sp>
      <p:sp>
        <p:nvSpPr>
          <p:cNvPr id="3" name="Content Placeholder 2"/>
          <p:cNvSpPr>
            <a:spLocks noGrp="1"/>
          </p:cNvSpPr>
          <p:nvPr>
            <p:ph idx="1"/>
          </p:nvPr>
        </p:nvSpPr>
        <p:spPr>
          <a:xfrm>
            <a:off x="0" y="432048"/>
            <a:ext cx="9144000" cy="6453336"/>
          </a:xfrm>
        </p:spPr>
        <p:txBody>
          <a:bodyPr>
            <a:noAutofit/>
          </a:bodyPr>
          <a:lstStyle/>
          <a:p>
            <a:pPr>
              <a:spcBef>
                <a:spcPts val="0"/>
              </a:spcBef>
              <a:buNone/>
            </a:pPr>
            <a:r>
              <a:rPr lang="en-US" sz="1500" b="1" i="1" dirty="0" smtClean="0"/>
              <a:t>Case example for a Youth Centre Project for young pregnant women</a:t>
            </a:r>
            <a:endParaRPr lang="en-US" sz="1500" dirty="0" smtClean="0"/>
          </a:p>
          <a:p>
            <a:pPr>
              <a:spcBef>
                <a:spcPts val="400"/>
              </a:spcBef>
              <a:buNone/>
            </a:pPr>
            <a:r>
              <a:rPr lang="en-US" sz="1500" b="1" dirty="0" smtClean="0"/>
              <a:t>How might we discuss the immediate, intermediate and intended outcomes of the project?</a:t>
            </a:r>
            <a:endParaRPr lang="en-US" sz="1500" dirty="0" smtClean="0"/>
          </a:p>
          <a:p>
            <a:pPr>
              <a:spcBef>
                <a:spcPts val="0"/>
              </a:spcBef>
              <a:buNone/>
            </a:pPr>
            <a:r>
              <a:rPr lang="en-US" sz="1500" i="1" dirty="0" smtClean="0"/>
              <a:t>The conversation might go something like this:</a:t>
            </a:r>
            <a:endParaRPr lang="en-US" sz="1500" dirty="0" smtClean="0"/>
          </a:p>
          <a:p>
            <a:pPr marL="0" indent="0">
              <a:spcBef>
                <a:spcPts val="400"/>
              </a:spcBef>
              <a:buNone/>
            </a:pPr>
            <a:r>
              <a:rPr lang="en-US" sz="1500" b="1" dirty="0" smtClean="0"/>
              <a:t>HOW WILL LIFE IMPROVE FOR THE YOUNG PREGNANT AND PARENTING WOMEN AS A RESULT OF THIS PROJECT? </a:t>
            </a:r>
          </a:p>
          <a:p>
            <a:pPr marL="0" indent="0">
              <a:spcBef>
                <a:spcPts val="400"/>
              </a:spcBef>
              <a:buNone/>
            </a:pPr>
            <a:r>
              <a:rPr lang="en-US" sz="1500" dirty="0" smtClean="0"/>
              <a:t>Babies will be born healthier. Children of young parents and young parents themselves will have better longer term outcomes e.g. improved health, better social and economic participation, reduced domestic violence, reduced crime.</a:t>
            </a:r>
          </a:p>
          <a:p>
            <a:pPr marL="0" indent="0">
              <a:spcBef>
                <a:spcPts val="400"/>
              </a:spcBef>
              <a:buNone/>
            </a:pPr>
            <a:r>
              <a:rPr lang="en-US" sz="1500" b="1" dirty="0" smtClean="0"/>
              <a:t>WHAT HAS TO HAPPEN FIRST IN ORDER TO ACHIEVE THIS OUTCOME? </a:t>
            </a:r>
          </a:p>
          <a:p>
            <a:pPr marL="0" indent="0">
              <a:spcBef>
                <a:spcPts val="400"/>
              </a:spcBef>
              <a:buNone/>
            </a:pPr>
            <a:r>
              <a:rPr lang="en-US" sz="1500" dirty="0" smtClean="0"/>
              <a:t>We have to get young pregnant women attending ante-natal classes. Currently they don’t attend the classes at the hospital. We are aiming to reach around 80 young women in the 14 to 20 years age group.</a:t>
            </a:r>
          </a:p>
          <a:p>
            <a:pPr marL="0" indent="0">
              <a:spcBef>
                <a:spcPts val="400"/>
              </a:spcBef>
              <a:buNone/>
            </a:pPr>
            <a:r>
              <a:rPr lang="en-US" sz="1500" b="1" dirty="0" smtClean="0"/>
              <a:t>IF THEY ATTEND THE CLASSES HOW WILL THAT HELP THEM?</a:t>
            </a:r>
          </a:p>
          <a:p>
            <a:pPr marL="0" indent="0">
              <a:spcBef>
                <a:spcPts val="400"/>
              </a:spcBef>
              <a:buNone/>
            </a:pPr>
            <a:r>
              <a:rPr lang="en-US" sz="1500" dirty="0" smtClean="0"/>
              <a:t>They will have better informed and more positive pregnancy experiences. They will feel supported and less isolated and will become more confident in their own decisions and will be confident to ask for assistance. They also need to be networked to those sources of assistance</a:t>
            </a:r>
          </a:p>
          <a:p>
            <a:pPr marL="0" indent="0">
              <a:spcBef>
                <a:spcPts val="400"/>
              </a:spcBef>
              <a:buNone/>
            </a:pPr>
            <a:r>
              <a:rPr lang="en-US" sz="1500" b="1" dirty="0" smtClean="0"/>
              <a:t>WHY IS IT IMPORTANT THAT THEIR PREGNANCIES BE WELL INFORMED &amp; POSITIVE? </a:t>
            </a:r>
          </a:p>
          <a:p>
            <a:pPr marL="0" indent="0">
              <a:spcBef>
                <a:spcPts val="400"/>
              </a:spcBef>
              <a:buNone/>
            </a:pPr>
            <a:r>
              <a:rPr lang="en-US" sz="1500" dirty="0" smtClean="0"/>
              <a:t>Because they are more likely to behave during pregnancy in ways that make their pregnancies safer and that may result in healthier babies. Also they are more likely to give proper care to their babies after birth</a:t>
            </a:r>
          </a:p>
          <a:p>
            <a:pPr marL="0" indent="0">
              <a:spcBef>
                <a:spcPts val="400"/>
              </a:spcBef>
              <a:buNone/>
            </a:pPr>
            <a:r>
              <a:rPr lang="en-US" sz="1500" b="1" dirty="0" smtClean="0"/>
              <a:t>WHAT ELSE HAS TO HAPPEN IN ORDER FOR THE LONGER TERM OUTCOMES (IMPROVED HEALTH, BETTER SOCIAL PARTICIPATION ETC) TO OCCUR?</a:t>
            </a:r>
          </a:p>
          <a:p>
            <a:pPr marL="0" indent="0">
              <a:spcBef>
                <a:spcPts val="400"/>
              </a:spcBef>
              <a:buNone/>
            </a:pPr>
            <a:r>
              <a:rPr lang="en-US" sz="1500" dirty="0" smtClean="0"/>
              <a:t>They need to have ongoing support in the community and they need to be connected to other services. </a:t>
            </a:r>
          </a:p>
          <a:p>
            <a:pPr marL="0" indent="0">
              <a:spcBef>
                <a:spcPts val="400"/>
              </a:spcBef>
              <a:buNone/>
            </a:pPr>
            <a:r>
              <a:rPr lang="en-US" sz="1500" dirty="0" smtClean="0"/>
              <a:t>To ensure that those connections occur, we need to have partnerships with relevant services and businesses throughout the community.</a:t>
            </a:r>
          </a:p>
          <a:p>
            <a:pPr marL="0" indent="0">
              <a:spcBef>
                <a:spcPts val="400"/>
              </a:spcBef>
              <a:buNone/>
            </a:pPr>
            <a:r>
              <a:rPr lang="en-US" sz="1500" dirty="0" smtClean="0"/>
              <a:t>But we also see it as important that they start to take the initiative in developing their own support networks. We hope that they will establish their own post natal support groups. We can give them some assistance but it would largely be their own initiative </a:t>
            </a:r>
            <a:r>
              <a:rPr lang="en-US" sz="1500" i="1" dirty="0" smtClean="0"/>
              <a:t>.</a:t>
            </a:r>
            <a:endParaRPr lang="en-US" sz="1500" dirty="0" smtClean="0"/>
          </a:p>
          <a:p>
            <a:pPr>
              <a:spcBef>
                <a:spcPts val="400"/>
              </a:spcBef>
              <a:buNone/>
            </a:pPr>
            <a:endParaRPr lang="en-US" sz="1500" dirty="0"/>
          </a:p>
        </p:txBody>
      </p:sp>
      <p:sp>
        <p:nvSpPr>
          <p:cNvPr id="7" name="Slide Number Placeholder 6"/>
          <p:cNvSpPr>
            <a:spLocks noGrp="1"/>
          </p:cNvSpPr>
          <p:nvPr>
            <p:ph type="sldNum" sz="quarter" idx="12"/>
          </p:nvPr>
        </p:nvSpPr>
        <p:spPr/>
        <p:txBody>
          <a:bodyPr/>
          <a:lstStyle/>
          <a:p>
            <a:fld id="{48D9BF25-A9D9-455D-A3B1-CB01E15BED6D}" type="slidenum">
              <a:rPr lang="en-AU" smtClean="0"/>
              <a:pPr/>
              <a:t>12</a:t>
            </a:fld>
            <a:endParaRPr lang="en-A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275856" y="444947"/>
          <a:ext cx="5760640" cy="6584453"/>
        </p:xfrm>
        <a:graphic>
          <a:graphicData uri="http://schemas.openxmlformats.org/drawingml/2006/table">
            <a:tbl>
              <a:tblPr/>
              <a:tblGrid>
                <a:gridCol w="5760640"/>
              </a:tblGrid>
              <a:tr h="882276">
                <a:tc>
                  <a:txBody>
                    <a:bodyPr/>
                    <a:lstStyle/>
                    <a:p>
                      <a:pPr algn="ctr">
                        <a:spcAft>
                          <a:spcPts val="0"/>
                        </a:spcAft>
                      </a:pPr>
                      <a:r>
                        <a:rPr lang="en-AU" sz="1400" dirty="0" smtClean="0">
                          <a:latin typeface="Arial"/>
                          <a:ea typeface="Times New Roman"/>
                          <a:cs typeface="Times New Roman"/>
                        </a:rPr>
                        <a:t>Babies </a:t>
                      </a:r>
                      <a:r>
                        <a:rPr lang="en-AU" sz="1400" dirty="0">
                          <a:latin typeface="Arial"/>
                          <a:ea typeface="Times New Roman"/>
                          <a:cs typeface="Times New Roman"/>
                        </a:rPr>
                        <a:t>are born healthier (ST outcome) Children of young parents and young parents themselves have better LT outcomes e.g. improved health, better social and economic participation, reduced domestic violence, reduced crime</a:t>
                      </a:r>
                    </a:p>
                  </a:txBody>
                  <a:tcPr marL="30328" marR="30328" marT="0" marB="0">
                    <a:lnL>
                      <a:noFill/>
                    </a:lnL>
                    <a:lnR>
                      <a:noFill/>
                    </a:lnR>
                    <a:lnT>
                      <a:noFill/>
                    </a:lnT>
                    <a:lnB>
                      <a:noFill/>
                    </a:lnB>
                  </a:tcPr>
                </a:tc>
              </a:tr>
              <a:tr h="1007691">
                <a:tc>
                  <a:txBody>
                    <a:bodyPr/>
                    <a:lstStyle/>
                    <a:p>
                      <a:pPr>
                        <a:spcAft>
                          <a:spcPts val="0"/>
                        </a:spcAft>
                      </a:pPr>
                      <a:endParaRPr lang="en-AU" sz="1400" dirty="0">
                        <a:latin typeface="Arial"/>
                        <a:ea typeface="Times New Roman"/>
                        <a:cs typeface="Times New Roman"/>
                      </a:endParaRPr>
                    </a:p>
                    <a:p>
                      <a:pPr algn="ctr">
                        <a:spcAft>
                          <a:spcPts val="0"/>
                        </a:spcAft>
                      </a:pPr>
                      <a:r>
                        <a:rPr lang="en-AU" sz="1400" dirty="0">
                          <a:latin typeface="Arial"/>
                          <a:ea typeface="Times New Roman"/>
                          <a:cs typeface="Times New Roman"/>
                        </a:rPr>
                        <a:t>Participants in the antenatal class take the initiative to plan and run post natal group activities that will</a:t>
                      </a:r>
                      <a:r>
                        <a:rPr lang="en-AU" sz="1400" b="1" dirty="0">
                          <a:latin typeface="Arial"/>
                          <a:ea typeface="Times New Roman"/>
                          <a:cs typeface="Times New Roman"/>
                        </a:rPr>
                        <a:t> </a:t>
                      </a:r>
                      <a:r>
                        <a:rPr lang="en-AU" sz="1400" dirty="0">
                          <a:latin typeface="Arial"/>
                          <a:ea typeface="Times New Roman"/>
                          <a:cs typeface="Times New Roman"/>
                        </a:rPr>
                        <a:t>continue to support</a:t>
                      </a:r>
                      <a:r>
                        <a:rPr lang="en-AU" sz="1400" b="1" dirty="0">
                          <a:latin typeface="Arial"/>
                          <a:ea typeface="Times New Roman"/>
                          <a:cs typeface="Times New Roman"/>
                        </a:rPr>
                        <a:t> </a:t>
                      </a:r>
                      <a:r>
                        <a:rPr lang="en-AU" sz="1400" dirty="0">
                          <a:latin typeface="Arial"/>
                          <a:ea typeface="Times New Roman"/>
                          <a:cs typeface="Times New Roman"/>
                        </a:rPr>
                        <a:t>young mothers. They build on the antenatal group experience in running such </a:t>
                      </a:r>
                      <a:r>
                        <a:rPr lang="en-AU" sz="1400" dirty="0" smtClean="0">
                          <a:latin typeface="Arial"/>
                          <a:ea typeface="Times New Roman"/>
                          <a:cs typeface="Times New Roman"/>
                        </a:rPr>
                        <a:t>activities</a:t>
                      </a:r>
                      <a:endParaRPr lang="en-AU" sz="1400" dirty="0">
                        <a:latin typeface="Arial"/>
                        <a:ea typeface="Times New Roman"/>
                        <a:cs typeface="Times New Roman"/>
                      </a:endParaRPr>
                    </a:p>
                  </a:txBody>
                  <a:tcPr marL="30328" marR="30328" marT="0" marB="0">
                    <a:lnL>
                      <a:noFill/>
                    </a:lnL>
                    <a:lnR>
                      <a:noFill/>
                    </a:lnR>
                    <a:lnT>
                      <a:noFill/>
                    </a:lnT>
                    <a:lnB>
                      <a:noFill/>
                    </a:lnB>
                  </a:tcPr>
                </a:tc>
              </a:tr>
              <a:tr h="1007691">
                <a:tc>
                  <a:txBody>
                    <a:bodyPr/>
                    <a:lstStyle/>
                    <a:p>
                      <a:pPr>
                        <a:spcAft>
                          <a:spcPts val="0"/>
                        </a:spcAft>
                      </a:pPr>
                      <a:endParaRPr lang="en-AU" sz="1400" dirty="0">
                        <a:latin typeface="Arial"/>
                        <a:ea typeface="Times New Roman"/>
                        <a:cs typeface="Times New Roman"/>
                      </a:endParaRPr>
                    </a:p>
                    <a:p>
                      <a:pPr algn="ctr">
                        <a:spcAft>
                          <a:spcPts val="0"/>
                        </a:spcAft>
                      </a:pPr>
                      <a:r>
                        <a:rPr lang="en-AU" sz="1400" dirty="0">
                          <a:latin typeface="Arial"/>
                          <a:ea typeface="Times New Roman"/>
                          <a:cs typeface="Times New Roman"/>
                        </a:rPr>
                        <a:t>Young parents feel connected with their community, have confidence to seek assistance and know where to seek it; they actively participate in social and other networks e.g. other young parents provide emotional support, share resources, child minding</a:t>
                      </a:r>
                    </a:p>
                  </a:txBody>
                  <a:tcPr marL="30328" marR="30328" marT="0" marB="0">
                    <a:lnL>
                      <a:noFill/>
                    </a:lnL>
                    <a:lnR>
                      <a:noFill/>
                    </a:lnR>
                    <a:lnT>
                      <a:noFill/>
                    </a:lnT>
                    <a:lnB>
                      <a:noFill/>
                    </a:lnB>
                  </a:tcPr>
                </a:tc>
              </a:tr>
              <a:tr h="3627686">
                <a:tc>
                  <a:txBody>
                    <a:bodyPr/>
                    <a:lstStyle/>
                    <a:p>
                      <a:pPr algn="ctr">
                        <a:spcAft>
                          <a:spcPts val="0"/>
                        </a:spcAft>
                      </a:pPr>
                      <a:endParaRPr lang="en-AU" sz="1400" b="1" dirty="0">
                        <a:latin typeface="Arial" pitchFamily="34" charset="0"/>
                        <a:ea typeface="Times New Roman"/>
                        <a:cs typeface="Arial" pitchFamily="34" charset="0"/>
                      </a:endParaRPr>
                    </a:p>
                    <a:p>
                      <a:pPr algn="ctr">
                        <a:spcAft>
                          <a:spcPts val="0"/>
                        </a:spcAft>
                      </a:pPr>
                      <a:r>
                        <a:rPr lang="en-AU" sz="1400" b="0" kern="0" dirty="0" smtClean="0">
                          <a:latin typeface="Arial" pitchFamily="34" charset="0"/>
                          <a:ea typeface="Times New Roman"/>
                          <a:cs typeface="Arial" pitchFamily="34" charset="0"/>
                        </a:rPr>
                        <a:t>Young </a:t>
                      </a:r>
                      <a:r>
                        <a:rPr lang="en-AU" sz="1400" b="0" kern="0" dirty="0">
                          <a:latin typeface="Arial" pitchFamily="34" charset="0"/>
                          <a:ea typeface="Times New Roman"/>
                          <a:cs typeface="Arial" pitchFamily="34" charset="0"/>
                        </a:rPr>
                        <a:t>pregnant women behave in more appropriate ways in the period leading up to the birth. They have safer pregnancies. Following the birth they give appropriate care to their babies and infants e.g. feeding, </a:t>
                      </a:r>
                      <a:r>
                        <a:rPr lang="en-AU" sz="1400" b="0" kern="0" dirty="0" smtClean="0">
                          <a:latin typeface="Arial" pitchFamily="34" charset="0"/>
                          <a:ea typeface="Times New Roman"/>
                          <a:cs typeface="Arial" pitchFamily="34" charset="0"/>
                        </a:rPr>
                        <a:t>health </a:t>
                      </a:r>
                      <a:r>
                        <a:rPr lang="en-AU" sz="1400" b="0" kern="0" dirty="0">
                          <a:latin typeface="Arial" pitchFamily="34" charset="0"/>
                          <a:ea typeface="Times New Roman"/>
                          <a:cs typeface="Arial" pitchFamily="34" charset="0"/>
                        </a:rPr>
                        <a:t>&amp; safety, social &amp; emotional, </a:t>
                      </a:r>
                      <a:r>
                        <a:rPr lang="en-AU" sz="1400" b="0" kern="0" dirty="0" smtClean="0">
                          <a:latin typeface="Arial" pitchFamily="34" charset="0"/>
                          <a:ea typeface="Times New Roman"/>
                          <a:cs typeface="Arial" pitchFamily="34" charset="0"/>
                        </a:rPr>
                        <a:t>facilities/clothing</a:t>
                      </a:r>
                    </a:p>
                    <a:p>
                      <a:pPr algn="ctr">
                        <a:spcAft>
                          <a:spcPts val="0"/>
                        </a:spcAft>
                      </a:pPr>
                      <a:endParaRPr lang="en-AU" sz="1400" b="0" kern="0" dirty="0" smtClean="0">
                        <a:latin typeface="Calibri"/>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AU" sz="1400" b="0" dirty="0" smtClean="0">
                          <a:latin typeface="Arial"/>
                          <a:ea typeface="Times New Roman"/>
                          <a:cs typeface="Times New Roman"/>
                        </a:rPr>
                        <a:t>Antenatal services provided to the young women are more appropriate to their needs. They have better informed and more positive pregnancy experiences: they know what to expect of child birth, feel supported and less isolated, have confidence to seek assistance and have confidence in their own abilities and the choices they make during pregnancy</a:t>
                      </a:r>
                    </a:p>
                    <a:p>
                      <a:pPr marL="0" marR="0" indent="0" algn="ctr" defTabSz="914400" rtl="0" eaLnBrk="1" fontAlgn="auto" latinLnBrk="0" hangingPunct="1">
                        <a:lnSpc>
                          <a:spcPct val="100000"/>
                        </a:lnSpc>
                        <a:spcBef>
                          <a:spcPts val="0"/>
                        </a:spcBef>
                        <a:spcAft>
                          <a:spcPts val="0"/>
                        </a:spcAft>
                        <a:buClrTx/>
                        <a:buSzTx/>
                        <a:buFontTx/>
                        <a:buNone/>
                        <a:tabLst/>
                        <a:defRPr/>
                      </a:pPr>
                      <a:endParaRPr lang="en-AU" sz="1400" b="0" dirty="0" smtClean="0">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AU" sz="1400" b="0" dirty="0" smtClean="0">
                          <a:latin typeface="Arial"/>
                          <a:ea typeface="Times New Roman"/>
                          <a:cs typeface="Times New Roman"/>
                        </a:rPr>
                        <a:t>80 young pregnant women who might not otherwise have received adequate antenatal support, access appropriate ante-natal care, services and support e.g. ante natal classes or group sessions, advisory services, medical check-ups, peer support</a:t>
                      </a:r>
                      <a:endParaRPr lang="en-AU" sz="1400" b="1" dirty="0" smtClean="0">
                        <a:latin typeface="Arial"/>
                        <a:ea typeface="Times New Roman"/>
                        <a:cs typeface="Times New Roman"/>
                      </a:endParaRPr>
                    </a:p>
                  </a:txBody>
                  <a:tcPr marL="30328" marR="30328" marT="0" marB="0">
                    <a:lnL>
                      <a:noFill/>
                    </a:lnL>
                    <a:lnR>
                      <a:noFill/>
                    </a:lnR>
                    <a:lnT>
                      <a:noFill/>
                    </a:lnT>
                    <a:lnB>
                      <a:noFill/>
                    </a:lnB>
                  </a:tcPr>
                </a:tc>
              </a:tr>
            </a:tbl>
          </a:graphicData>
        </a:graphic>
      </p:graphicFrame>
      <p:sp>
        <p:nvSpPr>
          <p:cNvPr id="14337" name="AutoShape 1"/>
          <p:cNvSpPr>
            <a:spLocks noChangeArrowheads="1"/>
          </p:cNvSpPr>
          <p:nvPr/>
        </p:nvSpPr>
        <p:spPr bwMode="auto">
          <a:xfrm>
            <a:off x="5940152" y="5746650"/>
            <a:ext cx="274638" cy="274638"/>
          </a:xfrm>
          <a:prstGeom prst="up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42" name="AutoShape 6"/>
          <p:cNvSpPr>
            <a:spLocks noChangeArrowheads="1"/>
          </p:cNvSpPr>
          <p:nvPr/>
        </p:nvSpPr>
        <p:spPr bwMode="auto">
          <a:xfrm>
            <a:off x="5953546" y="2218258"/>
            <a:ext cx="274638" cy="274638"/>
          </a:xfrm>
          <a:prstGeom prst="up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44" name="AutoShape 8"/>
          <p:cNvSpPr>
            <a:spLocks noChangeArrowheads="1"/>
          </p:cNvSpPr>
          <p:nvPr/>
        </p:nvSpPr>
        <p:spPr bwMode="auto">
          <a:xfrm>
            <a:off x="5940152" y="3370387"/>
            <a:ext cx="274638" cy="274637"/>
          </a:xfrm>
          <a:prstGeom prst="up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46" name="AutoShape 10"/>
          <p:cNvSpPr>
            <a:spLocks noChangeArrowheads="1"/>
          </p:cNvSpPr>
          <p:nvPr/>
        </p:nvSpPr>
        <p:spPr bwMode="auto">
          <a:xfrm>
            <a:off x="5940152" y="4450506"/>
            <a:ext cx="274638" cy="274638"/>
          </a:xfrm>
          <a:prstGeom prst="up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38" name="Line 2"/>
          <p:cNvSpPr>
            <a:spLocks noChangeShapeType="1"/>
          </p:cNvSpPr>
          <p:nvPr/>
        </p:nvSpPr>
        <p:spPr bwMode="auto">
          <a:xfrm>
            <a:off x="2771800" y="4725144"/>
            <a:ext cx="698376" cy="1281113"/>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339" name="Line 3"/>
          <p:cNvSpPr>
            <a:spLocks noChangeShapeType="1"/>
          </p:cNvSpPr>
          <p:nvPr/>
        </p:nvSpPr>
        <p:spPr bwMode="auto">
          <a:xfrm>
            <a:off x="2771800" y="4797152"/>
            <a:ext cx="576064"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343" name="Line 7"/>
          <p:cNvSpPr>
            <a:spLocks noChangeShapeType="1"/>
          </p:cNvSpPr>
          <p:nvPr/>
        </p:nvSpPr>
        <p:spPr bwMode="auto">
          <a:xfrm flipV="1">
            <a:off x="2771800" y="2780928"/>
            <a:ext cx="576064" cy="5084"/>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341" name="Line 5"/>
          <p:cNvSpPr>
            <a:spLocks noChangeShapeType="1"/>
          </p:cNvSpPr>
          <p:nvPr/>
        </p:nvSpPr>
        <p:spPr bwMode="auto">
          <a:xfrm>
            <a:off x="2771800" y="3789040"/>
            <a:ext cx="549275"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345" name="Line 9"/>
          <p:cNvSpPr>
            <a:spLocks noChangeShapeType="1"/>
          </p:cNvSpPr>
          <p:nvPr/>
        </p:nvSpPr>
        <p:spPr bwMode="auto">
          <a:xfrm flipV="1">
            <a:off x="2843807" y="1628800"/>
            <a:ext cx="432049" cy="108012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347" name="Rectangle 11"/>
          <p:cNvSpPr>
            <a:spLocks noChangeArrowheads="1"/>
          </p:cNvSpPr>
          <p:nvPr/>
        </p:nvSpPr>
        <p:spPr bwMode="auto">
          <a:xfrm>
            <a:off x="0" y="59324"/>
            <a:ext cx="6389891"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How could we use an outcomes chain to show this discussion?</a:t>
            </a:r>
            <a:endParaRPr kumimoji="0" lang="en-A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49" name="Text Box 13"/>
          <p:cNvSpPr txBox="1">
            <a:spLocks noChangeArrowheads="1"/>
          </p:cNvSpPr>
          <p:nvPr/>
        </p:nvSpPr>
        <p:spPr bwMode="auto">
          <a:xfrm>
            <a:off x="251520" y="2780928"/>
            <a:ext cx="2574032" cy="20162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AU" sz="1400" b="0" i="0" u="none" strike="noStrike" cap="none" normalizeH="0" baseline="0" dirty="0" smtClean="0">
                <a:ln>
                  <a:noFill/>
                </a:ln>
                <a:solidFill>
                  <a:schemeClr val="tx1"/>
                </a:solidFill>
                <a:effectLst/>
                <a:latin typeface="Arial" pitchFamily="34" charset="0"/>
                <a:cs typeface="Arial" pitchFamily="34" charset="0"/>
              </a:rPr>
              <a:t>Groups and services in the community (health, retail, Job Network, education, media etc) become more aware of the needs and circumstances of young pregnant women and enter into partnerships (formal and informal) with the Youth Centre; networking</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AutoShape 6"/>
          <p:cNvSpPr>
            <a:spLocks noChangeArrowheads="1"/>
          </p:cNvSpPr>
          <p:nvPr/>
        </p:nvSpPr>
        <p:spPr bwMode="auto">
          <a:xfrm>
            <a:off x="5953546" y="1282154"/>
            <a:ext cx="274638" cy="274638"/>
          </a:xfrm>
          <a:prstGeom prst="up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9"/>
            <a:ext cx="8820472" cy="936104"/>
          </a:xfrm>
        </p:spPr>
        <p:txBody>
          <a:bodyPr>
            <a:noAutofit/>
          </a:bodyPr>
          <a:lstStyle/>
          <a:p>
            <a:r>
              <a:rPr lang="en-AU" sz="3200" dirty="0" smtClean="0"/>
              <a:t>Some Methods for Identifying a Theory of Action </a:t>
            </a:r>
            <a:endParaRPr lang="en-AU" sz="3200" dirty="0"/>
          </a:p>
        </p:txBody>
      </p:sp>
      <p:sp>
        <p:nvSpPr>
          <p:cNvPr id="3" name="Content Placeholder 2"/>
          <p:cNvSpPr>
            <a:spLocks noGrp="1"/>
          </p:cNvSpPr>
          <p:nvPr>
            <p:ph idx="1"/>
          </p:nvPr>
        </p:nvSpPr>
        <p:spPr>
          <a:xfrm>
            <a:off x="457200" y="1340769"/>
            <a:ext cx="8363272" cy="4785395"/>
          </a:xfrm>
        </p:spPr>
        <p:txBody>
          <a:bodyPr>
            <a:normAutofit lnSpcReduction="10000"/>
          </a:bodyPr>
          <a:lstStyle/>
          <a:p>
            <a:pPr marL="0" indent="0">
              <a:buNone/>
            </a:pPr>
            <a:r>
              <a:rPr lang="en-US" dirty="0" smtClean="0"/>
              <a:t>For identifying a theory of action:</a:t>
            </a:r>
          </a:p>
          <a:p>
            <a:r>
              <a:rPr lang="en-US" dirty="0" smtClean="0"/>
              <a:t>Observing it </a:t>
            </a:r>
            <a:r>
              <a:rPr lang="en-US" smtClean="0"/>
              <a:t>in action</a:t>
            </a:r>
          </a:p>
          <a:p>
            <a:r>
              <a:rPr lang="en-US" dirty="0" smtClean="0"/>
              <a:t>Interviews</a:t>
            </a:r>
          </a:p>
          <a:p>
            <a:r>
              <a:rPr lang="en-US" dirty="0" smtClean="0"/>
              <a:t>Idea writing workshops</a:t>
            </a:r>
          </a:p>
          <a:p>
            <a:r>
              <a:rPr lang="en-US" dirty="0" smtClean="0"/>
              <a:t>Rubric frameworks</a:t>
            </a:r>
          </a:p>
          <a:p>
            <a:r>
              <a:rPr lang="en-US" dirty="0" smtClean="0"/>
              <a:t>Role plays</a:t>
            </a:r>
          </a:p>
          <a:p>
            <a:r>
              <a:rPr lang="en-US" dirty="0" smtClean="0"/>
              <a:t>Reference to research literature and accepted standards</a:t>
            </a:r>
          </a:p>
          <a:p>
            <a:r>
              <a:rPr lang="en-US" dirty="0" smtClean="0"/>
              <a:t>Social justice analyses: winners and losers</a:t>
            </a:r>
          </a:p>
        </p:txBody>
      </p:sp>
      <p:sp>
        <p:nvSpPr>
          <p:cNvPr id="6" name="Slide Number Placeholder 5"/>
          <p:cNvSpPr>
            <a:spLocks noGrp="1"/>
          </p:cNvSpPr>
          <p:nvPr>
            <p:ph type="sldNum" sz="quarter" idx="12"/>
          </p:nvPr>
        </p:nvSpPr>
        <p:spPr/>
        <p:txBody>
          <a:bodyPr/>
          <a:lstStyle/>
          <a:p>
            <a:fld id="{48D9BF25-A9D9-455D-A3B1-CB01E15BED6D}" type="slidenum">
              <a:rPr lang="en-AU" smtClean="0"/>
              <a:pPr/>
              <a:t>14</a:t>
            </a:fld>
            <a:endParaRPr lang="en-A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7768"/>
            <a:ext cx="8712968" cy="494928"/>
          </a:xfrm>
        </p:spPr>
        <p:txBody>
          <a:bodyPr>
            <a:normAutofit fontScale="90000"/>
          </a:bodyPr>
          <a:lstStyle/>
          <a:p>
            <a:pPr>
              <a:lnSpc>
                <a:spcPct val="90000"/>
              </a:lnSpc>
            </a:pPr>
            <a:r>
              <a:rPr lang="en-US" sz="3200" dirty="0" smtClean="0"/>
              <a:t>Interviews</a:t>
            </a:r>
            <a:endParaRPr lang="en-US" sz="3200" dirty="0"/>
          </a:p>
        </p:txBody>
      </p:sp>
      <p:sp>
        <p:nvSpPr>
          <p:cNvPr id="3" name="Content Placeholder 2"/>
          <p:cNvSpPr>
            <a:spLocks noGrp="1"/>
          </p:cNvSpPr>
          <p:nvPr>
            <p:ph idx="1"/>
          </p:nvPr>
        </p:nvSpPr>
        <p:spPr>
          <a:xfrm>
            <a:off x="467544" y="980728"/>
            <a:ext cx="8229600" cy="5257799"/>
          </a:xfrm>
        </p:spPr>
        <p:txBody>
          <a:bodyPr>
            <a:normAutofit/>
          </a:bodyPr>
          <a:lstStyle/>
          <a:p>
            <a:pPr>
              <a:spcAft>
                <a:spcPts val="600"/>
              </a:spcAft>
              <a:buNone/>
            </a:pPr>
            <a:r>
              <a:rPr lang="en-AU" sz="2600" dirty="0" smtClean="0"/>
              <a:t>Interviews can focus on:</a:t>
            </a:r>
          </a:p>
          <a:p>
            <a:pPr>
              <a:spcAft>
                <a:spcPts val="600"/>
              </a:spcAft>
            </a:pPr>
            <a:r>
              <a:rPr lang="en-AU" sz="2600" dirty="0" smtClean="0"/>
              <a:t>what success would look like for each of the outcomes </a:t>
            </a:r>
          </a:p>
          <a:p>
            <a:pPr>
              <a:spcAft>
                <a:spcPts val="600"/>
              </a:spcAft>
            </a:pPr>
            <a:r>
              <a:rPr lang="en-AU" sz="2600" dirty="0" smtClean="0"/>
              <a:t>factors that will affect  achievement of each outcome:</a:t>
            </a:r>
          </a:p>
          <a:p>
            <a:pPr lvl="1">
              <a:spcAft>
                <a:spcPts val="600"/>
              </a:spcAft>
            </a:pPr>
            <a:r>
              <a:rPr lang="en-AU" sz="2600" dirty="0" smtClean="0"/>
              <a:t>Program factors</a:t>
            </a:r>
          </a:p>
          <a:p>
            <a:pPr lvl="1">
              <a:spcAft>
                <a:spcPts val="600"/>
              </a:spcAft>
            </a:pPr>
            <a:r>
              <a:rPr lang="en-AU" sz="2600" dirty="0" smtClean="0"/>
              <a:t>Non-program contextual factors</a:t>
            </a:r>
          </a:p>
          <a:p>
            <a:pPr>
              <a:spcAft>
                <a:spcPts val="600"/>
              </a:spcAft>
            </a:pPr>
            <a:r>
              <a:rPr lang="en-AU" sz="2600" dirty="0" smtClean="0"/>
              <a:t>What the program does to address these factors</a:t>
            </a:r>
          </a:p>
          <a:p>
            <a:pPr>
              <a:spcAft>
                <a:spcPts val="600"/>
              </a:spcAft>
            </a:pPr>
            <a:r>
              <a:rPr lang="en-AU" sz="2600" dirty="0" smtClean="0"/>
              <a:t>Why the program chose particular approaches, given alternative ways to address these factors</a:t>
            </a:r>
          </a:p>
          <a:p>
            <a:pPr>
              <a:spcAft>
                <a:spcPts val="600"/>
              </a:spcAft>
            </a:pPr>
            <a:r>
              <a:rPr lang="en-US" sz="2600" dirty="0" smtClean="0"/>
              <a:t>General points – issues that arise e.g. sustainability; addressing the needs of different demographics</a:t>
            </a:r>
            <a:endParaRPr lang="en-US" sz="2600" dirty="0"/>
          </a:p>
        </p:txBody>
      </p:sp>
      <p:sp>
        <p:nvSpPr>
          <p:cNvPr id="6" name="Slide Number Placeholder 5"/>
          <p:cNvSpPr>
            <a:spLocks noGrp="1"/>
          </p:cNvSpPr>
          <p:nvPr>
            <p:ph type="sldNum" sz="quarter" idx="12"/>
          </p:nvPr>
        </p:nvSpPr>
        <p:spPr/>
        <p:txBody>
          <a:bodyPr/>
          <a:lstStyle/>
          <a:p>
            <a:fld id="{48D9BF25-A9D9-455D-A3B1-CB01E15BED6D}" type="slidenum">
              <a:rPr lang="en-AU" smtClean="0"/>
              <a:pPr/>
              <a:t>15</a:t>
            </a:fld>
            <a:endParaRPr lang="en-A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p:spPr>
        <p:txBody>
          <a:bodyPr>
            <a:normAutofit/>
          </a:bodyPr>
          <a:lstStyle/>
          <a:p>
            <a:r>
              <a:rPr lang="en-AU" sz="2000" b="1" dirty="0" smtClean="0"/>
              <a:t>Using Interviews to Identify a Theory of Action </a:t>
            </a:r>
            <a:endParaRPr lang="en-US" sz="2000" b="1" dirty="0"/>
          </a:p>
        </p:txBody>
      </p:sp>
      <p:sp>
        <p:nvSpPr>
          <p:cNvPr id="3" name="Content Placeholder 2"/>
          <p:cNvSpPr>
            <a:spLocks noGrp="1"/>
          </p:cNvSpPr>
          <p:nvPr>
            <p:ph idx="1"/>
          </p:nvPr>
        </p:nvSpPr>
        <p:spPr>
          <a:xfrm>
            <a:off x="0" y="404664"/>
            <a:ext cx="9144000" cy="6381328"/>
          </a:xfrm>
        </p:spPr>
        <p:txBody>
          <a:bodyPr>
            <a:noAutofit/>
          </a:bodyPr>
          <a:lstStyle/>
          <a:p>
            <a:pPr>
              <a:buNone/>
            </a:pPr>
            <a:r>
              <a:rPr lang="en-US" sz="1400" b="1" i="1" dirty="0" smtClean="0"/>
              <a:t>Case example for a Youth Centre Project for young pregnant women </a:t>
            </a:r>
          </a:p>
          <a:p>
            <a:pPr marL="0" indent="0">
              <a:buNone/>
            </a:pPr>
            <a:r>
              <a:rPr lang="en-US" sz="1400" b="1" dirty="0" smtClean="0"/>
              <a:t>OUTCOME 2: HOW WILL THE PROJECT ENSURE THAT ANTENATAL SERVICES PROVIDED TO THE YOUNG WOMEN ARE MORE APPROPRIATE TO THEIR NEEDS; THAT THEY HAVE MORE POSITIVE PREGNANCY EXPERIENCES AND THAT THEY HAVE CONFIDENCE TO SEEK ASSISTANCE</a:t>
            </a:r>
            <a:r>
              <a:rPr lang="en-US" sz="1400" dirty="0" smtClean="0"/>
              <a:t>?</a:t>
            </a:r>
          </a:p>
          <a:p>
            <a:pPr marL="0" indent="0">
              <a:buNone/>
            </a:pPr>
            <a:r>
              <a:rPr lang="en-US" sz="1400" dirty="0" smtClean="0"/>
              <a:t>We have set up a steering group of the young people to help us develop the ante-natal program. They are creating an informal and fun physical environment in which they feel comfortable. This is important because we have found out that one of the reasons they don’t like and don’t attend the hospital classes is that they are seen as too formal. </a:t>
            </a:r>
          </a:p>
          <a:p>
            <a:pPr marL="0" indent="0">
              <a:buNone/>
            </a:pPr>
            <a:r>
              <a:rPr lang="en-US" sz="1400" dirty="0" smtClean="0"/>
              <a:t>Also we use small groups, simple language and try to be non-judgmental in our approach. We use talented facilitators (who know when to shut-up) and have chosen a sympathetic midwife to work with these young women. Once again, we have adopted this approach on the basis of feedback that the hospital groups are too large and intimidating, that they use middle class language and assume a high level of literacy; and that their values are middle class and judgmental in relation to younger parents. </a:t>
            </a:r>
          </a:p>
          <a:p>
            <a:pPr marL="0" indent="0">
              <a:buNone/>
            </a:pPr>
            <a:r>
              <a:rPr lang="en-US" sz="1400" b="1" dirty="0" smtClean="0"/>
              <a:t>BUT DO YOU EXPECT TO RUN THESE ALTERNATIVE CLASSES FOREVER? AND IF SO HOW WILL YOU SUPPORT THEM? </a:t>
            </a:r>
          </a:p>
          <a:p>
            <a:pPr marL="0" indent="0">
              <a:buNone/>
            </a:pPr>
            <a:r>
              <a:rPr lang="en-US" sz="1400" dirty="0" smtClean="0"/>
              <a:t>No, we have funding only for 8 groups of 10 women. So we are working with the hospital to try to educate them about better ways to address the needs of this group. We invite their staff to attend some sessions. But it is going to take some time (longer than our project) to change hospital attitudes and practices. For example they are very committed to breast feeding and so they provide next to no advice about bottle feeding. But we know that many of these young mothers prefer to bottle feed and it is very difficult to change their ways. So they go home from hospital without any knowledge of how to make formula milk and sterilize bottles. This can have direct health consequences for their babies.</a:t>
            </a:r>
          </a:p>
          <a:p>
            <a:pPr marL="0" indent="0">
              <a:buNone/>
            </a:pPr>
            <a:r>
              <a:rPr lang="en-US" sz="1400" b="1" dirty="0" smtClean="0"/>
              <a:t>WHAT ELSE DO YOU DO TO HELP THESE YOUNG WOMEN TO DEVELOP CONFIDENCE TO SEEK ASSISTANCE?</a:t>
            </a:r>
          </a:p>
          <a:p>
            <a:pPr marL="0" indent="0">
              <a:buNone/>
            </a:pPr>
            <a:r>
              <a:rPr lang="en-US" sz="1400" dirty="0" smtClean="0"/>
              <a:t>We have been developing various partnerships to try to generate community sympathy and support in very practical ways for these young women e.g. with J and J for formula and wipes, the local coffee shop for providing a friendly meeting place, Woolies for assistance with lunches and transport to the Centre.</a:t>
            </a:r>
          </a:p>
          <a:p>
            <a:pPr marL="0" indent="0">
              <a:buNone/>
            </a:pPr>
            <a:r>
              <a:rPr lang="en-US" sz="1400" b="1" dirty="0" smtClean="0"/>
              <a:t>IS THERE ANYTHING ELSE YOU CAN THINK OF THAT MIGHT HELP OR HINDER THE ACHIEVEMENT OF MORE POSITIVE PREGNANCIES?</a:t>
            </a:r>
          </a:p>
          <a:p>
            <a:pPr marL="0" indent="0">
              <a:buNone/>
            </a:pPr>
            <a:r>
              <a:rPr lang="en-US" sz="1400" dirty="0" smtClean="0"/>
              <a:t>Well the success of the project depends very much on establishing good rapport between the staff at the centre, the midwife, the child health nurse and the young women, so if we have staff turnover this could be a problem. We are making every effort to ensure that we have some continuity throughout.</a:t>
            </a:r>
          </a:p>
          <a:p>
            <a:pPr>
              <a:buNone/>
            </a:pPr>
            <a:endParaRPr lang="en-US" sz="1400" dirty="0"/>
          </a:p>
        </p:txBody>
      </p:sp>
      <p:sp>
        <p:nvSpPr>
          <p:cNvPr id="4" name="Rectangle 3"/>
          <p:cNvSpPr/>
          <p:nvPr/>
        </p:nvSpPr>
        <p:spPr>
          <a:xfrm>
            <a:off x="2286000" y="3105835"/>
            <a:ext cx="4572000" cy="369332"/>
          </a:xfrm>
          <a:prstGeom prst="rect">
            <a:avLst/>
          </a:prstGeom>
        </p:spPr>
        <p:txBody>
          <a:bodyPr>
            <a:spAutoFit/>
          </a:bodyPr>
          <a:lstStyle/>
          <a:p>
            <a:endParaRPr lang="en-AU" dirty="0"/>
          </a:p>
        </p:txBody>
      </p:sp>
      <p:sp>
        <p:nvSpPr>
          <p:cNvPr id="7" name="Slide Number Placeholder 6"/>
          <p:cNvSpPr>
            <a:spLocks noGrp="1"/>
          </p:cNvSpPr>
          <p:nvPr>
            <p:ph type="sldNum" sz="quarter" idx="12"/>
          </p:nvPr>
        </p:nvSpPr>
        <p:spPr/>
        <p:txBody>
          <a:bodyPr/>
          <a:lstStyle/>
          <a:p>
            <a:fld id="{48D9BF25-A9D9-455D-A3B1-CB01E15BED6D}" type="slidenum">
              <a:rPr lang="en-AU" smtClean="0"/>
              <a:pPr/>
              <a:t>16</a:t>
            </a:fld>
            <a:endParaRPr lang="en-A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980728"/>
            <a:ext cx="8229600" cy="5328592"/>
          </a:xfrm>
        </p:spPr>
        <p:txBody>
          <a:bodyPr>
            <a:normAutofit fontScale="85000" lnSpcReduction="20000"/>
          </a:bodyPr>
          <a:lstStyle/>
          <a:p>
            <a:pPr>
              <a:spcBef>
                <a:spcPts val="600"/>
              </a:spcBef>
            </a:pPr>
            <a:r>
              <a:rPr lang="en-US" smtClean="0"/>
              <a:t>A group method for developing ideas and exploring their meaning</a:t>
            </a:r>
          </a:p>
          <a:p>
            <a:pPr>
              <a:spcBef>
                <a:spcPts val="600"/>
              </a:spcBef>
            </a:pPr>
            <a:r>
              <a:rPr lang="en-US" smtClean="0"/>
              <a:t>Program Theory applications:</a:t>
            </a:r>
          </a:p>
          <a:p>
            <a:pPr lvl="1">
              <a:spcBef>
                <a:spcPts val="600"/>
              </a:spcBef>
            </a:pPr>
            <a:r>
              <a:rPr lang="en-US" smtClean="0"/>
              <a:t>For identifying and reaching agreement about success criteria and standards</a:t>
            </a:r>
          </a:p>
          <a:p>
            <a:pPr lvl="1">
              <a:spcBef>
                <a:spcPts val="600"/>
              </a:spcBef>
            </a:pPr>
            <a:r>
              <a:rPr lang="en-US" smtClean="0"/>
              <a:t>For identifying factors that may affect success</a:t>
            </a:r>
          </a:p>
          <a:p>
            <a:pPr>
              <a:spcBef>
                <a:spcPts val="600"/>
              </a:spcBef>
            </a:pPr>
            <a:r>
              <a:rPr lang="en-US" smtClean="0"/>
              <a:t>Especially useful when:</a:t>
            </a:r>
          </a:p>
          <a:p>
            <a:pPr lvl="1">
              <a:spcBef>
                <a:spcPts val="600"/>
              </a:spcBef>
            </a:pPr>
            <a:r>
              <a:rPr lang="en-US" smtClean="0"/>
              <a:t>Developing a PT as part of designing a program</a:t>
            </a:r>
          </a:p>
          <a:p>
            <a:pPr lvl="1">
              <a:spcBef>
                <a:spcPts val="600"/>
              </a:spcBef>
            </a:pPr>
            <a:r>
              <a:rPr lang="en-US" smtClean="0"/>
              <a:t>Critiquing an existing  program theory, program design or program implementation</a:t>
            </a:r>
          </a:p>
          <a:p>
            <a:pPr lvl="1">
              <a:spcBef>
                <a:spcPts val="600"/>
              </a:spcBef>
            </a:pPr>
            <a:r>
              <a:rPr lang="en-US" smtClean="0"/>
              <a:t>Identifying  values and beliefs about what works and assumptions</a:t>
            </a:r>
          </a:p>
          <a:p>
            <a:pPr>
              <a:spcBef>
                <a:spcPts val="600"/>
              </a:spcBef>
            </a:pPr>
            <a:r>
              <a:rPr lang="en-US" smtClean="0"/>
              <a:t>Advantages: engages both individuals and groups and overcomes some problems of using either alone</a:t>
            </a:r>
          </a:p>
          <a:p>
            <a:pPr lvl="1">
              <a:spcBef>
                <a:spcPts val="600"/>
              </a:spcBef>
              <a:buNone/>
            </a:pPr>
            <a:endParaRPr lang="en-US"/>
          </a:p>
        </p:txBody>
      </p:sp>
      <p:sp>
        <p:nvSpPr>
          <p:cNvPr id="5" name="Title 4"/>
          <p:cNvSpPr>
            <a:spLocks noGrp="1"/>
          </p:cNvSpPr>
          <p:nvPr>
            <p:ph type="title"/>
          </p:nvPr>
        </p:nvSpPr>
        <p:spPr>
          <a:xfrm>
            <a:off x="323528" y="116632"/>
            <a:ext cx="8435280" cy="720080"/>
          </a:xfrm>
        </p:spPr>
        <p:txBody>
          <a:bodyPr>
            <a:noAutofit/>
          </a:bodyPr>
          <a:lstStyle/>
          <a:p>
            <a:r>
              <a:rPr lang="en-AU" sz="2800" dirty="0" smtClean="0"/>
              <a:t>Idea-writing Workshops for Program Theory</a:t>
            </a:r>
            <a:endParaRPr lang="en-AU" sz="2800" dirty="0"/>
          </a:p>
        </p:txBody>
      </p:sp>
      <p:sp>
        <p:nvSpPr>
          <p:cNvPr id="7" name="Slide Number Placeholder 6"/>
          <p:cNvSpPr>
            <a:spLocks noGrp="1"/>
          </p:cNvSpPr>
          <p:nvPr>
            <p:ph type="sldNum" sz="quarter" idx="12"/>
          </p:nvPr>
        </p:nvSpPr>
        <p:spPr/>
        <p:txBody>
          <a:bodyPr/>
          <a:lstStyle/>
          <a:p>
            <a:fld id="{48D9BF25-A9D9-455D-A3B1-CB01E15BED6D}" type="slidenum">
              <a:rPr lang="en-AU" smtClean="0"/>
              <a:pPr/>
              <a:t>17</a:t>
            </a:fld>
            <a:endParaRPr lang="en-A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836712"/>
            <a:ext cx="8892480" cy="5098571"/>
          </a:xfrm>
        </p:spPr>
        <p:txBody>
          <a:bodyPr>
            <a:noAutofit/>
          </a:bodyPr>
          <a:lstStyle/>
          <a:p>
            <a:r>
              <a:rPr lang="en-US" sz="2400" dirty="0" smtClean="0"/>
              <a:t>Have groups of about 4 people</a:t>
            </a:r>
          </a:p>
          <a:p>
            <a:r>
              <a:rPr lang="en-US" sz="2400" dirty="0" smtClean="0"/>
              <a:t>Usually several worksheets (say 4):  a stimulus question is developed for each worksheet. </a:t>
            </a:r>
          </a:p>
          <a:p>
            <a:r>
              <a:rPr lang="en-US" sz="2400" dirty="0" smtClean="0"/>
              <a:t>Each worksheet has 2 columns:</a:t>
            </a:r>
          </a:p>
          <a:p>
            <a:pPr lvl="1"/>
            <a:r>
              <a:rPr lang="en-US" sz="2400" dirty="0" smtClean="0"/>
              <a:t>Initial ideas</a:t>
            </a:r>
          </a:p>
          <a:p>
            <a:pPr lvl="1"/>
            <a:r>
              <a:rPr lang="en-US" sz="2400" dirty="0" smtClean="0"/>
              <a:t>Comments on ideas</a:t>
            </a:r>
          </a:p>
          <a:p>
            <a:r>
              <a:rPr lang="en-US" sz="2400" dirty="0" smtClean="0"/>
              <a:t>3 step process:</a:t>
            </a:r>
          </a:p>
          <a:p>
            <a:pPr lvl="1">
              <a:buNone/>
            </a:pPr>
            <a:r>
              <a:rPr lang="en-US" sz="2400" dirty="0" smtClean="0"/>
              <a:t>1. each person provides initial ideas on one worksheet (say, 5 minutes)</a:t>
            </a:r>
          </a:p>
          <a:p>
            <a:pPr lvl="1">
              <a:buNone/>
            </a:pPr>
            <a:r>
              <a:rPr lang="en-US" sz="2400" dirty="0" smtClean="0"/>
              <a:t>2. each person selects a worksheet with recorded ideas; reads ideas and add reactions to comments column; adds own ideas and passes to next person (say, 20 minutes)</a:t>
            </a:r>
          </a:p>
          <a:p>
            <a:pPr lvl="1">
              <a:buNone/>
            </a:pPr>
            <a:r>
              <a:rPr lang="en-US" sz="2400" dirty="0" smtClean="0"/>
              <a:t>3. facilitated group discussion; distillation of ideas (10-20 minutes)</a:t>
            </a:r>
            <a:endParaRPr lang="en-US" sz="2400" dirty="0"/>
          </a:p>
        </p:txBody>
      </p:sp>
      <p:sp>
        <p:nvSpPr>
          <p:cNvPr id="5" name="Title 4"/>
          <p:cNvSpPr>
            <a:spLocks noGrp="1"/>
          </p:cNvSpPr>
          <p:nvPr>
            <p:ph type="title"/>
          </p:nvPr>
        </p:nvSpPr>
        <p:spPr>
          <a:xfrm>
            <a:off x="457200" y="116632"/>
            <a:ext cx="8229600" cy="634082"/>
          </a:xfrm>
        </p:spPr>
        <p:txBody>
          <a:bodyPr>
            <a:normAutofit/>
          </a:bodyPr>
          <a:lstStyle/>
          <a:p>
            <a:r>
              <a:rPr lang="en-AU" sz="2800" dirty="0" smtClean="0"/>
              <a:t>How is An Idea-writing Workshop Conducted?</a:t>
            </a:r>
            <a:endParaRPr lang="en-AU" sz="2800" dirty="0"/>
          </a:p>
        </p:txBody>
      </p:sp>
      <p:sp>
        <p:nvSpPr>
          <p:cNvPr id="7" name="Slide Number Placeholder 6"/>
          <p:cNvSpPr>
            <a:spLocks noGrp="1"/>
          </p:cNvSpPr>
          <p:nvPr>
            <p:ph type="sldNum" sz="quarter" idx="12"/>
          </p:nvPr>
        </p:nvSpPr>
        <p:spPr/>
        <p:txBody>
          <a:bodyPr/>
          <a:lstStyle/>
          <a:p>
            <a:fld id="{48D9BF25-A9D9-455D-A3B1-CB01E15BED6D}" type="slidenum">
              <a:rPr lang="en-AU" smtClean="0"/>
              <a:pPr/>
              <a:t>18</a:t>
            </a:fld>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deawriting 001.jpg"/>
          <p:cNvPicPr>
            <a:picLocks noChangeAspect="1"/>
          </p:cNvPicPr>
          <p:nvPr/>
        </p:nvPicPr>
        <p:blipFill>
          <a:blip r:embed="rId3" cstate="print"/>
          <a:stretch>
            <a:fillRect/>
          </a:stretch>
        </p:blipFill>
        <p:spPr>
          <a:xfrm>
            <a:off x="1979712" y="-243408"/>
            <a:ext cx="5472608" cy="7101408"/>
          </a:xfrm>
          <a:prstGeom prst="rect">
            <a:avLst/>
          </a:prstGeom>
        </p:spPr>
      </p:pic>
      <p:sp>
        <p:nvSpPr>
          <p:cNvPr id="5" name="Slide Number Placeholder 4"/>
          <p:cNvSpPr>
            <a:spLocks noGrp="1"/>
          </p:cNvSpPr>
          <p:nvPr>
            <p:ph type="sldNum" sz="quarter" idx="12"/>
          </p:nvPr>
        </p:nvSpPr>
        <p:spPr/>
        <p:txBody>
          <a:bodyPr/>
          <a:lstStyle/>
          <a:p>
            <a:fld id="{48D9BF25-A9D9-455D-A3B1-CB01E15BED6D}" type="slidenum">
              <a:rPr lang="en-AU" smtClean="0"/>
              <a:pPr/>
              <a:t>19</a:t>
            </a:fld>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634082"/>
          </a:xfrm>
        </p:spPr>
        <p:txBody>
          <a:bodyPr>
            <a:normAutofit/>
          </a:bodyPr>
          <a:lstStyle/>
          <a:p>
            <a:r>
              <a:rPr lang="en-AU" sz="2700" b="1" dirty="0" smtClean="0"/>
              <a:t>So You Thought Program Theory Was All About Being Logical!</a:t>
            </a:r>
            <a:endParaRPr lang="en-US" sz="2700" b="1" dirty="0"/>
          </a:p>
        </p:txBody>
      </p:sp>
      <p:sp>
        <p:nvSpPr>
          <p:cNvPr id="3" name="Content Placeholder 2"/>
          <p:cNvSpPr>
            <a:spLocks noGrp="1"/>
          </p:cNvSpPr>
          <p:nvPr>
            <p:ph idx="1"/>
          </p:nvPr>
        </p:nvSpPr>
        <p:spPr>
          <a:xfrm>
            <a:off x="179512" y="980728"/>
            <a:ext cx="8964488" cy="4824536"/>
          </a:xfrm>
        </p:spPr>
        <p:txBody>
          <a:bodyPr>
            <a:normAutofit/>
          </a:bodyPr>
          <a:lstStyle/>
          <a:p>
            <a:pPr>
              <a:spcBef>
                <a:spcPts val="600"/>
              </a:spcBef>
              <a:spcAft>
                <a:spcPts val="600"/>
              </a:spcAft>
            </a:pPr>
            <a:r>
              <a:rPr lang="en-AU" sz="2800" dirty="0" smtClean="0"/>
              <a:t>But logic is not value free</a:t>
            </a:r>
          </a:p>
          <a:p>
            <a:pPr marL="360363" indent="0">
              <a:spcBef>
                <a:spcPts val="600"/>
              </a:spcBef>
              <a:spcAft>
                <a:spcPts val="600"/>
              </a:spcAft>
              <a:buNone/>
            </a:pPr>
            <a:r>
              <a:rPr lang="en-AU" sz="2800" b="1" dirty="0" smtClean="0">
                <a:solidFill>
                  <a:schemeClr val="accent5">
                    <a:lumMod val="50000"/>
                  </a:schemeClr>
                </a:solidFill>
              </a:rPr>
              <a:t>B</a:t>
            </a:r>
            <a:r>
              <a:rPr lang="en-US" sz="2800" b="1" dirty="0" err="1" smtClean="0">
                <a:solidFill>
                  <a:schemeClr val="accent5">
                    <a:lumMod val="50000"/>
                  </a:schemeClr>
                </a:solidFill>
              </a:rPr>
              <a:t>eware</a:t>
            </a:r>
            <a:r>
              <a:rPr lang="en-US" sz="2800" b="1" dirty="0" smtClean="0">
                <a:solidFill>
                  <a:schemeClr val="accent5">
                    <a:lumMod val="50000"/>
                  </a:schemeClr>
                </a:solidFill>
              </a:rPr>
              <a:t> internally consistent but non-inclusive PTs. Consider inclusiveness of outcomes and their definitions</a:t>
            </a:r>
            <a:endParaRPr lang="en-AU" sz="2800" b="1" dirty="0" smtClean="0">
              <a:solidFill>
                <a:schemeClr val="accent5">
                  <a:lumMod val="50000"/>
                </a:schemeClr>
              </a:solidFill>
            </a:endParaRPr>
          </a:p>
          <a:p>
            <a:pPr marL="342900" lvl="1" indent="-342900">
              <a:spcBef>
                <a:spcPts val="600"/>
              </a:spcBef>
              <a:spcAft>
                <a:spcPts val="600"/>
              </a:spcAft>
              <a:buFont typeface="Arial" pitchFamily="34" charset="0"/>
              <a:buChar char="•"/>
            </a:pPr>
            <a:r>
              <a:rPr lang="en-AU" dirty="0" smtClean="0"/>
              <a:t>Outcomes in a logic model are often ill-defined and the values are not explicit:</a:t>
            </a:r>
          </a:p>
          <a:p>
            <a:pPr marL="342900" lvl="1" indent="-342900">
              <a:spcBef>
                <a:spcPts val="600"/>
              </a:spcBef>
              <a:spcAft>
                <a:spcPts val="600"/>
              </a:spcAft>
              <a:buNone/>
            </a:pPr>
            <a:r>
              <a:rPr lang="en-AU" dirty="0" smtClean="0"/>
              <a:t>	</a:t>
            </a:r>
            <a:r>
              <a:rPr lang="en-AU" b="1" dirty="0" smtClean="0">
                <a:solidFill>
                  <a:schemeClr val="accent5">
                    <a:lumMod val="50000"/>
                  </a:schemeClr>
                </a:solidFill>
              </a:rPr>
              <a:t>Think about why they might not be explicit</a:t>
            </a:r>
          </a:p>
          <a:p>
            <a:pPr marL="342900" lvl="1" indent="-342900">
              <a:spcBef>
                <a:spcPts val="600"/>
              </a:spcBef>
              <a:spcAft>
                <a:spcPts val="600"/>
              </a:spcAft>
              <a:buFont typeface="Arial" pitchFamily="34" charset="0"/>
              <a:buChar char="•"/>
            </a:pPr>
            <a:r>
              <a:rPr lang="en-AU" dirty="0" smtClean="0"/>
              <a:t>Don’t performance indicators make intentions clear? </a:t>
            </a:r>
          </a:p>
          <a:p>
            <a:pPr marL="342900" lvl="1" indent="-342900">
              <a:spcBef>
                <a:spcPts val="600"/>
              </a:spcBef>
              <a:spcAft>
                <a:spcPts val="600"/>
              </a:spcAft>
              <a:buNone/>
            </a:pPr>
            <a:r>
              <a:rPr lang="en-AU" b="1" dirty="0" smtClean="0">
                <a:solidFill>
                  <a:schemeClr val="accent5">
                    <a:lumMod val="50000"/>
                  </a:schemeClr>
                </a:solidFill>
              </a:rPr>
              <a:t>	Beware the performance indicator trap and goal displacement!</a:t>
            </a:r>
            <a:endParaRPr lang="en-AU" dirty="0" smtClean="0"/>
          </a:p>
        </p:txBody>
      </p:sp>
      <p:sp>
        <p:nvSpPr>
          <p:cNvPr id="4" name="TextBox 3"/>
          <p:cNvSpPr txBox="1"/>
          <p:nvPr/>
        </p:nvSpPr>
        <p:spPr>
          <a:xfrm>
            <a:off x="0" y="5805264"/>
            <a:ext cx="9144000" cy="507831"/>
          </a:xfrm>
          <a:prstGeom prst="rect">
            <a:avLst/>
          </a:prstGeom>
          <a:solidFill>
            <a:schemeClr val="bg1"/>
          </a:solidFill>
        </p:spPr>
        <p:txBody>
          <a:bodyPr wrap="square" rtlCol="0">
            <a:spAutoFit/>
          </a:bodyPr>
          <a:lstStyle/>
          <a:p>
            <a:pPr algn="ctr">
              <a:spcBef>
                <a:spcPts val="600"/>
              </a:spcBef>
            </a:pPr>
            <a:r>
              <a:rPr lang="en-AU" sz="2700" b="1" dirty="0" smtClean="0">
                <a:solidFill>
                  <a:schemeClr val="accent5">
                    <a:lumMod val="50000"/>
                  </a:schemeClr>
                </a:solidFill>
              </a:rPr>
              <a:t>So let’s focus on values: what’s important, not just measurable</a:t>
            </a:r>
          </a:p>
        </p:txBody>
      </p:sp>
      <p:sp>
        <p:nvSpPr>
          <p:cNvPr id="7" name="Slide Number Placeholder 6"/>
          <p:cNvSpPr>
            <a:spLocks noGrp="1"/>
          </p:cNvSpPr>
          <p:nvPr>
            <p:ph type="sldNum" sz="quarter" idx="12"/>
          </p:nvPr>
        </p:nvSpPr>
        <p:spPr/>
        <p:txBody>
          <a:bodyPr/>
          <a:lstStyle/>
          <a:p>
            <a:fld id="{48D9BF25-A9D9-455D-A3B1-CB01E15BED6D}" type="slidenum">
              <a:rPr lang="en-AU" smtClean="0"/>
              <a:pPr/>
              <a:t>2</a:t>
            </a:fld>
            <a:endParaRPr lang="en-A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1008112"/>
          </a:xfrm>
        </p:spPr>
        <p:txBody>
          <a:bodyPr>
            <a:noAutofit/>
          </a:bodyPr>
          <a:lstStyle/>
          <a:p>
            <a:r>
              <a:rPr lang="en-US" sz="3200" b="1" dirty="0" smtClean="0"/>
              <a:t>Using the Rubric Approach as a Template for Identifying Success Criteria</a:t>
            </a:r>
            <a:endParaRPr lang="en-US" sz="3200" b="1" dirty="0"/>
          </a:p>
        </p:txBody>
      </p:sp>
      <p:sp>
        <p:nvSpPr>
          <p:cNvPr id="5" name="Content Placeholder 4"/>
          <p:cNvSpPr>
            <a:spLocks noGrp="1"/>
          </p:cNvSpPr>
          <p:nvPr>
            <p:ph idx="1"/>
          </p:nvPr>
        </p:nvSpPr>
        <p:spPr>
          <a:xfrm>
            <a:off x="251520" y="1412776"/>
            <a:ext cx="8640960" cy="4896544"/>
          </a:xfrm>
        </p:spPr>
        <p:txBody>
          <a:bodyPr>
            <a:normAutofit fontScale="85000" lnSpcReduction="10000"/>
          </a:bodyPr>
          <a:lstStyle/>
          <a:p>
            <a:pPr marL="0" indent="0">
              <a:spcAft>
                <a:spcPts val="1200"/>
              </a:spcAft>
              <a:buNone/>
            </a:pPr>
            <a:r>
              <a:rPr lang="en-US" dirty="0" smtClean="0"/>
              <a:t>Rubrics typically show different levels or stages of performance around an attribute or cluster of attributes</a:t>
            </a:r>
          </a:p>
          <a:p>
            <a:pPr marL="0" indent="0">
              <a:spcAft>
                <a:spcPts val="1200"/>
              </a:spcAft>
              <a:buNone/>
            </a:pPr>
            <a:r>
              <a:rPr lang="en-US" dirty="0" smtClean="0"/>
              <a:t>Rubric concepts can be used to guide discussion about:</a:t>
            </a:r>
          </a:p>
          <a:p>
            <a:pPr marL="717550" indent="-358775">
              <a:spcAft>
                <a:spcPts val="1200"/>
              </a:spcAft>
            </a:pPr>
            <a:r>
              <a:rPr lang="en-US" dirty="0" smtClean="0"/>
              <a:t>Aspects of performance that are important</a:t>
            </a:r>
          </a:p>
          <a:p>
            <a:pPr marL="717550" indent="-358775">
              <a:spcAft>
                <a:spcPts val="1200"/>
              </a:spcAft>
            </a:pPr>
            <a:r>
              <a:rPr lang="en-US" dirty="0" smtClean="0"/>
              <a:t>Levels of performance graded in terms of:</a:t>
            </a:r>
          </a:p>
          <a:p>
            <a:pPr marL="1076325" lvl="1" indent="-358775">
              <a:spcAft>
                <a:spcPts val="1200"/>
              </a:spcAft>
            </a:pPr>
            <a:r>
              <a:rPr lang="en-US" dirty="0" smtClean="0"/>
              <a:t>Quality and quantity of performance and/or</a:t>
            </a:r>
          </a:p>
          <a:p>
            <a:pPr marL="1076325" lvl="1" indent="-358775">
              <a:spcAft>
                <a:spcPts val="1200"/>
              </a:spcAft>
            </a:pPr>
            <a:r>
              <a:rPr lang="en-US" dirty="0" smtClean="0"/>
              <a:t>Expected stages of development: progression</a:t>
            </a:r>
          </a:p>
          <a:p>
            <a:pPr marL="0" indent="0">
              <a:spcAft>
                <a:spcPts val="1200"/>
              </a:spcAft>
              <a:buNone/>
            </a:pPr>
            <a:r>
              <a:rPr lang="en-US" dirty="0" smtClean="0"/>
              <a:t>The rubric approach allows some selection of aspects of performance that are important for different stakeholders</a:t>
            </a:r>
          </a:p>
        </p:txBody>
      </p:sp>
      <p:sp>
        <p:nvSpPr>
          <p:cNvPr id="7" name="Slide Number Placeholder 6"/>
          <p:cNvSpPr>
            <a:spLocks noGrp="1"/>
          </p:cNvSpPr>
          <p:nvPr>
            <p:ph type="sldNum" sz="quarter" idx="12"/>
          </p:nvPr>
        </p:nvSpPr>
        <p:spPr/>
        <p:txBody>
          <a:bodyPr/>
          <a:lstStyle/>
          <a:p>
            <a:fld id="{48D9BF25-A9D9-455D-A3B1-CB01E15BED6D}" type="slidenum">
              <a:rPr lang="en-AU" smtClean="0"/>
              <a:pPr/>
              <a:t>20</a:t>
            </a:fld>
            <a:endParaRPr lang="en-A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782E9B05-AD4C-4FC3-9336-D0014641128E}" type="slidenum">
              <a:rPr lang="en-AU"/>
              <a:pPr/>
              <a:t>21</a:t>
            </a:fld>
            <a:endParaRPr lang="en-AU"/>
          </a:p>
        </p:txBody>
      </p:sp>
      <p:graphicFrame>
        <p:nvGraphicFramePr>
          <p:cNvPr id="433154" name="Object 2"/>
          <p:cNvGraphicFramePr>
            <a:graphicFrameLocks noChangeAspect="1"/>
          </p:cNvGraphicFramePr>
          <p:nvPr/>
        </p:nvGraphicFramePr>
        <p:xfrm>
          <a:off x="448250" y="548681"/>
          <a:ext cx="8300214" cy="5643322"/>
        </p:xfrm>
        <a:graphic>
          <a:graphicData uri="http://schemas.openxmlformats.org/presentationml/2006/ole">
            <p:oleObj spid="_x0000_s2050" name="Document" r:id="rId4" imgW="9250995" imgH="5913283" progId="Word.Document.8">
              <p:embed/>
            </p:oleObj>
          </a:graphicData>
        </a:graphic>
      </p:graphicFrame>
      <p:sp>
        <p:nvSpPr>
          <p:cNvPr id="433155" name="Rectangle 3"/>
          <p:cNvSpPr>
            <a:spLocks noGrp="1" noChangeArrowheads="1"/>
          </p:cNvSpPr>
          <p:nvPr>
            <p:ph type="title"/>
          </p:nvPr>
        </p:nvSpPr>
        <p:spPr>
          <a:xfrm>
            <a:off x="762000" y="152400"/>
            <a:ext cx="7696200" cy="468288"/>
          </a:xfrm>
        </p:spPr>
        <p:txBody>
          <a:bodyPr>
            <a:noAutofit/>
          </a:bodyPr>
          <a:lstStyle/>
          <a:p>
            <a:r>
              <a:rPr lang="en-AU" sz="2600" b="1" dirty="0"/>
              <a:t>Performance Appraisal: Attributes &amp; Standards</a:t>
            </a:r>
          </a:p>
        </p:txBody>
      </p:sp>
      <p:sp>
        <p:nvSpPr>
          <p:cNvPr id="433156" name="Text Box 4"/>
          <p:cNvSpPr txBox="1">
            <a:spLocks noChangeArrowheads="1"/>
          </p:cNvSpPr>
          <p:nvPr/>
        </p:nvSpPr>
        <p:spPr bwMode="auto">
          <a:xfrm>
            <a:off x="1115616" y="6104909"/>
            <a:ext cx="6699334" cy="492443"/>
          </a:xfrm>
          <a:prstGeom prst="rect">
            <a:avLst/>
          </a:prstGeom>
          <a:noFill/>
          <a:ln w="9525">
            <a:noFill/>
            <a:miter lim="800000"/>
            <a:headEnd/>
            <a:tailEnd/>
          </a:ln>
          <a:effectLst/>
        </p:spPr>
        <p:txBody>
          <a:bodyPr wrap="none">
            <a:spAutoFit/>
          </a:bodyPr>
          <a:lstStyle/>
          <a:p>
            <a:r>
              <a:rPr lang="en-AU" sz="2600" b="1" dirty="0"/>
              <a:t>What are the common attributes at each level?</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7504" y="548680"/>
          <a:ext cx="8964488" cy="6336319"/>
        </p:xfrm>
        <a:graphic>
          <a:graphicData uri="http://schemas.openxmlformats.org/drawingml/2006/table">
            <a:tbl>
              <a:tblPr/>
              <a:tblGrid>
                <a:gridCol w="2858573"/>
                <a:gridCol w="6105915"/>
              </a:tblGrid>
              <a:tr h="258471">
                <a:tc>
                  <a:txBody>
                    <a:bodyPr/>
                    <a:lstStyle/>
                    <a:p>
                      <a:pPr algn="just">
                        <a:spcAft>
                          <a:spcPts val="0"/>
                        </a:spcAft>
                      </a:pPr>
                      <a:r>
                        <a:rPr lang="en-US" sz="1050" b="1" noProof="0" dirty="0" smtClean="0">
                          <a:latin typeface="Arial"/>
                          <a:ea typeface="Times New Roman"/>
                          <a:cs typeface="Times New Roman"/>
                        </a:rPr>
                        <a:t>Where are we now?</a:t>
                      </a:r>
                      <a:endParaRPr lang="en-US" sz="1050" noProof="0" dirty="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algn="just">
                        <a:spcAft>
                          <a:spcPts val="0"/>
                        </a:spcAft>
                      </a:pPr>
                      <a:r>
                        <a:rPr lang="en-US" sz="1050" b="1" noProof="0" smtClean="0">
                          <a:latin typeface="Arial"/>
                          <a:ea typeface="Times New Roman"/>
                          <a:cs typeface="Times New Roman"/>
                        </a:rPr>
                        <a:t>Indicators and project specific examples</a:t>
                      </a:r>
                      <a:endParaRPr lang="en-US" sz="1050" noProof="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r>
              <a:tr h="1033883">
                <a:tc>
                  <a:txBody>
                    <a:bodyPr/>
                    <a:lstStyle/>
                    <a:p>
                      <a:pPr marL="160020" indent="-160020" algn="just">
                        <a:spcAft>
                          <a:spcPts val="0"/>
                        </a:spcAft>
                      </a:pPr>
                      <a:r>
                        <a:rPr lang="en-US" sz="1050" noProof="0" dirty="0" smtClean="0">
                          <a:latin typeface="Arial"/>
                          <a:ea typeface="Times New Roman"/>
                          <a:cs typeface="Times New Roman"/>
                        </a:rPr>
                        <a:t>6. Most of us make more or better use of technology as part of educational design and delivery and most of us are now looking for other opportunities to incorporate use of technology in educational design and delivery.</a:t>
                      </a:r>
                      <a:endParaRPr lang="en-US" sz="1050" noProof="0" dirty="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noProof="0" smtClean="0">
                          <a:latin typeface="Arial"/>
                          <a:ea typeface="Times New Roman"/>
                          <a:cs typeface="Times New Roman"/>
                        </a:rPr>
                        <a:t>Our </a:t>
                      </a:r>
                      <a:r>
                        <a:rPr lang="en-US" sz="1050" i="1" noProof="0" smtClean="0">
                          <a:latin typeface="Arial"/>
                          <a:ea typeface="Times New Roman"/>
                          <a:cs typeface="Times New Roman"/>
                        </a:rPr>
                        <a:t>LearnScope</a:t>
                      </a:r>
                      <a:r>
                        <a:rPr lang="en-US" sz="1050" noProof="0" smtClean="0">
                          <a:latin typeface="Arial"/>
                          <a:ea typeface="Times New Roman"/>
                          <a:cs typeface="Times New Roman"/>
                        </a:rPr>
                        <a:t> team members are now designing/delivering educational programs incorporating technology and in ways that differ from the past where technology was not used or minimally used. We regularly incorporate technology and apply flexible learning principles in design/delivery, with technology as one option for learners. We are looking for new ways to use existing and emerging technologies to cater to student needs. Some of us may be providing flexible delivery educational programs that have been designed by others.</a:t>
                      </a:r>
                      <a:endParaRPr lang="en-US" sz="1050" noProof="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413">
                <a:tc>
                  <a:txBody>
                    <a:bodyPr/>
                    <a:lstStyle/>
                    <a:p>
                      <a:pPr marL="160020" indent="-160020" algn="just">
                        <a:spcAft>
                          <a:spcPts val="0"/>
                        </a:spcAft>
                      </a:pPr>
                      <a:r>
                        <a:rPr lang="en-US" sz="1050" noProof="0" smtClean="0">
                          <a:latin typeface="Arial"/>
                          <a:ea typeface="Times New Roman"/>
                          <a:cs typeface="Times New Roman"/>
                        </a:rPr>
                        <a:t>5.</a:t>
                      </a:r>
                      <a:r>
                        <a:rPr lang="en-US" sz="1050" i="1" noProof="0" smtClean="0">
                          <a:latin typeface="Arial"/>
                          <a:ea typeface="Times New Roman"/>
                          <a:cs typeface="Times New Roman"/>
                        </a:rPr>
                        <a:t> </a:t>
                      </a:r>
                      <a:r>
                        <a:rPr lang="en-US" sz="1050" noProof="0" smtClean="0">
                          <a:latin typeface="Arial"/>
                          <a:ea typeface="Times New Roman"/>
                          <a:cs typeface="Times New Roman"/>
                        </a:rPr>
                        <a:t>Most of us feel confident, capable and committed to applying the skills we have gained in educational design </a:t>
                      </a:r>
                      <a:endParaRPr lang="en-US" sz="1050" noProof="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noProof="0" smtClean="0">
                          <a:latin typeface="Arial"/>
                          <a:ea typeface="Times New Roman"/>
                          <a:cs typeface="Times New Roman"/>
                        </a:rPr>
                        <a:t>Our </a:t>
                      </a:r>
                      <a:r>
                        <a:rPr lang="en-US" sz="1050" i="1" noProof="0" smtClean="0">
                          <a:latin typeface="Arial"/>
                          <a:ea typeface="Times New Roman"/>
                          <a:cs typeface="Times New Roman"/>
                        </a:rPr>
                        <a:t>LearnScope</a:t>
                      </a:r>
                      <a:r>
                        <a:rPr lang="en-US" sz="1050" noProof="0" smtClean="0">
                          <a:latin typeface="Arial"/>
                          <a:ea typeface="Times New Roman"/>
                          <a:cs typeface="Times New Roman"/>
                        </a:rPr>
                        <a:t> project team members have identified or can identify their skill and capability gains in incorporating use of technology as part of educational design and delivery. Drawing on our pilot project and/or other practical applications, we have identified aspects of educational design/delivery for which we would like to incorporate technology in future. Some of us are mentoring others.</a:t>
                      </a:r>
                      <a:endParaRPr lang="en-US" sz="1050" noProof="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1157">
                <a:tc>
                  <a:txBody>
                    <a:bodyPr/>
                    <a:lstStyle/>
                    <a:p>
                      <a:pPr marL="160020" indent="-160020" algn="just">
                        <a:spcAft>
                          <a:spcPts val="0"/>
                        </a:spcAft>
                      </a:pPr>
                      <a:r>
                        <a:rPr lang="en-US" sz="1050" noProof="0" smtClean="0">
                          <a:latin typeface="Arial"/>
                          <a:ea typeface="Times New Roman"/>
                          <a:cs typeface="Times New Roman"/>
                        </a:rPr>
                        <a:t>4. We have implemented</a:t>
                      </a:r>
                      <a:r>
                        <a:rPr lang="en-US" sz="1050" i="1" noProof="0" smtClean="0">
                          <a:latin typeface="Arial"/>
                          <a:ea typeface="Times New Roman"/>
                          <a:cs typeface="Times New Roman"/>
                        </a:rPr>
                        <a:t> </a:t>
                      </a:r>
                      <a:r>
                        <a:rPr lang="en-US" sz="1050" noProof="0" smtClean="0">
                          <a:latin typeface="Arial"/>
                          <a:ea typeface="Times New Roman"/>
                          <a:cs typeface="Times New Roman"/>
                        </a:rPr>
                        <a:t>our learning/action plan or learning strategy to gain the skills and capabilities needed for design and delivery of educational programs using the chosen technology(ies) for our </a:t>
                      </a:r>
                      <a:r>
                        <a:rPr lang="en-US" sz="1050" i="1" noProof="0" smtClean="0">
                          <a:latin typeface="Arial"/>
                          <a:ea typeface="Times New Roman"/>
                          <a:cs typeface="Times New Roman"/>
                        </a:rPr>
                        <a:t>LearnScope</a:t>
                      </a:r>
                      <a:r>
                        <a:rPr lang="en-US" sz="1050" noProof="0" smtClean="0">
                          <a:latin typeface="Arial"/>
                          <a:ea typeface="Times New Roman"/>
                          <a:cs typeface="Times New Roman"/>
                        </a:rPr>
                        <a:t> project</a:t>
                      </a:r>
                      <a:endParaRPr lang="en-US" sz="1050" noProof="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noProof="0" smtClean="0">
                          <a:latin typeface="Arial"/>
                          <a:ea typeface="Times New Roman"/>
                          <a:cs typeface="Times New Roman"/>
                        </a:rPr>
                        <a:t>Our </a:t>
                      </a:r>
                      <a:r>
                        <a:rPr lang="en-US" sz="1050" i="1" noProof="0" smtClean="0">
                          <a:latin typeface="Arial"/>
                          <a:ea typeface="Times New Roman"/>
                          <a:cs typeface="Times New Roman"/>
                        </a:rPr>
                        <a:t>LearnScope</a:t>
                      </a:r>
                      <a:r>
                        <a:rPr lang="en-US" sz="1050" noProof="0" smtClean="0">
                          <a:latin typeface="Arial"/>
                          <a:ea typeface="Times New Roman"/>
                          <a:cs typeface="Times New Roman"/>
                        </a:rPr>
                        <a:t> project team members implemented all or a significant part of our strategy including the development/piloting of the learning materials and/or methodology. Implementation has included reflection on our learning as a designer/deliverer and participant, and an assessment of the appropriate level of technology to use and the ways in which the technology can best be used to complement/replace other delivery options </a:t>
                      </a:r>
                      <a:endParaRPr lang="en-US" sz="1050" noProof="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1157">
                <a:tc>
                  <a:txBody>
                    <a:bodyPr/>
                    <a:lstStyle/>
                    <a:p>
                      <a:pPr marL="160020" indent="-160020" algn="just">
                        <a:spcAft>
                          <a:spcPts val="0"/>
                        </a:spcAft>
                      </a:pPr>
                      <a:r>
                        <a:rPr lang="en-US" sz="1050" noProof="0" dirty="0" smtClean="0">
                          <a:latin typeface="Arial"/>
                          <a:ea typeface="Times New Roman"/>
                          <a:cs typeface="Times New Roman"/>
                        </a:rPr>
                        <a:t>3. We have developed a learning/action plan or strategy to gain the skills, capabilities and experience needed for design and delivery of educational programs based on flexible learning incorporating use of the chosen technology(</a:t>
                      </a:r>
                      <a:r>
                        <a:rPr lang="en-US" sz="1050" noProof="0" dirty="0" err="1" smtClean="0">
                          <a:latin typeface="Arial"/>
                          <a:ea typeface="Times New Roman"/>
                          <a:cs typeface="Times New Roman"/>
                        </a:rPr>
                        <a:t>ies</a:t>
                      </a:r>
                      <a:r>
                        <a:rPr lang="en-US" sz="1050" noProof="0" dirty="0" smtClean="0">
                          <a:latin typeface="Arial"/>
                          <a:ea typeface="Times New Roman"/>
                          <a:cs typeface="Times New Roman"/>
                        </a:rPr>
                        <a:t>)</a:t>
                      </a:r>
                      <a:endParaRPr lang="en-US" sz="1050" noProof="0" dirty="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noProof="0" smtClean="0">
                          <a:latin typeface="Arial"/>
                          <a:ea typeface="Times New Roman"/>
                          <a:cs typeface="Times New Roman"/>
                        </a:rPr>
                        <a:t>Our </a:t>
                      </a:r>
                      <a:r>
                        <a:rPr lang="en-US" sz="1050" i="1" noProof="0" smtClean="0">
                          <a:latin typeface="Arial"/>
                          <a:ea typeface="Times New Roman"/>
                          <a:cs typeface="Times New Roman"/>
                        </a:rPr>
                        <a:t>LearnScope</a:t>
                      </a:r>
                      <a:r>
                        <a:rPr lang="en-US" sz="1050" noProof="0" smtClean="0">
                          <a:latin typeface="Arial"/>
                          <a:ea typeface="Times New Roman"/>
                          <a:cs typeface="Times New Roman"/>
                        </a:rPr>
                        <a:t> team identified intended learning outcomes for individuals and the team, roles of team members, processes for developing and piloting, resources we will draw on for learning, milestones. We assessed our skill and capability needs for educational design and/or delivery using a chosen technology(ies). The plan or strategy includes development and/or use of that technology with students and a process for the team to reflect on our learning </a:t>
                      </a:r>
                      <a:endParaRPr lang="en-US" sz="1050" noProof="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1590">
                <a:tc>
                  <a:txBody>
                    <a:bodyPr/>
                    <a:lstStyle/>
                    <a:p>
                      <a:pPr marL="160020" indent="-160020" algn="just">
                        <a:spcAft>
                          <a:spcPts val="0"/>
                        </a:spcAft>
                      </a:pPr>
                      <a:r>
                        <a:rPr lang="en-US" sz="1050" noProof="0" smtClean="0">
                          <a:latin typeface="Arial"/>
                          <a:ea typeface="Times New Roman"/>
                          <a:cs typeface="Times New Roman"/>
                        </a:rPr>
                        <a:t>2. We have some understanding of the implications and some of the complexities of using this/these technology(ies) for educational delivery, including some appreciation of the levels of access of our clients to technology. We found out more about the implications of this technology for educational delivery.</a:t>
                      </a:r>
                      <a:endParaRPr lang="en-US" sz="1050" noProof="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noProof="0" dirty="0" smtClean="0">
                          <a:latin typeface="Arial"/>
                          <a:ea typeface="Times New Roman"/>
                          <a:cs typeface="Times New Roman"/>
                        </a:rPr>
                        <a:t>Our </a:t>
                      </a:r>
                      <a:r>
                        <a:rPr lang="en-US" sz="1050" i="1" noProof="0" dirty="0" err="1" smtClean="0">
                          <a:latin typeface="Arial"/>
                          <a:ea typeface="Times New Roman"/>
                          <a:cs typeface="Times New Roman"/>
                        </a:rPr>
                        <a:t>LearnScope</a:t>
                      </a:r>
                      <a:r>
                        <a:rPr lang="en-US" sz="1050" noProof="0" dirty="0" smtClean="0">
                          <a:latin typeface="Arial"/>
                          <a:ea typeface="Times New Roman"/>
                          <a:cs typeface="Times New Roman"/>
                        </a:rPr>
                        <a:t> project team members now </a:t>
                      </a:r>
                      <a:r>
                        <a:rPr lang="en-US" sz="1050" noProof="0" dirty="0" err="1" smtClean="0">
                          <a:latin typeface="Arial"/>
                          <a:ea typeface="Times New Roman"/>
                          <a:cs typeface="Times New Roman"/>
                        </a:rPr>
                        <a:t>recognise</a:t>
                      </a:r>
                      <a:r>
                        <a:rPr lang="en-US" sz="1050" noProof="0" dirty="0" smtClean="0">
                          <a:latin typeface="Arial"/>
                          <a:ea typeface="Times New Roman"/>
                          <a:cs typeface="Times New Roman"/>
                        </a:rPr>
                        <a:t> that use of technology involves adaptation of traditional approaches to education delivery, </a:t>
                      </a:r>
                      <a:r>
                        <a:rPr lang="en-US" sz="1050" noProof="0" dirty="0" err="1" smtClean="0">
                          <a:latin typeface="Arial"/>
                          <a:ea typeface="Times New Roman"/>
                          <a:cs typeface="Times New Roman"/>
                        </a:rPr>
                        <a:t>eg</a:t>
                      </a:r>
                      <a:r>
                        <a:rPr lang="en-US" sz="1050" noProof="0" dirty="0" smtClean="0">
                          <a:latin typeface="Arial"/>
                          <a:ea typeface="Times New Roman"/>
                          <a:cs typeface="Times New Roman"/>
                        </a:rPr>
                        <a:t>. that technology presents different opportunities for interactivity; that differences in learner styles, and access to technology will have implications for how technology is used as part of flexible teaching/learning. We want to learn about those implications. We research, use experts, find out how others are doing it, and what skills are needed. We identified the appropriate skill mix for the team that developed / piloted materials / methodologies and/or we identified the appropriate skill mix for a future such team. Some of us have decided to commission technical experts to develop products according to our specifications.</a:t>
                      </a:r>
                      <a:endParaRPr lang="en-US" sz="1050" noProof="0" dirty="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4648">
                <a:tc>
                  <a:txBody>
                    <a:bodyPr/>
                    <a:lstStyle/>
                    <a:p>
                      <a:pPr marL="160020" indent="-160020" algn="just">
                        <a:spcAft>
                          <a:spcPts val="0"/>
                        </a:spcAft>
                      </a:pPr>
                      <a:r>
                        <a:rPr lang="en-US" sz="1050" noProof="0" dirty="0" smtClean="0">
                          <a:latin typeface="Arial"/>
                          <a:ea typeface="Times New Roman"/>
                          <a:cs typeface="Times New Roman"/>
                        </a:rPr>
                        <a:t>1. We have identified a particular technology as suitable for use with our clients</a:t>
                      </a:r>
                      <a:endParaRPr lang="en-US" sz="1050" noProof="0" dirty="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noProof="0" dirty="0" smtClean="0">
                          <a:latin typeface="Arial"/>
                          <a:ea typeface="Times New Roman"/>
                          <a:cs typeface="Times New Roman"/>
                        </a:rPr>
                        <a:t>Our </a:t>
                      </a:r>
                      <a:r>
                        <a:rPr lang="en-US" sz="1050" i="1" noProof="0" dirty="0" err="1" smtClean="0">
                          <a:latin typeface="Arial"/>
                          <a:ea typeface="Times New Roman"/>
                          <a:cs typeface="Times New Roman"/>
                        </a:rPr>
                        <a:t>LearnScope</a:t>
                      </a:r>
                      <a:r>
                        <a:rPr lang="en-US" sz="1050" noProof="0" dirty="0" smtClean="0">
                          <a:latin typeface="Arial"/>
                          <a:ea typeface="Times New Roman"/>
                          <a:cs typeface="Times New Roman"/>
                        </a:rPr>
                        <a:t> team members may use this particular technology for their own purposes (</a:t>
                      </a:r>
                      <a:r>
                        <a:rPr lang="en-US" sz="1050" noProof="0" dirty="0" err="1" smtClean="0">
                          <a:latin typeface="Arial"/>
                          <a:ea typeface="Times New Roman"/>
                          <a:cs typeface="Times New Roman"/>
                        </a:rPr>
                        <a:t>eg</a:t>
                      </a:r>
                      <a:r>
                        <a:rPr lang="en-US" sz="1050" noProof="0" dirty="0" smtClean="0">
                          <a:latin typeface="Arial"/>
                          <a:ea typeface="Times New Roman"/>
                          <a:cs typeface="Times New Roman"/>
                        </a:rPr>
                        <a:t>. email, chat rooms, web) but haven’t incorporated the technology in educational delivery.  We are curious to find out how this technology can be incorporated in teaching/learning and plan to find out more. Some of us have applied other technologies to teaching/learning. Some of us have assessed the level of access of clients to the </a:t>
                      </a:r>
                      <a:r>
                        <a:rPr lang="en-US" sz="1050" noProof="0" dirty="0" err="1" smtClean="0">
                          <a:latin typeface="Arial"/>
                          <a:ea typeface="Times New Roman"/>
                          <a:cs typeface="Times New Roman"/>
                        </a:rPr>
                        <a:t>technolog</a:t>
                      </a:r>
                      <a:r>
                        <a:rPr lang="en-US" sz="1050" noProof="0" dirty="0" smtClean="0">
                          <a:latin typeface="Arial"/>
                          <a:ea typeface="Times New Roman"/>
                          <a:cs typeface="Times New Roman"/>
                        </a:rPr>
                        <a:t>(</a:t>
                      </a:r>
                      <a:r>
                        <a:rPr lang="en-US" sz="1050" noProof="0" dirty="0" err="1" smtClean="0">
                          <a:latin typeface="Arial"/>
                          <a:ea typeface="Times New Roman"/>
                          <a:cs typeface="Times New Roman"/>
                        </a:rPr>
                        <a:t>ies</a:t>
                      </a:r>
                      <a:r>
                        <a:rPr lang="en-US" sz="1050" noProof="0" dirty="0" smtClean="0">
                          <a:latin typeface="Arial"/>
                          <a:ea typeface="Times New Roman"/>
                          <a:cs typeface="Times New Roman"/>
                        </a:rPr>
                        <a:t>) chosen for this project.</a:t>
                      </a:r>
                      <a:endParaRPr lang="en-US" sz="1050" noProof="0" dirty="0">
                        <a:latin typeface="Arial"/>
                        <a:ea typeface="Times New Roman"/>
                        <a:cs typeface="Times New Roman"/>
                      </a:endParaRPr>
                    </a:p>
                  </a:txBody>
                  <a:tcPr marL="42944" marR="42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44624"/>
            <a:ext cx="914400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86750" algn="l"/>
              </a:tabLst>
            </a:pPr>
            <a:r>
              <a:rPr kumimoji="0" lang="en-AU" sz="1300" b="1" i="0" u="sng"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Goal 2: </a:t>
            </a:r>
            <a:r>
              <a:rPr kumimoji="0" lang="en-AU" sz="13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Through </a:t>
            </a:r>
            <a:r>
              <a:rPr kumimoji="0" lang="en-AU" sz="1300" b="0"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LearnScope</a:t>
            </a:r>
            <a:r>
              <a:rPr kumimoji="0" lang="en-AU" sz="13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teams learn about educational design for flexible delivery incorporating use of technologies, </a:t>
            </a:r>
          </a:p>
          <a:p>
            <a:pPr marL="0" marR="0" lvl="0" indent="0" algn="just" defTabSz="914400" rtl="0" eaLnBrk="1" fontAlgn="base" latinLnBrk="0" hangingPunct="1">
              <a:lnSpc>
                <a:spcPct val="100000"/>
              </a:lnSpc>
              <a:spcBef>
                <a:spcPct val="0"/>
              </a:spcBef>
              <a:spcAft>
                <a:spcPct val="0"/>
              </a:spcAft>
              <a:buClrTx/>
              <a:buSzTx/>
              <a:buFontTx/>
              <a:buNone/>
              <a:tabLst>
                <a:tab pos="8286750" algn="l"/>
              </a:tabLst>
            </a:pPr>
            <a:r>
              <a:rPr kumimoji="0" lang="en-AU" sz="13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apply what they have learnt, and continue to learn based on their experience with application.</a:t>
            </a:r>
            <a:endParaRPr kumimoji="0" lang="en-AU"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Up Arrow 6"/>
          <p:cNvSpPr/>
          <p:nvPr/>
        </p:nvSpPr>
        <p:spPr>
          <a:xfrm>
            <a:off x="0" y="836712"/>
            <a:ext cx="144016" cy="55172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48D9BF25-A9D9-455D-A3B1-CB01E15BED6D}" type="slidenum">
              <a:rPr lang="en-AU" smtClean="0"/>
              <a:pPr/>
              <a:t>22</a:t>
            </a:fld>
            <a:endParaRPr lang="en-A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rmAutofit/>
          </a:bodyPr>
          <a:lstStyle/>
          <a:p>
            <a:r>
              <a:rPr lang="en-US" dirty="0" smtClean="0"/>
              <a:t>Role Plays: When Are They Useful?</a:t>
            </a:r>
            <a:endParaRPr lang="en-US" dirty="0"/>
          </a:p>
        </p:txBody>
      </p:sp>
      <p:sp>
        <p:nvSpPr>
          <p:cNvPr id="3" name="Content Placeholder 2"/>
          <p:cNvSpPr>
            <a:spLocks noGrp="1"/>
          </p:cNvSpPr>
          <p:nvPr>
            <p:ph idx="1"/>
          </p:nvPr>
        </p:nvSpPr>
        <p:spPr>
          <a:xfrm>
            <a:off x="251520" y="1600201"/>
            <a:ext cx="8496944" cy="4709119"/>
          </a:xfrm>
        </p:spPr>
        <p:txBody>
          <a:bodyPr>
            <a:normAutofit/>
          </a:bodyPr>
          <a:lstStyle/>
          <a:p>
            <a:pPr>
              <a:lnSpc>
                <a:spcPct val="90000"/>
              </a:lnSpc>
              <a:spcAft>
                <a:spcPts val="1200"/>
              </a:spcAft>
            </a:pPr>
            <a:r>
              <a:rPr lang="en-US" sz="3000" dirty="0" smtClean="0"/>
              <a:t>When you can’t involve/access all important stakeholders to find out what is important to them</a:t>
            </a:r>
          </a:p>
          <a:p>
            <a:pPr>
              <a:lnSpc>
                <a:spcPct val="90000"/>
              </a:lnSpc>
              <a:spcAft>
                <a:spcPts val="1200"/>
              </a:spcAft>
            </a:pPr>
            <a:r>
              <a:rPr lang="en-US" sz="3000" dirty="0" smtClean="0"/>
              <a:t>Can defuse emotions and conflicts; add some humor; can be a good icebreaker</a:t>
            </a:r>
          </a:p>
          <a:p>
            <a:pPr>
              <a:lnSpc>
                <a:spcPct val="90000"/>
              </a:lnSpc>
              <a:spcAft>
                <a:spcPts val="1200"/>
              </a:spcAft>
            </a:pPr>
            <a:r>
              <a:rPr lang="en-US" sz="3000" dirty="0" smtClean="0"/>
              <a:t>Can overcome reticence due to power imbalances in a group – a projection technique</a:t>
            </a:r>
          </a:p>
          <a:p>
            <a:pPr>
              <a:lnSpc>
                <a:spcPct val="90000"/>
              </a:lnSpc>
              <a:spcAft>
                <a:spcPts val="1200"/>
              </a:spcAft>
            </a:pPr>
            <a:r>
              <a:rPr lang="en-US" sz="3000" dirty="0" smtClean="0"/>
              <a:t>Also useful for checking that outcomes chains include unintended outcomes and byproducts</a:t>
            </a:r>
            <a:endParaRPr lang="en-US" sz="3000" dirty="0"/>
          </a:p>
        </p:txBody>
      </p:sp>
      <p:sp>
        <p:nvSpPr>
          <p:cNvPr id="6" name="Slide Number Placeholder 5"/>
          <p:cNvSpPr>
            <a:spLocks noGrp="1"/>
          </p:cNvSpPr>
          <p:nvPr>
            <p:ph type="sldNum" sz="quarter" idx="12"/>
          </p:nvPr>
        </p:nvSpPr>
        <p:spPr/>
        <p:txBody>
          <a:bodyPr/>
          <a:lstStyle/>
          <a:p>
            <a:fld id="{48D9BF25-A9D9-455D-A3B1-CB01E15BED6D}" type="slidenum">
              <a:rPr lang="en-AU" smtClean="0"/>
              <a:pPr/>
              <a:t>23</a:t>
            </a:fld>
            <a:endParaRPr lang="en-A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520" y="116632"/>
            <a:ext cx="8733656" cy="720080"/>
          </a:xfrm>
        </p:spPr>
        <p:txBody>
          <a:bodyPr>
            <a:normAutofit/>
          </a:bodyPr>
          <a:lstStyle/>
          <a:p>
            <a:r>
              <a:rPr lang="en-AU" sz="3200" dirty="0" smtClean="0"/>
              <a:t>Tools and Tips for Recording Workshop Discussions</a:t>
            </a:r>
            <a:endParaRPr lang="en-AU" sz="3200" dirty="0"/>
          </a:p>
        </p:txBody>
      </p:sp>
      <p:sp>
        <p:nvSpPr>
          <p:cNvPr id="4" name="TextBox 3"/>
          <p:cNvSpPr txBox="1"/>
          <p:nvPr/>
        </p:nvSpPr>
        <p:spPr>
          <a:xfrm>
            <a:off x="539552" y="836712"/>
            <a:ext cx="8424936" cy="1200329"/>
          </a:xfrm>
          <a:prstGeom prst="rect">
            <a:avLst/>
          </a:prstGeom>
          <a:noFill/>
        </p:spPr>
        <p:txBody>
          <a:bodyPr wrap="square" rtlCol="0">
            <a:spAutoFit/>
          </a:bodyPr>
          <a:lstStyle/>
          <a:p>
            <a:r>
              <a:rPr lang="en-US" sz="2400" smtClean="0"/>
              <a:t>Post-its and butchers paper</a:t>
            </a:r>
          </a:p>
          <a:p>
            <a:r>
              <a:rPr lang="en-US" sz="2400" smtClean="0"/>
              <a:t>Magic walls: shower curtains sprayed with adhesive</a:t>
            </a:r>
          </a:p>
          <a:p>
            <a:pPr marL="360363">
              <a:buNone/>
            </a:pPr>
            <a:r>
              <a:rPr lang="en-US" sz="2400" b="1" smtClean="0">
                <a:solidFill>
                  <a:srgbClr val="FF0000"/>
                </a:solidFill>
              </a:rPr>
              <a:t>Tip: remember to number and photograph; use good adhesive</a:t>
            </a:r>
            <a:endParaRPr lang="en-US" sz="2400" b="1"/>
          </a:p>
        </p:txBody>
      </p:sp>
      <p:sp>
        <p:nvSpPr>
          <p:cNvPr id="6" name="TextBox 5"/>
          <p:cNvSpPr txBox="1"/>
          <p:nvPr/>
        </p:nvSpPr>
        <p:spPr>
          <a:xfrm>
            <a:off x="539552" y="1988840"/>
            <a:ext cx="8136904" cy="830997"/>
          </a:xfrm>
          <a:prstGeom prst="rect">
            <a:avLst/>
          </a:prstGeom>
          <a:noFill/>
        </p:spPr>
        <p:txBody>
          <a:bodyPr wrap="square" rtlCol="0">
            <a:spAutoFit/>
          </a:bodyPr>
          <a:lstStyle/>
          <a:p>
            <a:pPr>
              <a:spcBef>
                <a:spcPts val="900"/>
              </a:spcBef>
            </a:pPr>
            <a:r>
              <a:rPr lang="en-US" sz="2400" smtClean="0"/>
              <a:t>Collecting worksheets </a:t>
            </a:r>
          </a:p>
          <a:p>
            <a:pPr marL="360363">
              <a:buNone/>
            </a:pPr>
            <a:r>
              <a:rPr lang="en-US" sz="2400" b="1" smtClean="0">
                <a:solidFill>
                  <a:srgbClr val="FF0000"/>
                </a:solidFill>
              </a:rPr>
              <a:t>Tip: individuals to record names to enable later clarification</a:t>
            </a:r>
            <a:endParaRPr lang="en-US" sz="2400" b="1"/>
          </a:p>
        </p:txBody>
      </p:sp>
      <p:sp>
        <p:nvSpPr>
          <p:cNvPr id="7" name="TextBox 6"/>
          <p:cNvSpPr txBox="1"/>
          <p:nvPr/>
        </p:nvSpPr>
        <p:spPr>
          <a:xfrm>
            <a:off x="539552" y="2852936"/>
            <a:ext cx="8424936" cy="1200329"/>
          </a:xfrm>
          <a:prstGeom prst="rect">
            <a:avLst/>
          </a:prstGeom>
          <a:noFill/>
        </p:spPr>
        <p:txBody>
          <a:bodyPr wrap="square" rtlCol="0">
            <a:spAutoFit/>
          </a:bodyPr>
          <a:lstStyle/>
          <a:p>
            <a:pPr>
              <a:spcBef>
                <a:spcPts val="900"/>
              </a:spcBef>
            </a:pPr>
            <a:r>
              <a:rPr lang="en-US" sz="2400" smtClean="0"/>
              <a:t>Recording discussions on whiteboards</a:t>
            </a:r>
          </a:p>
          <a:p>
            <a:pPr marL="357188" indent="15875">
              <a:buNone/>
            </a:pPr>
            <a:r>
              <a:rPr lang="en-US" sz="2400" b="1" smtClean="0">
                <a:solidFill>
                  <a:srgbClr val="FF0000"/>
                </a:solidFill>
              </a:rPr>
              <a:t>Tip: arrange for electronic whiteboard if possible and check that printing works</a:t>
            </a:r>
            <a:endParaRPr lang="en-US" sz="2400" b="1"/>
          </a:p>
        </p:txBody>
      </p:sp>
      <p:sp>
        <p:nvSpPr>
          <p:cNvPr id="8" name="TextBox 7"/>
          <p:cNvSpPr txBox="1"/>
          <p:nvPr/>
        </p:nvSpPr>
        <p:spPr>
          <a:xfrm>
            <a:off x="539552" y="4077072"/>
            <a:ext cx="7992888" cy="1200329"/>
          </a:xfrm>
          <a:prstGeom prst="rect">
            <a:avLst/>
          </a:prstGeom>
          <a:noFill/>
        </p:spPr>
        <p:txBody>
          <a:bodyPr wrap="square" rtlCol="0">
            <a:spAutoFit/>
          </a:bodyPr>
          <a:lstStyle/>
          <a:p>
            <a:pPr>
              <a:spcBef>
                <a:spcPts val="600"/>
              </a:spcBef>
            </a:pPr>
            <a:r>
              <a:rPr lang="en-US" sz="2400" smtClean="0"/>
              <a:t>Software e.g. Visio; Inspiration;</a:t>
            </a:r>
            <a:r>
              <a:rPr lang="en-US" sz="2400" smtClean="0">
                <a:solidFill>
                  <a:srgbClr val="FF0000"/>
                </a:solidFill>
              </a:rPr>
              <a:t> </a:t>
            </a:r>
            <a:r>
              <a:rPr lang="en-US" sz="2400" smtClean="0"/>
              <a:t>Doview.</a:t>
            </a:r>
          </a:p>
          <a:p>
            <a:pPr marL="360363"/>
            <a:r>
              <a:rPr lang="en-US" sz="2400" b="1" smtClean="0">
                <a:solidFill>
                  <a:srgbClr val="FF0000"/>
                </a:solidFill>
              </a:rPr>
              <a:t>Tip: If using in a workshop, ensure group engagement; ensure you are a fluent user</a:t>
            </a:r>
          </a:p>
        </p:txBody>
      </p:sp>
      <p:sp>
        <p:nvSpPr>
          <p:cNvPr id="9" name="TextBox 8"/>
          <p:cNvSpPr txBox="1"/>
          <p:nvPr/>
        </p:nvSpPr>
        <p:spPr>
          <a:xfrm>
            <a:off x="539552" y="5229200"/>
            <a:ext cx="7632848" cy="1569660"/>
          </a:xfrm>
          <a:prstGeom prst="rect">
            <a:avLst/>
          </a:prstGeom>
          <a:noFill/>
        </p:spPr>
        <p:txBody>
          <a:bodyPr wrap="square" rtlCol="0">
            <a:spAutoFit/>
          </a:bodyPr>
          <a:lstStyle/>
          <a:p>
            <a:pPr>
              <a:spcBef>
                <a:spcPts val="900"/>
              </a:spcBef>
            </a:pPr>
            <a:r>
              <a:rPr lang="en-US" sz="2400" smtClean="0"/>
              <a:t>Layouts: pipeline models; outcomes chains; PT matrix; 3 column approach; realist matrices</a:t>
            </a:r>
          </a:p>
          <a:p>
            <a:pPr marL="360363"/>
            <a:r>
              <a:rPr lang="en-US" sz="2400" b="1" smtClean="0">
                <a:solidFill>
                  <a:srgbClr val="FF0000"/>
                </a:solidFill>
              </a:rPr>
              <a:t>Tip: Think about what layout you will use, prepare worksheets as needed but be flexible</a:t>
            </a:r>
            <a:endParaRPr lang="en-US" sz="2400" b="1"/>
          </a:p>
        </p:txBody>
      </p:sp>
      <p:sp>
        <p:nvSpPr>
          <p:cNvPr id="12" name="Slide Number Placeholder 11"/>
          <p:cNvSpPr>
            <a:spLocks noGrp="1"/>
          </p:cNvSpPr>
          <p:nvPr>
            <p:ph type="sldNum" sz="quarter" idx="12"/>
          </p:nvPr>
        </p:nvSpPr>
        <p:spPr/>
        <p:txBody>
          <a:bodyPr/>
          <a:lstStyle/>
          <a:p>
            <a:fld id="{48D9BF25-A9D9-455D-A3B1-CB01E15BED6D}" type="slidenum">
              <a:rPr lang="en-AU" smtClean="0"/>
              <a:pPr/>
              <a:t>24</a:t>
            </a:fld>
            <a:endParaRPr lang="en-A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07288" cy="634082"/>
          </a:xfrm>
        </p:spPr>
        <p:txBody>
          <a:bodyPr>
            <a:noAutofit/>
          </a:bodyPr>
          <a:lstStyle/>
          <a:p>
            <a:r>
              <a:rPr lang="en-US" sz="3200" dirty="0" smtClean="0"/>
              <a:t>Risks and Challenges of Workshops and Interviews</a:t>
            </a:r>
            <a:endParaRPr lang="en-US" sz="3200" dirty="0"/>
          </a:p>
        </p:txBody>
      </p:sp>
      <p:sp>
        <p:nvSpPr>
          <p:cNvPr id="3" name="Content Placeholder 2"/>
          <p:cNvSpPr>
            <a:spLocks noGrp="1"/>
          </p:cNvSpPr>
          <p:nvPr>
            <p:ph idx="1"/>
          </p:nvPr>
        </p:nvSpPr>
        <p:spPr>
          <a:xfrm>
            <a:off x="395536" y="836712"/>
            <a:ext cx="8532440" cy="5616624"/>
          </a:xfrm>
        </p:spPr>
        <p:txBody>
          <a:bodyPr>
            <a:normAutofit fontScale="85000" lnSpcReduction="20000"/>
          </a:bodyPr>
          <a:lstStyle/>
          <a:p>
            <a:pPr marL="446088" lvl="1" indent="-269875">
              <a:buFont typeface="+mj-lt"/>
              <a:buAutoNum type="arabicPeriod"/>
            </a:pPr>
            <a:r>
              <a:rPr lang="en-US" sz="3300" dirty="0" smtClean="0"/>
              <a:t>Too little ownership by participants. Some sources:</a:t>
            </a:r>
          </a:p>
          <a:p>
            <a:pPr marL="846138" lvl="2" indent="-269875">
              <a:buFontTx/>
              <a:buChar char="-"/>
            </a:pPr>
            <a:r>
              <a:rPr lang="en-US" sz="3100" dirty="0" smtClean="0"/>
              <a:t>Lack of understanding of purpose of doing PT</a:t>
            </a:r>
          </a:p>
          <a:p>
            <a:pPr marL="846138" lvl="2" indent="-269875">
              <a:buFontTx/>
              <a:buChar char="-"/>
            </a:pPr>
            <a:r>
              <a:rPr lang="en-US" sz="3100" dirty="0" smtClean="0"/>
              <a:t>PT development fatigue</a:t>
            </a:r>
          </a:p>
          <a:p>
            <a:pPr marL="846138" lvl="2" indent="-269875">
              <a:buFontTx/>
              <a:buChar char="-"/>
            </a:pPr>
            <a:r>
              <a:rPr lang="en-US" sz="3100" dirty="0" smtClean="0"/>
              <a:t>Participants not suited to PT thinking: don’t get it!</a:t>
            </a:r>
          </a:p>
          <a:p>
            <a:pPr marL="846138" lvl="2" indent="-269875">
              <a:buFontTx/>
              <a:buChar char="-"/>
            </a:pPr>
            <a:r>
              <a:rPr lang="en-US" sz="3100" dirty="0" smtClean="0"/>
              <a:t>Facilitator  or other dominance</a:t>
            </a:r>
          </a:p>
          <a:p>
            <a:pPr marL="846138" lvl="2" indent="-269875">
              <a:buFontTx/>
              <a:buChar char="-"/>
            </a:pPr>
            <a:r>
              <a:rPr lang="en-US" sz="3100" dirty="0" smtClean="0"/>
              <a:t>Participants change over a series of workshops</a:t>
            </a:r>
          </a:p>
          <a:p>
            <a:pPr marL="446088" lvl="1" indent="-269875">
              <a:buFont typeface="+mj-lt"/>
              <a:buAutoNum type="arabicPeriod"/>
            </a:pPr>
            <a:r>
              <a:rPr lang="en-US" sz="3300" dirty="0" smtClean="0"/>
              <a:t>Too much ownership : IKEA effect</a:t>
            </a:r>
          </a:p>
          <a:p>
            <a:pPr marL="446088" lvl="1" indent="-269875">
              <a:buFont typeface="+mj-lt"/>
              <a:buAutoNum type="arabicPeriod"/>
            </a:pPr>
            <a:r>
              <a:rPr lang="en-US" sz="3300" dirty="0" smtClean="0"/>
              <a:t>Confusion about what the ‘</a:t>
            </a:r>
            <a:r>
              <a:rPr lang="en-US" sz="3300" dirty="0" err="1" smtClean="0"/>
              <a:t>theorand</a:t>
            </a:r>
            <a:r>
              <a:rPr lang="en-US" sz="3300" dirty="0" smtClean="0"/>
              <a:t>’ is. Real? Ideal? Current? Historic?</a:t>
            </a:r>
          </a:p>
          <a:p>
            <a:pPr marL="446088" lvl="1" indent="-269875">
              <a:buFont typeface="+mj-lt"/>
              <a:buAutoNum type="arabicPeriod"/>
            </a:pPr>
            <a:r>
              <a:rPr lang="en-US" sz="3300" dirty="0" smtClean="0"/>
              <a:t>Chaos – lots of ideas but no way to pull them together; too many agenda</a:t>
            </a:r>
          </a:p>
          <a:p>
            <a:pPr marL="446088" lvl="1" indent="-269875">
              <a:buFont typeface="+mj-lt"/>
              <a:buAutoNum type="arabicPeriod"/>
            </a:pPr>
            <a:r>
              <a:rPr lang="en-US" sz="3300" dirty="0" smtClean="0"/>
              <a:t>Conflict: managing it and sometimes deliberately creating it</a:t>
            </a:r>
          </a:p>
          <a:p>
            <a:pPr marL="446088" lvl="1" indent="-269875">
              <a:buFont typeface="+mj-lt"/>
              <a:buAutoNum type="arabicPeriod"/>
            </a:pPr>
            <a:r>
              <a:rPr lang="en-US" sz="3300" dirty="0" smtClean="0"/>
              <a:t>Reluctance to disclose</a:t>
            </a:r>
          </a:p>
        </p:txBody>
      </p:sp>
      <p:sp>
        <p:nvSpPr>
          <p:cNvPr id="6" name="Slide Number Placeholder 5"/>
          <p:cNvSpPr>
            <a:spLocks noGrp="1"/>
          </p:cNvSpPr>
          <p:nvPr>
            <p:ph type="sldNum" sz="quarter" idx="12"/>
          </p:nvPr>
        </p:nvSpPr>
        <p:spPr/>
        <p:txBody>
          <a:bodyPr/>
          <a:lstStyle/>
          <a:p>
            <a:fld id="{48D9BF25-A9D9-455D-A3B1-CB01E15BED6D}" type="slidenum">
              <a:rPr lang="en-AU" smtClean="0"/>
              <a:pPr/>
              <a:t>25</a:t>
            </a:fld>
            <a:endParaRPr lang="en-A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lvl="1" algn="ctr" rtl="0">
              <a:spcBef>
                <a:spcPct val="0"/>
              </a:spcBef>
            </a:pPr>
            <a:r>
              <a:rPr lang="en-US" sz="3600" dirty="0" smtClean="0">
                <a:solidFill>
                  <a:schemeClr val="bg1"/>
                </a:solidFill>
                <a:latin typeface="+mj-lt"/>
              </a:rPr>
              <a:t>Some Sources of Reluctance to Disclose</a:t>
            </a:r>
            <a:endParaRPr lang="en-US" sz="3600" dirty="0">
              <a:solidFill>
                <a:schemeClr val="bg1"/>
              </a:solidFill>
              <a:latin typeface="+mj-lt"/>
            </a:endParaRPr>
          </a:p>
        </p:txBody>
      </p:sp>
      <p:sp>
        <p:nvSpPr>
          <p:cNvPr id="3" name="Content Placeholder 2"/>
          <p:cNvSpPr>
            <a:spLocks noGrp="1"/>
          </p:cNvSpPr>
          <p:nvPr>
            <p:ph idx="1"/>
          </p:nvPr>
        </p:nvSpPr>
        <p:spPr>
          <a:xfrm>
            <a:off x="323528" y="1340768"/>
            <a:ext cx="8640960" cy="4968551"/>
          </a:xfrm>
        </p:spPr>
        <p:txBody>
          <a:bodyPr>
            <a:noAutofit/>
          </a:bodyPr>
          <a:lstStyle/>
          <a:p>
            <a:pPr marL="1314450" lvl="2" indent="-514350">
              <a:buFont typeface="+mj-lt"/>
              <a:buAutoNum type="arabicPeriod"/>
            </a:pPr>
            <a:r>
              <a:rPr lang="en-AU" sz="2600" dirty="0" smtClean="0"/>
              <a:t>Don’t air the dirty linen</a:t>
            </a:r>
          </a:p>
          <a:p>
            <a:pPr marL="1314450" lvl="2" indent="-514350">
              <a:buFont typeface="+mj-lt"/>
              <a:buAutoNum type="arabicPeriod"/>
            </a:pPr>
            <a:r>
              <a:rPr lang="en-AU" sz="2600" dirty="0" smtClean="0"/>
              <a:t>The emperor’s new clothes – dressing it up</a:t>
            </a:r>
          </a:p>
          <a:p>
            <a:pPr marL="1314450" lvl="2" indent="-514350">
              <a:buFont typeface="+mj-lt"/>
              <a:buAutoNum type="arabicPeriod"/>
            </a:pPr>
            <a:r>
              <a:rPr lang="en-AU" sz="2600" dirty="0" smtClean="0"/>
              <a:t>Don’t mention the war</a:t>
            </a:r>
          </a:p>
          <a:p>
            <a:pPr marL="1314450" lvl="2" indent="-514350">
              <a:buFont typeface="+mj-lt"/>
              <a:buAutoNum type="arabicPeriod"/>
            </a:pPr>
            <a:r>
              <a:rPr lang="en-AU" sz="2600" dirty="0" smtClean="0"/>
              <a:t>The professional knows best</a:t>
            </a:r>
          </a:p>
          <a:p>
            <a:pPr marL="1314450" lvl="2" indent="-514350">
              <a:buFont typeface="+mj-lt"/>
              <a:buAutoNum type="arabicPeriod"/>
            </a:pPr>
            <a:r>
              <a:rPr lang="en-AU" sz="2600" dirty="0" smtClean="0"/>
              <a:t>The elephant in the room</a:t>
            </a:r>
          </a:p>
          <a:p>
            <a:pPr marL="1314450" lvl="2" indent="-514350">
              <a:buFont typeface="+mj-lt"/>
              <a:buAutoNum type="arabicPeriod"/>
            </a:pPr>
            <a:r>
              <a:rPr lang="en-AU" sz="2600" dirty="0" smtClean="0"/>
              <a:t>Talking </a:t>
            </a:r>
            <a:r>
              <a:rPr lang="en-US" sz="2600" dirty="0" smtClean="0"/>
              <a:t>up</a:t>
            </a:r>
            <a:r>
              <a:rPr lang="en-AU" sz="2600" dirty="0" smtClean="0"/>
              <a:t> the potential</a:t>
            </a:r>
          </a:p>
          <a:p>
            <a:pPr marL="1314450" lvl="2" indent="-514350">
              <a:buFont typeface="+mj-lt"/>
              <a:buAutoNum type="arabicPeriod"/>
            </a:pPr>
            <a:r>
              <a:rPr lang="en-AU" sz="2600" dirty="0" smtClean="0"/>
              <a:t>Power relationships</a:t>
            </a:r>
          </a:p>
          <a:p>
            <a:pPr marL="1314450" lvl="2" indent="-514350">
              <a:buFont typeface="+mj-lt"/>
              <a:buAutoNum type="arabicPeriod"/>
            </a:pPr>
            <a:r>
              <a:rPr lang="en-AU" sz="2600" dirty="0" smtClean="0"/>
              <a:t>Cultural discomfort and personal chemistry</a:t>
            </a:r>
          </a:p>
          <a:p>
            <a:pPr marL="0" lvl="2" indent="0" algn="ctr">
              <a:lnSpc>
                <a:spcPct val="90000"/>
              </a:lnSpc>
              <a:spcBef>
                <a:spcPts val="1200"/>
              </a:spcBef>
              <a:buNone/>
            </a:pPr>
            <a:r>
              <a:rPr lang="en-AU" sz="2600" b="1" dirty="0" smtClean="0">
                <a:solidFill>
                  <a:srgbClr val="C00000"/>
                </a:solidFill>
              </a:rPr>
              <a:t>Feeling threatened may underpin several of the above: </a:t>
            </a:r>
          </a:p>
          <a:p>
            <a:pPr marL="0" lvl="2" indent="0" algn="ctr">
              <a:lnSpc>
                <a:spcPct val="90000"/>
              </a:lnSpc>
              <a:buNone/>
            </a:pPr>
            <a:r>
              <a:rPr lang="en-AU" sz="2600" b="1" dirty="0" smtClean="0">
                <a:solidFill>
                  <a:srgbClr val="C00000"/>
                </a:solidFill>
              </a:rPr>
              <a:t>so question sensitively</a:t>
            </a:r>
            <a:endParaRPr lang="en-US" sz="2600" b="1" dirty="0">
              <a:solidFill>
                <a:srgbClr val="C00000"/>
              </a:solidFill>
            </a:endParaRPr>
          </a:p>
        </p:txBody>
      </p:sp>
      <p:sp>
        <p:nvSpPr>
          <p:cNvPr id="6" name="Slide Number Placeholder 5"/>
          <p:cNvSpPr>
            <a:spLocks noGrp="1"/>
          </p:cNvSpPr>
          <p:nvPr>
            <p:ph type="sldNum" sz="quarter" idx="12"/>
          </p:nvPr>
        </p:nvSpPr>
        <p:spPr/>
        <p:txBody>
          <a:bodyPr/>
          <a:lstStyle/>
          <a:p>
            <a:fld id="{48D9BF25-A9D9-455D-A3B1-CB01E15BED6D}" type="slidenum">
              <a:rPr lang="en-AU" smtClean="0"/>
              <a:pPr/>
              <a:t>26</a:t>
            </a:fld>
            <a:endParaRPr lang="en-A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AU" b="1" dirty="0" smtClean="0">
                <a:solidFill>
                  <a:schemeClr val="accent2"/>
                </a:solidFill>
              </a:rPr>
              <a:t>Sue C. </a:t>
            </a:r>
            <a:r>
              <a:rPr lang="en-AU" b="1" dirty="0" err="1" smtClean="0">
                <a:solidFill>
                  <a:schemeClr val="accent2"/>
                </a:solidFill>
              </a:rPr>
              <a:t>Funnell</a:t>
            </a:r>
            <a:r>
              <a:rPr lang="en-AU" b="1" dirty="0" smtClean="0">
                <a:solidFill>
                  <a:schemeClr val="accent2"/>
                </a:solidFill>
              </a:rPr>
              <a:t> and Patricia J. Rogers (2011) </a:t>
            </a:r>
            <a:r>
              <a:rPr lang="en-AU" b="1" i="1" dirty="0" smtClean="0">
                <a:solidFill>
                  <a:schemeClr val="accent2"/>
                </a:solidFill>
              </a:rPr>
              <a:t>Purposeful Program Theory: Effective Use of  Theories of Change and Logic Models</a:t>
            </a:r>
            <a:r>
              <a:rPr lang="en-AU" b="1" dirty="0" smtClean="0">
                <a:solidFill>
                  <a:schemeClr val="accent2"/>
                </a:solidFill>
              </a:rPr>
              <a:t>, San Francisco: John Wiley/</a:t>
            </a:r>
            <a:r>
              <a:rPr lang="en-AU" b="1" dirty="0" err="1" smtClean="0">
                <a:solidFill>
                  <a:schemeClr val="accent2"/>
                </a:solidFill>
              </a:rPr>
              <a:t>Jossey</a:t>
            </a:r>
            <a:r>
              <a:rPr lang="en-AU" b="1" dirty="0" smtClean="0">
                <a:solidFill>
                  <a:schemeClr val="accent2"/>
                </a:solidFill>
              </a:rPr>
              <a:t>-Bass</a:t>
            </a:r>
          </a:p>
          <a:p>
            <a:pPr>
              <a:spcBef>
                <a:spcPts val="2400"/>
              </a:spcBef>
              <a:buNone/>
            </a:pPr>
            <a:r>
              <a:rPr lang="en-AU" b="1" dirty="0" smtClean="0">
                <a:solidFill>
                  <a:schemeClr val="accent2"/>
                </a:solidFill>
              </a:rPr>
              <a:t>Lisa Wyatt Knowlton and Cynthia C. Phillips (2009)</a:t>
            </a:r>
          </a:p>
          <a:p>
            <a:pPr>
              <a:buNone/>
            </a:pPr>
            <a:r>
              <a:rPr lang="en-AU" b="1" dirty="0" smtClean="0">
                <a:solidFill>
                  <a:schemeClr val="accent2"/>
                </a:solidFill>
              </a:rPr>
              <a:t>	</a:t>
            </a:r>
            <a:r>
              <a:rPr lang="en-AU" b="1" i="1" dirty="0" smtClean="0">
                <a:solidFill>
                  <a:schemeClr val="accent2"/>
                </a:solidFill>
              </a:rPr>
              <a:t>The Logic Model guidebook: Better strategies for great results, </a:t>
            </a:r>
            <a:r>
              <a:rPr lang="en-AU" b="1" dirty="0" smtClean="0">
                <a:solidFill>
                  <a:schemeClr val="accent2"/>
                </a:solidFill>
              </a:rPr>
              <a:t>Los Angeles: Sage </a:t>
            </a:r>
          </a:p>
          <a:p>
            <a:pPr>
              <a:spcBef>
                <a:spcPts val="2400"/>
              </a:spcBef>
              <a:buNone/>
            </a:pPr>
            <a:r>
              <a:rPr lang="en-AU" b="1" dirty="0" smtClean="0">
                <a:solidFill>
                  <a:schemeClr val="accent2"/>
                </a:solidFill>
              </a:rPr>
              <a:t>Idea writing workshops: Refer: Carl M Moore in Group techniques for Idea Building,  2</a:t>
            </a:r>
            <a:r>
              <a:rPr lang="en-AU" b="1" baseline="30000" dirty="0" smtClean="0">
                <a:solidFill>
                  <a:schemeClr val="accent2"/>
                </a:solidFill>
              </a:rPr>
              <a:t>nd</a:t>
            </a:r>
            <a:r>
              <a:rPr lang="en-AU" b="1" dirty="0" smtClean="0">
                <a:solidFill>
                  <a:schemeClr val="accent2"/>
                </a:solidFill>
              </a:rPr>
              <a:t> edition. Applied Social Research Methods Series Volume 9. Sage, Thousand Oaks CA</a:t>
            </a:r>
          </a:p>
          <a:p>
            <a:pPr>
              <a:spcBef>
                <a:spcPts val="2400"/>
              </a:spcBef>
              <a:buNone/>
            </a:pPr>
            <a:r>
              <a:rPr lang="en-AU" b="1" dirty="0" smtClean="0">
                <a:solidFill>
                  <a:schemeClr val="accent2"/>
                </a:solidFill>
              </a:rPr>
              <a:t>Contact details for presenter: funn@bigpond.com</a:t>
            </a:r>
          </a:p>
          <a:p>
            <a:pPr>
              <a:buNone/>
            </a:pPr>
            <a:endParaRPr lang="en-AU" b="1" dirty="0">
              <a:solidFill>
                <a:schemeClr val="accent2"/>
              </a:solidFill>
            </a:endParaRPr>
          </a:p>
        </p:txBody>
      </p:sp>
      <p:sp>
        <p:nvSpPr>
          <p:cNvPr id="6" name="Slide Number Placeholder 5"/>
          <p:cNvSpPr>
            <a:spLocks noGrp="1"/>
          </p:cNvSpPr>
          <p:nvPr>
            <p:ph type="sldNum" sz="quarter" idx="12"/>
          </p:nvPr>
        </p:nvSpPr>
        <p:spPr/>
        <p:txBody>
          <a:bodyPr/>
          <a:lstStyle/>
          <a:p>
            <a:fld id="{48D9BF25-A9D9-455D-A3B1-CB01E15BED6D}" type="slidenum">
              <a:rPr lang="en-AU" smtClean="0"/>
              <a:pPr/>
              <a:t>27</a:t>
            </a:fld>
            <a:endParaRPr lang="en-A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D9BF25-A9D9-455D-A3B1-CB01E15BED6D}" type="slidenum">
              <a:rPr lang="en-AU" smtClean="0"/>
              <a:pPr/>
              <a:t>28</a:t>
            </a:fld>
            <a:endParaRPr lang="en-AU"/>
          </a:p>
        </p:txBody>
      </p:sp>
      <p:sp>
        <p:nvSpPr>
          <p:cNvPr id="5" name="TextBox 4"/>
          <p:cNvSpPr txBox="1"/>
          <p:nvPr/>
        </p:nvSpPr>
        <p:spPr>
          <a:xfrm>
            <a:off x="1835696" y="2996952"/>
            <a:ext cx="5760640" cy="369332"/>
          </a:xfrm>
          <a:prstGeom prst="rect">
            <a:avLst/>
          </a:prstGeom>
          <a:noFill/>
        </p:spPr>
        <p:txBody>
          <a:bodyPr wrap="square" rtlCol="0">
            <a:spAutoFit/>
          </a:bodyPr>
          <a:lstStyle/>
          <a:p>
            <a:endParaRPr lang="en-US" dirty="0"/>
          </a:p>
        </p:txBody>
      </p:sp>
      <p:sp>
        <p:nvSpPr>
          <p:cNvPr id="6" name="TextBox 5"/>
          <p:cNvSpPr txBox="1"/>
          <p:nvPr/>
        </p:nvSpPr>
        <p:spPr>
          <a:xfrm>
            <a:off x="1907704" y="2708920"/>
            <a:ext cx="5400600" cy="1446550"/>
          </a:xfrm>
          <a:prstGeom prst="rect">
            <a:avLst/>
          </a:prstGeom>
          <a:noFill/>
        </p:spPr>
        <p:txBody>
          <a:bodyPr wrap="square" rtlCol="0">
            <a:spAutoFit/>
          </a:bodyPr>
          <a:lstStyle/>
          <a:p>
            <a:pPr algn="ctr"/>
            <a:r>
              <a:rPr lang="en-US" sz="8800" dirty="0" smtClean="0">
                <a:latin typeface="Brush Script MT" pitchFamily="66" charset="0"/>
              </a:rPr>
              <a:t>Thank you!</a:t>
            </a:r>
            <a:endParaRPr lang="en-US" sz="8800" dirty="0">
              <a:latin typeface="Brush Script MT"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778098"/>
          </a:xfrm>
        </p:spPr>
        <p:txBody>
          <a:bodyPr>
            <a:normAutofit/>
          </a:bodyPr>
          <a:lstStyle/>
          <a:p>
            <a:r>
              <a:rPr lang="en-US" sz="3200" dirty="0" smtClean="0"/>
              <a:t>How Can We Ensure That Values in a PT Are Inclusive?</a:t>
            </a:r>
            <a:endParaRPr lang="en-US" sz="3200" dirty="0"/>
          </a:p>
        </p:txBody>
      </p:sp>
      <p:sp>
        <p:nvSpPr>
          <p:cNvPr id="3" name="Content Placeholder 2"/>
          <p:cNvSpPr>
            <a:spLocks noGrp="1"/>
          </p:cNvSpPr>
          <p:nvPr>
            <p:ph idx="1"/>
          </p:nvPr>
        </p:nvSpPr>
        <p:spPr>
          <a:xfrm>
            <a:off x="457200" y="1052736"/>
            <a:ext cx="8435280" cy="4536504"/>
          </a:xfrm>
        </p:spPr>
        <p:txBody>
          <a:bodyPr>
            <a:normAutofit fontScale="85000" lnSpcReduction="10000"/>
          </a:bodyPr>
          <a:lstStyle/>
          <a:p>
            <a:pPr marL="0" indent="0">
              <a:buNone/>
            </a:pPr>
            <a:r>
              <a:rPr lang="en-US" dirty="0" smtClean="0"/>
              <a:t>There are many ways to identify a PT and ensure that the values associated with them are inclusive e.g.</a:t>
            </a:r>
          </a:p>
          <a:p>
            <a:r>
              <a:rPr lang="en-US" dirty="0" smtClean="0"/>
              <a:t>Stakeholder workshops</a:t>
            </a:r>
          </a:p>
          <a:p>
            <a:r>
              <a:rPr lang="en-US" dirty="0" smtClean="0"/>
              <a:t>Stakeholder interviews</a:t>
            </a:r>
          </a:p>
          <a:p>
            <a:r>
              <a:rPr lang="en-US" dirty="0" smtClean="0"/>
              <a:t>Stakeholder surveys </a:t>
            </a:r>
          </a:p>
          <a:p>
            <a:r>
              <a:rPr lang="en-US" dirty="0" smtClean="0"/>
              <a:t>Feedback from program clients, critics, advocates, others</a:t>
            </a:r>
          </a:p>
          <a:p>
            <a:r>
              <a:rPr lang="en-US" dirty="0" smtClean="0"/>
              <a:t>Documentation of program intentions</a:t>
            </a:r>
          </a:p>
          <a:p>
            <a:r>
              <a:rPr lang="en-US" dirty="0" smtClean="0"/>
              <a:t>Reference to accepted standards and research literature</a:t>
            </a:r>
          </a:p>
          <a:p>
            <a:r>
              <a:rPr lang="en-US" dirty="0" smtClean="0"/>
              <a:t>Problem analyses and their mirror images</a:t>
            </a:r>
          </a:p>
          <a:p>
            <a:r>
              <a:rPr lang="en-US" dirty="0" smtClean="0"/>
              <a:t>Observing a program in action and inferring values</a:t>
            </a:r>
          </a:p>
        </p:txBody>
      </p:sp>
      <p:sp>
        <p:nvSpPr>
          <p:cNvPr id="4" name="Slide Number Placeholder 3"/>
          <p:cNvSpPr>
            <a:spLocks noGrp="1"/>
          </p:cNvSpPr>
          <p:nvPr>
            <p:ph type="sldNum" sz="quarter" idx="12"/>
          </p:nvPr>
        </p:nvSpPr>
        <p:spPr/>
        <p:txBody>
          <a:bodyPr/>
          <a:lstStyle/>
          <a:p>
            <a:fld id="{48D9BF25-A9D9-455D-A3B1-CB01E15BED6D}" type="slidenum">
              <a:rPr lang="en-AU" smtClean="0"/>
              <a:pPr/>
              <a:t>3</a:t>
            </a:fld>
            <a:endParaRPr lang="en-AU" dirty="0"/>
          </a:p>
        </p:txBody>
      </p:sp>
      <p:sp>
        <p:nvSpPr>
          <p:cNvPr id="5" name="TextBox 4"/>
          <p:cNvSpPr txBox="1"/>
          <p:nvPr/>
        </p:nvSpPr>
        <p:spPr>
          <a:xfrm>
            <a:off x="0" y="5877272"/>
            <a:ext cx="9144000" cy="507831"/>
          </a:xfrm>
          <a:prstGeom prst="rect">
            <a:avLst/>
          </a:prstGeom>
          <a:solidFill>
            <a:schemeClr val="bg1"/>
          </a:solidFill>
        </p:spPr>
        <p:txBody>
          <a:bodyPr wrap="square" rtlCol="0">
            <a:spAutoFit/>
          </a:bodyPr>
          <a:lstStyle/>
          <a:p>
            <a:pPr algn="ctr"/>
            <a:r>
              <a:rPr lang="en-AU" sz="2700" b="1" dirty="0" smtClean="0">
                <a:solidFill>
                  <a:schemeClr val="accent5">
                    <a:lumMod val="50000"/>
                  </a:schemeClr>
                </a:solidFill>
              </a:rPr>
              <a:t>In this session we consider workshops and interviews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Workshops: The Easy Way Out?</a:t>
            </a:r>
            <a:endParaRPr lang="en-AU" dirty="0"/>
          </a:p>
        </p:txBody>
      </p:sp>
      <p:sp>
        <p:nvSpPr>
          <p:cNvPr id="3" name="Content Placeholder 2"/>
          <p:cNvSpPr>
            <a:spLocks noGrp="1"/>
          </p:cNvSpPr>
          <p:nvPr>
            <p:ph idx="1"/>
          </p:nvPr>
        </p:nvSpPr>
        <p:spPr>
          <a:xfrm>
            <a:off x="457200" y="1600200"/>
            <a:ext cx="8686800" cy="4997152"/>
          </a:xfrm>
        </p:spPr>
        <p:txBody>
          <a:bodyPr>
            <a:normAutofit lnSpcReduction="10000"/>
          </a:bodyPr>
          <a:lstStyle/>
          <a:p>
            <a:pPr>
              <a:buNone/>
            </a:pPr>
            <a:r>
              <a:rPr lang="en-AU" dirty="0" smtClean="0"/>
              <a:t>Some decisions to be made</a:t>
            </a:r>
          </a:p>
          <a:p>
            <a:pPr marL="514350" indent="-514350">
              <a:buFont typeface="+mj-lt"/>
              <a:buAutoNum type="arabicPeriod"/>
            </a:pPr>
            <a:r>
              <a:rPr lang="en-AU" b="1" i="1" dirty="0" smtClean="0"/>
              <a:t>When</a:t>
            </a:r>
            <a:r>
              <a:rPr lang="en-AU" dirty="0" smtClean="0"/>
              <a:t> to use them</a:t>
            </a:r>
          </a:p>
          <a:p>
            <a:pPr marL="514350" indent="-514350">
              <a:buFont typeface="+mj-lt"/>
              <a:buAutoNum type="arabicPeriod"/>
            </a:pPr>
            <a:r>
              <a:rPr lang="en-AU" b="1" i="1" dirty="0" smtClean="0"/>
              <a:t>How</a:t>
            </a:r>
            <a:r>
              <a:rPr lang="en-AU" dirty="0" smtClean="0"/>
              <a:t> to use them in conjunction with other methods</a:t>
            </a:r>
          </a:p>
          <a:p>
            <a:pPr marL="514350" indent="-514350">
              <a:buFont typeface="+mj-lt"/>
              <a:buAutoNum type="arabicPeriod"/>
            </a:pPr>
            <a:r>
              <a:rPr lang="en-AU" b="1" i="1" dirty="0" smtClean="0"/>
              <a:t>Who</a:t>
            </a:r>
            <a:r>
              <a:rPr lang="en-AU" dirty="0" smtClean="0"/>
              <a:t> should participate</a:t>
            </a:r>
          </a:p>
          <a:p>
            <a:pPr marL="514350" indent="-514350">
              <a:buFont typeface="+mj-lt"/>
              <a:buAutoNum type="arabicPeriod"/>
            </a:pPr>
            <a:r>
              <a:rPr lang="en-AU" b="1" i="1" dirty="0" smtClean="0"/>
              <a:t>In what capacity </a:t>
            </a:r>
            <a:r>
              <a:rPr lang="en-AU" dirty="0" smtClean="0"/>
              <a:t>should they participate</a:t>
            </a:r>
          </a:p>
          <a:p>
            <a:pPr marL="514350" indent="-514350">
              <a:buFont typeface="+mj-lt"/>
              <a:buAutoNum type="arabicPeriod"/>
            </a:pPr>
            <a:r>
              <a:rPr lang="en-AU" b="1" i="1" dirty="0" smtClean="0"/>
              <a:t>The role of the evaluator/facilitator </a:t>
            </a:r>
            <a:r>
              <a:rPr lang="en-AU" dirty="0" smtClean="0"/>
              <a:t>– getting that agreed</a:t>
            </a:r>
          </a:p>
          <a:p>
            <a:pPr marL="514350" indent="-514350">
              <a:buFont typeface="+mj-lt"/>
              <a:buAutoNum type="arabicPeriod"/>
            </a:pPr>
            <a:r>
              <a:rPr lang="en-AU" b="1" i="1" dirty="0" smtClean="0"/>
              <a:t>How to run the workshop </a:t>
            </a:r>
            <a:r>
              <a:rPr lang="en-AU" dirty="0" smtClean="0"/>
              <a:t>to develop a PT</a:t>
            </a:r>
          </a:p>
          <a:p>
            <a:pPr marL="914400" lvl="1" indent="-514350">
              <a:buFont typeface="+mj-lt"/>
              <a:buAutoNum type="arabicPeriod"/>
            </a:pPr>
            <a:endParaRPr lang="en-AU" dirty="0" smtClean="0"/>
          </a:p>
        </p:txBody>
      </p:sp>
      <p:sp>
        <p:nvSpPr>
          <p:cNvPr id="6" name="Slide Number Placeholder 5"/>
          <p:cNvSpPr>
            <a:spLocks noGrp="1"/>
          </p:cNvSpPr>
          <p:nvPr>
            <p:ph type="sldNum" sz="quarter" idx="12"/>
          </p:nvPr>
        </p:nvSpPr>
        <p:spPr/>
        <p:txBody>
          <a:bodyPr/>
          <a:lstStyle/>
          <a:p>
            <a:fld id="{48D9BF25-A9D9-455D-A3B1-CB01E15BED6D}" type="slidenum">
              <a:rPr lang="en-AU" smtClean="0"/>
              <a:pPr/>
              <a:t>4</a:t>
            </a:fld>
            <a:endParaRPr lang="en-A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72608" y="1529408"/>
            <a:ext cx="3707904" cy="5328592"/>
          </a:xfrm>
        </p:spPr>
        <p:txBody>
          <a:bodyPr>
            <a:normAutofit/>
          </a:bodyPr>
          <a:lstStyle/>
          <a:p>
            <a:pPr marL="360363" lvl="1" indent="0">
              <a:buNone/>
            </a:pPr>
            <a:r>
              <a:rPr lang="en-AU" sz="3200" b="1" dirty="0" smtClean="0">
                <a:solidFill>
                  <a:schemeClr val="accent5">
                    <a:lumMod val="50000"/>
                  </a:schemeClr>
                </a:solidFill>
              </a:rPr>
              <a:t>Start from scratch:</a:t>
            </a:r>
          </a:p>
          <a:p>
            <a:pPr marL="682625" lvl="2" indent="-282575"/>
            <a:r>
              <a:rPr lang="en-AU" sz="2800" dirty="0" smtClean="0"/>
              <a:t>Group work</a:t>
            </a:r>
          </a:p>
          <a:p>
            <a:pPr marL="682625" lvl="2" indent="-282575"/>
            <a:r>
              <a:rPr lang="en-US" sz="2800" dirty="0" smtClean="0"/>
              <a:t>Interviews</a:t>
            </a:r>
            <a:r>
              <a:rPr lang="en-AU" sz="2800" dirty="0" smtClean="0"/>
              <a:t> in a</a:t>
            </a:r>
            <a:endParaRPr lang="en-AU" sz="1400" dirty="0" smtClean="0"/>
          </a:p>
          <a:p>
            <a:pPr marL="739775" lvl="2" indent="-200025">
              <a:spcBef>
                <a:spcPts val="0"/>
              </a:spcBef>
              <a:buNone/>
            </a:pPr>
            <a:r>
              <a:rPr lang="en-AU" sz="2800" dirty="0" smtClean="0"/>
              <a:t>  workshop context</a:t>
            </a:r>
          </a:p>
          <a:p>
            <a:pPr marL="720725" lvl="2" indent="0">
              <a:spcBef>
                <a:spcPts val="300"/>
              </a:spcBef>
              <a:buFont typeface="Calibri" pitchFamily="34" charset="0"/>
              <a:buChar char="―"/>
            </a:pPr>
            <a:r>
              <a:rPr lang="en-AU" sz="2800" dirty="0" smtClean="0"/>
              <a:t> Individual </a:t>
            </a:r>
          </a:p>
          <a:p>
            <a:pPr marL="720725" lvl="2" indent="0">
              <a:spcBef>
                <a:spcPts val="300"/>
              </a:spcBef>
              <a:buFont typeface="Calibri" pitchFamily="34" charset="0"/>
              <a:buChar char="―"/>
            </a:pPr>
            <a:r>
              <a:rPr lang="en-AU" sz="2800" dirty="0" smtClean="0"/>
              <a:t> Group</a:t>
            </a:r>
          </a:p>
          <a:p>
            <a:pPr marL="360363" lvl="2" indent="0">
              <a:buNone/>
            </a:pPr>
            <a:r>
              <a:rPr lang="en-AU" sz="3200" b="1" dirty="0" smtClean="0">
                <a:solidFill>
                  <a:schemeClr val="accent5">
                    <a:lumMod val="50000"/>
                  </a:schemeClr>
                </a:solidFill>
              </a:rPr>
              <a:t>Prefabricated:</a:t>
            </a:r>
          </a:p>
          <a:p>
            <a:pPr marL="623888" lvl="2" indent="-217488"/>
            <a:r>
              <a:rPr lang="en-AU" sz="2800" dirty="0" smtClean="0"/>
              <a:t>By evaluator</a:t>
            </a:r>
          </a:p>
          <a:p>
            <a:pPr marL="623888" lvl="2" indent="-217488"/>
            <a:r>
              <a:rPr lang="en-AU" sz="2800" dirty="0" smtClean="0"/>
              <a:t>By others</a:t>
            </a:r>
            <a:endParaRPr lang="en-US" sz="2800" dirty="0" smtClean="0"/>
          </a:p>
          <a:p>
            <a:pPr marL="720725" lvl="2" indent="0">
              <a:spcBef>
                <a:spcPts val="300"/>
              </a:spcBef>
              <a:buNone/>
            </a:pPr>
            <a:endParaRPr lang="en-AU" sz="2800" dirty="0" smtClean="0"/>
          </a:p>
        </p:txBody>
      </p:sp>
      <p:sp>
        <p:nvSpPr>
          <p:cNvPr id="10" name="Slide Number Placeholder 9"/>
          <p:cNvSpPr>
            <a:spLocks noGrp="1"/>
          </p:cNvSpPr>
          <p:nvPr>
            <p:ph type="sldNum" sz="quarter" idx="12"/>
          </p:nvPr>
        </p:nvSpPr>
        <p:spPr/>
        <p:txBody>
          <a:bodyPr/>
          <a:lstStyle/>
          <a:p>
            <a:fld id="{48D9BF25-A9D9-455D-A3B1-CB01E15BED6D}" type="slidenum">
              <a:rPr lang="en-AU" smtClean="0"/>
              <a:pPr/>
              <a:t>5</a:t>
            </a:fld>
            <a:endParaRPr lang="en-AU" dirty="0"/>
          </a:p>
        </p:txBody>
      </p:sp>
      <p:sp>
        <p:nvSpPr>
          <p:cNvPr id="11" name="Title 10"/>
          <p:cNvSpPr>
            <a:spLocks noGrp="1"/>
          </p:cNvSpPr>
          <p:nvPr>
            <p:ph type="title"/>
          </p:nvPr>
        </p:nvSpPr>
        <p:spPr>
          <a:xfrm>
            <a:off x="0" y="0"/>
            <a:ext cx="9144000" cy="908720"/>
          </a:xfrm>
        </p:spPr>
        <p:txBody>
          <a:bodyPr>
            <a:normAutofit fontScale="90000"/>
          </a:bodyPr>
          <a:lstStyle/>
          <a:p>
            <a:pPr lvl="1" algn="ctr" rtl="0">
              <a:spcBef>
                <a:spcPct val="0"/>
              </a:spcBef>
            </a:pPr>
            <a:r>
              <a:rPr lang="en-AU" sz="3000" b="1" dirty="0" smtClean="0">
                <a:solidFill>
                  <a:schemeClr val="bg1"/>
                </a:solidFill>
              </a:rPr>
              <a:t>Some Options for Using Workshops to Develop an Outcomes Chain as Part of a Theory of Change</a:t>
            </a:r>
            <a:endParaRPr lang="en-US" b="1" dirty="0">
              <a:solidFill>
                <a:schemeClr val="bg1"/>
              </a:solidFill>
            </a:endParaRPr>
          </a:p>
        </p:txBody>
      </p:sp>
      <p:pic>
        <p:nvPicPr>
          <p:cNvPr id="9" name="Picture 8" descr="Outcomes Chain.jpg"/>
          <p:cNvPicPr>
            <a:picLocks noChangeAspect="1"/>
          </p:cNvPicPr>
          <p:nvPr/>
        </p:nvPicPr>
        <p:blipFill>
          <a:blip r:embed="rId3" cstate="print"/>
          <a:stretch>
            <a:fillRect/>
          </a:stretch>
        </p:blipFill>
        <p:spPr>
          <a:xfrm>
            <a:off x="0" y="908720"/>
            <a:ext cx="5580112" cy="59046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4000" dirty="0" smtClean="0"/>
              <a:t>Starting From Scratch</a:t>
            </a:r>
            <a:endParaRPr lang="en-US" sz="4000" dirty="0"/>
          </a:p>
        </p:txBody>
      </p:sp>
      <p:sp>
        <p:nvSpPr>
          <p:cNvPr id="3" name="Content Placeholder 2"/>
          <p:cNvSpPr>
            <a:spLocks noGrp="1"/>
          </p:cNvSpPr>
          <p:nvPr>
            <p:ph idx="1"/>
          </p:nvPr>
        </p:nvSpPr>
        <p:spPr>
          <a:xfrm>
            <a:off x="395536" y="1412776"/>
            <a:ext cx="8229600" cy="4857404"/>
          </a:xfrm>
        </p:spPr>
        <p:txBody>
          <a:bodyPr/>
          <a:lstStyle/>
          <a:p>
            <a:pPr>
              <a:lnSpc>
                <a:spcPct val="90000"/>
              </a:lnSpc>
              <a:spcBef>
                <a:spcPts val="600"/>
              </a:spcBef>
              <a:spcAft>
                <a:spcPts val="600"/>
              </a:spcAft>
              <a:buNone/>
            </a:pPr>
            <a:r>
              <a:rPr lang="en-AU" b="1" dirty="0" smtClean="0">
                <a:solidFill>
                  <a:schemeClr val="accent5">
                    <a:lumMod val="50000"/>
                  </a:schemeClr>
                </a:solidFill>
              </a:rPr>
              <a:t>Your basic tools and resources:</a:t>
            </a:r>
          </a:p>
          <a:p>
            <a:pPr>
              <a:lnSpc>
                <a:spcPct val="90000"/>
              </a:lnSpc>
              <a:spcBef>
                <a:spcPts val="600"/>
              </a:spcBef>
              <a:spcAft>
                <a:spcPts val="600"/>
              </a:spcAft>
            </a:pPr>
            <a:r>
              <a:rPr lang="en-AU" dirty="0" smtClean="0"/>
              <a:t>Post-it </a:t>
            </a:r>
            <a:r>
              <a:rPr lang="en-US" dirty="0" smtClean="0"/>
              <a:t>notes</a:t>
            </a:r>
            <a:r>
              <a:rPr lang="en-AU" dirty="0" smtClean="0"/>
              <a:t>, blank flip chart paper, adhesive</a:t>
            </a:r>
          </a:p>
          <a:p>
            <a:pPr>
              <a:lnSpc>
                <a:spcPct val="90000"/>
              </a:lnSpc>
              <a:spcBef>
                <a:spcPts val="600"/>
              </a:spcBef>
              <a:spcAft>
                <a:spcPts val="600"/>
              </a:spcAft>
            </a:pPr>
            <a:r>
              <a:rPr lang="en-AU" dirty="0" smtClean="0"/>
              <a:t>Background information and stimulus questions</a:t>
            </a:r>
          </a:p>
          <a:p>
            <a:pPr>
              <a:lnSpc>
                <a:spcPct val="90000"/>
              </a:lnSpc>
              <a:spcBef>
                <a:spcPts val="600"/>
              </a:spcBef>
              <a:spcAft>
                <a:spcPts val="600"/>
              </a:spcAft>
            </a:pPr>
            <a:r>
              <a:rPr lang="en-AU" dirty="0" smtClean="0"/>
              <a:t>Participants as key informants or as role players: your most important resource</a:t>
            </a:r>
            <a:endParaRPr lang="en-AU" b="1" dirty="0" smtClean="0">
              <a:solidFill>
                <a:schemeClr val="accent5">
                  <a:lumMod val="50000"/>
                </a:schemeClr>
              </a:solidFill>
            </a:endParaRPr>
          </a:p>
        </p:txBody>
      </p:sp>
      <p:sp>
        <p:nvSpPr>
          <p:cNvPr id="4" name="Slide Number Placeholder 3"/>
          <p:cNvSpPr>
            <a:spLocks noGrp="1"/>
          </p:cNvSpPr>
          <p:nvPr>
            <p:ph type="sldNum" sz="quarter" idx="12"/>
          </p:nvPr>
        </p:nvSpPr>
        <p:spPr/>
        <p:txBody>
          <a:bodyPr/>
          <a:lstStyle/>
          <a:p>
            <a:fld id="{48D9BF25-A9D9-455D-A3B1-CB01E15BED6D}" type="slidenum">
              <a:rPr lang="en-AU" smtClean="0"/>
              <a:pPr/>
              <a:t>6</a:t>
            </a:fld>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44016"/>
            <a:ext cx="9144000" cy="836712"/>
          </a:xfrm>
        </p:spPr>
        <p:txBody>
          <a:bodyPr>
            <a:noAutofit/>
          </a:bodyPr>
          <a:lstStyle/>
          <a:p>
            <a:r>
              <a:rPr lang="en-US" sz="2800" dirty="0" smtClean="0"/>
              <a:t>Starting from Scratch: Steps in Facilitating Group Development of An Outcomes Chain</a:t>
            </a:r>
            <a:endParaRPr lang="en-AU" sz="2800" dirty="0"/>
          </a:p>
        </p:txBody>
      </p:sp>
      <p:sp>
        <p:nvSpPr>
          <p:cNvPr id="56321" name="Rectangle 1"/>
          <p:cNvSpPr>
            <a:spLocks noChangeArrowheads="1"/>
          </p:cNvSpPr>
          <p:nvPr/>
        </p:nvSpPr>
        <p:spPr bwMode="auto">
          <a:xfrm>
            <a:off x="179512" y="1216497"/>
            <a:ext cx="8964488" cy="51552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42925" indent="-542925" fontAlgn="base">
              <a:spcBef>
                <a:spcPts val="600"/>
              </a:spcBef>
              <a:spcAft>
                <a:spcPct val="0"/>
              </a:spcAft>
              <a:buFont typeface="+mj-lt"/>
              <a:buAutoNum type="arabicPeriod"/>
              <a:tabLst>
                <a:tab pos="542925" algn="l"/>
              </a:tabLst>
            </a:pPr>
            <a:r>
              <a:rPr kumimoji="0" lang="en-US" sz="2700" b="0" i="0" u="none" strike="noStrike" cap="none" normalizeH="0" baseline="0" dirty="0" smtClean="0">
                <a:ln>
                  <a:noFill/>
                </a:ln>
                <a:solidFill>
                  <a:schemeClr val="tx1"/>
                </a:solidFill>
                <a:effectLst/>
                <a:ea typeface="Times New Roman" pitchFamily="18" charset="0"/>
                <a:cs typeface="Arial" pitchFamily="34" charset="0"/>
              </a:rPr>
              <a:t>Group(s) or individuals</a:t>
            </a:r>
            <a:r>
              <a:rPr kumimoji="0" lang="en-US" sz="2700" b="0" i="0" u="none" strike="noStrike" cap="none" normalizeH="0" dirty="0" smtClean="0">
                <a:ln>
                  <a:noFill/>
                </a:ln>
                <a:solidFill>
                  <a:schemeClr val="tx1"/>
                </a:solidFill>
                <a:effectLst/>
                <a:ea typeface="Times New Roman" pitchFamily="18" charset="0"/>
                <a:cs typeface="Arial" pitchFamily="34" charset="0"/>
              </a:rPr>
              <a:t> </a:t>
            </a:r>
            <a:r>
              <a:rPr kumimoji="0" lang="en-US" sz="2700" b="0" i="0" u="none" strike="noStrike" cap="none" normalizeH="0" baseline="0" dirty="0" smtClean="0">
                <a:ln>
                  <a:noFill/>
                </a:ln>
                <a:solidFill>
                  <a:schemeClr val="tx1"/>
                </a:solidFill>
                <a:effectLst/>
                <a:ea typeface="Times New Roman" pitchFamily="18" charset="0"/>
                <a:cs typeface="Arial" pitchFamily="34" charset="0"/>
              </a:rPr>
              <a:t>compile a collection of possible outcomes </a:t>
            </a:r>
            <a:r>
              <a:rPr lang="en-US" sz="2700" dirty="0" smtClean="0">
                <a:ea typeface="Times New Roman" pitchFamily="18" charset="0"/>
                <a:cs typeface="Arial" pitchFamily="34" charset="0"/>
              </a:rPr>
              <a:t>using agreed </a:t>
            </a:r>
            <a:r>
              <a:rPr kumimoji="0" lang="en-US" sz="2700" b="0" i="0" u="none" strike="noStrike" cap="none" normalizeH="0" baseline="0" dirty="0" smtClean="0">
                <a:ln>
                  <a:noFill/>
                </a:ln>
                <a:solidFill>
                  <a:schemeClr val="tx1"/>
                </a:solidFill>
                <a:effectLst/>
                <a:ea typeface="Times New Roman" pitchFamily="18" charset="0"/>
                <a:cs typeface="Arial" pitchFamily="34" charset="0"/>
              </a:rPr>
              <a:t>sources and/or stimulus questions</a:t>
            </a:r>
          </a:p>
          <a:p>
            <a:pPr marL="542925" indent="-542925" fontAlgn="base">
              <a:spcBef>
                <a:spcPts val="600"/>
              </a:spcBef>
              <a:spcAft>
                <a:spcPct val="0"/>
              </a:spcAft>
              <a:buFont typeface="+mj-lt"/>
              <a:buAutoNum type="arabicPeriod"/>
              <a:tabLst>
                <a:tab pos="542925" algn="l"/>
              </a:tabLst>
            </a:pPr>
            <a:r>
              <a:rPr kumimoji="0" lang="en-US" sz="2700" b="0" i="0" u="none" strike="noStrike" cap="none" normalizeH="0" baseline="0" dirty="0" smtClean="0">
                <a:ln>
                  <a:noFill/>
                </a:ln>
                <a:solidFill>
                  <a:schemeClr val="tx1"/>
                </a:solidFill>
                <a:effectLst/>
                <a:ea typeface="Times New Roman" pitchFamily="18" charset="0"/>
                <a:cs typeface="Arial" pitchFamily="34" charset="0"/>
              </a:rPr>
              <a:t>Put each outcome on a post-it</a:t>
            </a:r>
            <a:r>
              <a:rPr kumimoji="0" lang="en-US" sz="2700" b="0" i="0" u="none" strike="noStrike" cap="none" normalizeH="0" dirty="0" smtClean="0">
                <a:ln>
                  <a:noFill/>
                </a:ln>
                <a:solidFill>
                  <a:schemeClr val="tx1"/>
                </a:solidFill>
                <a:effectLst/>
                <a:ea typeface="Times New Roman" pitchFamily="18" charset="0"/>
                <a:cs typeface="Arial" pitchFamily="34" charset="0"/>
              </a:rPr>
              <a:t> note</a:t>
            </a:r>
            <a:endParaRPr kumimoji="0" lang="en-AU" sz="2700" b="0" i="0" u="none" strike="noStrike" cap="none" normalizeH="0" baseline="0" dirty="0" smtClean="0">
              <a:ln>
                <a:noFill/>
              </a:ln>
              <a:solidFill>
                <a:schemeClr val="tx1"/>
              </a:solidFill>
              <a:effectLst/>
              <a:cs typeface="Arial" pitchFamily="34" charset="0"/>
            </a:endParaRPr>
          </a:p>
          <a:p>
            <a:pPr marL="542925" indent="-542925" eaLnBrk="0" fontAlgn="base" hangingPunct="0">
              <a:spcBef>
                <a:spcPts val="600"/>
              </a:spcBef>
              <a:spcAft>
                <a:spcPct val="0"/>
              </a:spcAft>
              <a:buFont typeface="+mj-lt"/>
              <a:buAutoNum type="arabicPeriod"/>
            </a:pPr>
            <a:r>
              <a:rPr kumimoji="0" lang="en-US" sz="2700" b="0" i="0" u="none" strike="noStrike" cap="none" normalizeH="0" baseline="0" dirty="0" smtClean="0">
                <a:ln>
                  <a:noFill/>
                </a:ln>
                <a:solidFill>
                  <a:schemeClr val="tx1"/>
                </a:solidFill>
                <a:effectLst/>
                <a:ea typeface="Times New Roman" pitchFamily="18" charset="0"/>
                <a:cs typeface="Arial" pitchFamily="34" charset="0"/>
              </a:rPr>
              <a:t>Cluster the outcomes to reduce to a manageable number</a:t>
            </a:r>
          </a:p>
          <a:p>
            <a:pPr marL="542925" indent="-542925" eaLnBrk="0" fontAlgn="base" hangingPunct="0">
              <a:spcBef>
                <a:spcPts val="600"/>
              </a:spcBef>
              <a:spcAft>
                <a:spcPct val="0"/>
              </a:spcAft>
              <a:buFont typeface="+mj-lt"/>
              <a:buAutoNum type="arabicPeriod"/>
            </a:pPr>
            <a:r>
              <a:rPr kumimoji="0" lang="en-US" sz="2700" b="0" i="0" u="none" strike="noStrike" cap="none" normalizeH="0" baseline="0" dirty="0" smtClean="0">
                <a:ln>
                  <a:noFill/>
                </a:ln>
                <a:solidFill>
                  <a:schemeClr val="tx1"/>
                </a:solidFill>
                <a:effectLst/>
                <a:ea typeface="Times New Roman" pitchFamily="18" charset="0"/>
                <a:cs typeface="Arial" pitchFamily="34" charset="0"/>
              </a:rPr>
              <a:t>Give a working label to each cluster (e.g. improved skills)</a:t>
            </a:r>
            <a:endParaRPr kumimoji="0" lang="en-AU" sz="2700" b="0" i="0" u="none" strike="noStrike" cap="none" normalizeH="0" baseline="0" dirty="0" smtClean="0">
              <a:ln>
                <a:noFill/>
              </a:ln>
              <a:solidFill>
                <a:schemeClr val="tx1"/>
              </a:solidFill>
              <a:effectLst/>
              <a:cs typeface="Arial" pitchFamily="34" charset="0"/>
            </a:endParaRPr>
          </a:p>
          <a:p>
            <a:pPr marL="542925" indent="-542925" eaLnBrk="0" fontAlgn="base" hangingPunct="0">
              <a:spcBef>
                <a:spcPts val="600"/>
              </a:spcBef>
              <a:spcAft>
                <a:spcPct val="0"/>
              </a:spcAft>
              <a:buFont typeface="+mj-lt"/>
              <a:buAutoNum type="arabicPeriod"/>
            </a:pPr>
            <a:r>
              <a:rPr kumimoji="0" lang="en-US" sz="2700" b="0" i="0" u="none" strike="noStrike" cap="none" normalizeH="0" baseline="0" dirty="0" smtClean="0">
                <a:ln>
                  <a:noFill/>
                </a:ln>
                <a:solidFill>
                  <a:schemeClr val="tx1"/>
                </a:solidFill>
                <a:effectLst/>
                <a:ea typeface="Times New Roman" pitchFamily="18" charset="0"/>
                <a:cs typeface="Arial" pitchFamily="34" charset="0"/>
              </a:rPr>
              <a:t>Arrange in a chain of if-then statements</a:t>
            </a:r>
            <a:endParaRPr kumimoji="0" lang="en-AU" sz="2700" b="0" i="0" u="none" strike="noStrike" cap="none" normalizeH="0" baseline="0" dirty="0" smtClean="0">
              <a:ln>
                <a:noFill/>
              </a:ln>
              <a:solidFill>
                <a:schemeClr val="tx1"/>
              </a:solidFill>
              <a:effectLst/>
              <a:cs typeface="Arial" pitchFamily="34" charset="0"/>
            </a:endParaRPr>
          </a:p>
          <a:p>
            <a:pPr marL="542925" indent="-542925" eaLnBrk="0" fontAlgn="base" hangingPunct="0">
              <a:spcBef>
                <a:spcPts val="600"/>
              </a:spcBef>
              <a:spcAft>
                <a:spcPct val="0"/>
              </a:spcAft>
              <a:buFont typeface="+mj-lt"/>
              <a:buAutoNum type="arabicPeriod"/>
            </a:pPr>
            <a:r>
              <a:rPr kumimoji="0" lang="en-US" sz="2700" b="0" i="0" u="none" strike="noStrike" cap="none" normalizeH="0" baseline="0" dirty="0" smtClean="0">
                <a:ln>
                  <a:noFill/>
                </a:ln>
                <a:solidFill>
                  <a:schemeClr val="tx1"/>
                </a:solidFill>
                <a:effectLst/>
                <a:ea typeface="Times New Roman" pitchFamily="18" charset="0"/>
                <a:cs typeface="Arial" pitchFamily="34" charset="0"/>
              </a:rPr>
              <a:t>Identify any feedback loops amongst the outcomes</a:t>
            </a:r>
            <a:endParaRPr kumimoji="0" lang="en-AU" sz="2700" b="0" i="0" u="none" strike="noStrike" cap="none" normalizeH="0" baseline="0" dirty="0" smtClean="0">
              <a:ln>
                <a:noFill/>
              </a:ln>
              <a:solidFill>
                <a:schemeClr val="tx1"/>
              </a:solidFill>
              <a:effectLst/>
              <a:cs typeface="Arial" pitchFamily="34" charset="0"/>
            </a:endParaRPr>
          </a:p>
          <a:p>
            <a:pPr marL="542925" indent="-542925" eaLnBrk="0" fontAlgn="base" hangingPunct="0">
              <a:spcBef>
                <a:spcPts val="600"/>
              </a:spcBef>
              <a:spcAft>
                <a:spcPct val="0"/>
              </a:spcAft>
              <a:buFont typeface="+mj-lt"/>
              <a:buAutoNum type="arabicPeriod"/>
            </a:pPr>
            <a:r>
              <a:rPr kumimoji="0" lang="en-US" sz="2700" b="0" i="0" u="none" strike="noStrike" cap="none" normalizeH="0" baseline="0" dirty="0" smtClean="0">
                <a:ln>
                  <a:noFill/>
                </a:ln>
                <a:solidFill>
                  <a:schemeClr val="tx1"/>
                </a:solidFill>
                <a:effectLst/>
                <a:ea typeface="Times New Roman" pitchFamily="18" charset="0"/>
                <a:cs typeface="Arial" pitchFamily="34" charset="0"/>
              </a:rPr>
              <a:t>Discuss whether the outcomes chain tells a coherent story</a:t>
            </a:r>
          </a:p>
          <a:p>
            <a:pPr marL="542925" indent="-542925" eaLnBrk="0" fontAlgn="base" hangingPunct="0">
              <a:spcBef>
                <a:spcPts val="600"/>
              </a:spcBef>
              <a:spcAft>
                <a:spcPct val="0"/>
              </a:spcAft>
              <a:buFont typeface="+mj-lt"/>
              <a:buAutoNum type="arabicPeriod"/>
            </a:pPr>
            <a:r>
              <a:rPr lang="en-US" sz="2700" dirty="0" smtClean="0">
                <a:ea typeface="Times New Roman" pitchFamily="18" charset="0"/>
                <a:cs typeface="Arial" pitchFamily="34" charset="0"/>
              </a:rPr>
              <a:t>Determine next steps: how to write it up, display it, validate it</a:t>
            </a:r>
            <a:endParaRPr kumimoji="0" lang="en-US" sz="2700" b="0" i="0" u="none" strike="noStrike" cap="none" normalizeH="0" baseline="0" dirty="0" smtClean="0">
              <a:ln>
                <a:noFill/>
              </a:ln>
              <a:solidFill>
                <a:schemeClr val="tx1"/>
              </a:solidFill>
              <a:effectLst/>
              <a:ea typeface="Times New Roman" pitchFamily="18" charset="0"/>
              <a:cs typeface="Arial" pitchFamily="34" charset="0"/>
            </a:endParaRPr>
          </a:p>
          <a:p>
            <a:pPr marL="542925" indent="-542925" algn="ctr" eaLnBrk="0" fontAlgn="base" hangingPunct="0">
              <a:spcAft>
                <a:spcPct val="0"/>
              </a:spcAft>
            </a:pPr>
            <a:r>
              <a:rPr lang="en-AU" sz="2400" b="1" dirty="0" smtClean="0">
                <a:solidFill>
                  <a:schemeClr val="accent2"/>
                </a:solidFill>
              </a:rPr>
              <a:t>Adapted from Exhibit 7.2 </a:t>
            </a:r>
            <a:r>
              <a:rPr lang="en-US" sz="2400" b="1" dirty="0" err="1" smtClean="0">
                <a:solidFill>
                  <a:schemeClr val="accent2"/>
                </a:solidFill>
              </a:rPr>
              <a:t>Funnell</a:t>
            </a:r>
            <a:r>
              <a:rPr lang="en-US" sz="2400" b="1" dirty="0" smtClean="0">
                <a:solidFill>
                  <a:schemeClr val="accent2"/>
                </a:solidFill>
              </a:rPr>
              <a:t> and Rogers, 2011</a:t>
            </a:r>
            <a:endParaRPr kumimoji="0" lang="en-US" sz="2400" b="1" i="0" u="none" strike="noStrike" cap="none" normalizeH="0" baseline="0" dirty="0" smtClean="0">
              <a:ln>
                <a:noFill/>
              </a:ln>
              <a:solidFill>
                <a:schemeClr val="accent2"/>
              </a:solidFill>
              <a:effectLst/>
              <a:cs typeface="Arial" pitchFamily="34" charset="0"/>
            </a:endParaRPr>
          </a:p>
        </p:txBody>
      </p:sp>
      <p:sp>
        <p:nvSpPr>
          <p:cNvPr id="7" name="Slide Number Placeholder 6"/>
          <p:cNvSpPr>
            <a:spLocks noGrp="1"/>
          </p:cNvSpPr>
          <p:nvPr>
            <p:ph type="sldNum" sz="quarter" idx="12"/>
          </p:nvPr>
        </p:nvSpPr>
        <p:spPr/>
        <p:txBody>
          <a:bodyPr/>
          <a:lstStyle/>
          <a:p>
            <a:fld id="{48D9BF25-A9D9-455D-A3B1-CB01E15BED6D}" type="slidenum">
              <a:rPr lang="en-AU" smtClean="0"/>
              <a:pPr/>
              <a:t>7</a:t>
            </a:fld>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692696"/>
          </a:xfrm>
        </p:spPr>
        <p:txBody>
          <a:bodyPr>
            <a:normAutofit fontScale="90000"/>
          </a:bodyPr>
          <a:lstStyle/>
          <a:p>
            <a:r>
              <a:rPr lang="en-AU" sz="3600" b="1" dirty="0" smtClean="0"/>
              <a:t>When is Starting From Scratch a Useful </a:t>
            </a:r>
            <a:r>
              <a:rPr lang="en-US" sz="3600" b="1" dirty="0" smtClean="0"/>
              <a:t>Approach</a:t>
            </a:r>
            <a:r>
              <a:rPr lang="en-AU" sz="3600" b="1" dirty="0" smtClean="0"/>
              <a:t>?</a:t>
            </a:r>
            <a:endParaRPr lang="en-US" dirty="0"/>
          </a:p>
        </p:txBody>
      </p:sp>
      <p:sp>
        <p:nvSpPr>
          <p:cNvPr id="3" name="Content Placeholder 2"/>
          <p:cNvSpPr>
            <a:spLocks noGrp="1"/>
          </p:cNvSpPr>
          <p:nvPr>
            <p:ph idx="1"/>
          </p:nvPr>
        </p:nvSpPr>
        <p:spPr>
          <a:xfrm>
            <a:off x="457200" y="1340768"/>
            <a:ext cx="8229600" cy="4277071"/>
          </a:xfrm>
        </p:spPr>
        <p:txBody>
          <a:bodyPr>
            <a:normAutofit/>
          </a:bodyPr>
          <a:lstStyle/>
          <a:p>
            <a:pPr marL="360363" indent="-360363">
              <a:lnSpc>
                <a:spcPct val="90000"/>
              </a:lnSpc>
              <a:spcBef>
                <a:spcPts val="400"/>
              </a:spcBef>
            </a:pPr>
            <a:r>
              <a:rPr lang="en-AU" sz="3000" dirty="0" smtClean="0"/>
              <a:t>When using PT for designing a program</a:t>
            </a:r>
          </a:p>
          <a:p>
            <a:pPr marL="360363" indent="-360363">
              <a:lnSpc>
                <a:spcPct val="90000"/>
              </a:lnSpc>
              <a:spcBef>
                <a:spcPts val="400"/>
              </a:spcBef>
            </a:pPr>
            <a:r>
              <a:rPr lang="en-AU" sz="3000" dirty="0" smtClean="0"/>
              <a:t>When a cohesive well informed group exists</a:t>
            </a:r>
          </a:p>
          <a:p>
            <a:pPr marL="360363" indent="-360363">
              <a:lnSpc>
                <a:spcPct val="90000"/>
              </a:lnSpc>
              <a:spcBef>
                <a:spcPts val="400"/>
              </a:spcBef>
              <a:buNone/>
            </a:pPr>
            <a:r>
              <a:rPr lang="en-AU" sz="3000" dirty="0" smtClean="0"/>
              <a:t>or</a:t>
            </a:r>
          </a:p>
          <a:p>
            <a:pPr marL="360363" indent="-360363">
              <a:lnSpc>
                <a:spcPct val="90000"/>
              </a:lnSpc>
              <a:spcBef>
                <a:spcPts val="400"/>
              </a:spcBef>
            </a:pPr>
            <a:r>
              <a:rPr lang="en-AU" sz="3000" dirty="0" smtClean="0"/>
              <a:t>To generate mutual understanding – group formation and cohesion</a:t>
            </a:r>
          </a:p>
          <a:p>
            <a:pPr marL="360363" indent="-360363">
              <a:lnSpc>
                <a:spcPct val="90000"/>
              </a:lnSpc>
              <a:spcBef>
                <a:spcPts val="400"/>
              </a:spcBef>
            </a:pPr>
            <a:r>
              <a:rPr lang="en-AU" sz="3000" dirty="0" smtClean="0"/>
              <a:t>When participants have some prior understanding of PT principles and components</a:t>
            </a:r>
          </a:p>
          <a:p>
            <a:pPr marL="360363" indent="-360363">
              <a:lnSpc>
                <a:spcPct val="90000"/>
              </a:lnSpc>
              <a:spcBef>
                <a:spcPts val="400"/>
              </a:spcBef>
            </a:pPr>
            <a:r>
              <a:rPr lang="en-AU" sz="3000" dirty="0" smtClean="0"/>
              <a:t>When the main part of the program is relatively simple and/or complicated but easily understood</a:t>
            </a:r>
            <a:endParaRPr lang="en-US" sz="3000" dirty="0" smtClean="0"/>
          </a:p>
          <a:p>
            <a:pPr marL="360363" indent="-360363">
              <a:lnSpc>
                <a:spcPct val="90000"/>
              </a:lnSpc>
              <a:spcBef>
                <a:spcPts val="400"/>
              </a:spcBef>
              <a:buNone/>
            </a:pPr>
            <a:endParaRPr lang="en-AU" sz="3000" dirty="0" smtClean="0"/>
          </a:p>
        </p:txBody>
      </p:sp>
      <p:sp>
        <p:nvSpPr>
          <p:cNvPr id="4" name="Slide Number Placeholder 3"/>
          <p:cNvSpPr>
            <a:spLocks noGrp="1"/>
          </p:cNvSpPr>
          <p:nvPr>
            <p:ph type="sldNum" sz="quarter" idx="12"/>
          </p:nvPr>
        </p:nvSpPr>
        <p:spPr/>
        <p:txBody>
          <a:bodyPr/>
          <a:lstStyle/>
          <a:p>
            <a:fld id="{48D9BF25-A9D9-455D-A3B1-CB01E15BED6D}" type="slidenum">
              <a:rPr lang="en-AU" smtClean="0"/>
              <a:pPr/>
              <a:t>8</a:t>
            </a:fld>
            <a:endParaRPr lang="en-AU"/>
          </a:p>
        </p:txBody>
      </p:sp>
      <p:sp>
        <p:nvSpPr>
          <p:cNvPr id="6" name="TextBox 5"/>
          <p:cNvSpPr txBox="1"/>
          <p:nvPr/>
        </p:nvSpPr>
        <p:spPr>
          <a:xfrm>
            <a:off x="539552" y="5589240"/>
            <a:ext cx="8064896" cy="830997"/>
          </a:xfrm>
          <a:prstGeom prst="rect">
            <a:avLst/>
          </a:prstGeom>
          <a:solidFill>
            <a:schemeClr val="bg1"/>
          </a:solidFill>
        </p:spPr>
        <p:txBody>
          <a:bodyPr wrap="square" rtlCol="0">
            <a:spAutoFit/>
          </a:bodyPr>
          <a:lstStyle/>
          <a:p>
            <a:pPr algn="ctr"/>
            <a:r>
              <a:rPr lang="en-US" sz="2400" b="1" dirty="0" smtClean="0">
                <a:solidFill>
                  <a:schemeClr val="accent5">
                    <a:lumMod val="50000"/>
                  </a:schemeClr>
                </a:solidFill>
              </a:rPr>
              <a:t>For discussion of simple/complicated/complex aspects of programs refer Funnell and Rogers Chapter 5</a:t>
            </a:r>
            <a:endParaRPr lang="en-US" sz="24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3"/>
            <a:ext cx="9144000" cy="706090"/>
          </a:xfrm>
        </p:spPr>
        <p:txBody>
          <a:bodyPr>
            <a:noAutofit/>
          </a:bodyPr>
          <a:lstStyle/>
          <a:p>
            <a:r>
              <a:rPr lang="en-AU" sz="3000" dirty="0" smtClean="0"/>
              <a:t>Bringing a </a:t>
            </a:r>
            <a:r>
              <a:rPr lang="en-US" sz="3000" dirty="0" smtClean="0"/>
              <a:t>Prefabricated</a:t>
            </a:r>
            <a:r>
              <a:rPr lang="en-AU" sz="3000" dirty="0" smtClean="0"/>
              <a:t> Outcomes Chain to a Workshop</a:t>
            </a:r>
            <a:endParaRPr lang="en-AU" sz="3000" dirty="0"/>
          </a:p>
        </p:txBody>
      </p:sp>
      <p:sp>
        <p:nvSpPr>
          <p:cNvPr id="3" name="Content Placeholder 2"/>
          <p:cNvSpPr>
            <a:spLocks noGrp="1"/>
          </p:cNvSpPr>
          <p:nvPr>
            <p:ph idx="1"/>
          </p:nvPr>
        </p:nvSpPr>
        <p:spPr>
          <a:xfrm>
            <a:off x="179512" y="1268760"/>
            <a:ext cx="8964488" cy="4896544"/>
          </a:xfrm>
        </p:spPr>
        <p:txBody>
          <a:bodyPr>
            <a:noAutofit/>
          </a:bodyPr>
          <a:lstStyle/>
          <a:p>
            <a:pPr>
              <a:lnSpc>
                <a:spcPct val="85000"/>
              </a:lnSpc>
              <a:spcAft>
                <a:spcPts val="500"/>
              </a:spcAft>
              <a:buNone/>
            </a:pPr>
            <a:r>
              <a:rPr lang="en-AU" sz="2600" b="1" dirty="0" smtClean="0"/>
              <a:t>Tools: </a:t>
            </a:r>
            <a:r>
              <a:rPr lang="en-AU" sz="2600" dirty="0" smtClean="0"/>
              <a:t>draft outcomes chain; </a:t>
            </a:r>
            <a:r>
              <a:rPr lang="en-US" sz="2600" dirty="0" smtClean="0"/>
              <a:t>post-its</a:t>
            </a:r>
            <a:r>
              <a:rPr lang="en-AU" sz="2600" dirty="0" smtClean="0"/>
              <a:t>; flipchart sheets; adhesive</a:t>
            </a:r>
          </a:p>
          <a:p>
            <a:pPr>
              <a:lnSpc>
                <a:spcPct val="85000"/>
              </a:lnSpc>
              <a:spcBef>
                <a:spcPts val="600"/>
              </a:spcBef>
              <a:spcAft>
                <a:spcPts val="500"/>
              </a:spcAft>
              <a:buNone/>
            </a:pPr>
            <a:r>
              <a:rPr lang="en-AU" sz="2600" b="1" dirty="0" smtClean="0"/>
              <a:t>Steps:</a:t>
            </a:r>
          </a:p>
          <a:p>
            <a:pPr marL="360363" lvl="1" indent="-277813">
              <a:lnSpc>
                <a:spcPct val="80000"/>
              </a:lnSpc>
              <a:spcBef>
                <a:spcPts val="0"/>
              </a:spcBef>
              <a:spcAft>
                <a:spcPts val="1000"/>
              </a:spcAft>
              <a:buFont typeface="+mj-lt"/>
              <a:buAutoNum type="arabicPeriod"/>
            </a:pPr>
            <a:r>
              <a:rPr lang="en-AU" sz="2600" dirty="0" smtClean="0"/>
              <a:t>Before workshop, develop a draft outcomes chain</a:t>
            </a:r>
          </a:p>
          <a:p>
            <a:pPr marL="360363" lvl="1" indent="-277813">
              <a:lnSpc>
                <a:spcPct val="80000"/>
              </a:lnSpc>
              <a:spcBef>
                <a:spcPts val="0"/>
              </a:spcBef>
              <a:spcAft>
                <a:spcPts val="1000"/>
              </a:spcAft>
              <a:buFont typeface="+mj-lt"/>
              <a:buAutoNum type="arabicPeriod"/>
            </a:pPr>
            <a:r>
              <a:rPr lang="en-AU" sz="2600" dirty="0" smtClean="0"/>
              <a:t>Write each ‘draft’ outcome at top of a flip chart page, and stick to a wall. Also provide some blank pages</a:t>
            </a:r>
          </a:p>
          <a:p>
            <a:pPr marL="360363" lvl="1" indent="-277813">
              <a:lnSpc>
                <a:spcPct val="80000"/>
              </a:lnSpc>
              <a:spcBef>
                <a:spcPts val="0"/>
              </a:spcBef>
              <a:spcAft>
                <a:spcPts val="1000"/>
              </a:spcAft>
              <a:buFont typeface="+mj-lt"/>
              <a:buAutoNum type="arabicPeriod"/>
            </a:pPr>
            <a:r>
              <a:rPr lang="en-AU" sz="2600" dirty="0" smtClean="0"/>
              <a:t>Use stimulus questions to get individuals or groups to identify outcomes and later to more clearly define outcomes</a:t>
            </a:r>
          </a:p>
          <a:p>
            <a:pPr marL="360363" lvl="1" indent="-277813">
              <a:lnSpc>
                <a:spcPct val="80000"/>
              </a:lnSpc>
              <a:spcBef>
                <a:spcPts val="0"/>
              </a:spcBef>
              <a:spcAft>
                <a:spcPts val="1000"/>
              </a:spcAft>
              <a:buFont typeface="+mj-lt"/>
              <a:buAutoNum type="arabicPeriod"/>
            </a:pPr>
            <a:r>
              <a:rPr lang="en-AU" sz="2600" dirty="0" smtClean="0"/>
              <a:t>Get participants to put each outcome on a post-it</a:t>
            </a:r>
          </a:p>
          <a:p>
            <a:pPr marL="360363" lvl="1" indent="-277813">
              <a:lnSpc>
                <a:spcPct val="80000"/>
              </a:lnSpc>
              <a:spcBef>
                <a:spcPts val="0"/>
              </a:spcBef>
              <a:spcAft>
                <a:spcPts val="1000"/>
              </a:spcAft>
              <a:buFont typeface="+mj-lt"/>
              <a:buAutoNum type="arabicPeriod"/>
            </a:pPr>
            <a:r>
              <a:rPr lang="en-AU" sz="2600" dirty="0" smtClean="0"/>
              <a:t>Get them to locate their post-its on relevant flipchart sheets</a:t>
            </a:r>
          </a:p>
          <a:p>
            <a:pPr marL="360363" lvl="1" indent="-277813">
              <a:lnSpc>
                <a:spcPct val="80000"/>
              </a:lnSpc>
              <a:spcBef>
                <a:spcPts val="0"/>
              </a:spcBef>
              <a:spcAft>
                <a:spcPts val="1000"/>
              </a:spcAft>
              <a:buFont typeface="+mj-lt"/>
              <a:buAutoNum type="arabicPeriod"/>
            </a:pPr>
            <a:r>
              <a:rPr lang="en-AU" sz="2600" dirty="0" smtClean="0"/>
              <a:t>Review the logic </a:t>
            </a:r>
          </a:p>
          <a:p>
            <a:pPr marL="360363" lvl="1" indent="-277813">
              <a:lnSpc>
                <a:spcPct val="80000"/>
              </a:lnSpc>
              <a:spcBef>
                <a:spcPts val="0"/>
              </a:spcBef>
              <a:spcAft>
                <a:spcPts val="1000"/>
              </a:spcAft>
              <a:buFont typeface="+mj-lt"/>
              <a:buAutoNum type="arabicPeriod"/>
            </a:pPr>
            <a:r>
              <a:rPr lang="en-AU" sz="2600" dirty="0" smtClean="0"/>
              <a:t>Agree to revisions to be made and who will make them</a:t>
            </a:r>
          </a:p>
        </p:txBody>
      </p:sp>
      <p:sp>
        <p:nvSpPr>
          <p:cNvPr id="6" name="Slide Number Placeholder 5"/>
          <p:cNvSpPr>
            <a:spLocks noGrp="1"/>
          </p:cNvSpPr>
          <p:nvPr>
            <p:ph type="sldNum" sz="quarter" idx="12"/>
          </p:nvPr>
        </p:nvSpPr>
        <p:spPr/>
        <p:txBody>
          <a:bodyPr/>
          <a:lstStyle/>
          <a:p>
            <a:fld id="{48D9BF25-A9D9-455D-A3B1-CB01E15BED6D}" type="slidenum">
              <a:rPr lang="en-AU" smtClean="0"/>
              <a:pPr/>
              <a:t>9</a:t>
            </a:fld>
            <a:endParaRPr lang="en-A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1842</TotalTime>
  <Words>8505</Words>
  <Application>Microsoft Office PowerPoint</Application>
  <PresentationFormat>On-screen Show (4:3)</PresentationFormat>
  <Paragraphs>494</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Document</vt:lpstr>
      <vt:lpstr>Identifying, articulating and incorporating values in a program theory</vt:lpstr>
      <vt:lpstr>So You Thought Program Theory Was All About Being Logical!</vt:lpstr>
      <vt:lpstr>How Can We Ensure That Values in a PT Are Inclusive?</vt:lpstr>
      <vt:lpstr>Workshops: The Easy Way Out?</vt:lpstr>
      <vt:lpstr>Some Options for Using Workshops to Develop an Outcomes Chain as Part of a Theory of Change</vt:lpstr>
      <vt:lpstr>Starting From Scratch</vt:lpstr>
      <vt:lpstr>Starting from Scratch: Steps in Facilitating Group Development of An Outcomes Chain</vt:lpstr>
      <vt:lpstr>When is Starting From Scratch a Useful Approach?</vt:lpstr>
      <vt:lpstr>Bringing a Prefabricated Outcomes Chain to a Workshop</vt:lpstr>
      <vt:lpstr>When is a Prefabricated TOC Useful in a Workshop?</vt:lpstr>
      <vt:lpstr>Using Interviews to Identify an Outcomes Chain</vt:lpstr>
      <vt:lpstr>Using Interviews to Build a Theory of Change</vt:lpstr>
      <vt:lpstr>Slide 13</vt:lpstr>
      <vt:lpstr>Some Methods for Identifying a Theory of Action </vt:lpstr>
      <vt:lpstr>Interviews</vt:lpstr>
      <vt:lpstr>Using Interviews to Identify a Theory of Action </vt:lpstr>
      <vt:lpstr>Idea-writing Workshops for Program Theory</vt:lpstr>
      <vt:lpstr>How is An Idea-writing Workshop Conducted?</vt:lpstr>
      <vt:lpstr>Slide 19</vt:lpstr>
      <vt:lpstr>Using the Rubric Approach as a Template for Identifying Success Criteria</vt:lpstr>
      <vt:lpstr>Performance Appraisal: Attributes &amp; Standards</vt:lpstr>
      <vt:lpstr>Slide 22</vt:lpstr>
      <vt:lpstr>Role Plays: When Are They Useful?</vt:lpstr>
      <vt:lpstr>Tools and Tips for Recording Workshop Discussions</vt:lpstr>
      <vt:lpstr>Risks and Challenges of Workshops and Interviews</vt:lpstr>
      <vt:lpstr>Some Sources of Reluctance to Disclose</vt:lpstr>
      <vt:lpstr>Resources</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articulating and incorporating values in a program theory</dc:title>
  <dc:creator>User</dc:creator>
  <cp:lastModifiedBy>User</cp:lastModifiedBy>
  <cp:revision>225</cp:revision>
  <dcterms:created xsi:type="dcterms:W3CDTF">2011-09-20T04:47:33Z</dcterms:created>
  <dcterms:modified xsi:type="dcterms:W3CDTF">2011-11-10T03:46:06Z</dcterms:modified>
</cp:coreProperties>
</file>