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29" r:id="rId2"/>
    <p:sldMasterId id="2147483820" r:id="rId3"/>
    <p:sldMasterId id="2147483832" r:id="rId4"/>
    <p:sldMasterId id="2147484605" r:id="rId5"/>
    <p:sldMasterId id="2147484625" r:id="rId6"/>
  </p:sldMasterIdLst>
  <p:notesMasterIdLst>
    <p:notesMasterId r:id="rId24"/>
  </p:notesMasterIdLst>
  <p:sldIdLst>
    <p:sldId id="471" r:id="rId7"/>
    <p:sldId id="417" r:id="rId8"/>
    <p:sldId id="489" r:id="rId9"/>
    <p:sldId id="474" r:id="rId10"/>
    <p:sldId id="411" r:id="rId11"/>
    <p:sldId id="479" r:id="rId12"/>
    <p:sldId id="480" r:id="rId13"/>
    <p:sldId id="481" r:id="rId14"/>
    <p:sldId id="488" r:id="rId15"/>
    <p:sldId id="482" r:id="rId16"/>
    <p:sldId id="483" r:id="rId17"/>
    <p:sldId id="484" r:id="rId18"/>
    <p:sldId id="485" r:id="rId19"/>
    <p:sldId id="486" r:id="rId20"/>
    <p:sldId id="478" r:id="rId21"/>
    <p:sldId id="487" r:id="rId22"/>
    <p:sldId id="477" r:id="rId23"/>
  </p:sldIdLst>
  <p:sldSz cx="9144000" cy="5715000" type="screen16x10"/>
  <p:notesSz cx="6797675" cy="985678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550F"/>
    <a:srgbClr val="15440C"/>
    <a:srgbClr val="420026"/>
    <a:srgbClr val="EFF96D"/>
    <a:srgbClr val="FFFF66"/>
    <a:srgbClr val="F9E86B"/>
    <a:srgbClr val="FFDD00"/>
    <a:srgbClr val="87C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79" autoAdjust="0"/>
    <p:restoredTop sz="96835" autoAdjust="0"/>
  </p:normalViewPr>
  <p:slideViewPr>
    <p:cSldViewPr snapToGrid="0" snapToObjects="1">
      <p:cViewPr>
        <p:scale>
          <a:sx n="156" d="100"/>
          <a:sy n="156" d="100"/>
        </p:scale>
        <p:origin x="-80" y="648"/>
      </p:cViewPr>
      <p:guideLst>
        <p:guide orient="horz" pos="342"/>
        <p:guide pos="30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3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3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39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626C1BE-6C9B-4785-92C8-6C4F40EE07AC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739775"/>
            <a:ext cx="591185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683276"/>
            <a:ext cx="5438775" cy="4434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1821"/>
            <a:ext cx="2946400" cy="4933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61821"/>
            <a:ext cx="2946400" cy="49339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5C6B1BE5-E144-49B3-888E-F0336A89ED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413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pitchFamily="3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55675"/>
            <a:fld id="{D62D3DF4-2CA6-432E-9551-6B539EFA572D}" type="slidenum">
              <a:rPr lang="pt-BR" smtClean="0">
                <a:solidFill>
                  <a:prstClr val="black"/>
                </a:solidFill>
              </a:rPr>
              <a:pPr defTabSz="955675"/>
              <a:t>1</a:t>
            </a:fld>
            <a:endParaRPr lang="pt-BR" smtClean="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2913" y="741363"/>
            <a:ext cx="5911850" cy="3694112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2638712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42913" y="739775"/>
            <a:ext cx="5911850" cy="3695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D2310A67-7F36-44D5-80DB-5E45C3245C52}" type="slidenum">
              <a:rPr lang="en-US" altLang="pt-BR" smtClean="0">
                <a:solidFill>
                  <a:srgbClr val="000000"/>
                </a:solidFill>
              </a:rPr>
              <a:pPr eaLnBrk="1" hangingPunct="1"/>
              <a:t>11</a:t>
            </a:fld>
            <a:endParaRPr lang="en-US" altLang="pt-B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42913" y="739775"/>
            <a:ext cx="5911850" cy="3695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D2310A67-7F36-44D5-80DB-5E45C3245C52}" type="slidenum">
              <a:rPr lang="en-US" altLang="pt-BR" smtClean="0">
                <a:solidFill>
                  <a:srgbClr val="000000"/>
                </a:solidFill>
              </a:rPr>
              <a:pPr eaLnBrk="1" hangingPunct="1"/>
              <a:t>12</a:t>
            </a:fld>
            <a:endParaRPr lang="en-US" altLang="pt-B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42913" y="739775"/>
            <a:ext cx="5911850" cy="3695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D2310A67-7F36-44D5-80DB-5E45C3245C52}" type="slidenum">
              <a:rPr lang="en-US" altLang="pt-BR" smtClean="0">
                <a:solidFill>
                  <a:srgbClr val="000000"/>
                </a:solidFill>
              </a:rPr>
              <a:pPr eaLnBrk="1" hangingPunct="1"/>
              <a:t>13</a:t>
            </a:fld>
            <a:endParaRPr lang="en-US" altLang="pt-B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42913" y="739775"/>
            <a:ext cx="5911850" cy="3695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D2310A67-7F36-44D5-80DB-5E45C3245C52}" type="slidenum">
              <a:rPr lang="en-US" altLang="pt-BR" smtClean="0">
                <a:solidFill>
                  <a:srgbClr val="000000"/>
                </a:solidFill>
              </a:rPr>
              <a:pPr eaLnBrk="1" hangingPunct="1"/>
              <a:t>14</a:t>
            </a:fld>
            <a:endParaRPr lang="en-US" altLang="pt-B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42913" y="739775"/>
            <a:ext cx="5911850" cy="3695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D2310A67-7F36-44D5-80DB-5E45C3245C52}" type="slidenum">
              <a:rPr lang="en-US" altLang="pt-BR" smtClean="0">
                <a:solidFill>
                  <a:srgbClr val="000000"/>
                </a:solidFill>
              </a:rPr>
              <a:pPr eaLnBrk="1" hangingPunct="1"/>
              <a:t>15</a:t>
            </a:fld>
            <a:endParaRPr lang="en-US" altLang="pt-B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42913" y="739775"/>
            <a:ext cx="5911850" cy="3695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D2310A67-7F36-44D5-80DB-5E45C3245C52}" type="slidenum">
              <a:rPr lang="en-US" altLang="pt-BR" smtClean="0">
                <a:solidFill>
                  <a:srgbClr val="000000"/>
                </a:solidFill>
              </a:rPr>
              <a:pPr eaLnBrk="1" hangingPunct="1"/>
              <a:t>16</a:t>
            </a:fld>
            <a:endParaRPr lang="en-US" altLang="pt-B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42913" y="739775"/>
            <a:ext cx="5911850" cy="3695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522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20C7A99A-A63C-487A-A3B4-E8E0BBDD1BF1}" type="slidenum">
              <a:rPr lang="en-US" altLang="pt-BR" smtClean="0">
                <a:solidFill>
                  <a:srgbClr val="000000"/>
                </a:solidFill>
              </a:rPr>
              <a:pPr eaLnBrk="1" hangingPunct="1"/>
              <a:t>3</a:t>
            </a:fld>
            <a:endParaRPr lang="en-US" altLang="pt-B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dirty="0" smtClean="0"/>
              <a:t>Tem que traduzir o</a:t>
            </a:r>
            <a:r>
              <a:rPr lang="pt-BR" altLang="pt-BR" baseline="0" dirty="0" smtClean="0"/>
              <a:t> nome da maleta Pobreza. Confirmar com Ana Paula se já existe uma tradução validada e/ou em uso.</a:t>
            </a:r>
            <a:endParaRPr lang="pt-BR" altLang="pt-BR" dirty="0" smtClean="0"/>
          </a:p>
        </p:txBody>
      </p:sp>
      <p:sp>
        <p:nvSpPr>
          <p:cNvPr id="450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6B1C420E-01EA-4690-94C7-00F88B7219E8}" type="slidenum">
              <a:rPr lang="pt-BR" altLang="pt-BR" smtClean="0">
                <a:solidFill>
                  <a:prstClr val="black"/>
                </a:solidFill>
              </a:rPr>
              <a:pPr eaLnBrk="1" hangingPunct="1"/>
              <a:t>4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6B1BE5-E144-49B3-888E-F0336A89ED5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35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42913" y="739775"/>
            <a:ext cx="5911850" cy="3695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D2310A67-7F36-44D5-80DB-5E45C3245C52}" type="slidenum">
              <a:rPr lang="en-US" altLang="pt-BR" smtClean="0">
                <a:solidFill>
                  <a:srgbClr val="000000"/>
                </a:solidFill>
              </a:rPr>
              <a:pPr eaLnBrk="1" hangingPunct="1"/>
              <a:t>6</a:t>
            </a:fld>
            <a:endParaRPr lang="en-US" altLang="pt-B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42913" y="739775"/>
            <a:ext cx="5911850" cy="3695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D2310A67-7F36-44D5-80DB-5E45C3245C52}" type="slidenum">
              <a:rPr lang="en-US" altLang="pt-BR" smtClean="0">
                <a:solidFill>
                  <a:srgbClr val="000000"/>
                </a:solidFill>
              </a:rPr>
              <a:pPr eaLnBrk="1" hangingPunct="1"/>
              <a:t>7</a:t>
            </a:fld>
            <a:endParaRPr lang="en-US" altLang="pt-B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42913" y="739775"/>
            <a:ext cx="5911850" cy="3695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D2310A67-7F36-44D5-80DB-5E45C3245C52}" type="slidenum">
              <a:rPr lang="en-US" altLang="pt-BR" smtClean="0">
                <a:solidFill>
                  <a:srgbClr val="000000"/>
                </a:solidFill>
              </a:rPr>
              <a:pPr eaLnBrk="1" hangingPunct="1"/>
              <a:t>8</a:t>
            </a:fld>
            <a:endParaRPr lang="en-US" altLang="pt-B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42913" y="739775"/>
            <a:ext cx="5911850" cy="3695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D2310A67-7F36-44D5-80DB-5E45C3245C52}" type="slidenum">
              <a:rPr lang="en-US" altLang="pt-BR" smtClean="0">
                <a:solidFill>
                  <a:srgbClr val="000000"/>
                </a:solidFill>
              </a:rPr>
              <a:pPr eaLnBrk="1" hangingPunct="1"/>
              <a:t>9</a:t>
            </a:fld>
            <a:endParaRPr lang="en-US" altLang="pt-B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42913" y="739775"/>
            <a:ext cx="5911850" cy="36957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D2310A67-7F36-44D5-80DB-5E45C3245C52}" type="slidenum">
              <a:rPr lang="en-US" altLang="pt-BR" smtClean="0">
                <a:solidFill>
                  <a:srgbClr val="000000"/>
                </a:solidFill>
              </a:rPr>
              <a:pPr eaLnBrk="1" hangingPunct="1"/>
              <a:t>10</a:t>
            </a:fld>
            <a:endParaRPr lang="en-US" altLang="pt-BR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491D4-D52C-4937-A38F-4900B76BD27B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DDF92-510B-48AF-A072-5397ED3D24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2233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30B7B-9A10-44FD-AF18-E332E1126479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05B1D-8FDC-49B6-B4AB-1D2B10388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65949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EC0DC-B96C-4AA1-92A3-A7D7B2EDE0C8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FFB56-8DA2-4310-8F0F-222E2E287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6718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8C97C-D50D-4C8A-9D7E-BCD57D39621C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DF528-E256-4DE8-8654-99478F2FD4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7975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D1A4DA-BA89-4E2C-9A1C-BCB531041C13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06835-5A48-404F-958D-4EA7DFE599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7882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F62BC-F542-4048-86B0-C06D5149EE8C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1D3D8-7898-4EC3-BE17-CF11E5A254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2784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361D4-938E-431C-9F6D-74634AD656B1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FE3CE-6710-4318-8CBD-CCAB0261C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4914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04A52-CAC8-4EB4-A659-D71E37690F02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63C08-61A7-4776-914C-A1AD6120C2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1998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4E17C-58D7-46DE-980A-9830CCEDEDDB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2FE93-8EB6-4B5F-B444-5FE55B4AE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6827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650EE-5C67-45BD-AEB3-FBEAA5F785C4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9D054-3906-48EC-A566-E5B7A69462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6366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DDC87-1EC2-4434-900A-3E961D6C3BD2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ECCE0-E508-45F0-9D40-7D312C83E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5151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2F931-364E-4C65-B4F4-092AF6D0C74D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ECF37-43DF-4A8B-A64C-20B59FF90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65502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2A627-5957-4902-800E-59BC7E202BD6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A33D9-86BE-41D4-A550-394DB2B32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282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6EE46-4EFB-48A7-98B7-EB065DD6AF3F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4F51C-9FDA-4570-A14E-BEADCC74A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2495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E370B8-D772-462E-BBBB-1460367F6C3D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2952D-C4A2-4B03-89B2-B5FC73068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6461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89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E764E-BE79-4741-81CF-187304F73B56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6F902-11BE-43B9-B2D6-58162412F675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83755837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8683D-4F8E-434D-AA59-46F80AA38806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9131B-F81F-455D-B9EA-406B67EBC34D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7735517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0E7C8-F192-430B-A055-4CBE96DA34A7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2B23A-44D8-4FBB-918E-35697E170DEE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0497607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534CE-5D92-49A6-BA92-BE80A7883A4A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22A79-3501-4B56-815F-306552D5746B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1269366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7A715-8EBD-4B18-A3FF-3A2727CE32BB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DB073-E20D-4457-B79F-DE40E3B13D92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6625592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C100A-278F-4558-845D-F03EE96AB337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F4E4B-20EA-400E-86E1-26E366AD0659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1130899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6379D-F11C-4595-9566-FAA02F0DFA98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0B8C3-EB00-4574-BD92-5CDF8569607D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2393462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B9B71-86D3-464C-8808-03E4B997549D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B2F98-FEE1-4935-978C-EB54FC9D9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1967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43C0C-D13B-4867-BD4E-813CF7C7BB8C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1D502-AB2B-4559-A69A-6D304686F798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6880436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28F46-B556-43DE-9D99-183782FD3C09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9FFDD-5B60-4C40-B587-A11BD603B618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7178428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325BE-9CD5-4D60-9720-DE23DD53BB2C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A6ED5-EEE8-4366-AE16-BDBE871A1456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53781077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99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99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96E20-9293-43BB-AD2C-468DF1E4DD33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01FF3-81AB-4681-9C65-0B9DDA14AEF7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18119978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90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A37D8-BE05-4207-9BF5-26E624CC5058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C48B1-2929-429D-BCE3-01259FB20196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27376397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FCD16-35C1-47E2-A0CD-F03B2E944E43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34EC3-EA72-4429-8D28-2C82BF420B98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69311001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77EA7-2B6B-42D7-ABB1-A87B35FE948D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F7D10-1D3C-402B-A6E4-EE09F91A41EF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6392244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8A040-0824-477C-AFA8-2759AEB03ED1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918DE-0044-445E-8392-7262BBB706B2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4647537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B1C42-1D80-45C6-90D6-C5CE6113B701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7E4CC-82AC-46F4-A316-FCDB1224F7E0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75498956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BF16F-2DC1-43C1-8686-B208486A4856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D4267-0DFD-46CB-BC05-041F1642E6CE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10145724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FB557-4FEC-49EC-A335-CBF587A316AF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C2768-6AE8-43F7-B418-0216F4722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1320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26B4D-B5C1-4E13-9E84-3EF9D5D23713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7BCC4-A0F7-448A-B2E8-89A6BF6C2840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3583856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4A1B5-D821-4365-B338-3EF0627DE8EB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CE3EB-BDA0-4AAA-BF7F-330C200A781E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634774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32A0B-D0E1-4007-9EE3-722A1CD51C7F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BCB4C-519C-4038-86E2-002CC36D8460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28461653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0F3B6-8663-4D25-AC23-809313C7B192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F5D5-532B-4143-8237-6EC44FF288F9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1666378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900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900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3FC99-7EC1-4C41-B90A-7118BED8E93E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F3A34-5D86-4FE5-99F4-6835A9B13B58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94691848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382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040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430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44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05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18C82-C3A8-4DCF-AF92-755E9B827F2D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0E185-14AA-4145-A5AE-A260DB088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0375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95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1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37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375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30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4429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CB8507-B856-4A4A-B45D-EC221A5E600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0EA9C4-5E89-42EE-A864-BA287250365D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665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E62DB4-BF16-4C70-82D6-8D4C1DF1209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452A3-C4B7-4FFC-9B79-CC31DBED6441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7399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A3DEFD-C14E-47BC-8302-C826039E3FE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E4F24-6306-4CCE-B777-2DBBAFEC2132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96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655C83-4C01-4FC8-9C27-42F99648DE0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4AF23-C818-4512-93C8-553544CF2FF4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57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D9DD2-1342-44C7-A748-D63D1E6234D9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50634-6B08-425E-8A81-4DCCCE9D1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7687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8944FF-3427-4987-8FA1-826D948EF7B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99405D-A4A3-487E-A3D3-AB8D7C1E913C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532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EDD439-3989-43BC-B52B-8B38DA3464D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4A5CB-1289-464D-AEC3-21147CF0599A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1979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BA17F0-3D1B-4635-987D-A8C9B1D5FF9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DD4C3-20D3-4C77-89D5-2CB99CACA090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0776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16/10/14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48836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6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517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507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827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91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722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B5050-AB24-4442-8CA6-D4ED6D66B701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ABE41-8B24-488C-BE66-CD9B7B281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5659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871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29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355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3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4582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CB8507-B856-4A4A-B45D-EC221A5E600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0EA9C4-5E89-42EE-A864-BA287250365D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052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E62DB4-BF16-4C70-82D6-8D4C1DF1209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452A3-C4B7-4FFC-9B79-CC31DBED6441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6685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A3DEFD-C14E-47BC-8302-C826039E3FE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E4F24-6306-4CCE-B777-2DBBAFEC2132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874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7655C83-4C01-4FC8-9C27-42F99648DE0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F4AF23-C818-4512-93C8-553544CF2FF4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36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8944FF-3427-4987-8FA1-826D948EF7B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99405D-A4A3-487E-A3D3-AB8D7C1E913C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56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044C4-11FC-4F03-B4E6-03A011A7A7A2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EFF36-7BBD-4FED-89E7-02A82558E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30849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EDD439-3989-43BC-B52B-8B38DA3464D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4A5CB-1289-464D-AEC3-21147CF0599A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7677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9388" y="937948"/>
            <a:ext cx="8229600" cy="377163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BA17F0-3D1B-4635-987D-A8C9B1D5FF9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/>
              <a:t>16/10/14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DD4C3-20D3-4C77-89D5-2CB99CACA090}" type="slidenum">
              <a:rPr lang="pt-BR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1342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16/10/14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111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AFD02-C423-4A8A-A7C5-CBE10DAA86A9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7F77B-F8BF-469E-9D2A-36EC3F7DA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12491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20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2.xml"/><Relationship Id="rId20" Type="http://schemas.openxmlformats.org/officeDocument/2006/relationships/theme" Target="../theme/theme6.xml"/><Relationship Id="rId10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0.xml"/><Relationship Id="rId8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895ECF58-8B00-4E1D-939B-4A5C68CCE3F1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DFA4038-056E-431D-9C43-A52D9BC21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5" r:id="rId1"/>
    <p:sldLayoutId id="2147484496" r:id="rId2"/>
    <p:sldLayoutId id="2147484497" r:id="rId3"/>
    <p:sldLayoutId id="2147484498" r:id="rId4"/>
    <p:sldLayoutId id="2147484499" r:id="rId5"/>
    <p:sldLayoutId id="2147484500" r:id="rId6"/>
    <p:sldLayoutId id="2147484501" r:id="rId7"/>
    <p:sldLayoutId id="2147484502" r:id="rId8"/>
    <p:sldLayoutId id="2147484503" r:id="rId9"/>
    <p:sldLayoutId id="2147484504" r:id="rId10"/>
    <p:sldLayoutId id="2147484505" r:id="rId11"/>
  </p:sldLayoutIdLst>
  <p:transition xmlns:p14="http://schemas.microsoft.com/office/powerpoint/2010/main" spd="med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637866D-1DC6-4C2C-8A80-F941D9398B44}" type="datetime1">
              <a:rPr lang="en-US"/>
              <a:pPr>
                <a:defRPr/>
              </a:pPr>
              <a:t>16/10/14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EE4CC9BA-ECE1-4596-AD54-3A53E072C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9" r:id="rId1"/>
    <p:sldLayoutId id="2147484540" r:id="rId2"/>
    <p:sldLayoutId id="2147484541" r:id="rId3"/>
    <p:sldLayoutId id="2147484542" r:id="rId4"/>
    <p:sldLayoutId id="2147484543" r:id="rId5"/>
    <p:sldLayoutId id="2147484544" r:id="rId6"/>
    <p:sldLayoutId id="2147484545" r:id="rId7"/>
    <p:sldLayoutId id="2147484546" r:id="rId8"/>
    <p:sldLayoutId id="2147484547" r:id="rId9"/>
    <p:sldLayoutId id="2147484548" r:id="rId10"/>
    <p:sldLayoutId id="2147484549" r:id="rId11"/>
  </p:sldLayoutIdLst>
  <p:transition xmlns:p14="http://schemas.microsoft.com/office/powerpoint/2010/main" spd="med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7E81ECBB-E338-4C8A-B66B-EF9F3B6A2B29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736DB29D-A5DA-4179-88B9-A6CE9FFD6E11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</p:sldLayoutIdLst>
  <p:transition xmlns:p14="http://schemas.microsoft.com/office/powerpoint/2010/main" spd="med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8D79AC3D-7A99-47A4-9447-3E89FD461578}" type="datetime1">
              <a:rPr lang="en-US" altLang="pt-BR"/>
              <a:pPr>
                <a:defRPr/>
              </a:pPr>
              <a:t>16/10/14</a:t>
            </a:fld>
            <a:endParaRPr lang="en-US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5AF76B0A-E493-4AFD-A957-25B323ECD74A}" type="slidenum">
              <a:rPr lang="en-US" altLang="pt-BR"/>
              <a:pPr>
                <a:defRPr/>
              </a:pPr>
              <a:t>‹#›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 xmlns:p14="http://schemas.microsoft.com/office/powerpoint/2010/main" spd="med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9512" y="-135227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512" y="937288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Lucida Sans Unicode" pitchFamily="34" charset="0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16/10/14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Lucida Sans Unicode" pitchFamily="34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Lucida Sans Unicode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Lucida Sans Unicode" pitchFamily="34" charset="0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95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6" r:id="rId1"/>
    <p:sldLayoutId id="2147484607" r:id="rId2"/>
    <p:sldLayoutId id="2147484608" r:id="rId3"/>
    <p:sldLayoutId id="2147484609" r:id="rId4"/>
    <p:sldLayoutId id="2147484610" r:id="rId5"/>
    <p:sldLayoutId id="2147484611" r:id="rId6"/>
    <p:sldLayoutId id="2147484612" r:id="rId7"/>
    <p:sldLayoutId id="2147484613" r:id="rId8"/>
    <p:sldLayoutId id="2147484614" r:id="rId9"/>
    <p:sldLayoutId id="2147484615" r:id="rId10"/>
    <p:sldLayoutId id="2147484616" r:id="rId11"/>
    <p:sldLayoutId id="2147484617" r:id="rId12"/>
    <p:sldLayoutId id="2147484618" r:id="rId13"/>
    <p:sldLayoutId id="2147484619" r:id="rId14"/>
    <p:sldLayoutId id="2147484620" r:id="rId15"/>
    <p:sldLayoutId id="2147484621" r:id="rId16"/>
    <p:sldLayoutId id="2147484622" r:id="rId17"/>
    <p:sldLayoutId id="2147484623" r:id="rId18"/>
    <p:sldLayoutId id="2147484624" r:id="rId1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79512" y="-135227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79512" y="937288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3AE59AF8-8BC2-4E7D-81DD-E78DEF157274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Lucida Sans Unicode" pitchFamily="34" charset="0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16/10/14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Lucida Sans Unicode" pitchFamily="34" charset="0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pt-B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Lucida Sans Unicode" pitchFamily="34" charset="0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763C4E1-ACF8-4981-BE17-AB42B139F336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Lucida Sans Unicode" pitchFamily="34" charset="0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t-BR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79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6" r:id="rId1"/>
    <p:sldLayoutId id="2147484627" r:id="rId2"/>
    <p:sldLayoutId id="2147484628" r:id="rId3"/>
    <p:sldLayoutId id="2147484629" r:id="rId4"/>
    <p:sldLayoutId id="2147484630" r:id="rId5"/>
    <p:sldLayoutId id="2147484631" r:id="rId6"/>
    <p:sldLayoutId id="2147484632" r:id="rId7"/>
    <p:sldLayoutId id="2147484633" r:id="rId8"/>
    <p:sldLayoutId id="2147484634" r:id="rId9"/>
    <p:sldLayoutId id="2147484635" r:id="rId10"/>
    <p:sldLayoutId id="2147484636" r:id="rId11"/>
    <p:sldLayoutId id="2147484637" r:id="rId12"/>
    <p:sldLayoutId id="2147484638" r:id="rId13"/>
    <p:sldLayoutId id="2147484639" r:id="rId14"/>
    <p:sldLayoutId id="2147484640" r:id="rId15"/>
    <p:sldLayoutId id="2147484641" r:id="rId16"/>
    <p:sldLayoutId id="2147484642" r:id="rId17"/>
    <p:sldLayoutId id="2147484643" r:id="rId18"/>
    <p:sldLayoutId id="2147484644" r:id="rId19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157805" y="2351767"/>
            <a:ext cx="38713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PT Serif"/>
                <a:cs typeface="PT Serif"/>
              </a:rPr>
              <a:t>Learning from the </a:t>
            </a:r>
            <a:r>
              <a:rPr lang="en-US" dirty="0" smtClean="0">
                <a:solidFill>
                  <a:schemeClr val="bg1"/>
                </a:solidFill>
                <a:latin typeface="PT Serif"/>
                <a:cs typeface="PT Serif"/>
              </a:rPr>
              <a:t>application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PT Serif"/>
                <a:cs typeface="PT Serif"/>
              </a:rPr>
              <a:t>of </a:t>
            </a:r>
            <a:r>
              <a:rPr lang="en-US" dirty="0">
                <a:solidFill>
                  <a:schemeClr val="bg1"/>
                </a:solidFill>
                <a:latin typeface="PT Serif"/>
                <a:cs typeface="PT Serif"/>
              </a:rPr>
              <a:t>rubrics methodology to </a:t>
            </a:r>
            <a:r>
              <a:rPr lang="en-US" dirty="0" smtClean="0">
                <a:solidFill>
                  <a:schemeClr val="bg1"/>
                </a:solidFill>
                <a:latin typeface="PT Serif"/>
                <a:cs typeface="PT Serif"/>
              </a:rPr>
              <a:t>evaluate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PT Serif"/>
                <a:cs typeface="PT Serif"/>
              </a:rPr>
              <a:t>a </a:t>
            </a:r>
            <a:r>
              <a:rPr lang="en-US" dirty="0">
                <a:solidFill>
                  <a:schemeClr val="bg1"/>
                </a:solidFill>
                <a:latin typeface="PT Serif"/>
                <a:cs typeface="PT Serif"/>
              </a:rPr>
              <a:t>complex and large </a:t>
            </a:r>
            <a:r>
              <a:rPr lang="en-US" dirty="0" smtClean="0">
                <a:solidFill>
                  <a:schemeClr val="bg1"/>
                </a:solidFill>
                <a:latin typeface="PT Serif"/>
                <a:cs typeface="PT Serif"/>
              </a:rPr>
              <a:t>educational</a:t>
            </a:r>
          </a:p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PT Serif"/>
                <a:cs typeface="PT Serif"/>
              </a:rPr>
              <a:t>intervention </a:t>
            </a:r>
            <a:r>
              <a:rPr lang="en-US" dirty="0">
                <a:solidFill>
                  <a:schemeClr val="bg1"/>
                </a:solidFill>
                <a:latin typeface="PT Serif"/>
                <a:cs typeface="PT Serif"/>
              </a:rPr>
              <a:t>in Brazil</a:t>
            </a:r>
            <a:endParaRPr lang="pt-BR" b="1" dirty="0">
              <a:solidFill>
                <a:schemeClr val="bg1"/>
              </a:solidFill>
              <a:latin typeface="PT Serif"/>
              <a:cs typeface="PT Serif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85986" y="4178389"/>
            <a:ext cx="2902742" cy="1183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419" tIns="50709" rIns="101419" bIns="50709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1000" dirty="0" smtClean="0">
                <a:solidFill>
                  <a:schemeClr val="bg1"/>
                </a:solidFill>
                <a:latin typeface="PT Serif"/>
                <a:cs typeface="PT Serif"/>
              </a:rPr>
              <a:t>Mônica Pinto, Ana Paula Brandão,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PT Serif"/>
                <a:cs typeface="PT Serif"/>
              </a:rPr>
              <a:t>Rosalina </a:t>
            </a:r>
            <a:r>
              <a:rPr lang="en-US" sz="1000" dirty="0" err="1" smtClean="0">
                <a:solidFill>
                  <a:schemeClr val="bg1"/>
                </a:solidFill>
                <a:latin typeface="PT Serif"/>
                <a:cs typeface="PT Serif"/>
              </a:rPr>
              <a:t>Soares</a:t>
            </a:r>
            <a:r>
              <a:rPr lang="en-US" sz="1000" dirty="0" smtClean="0">
                <a:solidFill>
                  <a:schemeClr val="bg1"/>
                </a:solidFill>
                <a:latin typeface="PT Serif"/>
                <a:cs typeface="PT Serif"/>
              </a:rPr>
              <a:t> and </a:t>
            </a:r>
            <a:r>
              <a:rPr lang="en-US" sz="1000" dirty="0" err="1" smtClean="0">
                <a:solidFill>
                  <a:schemeClr val="bg1"/>
                </a:solidFill>
                <a:latin typeface="PT Serif"/>
                <a:cs typeface="PT Serif"/>
              </a:rPr>
              <a:t>Thomaz</a:t>
            </a:r>
            <a:r>
              <a:rPr lang="en-US" sz="1000" dirty="0" smtClean="0">
                <a:solidFill>
                  <a:schemeClr val="bg1"/>
                </a:solidFill>
                <a:latin typeface="PT Serif"/>
                <a:cs typeface="PT Serif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PT Serif"/>
                <a:cs typeface="PT Serif"/>
              </a:rPr>
              <a:t>Chianca</a:t>
            </a:r>
            <a:r>
              <a:rPr lang="en-US" sz="1000" dirty="0" smtClean="0">
                <a:solidFill>
                  <a:schemeClr val="bg1"/>
                </a:solidFill>
                <a:latin typeface="PT Serif"/>
                <a:cs typeface="PT Serif"/>
              </a:rPr>
              <a:t>.</a:t>
            </a:r>
          </a:p>
          <a:p>
            <a:r>
              <a:rPr lang="en-US" sz="1000" b="1" dirty="0" smtClean="0">
                <a:solidFill>
                  <a:schemeClr val="bg1"/>
                </a:solidFill>
                <a:latin typeface="PT Serif"/>
                <a:cs typeface="PT Serif"/>
              </a:rPr>
              <a:t>Roberto Marinho Foundation</a:t>
            </a:r>
          </a:p>
          <a:p>
            <a:endParaRPr lang="en-US" sz="1000" dirty="0" smtClean="0">
              <a:solidFill>
                <a:schemeClr val="bg1"/>
              </a:solidFill>
              <a:latin typeface="PT Serif"/>
              <a:cs typeface="PT Serif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PT Serif"/>
                <a:cs typeface="PT Serif"/>
              </a:rPr>
              <a:t>Presentation at the 	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PT Serif"/>
                <a:cs typeface="PT Serif"/>
              </a:rPr>
              <a:t>Denver, CO., USA - October 2014</a:t>
            </a:r>
            <a:endParaRPr lang="en-US" sz="1000" dirty="0">
              <a:solidFill>
                <a:schemeClr val="bg1"/>
              </a:solidFill>
              <a:latin typeface="PT Serif"/>
              <a:cs typeface="PT Serif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765" y="4684273"/>
            <a:ext cx="631037" cy="67621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533" y="4643922"/>
            <a:ext cx="713744" cy="71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7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0" y="0"/>
            <a:ext cx="4618304" cy="5715000"/>
            <a:chOff x="0" y="0"/>
            <a:chExt cx="4618304" cy="5715000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618304" cy="5715000"/>
            </a:xfrm>
            <a:prstGeom prst="rect">
              <a:avLst/>
            </a:prstGeom>
          </p:spPr>
        </p:pic>
        <p:sp>
          <p:nvSpPr>
            <p:cNvPr id="12" name="CaixaDeTexto 1"/>
            <p:cNvSpPr txBox="1">
              <a:spLocks noChangeArrowheads="1"/>
            </p:cNvSpPr>
            <p:nvPr/>
          </p:nvSpPr>
          <p:spPr bwMode="auto">
            <a:xfrm>
              <a:off x="201613" y="1702469"/>
              <a:ext cx="4141787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marL="180975" indent="-180975" eaLnBrk="1" hangingPunct="1">
                <a:lnSpc>
                  <a:spcPct val="150000"/>
                </a:lnSpc>
              </a:pP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• Stakeholders </a:t>
              </a:r>
              <a:r>
                <a:rPr lang="en-US" dirty="0">
                  <a:solidFill>
                    <a:schemeClr val="bg1"/>
                  </a:solidFill>
                  <a:latin typeface="Calibri" pitchFamily="34" charset="0"/>
                </a:rPr>
                <a:t>together:  what we really need to know about the quality, importance and value of the </a:t>
              </a: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project</a:t>
              </a:r>
            </a:p>
            <a:p>
              <a:pPr marL="180975" indent="-180975" eaLnBrk="1" hangingPunct="1">
                <a:lnSpc>
                  <a:spcPct val="150000"/>
                </a:lnSpc>
              </a:pPr>
              <a:endParaRPr lang="en-US" dirty="0">
                <a:solidFill>
                  <a:schemeClr val="bg1"/>
                </a:solidFill>
                <a:latin typeface="Calibri" pitchFamily="34" charset="0"/>
              </a:endParaRPr>
            </a:p>
            <a:p>
              <a:pPr marL="180975" indent="-180975" eaLnBrk="1" hangingPunct="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Help from an external consultant to produce powerful conversation: what we need do make decisions? To improve the </a:t>
              </a:r>
              <a:r>
                <a:rPr lang="en-US" dirty="0" err="1" smtClean="0">
                  <a:solidFill>
                    <a:schemeClr val="bg1"/>
                  </a:solidFill>
                  <a:latin typeface="Calibri" pitchFamily="34" charset="0"/>
                </a:rPr>
                <a:t>iniciative</a:t>
              </a: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? To be accountable?</a:t>
              </a:r>
              <a:endParaRPr lang="en-US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" name="Rectangle 28"/>
            <p:cNvSpPr>
              <a:spLocks noChangeArrowheads="1"/>
            </p:cNvSpPr>
            <p:nvPr/>
          </p:nvSpPr>
          <p:spPr bwMode="auto">
            <a:xfrm>
              <a:off x="344488" y="429217"/>
              <a:ext cx="3179762" cy="96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1411" tIns="50705" rIns="101411" bIns="50705">
              <a:spAutoFit/>
            </a:bodyPr>
            <a:lstStyle/>
            <a:p>
              <a:pPr defTabSz="1125538"/>
              <a:r>
                <a:rPr 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Focus on what is really important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755791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0"/>
            <a:ext cx="4618304" cy="5715000"/>
            <a:chOff x="0" y="0"/>
            <a:chExt cx="4618304" cy="571500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618304" cy="5715000"/>
            </a:xfrm>
            <a:prstGeom prst="rect">
              <a:avLst/>
            </a:prstGeom>
          </p:spPr>
        </p:pic>
        <p:sp>
          <p:nvSpPr>
            <p:cNvPr id="12" name="CaixaDeTexto 1"/>
            <p:cNvSpPr txBox="1">
              <a:spLocks noChangeArrowheads="1"/>
            </p:cNvSpPr>
            <p:nvPr/>
          </p:nvSpPr>
          <p:spPr bwMode="auto">
            <a:xfrm>
              <a:off x="238258" y="2092309"/>
              <a:ext cx="4141787" cy="2126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marL="285750" indent="-285750" eaLnBrk="1" hangingPunct="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Its important to generate real evaluative questions: not a laundry list</a:t>
              </a:r>
            </a:p>
            <a:p>
              <a:pPr marL="285750" indent="-285750" eaLnBrk="1" hangingPunct="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dirty="0" smtClean="0">
                <a:solidFill>
                  <a:schemeClr val="bg1"/>
                </a:solidFill>
                <a:latin typeface="Calibri" pitchFamily="34" charset="0"/>
              </a:endParaRPr>
            </a:p>
            <a:p>
              <a:pPr marL="285750" indent="-285750" eaLnBrk="1" hangingPunct="1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We </a:t>
              </a:r>
              <a:r>
                <a:rPr lang="en-US" dirty="0">
                  <a:solidFill>
                    <a:schemeClr val="bg1"/>
                  </a:solidFill>
                  <a:latin typeface="Calibri" pitchFamily="34" charset="0"/>
                </a:rPr>
                <a:t>should not be afraid of asking difficult questions</a:t>
              </a:r>
            </a:p>
          </p:txBody>
        </p:sp>
        <p:sp>
          <p:nvSpPr>
            <p:cNvPr id="13" name="Rectangle 28"/>
            <p:cNvSpPr>
              <a:spLocks noChangeArrowheads="1"/>
            </p:cNvSpPr>
            <p:nvPr/>
          </p:nvSpPr>
          <p:spPr bwMode="auto">
            <a:xfrm>
              <a:off x="344488" y="429217"/>
              <a:ext cx="3179762" cy="96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1411" tIns="50705" rIns="101411" bIns="50705">
              <a:spAutoFit/>
            </a:bodyPr>
            <a:lstStyle/>
            <a:p>
              <a:pPr defTabSz="1125538"/>
              <a:r>
                <a:rPr 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Ask the right and principal questions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219346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18303" cy="5714999"/>
          </a:xfrm>
          <a:prstGeom prst="rect">
            <a:avLst/>
          </a:prstGeom>
        </p:spPr>
      </p:pic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201613" y="1664369"/>
            <a:ext cx="4416691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Discuss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and negotiate among the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stakeholders what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constitute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an outstanding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, good, regular or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bad performance 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The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evaluation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standards became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more clear to everyone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involved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It does not mean made it easier to us: sometimes we are harder at ourselves creating rubrics with tighter standards</a:t>
            </a:r>
            <a:endParaRPr lang="en-US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Rectangle 28"/>
          <p:cNvSpPr>
            <a:spLocks noChangeArrowheads="1"/>
          </p:cNvSpPr>
          <p:nvPr/>
        </p:nvSpPr>
        <p:spPr bwMode="auto">
          <a:xfrm>
            <a:off x="344488" y="429217"/>
            <a:ext cx="3179762" cy="9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/>
          <a:p>
            <a:pPr defTabSz="1125538"/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Rubrics increased buy in</a:t>
            </a:r>
          </a:p>
        </p:txBody>
      </p:sp>
    </p:spTree>
    <p:extLst>
      <p:ext uri="{BB962C8B-B14F-4D97-AF65-F5344CB8AC3E}">
        <p14:creationId xmlns:p14="http://schemas.microsoft.com/office/powerpoint/2010/main" val="304252678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0"/>
            <a:ext cx="4618303" cy="5714999"/>
            <a:chOff x="0" y="0"/>
            <a:chExt cx="4618303" cy="5714999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618303" cy="5714999"/>
            </a:xfrm>
            <a:prstGeom prst="rect">
              <a:avLst/>
            </a:prstGeom>
          </p:spPr>
        </p:pic>
        <p:grpSp>
          <p:nvGrpSpPr>
            <p:cNvPr id="3" name="Grupo 2"/>
            <p:cNvGrpSpPr/>
            <p:nvPr/>
          </p:nvGrpSpPr>
          <p:grpSpPr>
            <a:xfrm>
              <a:off x="201613" y="429217"/>
              <a:ext cx="4416690" cy="4413440"/>
              <a:chOff x="201613" y="429217"/>
              <a:chExt cx="4416690" cy="4413440"/>
            </a:xfrm>
          </p:grpSpPr>
          <p:sp>
            <p:nvSpPr>
              <p:cNvPr id="12" name="CaixaDeTexto 1"/>
              <p:cNvSpPr txBox="1">
                <a:spLocks noChangeArrowheads="1"/>
              </p:cNvSpPr>
              <p:nvPr/>
            </p:nvSpPr>
            <p:spPr bwMode="auto">
              <a:xfrm>
                <a:off x="201613" y="2534333"/>
                <a:ext cx="4416690" cy="2308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marL="285750" indent="-285750" eaLnBrk="1" hangingPunct="1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Calibri" pitchFamily="34" charset="0"/>
                  </a:rPr>
                  <a:t>Rubrics </a:t>
                </a:r>
                <a:r>
                  <a:rPr lang="en-US" dirty="0">
                    <a:solidFill>
                      <a:schemeClr val="bg1"/>
                    </a:solidFill>
                    <a:latin typeface="Calibri" pitchFamily="34" charset="0"/>
                  </a:rPr>
                  <a:t>created </a:t>
                </a:r>
                <a:r>
                  <a:rPr lang="en-US" dirty="0" smtClean="0">
                    <a:solidFill>
                      <a:schemeClr val="bg1"/>
                    </a:solidFill>
                    <a:latin typeface="Calibri" pitchFamily="34" charset="0"/>
                  </a:rPr>
                  <a:t>&gt;&gt; The </a:t>
                </a:r>
                <a:r>
                  <a:rPr lang="en-US" dirty="0">
                    <a:solidFill>
                      <a:schemeClr val="bg1"/>
                    </a:solidFill>
                    <a:latin typeface="Calibri" pitchFamily="34" charset="0"/>
                  </a:rPr>
                  <a:t>main evidence we </a:t>
                </a:r>
                <a:r>
                  <a:rPr lang="en-US" dirty="0" smtClean="0">
                    <a:solidFill>
                      <a:schemeClr val="bg1"/>
                    </a:solidFill>
                    <a:latin typeface="Calibri" pitchFamily="34" charset="0"/>
                  </a:rPr>
                  <a:t>need: how good is good?</a:t>
                </a:r>
              </a:p>
              <a:p>
                <a:pPr marL="285750" indent="-285750" eaLnBrk="1" hangingPunct="1">
                  <a:buFont typeface="Arial" panose="020B0604020202020204" pitchFamily="34" charset="0"/>
                  <a:buChar char="•"/>
                </a:pPr>
                <a:endParaRPr lang="en-US" dirty="0" smtClean="0">
                  <a:solidFill>
                    <a:schemeClr val="bg1"/>
                  </a:solidFill>
                  <a:latin typeface="Calibri" pitchFamily="34" charset="0"/>
                </a:endParaRPr>
              </a:p>
              <a:p>
                <a:pPr marL="285750" indent="-285750" eaLnBrk="1" hangingPunct="1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Calibri" pitchFamily="34" charset="0"/>
                  </a:rPr>
                  <a:t>Evidence clearly defined &gt;&gt; it is more easy to define the data we need to collect</a:t>
                </a:r>
              </a:p>
              <a:p>
                <a:pPr marL="285750" indent="-285750" eaLnBrk="1" hangingPunct="1">
                  <a:buFont typeface="Arial" panose="020B0604020202020204" pitchFamily="34" charset="0"/>
                  <a:buChar char="•"/>
                </a:pPr>
                <a:endParaRPr lang="en-US" dirty="0" smtClean="0">
                  <a:solidFill>
                    <a:schemeClr val="bg1"/>
                  </a:solidFill>
                  <a:latin typeface="Calibri" pitchFamily="34" charset="0"/>
                </a:endParaRPr>
              </a:p>
              <a:p>
                <a:pPr marL="285750" indent="-285750" eaLnBrk="1" hangingPunct="1"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bg1"/>
                    </a:solidFill>
                    <a:latin typeface="Calibri" pitchFamily="34" charset="0"/>
                  </a:rPr>
                  <a:t>Instruments adequate </a:t>
                </a:r>
                <a:r>
                  <a:rPr lang="en-US" smtClean="0">
                    <a:solidFill>
                      <a:schemeClr val="bg1"/>
                    </a:solidFill>
                    <a:latin typeface="Calibri" pitchFamily="34" charset="0"/>
                  </a:rPr>
                  <a:t>and accurate </a:t>
                </a:r>
                <a:r>
                  <a:rPr lang="en-US" dirty="0" smtClean="0">
                    <a:solidFill>
                      <a:schemeClr val="bg1"/>
                    </a:solidFill>
                    <a:latin typeface="Calibri" pitchFamily="34" charset="0"/>
                  </a:rPr>
                  <a:t>to apply</a:t>
                </a:r>
                <a:endParaRPr lang="en-US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13" name="Rectangle 28"/>
              <p:cNvSpPr>
                <a:spLocks noChangeArrowheads="1"/>
              </p:cNvSpPr>
              <p:nvPr/>
            </p:nvSpPr>
            <p:spPr bwMode="auto">
              <a:xfrm>
                <a:off x="344487" y="429217"/>
                <a:ext cx="4273816" cy="1395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01411" tIns="50705" rIns="101411" bIns="50705">
                <a:spAutoFit/>
              </a:bodyPr>
              <a:lstStyle/>
              <a:p>
                <a:pPr defTabSz="1125538"/>
                <a:r>
                  <a:rPr lang="en-US" sz="28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Arial" pitchFamily="34" charset="0"/>
                  </a:rPr>
                  <a:t>Facilitated definition of which evidence to collect and instruments to use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208635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0"/>
            <a:ext cx="4618303" cy="5714998"/>
            <a:chOff x="0" y="0"/>
            <a:chExt cx="4618303" cy="5714998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618303" cy="5714998"/>
            </a:xfrm>
            <a:prstGeom prst="rect">
              <a:avLst/>
            </a:prstGeom>
          </p:spPr>
        </p:pic>
        <p:sp>
          <p:nvSpPr>
            <p:cNvPr id="12" name="CaixaDeTexto 1"/>
            <p:cNvSpPr txBox="1">
              <a:spLocks noChangeArrowheads="1"/>
            </p:cNvSpPr>
            <p:nvPr/>
          </p:nvSpPr>
          <p:spPr bwMode="auto">
            <a:xfrm>
              <a:off x="273050" y="2350762"/>
              <a:ext cx="3846511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Focused and smaller reports 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endParaRPr lang="en-US" dirty="0" smtClean="0">
                <a:solidFill>
                  <a:schemeClr val="bg1"/>
                </a:solidFill>
                <a:latin typeface="Calibri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Evaluators: </a:t>
              </a:r>
              <a:r>
                <a:rPr lang="en-US" dirty="0" err="1" smtClean="0">
                  <a:solidFill>
                    <a:schemeClr val="bg1"/>
                  </a:solidFill>
                  <a:latin typeface="Calibri" pitchFamily="34" charset="0"/>
                </a:rPr>
                <a:t>analyse</a:t>
              </a: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 </a:t>
              </a:r>
              <a:r>
                <a:rPr lang="en-US" dirty="0">
                  <a:solidFill>
                    <a:schemeClr val="bg1"/>
                  </a:solidFill>
                  <a:latin typeface="Calibri" pitchFamily="34" charset="0"/>
                </a:rPr>
                <a:t>the evaluation </a:t>
              </a: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data</a:t>
              </a:r>
              <a:r>
                <a:rPr lang="en-US" dirty="0">
                  <a:solidFill>
                    <a:schemeClr val="bg1"/>
                  </a:solidFill>
                  <a:latin typeface="Calibri" pitchFamily="34" charset="0"/>
                </a:rPr>
                <a:t> </a:t>
              </a: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to </a:t>
              </a:r>
              <a:r>
                <a:rPr lang="en-US" dirty="0">
                  <a:solidFill>
                    <a:schemeClr val="bg1"/>
                  </a:solidFill>
                  <a:latin typeface="Calibri" pitchFamily="34" charset="0"/>
                </a:rPr>
                <a:t>answer the evaluative </a:t>
              </a: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questions</a:t>
              </a: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endParaRPr lang="en-US" dirty="0" smtClean="0">
                <a:solidFill>
                  <a:schemeClr val="bg1"/>
                </a:solidFill>
                <a:latin typeface="Calibri" pitchFamily="34" charset="0"/>
              </a:endParaRPr>
            </a:p>
            <a:p>
              <a:pPr marL="285750" indent="-285750" eaLnBrk="1" hangingPunct="1">
                <a:buFont typeface="Arial" panose="020B0604020202020204" pitchFamily="34" charset="0"/>
                <a:buChar char="•"/>
              </a:pPr>
              <a:r>
                <a:rPr lang="en-US" dirty="0" err="1" smtClean="0">
                  <a:solidFill>
                    <a:schemeClr val="bg1"/>
                  </a:solidFill>
                  <a:latin typeface="Calibri" pitchFamily="34" charset="0"/>
                </a:rPr>
                <a:t>Projetc</a:t>
              </a: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 managers: make decisions</a:t>
              </a:r>
              <a:endParaRPr lang="en-US" dirty="0">
                <a:solidFill>
                  <a:schemeClr val="bg1"/>
                </a:solidFill>
                <a:latin typeface="Calibri" pitchFamily="34" charset="0"/>
              </a:endParaRPr>
            </a:p>
            <a:p>
              <a:pPr eaLnBrk="1" hangingPunct="1"/>
              <a:endParaRPr lang="en-US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3" name="Rectangle 28"/>
            <p:cNvSpPr>
              <a:spLocks noChangeArrowheads="1"/>
            </p:cNvSpPr>
            <p:nvPr/>
          </p:nvSpPr>
          <p:spPr bwMode="auto">
            <a:xfrm>
              <a:off x="344487" y="429217"/>
              <a:ext cx="3703638" cy="96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1411" tIns="50705" rIns="101411" bIns="50705">
              <a:spAutoFit/>
            </a:bodyPr>
            <a:lstStyle/>
            <a:p>
              <a:pPr defTabSz="1125538"/>
              <a:r>
                <a:rPr 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Smaller and to the point reports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24914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8"/>
          <p:cNvSpPr>
            <a:spLocks noChangeArrowheads="1"/>
          </p:cNvSpPr>
          <p:nvPr/>
        </p:nvSpPr>
        <p:spPr bwMode="auto">
          <a:xfrm>
            <a:off x="134938" y="133582"/>
            <a:ext cx="3675061" cy="9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/>
          <a:p>
            <a:pPr defTabSz="1125538"/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Of course there are challenges!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4775498" y="0"/>
            <a:ext cx="4368502" cy="5715000"/>
            <a:chOff x="4775498" y="0"/>
            <a:chExt cx="4368502" cy="5715000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498" y="0"/>
              <a:ext cx="4368502" cy="5715000"/>
            </a:xfrm>
            <a:prstGeom prst="rect">
              <a:avLst/>
            </a:prstGeom>
          </p:spPr>
        </p:pic>
        <p:grpSp>
          <p:nvGrpSpPr>
            <p:cNvPr id="3" name="Grupo 2"/>
            <p:cNvGrpSpPr/>
            <p:nvPr/>
          </p:nvGrpSpPr>
          <p:grpSpPr>
            <a:xfrm>
              <a:off x="5371620" y="3130522"/>
              <a:ext cx="2695575" cy="1690877"/>
              <a:chOff x="5371620" y="3130522"/>
              <a:chExt cx="2695575" cy="1690877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5373851" y="3130522"/>
                <a:ext cx="245693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latin typeface="Calibri" pitchFamily="34" charset="0"/>
                  </a:rPr>
                  <a:t>. Complex to do</a:t>
                </a:r>
                <a:endParaRPr lang="pt-BR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Retângulo 5"/>
              <p:cNvSpPr/>
              <p:nvPr/>
            </p:nvSpPr>
            <p:spPr>
              <a:xfrm>
                <a:off x="5410208" y="3520990"/>
                <a:ext cx="1881862" cy="3488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Calibri" pitchFamily="34" charset="0"/>
                  </a:rPr>
                  <a:t>. Intensive work</a:t>
                </a:r>
                <a:endParaRPr lang="pt-BR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5414077" y="3860821"/>
                <a:ext cx="2007474" cy="3616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eaLnBrk="1" hangingPunct="1">
                  <a:lnSpc>
                    <a:spcPts val="2100"/>
                  </a:lnSpc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Calibri" pitchFamily="34" charset="0"/>
                  </a:rPr>
                  <a:t>. Train </a:t>
                </a:r>
                <a:r>
                  <a:rPr lang="en-US" sz="2000" b="1" dirty="0">
                    <a:solidFill>
                      <a:schemeClr val="bg1"/>
                    </a:solidFill>
                    <a:latin typeface="Calibri" pitchFamily="34" charset="0"/>
                  </a:rPr>
                  <a:t>evaluators</a:t>
                </a:r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5371620" y="4184045"/>
                <a:ext cx="2695575" cy="637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1" hangingPunct="1">
                  <a:lnSpc>
                    <a:spcPts val="2100"/>
                  </a:lnSpc>
                </a:pPr>
                <a:r>
                  <a:rPr lang="en-US" sz="2000" b="1" dirty="0" smtClean="0">
                    <a:solidFill>
                      <a:schemeClr val="bg1"/>
                    </a:solidFill>
                    <a:latin typeface="Calibri" pitchFamily="34" charset="0"/>
                  </a:rPr>
                  <a:t> . Search for unexpected effects</a:t>
                </a:r>
                <a:endParaRPr lang="en-US" sz="2000" b="1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229696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8"/>
          <p:cNvSpPr>
            <a:spLocks noChangeArrowheads="1"/>
          </p:cNvSpPr>
          <p:nvPr/>
        </p:nvSpPr>
        <p:spPr bwMode="auto">
          <a:xfrm>
            <a:off x="134938" y="133582"/>
            <a:ext cx="4390758" cy="9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/>
          <a:p>
            <a:pPr defTabSz="1125538"/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Evaluation </a:t>
            </a:r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process with Rubrics: 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lessons learned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696" y="0"/>
            <a:ext cx="4618304" cy="5715000"/>
          </a:xfrm>
          <a:prstGeom prst="rect">
            <a:avLst/>
          </a:prstGeom>
        </p:spPr>
      </p:pic>
      <p:sp>
        <p:nvSpPr>
          <p:cNvPr id="11" name="CaixaDeTexto 1"/>
          <p:cNvSpPr txBox="1">
            <a:spLocks noChangeArrowheads="1"/>
          </p:cNvSpPr>
          <p:nvPr/>
        </p:nvSpPr>
        <p:spPr bwMode="auto">
          <a:xfrm>
            <a:off x="4589729" y="1947630"/>
            <a:ext cx="4416690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Rethinking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macro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strategies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Better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criteria to select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territories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Improving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teams' management processes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Changing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things on the go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Monitoring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system needed urgent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changes</a:t>
            </a:r>
          </a:p>
          <a:p>
            <a:pPr marL="285750" indent="-28575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Better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use of project resources</a:t>
            </a:r>
          </a:p>
        </p:txBody>
      </p:sp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4608779" y="1252503"/>
            <a:ext cx="4759590" cy="46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SPECIFIC CONTRIBUTIONS TO MANAGEMENT</a:t>
            </a:r>
          </a:p>
        </p:txBody>
      </p:sp>
    </p:spTree>
    <p:extLst>
      <p:ext uri="{BB962C8B-B14F-4D97-AF65-F5344CB8AC3E}">
        <p14:creationId xmlns:p14="http://schemas.microsoft.com/office/powerpoint/2010/main" val="278854491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181725" y="3914775"/>
            <a:ext cx="2143125" cy="1733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657" y="4492840"/>
            <a:ext cx="760440" cy="81487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849" y="4390040"/>
            <a:ext cx="874601" cy="870957"/>
          </a:xfrm>
          <a:prstGeom prst="rect">
            <a:avLst/>
          </a:prstGeom>
        </p:spPr>
      </p:pic>
      <p:sp>
        <p:nvSpPr>
          <p:cNvPr id="6" name="CaixaDeTexto 1"/>
          <p:cNvSpPr txBox="1">
            <a:spLocks noChangeArrowheads="1"/>
          </p:cNvSpPr>
          <p:nvPr/>
        </p:nvSpPr>
        <p:spPr bwMode="auto">
          <a:xfrm>
            <a:off x="2226233" y="3178673"/>
            <a:ext cx="3771700" cy="37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ts val="2100"/>
              </a:lnSpc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monicap@frm.org.br</a:t>
            </a:r>
          </a:p>
        </p:txBody>
      </p:sp>
      <p:sp>
        <p:nvSpPr>
          <p:cNvPr id="8" name="Rectangle 28"/>
          <p:cNvSpPr>
            <a:spLocks noChangeArrowheads="1"/>
          </p:cNvSpPr>
          <p:nvPr/>
        </p:nvSpPr>
        <p:spPr bwMode="auto">
          <a:xfrm>
            <a:off x="2144612" y="2177706"/>
            <a:ext cx="3427411" cy="71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/>
          <a:p>
            <a:pPr defTabSz="1125538"/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Arial" pitchFamily="34" charset="0"/>
              </a:rPr>
              <a:t>Thank you!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19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ChangeArrowheads="1"/>
          </p:cNvSpPr>
          <p:nvPr/>
        </p:nvSpPr>
        <p:spPr bwMode="auto">
          <a:xfrm>
            <a:off x="180975" y="1254017"/>
            <a:ext cx="8963024" cy="272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5" tIns="45701" rIns="91405" bIns="45701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30000"/>
              </a:spcBef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Non-governmental organization founded in 1977 in Brazil</a:t>
            </a:r>
          </a:p>
          <a:p>
            <a:pPr marL="342900" indent="-342900">
              <a:lnSpc>
                <a:spcPct val="150000"/>
              </a:lnSpc>
              <a:spcBef>
                <a:spcPct val="30000"/>
              </a:spcBef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A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partnership-based organization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: governments, NGOs and private companies</a:t>
            </a:r>
          </a:p>
          <a:p>
            <a:pPr marL="342900" indent="-342900">
              <a:lnSpc>
                <a:spcPct val="150000"/>
              </a:lnSpc>
              <a:spcBef>
                <a:spcPct val="30000"/>
              </a:spcBef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Focus on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education using communication technologies</a:t>
            </a:r>
          </a:p>
          <a:p>
            <a:pPr marL="342900" indent="-342900">
              <a:lnSpc>
                <a:spcPct val="150000"/>
              </a:lnSpc>
              <a:spcBef>
                <a:spcPct val="30000"/>
              </a:spcBef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Target: youth and adults</a:t>
            </a:r>
          </a:p>
          <a:p>
            <a:pPr marL="342900" indent="-342900">
              <a:lnSpc>
                <a:spcPct val="150000"/>
              </a:lnSpc>
              <a:spcBef>
                <a:spcPct val="30000"/>
              </a:spcBef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Areas: education, heritage, environment and communication</a:t>
            </a:r>
          </a:p>
        </p:txBody>
      </p:sp>
      <p:sp>
        <p:nvSpPr>
          <p:cNvPr id="25605" name="Rectangle 28"/>
          <p:cNvSpPr>
            <a:spLocks noChangeArrowheads="1"/>
          </p:cNvSpPr>
          <p:nvPr/>
        </p:nvSpPr>
        <p:spPr bwMode="auto">
          <a:xfrm>
            <a:off x="0" y="214357"/>
            <a:ext cx="9143999" cy="108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/>
          <a:p>
            <a:pPr algn="ctr" defTabSz="1125538"/>
            <a:r>
              <a:rPr lang="pt-BR" sz="3600" b="1" dirty="0" smtClean="0">
                <a:solidFill>
                  <a:schemeClr val="bg1"/>
                </a:solidFill>
                <a:effectLst/>
                <a:latin typeface="+mj-lt"/>
                <a:cs typeface="Arial" pitchFamily="34" charset="0"/>
              </a:rPr>
              <a:t>Roberto Marinho Foundation</a:t>
            </a:r>
            <a:endParaRPr lang="pt-BR" sz="3600" b="1" dirty="0" smtClean="0">
              <a:solidFill>
                <a:schemeClr val="bg1"/>
              </a:solidFill>
              <a:latin typeface="+mj-lt"/>
            </a:endParaRPr>
          </a:p>
          <a:p>
            <a:pPr algn="ctr" defTabSz="1125538"/>
            <a:endParaRPr lang="en-US" sz="28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289" y="5153024"/>
            <a:ext cx="372206" cy="39052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3"/>
            <a:ext cx="9144000" cy="5708534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217917" y="116806"/>
            <a:ext cx="6037603" cy="87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>
            <a:defPPr>
              <a:defRPr lang="en-US"/>
            </a:defPPr>
            <a:lvl1pPr defTabSz="1125538">
              <a:defRPr sz="3400" b="1">
                <a:solidFill>
                  <a:schemeClr val="bg1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pt-BR" sz="3000" dirty="0" smtClean="0"/>
              <a:t>Futura </a:t>
            </a:r>
            <a:r>
              <a:rPr lang="pt-BR" sz="3000" dirty="0" err="1" smtClean="0"/>
              <a:t>Channel</a:t>
            </a:r>
            <a:r>
              <a:rPr lang="pt-BR" sz="3000" dirty="0" smtClean="0"/>
              <a:t>:</a:t>
            </a:r>
          </a:p>
          <a:p>
            <a:r>
              <a:rPr lang="pt-BR" sz="2000" dirty="0" smtClean="0"/>
              <a:t>A </a:t>
            </a:r>
            <a:r>
              <a:rPr lang="pt-BR" sz="2000" dirty="0" err="1" smtClean="0"/>
              <a:t>project</a:t>
            </a:r>
            <a:r>
              <a:rPr lang="pt-BR" sz="2000" dirty="0" smtClean="0"/>
              <a:t> </a:t>
            </a:r>
            <a:r>
              <a:rPr lang="pt-BR" sz="2000" dirty="0" err="1" smtClean="0"/>
              <a:t>managed</a:t>
            </a:r>
            <a:r>
              <a:rPr lang="pt-BR" sz="2000" dirty="0" smtClean="0"/>
              <a:t> </a:t>
            </a:r>
            <a:r>
              <a:rPr lang="pt-BR" sz="2000" dirty="0" err="1" smtClean="0"/>
              <a:t>by</a:t>
            </a:r>
            <a:r>
              <a:rPr lang="pt-BR" sz="2000" dirty="0" smtClean="0"/>
              <a:t> Roberto Marinho Foundation</a:t>
            </a:r>
            <a:endParaRPr lang="pt-BR" sz="2000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4592" y="1401829"/>
            <a:ext cx="5729376" cy="3793154"/>
          </a:xfrm>
          <a:prstGeom prst="rect">
            <a:avLst/>
          </a:prstGeom>
          <a:extLst/>
        </p:spPr>
        <p:txBody>
          <a:bodyPr>
            <a:noAutofit/>
          </a:bodyPr>
          <a:lstStyle>
            <a:defPPr>
              <a:defRPr lang="en-US"/>
            </a:defPPr>
            <a:lvl1pPr marL="342900" indent="-342900" defTabSz="914400" eaLnBrk="1" fontAlgn="auto" latinLnBrk="0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 sz="2200">
                <a:solidFill>
                  <a:schemeClr val="tx2">
                    <a:lumMod val="50000"/>
                  </a:schemeClr>
                </a:solidFill>
                <a:latin typeface="+mn-lt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>
                <a:latin typeface="+mn-lt"/>
                <a:ea typeface="+mn-ea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>
                <a:latin typeface="+mn-lt"/>
                <a:ea typeface="+mn-ea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A public social communication  and </a:t>
            </a:r>
            <a:r>
              <a:rPr lang="en-US" b="1" dirty="0">
                <a:solidFill>
                  <a:schemeClr val="bg1"/>
                </a:solidFill>
              </a:rPr>
              <a:t>educational project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chemeClr val="bg1"/>
                </a:solidFill>
              </a:rPr>
              <a:t>24-hour channel 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dirty="0">
                <a:solidFill>
                  <a:schemeClr val="bg1"/>
                </a:solidFill>
              </a:rPr>
              <a:t>46 million viewers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</a:rPr>
              <a:t>Sponsored </a:t>
            </a:r>
            <a:r>
              <a:rPr lang="en-US" dirty="0">
                <a:solidFill>
                  <a:schemeClr val="bg1"/>
                </a:solidFill>
              </a:rPr>
              <a:t>by the private initiative and the non profit </a:t>
            </a:r>
            <a:r>
              <a:rPr lang="en-US" dirty="0" smtClean="0">
                <a:solidFill>
                  <a:schemeClr val="bg1"/>
                </a:solidFill>
              </a:rPr>
              <a:t>organization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A hub, building up partnerships </a:t>
            </a:r>
            <a:r>
              <a:rPr lang="en-US" dirty="0" smtClean="0">
                <a:solidFill>
                  <a:schemeClr val="bg1"/>
                </a:solidFill>
              </a:rPr>
              <a:t>to work with the principal social causes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</a:rPr>
              <a:t>Different strategies to distribute education contents through outreach work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8593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 txBox="1">
            <a:spLocks noChangeArrowheads="1"/>
          </p:cNvSpPr>
          <p:nvPr/>
        </p:nvSpPr>
        <p:spPr bwMode="auto">
          <a:xfrm>
            <a:off x="171450" y="171450"/>
            <a:ext cx="611505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411" tIns="50705" rIns="101411" bIns="50705"/>
          <a:lstStyle>
            <a:lvl1pPr defTabSz="101441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101441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101441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101441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101441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altLang="pt-BR" sz="4000" b="1" dirty="0">
                <a:solidFill>
                  <a:prstClr val="white"/>
                </a:solidFill>
                <a:latin typeface="Calibri" pitchFamily="34" charset="0"/>
                <a:cs typeface="Arial" pitchFamily="34" charset="0"/>
              </a:rPr>
              <a:t>Futura Suitcase</a:t>
            </a:r>
          </a:p>
        </p:txBody>
      </p:sp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160337" y="1901825"/>
            <a:ext cx="5735638" cy="3647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03" tIns="50701" rIns="101403" bIns="50701">
            <a:spAutoFit/>
          </a:bodyPr>
          <a:lstStyle>
            <a:lvl1pPr defTabSz="101441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101441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101441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101441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101441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endParaRPr lang="en-US" altLang="pt-BR" b="1" dirty="0" smtClean="0">
              <a:solidFill>
                <a:srgbClr val="FFFFFF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endParaRPr lang="en-US" altLang="pt-BR" b="1" dirty="0" smtClean="0">
              <a:solidFill>
                <a:srgbClr val="15440C"/>
              </a:solidFill>
              <a:latin typeface="Calibri" pitchFamily="34" charset="0"/>
            </a:endParaRPr>
          </a:p>
          <a:p>
            <a:pPr marL="285750" indent="-285750" eaLnBrk="1" hangingPunct="1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pt-BR" b="1" dirty="0" smtClean="0">
                <a:solidFill>
                  <a:srgbClr val="15440C"/>
                </a:solidFill>
                <a:latin typeface="Calibri" pitchFamily="34" charset="0"/>
              </a:rPr>
              <a:t>Themes</a:t>
            </a:r>
            <a:endParaRPr lang="en-US" altLang="pt-BR" b="1" dirty="0">
              <a:solidFill>
                <a:srgbClr val="15440C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pt-BR" dirty="0" smtClean="0">
                <a:solidFill>
                  <a:srgbClr val="1E1C11"/>
                </a:solidFill>
                <a:latin typeface="Calibri" pitchFamily="34" charset="0"/>
              </a:rPr>
              <a:t>Beauty . Environment . Democracy. Health . </a:t>
            </a:r>
            <a:r>
              <a:rPr lang="en-US" altLang="pt-BR" b="1" dirty="0" smtClean="0">
                <a:solidFill>
                  <a:srgbClr val="1E1C11"/>
                </a:solidFill>
                <a:latin typeface="Calibri" pitchFamily="34" charset="0"/>
              </a:rPr>
              <a:t>Childhood </a:t>
            </a:r>
            <a:r>
              <a:rPr lang="en-US" altLang="pt-BR" dirty="0" smtClean="0">
                <a:solidFill>
                  <a:srgbClr val="1E1C11"/>
                </a:solidFill>
                <a:latin typeface="Calibri" pitchFamily="34" charset="0"/>
              </a:rPr>
              <a:t>. </a:t>
            </a:r>
            <a:r>
              <a:rPr lang="en-US" altLang="pt-BR" dirty="0" smtClean="0">
                <a:latin typeface="Calibri" pitchFamily="34" charset="0"/>
              </a:rPr>
              <a:t>Education and Inequality</a:t>
            </a:r>
            <a:endParaRPr lang="en-US" altLang="pt-BR" dirty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endParaRPr lang="en-US" altLang="pt-BR" b="1" dirty="0">
              <a:solidFill>
                <a:srgbClr val="FFFFFF"/>
              </a:solidFill>
              <a:latin typeface="Calibri" pitchFamily="34" charset="0"/>
            </a:endParaRPr>
          </a:p>
          <a:p>
            <a:pPr marL="285750" indent="-285750" eaLnBrk="1" hangingPunct="1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pt-BR" b="1" dirty="0">
                <a:solidFill>
                  <a:srgbClr val="15440C"/>
                </a:solidFill>
                <a:latin typeface="Calibri" pitchFamily="34" charset="0"/>
              </a:rPr>
              <a:t>Implementation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pt-BR" b="1" dirty="0" smtClean="0">
                <a:latin typeface="Calibri" pitchFamily="34" charset="0"/>
              </a:rPr>
              <a:t>NGOs, universities </a:t>
            </a:r>
            <a:r>
              <a:rPr lang="en-US" altLang="pt-BR" dirty="0" smtClean="0">
                <a:latin typeface="Calibri" pitchFamily="34" charset="0"/>
              </a:rPr>
              <a:t>and </a:t>
            </a:r>
            <a:r>
              <a:rPr lang="en-US" altLang="pt-BR" b="1" dirty="0" smtClean="0">
                <a:latin typeface="Calibri" pitchFamily="34" charset="0"/>
              </a:rPr>
              <a:t>public educational local departments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endParaRPr lang="en-US" altLang="pt-BR" b="1" dirty="0" smtClean="0">
              <a:solidFill>
                <a:srgbClr val="15440C"/>
              </a:solidFill>
              <a:latin typeface="Calibri" pitchFamily="34" charset="0"/>
            </a:endParaRPr>
          </a:p>
          <a:p>
            <a:pPr marL="285750" indent="-285750" eaLnBrk="1" hangingPunct="1"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pt-BR" b="1" dirty="0" smtClean="0">
                <a:solidFill>
                  <a:srgbClr val="15440C"/>
                </a:solidFill>
                <a:latin typeface="Calibri" pitchFamily="34" charset="0"/>
              </a:rPr>
              <a:t>M &amp; E: which design fits better?</a:t>
            </a:r>
            <a:endParaRPr lang="en-US" altLang="pt-BR" b="1" dirty="0">
              <a:solidFill>
                <a:srgbClr val="15440C"/>
              </a:solidFill>
              <a:latin typeface="Calibri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76213" y="1295400"/>
            <a:ext cx="594836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pt-BR" b="1" dirty="0" smtClean="0">
                <a:solidFill>
                  <a:srgbClr val="15440C"/>
                </a:solidFill>
                <a:latin typeface="Calibri" pitchFamily="34" charset="0"/>
              </a:rPr>
              <a:t>What is it?</a:t>
            </a:r>
            <a:endParaRPr lang="en-US" altLang="pt-BR" b="1" dirty="0">
              <a:solidFill>
                <a:srgbClr val="15440C"/>
              </a:solidFill>
              <a:latin typeface="Calibri" pitchFamily="34" charset="0"/>
            </a:endParaRPr>
          </a:p>
          <a:p>
            <a:r>
              <a:rPr lang="en-US" altLang="pt-BR" sz="1900" b="1" dirty="0" smtClean="0">
                <a:solidFill>
                  <a:srgbClr val="1E1C11"/>
                </a:solidFill>
                <a:latin typeface="Calibri" pitchFamily="34" charset="0"/>
              </a:rPr>
              <a:t>A </a:t>
            </a:r>
            <a:r>
              <a:rPr lang="en-US" altLang="pt-BR" sz="1900" b="1" dirty="0">
                <a:solidFill>
                  <a:srgbClr val="1E1C11"/>
                </a:solidFill>
                <a:latin typeface="Calibri" pitchFamily="34" charset="0"/>
              </a:rPr>
              <a:t>thematic kit </a:t>
            </a:r>
            <a:r>
              <a:rPr lang="en-US" altLang="pt-BR" sz="1900" dirty="0">
                <a:solidFill>
                  <a:srgbClr val="1E1C11"/>
                </a:solidFill>
                <a:latin typeface="Calibri" pitchFamily="34" charset="0"/>
              </a:rPr>
              <a:t>that contains </a:t>
            </a:r>
            <a:r>
              <a:rPr lang="en-US" altLang="pt-BR" sz="1900" b="1" dirty="0" err="1">
                <a:solidFill>
                  <a:srgbClr val="1E1C11"/>
                </a:solidFill>
                <a:latin typeface="Calibri" pitchFamily="34" charset="0"/>
              </a:rPr>
              <a:t>Futura’s</a:t>
            </a:r>
            <a:r>
              <a:rPr lang="en-US" altLang="pt-BR" sz="1900" b="1" dirty="0">
                <a:solidFill>
                  <a:srgbClr val="1E1C11"/>
                </a:solidFill>
                <a:latin typeface="Calibri" pitchFamily="34" charset="0"/>
              </a:rPr>
              <a:t> programming, pedagogic </a:t>
            </a:r>
            <a:r>
              <a:rPr lang="en-US" altLang="pt-BR" sz="1900" b="1" dirty="0" smtClean="0">
                <a:solidFill>
                  <a:srgbClr val="1E1C11"/>
                </a:solidFill>
                <a:latin typeface="Calibri" pitchFamily="34" charset="0"/>
              </a:rPr>
              <a:t>books </a:t>
            </a:r>
            <a:r>
              <a:rPr lang="en-US" altLang="pt-BR" sz="1900" dirty="0" smtClean="0">
                <a:solidFill>
                  <a:srgbClr val="1E1C11"/>
                </a:solidFill>
                <a:latin typeface="Calibri" pitchFamily="34" charset="0"/>
              </a:rPr>
              <a:t>and</a:t>
            </a:r>
            <a:r>
              <a:rPr lang="en-US" altLang="pt-BR" sz="1900" b="1" dirty="0" smtClean="0">
                <a:solidFill>
                  <a:srgbClr val="1E1C11"/>
                </a:solidFill>
                <a:latin typeface="Calibri" pitchFamily="34" charset="0"/>
              </a:rPr>
              <a:t> games.</a:t>
            </a:r>
            <a:endParaRPr lang="pt-BR" sz="1900" b="1" dirty="0"/>
          </a:p>
        </p:txBody>
      </p:sp>
    </p:spTree>
    <p:extLst>
      <p:ext uri="{BB962C8B-B14F-4D97-AF65-F5344CB8AC3E}">
        <p14:creationId xmlns:p14="http://schemas.microsoft.com/office/powerpoint/2010/main" val="286043809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45"/>
            <a:ext cx="9144000" cy="5508910"/>
          </a:xfrm>
          <a:prstGeom prst="rect">
            <a:avLst/>
          </a:prstGeom>
        </p:spPr>
      </p:pic>
      <p:sp>
        <p:nvSpPr>
          <p:cNvPr id="45063" name="TextBox 6"/>
          <p:cNvSpPr txBox="1">
            <a:spLocks noChangeArrowheads="1"/>
          </p:cNvSpPr>
          <p:nvPr/>
        </p:nvSpPr>
        <p:spPr bwMode="auto">
          <a:xfrm>
            <a:off x="9382126" y="1508125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pt-BR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4571" y="311616"/>
            <a:ext cx="4687093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effectLst/>
                <a:cs typeface="Arial" pitchFamily="34" charset="0"/>
              </a:rPr>
              <a:t>Childhood Suitcase evaluation</a:t>
            </a:r>
            <a:br>
              <a:rPr lang="en-US" sz="2400" b="1" dirty="0" smtClean="0">
                <a:solidFill>
                  <a:schemeClr val="bg1"/>
                </a:solidFill>
                <a:effectLst/>
                <a:cs typeface="Arial" pitchFamily="34" charset="0"/>
              </a:rPr>
            </a:br>
            <a:endParaRPr lang="en-US" b="1" dirty="0" smtClean="0">
              <a:solidFill>
                <a:schemeClr val="bg1"/>
              </a:solidFill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506" y="3549316"/>
            <a:ext cx="3262315" cy="2165684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36527" y="1137709"/>
            <a:ext cx="6035673" cy="341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411" tIns="41205" rIns="82411" bIns="41205">
            <a:spAutoFit/>
          </a:bodyPr>
          <a:lstStyle>
            <a:lvl1pPr marL="285750" indent="-285750" defTabSz="101441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101441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101441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101441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1014413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1014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eaLnBrk="1" hangingPunct="1">
              <a:spcBef>
                <a:spcPts val="575"/>
              </a:spcBef>
            </a:pPr>
            <a:r>
              <a:rPr lang="en-US" altLang="pt-BR" sz="2000" b="1" dirty="0" smtClean="0">
                <a:solidFill>
                  <a:srgbClr val="15440C"/>
                </a:solidFill>
                <a:latin typeface="Calibri" pitchFamily="34" charset="0"/>
              </a:rPr>
              <a:t>Implementation</a:t>
            </a:r>
          </a:p>
          <a:p>
            <a:pPr marL="0" indent="0" eaLnBrk="1" hangingPunct="1">
              <a:spcBef>
                <a:spcPts val="575"/>
              </a:spcBef>
            </a:pPr>
            <a:endParaRPr lang="en-US" altLang="pt-BR" sz="2000" dirty="0">
              <a:solidFill>
                <a:srgbClr val="15440C"/>
              </a:solidFill>
              <a:latin typeface="Calibri" pitchFamily="34" charset="0"/>
            </a:endParaRPr>
          </a:p>
          <a:p>
            <a:pPr marL="342900" indent="-342900" eaLnBrk="1" hangingPunct="1">
              <a:spcBef>
                <a:spcPts val="575"/>
              </a:spcBef>
              <a:buFont typeface="Wingdings" panose="05000000000000000000" pitchFamily="2" charset="2"/>
              <a:buChar char="ü"/>
            </a:pPr>
            <a:r>
              <a:rPr lang="en-US" sz="1900" dirty="0" smtClean="0">
                <a:latin typeface="+mn-lt"/>
              </a:rPr>
              <a:t>Implemented through </a:t>
            </a:r>
            <a:r>
              <a:rPr lang="en-US" sz="2400" dirty="0" smtClean="0">
                <a:latin typeface="+mn-lt"/>
              </a:rPr>
              <a:t>550 partner organizations </a:t>
            </a:r>
            <a:r>
              <a:rPr lang="en-US" sz="1900" dirty="0" smtClean="0">
                <a:latin typeface="+mn-lt"/>
              </a:rPr>
              <a:t>with support from community mobilizers from </a:t>
            </a:r>
            <a:r>
              <a:rPr lang="en-US" sz="1900" dirty="0" err="1" smtClean="0">
                <a:latin typeface="+mn-lt"/>
              </a:rPr>
              <a:t>Futura’s</a:t>
            </a:r>
            <a:r>
              <a:rPr lang="en-US" sz="1900" dirty="0" smtClean="0">
                <a:latin typeface="+mn-lt"/>
              </a:rPr>
              <a:t> team</a:t>
            </a:r>
          </a:p>
          <a:p>
            <a:pPr marL="342900" indent="-342900" eaLnBrk="1" hangingPunct="1">
              <a:spcBef>
                <a:spcPts val="575"/>
              </a:spcBef>
              <a:buFont typeface="Wingdings" panose="05000000000000000000" pitchFamily="2" charset="2"/>
              <a:buChar char="ü"/>
            </a:pPr>
            <a:endParaRPr lang="en-US" sz="1900" dirty="0" smtClean="0">
              <a:latin typeface="+mn-lt"/>
            </a:endParaRPr>
          </a:p>
          <a:p>
            <a:pPr marL="342900" indent="-342900" eaLnBrk="1" hangingPunct="1">
              <a:spcBef>
                <a:spcPts val="575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n-lt"/>
              </a:rPr>
              <a:t>89</a:t>
            </a:r>
            <a:r>
              <a:rPr lang="en-US" sz="1900" dirty="0" smtClean="0">
                <a:latin typeface="+mn-lt"/>
              </a:rPr>
              <a:t> cities in </a:t>
            </a:r>
            <a:r>
              <a:rPr lang="en-US" sz="2400" dirty="0" smtClean="0">
                <a:latin typeface="+mn-lt"/>
              </a:rPr>
              <a:t>13</a:t>
            </a:r>
            <a:r>
              <a:rPr lang="en-US" sz="1900" dirty="0" smtClean="0">
                <a:latin typeface="+mn-lt"/>
              </a:rPr>
              <a:t> states</a:t>
            </a:r>
          </a:p>
          <a:p>
            <a:pPr marL="342900" indent="-342900" eaLnBrk="1" hangingPunct="1">
              <a:spcBef>
                <a:spcPts val="575"/>
              </a:spcBef>
              <a:buFont typeface="Wingdings" panose="05000000000000000000" pitchFamily="2" charset="2"/>
              <a:buChar char="ü"/>
            </a:pPr>
            <a:endParaRPr lang="en-US" sz="1900" dirty="0">
              <a:latin typeface="+mn-lt"/>
            </a:endParaRPr>
          </a:p>
          <a:p>
            <a:pPr marL="342900" indent="-342900" eaLnBrk="1" hangingPunct="1">
              <a:spcBef>
                <a:spcPts val="575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n-lt"/>
              </a:rPr>
              <a:t>2</a:t>
            </a:r>
            <a:r>
              <a:rPr lang="en-US" sz="1900" dirty="0" smtClean="0">
                <a:latin typeface="+mn-lt"/>
              </a:rPr>
              <a:t> years</a:t>
            </a:r>
          </a:p>
        </p:txBody>
      </p:sp>
    </p:spTree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1686" y="0"/>
            <a:ext cx="5379938" cy="5715000"/>
            <a:chOff x="1686" y="0"/>
            <a:chExt cx="5379938" cy="5715000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" y="0"/>
              <a:ext cx="5303739" cy="5715000"/>
            </a:xfrm>
            <a:prstGeom prst="rect">
              <a:avLst/>
            </a:prstGeom>
          </p:spPr>
        </p:pic>
        <p:sp>
          <p:nvSpPr>
            <p:cNvPr id="12" name="CaixaDeTexto 1"/>
            <p:cNvSpPr txBox="1">
              <a:spLocks noChangeArrowheads="1"/>
            </p:cNvSpPr>
            <p:nvPr/>
          </p:nvSpPr>
          <p:spPr bwMode="auto">
            <a:xfrm>
              <a:off x="201613" y="1816769"/>
              <a:ext cx="5103812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• Based on measurement of indicators &gt;&gt; frustration</a:t>
              </a:r>
            </a:p>
            <a:p>
              <a:pPr eaLnBrk="1" hangingPunct="1">
                <a:lnSpc>
                  <a:spcPct val="150000"/>
                </a:lnSpc>
              </a:pP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• Partial information vs Complexity </a:t>
              </a:r>
              <a:r>
                <a:rPr lang="en-US" dirty="0">
                  <a:solidFill>
                    <a:schemeClr val="bg1"/>
                  </a:solidFill>
                  <a:latin typeface="Calibri" pitchFamily="34" charset="0"/>
                </a:rPr>
                <a:t>and </a:t>
              </a:r>
              <a:r>
                <a:rPr lang="en-US" dirty="0" smtClean="0">
                  <a:solidFill>
                    <a:schemeClr val="bg1"/>
                  </a:solidFill>
                  <a:latin typeface="Calibri" pitchFamily="34" charset="0"/>
                </a:rPr>
                <a:t>richness </a:t>
              </a:r>
            </a:p>
          </p:txBody>
        </p:sp>
        <p:sp>
          <p:nvSpPr>
            <p:cNvPr id="13" name="Rectangle 28"/>
            <p:cNvSpPr>
              <a:spLocks noChangeArrowheads="1"/>
            </p:cNvSpPr>
            <p:nvPr/>
          </p:nvSpPr>
          <p:spPr bwMode="auto">
            <a:xfrm>
              <a:off x="344487" y="429217"/>
              <a:ext cx="5037137" cy="1025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1411" tIns="50705" rIns="101411" bIns="50705">
              <a:spAutoFit/>
            </a:bodyPr>
            <a:lstStyle/>
            <a:p>
              <a:pPr defTabSz="1125538"/>
              <a:r>
                <a:rPr lang="pt-BR" sz="2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Futura  </a:t>
              </a:r>
              <a:r>
                <a:rPr lang="pt-BR" sz="2800" b="1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suitcase</a:t>
              </a:r>
              <a:r>
                <a:rPr lang="pt-BR" sz="2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 </a:t>
              </a:r>
              <a:r>
                <a:rPr lang="pt-BR" sz="2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e</a:t>
              </a:r>
              <a:r>
                <a:rPr lang="pt-BR" sz="2800" b="1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valuation</a:t>
              </a:r>
              <a:r>
                <a:rPr lang="pt-BR" sz="2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 </a:t>
              </a:r>
              <a:r>
                <a:rPr lang="pt-BR" sz="2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practice</a:t>
              </a:r>
              <a:r>
                <a:rPr lang="pt-BR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 </a:t>
              </a:r>
              <a:r>
                <a:rPr lang="pt-BR" sz="3200" b="1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before</a:t>
              </a:r>
              <a:r>
                <a:rPr lang="pt-BR" sz="28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 </a:t>
              </a:r>
              <a:r>
                <a:rPr lang="pt-BR" sz="28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Rubrics</a:t>
              </a:r>
              <a:r>
                <a:rPr lang="pt-BR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Arial" pitchFamily="34" charset="0"/>
                </a:rPr>
                <a:t> </a:t>
              </a:r>
              <a:endPara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686927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6" y="0"/>
            <a:ext cx="4722203" cy="5715000"/>
          </a:xfrm>
          <a:prstGeom prst="rect">
            <a:avLst/>
          </a:prstGeom>
        </p:spPr>
      </p:pic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203789" y="1910650"/>
            <a:ext cx="438228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266700" indent="-266700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Long Reports: lot of descriptive data</a:t>
            </a:r>
          </a:p>
          <a:p>
            <a:pPr marL="266700" indent="-266700" eaLnBrk="1" hangingPunct="1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alibri" pitchFamily="34" charset="0"/>
            </a:endParaRPr>
          </a:p>
          <a:p>
            <a:pPr marL="266700" indent="-266700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Hard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to find the evaluative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conclusions</a:t>
            </a:r>
          </a:p>
          <a:p>
            <a:pPr marL="266700" indent="-266700" eaLnBrk="1" hangingPunct="1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266700" indent="-266700" eaLnBrk="1" hangingPunct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Read the reports: like to be immersed in an ocean of data with no life jacket</a:t>
            </a:r>
          </a:p>
          <a:p>
            <a:pPr eaLnBrk="1" hangingPunct="1">
              <a:lnSpc>
                <a:spcPct val="150000"/>
              </a:lnSpc>
            </a:pPr>
            <a:endParaRPr lang="en-US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Rectangle 28"/>
          <p:cNvSpPr>
            <a:spLocks noChangeArrowheads="1"/>
          </p:cNvSpPr>
          <p:nvPr/>
        </p:nvSpPr>
        <p:spPr bwMode="auto">
          <a:xfrm>
            <a:off x="58737" y="429217"/>
            <a:ext cx="5037137" cy="102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/>
          <a:p>
            <a:pPr defTabSz="1125538"/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Futura </a:t>
            </a:r>
            <a:r>
              <a:rPr lang="pt-BR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suitcase</a:t>
            </a:r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pt-BR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e</a:t>
            </a:r>
            <a:r>
              <a:rPr lang="pt-BR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valuation</a:t>
            </a:r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pt-BR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practice</a:t>
            </a: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pt-BR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before</a:t>
            </a:r>
            <a:r>
              <a:rPr lang="pt-B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pt-BR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Rubrics</a:t>
            </a:r>
            <a:r>
              <a:rPr lang="pt-B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22764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76800" cy="5715000"/>
          </a:xfrm>
          <a:prstGeom prst="rect">
            <a:avLst/>
          </a:prstGeom>
        </p:spPr>
      </p:pic>
      <p:sp>
        <p:nvSpPr>
          <p:cNvPr id="12" name="CaixaDeTexto 1"/>
          <p:cNvSpPr txBox="1">
            <a:spLocks noChangeArrowheads="1"/>
          </p:cNvSpPr>
          <p:nvPr/>
        </p:nvSpPr>
        <p:spPr bwMode="auto">
          <a:xfrm>
            <a:off x="212899" y="1657171"/>
            <a:ext cx="4288764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180975" indent="-180975" eaLnBrk="1" hangingPunct="1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• Greater resistance </a:t>
            </a: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 and anxiety to evaluation among the team</a:t>
            </a:r>
          </a:p>
          <a:p>
            <a:pPr marL="180975" indent="-180975" eaLnBrk="1" hangingPunct="1">
              <a:lnSpc>
                <a:spcPct val="150000"/>
              </a:lnSpc>
            </a:pPr>
            <a:endParaRPr lang="en-US" dirty="0">
              <a:solidFill>
                <a:schemeClr val="bg1"/>
              </a:solidFill>
              <a:latin typeface="Calibri" pitchFamily="34" charset="0"/>
            </a:endParaRPr>
          </a:p>
          <a:p>
            <a:pPr marL="180975" indent="-180975" eaLnBrk="1" hangingPunct="1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• Stakeholders wants conclusions and recommendations based on good evaluative criteria and  consistent </a:t>
            </a:r>
            <a:r>
              <a:rPr lang="en-US" dirty="0">
                <a:solidFill>
                  <a:schemeClr val="bg1"/>
                </a:solidFill>
                <a:latin typeface="Calibri" pitchFamily="34" charset="0"/>
              </a:rPr>
              <a:t>evidences </a:t>
            </a: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115887" y="429217"/>
            <a:ext cx="5037137" cy="102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411" tIns="50705" rIns="101411" bIns="50705">
            <a:spAutoFit/>
          </a:bodyPr>
          <a:lstStyle/>
          <a:p>
            <a:pPr defTabSz="1125538"/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Futura </a:t>
            </a:r>
            <a:r>
              <a:rPr lang="pt-BR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suitcase</a:t>
            </a:r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pt-BR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e</a:t>
            </a:r>
            <a:r>
              <a:rPr lang="pt-BR" sz="2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valuation</a:t>
            </a:r>
            <a:r>
              <a:rPr lang="pt-BR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pt-BR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practice</a:t>
            </a:r>
            <a:r>
              <a:rPr lang="pt-B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pt-BR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before</a:t>
            </a:r>
            <a:r>
              <a:rPr lang="pt-B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pt-BR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Rubrics</a:t>
            </a:r>
            <a:r>
              <a:rPr lang="pt-B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21993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19200" y="1205329"/>
            <a:ext cx="73659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Childhood</a:t>
            </a:r>
            <a:r>
              <a:rPr lang="pt-BR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  </a:t>
            </a:r>
            <a:r>
              <a:rPr lang="pt-BR" sz="40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suitcase</a:t>
            </a:r>
            <a:r>
              <a:rPr lang="pt-BR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  <a:r>
              <a:rPr lang="pt-BR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evaluation</a:t>
            </a:r>
            <a:r>
              <a:rPr lang="pt-BR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:</a:t>
            </a:r>
          </a:p>
          <a:p>
            <a:r>
              <a:rPr lang="pt-BR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 </a:t>
            </a:r>
          </a:p>
          <a:p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How 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is it different now that we are using rubrics methodology?</a:t>
            </a:r>
            <a:endParaRPr lang="pt-BR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96118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11689</TotalTime>
  <Words>629</Words>
  <Application>Microsoft Macintosh PowerPoint</Application>
  <PresentationFormat>On-screen Show (16:10)</PresentationFormat>
  <Paragraphs>116</Paragraphs>
  <Slides>17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Office Theme</vt:lpstr>
      <vt:lpstr>4_Office Theme</vt:lpstr>
      <vt:lpstr>6_Office Theme</vt:lpstr>
      <vt:lpstr>7_Office Theme</vt:lpstr>
      <vt:lpstr>15_Tema do Office</vt:lpstr>
      <vt:lpstr>5_Tema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FUTURA</dc:title>
  <dc:creator>Juliana Reinert</dc:creator>
  <cp:lastModifiedBy>Gerência de Tecnologia</cp:lastModifiedBy>
  <cp:revision>628</cp:revision>
  <cp:lastPrinted>2014-10-08T21:20:38Z</cp:lastPrinted>
  <dcterms:created xsi:type="dcterms:W3CDTF">2013-10-10T00:56:08Z</dcterms:created>
  <dcterms:modified xsi:type="dcterms:W3CDTF">2014-10-17T00:01:07Z</dcterms:modified>
</cp:coreProperties>
</file>