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7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74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3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9093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04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2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0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9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8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3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8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1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2C6F-BB83-4FEF-BC34-81F3B3D4524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896036-5B61-4BC9-9B8A-2BAABD4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411" y="2271531"/>
            <a:ext cx="9099973" cy="164630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Common Outcomes Process of the United Way of Greater Houston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349967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Agency Empowerment and Program Quality </a:t>
            </a:r>
            <a:r>
              <a:rPr lang="en-US" sz="2400" b="1" dirty="0" smtClean="0"/>
              <a:t>Improvement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Roger Durand, Ph.D.</a:t>
            </a:r>
          </a:p>
          <a:p>
            <a:pPr algn="l"/>
            <a:r>
              <a:rPr lang="en-US" sz="2400" b="1" dirty="0" smtClean="0"/>
              <a:t>University of Houston-Clear Lake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041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and a concluding comment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useful references….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Liliana Rodriguez-Campos and Rigoberto </a:t>
            </a:r>
            <a:r>
              <a:rPr lang="en-US" sz="2800" dirty="0" err="1"/>
              <a:t>Rincones</a:t>
            </a:r>
            <a:r>
              <a:rPr lang="en-US" sz="2800" dirty="0"/>
              <a:t>-Gomez, </a:t>
            </a:r>
            <a:r>
              <a:rPr lang="en-US" sz="2800" i="1" dirty="0"/>
              <a:t>Collaborative Evaluations: Step-by-Step.</a:t>
            </a:r>
            <a:r>
              <a:rPr lang="en-US" sz="2800" dirty="0"/>
              <a:t> Stanford, CA: Stanford University Press, 2013.</a:t>
            </a:r>
          </a:p>
          <a:p>
            <a:r>
              <a:rPr lang="en-US" sz="2800" dirty="0"/>
              <a:t>Michael Quinn Patton, </a:t>
            </a:r>
            <a:r>
              <a:rPr lang="en-US" sz="2800" i="1" dirty="0"/>
              <a:t>Developmental Evaluation. </a:t>
            </a:r>
            <a:r>
              <a:rPr lang="en-US" sz="2800" dirty="0"/>
              <a:t>New York: The Guilford Press, 2011.</a:t>
            </a:r>
          </a:p>
          <a:p>
            <a:r>
              <a:rPr lang="en-US" sz="2800" dirty="0"/>
              <a:t>David </a:t>
            </a:r>
            <a:r>
              <a:rPr lang="en-US" sz="2800" dirty="0" err="1"/>
              <a:t>Fetterman</a:t>
            </a:r>
            <a:r>
              <a:rPr lang="en-US" sz="2800" dirty="0"/>
              <a:t>, </a:t>
            </a:r>
            <a:r>
              <a:rPr lang="en-US" sz="2800" i="1" dirty="0"/>
              <a:t>Empowerment Evaluation in the Digital Villages</a:t>
            </a:r>
            <a:r>
              <a:rPr lang="en-US" sz="2800" dirty="0"/>
              <a:t>, Stanford, CA: Stanford University Press, 2012.</a:t>
            </a:r>
          </a:p>
        </p:txBody>
      </p:sp>
    </p:spTree>
    <p:extLst>
      <p:ext uri="{BB962C8B-B14F-4D97-AF65-F5344CB8AC3E}">
        <p14:creationId xmlns:p14="http://schemas.microsoft.com/office/powerpoint/2010/main" val="38800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verview</a:t>
            </a:r>
            <a:endParaRPr 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Purpose</a:t>
            </a:r>
          </a:p>
          <a:p>
            <a:r>
              <a:rPr lang="en-US" sz="2800" dirty="0" smtClean="0"/>
              <a:t>A brief history</a:t>
            </a:r>
          </a:p>
          <a:p>
            <a:r>
              <a:rPr lang="en-US" sz="2800" dirty="0" smtClean="0"/>
              <a:t>The Common Outcomes Process: Purpose and operation</a:t>
            </a:r>
          </a:p>
          <a:p>
            <a:r>
              <a:rPr lang="en-US" sz="2800" dirty="0" smtClean="0"/>
              <a:t>Global accomplishments</a:t>
            </a:r>
          </a:p>
          <a:p>
            <a:r>
              <a:rPr lang="en-US" sz="2800" dirty="0" smtClean="0"/>
              <a:t>Other, tangible results</a:t>
            </a:r>
          </a:p>
          <a:p>
            <a:r>
              <a:rPr lang="en-US" sz="2800" dirty="0" smtClean="0"/>
              <a:t>“Are United Ways doing any good?”</a:t>
            </a:r>
          </a:p>
          <a:p>
            <a:r>
              <a:rPr lang="en-US" sz="2800" dirty="0" smtClean="0"/>
              <a:t>Summary and a concluding comment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role…..</a:t>
            </a:r>
            <a:endParaRPr lang="en-US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 served and continue to serve as an evaluation consultant to the United Way of Greater Houston on the “Common Outcomes Process.” </a:t>
            </a:r>
          </a:p>
          <a:p>
            <a:r>
              <a:rPr lang="en-US" sz="3600" dirty="0" smtClean="0"/>
              <a:t>Participant-observer</a:t>
            </a:r>
          </a:p>
          <a:p>
            <a:r>
              <a:rPr lang="en-US" sz="3600" dirty="0" smtClean="0"/>
              <a:t>A comparative perspective: consultant to three other United Ways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87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brief history…..</a:t>
            </a:r>
            <a:endParaRPr lang="en-US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sz="2600" dirty="0" smtClean="0"/>
              <a:t>Its 2007 adoption married for the first time a previous United Way focus on outcomes assessment with a new emphasis on the improvement of program management.</a:t>
            </a:r>
          </a:p>
          <a:p>
            <a:pPr lvl="1"/>
            <a:r>
              <a:rPr lang="en-US" sz="2600" dirty="0"/>
              <a:t>The initiation of a strong strategic planning process by C</a:t>
            </a:r>
            <a:r>
              <a:rPr lang="en-US" sz="2600" dirty="0" smtClean="0"/>
              <a:t>EO Ms</a:t>
            </a:r>
            <a:r>
              <a:rPr lang="en-US" sz="2600" dirty="0"/>
              <a:t>. Anna </a:t>
            </a:r>
            <a:r>
              <a:rPr lang="en-US" sz="2600" dirty="0" err="1"/>
              <a:t>Babin</a:t>
            </a:r>
            <a:endParaRPr lang="en-US" sz="2600" dirty="0"/>
          </a:p>
          <a:p>
            <a:pPr lvl="1"/>
            <a:r>
              <a:rPr lang="en-US" sz="2600" dirty="0" smtClean="0"/>
              <a:t>A </a:t>
            </a:r>
            <a:r>
              <a:rPr lang="en-US" sz="2600" dirty="0"/>
              <a:t>history and culture of collaboration between the UWGH and provider agencies.</a:t>
            </a:r>
          </a:p>
          <a:p>
            <a:pPr lvl="1"/>
            <a:r>
              <a:rPr lang="en-US" sz="2600" dirty="0"/>
              <a:t>Encouragement by external consultant, Mike Hendricks, of a </a:t>
            </a:r>
            <a:r>
              <a:rPr lang="en-US" sz="2600" i="1" u="sng" dirty="0"/>
              <a:t>common</a:t>
            </a:r>
            <a:r>
              <a:rPr lang="en-US" sz="2600" dirty="0"/>
              <a:t> outcomes emphasis and a </a:t>
            </a:r>
            <a:r>
              <a:rPr lang="en-US" sz="2600" i="1" u="sng" dirty="0"/>
              <a:t>collaborative approach</a:t>
            </a:r>
            <a:r>
              <a:rPr lang="en-US" sz="2600" dirty="0"/>
              <a:t> to program assessment and management at the UWGH </a:t>
            </a:r>
          </a:p>
          <a:p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Common Outcomes Process: Purpose and Operation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use of affinity groups – provider agencies with a shared or similar mission meet together collaborating with the UWGH to –</a:t>
            </a:r>
          </a:p>
          <a:p>
            <a:pPr lvl="1"/>
            <a:r>
              <a:rPr lang="en-US" sz="1800" b="1" dirty="0" smtClean="0"/>
              <a:t>Develop a common logic model</a:t>
            </a:r>
          </a:p>
          <a:p>
            <a:pPr lvl="1"/>
            <a:r>
              <a:rPr lang="en-US" sz="1800" b="1" dirty="0" smtClean="0"/>
              <a:t>Adopt common performance measures</a:t>
            </a:r>
          </a:p>
          <a:p>
            <a:pPr lvl="1"/>
            <a:r>
              <a:rPr lang="en-US" sz="1800" b="1" dirty="0" smtClean="0"/>
              <a:t>Compare data results</a:t>
            </a:r>
          </a:p>
          <a:p>
            <a:pPr lvl="1"/>
            <a:r>
              <a:rPr lang="en-US" sz="1800" b="1" dirty="0" smtClean="0"/>
              <a:t>Share “best practices”  </a:t>
            </a:r>
          </a:p>
          <a:p>
            <a:pPr lvl="1"/>
            <a:r>
              <a:rPr lang="en-US" sz="1800" b="1" dirty="0" smtClean="0"/>
              <a:t>Examples: Senior Services; Domestic and Sexual Violence; Substance Abuse Services</a:t>
            </a:r>
          </a:p>
          <a:p>
            <a:r>
              <a:rPr lang="en-US" b="1" dirty="0" smtClean="0"/>
              <a:t>Purposes: A new way of conversing with funders and stakeholders about community impact. Also, encouraging conversation among like or similar agencies about best practices.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5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accomplishments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empowerment of agencies regarding evaluation</a:t>
            </a:r>
          </a:p>
          <a:p>
            <a:r>
              <a:rPr lang="en-US" sz="3600" dirty="0" smtClean="0"/>
              <a:t>Program improvement and far-reaching community change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23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Other, more tangible results – Part 1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Refined and well thought-out logic models based on diverse, first-hand agency experience</a:t>
            </a:r>
          </a:p>
          <a:p>
            <a:r>
              <a:rPr lang="en-US" sz="2400" dirty="0" smtClean="0"/>
              <a:t>Better quality measurement tools</a:t>
            </a:r>
          </a:p>
          <a:p>
            <a:r>
              <a:rPr lang="en-US" sz="2400" dirty="0" smtClean="0"/>
              <a:t>Mitigated “we versus they feelings” between agencies and UWGH</a:t>
            </a:r>
          </a:p>
          <a:p>
            <a:r>
              <a:rPr lang="en-US" sz="2400" dirty="0" smtClean="0"/>
              <a:t>A forum for best practices</a:t>
            </a:r>
          </a:p>
          <a:p>
            <a:r>
              <a:rPr lang="en-US" sz="2400" dirty="0" smtClean="0"/>
              <a:t>Avoidance of difficult discussions about performance goals and success standards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59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Other, more tangible results – Part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COP took considerably more time to implement than expected</a:t>
            </a:r>
          </a:p>
          <a:p>
            <a:r>
              <a:rPr lang="en-US" sz="2400" dirty="0" smtClean="0"/>
              <a:t>Increased the burden on UWGH staff</a:t>
            </a:r>
          </a:p>
          <a:p>
            <a:r>
              <a:rPr lang="en-US" sz="2400" dirty="0" smtClean="0"/>
              <a:t>Sometimes took a long time to find a common agency ground on outcomes</a:t>
            </a:r>
          </a:p>
          <a:p>
            <a:r>
              <a:rPr lang="en-US" sz="2400" dirty="0" smtClean="0"/>
              <a:t>Uncertainty among agencies about whether it resulted in increased funding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75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“Are United Ways Doing Any Good?”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UWGH? Yes….absolutely!!</a:t>
            </a:r>
          </a:p>
          <a:p>
            <a:r>
              <a:rPr lang="en-US" sz="2400" dirty="0" smtClean="0"/>
              <a:t>Some </a:t>
            </a:r>
            <a:r>
              <a:rPr lang="en-US" sz="2400" dirty="0"/>
              <a:t>k</a:t>
            </a:r>
            <a:r>
              <a:rPr lang="en-US" sz="2400" dirty="0" smtClean="0"/>
              <a:t>eys</a:t>
            </a:r>
            <a:r>
              <a:rPr lang="en-US" sz="2400" dirty="0" smtClean="0"/>
              <a:t>….</a:t>
            </a:r>
          </a:p>
          <a:p>
            <a:pPr lvl="1"/>
            <a:r>
              <a:rPr lang="en-US" sz="2400" dirty="0" smtClean="0"/>
              <a:t>Visionary leadership of UWGH and its CEO</a:t>
            </a:r>
          </a:p>
          <a:p>
            <a:pPr lvl="1"/>
            <a:r>
              <a:rPr lang="en-US" sz="2400" dirty="0" smtClean="0"/>
              <a:t>Hiring Mike Hendricks and a staff recruited </a:t>
            </a:r>
            <a:r>
              <a:rPr lang="en-US" sz="2400" dirty="0" smtClean="0"/>
              <a:t>with </a:t>
            </a:r>
            <a:r>
              <a:rPr lang="en-US" sz="2400" dirty="0" smtClean="0"/>
              <a:t>considerable analytical abilities</a:t>
            </a:r>
          </a:p>
          <a:p>
            <a:pPr lvl="1"/>
            <a:r>
              <a:rPr lang="en-US" sz="2400" dirty="0" smtClean="0"/>
              <a:t>Grass roots development of data metrics, which encouraged funders and improved agency management</a:t>
            </a:r>
          </a:p>
          <a:p>
            <a:pPr lvl="1"/>
            <a:r>
              <a:rPr lang="en-US" sz="2400" dirty="0" smtClean="0"/>
              <a:t>Success bred success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497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The Common Outcomes Process of the United Way of Greater Houston</vt:lpstr>
      <vt:lpstr>Overview</vt:lpstr>
      <vt:lpstr>My role…..</vt:lpstr>
      <vt:lpstr>A brief history…..</vt:lpstr>
      <vt:lpstr>The Common Outcomes Process: Purpose and Operation</vt:lpstr>
      <vt:lpstr>Global accomplishments</vt:lpstr>
      <vt:lpstr>Other, more tangible results – Part 1</vt:lpstr>
      <vt:lpstr>Other, more tangible results – Part 2</vt:lpstr>
      <vt:lpstr>“Are United Ways Doing Any Good?”</vt:lpstr>
      <vt:lpstr>Summary and a concluding comment</vt:lpstr>
      <vt:lpstr>Some useful references….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 Outcomes Process of the United Way of Greater Houston</dc:title>
  <dc:creator>Roger</dc:creator>
  <cp:lastModifiedBy>Roger</cp:lastModifiedBy>
  <cp:revision>15</cp:revision>
  <dcterms:created xsi:type="dcterms:W3CDTF">2013-08-20T19:54:54Z</dcterms:created>
  <dcterms:modified xsi:type="dcterms:W3CDTF">2013-09-13T22:33:07Z</dcterms:modified>
</cp:coreProperties>
</file>