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8" r:id="rId2"/>
  </p:sldMasterIdLst>
  <p:notesMasterIdLst>
    <p:notesMasterId r:id="rId27"/>
  </p:notesMasterIdLst>
  <p:sldIdLst>
    <p:sldId id="257" r:id="rId3"/>
    <p:sldId id="259" r:id="rId4"/>
    <p:sldId id="301" r:id="rId5"/>
    <p:sldId id="320" r:id="rId6"/>
    <p:sldId id="319" r:id="rId7"/>
    <p:sldId id="290" r:id="rId8"/>
    <p:sldId id="262" r:id="rId9"/>
    <p:sldId id="302" r:id="rId10"/>
    <p:sldId id="287" r:id="rId11"/>
    <p:sldId id="267" r:id="rId12"/>
    <p:sldId id="297" r:id="rId13"/>
    <p:sldId id="293" r:id="rId14"/>
    <p:sldId id="314" r:id="rId15"/>
    <p:sldId id="315" r:id="rId16"/>
    <p:sldId id="316" r:id="rId17"/>
    <p:sldId id="317" r:id="rId18"/>
    <p:sldId id="318" r:id="rId19"/>
    <p:sldId id="321" r:id="rId20"/>
    <p:sldId id="277" r:id="rId21"/>
    <p:sldId id="295" r:id="rId22"/>
    <p:sldId id="276" r:id="rId23"/>
    <p:sldId id="285" r:id="rId24"/>
    <p:sldId id="282" r:id="rId25"/>
    <p:sldId id="322" r:id="rId26"/>
  </p:sldIdLst>
  <p:sldSz cx="9144000" cy="6858000" type="screen4x3"/>
  <p:notesSz cx="7102475" cy="9388475"/>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an Deegan" initials="CJD" lastIdx="2" clrIdx="0"/>
  <p:cmAuthor id="1" name="Best, RichardG @ EngilityCorp" initials="BR@E" lastIdx="1" clrIdx="1"/>
  <p:cmAuthor id="2" name="Sawyer, Aaron @ EngilityCorp" initials="SA@E" lastIdx="2" clrIdx="2"/>
  <p:cmAuthor id="3" name="Curran, Fay @ EngilityCorp" initials="CF@E" lastIdx="7"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5B9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770" autoAdjust="0"/>
  </p:normalViewPr>
  <p:slideViewPr>
    <p:cSldViewPr snapToGrid="0" snapToObjects="1">
      <p:cViewPr varScale="1">
        <p:scale>
          <a:sx n="60" d="100"/>
          <a:sy n="60" d="100"/>
        </p:scale>
        <p:origin x="1710" y="66"/>
      </p:cViewPr>
      <p:guideLst>
        <p:guide orient="horz" pos="2160"/>
        <p:guide pos="2880"/>
      </p:guideLst>
    </p:cSldViewPr>
  </p:slideViewPr>
  <p:outlineViewPr>
    <p:cViewPr>
      <p:scale>
        <a:sx n="33" d="100"/>
        <a:sy n="33" d="100"/>
      </p:scale>
      <p:origin x="0" y="-4520"/>
    </p:cViewPr>
  </p:outlineViewPr>
  <p:notesTextViewPr>
    <p:cViewPr>
      <p:scale>
        <a:sx n="100" d="100"/>
        <a:sy n="100" d="100"/>
      </p:scale>
      <p:origin x="0" y="0"/>
    </p:cViewPr>
  </p:notesTextViewPr>
  <p:sorterViewPr>
    <p:cViewPr>
      <p:scale>
        <a:sx n="100" d="100"/>
        <a:sy n="100" d="100"/>
      </p:scale>
      <p:origin x="0" y="-462"/>
    </p:cViewPr>
  </p:sorterViewPr>
  <p:notesViewPr>
    <p:cSldViewPr snapToGrid="0" snapToObjects="1">
      <p:cViewPr varScale="1">
        <p:scale>
          <a:sx n="64" d="100"/>
          <a:sy n="64" d="100"/>
        </p:scale>
        <p:origin x="2628" y="4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7E32ED0F-FF84-304A-8A0A-46AD9FDA883E}" type="datetimeFigureOut">
              <a:rPr lang="en-US" smtClean="0"/>
              <a:pPr/>
              <a:t>11/9/2017</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6CD30D46-F3E9-A342-BE21-2CB16F899E4E}" type="slidenum">
              <a:rPr lang="en-US" smtClean="0"/>
              <a:pPr/>
              <a:t>‹#›</a:t>
            </a:fld>
            <a:endParaRPr lang="en-US"/>
          </a:p>
        </p:txBody>
      </p:sp>
    </p:spTree>
    <p:extLst>
      <p:ext uri="{BB962C8B-B14F-4D97-AF65-F5344CB8AC3E}">
        <p14:creationId xmlns:p14="http://schemas.microsoft.com/office/powerpoint/2010/main" val="10858721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r>
              <a:rPr lang="en-US" altLang="en-US" dirty="0" smtClean="0">
                <a:solidFill>
                  <a:schemeClr val="tx1"/>
                </a:solidFill>
                <a:latin typeface="Arial" pitchFamily="34" charset="0"/>
              </a:rPr>
              <a:t>Slide 1-3: HEFFNER</a:t>
            </a:r>
          </a:p>
          <a:p>
            <a:r>
              <a:rPr lang="en-US" altLang="en-US" dirty="0" smtClean="0">
                <a:solidFill>
                  <a:schemeClr val="tx1"/>
                </a:solidFill>
                <a:latin typeface="Arial" pitchFamily="34" charset="0"/>
              </a:rPr>
              <a:t>Slides</a:t>
            </a:r>
            <a:r>
              <a:rPr lang="en-US" altLang="en-US" baseline="0" dirty="0" smtClean="0">
                <a:solidFill>
                  <a:schemeClr val="tx1"/>
                </a:solidFill>
                <a:latin typeface="Arial" pitchFamily="34" charset="0"/>
              </a:rPr>
              <a:t> 4</a:t>
            </a:r>
            <a:r>
              <a:rPr lang="en-US" altLang="en-US" dirty="0" smtClean="0">
                <a:solidFill>
                  <a:schemeClr val="tx1"/>
                </a:solidFill>
                <a:latin typeface="Arial" pitchFamily="34" charset="0"/>
              </a:rPr>
              <a:t>-5:  PERKINS</a:t>
            </a:r>
          </a:p>
          <a:p>
            <a:r>
              <a:rPr lang="en-US" altLang="en-US" dirty="0" smtClean="0">
                <a:solidFill>
                  <a:schemeClr val="tx1"/>
                </a:solidFill>
                <a:latin typeface="Arial" pitchFamily="34" charset="0"/>
              </a:rPr>
              <a:t>Slides 6-13: MANCHESTER</a:t>
            </a:r>
          </a:p>
          <a:p>
            <a:r>
              <a:rPr lang="en-US" altLang="en-US" dirty="0" smtClean="0">
                <a:solidFill>
                  <a:schemeClr val="tx1"/>
                </a:solidFill>
                <a:latin typeface="Arial" pitchFamily="34" charset="0"/>
              </a:rPr>
              <a:t>Slides 14-18: BEST</a:t>
            </a:r>
          </a:p>
          <a:p>
            <a:pPr defTabSz="952843">
              <a:defRPr/>
            </a:pPr>
            <a:r>
              <a:rPr lang="en-US" altLang="en-US" dirty="0" smtClean="0">
                <a:solidFill>
                  <a:schemeClr val="tx1"/>
                </a:solidFill>
                <a:latin typeface="Arial" pitchFamily="34" charset="0"/>
              </a:rPr>
              <a:t>Slides 19+: PERKINS</a:t>
            </a:r>
          </a:p>
          <a:p>
            <a:pPr defTabSz="952843">
              <a:defRPr/>
            </a:pPr>
            <a:endParaRPr lang="en-US" altLang="en-US" dirty="0" smtClean="0">
              <a:solidFill>
                <a:schemeClr val="tx1"/>
              </a:solidFill>
              <a:latin typeface="Arial" pitchFamily="34" charset="0"/>
            </a:endParaRPr>
          </a:p>
          <a:p>
            <a:pPr marL="476422">
              <a:lnSpc>
                <a:spcPct val="150000"/>
              </a:lnSpc>
            </a:pPr>
            <a:endParaRPr lang="en-US" dirty="0" smtClean="0">
              <a:solidFill>
                <a:schemeClr val="tx1"/>
              </a:solidFill>
              <a:latin typeface="Arial" pitchFamily="34" charset="0"/>
            </a:endParaRPr>
          </a:p>
          <a:p>
            <a:pPr marL="476422">
              <a:lnSpc>
                <a:spcPct val="150000"/>
              </a:lnSpc>
            </a:pPr>
            <a:r>
              <a:rPr lang="en-US" dirty="0" smtClean="0">
                <a:solidFill>
                  <a:schemeClr val="tx1"/>
                </a:solidFill>
                <a:latin typeface="Arial"/>
                <a:ea typeface="Calibri"/>
              </a:rPr>
              <a:t>Hello. I am Mr.</a:t>
            </a:r>
            <a:r>
              <a:rPr lang="en-US" baseline="0" dirty="0" smtClean="0">
                <a:solidFill>
                  <a:schemeClr val="tx1"/>
                </a:solidFill>
                <a:latin typeface="Arial"/>
                <a:ea typeface="Calibri"/>
              </a:rPr>
              <a:t> Chris Heffner</a:t>
            </a:r>
            <a:r>
              <a:rPr lang="en-US" dirty="0" smtClean="0">
                <a:solidFill>
                  <a:schemeClr val="tx1"/>
                </a:solidFill>
                <a:latin typeface="Arial"/>
                <a:ea typeface="Calibri"/>
              </a:rPr>
              <a:t>. I provide contract support to the Defense Health Agency</a:t>
            </a:r>
            <a:r>
              <a:rPr lang="en-US" baseline="0" dirty="0" smtClean="0">
                <a:solidFill>
                  <a:schemeClr val="tx1"/>
                </a:solidFill>
                <a:latin typeface="Arial"/>
                <a:ea typeface="Calibri"/>
              </a:rPr>
              <a:t> in the Division of Strategy, Plans, and Functional Integration.</a:t>
            </a:r>
            <a:r>
              <a:rPr lang="en-US" dirty="0" smtClean="0">
                <a:solidFill>
                  <a:schemeClr val="tx1"/>
                </a:solidFill>
                <a:latin typeface="Arial"/>
                <a:ea typeface="Calibri"/>
              </a:rPr>
              <a:t> I will be your moderator for this presentation.</a:t>
            </a:r>
          </a:p>
          <a:p>
            <a:pPr marL="476422">
              <a:lnSpc>
                <a:spcPct val="150000"/>
              </a:lnSpc>
            </a:pPr>
            <a:r>
              <a:rPr lang="en-US" dirty="0" smtClean="0">
                <a:solidFill>
                  <a:schemeClr val="tx1"/>
                </a:solidFill>
                <a:latin typeface="Arial"/>
                <a:ea typeface="Calibri"/>
              </a:rPr>
              <a:t>Today’s topic is “</a:t>
            </a:r>
            <a:r>
              <a:rPr lang="en-US" dirty="0" smtClean="0">
                <a:latin typeface="Calibri" charset="0"/>
              </a:rPr>
              <a:t>Evaluation Capacity Building: Toward Program and Cost Effectiveness in the Military.</a:t>
            </a:r>
            <a:r>
              <a:rPr lang="en-US" dirty="0" smtClean="0">
                <a:solidFill>
                  <a:schemeClr val="tx1"/>
                </a:solidFill>
                <a:latin typeface="Arial"/>
                <a:ea typeface="Calibri"/>
              </a:rPr>
              <a:t>”</a:t>
            </a:r>
            <a:endParaRPr lang="en-US" altLang="en-US" dirty="0" smtClean="0">
              <a:solidFill>
                <a:schemeClr val="tx1"/>
              </a:solidFill>
              <a:latin typeface="Arial"/>
            </a:endParaRPr>
          </a:p>
          <a:p>
            <a:pPr marL="476422">
              <a:lnSpc>
                <a:spcPct val="150000"/>
              </a:lnSpc>
            </a:pPr>
            <a:endParaRPr lang="en-US" altLang="en-US" dirty="0" smtClean="0">
              <a:solidFill>
                <a:schemeClr val="tx1"/>
              </a:solidFill>
              <a:latin typeface="Arial" pitchFamily="34" charset="0"/>
            </a:endParaRP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cs typeface="MS PGothic" charset="0"/>
              </a:defRPr>
            </a:lvl1pPr>
            <a:lvl2pPr marL="39075508" indent="-38604429">
              <a:defRPr sz="1200">
                <a:solidFill>
                  <a:schemeClr val="tx1"/>
                </a:solidFill>
                <a:latin typeface="Calibri" charset="0"/>
                <a:ea typeface="MS PGothic" charset="0"/>
                <a:cs typeface="MS PGothic" charset="0"/>
              </a:defRPr>
            </a:lvl2pPr>
            <a:lvl3pPr marL="1152779" indent="-229913">
              <a:defRPr sz="1200">
                <a:solidFill>
                  <a:schemeClr val="tx1"/>
                </a:solidFill>
                <a:latin typeface="Calibri" charset="0"/>
                <a:ea typeface="MS PGothic" charset="0"/>
                <a:cs typeface="MS PGothic" charset="0"/>
              </a:defRPr>
            </a:lvl3pPr>
            <a:lvl4pPr marL="1614212" indent="-229913">
              <a:defRPr sz="1200">
                <a:solidFill>
                  <a:schemeClr val="tx1"/>
                </a:solidFill>
                <a:latin typeface="Calibri" charset="0"/>
                <a:ea typeface="MS PGothic" charset="0"/>
                <a:cs typeface="MS PGothic" charset="0"/>
              </a:defRPr>
            </a:lvl4pPr>
            <a:lvl5pPr marL="2075645" indent="-229913">
              <a:defRPr sz="1200">
                <a:solidFill>
                  <a:schemeClr val="tx1"/>
                </a:solidFill>
                <a:latin typeface="Calibri" charset="0"/>
                <a:ea typeface="MS PGothic" charset="0"/>
                <a:cs typeface="MS PGothic" charset="0"/>
              </a:defRPr>
            </a:lvl5pPr>
            <a:lvl6pPr marL="2538686" indent="-229913"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3001728" indent="-229913"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64769" indent="-229913"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927809" indent="-229913"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06044924-400D-4F45-98AB-1444C2417D0C}" type="slidenum">
              <a:rPr lang="en-US">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1042382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Font typeface="Symbol"/>
              <a:buNone/>
            </a:pPr>
            <a:r>
              <a:rPr lang="en-US" b="0" baseline="0" dirty="0" smtClean="0">
                <a:solidFill>
                  <a:schemeClr val="tx1"/>
                </a:solidFill>
                <a:latin typeface="Arial"/>
                <a:ea typeface="Calibri"/>
                <a:cs typeface="Times New Roman"/>
              </a:rPr>
              <a:t>Dr. Manchester</a:t>
            </a:r>
          </a:p>
          <a:p>
            <a:pPr marL="0" indent="0">
              <a:lnSpc>
                <a:spcPct val="150000"/>
              </a:lnSpc>
              <a:buFont typeface="Symbol"/>
              <a:buNone/>
            </a:pPr>
            <a:endParaRPr lang="en-US" b="0" dirty="0" smtClean="0">
              <a:solidFill>
                <a:schemeClr val="tx1"/>
              </a:solidFill>
              <a:latin typeface="Arial"/>
              <a:ea typeface="Calibri"/>
              <a:cs typeface="Times New Roman"/>
            </a:endParaRPr>
          </a:p>
          <a:p>
            <a:pPr marL="357316" indent="-357316">
              <a:lnSpc>
                <a:spcPct val="150000"/>
              </a:lnSpc>
              <a:buFont typeface="Symbol"/>
              <a:buChar char=""/>
            </a:pPr>
            <a:r>
              <a:rPr lang="en-US" b="1" dirty="0" smtClean="0">
                <a:solidFill>
                  <a:schemeClr val="tx1"/>
                </a:solidFill>
                <a:latin typeface="Arial"/>
                <a:ea typeface="Calibri"/>
                <a:cs typeface="Times New Roman"/>
              </a:rPr>
              <a:t>What is Evaluation</a:t>
            </a:r>
            <a:r>
              <a:rPr lang="en-US" b="1" baseline="0" dirty="0" smtClean="0">
                <a:solidFill>
                  <a:schemeClr val="tx1"/>
                </a:solidFill>
                <a:latin typeface="Arial"/>
                <a:ea typeface="Calibri"/>
                <a:cs typeface="Times New Roman"/>
              </a:rPr>
              <a:t> Capacity Building</a:t>
            </a:r>
            <a:r>
              <a:rPr lang="en-US" b="1" dirty="0" smtClean="0">
                <a:solidFill>
                  <a:schemeClr val="tx1"/>
                </a:solidFill>
                <a:latin typeface="Arial"/>
                <a:ea typeface="Calibri"/>
                <a:cs typeface="Times New Roman"/>
              </a:rPr>
              <a:t>?</a:t>
            </a:r>
            <a:endParaRPr lang="en-US" sz="1100" b="1" dirty="0">
              <a:ea typeface="Calibri"/>
              <a:cs typeface="Times New Roman"/>
            </a:endParaRPr>
          </a:p>
          <a:p>
            <a:pPr marL="774185" lvl="1" indent="-297763">
              <a:lnSpc>
                <a:spcPct val="150000"/>
              </a:lnSpc>
              <a:buFont typeface="Courier New"/>
              <a:buChar char="o"/>
            </a:pPr>
            <a:r>
              <a:rPr lang="en-US" dirty="0" smtClean="0">
                <a:solidFill>
                  <a:schemeClr val="tx1"/>
                </a:solidFill>
                <a:latin typeface="Arial"/>
                <a:ea typeface="Calibri"/>
                <a:cs typeface="Times New Roman"/>
              </a:rPr>
              <a:t>One of the more popular definitions of evaluation capacity</a:t>
            </a:r>
            <a:r>
              <a:rPr lang="en-US" baseline="0" dirty="0" smtClean="0">
                <a:solidFill>
                  <a:schemeClr val="tx1"/>
                </a:solidFill>
                <a:latin typeface="Arial"/>
                <a:ea typeface="Calibri"/>
                <a:cs typeface="Times New Roman"/>
              </a:rPr>
              <a:t> building </a:t>
            </a:r>
            <a:r>
              <a:rPr lang="en-US" dirty="0" smtClean="0">
                <a:solidFill>
                  <a:schemeClr val="tx1"/>
                </a:solidFill>
                <a:latin typeface="Arial"/>
                <a:ea typeface="Calibri"/>
                <a:cs typeface="Times New Roman"/>
              </a:rPr>
              <a:t>was authored by </a:t>
            </a:r>
            <a:r>
              <a:rPr lang="en-US" dirty="0" err="1" smtClean="0">
                <a:solidFill>
                  <a:schemeClr val="tx1"/>
                </a:solidFill>
                <a:latin typeface="Arial"/>
                <a:ea typeface="Calibri"/>
                <a:cs typeface="Times New Roman"/>
              </a:rPr>
              <a:t>Stockdill</a:t>
            </a:r>
            <a:r>
              <a:rPr lang="en-US" dirty="0" smtClean="0">
                <a:solidFill>
                  <a:schemeClr val="tx1"/>
                </a:solidFill>
                <a:latin typeface="Arial"/>
                <a:ea typeface="Calibri"/>
                <a:cs typeface="Times New Roman"/>
              </a:rPr>
              <a:t>, </a:t>
            </a:r>
            <a:r>
              <a:rPr lang="en-US" dirty="0" err="1" smtClean="0">
                <a:solidFill>
                  <a:schemeClr val="tx1"/>
                </a:solidFill>
                <a:latin typeface="Arial"/>
                <a:ea typeface="Calibri"/>
                <a:cs typeface="Times New Roman"/>
              </a:rPr>
              <a:t>Baizerman</a:t>
            </a:r>
            <a:r>
              <a:rPr lang="en-US" dirty="0" smtClean="0">
                <a:solidFill>
                  <a:schemeClr val="tx1"/>
                </a:solidFill>
                <a:latin typeface="Arial"/>
                <a:ea typeface="Calibri"/>
                <a:cs typeface="Times New Roman"/>
              </a:rPr>
              <a:t>, and Compton.  They define this</a:t>
            </a:r>
            <a:r>
              <a:rPr lang="en-US" baseline="0" dirty="0" smtClean="0">
                <a:solidFill>
                  <a:schemeClr val="tx1"/>
                </a:solidFill>
                <a:latin typeface="Arial"/>
                <a:ea typeface="Calibri"/>
                <a:cs typeface="Times New Roman"/>
              </a:rPr>
              <a:t> concept </a:t>
            </a:r>
            <a:r>
              <a:rPr lang="en-US" dirty="0" smtClean="0">
                <a:solidFill>
                  <a:schemeClr val="tx1"/>
                </a:solidFill>
                <a:latin typeface="Arial"/>
                <a:ea typeface="Calibri"/>
                <a:cs typeface="Times New Roman"/>
              </a:rPr>
              <a:t>as “intentional” work to make quality evaluation practices part of the normal operations.  Learning</a:t>
            </a:r>
            <a:r>
              <a:rPr lang="en-US" baseline="0" dirty="0" smtClean="0">
                <a:solidFill>
                  <a:schemeClr val="tx1"/>
                </a:solidFill>
                <a:latin typeface="Arial"/>
                <a:ea typeface="Calibri"/>
                <a:cs typeface="Times New Roman"/>
              </a:rPr>
              <a:t> evaluation skills affords programs greater opportunity for a) conducting their own internal evaluations and b) understanding the processes and characteristics of good evaluation when negotiating evaluations externally.</a:t>
            </a:r>
            <a:endParaRPr lang="en-US" sz="1100" dirty="0">
              <a:ea typeface="Calibri"/>
              <a:cs typeface="Times New Roman"/>
            </a:endParaRPr>
          </a:p>
          <a:p>
            <a:pPr marL="476422">
              <a:lnSpc>
                <a:spcPct val="150000"/>
              </a:lnSpc>
            </a:pPr>
            <a:r>
              <a:rPr lang="en-US" dirty="0" smtClean="0">
                <a:solidFill>
                  <a:schemeClr val="tx1"/>
                </a:solidFill>
                <a:latin typeface="Arial"/>
                <a:ea typeface="Calibri"/>
                <a:cs typeface="Times New Roman"/>
              </a:rPr>
              <a:t> </a:t>
            </a:r>
            <a:endParaRPr lang="en-US" sz="1100" dirty="0">
              <a:ea typeface="Calibri"/>
              <a:cs typeface="Times New Roman"/>
            </a:endParaRPr>
          </a:p>
          <a:p>
            <a:pPr marL="357316" indent="-357316">
              <a:lnSpc>
                <a:spcPct val="150000"/>
              </a:lnSpc>
              <a:buFont typeface="Symbol"/>
              <a:buChar char=""/>
            </a:pPr>
            <a:r>
              <a:rPr lang="en-US" b="1" dirty="0" smtClean="0">
                <a:solidFill>
                  <a:schemeClr val="tx1"/>
                </a:solidFill>
                <a:latin typeface="Arial"/>
                <a:ea typeface="Calibri"/>
                <a:cs typeface="Times New Roman"/>
              </a:rPr>
              <a:t>Why is it needed?</a:t>
            </a:r>
            <a:r>
              <a:rPr lang="en-US" dirty="0" smtClean="0">
                <a:solidFill>
                  <a:schemeClr val="tx1"/>
                </a:solidFill>
                <a:latin typeface="Arial"/>
                <a:ea typeface="Calibri"/>
                <a:cs typeface="Times New Roman"/>
              </a:rPr>
              <a:t> The need for building evaluation capacity may come from external or internal drivers.</a:t>
            </a:r>
            <a:endParaRPr lang="en-US" sz="1100" dirty="0">
              <a:ea typeface="Calibri"/>
              <a:cs typeface="Times New Roman"/>
            </a:endParaRPr>
          </a:p>
          <a:p>
            <a:pPr marL="774185" lvl="1" indent="-297763">
              <a:lnSpc>
                <a:spcPct val="150000"/>
              </a:lnSpc>
              <a:buFont typeface="Courier New"/>
              <a:buChar char="o"/>
            </a:pPr>
            <a:r>
              <a:rPr lang="en-US" dirty="0" smtClean="0">
                <a:solidFill>
                  <a:schemeClr val="tx1"/>
                </a:solidFill>
                <a:latin typeface="Arial"/>
                <a:ea typeface="Calibri"/>
                <a:cs typeface="Times New Roman"/>
              </a:rPr>
              <a:t>Externally, programs may need to meet accountability requirements to justify the expenditure of funds or to demonstrate whether or not they</a:t>
            </a:r>
            <a:r>
              <a:rPr lang="en-US" baseline="0" dirty="0" smtClean="0">
                <a:solidFill>
                  <a:schemeClr val="tx1"/>
                </a:solidFill>
                <a:latin typeface="Arial"/>
                <a:ea typeface="Calibri"/>
                <a:cs typeface="Times New Roman"/>
              </a:rPr>
              <a:t> are achieving their target outcomes</a:t>
            </a:r>
            <a:r>
              <a:rPr lang="en-US" dirty="0" smtClean="0">
                <a:solidFill>
                  <a:schemeClr val="tx1"/>
                </a:solidFill>
                <a:latin typeface="Arial"/>
                <a:ea typeface="Calibri"/>
                <a:cs typeface="Times New Roman"/>
              </a:rPr>
              <a:t>. There are several external factors that triggered the need for DHA to build evaluation capacity, including directives from Congress, the Executive Branch, and the Defense Department. </a:t>
            </a:r>
            <a:endParaRPr lang="en-US" sz="1100" dirty="0">
              <a:ea typeface="Calibri"/>
              <a:cs typeface="Times New Roman"/>
            </a:endParaRPr>
          </a:p>
          <a:p>
            <a:pPr marL="774185" lvl="1" indent="-297763">
              <a:lnSpc>
                <a:spcPct val="150000"/>
              </a:lnSpc>
              <a:buFont typeface="Courier New"/>
              <a:buChar char="o"/>
            </a:pPr>
            <a:r>
              <a:rPr lang="en-US" dirty="0" smtClean="0">
                <a:solidFill>
                  <a:schemeClr val="tx1"/>
                </a:solidFill>
                <a:latin typeface="Arial"/>
                <a:ea typeface="Calibri"/>
              </a:rPr>
              <a:t>Internally, programs often lack the skills and resources to conduct systematic evaluations – they are not implemented with evaluation capabilities as part of the design. Alternatively, programs want to show how effective they are to justify continued or additional funding and leadership support.</a:t>
            </a:r>
          </a:p>
          <a:p>
            <a:pPr marL="19222" lvl="0" indent="0">
              <a:lnSpc>
                <a:spcPct val="150000"/>
              </a:lnSpc>
              <a:buFont typeface="Courier New"/>
              <a:buNone/>
            </a:pPr>
            <a:endParaRPr lang="en-US" dirty="0" smtClean="0">
              <a:solidFill>
                <a:schemeClr val="tx1"/>
              </a:solidFill>
              <a:latin typeface="Arial"/>
            </a:endParaRPr>
          </a:p>
          <a:p>
            <a:pPr marL="19222" lvl="0" indent="0">
              <a:lnSpc>
                <a:spcPct val="150000"/>
              </a:lnSpc>
              <a:buFont typeface="Courier New"/>
              <a:buNone/>
            </a:pPr>
            <a:r>
              <a:rPr lang="en-US" dirty="0" smtClean="0"/>
              <a:t>Now I’ll briefly</a:t>
            </a:r>
            <a:r>
              <a:rPr lang="en-US" baseline="0" dirty="0" smtClean="0"/>
              <a:t> walk you through an adapted version of </a:t>
            </a:r>
            <a:r>
              <a:rPr lang="en-US" baseline="0" dirty="0" err="1" smtClean="0"/>
              <a:t>Preskill</a:t>
            </a:r>
            <a:r>
              <a:rPr lang="en-US" baseline="0" dirty="0" smtClean="0"/>
              <a:t> &amp; Boyle’s ECB model.</a:t>
            </a:r>
            <a:endParaRPr lang="en-US" dirty="0" smtClean="0"/>
          </a:p>
          <a:p>
            <a:pPr marL="774185" lvl="1" indent="-297763">
              <a:lnSpc>
                <a:spcPct val="150000"/>
              </a:lnSpc>
              <a:buFont typeface="Courier New"/>
              <a:buChar char="o"/>
            </a:pPr>
            <a:endParaRPr lang="en-US" altLang="en-US" dirty="0" smtClean="0">
              <a:solidFill>
                <a:schemeClr val="tx1"/>
              </a:solidFill>
              <a:latin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6CD30D46-F3E9-A342-BE21-2CB16F899E4E}" type="slidenum">
              <a:rPr lang="en-US" smtClean="0"/>
              <a:pPr/>
              <a:t>10</a:t>
            </a:fld>
            <a:endParaRPr lang="en-US"/>
          </a:p>
        </p:txBody>
      </p:sp>
    </p:spTree>
    <p:extLst>
      <p:ext uri="{BB962C8B-B14F-4D97-AF65-F5344CB8AC3E}">
        <p14:creationId xmlns:p14="http://schemas.microsoft.com/office/powerpoint/2010/main" val="2799473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baseline="0" dirty="0" smtClean="0">
                <a:solidFill>
                  <a:schemeClr val="tx1"/>
                </a:solidFill>
                <a:latin typeface="Arial"/>
                <a:ea typeface="Calibri"/>
                <a:cs typeface="Times New Roman"/>
              </a:rPr>
              <a:t>Dr. Manchester</a:t>
            </a:r>
            <a:endParaRPr lang="en-US" b="0" dirty="0" smtClean="0">
              <a:solidFill>
                <a:schemeClr val="tx1"/>
              </a:solidFill>
              <a:latin typeface="Arial"/>
              <a:ea typeface="Calibri"/>
              <a:cs typeface="Times New Roman"/>
            </a:endParaRPr>
          </a:p>
          <a:p>
            <a:endParaRPr lang="en-US" dirty="0" smtClean="0"/>
          </a:p>
          <a:p>
            <a:r>
              <a:rPr lang="en-US" dirty="0" smtClean="0"/>
              <a:t>We employ ECB activities</a:t>
            </a:r>
            <a:r>
              <a:rPr lang="en-US" baseline="0" dirty="0" smtClean="0"/>
              <a:t> such as logic model development and consultative sessions to improve use of evaluation findings and evaluation frameworks.  The idea is that programs will develop sustainable evaluation practices that ultimately improves programming that leads to intended outcomes. </a:t>
            </a:r>
            <a:endParaRPr lang="en-US" dirty="0"/>
          </a:p>
        </p:txBody>
      </p:sp>
      <p:sp>
        <p:nvSpPr>
          <p:cNvPr id="4" name="Slide Number Placeholder 3"/>
          <p:cNvSpPr>
            <a:spLocks noGrp="1"/>
          </p:cNvSpPr>
          <p:nvPr>
            <p:ph type="sldNum" sz="quarter" idx="10"/>
          </p:nvPr>
        </p:nvSpPr>
        <p:spPr/>
        <p:txBody>
          <a:bodyPr/>
          <a:lstStyle/>
          <a:p>
            <a:fld id="{6CD30D46-F3E9-A342-BE21-2CB16F899E4E}" type="slidenum">
              <a:rPr lang="en-US" smtClean="0"/>
              <a:pPr/>
              <a:t>11</a:t>
            </a:fld>
            <a:endParaRPr lang="en-US"/>
          </a:p>
        </p:txBody>
      </p:sp>
    </p:spTree>
    <p:extLst>
      <p:ext uri="{BB962C8B-B14F-4D97-AF65-F5344CB8AC3E}">
        <p14:creationId xmlns:p14="http://schemas.microsoft.com/office/powerpoint/2010/main" val="2905665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baseline="0" dirty="0" smtClean="0">
                <a:solidFill>
                  <a:schemeClr val="tx1"/>
                </a:solidFill>
                <a:latin typeface="Arial"/>
                <a:ea typeface="Calibri"/>
                <a:cs typeface="Times New Roman"/>
              </a:rPr>
              <a:t>Dr. Manchester</a:t>
            </a:r>
            <a:endParaRPr lang="en-US" b="0" dirty="0" smtClean="0">
              <a:solidFill>
                <a:schemeClr val="tx1"/>
              </a:solidFill>
              <a:latin typeface="Arial"/>
              <a:ea typeface="Calibri"/>
              <a:cs typeface="Times New Roman"/>
            </a:endParaRPr>
          </a:p>
          <a:p>
            <a:endParaRPr lang="en-US" dirty="0" smtClean="0">
              <a:solidFill>
                <a:schemeClr val="tx1"/>
              </a:solidFill>
            </a:endParaRPr>
          </a:p>
          <a:p>
            <a:r>
              <a:rPr lang="en-US" dirty="0" smtClean="0">
                <a:solidFill>
                  <a:schemeClr val="tx1"/>
                </a:solidFill>
              </a:rPr>
              <a:t>There is an</a:t>
            </a:r>
            <a:r>
              <a:rPr lang="en-US" baseline="0" dirty="0" smtClean="0">
                <a:solidFill>
                  <a:schemeClr val="tx1"/>
                </a:solidFill>
              </a:rPr>
              <a:t> </a:t>
            </a:r>
            <a:r>
              <a:rPr lang="en-US" dirty="0" smtClean="0">
                <a:solidFill>
                  <a:schemeClr val="tx1"/>
                </a:solidFill>
              </a:rPr>
              <a:t>eye</a:t>
            </a:r>
            <a:r>
              <a:rPr lang="en-US" baseline="0" dirty="0" smtClean="0">
                <a:solidFill>
                  <a:schemeClr val="tx1"/>
                </a:solidFill>
              </a:rPr>
              <a:t> toward e</a:t>
            </a:r>
            <a:r>
              <a:rPr lang="en-US" dirty="0" smtClean="0">
                <a:solidFill>
                  <a:schemeClr val="tx1"/>
                </a:solidFill>
              </a:rPr>
              <a:t>valuation capacity building (</a:t>
            </a:r>
            <a:r>
              <a:rPr lang="en-US" b="1" dirty="0" smtClean="0">
                <a:solidFill>
                  <a:schemeClr val="tx1"/>
                </a:solidFill>
              </a:rPr>
              <a:t>as presented in previous slide</a:t>
            </a:r>
            <a:r>
              <a:rPr lang="en-US" dirty="0" smtClean="0">
                <a:solidFill>
                  <a:schemeClr val="tx1"/>
                </a:solidFill>
              </a:rPr>
              <a:t>) being</a:t>
            </a:r>
            <a:r>
              <a:rPr lang="en-US" baseline="0" dirty="0" smtClean="0">
                <a:solidFill>
                  <a:schemeClr val="tx1"/>
                </a:solidFill>
              </a:rPr>
              <a:t> </a:t>
            </a:r>
            <a:r>
              <a:rPr lang="en-US" dirty="0" smtClean="0">
                <a:solidFill>
                  <a:schemeClr val="tx1"/>
                </a:solidFill>
              </a:rPr>
              <a:t>integrated in all 4 phases.</a:t>
            </a:r>
            <a:r>
              <a:rPr lang="en-US" baseline="0" dirty="0" smtClean="0">
                <a:solidFill>
                  <a:schemeClr val="tx1"/>
                </a:solidFill>
              </a:rPr>
              <a:t>  The goal of Phase I was to develop a baseline of capacity information</a:t>
            </a:r>
          </a:p>
          <a:p>
            <a:r>
              <a:rPr lang="en-US" baseline="0" dirty="0" smtClean="0">
                <a:solidFill>
                  <a:schemeClr val="tx1"/>
                </a:solidFill>
              </a:rPr>
              <a:t>	--mission, goals, objectives, implementation upholds intended components-Fidelity </a:t>
            </a:r>
          </a:p>
          <a:p>
            <a:r>
              <a:rPr lang="en-US" baseline="0" dirty="0" smtClean="0">
                <a:solidFill>
                  <a:schemeClr val="tx1"/>
                </a:solidFill>
              </a:rPr>
              <a:t>	--program addresses needs through appropriate activities/ tracks funding and FTEs-Sustainability  </a:t>
            </a:r>
          </a:p>
          <a:p>
            <a:r>
              <a:rPr lang="en-US" baseline="0" dirty="0" smtClean="0">
                <a:solidFill>
                  <a:schemeClr val="tx1"/>
                </a:solidFill>
              </a:rPr>
              <a:t>	--funding and other input categories (stakeholders, partnerships, program designers); motivation (mandatory, voluntary, learning, so forth) for participating in program-Characteristics</a:t>
            </a:r>
          </a:p>
          <a:p>
            <a:r>
              <a:rPr lang="en-US" baseline="0" dirty="0" smtClean="0">
                <a:solidFill>
                  <a:schemeClr val="tx1"/>
                </a:solidFill>
              </a:rPr>
              <a:t>	--Changes in reactions, awareness, learning, behaviors, organizational changes as a result of program activities</a:t>
            </a:r>
          </a:p>
          <a:p>
            <a:r>
              <a:rPr lang="en-US" baseline="0" dirty="0" smtClean="0">
                <a:solidFill>
                  <a:schemeClr val="tx1"/>
                </a:solidFill>
              </a:rPr>
              <a:t>Feedback through </a:t>
            </a:r>
            <a:r>
              <a:rPr lang="en-US" b="1" baseline="0" dirty="0" smtClean="0">
                <a:solidFill>
                  <a:schemeClr val="tx1"/>
                </a:solidFill>
              </a:rPr>
              <a:t>On-Site Meetings </a:t>
            </a:r>
            <a:r>
              <a:rPr lang="en-US" baseline="0" dirty="0" smtClean="0">
                <a:solidFill>
                  <a:schemeClr val="tx1"/>
                </a:solidFill>
              </a:rPr>
              <a:t>and </a:t>
            </a:r>
            <a:r>
              <a:rPr lang="en-US" b="1" baseline="0" dirty="0" smtClean="0">
                <a:solidFill>
                  <a:schemeClr val="tx1"/>
                </a:solidFill>
              </a:rPr>
              <a:t>Evaluation Reports</a:t>
            </a:r>
            <a:r>
              <a:rPr lang="en-US" baseline="0" dirty="0" smtClean="0">
                <a:solidFill>
                  <a:schemeClr val="tx1"/>
                </a:solidFill>
              </a:rPr>
              <a:t>. </a:t>
            </a:r>
          </a:p>
          <a:p>
            <a:r>
              <a:rPr lang="en-US" baseline="0" dirty="0" smtClean="0">
                <a:solidFill>
                  <a:schemeClr val="tx1"/>
                </a:solidFill>
              </a:rPr>
              <a:t>The goal of Stage II is the completion of </a:t>
            </a:r>
            <a:r>
              <a:rPr lang="en-US" b="1" baseline="0" dirty="0" smtClean="0">
                <a:solidFill>
                  <a:schemeClr val="tx1"/>
                </a:solidFill>
              </a:rPr>
              <a:t>Consultative Sessions, Written Materials, and Webinar presentations </a:t>
            </a:r>
            <a:r>
              <a:rPr lang="en-US" b="0" baseline="0" dirty="0" smtClean="0">
                <a:solidFill>
                  <a:schemeClr val="tx1"/>
                </a:solidFill>
              </a:rPr>
              <a:t>to</a:t>
            </a:r>
            <a:r>
              <a:rPr lang="en-US" b="1" baseline="0" dirty="0" smtClean="0">
                <a:solidFill>
                  <a:schemeClr val="tx1"/>
                </a:solidFill>
              </a:rPr>
              <a:t> </a:t>
            </a:r>
            <a:r>
              <a:rPr lang="en-US" b="0" baseline="0" dirty="0" smtClean="0">
                <a:solidFill>
                  <a:schemeClr val="tx1"/>
                </a:solidFill>
              </a:rPr>
              <a:t>influence </a:t>
            </a:r>
            <a:r>
              <a:rPr lang="en-US" b="1" baseline="0" dirty="0" smtClean="0">
                <a:solidFill>
                  <a:schemeClr val="tx1"/>
                </a:solidFill>
              </a:rPr>
              <a:t>Evaluation Practices and Use</a:t>
            </a:r>
            <a:r>
              <a:rPr lang="en-US" b="0" baseline="0" dirty="0" smtClean="0">
                <a:solidFill>
                  <a:schemeClr val="tx1"/>
                </a:solidFill>
              </a:rPr>
              <a:t> for processes and outcomes.</a:t>
            </a:r>
            <a:endParaRPr lang="en-US" b="1" baseline="0" dirty="0" smtClean="0">
              <a:solidFill>
                <a:schemeClr val="tx1"/>
              </a:solidFill>
            </a:endParaRPr>
          </a:p>
          <a:p>
            <a:r>
              <a:rPr lang="en-US" b="0" dirty="0" smtClean="0">
                <a:solidFill>
                  <a:schemeClr val="tx1"/>
                </a:solidFill>
              </a:rPr>
              <a:t>Stage III </a:t>
            </a:r>
            <a:r>
              <a:rPr lang="en-US" b="0" baseline="0" dirty="0" smtClean="0">
                <a:solidFill>
                  <a:schemeClr val="tx1"/>
                </a:solidFill>
              </a:rPr>
              <a:t>provides more direct assistance on evaluation planning toward targeted outcomes capable of being tied to cost effectiveness (Phase IV). </a:t>
            </a:r>
          </a:p>
          <a:p>
            <a:endParaRPr lang="en-US" b="0" baseline="0" dirty="0" smtClean="0">
              <a:solidFill>
                <a:schemeClr val="tx1"/>
              </a:solidFill>
            </a:endParaRPr>
          </a:p>
          <a:p>
            <a:r>
              <a:rPr lang="en-US" b="0" baseline="0" dirty="0" smtClean="0">
                <a:solidFill>
                  <a:schemeClr val="tx1"/>
                </a:solidFill>
              </a:rPr>
              <a:t>Dr. Manchester transitions to Dr. Best</a:t>
            </a:r>
          </a:p>
          <a:p>
            <a:endParaRPr lang="en-US" b="0" baseline="0" dirty="0" smtClean="0">
              <a:solidFill>
                <a:schemeClr val="tx1"/>
              </a:solidFill>
            </a:endParaRPr>
          </a:p>
        </p:txBody>
      </p:sp>
      <p:sp>
        <p:nvSpPr>
          <p:cNvPr id="4" name="Slide Number Placeholder 3"/>
          <p:cNvSpPr>
            <a:spLocks noGrp="1"/>
          </p:cNvSpPr>
          <p:nvPr>
            <p:ph type="sldNum" sz="quarter" idx="10"/>
          </p:nvPr>
        </p:nvSpPr>
        <p:spPr/>
        <p:txBody>
          <a:bodyPr/>
          <a:lstStyle/>
          <a:p>
            <a:fld id="{6CD30D46-F3E9-A342-BE21-2CB16F899E4E}" type="slidenum">
              <a:rPr lang="en-US" smtClean="0"/>
              <a:pPr/>
              <a:t>12</a:t>
            </a:fld>
            <a:endParaRPr lang="en-US"/>
          </a:p>
        </p:txBody>
      </p:sp>
    </p:spTree>
    <p:extLst>
      <p:ext uri="{BB962C8B-B14F-4D97-AF65-F5344CB8AC3E}">
        <p14:creationId xmlns:p14="http://schemas.microsoft.com/office/powerpoint/2010/main" val="2666180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b="0" dirty="0" smtClean="0">
                <a:solidFill>
                  <a:schemeClr val="tx1"/>
                </a:solidFill>
              </a:rPr>
              <a:t>Dr. Best</a:t>
            </a:r>
          </a:p>
          <a:p>
            <a:pPr defTabSz="924641">
              <a:defRPr/>
            </a:pPr>
            <a:endParaRPr lang="en-US" altLang="en-US" b="0" dirty="0" smtClean="0">
              <a:solidFill>
                <a:schemeClr val="tx1"/>
              </a:solidFill>
              <a:latin typeface="Arial"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Thank you Dr. Manchester.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program on which this case study is based was </a:t>
            </a:r>
            <a:r>
              <a:rPr lang="en-US" baseline="0" dirty="0" smtClean="0"/>
              <a:t>designed to support and enhance </a:t>
            </a:r>
            <a:r>
              <a:rPr lang="en-US" b="1" baseline="0" dirty="0" smtClean="0"/>
              <a:t>cohesion</a:t>
            </a:r>
            <a:r>
              <a:rPr lang="en-US" baseline="0" dirty="0" smtClean="0"/>
              <a:t>, </a:t>
            </a:r>
            <a:r>
              <a:rPr lang="en-US" b="1" baseline="0" dirty="0" smtClean="0"/>
              <a:t>morale</a:t>
            </a:r>
            <a:r>
              <a:rPr lang="en-US" baseline="0" dirty="0" smtClean="0"/>
              <a:t>, and </a:t>
            </a:r>
            <a:r>
              <a:rPr lang="en-US" b="1" baseline="0" dirty="0" smtClean="0"/>
              <a:t>combat readiness</a:t>
            </a:r>
            <a:r>
              <a:rPr lang="en-US" baseline="0" dirty="0" smtClean="0"/>
              <a:t> among active duty service members within 120 days of deploying (</a:t>
            </a:r>
            <a:r>
              <a:rPr lang="en-US" b="1" baseline="0" dirty="0" smtClean="0"/>
              <a:t>train/ready</a:t>
            </a:r>
            <a:r>
              <a:rPr lang="en-US" baseline="0" dirty="0" smtClean="0"/>
              <a:t>), or within 120 days of returning from deployment (</a:t>
            </a:r>
            <a:r>
              <a:rPr lang="en-US" b="1" baseline="0" dirty="0" smtClean="0"/>
              <a:t>reset</a:t>
            </a:r>
            <a:r>
              <a:rPr lang="en-US" baseline="0" dirty="0" smtClean="0"/>
              <a:t>). The program uses debriefing techniques following high-adventure activities to achieve the target outcomes. Participants engage in high-adventure activities to invoke an adrenaline rush much like that experienced during combat situations. The after-event-debriefing activities intend to reinforce unit cohesion and morale, as well as to teach soldiers coping strategies to manage combat experiences.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program </a:t>
            </a:r>
            <a:r>
              <a:rPr lang="en-US" baseline="0" dirty="0" smtClean="0"/>
              <a:t>trains morale, welfare, and recreation personnel to implement program activities across geographically-dispersed sites.</a:t>
            </a:r>
            <a:endParaRPr lang="en-US"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6CD30D46-F3E9-A342-BE21-2CB16F899E4E}" type="slidenum">
              <a:rPr lang="en-US" smtClean="0"/>
              <a:pPr/>
              <a:t>13</a:t>
            </a:fld>
            <a:endParaRPr lang="en-US"/>
          </a:p>
        </p:txBody>
      </p:sp>
    </p:spTree>
    <p:extLst>
      <p:ext uri="{BB962C8B-B14F-4D97-AF65-F5344CB8AC3E}">
        <p14:creationId xmlns:p14="http://schemas.microsoft.com/office/powerpoint/2010/main" val="2951764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Dr. Best</a:t>
            </a:r>
          </a:p>
          <a:p>
            <a:endParaRPr lang="en-US" b="0" baseline="0" dirty="0" smtClean="0"/>
          </a:p>
          <a:p>
            <a:r>
              <a:rPr lang="en-US" b="0" baseline="0" dirty="0" smtClean="0"/>
              <a:t>DHA’s J5 team starts its consultations by engaging program stakeholders and key personnel in a discussion of the program’s primary intent. This discussion provides a foundation on which a logic model can be designed. A logic model provides a graphic description of what the program intends to accomplish (i.e., its primary intent).</a:t>
            </a:r>
          </a:p>
          <a:p>
            <a:endParaRPr lang="en-US" b="0" baseline="0" dirty="0" smtClean="0"/>
          </a:p>
          <a:p>
            <a:r>
              <a:rPr lang="en-US" b="0" baseline="0" dirty="0" smtClean="0"/>
              <a:t>As I just mentioned, the program intends to support unit cohesion and contribute to combat readiness by involving service members in a high adventure activity, followed by an after-event debrief. This slide shows a logic model featuring these two key activities and their associated inputs (resources), outputs, and outcomes. Here you can see that intended outcomes of the high adventure activity is for service members to release stress in the short-term, increase usage of recreational facilities in the medium-term, which hopefully translates into increased physical/functional fitness in the longer term.</a:t>
            </a:r>
          </a:p>
          <a:p>
            <a:endParaRPr lang="en-US" b="0" baseline="0" dirty="0" smtClean="0"/>
          </a:p>
          <a:p>
            <a:r>
              <a:rPr lang="en-US" b="0" baseline="0" dirty="0" smtClean="0"/>
              <a:t>The debrief activity intends to promote unit cohesion and morale following the high-adventure activity (i.e., short-term), which hopefully translates into decreased accidents and behavioral incidents in the medium-term. This ultimately intends to contribute to increased combat readiness in the long-term.</a:t>
            </a:r>
          </a:p>
        </p:txBody>
      </p:sp>
      <p:sp>
        <p:nvSpPr>
          <p:cNvPr id="4" name="Slide Number Placeholder 3"/>
          <p:cNvSpPr>
            <a:spLocks noGrp="1"/>
          </p:cNvSpPr>
          <p:nvPr>
            <p:ph type="sldNum" sz="quarter" idx="10"/>
          </p:nvPr>
        </p:nvSpPr>
        <p:spPr/>
        <p:txBody>
          <a:bodyPr/>
          <a:lstStyle/>
          <a:p>
            <a:fld id="{6CD30D46-F3E9-A342-BE21-2CB16F899E4E}" type="slidenum">
              <a:rPr lang="en-US" smtClean="0"/>
              <a:pPr/>
              <a:t>14</a:t>
            </a:fld>
            <a:endParaRPr lang="en-US"/>
          </a:p>
        </p:txBody>
      </p:sp>
    </p:spTree>
    <p:extLst>
      <p:ext uri="{BB962C8B-B14F-4D97-AF65-F5344CB8AC3E}">
        <p14:creationId xmlns:p14="http://schemas.microsoft.com/office/powerpoint/2010/main" val="487420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Dr. Best</a:t>
            </a:r>
          </a:p>
          <a:p>
            <a:endParaRPr lang="en-US" b="0" dirty="0" smtClean="0"/>
          </a:p>
          <a:p>
            <a:r>
              <a:rPr lang="en-US" b="0" dirty="0" smtClean="0"/>
              <a:t>As you saw earlier,</a:t>
            </a:r>
            <a:r>
              <a:rPr lang="en-US" b="0" baseline="0" dirty="0" smtClean="0"/>
              <a:t> DHA’s J5 Phase II Evaluation Capacity Building efforts are based on the results from the Phase I work.  </a:t>
            </a:r>
            <a:endParaRPr lang="en-US" b="0" dirty="0" smtClean="0"/>
          </a:p>
          <a:p>
            <a:endParaRPr lang="en-US" b="1" dirty="0" smtClean="0"/>
          </a:p>
          <a:p>
            <a:r>
              <a:rPr lang="en-US" b="1" dirty="0" smtClean="0"/>
              <a:t>Phase I Results</a:t>
            </a:r>
          </a:p>
          <a:p>
            <a:pPr lvl="1"/>
            <a:r>
              <a:rPr lang="en-US" b="1" baseline="0" dirty="0" smtClean="0"/>
              <a:t>Fidelity: </a:t>
            </a:r>
            <a:r>
              <a:rPr lang="en-US" baseline="0" dirty="0" smtClean="0"/>
              <a:t>To achieve the desired outcomes of enhanced teamwork, cohesion, and morale requires faithful implementation of the psychological principles on which the program is based. Feedback and anecdotal information suggests the program is not being implemented as intended across geographically-dispersed sites (e.g., some events do not conduct the after-event debrief). As a result, the program manager is very interested in evaluating the fidelity with which his program is being implemented.  </a:t>
            </a:r>
          </a:p>
          <a:p>
            <a:pPr lvl="1"/>
            <a:r>
              <a:rPr lang="en-US" b="1" baseline="0" dirty="0" smtClean="0"/>
              <a:t>Sustainability:</a:t>
            </a:r>
            <a:r>
              <a:rPr lang="en-US" b="0" baseline="0" dirty="0" smtClean="0"/>
              <a:t> </a:t>
            </a:r>
            <a:r>
              <a:rPr lang="en-US" baseline="0" dirty="0" smtClean="0"/>
              <a:t>The program is not currently budgeted for continuation beyond FY 2018, so demonstrating effectiveness is key to their sustainability. In fact, the program manager has tried to evaluate his program, but needs guidance and additional capacity (e.g., evaluation design, data analytics). In addition, DHA’s J5 team is working with the program to design an evaluation plan that determines how effective the activities are in meeting the stated intentions. </a:t>
            </a:r>
          </a:p>
          <a:p>
            <a:pPr lvl="1"/>
            <a:r>
              <a:rPr lang="en-US" b="1" baseline="0" dirty="0" smtClean="0"/>
              <a:t>Program Characteristics:</a:t>
            </a:r>
            <a:r>
              <a:rPr lang="en-US" b="0" baseline="0" dirty="0" smtClean="0"/>
              <a:t> “Program characteristics” is defined as the linkage between the program’s activities and processes and its intended outcomes. This is operationalized by tracking outputs, such as the number and characteristics of participants who complete the high adventure activity and the after-event debrief. I would also add that for this program to demonstrate the linkage between its activities and the target outcomes, it must ensure its train-the-trainer process is effective. That is, the program trains recreation personnel to train unit leaders in the facilitation of after-event-debriefing activities, which it relies upon to promote team cohesion and unit morale. </a:t>
            </a:r>
          </a:p>
          <a:p>
            <a:pPr lvl="1"/>
            <a:r>
              <a:rPr lang="en-US" b="1" baseline="0" dirty="0" smtClean="0"/>
              <a:t>Changes:</a:t>
            </a:r>
            <a:r>
              <a:rPr lang="en-US" b="0" baseline="0" dirty="0" smtClean="0"/>
              <a:t> The program intends to empower unit leaders to use debriefing techniques following high-adrenaline encounters, which intends to promote better cohesion and morale among unit members. It also intends to change participants by encouraging cognitive reappraisals of high-adventure activities that result in more productive (and less destructive) outcomes. </a:t>
            </a:r>
          </a:p>
        </p:txBody>
      </p:sp>
      <p:sp>
        <p:nvSpPr>
          <p:cNvPr id="4" name="Slide Number Placeholder 3"/>
          <p:cNvSpPr>
            <a:spLocks noGrp="1"/>
          </p:cNvSpPr>
          <p:nvPr>
            <p:ph type="sldNum" sz="quarter" idx="10"/>
          </p:nvPr>
        </p:nvSpPr>
        <p:spPr/>
        <p:txBody>
          <a:bodyPr/>
          <a:lstStyle/>
          <a:p>
            <a:fld id="{6CD30D46-F3E9-A342-BE21-2CB16F899E4E}" type="slidenum">
              <a:rPr lang="en-US" smtClean="0"/>
              <a:pPr/>
              <a:t>15</a:t>
            </a:fld>
            <a:endParaRPr lang="en-US"/>
          </a:p>
        </p:txBody>
      </p:sp>
    </p:spTree>
    <p:extLst>
      <p:ext uri="{BB962C8B-B14F-4D97-AF65-F5344CB8AC3E}">
        <p14:creationId xmlns:p14="http://schemas.microsoft.com/office/powerpoint/2010/main" val="281044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Dr. Best</a:t>
            </a:r>
          </a:p>
          <a:p>
            <a:endParaRPr lang="en-US" b="0" baseline="0" dirty="0" smtClean="0"/>
          </a:p>
          <a:p>
            <a:r>
              <a:rPr lang="en-US" b="1" baseline="0" dirty="0" smtClean="0"/>
              <a:t>Phase III</a:t>
            </a:r>
          </a:p>
          <a:p>
            <a:r>
              <a:rPr lang="en-US" b="1" baseline="0" dirty="0" smtClean="0"/>
              <a:t>Program Consultation</a:t>
            </a:r>
            <a:r>
              <a:rPr lang="en-US" b="0" baseline="0" dirty="0" smtClean="0"/>
              <a:t> – DHA’s J5 team used a variety of capacity building strategies from the Preskill and Boyle model which are featured in this slide. </a:t>
            </a:r>
          </a:p>
          <a:p>
            <a:pPr lvl="1"/>
            <a:r>
              <a:rPr lang="en-US" b="0" baseline="0" dirty="0" smtClean="0"/>
              <a:t>To </a:t>
            </a:r>
            <a:r>
              <a:rPr lang="en-US" b="1" baseline="0" dirty="0" smtClean="0"/>
              <a:t>Define the program</a:t>
            </a:r>
            <a:r>
              <a:rPr lang="en-US" b="0" baseline="0" dirty="0" smtClean="0"/>
              <a:t>, DHA’s J5 team engaged the program manager and a few key stakeholders in an </a:t>
            </a:r>
            <a:r>
              <a:rPr lang="en-US" b="0" u="sng" baseline="0" dirty="0" smtClean="0"/>
              <a:t>onsite meeting</a:t>
            </a:r>
            <a:r>
              <a:rPr lang="en-US" b="0" baseline="0" dirty="0" smtClean="0"/>
              <a:t> to discuss/confirm what the program intends to accomplish, or its </a:t>
            </a:r>
            <a:r>
              <a:rPr lang="en-US" b="1" baseline="0" dirty="0" smtClean="0"/>
              <a:t>primary intent</a:t>
            </a:r>
            <a:r>
              <a:rPr lang="en-US" b="0" baseline="0" dirty="0" smtClean="0"/>
              <a:t>. We prepared for this meeting by researching the program’s official policy guidance as well as background materials covering the program’s implementation. We also used specialized technology to </a:t>
            </a:r>
            <a:r>
              <a:rPr lang="en-US" b="0" u="sng" baseline="0" dirty="0" smtClean="0"/>
              <a:t>involve</a:t>
            </a:r>
            <a:r>
              <a:rPr lang="en-US" b="0" baseline="0" dirty="0" smtClean="0"/>
              <a:t> the key stakeholders in this strategic planning session.</a:t>
            </a:r>
          </a:p>
          <a:p>
            <a:pPr lvl="1"/>
            <a:r>
              <a:rPr lang="en-US" b="0" baseline="0" dirty="0" smtClean="0"/>
              <a:t> </a:t>
            </a:r>
          </a:p>
          <a:p>
            <a:pPr lvl="1"/>
            <a:r>
              <a:rPr lang="en-US" b="0" baseline="0" dirty="0" smtClean="0"/>
              <a:t>In order to facilitate the </a:t>
            </a:r>
            <a:r>
              <a:rPr lang="en-US" b="1" baseline="0" dirty="0" smtClean="0"/>
              <a:t>co-development of a logic model</a:t>
            </a:r>
            <a:r>
              <a:rPr lang="en-US" b="0" baseline="0" dirty="0" smtClean="0"/>
              <a:t> that graphically portrays the inputs (resources) that are necessary to support specific activities that are designed to produce outputs and target outcomes, we started by providing the program with </a:t>
            </a:r>
            <a:r>
              <a:rPr lang="en-US" b="0" u="sng" baseline="0" dirty="0" smtClean="0"/>
              <a:t>written materials</a:t>
            </a:r>
            <a:r>
              <a:rPr lang="en-US" b="0" baseline="0" dirty="0" smtClean="0"/>
              <a:t> (Step-by-step tutorials in program evaluation capabilities) and </a:t>
            </a:r>
            <a:r>
              <a:rPr lang="en-US" b="0" u="sng" baseline="0" dirty="0" smtClean="0"/>
              <a:t>technology platforms</a:t>
            </a:r>
            <a:r>
              <a:rPr lang="en-US" b="0" baseline="0" dirty="0" smtClean="0"/>
              <a:t> that host webinars on program evaluation concepts. We </a:t>
            </a:r>
            <a:r>
              <a:rPr lang="en-US" b="0" u="sng" baseline="0" dirty="0" smtClean="0"/>
              <a:t>trained</a:t>
            </a:r>
            <a:r>
              <a:rPr lang="en-US" b="0" baseline="0" dirty="0" smtClean="0"/>
              <a:t> the program stakeholders in logic model development – but also </a:t>
            </a:r>
            <a:r>
              <a:rPr lang="en-US" b="0" u="sng" baseline="0" dirty="0" smtClean="0"/>
              <a:t>involved</a:t>
            </a:r>
            <a:r>
              <a:rPr lang="en-US" b="0" baseline="0" dirty="0" smtClean="0"/>
              <a:t> them in the development of their own logic model. We used forward-mapping approaches building upon key activities used by the program. DHA’s J5 team </a:t>
            </a:r>
            <a:r>
              <a:rPr lang="en-US" b="0" u="sng" baseline="0" dirty="0" smtClean="0"/>
              <a:t>coached</a:t>
            </a:r>
            <a:r>
              <a:rPr lang="en-US" b="0" baseline="0" dirty="0" smtClean="0"/>
              <a:t> the program stakeholders through a few entries into their logic model to illustrate the process of developing a logic model.  </a:t>
            </a:r>
          </a:p>
          <a:p>
            <a:pPr lvl="1"/>
            <a:r>
              <a:rPr lang="en-US" b="0" baseline="0" dirty="0" smtClean="0"/>
              <a:t>  </a:t>
            </a:r>
          </a:p>
          <a:p>
            <a:pPr lvl="1"/>
            <a:r>
              <a:rPr lang="en-US" b="0" baseline="0" dirty="0" smtClean="0"/>
              <a:t>The initial </a:t>
            </a:r>
            <a:r>
              <a:rPr lang="en-US" b="1" baseline="0" dirty="0" smtClean="0"/>
              <a:t>Evaluation Strategy</a:t>
            </a:r>
            <a:r>
              <a:rPr lang="en-US" b="0" baseline="0" dirty="0" smtClean="0"/>
              <a:t> was guided primarily by the program’s current data collection efforts; that is, the program manager has collected a rather large number of post-event surveys he plans to use to determine the effectiveness of the high-adventure activities as well as the unit leader in facilitating the after-event-debriefs. He does not have the capacity to analyze that data himself, so we helped him using a strategy I will call “</a:t>
            </a:r>
            <a:r>
              <a:rPr lang="en-US" b="0" u="sng" baseline="0" dirty="0" smtClean="0"/>
              <a:t>relationship building”</a:t>
            </a:r>
            <a:r>
              <a:rPr lang="en-US" b="0" baseline="0" dirty="0" smtClean="0"/>
              <a:t> – Specifically, we facilitated a collaboration with a biostatistician in another division. Many programs do not have data collection and/or analytic capacity, so we often try to encourage collaborations with personnel who can provide those skill sets (such as academic institutions). DHA’s J5 team provided </a:t>
            </a:r>
            <a:r>
              <a:rPr lang="en-US" b="0" u="sng" baseline="0" dirty="0" smtClean="0"/>
              <a:t>technical assistance</a:t>
            </a:r>
            <a:r>
              <a:rPr lang="en-US" b="0" baseline="0" dirty="0" smtClean="0"/>
              <a:t> by developing a data analysis plan for the biostatistician to use when examining the post-event survey data. Results of those analyses revealed a lack of variability in response patterns, which signaled the need for survey revision. DHA’s J5 team provided </a:t>
            </a:r>
            <a:r>
              <a:rPr lang="en-US" b="0" u="sng" baseline="0" dirty="0" smtClean="0"/>
              <a:t>technical assistance and coaching</a:t>
            </a:r>
            <a:r>
              <a:rPr lang="en-US" b="0" baseline="0" dirty="0" smtClean="0"/>
              <a:t> to guide revisions to the post-event survey instrument. This guidance included a plan for pilot-testing the revised survey instrument. </a:t>
            </a:r>
          </a:p>
          <a:p>
            <a:pPr lvl="1"/>
            <a:endParaRPr lang="en-US" b="0" baseline="0" dirty="0" smtClean="0"/>
          </a:p>
          <a:p>
            <a:pPr lvl="1"/>
            <a:r>
              <a:rPr lang="en-US" b="0" baseline="0" dirty="0" smtClean="0"/>
              <a:t>For the </a:t>
            </a:r>
            <a:r>
              <a:rPr lang="en-US" b="1" baseline="0" dirty="0" smtClean="0"/>
              <a:t>Evaluation Plan</a:t>
            </a:r>
            <a:r>
              <a:rPr lang="en-US" b="0" baseline="0" dirty="0" smtClean="0"/>
              <a:t>, the program will collect participant reaction data using the revised survey instrument to evaluate post-event outcomes including the effectiveness of the high-adventure activities, the after-event-debrief activities, and the unit leader in facilitating the debrief. DHA’s J5 team will provide technical guidance and coaching to facilitate data collection efforts and to design an analytic plan that addresses specific evaluation questions.   </a:t>
            </a:r>
          </a:p>
        </p:txBody>
      </p:sp>
      <p:sp>
        <p:nvSpPr>
          <p:cNvPr id="4" name="Slide Number Placeholder 3"/>
          <p:cNvSpPr>
            <a:spLocks noGrp="1"/>
          </p:cNvSpPr>
          <p:nvPr>
            <p:ph type="sldNum" sz="quarter" idx="10"/>
          </p:nvPr>
        </p:nvSpPr>
        <p:spPr/>
        <p:txBody>
          <a:bodyPr/>
          <a:lstStyle/>
          <a:p>
            <a:fld id="{6CD30D46-F3E9-A342-BE21-2CB16F899E4E}" type="slidenum">
              <a:rPr lang="en-US" smtClean="0"/>
              <a:pPr/>
              <a:t>16</a:t>
            </a:fld>
            <a:endParaRPr lang="en-US"/>
          </a:p>
        </p:txBody>
      </p:sp>
    </p:spTree>
    <p:extLst>
      <p:ext uri="{BB962C8B-B14F-4D97-AF65-F5344CB8AC3E}">
        <p14:creationId xmlns:p14="http://schemas.microsoft.com/office/powerpoint/2010/main" val="2628090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Dr. Best</a:t>
            </a:r>
          </a:p>
          <a:p>
            <a:endParaRPr lang="en-US" b="0" dirty="0" smtClean="0"/>
          </a:p>
          <a:p>
            <a:r>
              <a:rPr lang="en-US" b="1" dirty="0" smtClean="0"/>
              <a:t>Phase IV Plans</a:t>
            </a:r>
          </a:p>
          <a:p>
            <a:pPr lvl="1"/>
            <a:r>
              <a:rPr lang="en-US" b="0" baseline="0" dirty="0" smtClean="0"/>
              <a:t>DHA’s J5 team will provide technical assistance and coaching to use the program’s post-event survey information to answer some questions of shorter-term effectiveness, such as:</a:t>
            </a:r>
          </a:p>
          <a:p>
            <a:pPr lvl="1"/>
            <a:endParaRPr lang="en-US" b="1" baseline="0" dirty="0" smtClean="0"/>
          </a:p>
          <a:p>
            <a:pPr lvl="1"/>
            <a:r>
              <a:rPr lang="en-US" b="1" baseline="0" dirty="0" smtClean="0"/>
              <a:t>Are the high-adventure activities effective in releasing stress?</a:t>
            </a:r>
            <a:r>
              <a:rPr lang="en-US" b="0" baseline="0" dirty="0" smtClean="0"/>
              <a:t> While the post-event survey will provide self-report information to help answer this question, information from the logic model will be used to determine the cost of achieving effectiveness. By documenting the inputs or resources required for each activity, our cost analysts can determine the cost of those resources that are necessary for the activities toward achieving stress release. This information can be partitioned to the level of stress release as determined by the measure of effectiveness.</a:t>
            </a:r>
          </a:p>
          <a:p>
            <a:pPr lvl="1"/>
            <a:endParaRPr lang="en-US" b="0" baseline="0" dirty="0" smtClean="0"/>
          </a:p>
          <a:p>
            <a:pPr lvl="1"/>
            <a:r>
              <a:rPr lang="en-US" b="1" baseline="0" dirty="0" smtClean="0"/>
              <a:t>Are after-event-debriefs effective in promoting unit cohesion?</a:t>
            </a:r>
            <a:r>
              <a:rPr lang="en-US" b="0" baseline="0" dirty="0" smtClean="0"/>
              <a:t> The effectiveness of the after-event-debriefs in </a:t>
            </a:r>
            <a:r>
              <a:rPr lang="en-US" dirty="0" smtClean="0"/>
              <a:t>promoting unit cohesion is being evaluated by participant</a:t>
            </a:r>
            <a:r>
              <a:rPr lang="en-US" baseline="0" dirty="0" smtClean="0"/>
              <a:t> respondents to the post-event survey. </a:t>
            </a:r>
          </a:p>
          <a:p>
            <a:pPr marL="628650" lvl="1" indent="-171450">
              <a:buFont typeface="Arial" panose="020B0604020202020204" pitchFamily="34" charset="0"/>
              <a:buChar char="•"/>
            </a:pPr>
            <a:r>
              <a:rPr lang="en-US" baseline="0" dirty="0" smtClean="0"/>
              <a:t>It is important to note also that the effectiveness </a:t>
            </a:r>
            <a:r>
              <a:rPr lang="en-US" dirty="0" smtClean="0"/>
              <a:t>r</a:t>
            </a:r>
            <a:r>
              <a:rPr lang="en-US" b="0" baseline="0" dirty="0" smtClean="0"/>
              <a:t>elies on conducting the debriefs as intended – to which the program manager has expressed some concern. Consequently, fidelity of implementation is a process evaluation of relevance to this program. </a:t>
            </a:r>
          </a:p>
          <a:p>
            <a:pPr marL="628650" lvl="1" indent="-171450">
              <a:buFont typeface="Arial" panose="020B0604020202020204" pitchFamily="34" charset="0"/>
              <a:buChar char="•"/>
            </a:pPr>
            <a:r>
              <a:rPr lang="en-US" b="0" baseline="0" dirty="0" smtClean="0"/>
              <a:t>In addition, the effectiveness of the after-event debriefs is also a function of the effectiveness of the unit leader who facilitates the debrief, which is dependent upon the effectiveness with which they were taught to facilitate after-event debriefs. While the current evaluation plan utilizes a post-event survey instrument already in use by the program, DHA’s J5 team has advised this program to evaluate the effectiveness of their train-the-trainer process to more systematically evaluate the outcomes of interest. </a:t>
            </a:r>
          </a:p>
          <a:p>
            <a:pPr lvl="1"/>
            <a:endParaRPr lang="en-US" b="0" baseline="0" dirty="0" smtClean="0"/>
          </a:p>
          <a:p>
            <a:pPr lvl="1"/>
            <a:r>
              <a:rPr lang="en-US" b="0" baseline="0" dirty="0" smtClean="0"/>
              <a:t>And now I will turn the presentation back over to Dr. Perkins for some concluding remarks.</a:t>
            </a:r>
          </a:p>
          <a:p>
            <a:pPr lvl="1"/>
            <a:endParaRPr lang="en-US" b="0" baseline="0" dirty="0" smtClean="0"/>
          </a:p>
          <a:p>
            <a:pPr lvl="1"/>
            <a:endParaRPr lang="en-US" b="0" baseline="0" dirty="0" smtClean="0"/>
          </a:p>
          <a:p>
            <a:pPr lvl="1"/>
            <a:r>
              <a:rPr lang="en-US" b="0" baseline="0" dirty="0" smtClean="0"/>
              <a:t>   </a:t>
            </a:r>
          </a:p>
        </p:txBody>
      </p:sp>
      <p:sp>
        <p:nvSpPr>
          <p:cNvPr id="4" name="Slide Number Placeholder 3"/>
          <p:cNvSpPr>
            <a:spLocks noGrp="1"/>
          </p:cNvSpPr>
          <p:nvPr>
            <p:ph type="sldNum" sz="quarter" idx="10"/>
          </p:nvPr>
        </p:nvSpPr>
        <p:spPr/>
        <p:txBody>
          <a:bodyPr/>
          <a:lstStyle/>
          <a:p>
            <a:fld id="{6CD30D46-F3E9-A342-BE21-2CB16F899E4E}" type="slidenum">
              <a:rPr lang="en-US" smtClean="0"/>
              <a:pPr/>
              <a:t>17</a:t>
            </a:fld>
            <a:endParaRPr lang="en-US"/>
          </a:p>
        </p:txBody>
      </p:sp>
    </p:spTree>
    <p:extLst>
      <p:ext uri="{BB962C8B-B14F-4D97-AF65-F5344CB8AC3E}">
        <p14:creationId xmlns:p14="http://schemas.microsoft.com/office/powerpoint/2010/main" val="527149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Dr. Perkins</a:t>
            </a:r>
          </a:p>
        </p:txBody>
      </p:sp>
      <p:sp>
        <p:nvSpPr>
          <p:cNvPr id="4" name="Slide Number Placeholder 3"/>
          <p:cNvSpPr>
            <a:spLocks noGrp="1"/>
          </p:cNvSpPr>
          <p:nvPr>
            <p:ph type="sldNum" sz="quarter" idx="10"/>
          </p:nvPr>
        </p:nvSpPr>
        <p:spPr/>
        <p:txBody>
          <a:bodyPr/>
          <a:lstStyle/>
          <a:p>
            <a:fld id="{6CD30D46-F3E9-A342-BE21-2CB16F899E4E}" type="slidenum">
              <a:rPr lang="en-US" smtClean="0"/>
              <a:pPr/>
              <a:t>18</a:t>
            </a:fld>
            <a:endParaRPr lang="en-US"/>
          </a:p>
        </p:txBody>
      </p:sp>
    </p:spTree>
    <p:extLst>
      <p:ext uri="{BB962C8B-B14F-4D97-AF65-F5344CB8AC3E}">
        <p14:creationId xmlns:p14="http://schemas.microsoft.com/office/powerpoint/2010/main" val="4097573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1145">
              <a:defRPr/>
            </a:pPr>
            <a:r>
              <a:rPr lang="en-US" altLang="en-US" dirty="0" smtClean="0">
                <a:solidFill>
                  <a:schemeClr val="tx1"/>
                </a:solidFill>
                <a:latin typeface="Arial" pitchFamily="34" charset="0"/>
              </a:rPr>
              <a:t>Dr. Perkins</a:t>
            </a:r>
          </a:p>
          <a:p>
            <a:endParaRPr lang="en-US" dirty="0" smtClean="0"/>
          </a:p>
          <a:p>
            <a:r>
              <a:rPr lang="en-US" dirty="0" smtClean="0"/>
              <a:t>And now we share</a:t>
            </a:r>
            <a:r>
              <a:rPr lang="en-US" baseline="0" dirty="0" smtClean="0"/>
              <a:t> some lessons learned from designing, implementing and evaluating Program Consultation services:</a:t>
            </a:r>
          </a:p>
          <a:p>
            <a:endParaRPr lang="en-US" baseline="0" dirty="0" smtClean="0"/>
          </a:p>
          <a:p>
            <a:pPr marL="357316" indent="-357316">
              <a:lnSpc>
                <a:spcPct val="150000"/>
              </a:lnSpc>
              <a:buFont typeface="Symbol"/>
              <a:buChar char=""/>
            </a:pPr>
            <a:r>
              <a:rPr lang="en-US" dirty="0" smtClean="0">
                <a:solidFill>
                  <a:schemeClr val="tx1"/>
                </a:solidFill>
                <a:latin typeface="Arial"/>
                <a:ea typeface="Calibri"/>
                <a:cs typeface="Times New Roman"/>
              </a:rPr>
              <a:t>First, military programs are frequently subjected to evaluations, audits, and inspections yet – like most programs - they often lack the capacity for systematic evaluations.</a:t>
            </a:r>
            <a:endParaRPr lang="en-US" sz="1100" dirty="0">
              <a:ea typeface="Calibri"/>
              <a:cs typeface="Times New Roman"/>
            </a:endParaRPr>
          </a:p>
          <a:p>
            <a:pPr marL="774185" marR="0" lvl="1" indent="-297763" algn="l" defTabSz="457200" rtl="0" eaLnBrk="1" fontAlgn="auto" latinLnBrk="0" hangingPunct="1">
              <a:lnSpc>
                <a:spcPct val="150000"/>
              </a:lnSpc>
              <a:spcBef>
                <a:spcPts val="0"/>
              </a:spcBef>
              <a:spcAft>
                <a:spcPts val="0"/>
              </a:spcAft>
              <a:buClrTx/>
              <a:buSzTx/>
              <a:buFont typeface="Courier New"/>
              <a:buChar char="o"/>
              <a:tabLst/>
              <a:defRPr/>
            </a:pPr>
            <a:r>
              <a:rPr lang="en-US" sz="1200" kern="1200" dirty="0" smtClean="0">
                <a:solidFill>
                  <a:schemeClr val="tx1"/>
                </a:solidFill>
                <a:effectLst/>
                <a:latin typeface="+mn-lt"/>
                <a:ea typeface="+mn-ea"/>
                <a:cs typeface="+mn-cs"/>
              </a:rPr>
              <a:t>The DHA J5 program</a:t>
            </a:r>
            <a:r>
              <a:rPr lang="en-US" sz="1200" kern="1200" baseline="0" dirty="0" smtClean="0">
                <a:solidFill>
                  <a:schemeClr val="tx1"/>
                </a:solidFill>
                <a:effectLst/>
                <a:latin typeface="+mn-lt"/>
                <a:ea typeface="+mn-ea"/>
                <a:cs typeface="+mn-cs"/>
              </a:rPr>
              <a:t> evaluation effort </a:t>
            </a:r>
            <a:r>
              <a:rPr lang="en-US" dirty="0" smtClean="0">
                <a:solidFill>
                  <a:schemeClr val="tx1"/>
                </a:solidFill>
                <a:latin typeface="Arial"/>
                <a:ea typeface="Calibri"/>
                <a:cs typeface="Times New Roman"/>
              </a:rPr>
              <a:t>is a large scale effort covering programs throughout the Defense Department. Building evaluation capacity with our specialized consultation services is an important part of this initiative.</a:t>
            </a:r>
            <a:endParaRPr lang="en-US" sz="1100" dirty="0">
              <a:ea typeface="Calibri"/>
              <a:cs typeface="Times New Roman"/>
            </a:endParaRPr>
          </a:p>
          <a:p>
            <a:pPr>
              <a:lnSpc>
                <a:spcPct val="150000"/>
              </a:lnSpc>
            </a:pPr>
            <a:r>
              <a:rPr lang="en-US" dirty="0" smtClean="0">
                <a:solidFill>
                  <a:schemeClr val="tx1"/>
                </a:solidFill>
                <a:latin typeface="Arial"/>
                <a:ea typeface="Calibri"/>
                <a:cs typeface="Times New Roman"/>
              </a:rPr>
              <a:t> </a:t>
            </a:r>
            <a:endParaRPr lang="en-US" sz="1100" dirty="0">
              <a:ea typeface="Calibri"/>
              <a:cs typeface="Times New Roman"/>
            </a:endParaRPr>
          </a:p>
          <a:p>
            <a:pPr marL="357316" indent="-357316">
              <a:lnSpc>
                <a:spcPct val="150000"/>
              </a:lnSpc>
              <a:buFont typeface="Symbol"/>
              <a:buChar char=""/>
            </a:pPr>
            <a:r>
              <a:rPr lang="en-US" dirty="0" smtClean="0">
                <a:solidFill>
                  <a:schemeClr val="tx1"/>
                </a:solidFill>
                <a:latin typeface="Arial"/>
                <a:ea typeface="Calibri"/>
                <a:cs typeface="Times New Roman"/>
              </a:rPr>
              <a:t>Second, our experience with this effort suggests that key stakeholders, even program managers, may not think of program operations in terms of the linkages between inputs, activities, outputs and outcomes. </a:t>
            </a:r>
            <a:endParaRPr lang="en-US" sz="1100" dirty="0">
              <a:ea typeface="Calibri"/>
              <a:cs typeface="Times New Roman"/>
            </a:endParaRPr>
          </a:p>
          <a:p>
            <a:pPr marL="774185" lvl="1" indent="-297763">
              <a:lnSpc>
                <a:spcPct val="150000"/>
              </a:lnSpc>
              <a:buFont typeface="Courier New"/>
              <a:buChar char="o"/>
            </a:pPr>
            <a:r>
              <a:rPr lang="en-US" dirty="0" smtClean="0">
                <a:solidFill>
                  <a:schemeClr val="tx1"/>
                </a:solidFill>
                <a:latin typeface="Arial"/>
                <a:ea typeface="Calibri"/>
                <a:cs typeface="Times New Roman"/>
              </a:rPr>
              <a:t>DHA J5 uses evaluation</a:t>
            </a:r>
            <a:r>
              <a:rPr lang="en-US" baseline="0" dirty="0" smtClean="0">
                <a:solidFill>
                  <a:schemeClr val="tx1"/>
                </a:solidFill>
                <a:latin typeface="Arial"/>
                <a:ea typeface="Calibri"/>
                <a:cs typeface="Times New Roman"/>
              </a:rPr>
              <a:t> capacity building strategies, like</a:t>
            </a:r>
            <a:r>
              <a:rPr lang="en-US" dirty="0" smtClean="0">
                <a:solidFill>
                  <a:schemeClr val="tx1"/>
                </a:solidFill>
                <a:latin typeface="Arial"/>
                <a:ea typeface="Calibri"/>
                <a:cs typeface="Times New Roman"/>
              </a:rPr>
              <a:t> logic models, to establish those linkages and to visually portray</a:t>
            </a:r>
            <a:r>
              <a:rPr lang="en-US" baseline="0" dirty="0" smtClean="0">
                <a:solidFill>
                  <a:schemeClr val="tx1"/>
                </a:solidFill>
                <a:latin typeface="Arial"/>
                <a:ea typeface="Calibri"/>
                <a:cs typeface="Times New Roman"/>
              </a:rPr>
              <a:t> how the program operates and produces change</a:t>
            </a:r>
            <a:r>
              <a:rPr lang="en-US" dirty="0" smtClean="0">
                <a:solidFill>
                  <a:schemeClr val="tx1"/>
                </a:solidFill>
                <a:latin typeface="Arial"/>
                <a:ea typeface="Calibri"/>
                <a:cs typeface="Times New Roman"/>
              </a:rPr>
              <a:t>.</a:t>
            </a:r>
          </a:p>
          <a:p>
            <a:pPr>
              <a:lnSpc>
                <a:spcPct val="150000"/>
              </a:lnSpc>
            </a:pPr>
            <a:endParaRPr lang="en-US" sz="1100" dirty="0">
              <a:ea typeface="Calibri"/>
              <a:cs typeface="Times New Roman"/>
            </a:endParaRPr>
          </a:p>
        </p:txBody>
      </p:sp>
      <p:sp>
        <p:nvSpPr>
          <p:cNvPr id="4" name="Slide Number Placeholder 3"/>
          <p:cNvSpPr>
            <a:spLocks noGrp="1"/>
          </p:cNvSpPr>
          <p:nvPr>
            <p:ph type="sldNum" sz="quarter" idx="10"/>
          </p:nvPr>
        </p:nvSpPr>
        <p:spPr/>
        <p:txBody>
          <a:bodyPr/>
          <a:lstStyle/>
          <a:p>
            <a:fld id="{6CD30D46-F3E9-A342-BE21-2CB16F899E4E}" type="slidenum">
              <a:rPr lang="en-US" smtClean="0"/>
              <a:pPr/>
              <a:t>19</a:t>
            </a:fld>
            <a:endParaRPr lang="en-US"/>
          </a:p>
        </p:txBody>
      </p:sp>
    </p:spTree>
    <p:extLst>
      <p:ext uri="{BB962C8B-B14F-4D97-AF65-F5344CB8AC3E}">
        <p14:creationId xmlns:p14="http://schemas.microsoft.com/office/powerpoint/2010/main" val="1579252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8658" indent="-178658">
              <a:buFont typeface="Arial" panose="020B0604020202020204" pitchFamily="34" charset="0"/>
              <a:buChar char="•"/>
            </a:pPr>
            <a:r>
              <a:rPr lang="en-US" dirty="0" smtClean="0">
                <a:solidFill>
                  <a:schemeClr val="tx1"/>
                </a:solidFill>
              </a:rPr>
              <a:t>The views expressed in this presentation are those of the authors and do not necessarily reflect the official policy of the Defense Department nor the U.S. Government</a:t>
            </a:r>
            <a:endParaRPr lang="en-US" dirty="0" smtClean="0">
              <a:solidFill>
                <a:schemeClr val="tx1"/>
              </a:solidFill>
              <a:effectLst/>
            </a:endParaRPr>
          </a:p>
          <a:p>
            <a:pPr marL="178658" indent="-178658">
              <a:buFont typeface="Arial" panose="020B0604020202020204" pitchFamily="34" charset="0"/>
              <a:buChar char="•"/>
            </a:pPr>
            <a:r>
              <a:rPr lang="en-US" dirty="0" smtClean="0">
                <a:solidFill>
                  <a:schemeClr val="tx1"/>
                </a:solidFill>
              </a:rPr>
              <a:t>We have no relevant financial relationships to disclose</a:t>
            </a:r>
            <a:endParaRPr lang="en-US" dirty="0" smtClean="0">
              <a:solidFill>
                <a:schemeClr val="tx1"/>
              </a:solidFill>
              <a:effectLst/>
            </a:endParaRPr>
          </a:p>
          <a:p>
            <a:endParaRPr lang="en-US" dirty="0"/>
          </a:p>
        </p:txBody>
      </p:sp>
      <p:sp>
        <p:nvSpPr>
          <p:cNvPr id="4" name="Slide Number Placeholder 3"/>
          <p:cNvSpPr>
            <a:spLocks noGrp="1"/>
          </p:cNvSpPr>
          <p:nvPr>
            <p:ph type="sldNum" sz="quarter" idx="10"/>
          </p:nvPr>
        </p:nvSpPr>
        <p:spPr/>
        <p:txBody>
          <a:bodyPr/>
          <a:lstStyle/>
          <a:p>
            <a:fld id="{6CD30D46-F3E9-A342-BE21-2CB16F899E4E}" type="slidenum">
              <a:rPr lang="en-US" smtClean="0"/>
              <a:pPr/>
              <a:t>2</a:t>
            </a:fld>
            <a:endParaRPr lang="en-US"/>
          </a:p>
        </p:txBody>
      </p:sp>
    </p:spTree>
    <p:extLst>
      <p:ext uri="{BB962C8B-B14F-4D97-AF65-F5344CB8AC3E}">
        <p14:creationId xmlns:p14="http://schemas.microsoft.com/office/powerpoint/2010/main" val="27712441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Font typeface="Symbol"/>
              <a:buNone/>
            </a:pPr>
            <a:r>
              <a:rPr lang="en-US" dirty="0" smtClean="0">
                <a:solidFill>
                  <a:schemeClr val="tx1"/>
                </a:solidFill>
                <a:latin typeface="Arial"/>
                <a:ea typeface="Calibri"/>
              </a:rPr>
              <a:t>Dr. Perkins</a:t>
            </a:r>
          </a:p>
          <a:p>
            <a:pPr marL="357316" indent="-357316">
              <a:lnSpc>
                <a:spcPct val="150000"/>
              </a:lnSpc>
              <a:buFont typeface="Symbol"/>
              <a:buChar char=""/>
            </a:pPr>
            <a:endParaRPr lang="en-US" dirty="0" smtClean="0">
              <a:solidFill>
                <a:schemeClr val="tx1"/>
              </a:solidFill>
              <a:latin typeface="Arial"/>
              <a:ea typeface="Calibri"/>
            </a:endParaRPr>
          </a:p>
          <a:p>
            <a:pPr marL="357316" indent="-357316">
              <a:lnSpc>
                <a:spcPct val="150000"/>
              </a:lnSpc>
              <a:buFont typeface="Symbol"/>
              <a:buChar char=""/>
            </a:pPr>
            <a:r>
              <a:rPr lang="en-US" dirty="0" smtClean="0">
                <a:solidFill>
                  <a:schemeClr val="tx1"/>
                </a:solidFill>
                <a:latin typeface="Arial"/>
                <a:ea typeface="Calibri"/>
              </a:rPr>
              <a:t>DHA J5 has developed consultative</a:t>
            </a:r>
            <a:r>
              <a:rPr lang="en-US" baseline="0" dirty="0" smtClean="0">
                <a:solidFill>
                  <a:schemeClr val="tx1"/>
                </a:solidFill>
                <a:latin typeface="Arial"/>
                <a:ea typeface="Calibri"/>
              </a:rPr>
              <a:t> services to help build evaluation capacity among programs by using strategies from the Preskill and Boyle model</a:t>
            </a:r>
            <a:r>
              <a:rPr lang="en-US" dirty="0" smtClean="0">
                <a:solidFill>
                  <a:schemeClr val="tx1"/>
                </a:solidFill>
                <a:latin typeface="Arial"/>
                <a:ea typeface="Calibri"/>
              </a:rPr>
              <a:t>.</a:t>
            </a:r>
            <a:endParaRPr lang="en-US" sz="1100" dirty="0">
              <a:ea typeface="Calibri"/>
              <a:cs typeface="Times New Roman"/>
            </a:endParaRPr>
          </a:p>
          <a:p>
            <a:pPr marL="774185" lvl="1" indent="-297763">
              <a:lnSpc>
                <a:spcPct val="150000"/>
              </a:lnSpc>
              <a:buFont typeface="Courier New"/>
              <a:buChar char="o"/>
            </a:pPr>
            <a:r>
              <a:rPr lang="en-US" dirty="0" smtClean="0">
                <a:solidFill>
                  <a:schemeClr val="tx1"/>
                </a:solidFill>
                <a:latin typeface="Arial"/>
                <a:ea typeface="Calibri"/>
              </a:rPr>
              <a:t>These</a:t>
            </a:r>
            <a:r>
              <a:rPr lang="en-US" baseline="0" dirty="0" smtClean="0">
                <a:solidFill>
                  <a:schemeClr val="tx1"/>
                </a:solidFill>
                <a:latin typeface="Arial"/>
                <a:ea typeface="Calibri"/>
              </a:rPr>
              <a:t> strategies are listed here on the slide</a:t>
            </a:r>
          </a:p>
          <a:p>
            <a:pPr marL="303040" indent="-297763">
              <a:lnSpc>
                <a:spcPct val="150000"/>
              </a:lnSpc>
              <a:buFont typeface="Courier New"/>
              <a:buChar char="o"/>
            </a:pPr>
            <a:r>
              <a:rPr lang="en-US" baseline="0" dirty="0" smtClean="0">
                <a:solidFill>
                  <a:schemeClr val="tx1"/>
                </a:solidFill>
                <a:latin typeface="Arial"/>
              </a:rPr>
              <a:t>DHA J5 is working with programs to help them demonstrate effectiveness, a necessary step toward being able to demonstrate cost effectiveness.</a:t>
            </a:r>
          </a:p>
          <a:p>
            <a:pPr marL="774185" lvl="1" indent="-297763">
              <a:lnSpc>
                <a:spcPct val="150000"/>
              </a:lnSpc>
              <a:buFont typeface="Courier New"/>
              <a:buChar char="o"/>
            </a:pPr>
            <a:r>
              <a:rPr lang="en-US" baseline="0" dirty="0" smtClean="0">
                <a:solidFill>
                  <a:schemeClr val="tx1"/>
                </a:solidFill>
                <a:latin typeface="Arial"/>
              </a:rPr>
              <a:t>The DHA J5 approach uses information from the inputs component of the logic model; specifically, the cost of the resources necessary to support the activities implemented to achieve the outcomes of interest. For our case study program, the cost of the resources required for the high-adventure activity in the context of the effectiveness in achieving stress release will provide us a measure of its cost effectiveness.</a:t>
            </a:r>
          </a:p>
          <a:p>
            <a:pPr marL="774185" lvl="1" indent="-297763">
              <a:lnSpc>
                <a:spcPct val="150000"/>
              </a:lnSpc>
              <a:buFont typeface="Courier New"/>
              <a:buChar char="o"/>
            </a:pPr>
            <a:endParaRPr lang="en-US" dirty="0" smtClean="0"/>
          </a:p>
          <a:p>
            <a:endParaRPr lang="en-US" dirty="0"/>
          </a:p>
        </p:txBody>
      </p:sp>
      <p:sp>
        <p:nvSpPr>
          <p:cNvPr id="4" name="Slide Number Placeholder 3"/>
          <p:cNvSpPr>
            <a:spLocks noGrp="1"/>
          </p:cNvSpPr>
          <p:nvPr>
            <p:ph type="sldNum" sz="quarter" idx="10"/>
          </p:nvPr>
        </p:nvSpPr>
        <p:spPr/>
        <p:txBody>
          <a:bodyPr/>
          <a:lstStyle/>
          <a:p>
            <a:fld id="{6CD30D46-F3E9-A342-BE21-2CB16F899E4E}" type="slidenum">
              <a:rPr lang="en-US" smtClean="0"/>
              <a:pPr/>
              <a:t>20</a:t>
            </a:fld>
            <a:endParaRPr lang="en-US"/>
          </a:p>
        </p:txBody>
      </p:sp>
    </p:spTree>
    <p:extLst>
      <p:ext uri="{BB962C8B-B14F-4D97-AF65-F5344CB8AC3E}">
        <p14:creationId xmlns:p14="http://schemas.microsoft.com/office/powerpoint/2010/main" val="261795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1145">
              <a:defRPr/>
            </a:pPr>
            <a:endParaRPr lang="en-US" altLang="en-US" dirty="0" smtClean="0">
              <a:solidFill>
                <a:schemeClr val="tx1"/>
              </a:solidFill>
              <a:latin typeface="Arial" pitchFamily="34" charset="0"/>
            </a:endParaRPr>
          </a:p>
        </p:txBody>
      </p:sp>
      <p:sp>
        <p:nvSpPr>
          <p:cNvPr id="4" name="Slide Number Placeholder 3"/>
          <p:cNvSpPr>
            <a:spLocks noGrp="1"/>
          </p:cNvSpPr>
          <p:nvPr>
            <p:ph type="sldNum" sz="quarter" idx="10"/>
          </p:nvPr>
        </p:nvSpPr>
        <p:spPr/>
        <p:txBody>
          <a:bodyPr/>
          <a:lstStyle/>
          <a:p>
            <a:fld id="{6CD30D46-F3E9-A342-BE21-2CB16F899E4E}" type="slidenum">
              <a:rPr lang="en-US" smtClean="0"/>
              <a:pPr/>
              <a:t>21</a:t>
            </a:fld>
            <a:endParaRPr lang="en-US"/>
          </a:p>
        </p:txBody>
      </p:sp>
    </p:spTree>
    <p:extLst>
      <p:ext uri="{BB962C8B-B14F-4D97-AF65-F5344CB8AC3E}">
        <p14:creationId xmlns:p14="http://schemas.microsoft.com/office/powerpoint/2010/main" val="41314821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1145">
              <a:defRPr/>
            </a:pPr>
            <a:r>
              <a:rPr lang="en-US" dirty="0" smtClean="0"/>
              <a:t>[SHOW</a:t>
            </a:r>
            <a:r>
              <a:rPr lang="en-US" baseline="0" dirty="0" smtClean="0"/>
              <a:t> FOR 3-5 SECONDS]</a:t>
            </a:r>
          </a:p>
        </p:txBody>
      </p:sp>
      <p:sp>
        <p:nvSpPr>
          <p:cNvPr id="5" name="Slide Number Placeholder 4"/>
          <p:cNvSpPr>
            <a:spLocks noGrp="1"/>
          </p:cNvSpPr>
          <p:nvPr>
            <p:ph type="sldNum" sz="quarter" idx="11"/>
          </p:nvPr>
        </p:nvSpPr>
        <p:spPr/>
        <p:txBody>
          <a:bodyPr/>
          <a:lstStyle/>
          <a:p>
            <a:pPr>
              <a:defRPr/>
            </a:pPr>
            <a:fld id="{18B2B426-DEE2-43AD-8D10-1227F627587C}" type="slidenum">
              <a:rPr lang="en-US" smtClean="0"/>
              <a:pPr>
                <a:defRPr/>
              </a:pPr>
              <a:t>22</a:t>
            </a:fld>
            <a:endParaRPr lang="en-US" dirty="0"/>
          </a:p>
        </p:txBody>
      </p:sp>
    </p:spTree>
    <p:extLst>
      <p:ext uri="{BB962C8B-B14F-4D97-AF65-F5344CB8AC3E}">
        <p14:creationId xmlns:p14="http://schemas.microsoft.com/office/powerpoint/2010/main" val="25465626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7316" indent="-357316">
              <a:lnSpc>
                <a:spcPct val="150000"/>
              </a:lnSpc>
              <a:buFont typeface="Symbol"/>
              <a:buChar char=""/>
            </a:pPr>
            <a:r>
              <a:rPr lang="en-US" dirty="0" smtClean="0">
                <a:solidFill>
                  <a:schemeClr val="tx1"/>
                </a:solidFill>
                <a:latin typeface="Arial"/>
                <a:ea typeface="Calibri"/>
                <a:cs typeface="Times New Roman"/>
              </a:rPr>
              <a:t>For additional information, contact information is included on this slide.</a:t>
            </a:r>
          </a:p>
          <a:p>
            <a:pPr marL="357316" indent="-357316">
              <a:lnSpc>
                <a:spcPct val="150000"/>
              </a:lnSpc>
              <a:buFont typeface="Symbol"/>
              <a:buChar char=""/>
            </a:pPr>
            <a:endParaRPr lang="en-US" sz="1100" dirty="0">
              <a:latin typeface="Arial"/>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6CD30D46-F3E9-A342-BE21-2CB16F899E4E}" type="slidenum">
              <a:rPr lang="en-US" smtClean="0"/>
              <a:pPr/>
              <a:t>23</a:t>
            </a:fld>
            <a:endParaRPr lang="en-US"/>
          </a:p>
        </p:txBody>
      </p:sp>
    </p:spTree>
    <p:extLst>
      <p:ext uri="{BB962C8B-B14F-4D97-AF65-F5344CB8AC3E}">
        <p14:creationId xmlns:p14="http://schemas.microsoft.com/office/powerpoint/2010/main" val="20392825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1145">
              <a:defRPr/>
            </a:pPr>
            <a:endParaRPr lang="en-US" altLang="en-US" dirty="0" smtClean="0">
              <a:solidFill>
                <a:schemeClr val="tx1"/>
              </a:solidFill>
              <a:latin typeface="Arial" pitchFamily="34" charset="0"/>
            </a:endParaRPr>
          </a:p>
        </p:txBody>
      </p:sp>
      <p:sp>
        <p:nvSpPr>
          <p:cNvPr id="4" name="Slide Number Placeholder 3"/>
          <p:cNvSpPr>
            <a:spLocks noGrp="1"/>
          </p:cNvSpPr>
          <p:nvPr>
            <p:ph type="sldNum" sz="quarter" idx="10"/>
          </p:nvPr>
        </p:nvSpPr>
        <p:spPr/>
        <p:txBody>
          <a:bodyPr/>
          <a:lstStyle/>
          <a:p>
            <a:fld id="{6CD30D46-F3E9-A342-BE21-2CB16F899E4E}" type="slidenum">
              <a:rPr lang="en-US" smtClean="0"/>
              <a:pPr/>
              <a:t>24</a:t>
            </a:fld>
            <a:endParaRPr lang="en-US"/>
          </a:p>
        </p:txBody>
      </p:sp>
    </p:spTree>
    <p:extLst>
      <p:ext uri="{BB962C8B-B14F-4D97-AF65-F5344CB8AC3E}">
        <p14:creationId xmlns:p14="http://schemas.microsoft.com/office/powerpoint/2010/main" val="3072208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The presenters for today’s symposium include Dr. Liz Perkins,</a:t>
            </a:r>
            <a:r>
              <a:rPr lang="en-US" baseline="0" dirty="0" smtClean="0">
                <a:solidFill>
                  <a:schemeClr val="tx1"/>
                </a:solidFill>
              </a:rPr>
              <a:t> Dr. Julianne Manchester, </a:t>
            </a:r>
            <a:r>
              <a:rPr lang="en-US" dirty="0" smtClean="0">
                <a:solidFill>
                  <a:schemeClr val="tx1"/>
                </a:solidFill>
              </a:rPr>
              <a:t>Dr. Rick Best, and Mr. Christopher Heffner. Dr. Perkins is a community psychologist and evaluation program manager. Dr.</a:t>
            </a:r>
            <a:r>
              <a:rPr lang="en-US" baseline="0" dirty="0" smtClean="0">
                <a:solidFill>
                  <a:schemeClr val="tx1"/>
                </a:solidFill>
              </a:rPr>
              <a:t> Manchester is a research psychologist and evaluation subject matter expert. </a:t>
            </a:r>
            <a:r>
              <a:rPr lang="en-US" dirty="0" smtClean="0">
                <a:solidFill>
                  <a:schemeClr val="tx1"/>
                </a:solidFill>
              </a:rPr>
              <a:t>Dr. Best is an industrial and organizational psychologist.  Mr. Heffner is a senior cost analyst and health services manager.</a:t>
            </a:r>
            <a:endParaRPr lang="en-US" dirty="0" smtClean="0">
              <a:solidFill>
                <a:schemeClr val="tx1"/>
              </a:solidFill>
              <a:effectLst/>
            </a:endParaRPr>
          </a:p>
          <a:p>
            <a:r>
              <a:rPr lang="en-US" dirty="0" smtClean="0">
                <a:solidFill>
                  <a:schemeClr val="tx1"/>
                </a:solidFill>
              </a:rPr>
              <a:t> </a:t>
            </a:r>
            <a:endParaRPr lang="en-US" dirty="0" smtClean="0">
              <a:solidFill>
                <a:schemeClr val="tx1"/>
              </a:solidFill>
              <a:effectLst/>
            </a:endParaRPr>
          </a:p>
          <a:p>
            <a:pPr marL="178658" indent="-178658">
              <a:buFont typeface="Arial" panose="020B0604020202020204" pitchFamily="34" charset="0"/>
              <a:buChar char="•"/>
            </a:pPr>
            <a:r>
              <a:rPr lang="en-US" dirty="0" smtClean="0">
                <a:solidFill>
                  <a:schemeClr val="tx1"/>
                </a:solidFill>
              </a:rPr>
              <a:t>Dr.</a:t>
            </a:r>
            <a:r>
              <a:rPr lang="en-US" baseline="0" dirty="0" smtClean="0">
                <a:solidFill>
                  <a:schemeClr val="tx1"/>
                </a:solidFill>
              </a:rPr>
              <a:t> Perkins</a:t>
            </a:r>
            <a:r>
              <a:rPr lang="en-US" dirty="0" smtClean="0">
                <a:solidFill>
                  <a:schemeClr val="tx1"/>
                </a:solidFill>
              </a:rPr>
              <a:t> will begin with an overview of</a:t>
            </a:r>
            <a:r>
              <a:rPr lang="en-US" baseline="0" dirty="0" smtClean="0">
                <a:solidFill>
                  <a:schemeClr val="tx1"/>
                </a:solidFill>
              </a:rPr>
              <a:t> </a:t>
            </a:r>
            <a:r>
              <a:rPr lang="en-US" sz="1200" kern="1200" dirty="0" smtClean="0">
                <a:solidFill>
                  <a:schemeClr val="tx1"/>
                </a:solidFill>
                <a:effectLst/>
                <a:latin typeface="+mn-lt"/>
                <a:ea typeface="+mn-ea"/>
                <a:cs typeface="+mn-cs"/>
              </a:rPr>
              <a:t>DHA J5 Program</a:t>
            </a:r>
            <a:r>
              <a:rPr lang="en-US" sz="1200" kern="1200" baseline="0" dirty="0" smtClean="0">
                <a:solidFill>
                  <a:schemeClr val="tx1"/>
                </a:solidFill>
                <a:effectLst/>
                <a:latin typeface="+mn-lt"/>
                <a:ea typeface="+mn-ea"/>
                <a:cs typeface="+mn-cs"/>
              </a:rPr>
              <a:t> Evaluation</a:t>
            </a:r>
            <a:endParaRPr lang="en-US" sz="1200" kern="1200" dirty="0" smtClean="0">
              <a:solidFill>
                <a:schemeClr val="tx1"/>
              </a:solidFill>
              <a:effectLst/>
              <a:latin typeface="+mn-lt"/>
              <a:ea typeface="+mn-ea"/>
              <a:cs typeface="+mn-cs"/>
            </a:endParaRPr>
          </a:p>
          <a:p>
            <a:pPr marL="178658" indent="-178658">
              <a:buFont typeface="Arial" panose="020B0604020202020204" pitchFamily="34" charset="0"/>
              <a:buChar char="•"/>
            </a:pPr>
            <a:r>
              <a:rPr lang="en-US" dirty="0" smtClean="0">
                <a:solidFill>
                  <a:schemeClr val="tx1"/>
                </a:solidFill>
              </a:rPr>
              <a:t>Dr.</a:t>
            </a:r>
            <a:r>
              <a:rPr lang="en-US" baseline="0" dirty="0" smtClean="0">
                <a:solidFill>
                  <a:schemeClr val="tx1"/>
                </a:solidFill>
              </a:rPr>
              <a:t> Manchester will discuss the Evaluation Capacity Building framework and how it relates to Phases I-IV</a:t>
            </a:r>
            <a:endParaRPr lang="en-US" dirty="0" smtClean="0">
              <a:solidFill>
                <a:schemeClr val="tx1"/>
              </a:solidFill>
            </a:endParaRPr>
          </a:p>
          <a:p>
            <a:pPr marL="178658" indent="-178658">
              <a:buFont typeface="Arial" panose="020B0604020202020204" pitchFamily="34" charset="0"/>
              <a:buChar char="•"/>
            </a:pPr>
            <a:r>
              <a:rPr lang="en-US" dirty="0" smtClean="0">
                <a:solidFill>
                  <a:schemeClr val="tx1"/>
                </a:solidFill>
              </a:rPr>
              <a:t>Dr. Best will then discuss</a:t>
            </a:r>
            <a:r>
              <a:rPr lang="en-US" baseline="0" dirty="0" smtClean="0">
                <a:solidFill>
                  <a:schemeClr val="tx1"/>
                </a:solidFill>
              </a:rPr>
              <a:t> a case study of a Psychological Health program to demonstrate a Phase III application and implications for Phase IV cost effectiveness.</a:t>
            </a:r>
            <a:endParaRPr lang="en-US" dirty="0" smtClean="0">
              <a:solidFill>
                <a:schemeClr val="tx1"/>
              </a:solidFill>
            </a:endParaRPr>
          </a:p>
          <a:p>
            <a:pPr marL="178658" indent="-178658">
              <a:buFont typeface="Arial" panose="020B0604020202020204" pitchFamily="34" charset="0"/>
              <a:buChar char="•"/>
            </a:pPr>
            <a:r>
              <a:rPr lang="en-US" dirty="0" smtClean="0">
                <a:solidFill>
                  <a:schemeClr val="tx1"/>
                </a:solidFill>
              </a:rPr>
              <a:t>We will conclude with a summary by Dr. Perkins and provide an opportunity to ask questions.</a:t>
            </a:r>
          </a:p>
          <a:p>
            <a:endParaRPr lang="en-US" dirty="0"/>
          </a:p>
        </p:txBody>
      </p:sp>
      <p:sp>
        <p:nvSpPr>
          <p:cNvPr id="4" name="Slide Number Placeholder 3"/>
          <p:cNvSpPr>
            <a:spLocks noGrp="1"/>
          </p:cNvSpPr>
          <p:nvPr>
            <p:ph type="sldNum" sz="quarter" idx="10"/>
          </p:nvPr>
        </p:nvSpPr>
        <p:spPr/>
        <p:txBody>
          <a:bodyPr/>
          <a:lstStyle/>
          <a:p>
            <a:fld id="{6CD30D46-F3E9-A342-BE21-2CB16F899E4E}" type="slidenum">
              <a:rPr lang="en-US" smtClean="0"/>
              <a:pPr/>
              <a:t>3</a:t>
            </a:fld>
            <a:endParaRPr lang="en-US"/>
          </a:p>
        </p:txBody>
      </p:sp>
    </p:spTree>
    <p:extLst>
      <p:ext uri="{BB962C8B-B14F-4D97-AF65-F5344CB8AC3E}">
        <p14:creationId xmlns:p14="http://schemas.microsoft.com/office/powerpoint/2010/main" val="583334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Dr. Perkins begins the presentation.</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6CD30D46-F3E9-A342-BE21-2CB16F899E4E}" type="slidenum">
              <a:rPr lang="en-US" smtClean="0"/>
              <a:pPr/>
              <a:t>4</a:t>
            </a:fld>
            <a:endParaRPr lang="en-US"/>
          </a:p>
        </p:txBody>
      </p:sp>
    </p:spTree>
    <p:extLst>
      <p:ext uri="{BB962C8B-B14F-4D97-AF65-F5344CB8AC3E}">
        <p14:creationId xmlns:p14="http://schemas.microsoft.com/office/powerpoint/2010/main" val="274499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defRPr/>
            </a:pPr>
            <a:r>
              <a:rPr lang="en-US" sz="1400" baseline="0" dirty="0" smtClean="0"/>
              <a:t>Dr. Perkins</a:t>
            </a:r>
            <a:endParaRPr lang="en-US" sz="1400" dirty="0"/>
          </a:p>
        </p:txBody>
      </p:sp>
      <p:sp>
        <p:nvSpPr>
          <p:cNvPr id="4" name="Slide Number Placeholder 3"/>
          <p:cNvSpPr>
            <a:spLocks noGrp="1"/>
          </p:cNvSpPr>
          <p:nvPr>
            <p:ph type="sldNum" sz="quarter" idx="10"/>
          </p:nvPr>
        </p:nvSpPr>
        <p:spPr/>
        <p:txBody>
          <a:bodyPr/>
          <a:lstStyle/>
          <a:p>
            <a:fld id="{6CD30D46-F3E9-A342-BE21-2CB16F899E4E}" type="slidenum">
              <a:rPr lang="en-US" smtClean="0"/>
              <a:pPr/>
              <a:t>5</a:t>
            </a:fld>
            <a:endParaRPr lang="en-US"/>
          </a:p>
        </p:txBody>
      </p:sp>
    </p:spTree>
    <p:extLst>
      <p:ext uri="{BB962C8B-B14F-4D97-AF65-F5344CB8AC3E}">
        <p14:creationId xmlns:p14="http://schemas.microsoft.com/office/powerpoint/2010/main" val="233739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Font typeface="Symbol"/>
              <a:buNone/>
            </a:pPr>
            <a:r>
              <a:rPr lang="en-US" dirty="0" smtClean="0">
                <a:solidFill>
                  <a:schemeClr val="tx1"/>
                </a:solidFill>
                <a:latin typeface="Arial"/>
                <a:ea typeface="Calibri"/>
                <a:cs typeface="Times New Roman"/>
              </a:rPr>
              <a:t>Dr.</a:t>
            </a:r>
            <a:r>
              <a:rPr lang="en-US" baseline="0" dirty="0" smtClean="0">
                <a:solidFill>
                  <a:schemeClr val="tx1"/>
                </a:solidFill>
                <a:latin typeface="Arial"/>
                <a:ea typeface="Calibri"/>
                <a:cs typeface="Times New Roman"/>
              </a:rPr>
              <a:t> Perkins</a:t>
            </a:r>
          </a:p>
          <a:p>
            <a:pPr marL="0" indent="0">
              <a:lnSpc>
                <a:spcPct val="150000"/>
              </a:lnSpc>
              <a:buFont typeface="Symbol"/>
              <a:buNone/>
            </a:pPr>
            <a:endParaRPr lang="en-US" dirty="0" smtClean="0">
              <a:solidFill>
                <a:schemeClr val="tx1"/>
              </a:solidFill>
              <a:latin typeface="Arial"/>
              <a:ea typeface="Calibri"/>
              <a:cs typeface="Times New Roman"/>
            </a:endParaRPr>
          </a:p>
          <a:p>
            <a:pPr marL="357316" indent="-357316">
              <a:lnSpc>
                <a:spcPct val="150000"/>
              </a:lnSpc>
              <a:buFont typeface="Symbol"/>
              <a:buChar char=""/>
            </a:pPr>
            <a:r>
              <a:rPr lang="en-US" dirty="0" smtClean="0">
                <a:solidFill>
                  <a:schemeClr val="tx1"/>
                </a:solidFill>
                <a:latin typeface="Arial"/>
                <a:ea typeface="Calibri"/>
                <a:cs typeface="Times New Roman"/>
              </a:rPr>
              <a:t>In response to a need for increased fiscal</a:t>
            </a:r>
            <a:r>
              <a:rPr lang="en-US" baseline="0" dirty="0" smtClean="0">
                <a:solidFill>
                  <a:schemeClr val="tx1"/>
                </a:solidFill>
                <a:latin typeface="Arial"/>
                <a:ea typeface="Calibri"/>
                <a:cs typeface="Times New Roman"/>
              </a:rPr>
              <a:t> accountability</a:t>
            </a:r>
            <a:r>
              <a:rPr lang="en-US" dirty="0" smtClean="0">
                <a:solidFill>
                  <a:schemeClr val="tx1"/>
                </a:solidFill>
                <a:latin typeface="Arial"/>
                <a:ea typeface="Calibri"/>
                <a:cs typeface="Times New Roman"/>
              </a:rPr>
              <a:t>, the Defense Department embarked on a multifaceted program evaluation effort to examine program quality, effectiveness and costs</a:t>
            </a:r>
            <a:endParaRPr lang="en-US" sz="1100" dirty="0">
              <a:ea typeface="Calibri"/>
              <a:cs typeface="Times New Roman"/>
            </a:endParaRPr>
          </a:p>
          <a:p>
            <a:pPr marL="774185" lvl="1" indent="-297763">
              <a:lnSpc>
                <a:spcPct val="150000"/>
              </a:lnSpc>
              <a:buFont typeface="Courier New"/>
              <a:buChar char="o"/>
            </a:pPr>
            <a:r>
              <a:rPr lang="en-US" dirty="0" smtClean="0">
                <a:solidFill>
                  <a:schemeClr val="tx1"/>
                </a:solidFill>
                <a:latin typeface="Arial"/>
                <a:ea typeface="Calibri"/>
                <a:cs typeface="Times New Roman"/>
              </a:rPr>
              <a:t>As part of that broader effort, DHA was tasked to evaluate existing military health programs to determine effectiveness and ensure efficient use of resources in response to legislative, executive, and Defense Department directives.</a:t>
            </a:r>
            <a:endParaRPr lang="en-US" sz="1100" dirty="0">
              <a:ea typeface="Calibri"/>
              <a:cs typeface="Times New Roman"/>
            </a:endParaRPr>
          </a:p>
          <a:p>
            <a:pPr>
              <a:lnSpc>
                <a:spcPct val="150000"/>
              </a:lnSpc>
            </a:pPr>
            <a:r>
              <a:rPr lang="en-US" dirty="0" smtClean="0">
                <a:solidFill>
                  <a:schemeClr val="tx1"/>
                </a:solidFill>
                <a:latin typeface="Arial"/>
                <a:ea typeface="Calibri"/>
                <a:cs typeface="Times New Roman"/>
              </a:rPr>
              <a:t> </a:t>
            </a:r>
            <a:endParaRPr lang="en-US" sz="1100" dirty="0">
              <a:ea typeface="Calibri"/>
              <a:cs typeface="Times New Roman"/>
            </a:endParaRPr>
          </a:p>
          <a:p>
            <a:pPr marL="357316" indent="-357316">
              <a:lnSpc>
                <a:spcPct val="150000"/>
              </a:lnSpc>
              <a:buFont typeface="Symbol"/>
              <a:buChar char=""/>
            </a:pPr>
            <a:r>
              <a:rPr lang="en-US" dirty="0" smtClean="0">
                <a:solidFill>
                  <a:schemeClr val="tx1"/>
                </a:solidFill>
                <a:latin typeface="Arial"/>
                <a:ea typeface="Calibri"/>
                <a:cs typeface="Times New Roman"/>
              </a:rPr>
              <a:t>Included in program evaluation efforts, DHA J5 developed and is implementing a standardized, evidence-based approach to program evaluation. In terms of program improvement, DHA J5 offers specialized consultation services to build evaluation capacity.</a:t>
            </a:r>
            <a:endParaRPr lang="en-US" sz="1100" dirty="0">
              <a:ea typeface="Calibri"/>
              <a:cs typeface="Times New Roman"/>
            </a:endParaRPr>
          </a:p>
          <a:p>
            <a:pPr marL="353358" indent="-353358">
              <a:spcAft>
                <a:spcPts val="618"/>
              </a:spcAft>
              <a:buFont typeface="Wingdings" panose="05000000000000000000" pitchFamily="2" charset="2"/>
              <a:buChar char="§"/>
              <a:defRPr/>
            </a:pPr>
            <a:endParaRPr lang="en-US" sz="1400" dirty="0"/>
          </a:p>
        </p:txBody>
      </p:sp>
      <p:sp>
        <p:nvSpPr>
          <p:cNvPr id="4" name="Slide Number Placeholder 3"/>
          <p:cNvSpPr>
            <a:spLocks noGrp="1"/>
          </p:cNvSpPr>
          <p:nvPr>
            <p:ph type="sldNum" sz="quarter" idx="10"/>
          </p:nvPr>
        </p:nvSpPr>
        <p:spPr/>
        <p:txBody>
          <a:bodyPr/>
          <a:lstStyle/>
          <a:p>
            <a:fld id="{6CD30D46-F3E9-A342-BE21-2CB16F899E4E}" type="slidenum">
              <a:rPr lang="en-US" smtClean="0"/>
              <a:pPr/>
              <a:t>6</a:t>
            </a:fld>
            <a:endParaRPr lang="en-US"/>
          </a:p>
        </p:txBody>
      </p:sp>
    </p:spTree>
    <p:extLst>
      <p:ext uri="{BB962C8B-B14F-4D97-AF65-F5344CB8AC3E}">
        <p14:creationId xmlns:p14="http://schemas.microsoft.com/office/powerpoint/2010/main" val="1633875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solidFill>
                  <a:schemeClr val="tx1"/>
                </a:solidFill>
                <a:latin typeface="Arial" pitchFamily="34" charset="0"/>
              </a:rPr>
              <a:t>Dr.</a:t>
            </a:r>
            <a:r>
              <a:rPr lang="en-US" altLang="en-US" baseline="0" dirty="0" smtClean="0">
                <a:solidFill>
                  <a:schemeClr val="tx1"/>
                </a:solidFill>
                <a:latin typeface="Arial" pitchFamily="34" charset="0"/>
              </a:rPr>
              <a:t> Perkins</a:t>
            </a:r>
            <a:r>
              <a:rPr lang="en-US" altLang="en-US" dirty="0" smtClean="0">
                <a:solidFill>
                  <a:schemeClr val="tx1"/>
                </a:solidFill>
                <a:latin typeface="Arial" pitchFamily="34" charset="0"/>
              </a:rPr>
              <a:t> transitions to Dr. Manchester</a:t>
            </a:r>
          </a:p>
          <a:p>
            <a:endParaRPr lang="en-US" dirty="0"/>
          </a:p>
        </p:txBody>
      </p:sp>
      <p:sp>
        <p:nvSpPr>
          <p:cNvPr id="4" name="Slide Number Placeholder 3"/>
          <p:cNvSpPr>
            <a:spLocks noGrp="1"/>
          </p:cNvSpPr>
          <p:nvPr>
            <p:ph type="sldNum" sz="quarter" idx="10"/>
          </p:nvPr>
        </p:nvSpPr>
        <p:spPr/>
        <p:txBody>
          <a:bodyPr/>
          <a:lstStyle/>
          <a:p>
            <a:fld id="{6CD30D46-F3E9-A342-BE21-2CB16F899E4E}" type="slidenum">
              <a:rPr lang="en-US" smtClean="0"/>
              <a:pPr/>
              <a:t>7</a:t>
            </a:fld>
            <a:endParaRPr lang="en-US"/>
          </a:p>
        </p:txBody>
      </p:sp>
    </p:spTree>
    <p:extLst>
      <p:ext uri="{BB962C8B-B14F-4D97-AF65-F5344CB8AC3E}">
        <p14:creationId xmlns:p14="http://schemas.microsoft.com/office/powerpoint/2010/main" val="1193067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Font typeface="Symbol"/>
              <a:buNone/>
            </a:pPr>
            <a:r>
              <a:rPr lang="en-US" baseline="0" dirty="0" smtClean="0">
                <a:solidFill>
                  <a:schemeClr val="tx1"/>
                </a:solidFill>
                <a:latin typeface="Arial"/>
                <a:ea typeface="Calibri"/>
                <a:cs typeface="Times New Roman"/>
              </a:rPr>
              <a:t>Dr. Manchester</a:t>
            </a:r>
          </a:p>
          <a:p>
            <a:pPr marL="0" indent="0">
              <a:lnSpc>
                <a:spcPct val="150000"/>
              </a:lnSpc>
              <a:buFont typeface="Symbol"/>
              <a:buNone/>
            </a:pPr>
            <a:endParaRPr lang="en-US" dirty="0" smtClean="0">
              <a:solidFill>
                <a:schemeClr val="tx1"/>
              </a:solidFill>
              <a:latin typeface="Arial"/>
              <a:ea typeface="Calibri"/>
              <a:cs typeface="Times New Roman"/>
            </a:endParaRPr>
          </a:p>
          <a:p>
            <a:pPr marL="357316" marR="0" indent="-357316" algn="l" defTabSz="457200" rtl="0" eaLnBrk="1" fontAlgn="auto" latinLnBrk="0" hangingPunct="1">
              <a:lnSpc>
                <a:spcPct val="150000"/>
              </a:lnSpc>
              <a:spcBef>
                <a:spcPts val="0"/>
              </a:spcBef>
              <a:spcAft>
                <a:spcPts val="0"/>
              </a:spcAft>
              <a:buClrTx/>
              <a:buSzTx/>
              <a:buFont typeface="Symbol"/>
              <a:buChar char=""/>
              <a:tabLst/>
              <a:defRPr/>
            </a:pPr>
            <a:r>
              <a:rPr lang="en-US" dirty="0" smtClean="0">
                <a:solidFill>
                  <a:schemeClr val="tx1"/>
                </a:solidFill>
                <a:latin typeface="Arial"/>
                <a:ea typeface="Calibri"/>
                <a:cs typeface="Times New Roman"/>
              </a:rPr>
              <a:t>This graphic shows the four phases of </a:t>
            </a:r>
            <a:r>
              <a:rPr lang="en-US" sz="1200" kern="1200" dirty="0" smtClean="0">
                <a:solidFill>
                  <a:schemeClr val="tx1"/>
                </a:solidFill>
                <a:effectLst/>
                <a:latin typeface="+mn-lt"/>
                <a:ea typeface="+mn-ea"/>
                <a:cs typeface="+mn-cs"/>
              </a:rPr>
              <a:t>DHA J5 Program</a:t>
            </a:r>
            <a:r>
              <a:rPr lang="en-US" sz="1200" kern="1200" baseline="0" dirty="0" smtClean="0">
                <a:solidFill>
                  <a:schemeClr val="tx1"/>
                </a:solidFill>
                <a:effectLst/>
                <a:latin typeface="+mn-lt"/>
                <a:ea typeface="+mn-ea"/>
                <a:cs typeface="+mn-cs"/>
              </a:rPr>
              <a:t> Evaluation effort</a:t>
            </a:r>
            <a:r>
              <a:rPr lang="en-US" dirty="0" smtClean="0">
                <a:solidFill>
                  <a:schemeClr val="tx1"/>
                </a:solidFill>
                <a:latin typeface="Arial"/>
                <a:ea typeface="Calibri"/>
                <a:cs typeface="Times New Roman"/>
              </a:rPr>
              <a:t>: </a:t>
            </a:r>
            <a:endParaRPr lang="en-US" sz="1100" dirty="0" smtClean="0">
              <a:ea typeface="Calibri"/>
              <a:cs typeface="Times New Roman"/>
            </a:endParaRPr>
          </a:p>
          <a:p>
            <a:pPr marL="774185" lvl="1" indent="-297763">
              <a:lnSpc>
                <a:spcPct val="150000"/>
              </a:lnSpc>
              <a:buFont typeface="Courier New"/>
              <a:buChar char="o"/>
            </a:pPr>
            <a:r>
              <a:rPr lang="en-US" dirty="0" smtClean="0">
                <a:solidFill>
                  <a:schemeClr val="tx1"/>
                </a:solidFill>
                <a:latin typeface="Arial"/>
                <a:ea typeface="Calibri"/>
                <a:cs typeface="Times New Roman"/>
              </a:rPr>
              <a:t>It begins with the Program Assessment phase in which initial information is collected from each program. Data are analyzed to:</a:t>
            </a:r>
            <a:endParaRPr lang="en-US" sz="1100" dirty="0">
              <a:ea typeface="Calibri"/>
              <a:cs typeface="Times New Roman"/>
            </a:endParaRPr>
          </a:p>
          <a:p>
            <a:pPr marL="1191054" lvl="2" indent="-238210">
              <a:lnSpc>
                <a:spcPct val="150000"/>
              </a:lnSpc>
              <a:buFont typeface="Wingdings"/>
              <a:buChar char=""/>
            </a:pPr>
            <a:r>
              <a:rPr lang="en-US" dirty="0" smtClean="0">
                <a:solidFill>
                  <a:schemeClr val="tx1"/>
                </a:solidFill>
                <a:latin typeface="Arial"/>
                <a:ea typeface="Calibri"/>
                <a:cs typeface="Times New Roman"/>
              </a:rPr>
              <a:t>(1) assess baseline information (core competencies)</a:t>
            </a:r>
            <a:r>
              <a:rPr lang="en-US" baseline="0" dirty="0" smtClean="0">
                <a:solidFill>
                  <a:schemeClr val="tx1"/>
                </a:solidFill>
                <a:latin typeface="Arial"/>
                <a:ea typeface="Calibri"/>
                <a:cs typeface="Times New Roman"/>
              </a:rPr>
              <a:t> of </a:t>
            </a:r>
            <a:r>
              <a:rPr lang="en-US" dirty="0" smtClean="0">
                <a:solidFill>
                  <a:schemeClr val="tx1"/>
                </a:solidFill>
                <a:latin typeface="Arial"/>
                <a:ea typeface="Calibri"/>
                <a:cs typeface="Times New Roman"/>
              </a:rPr>
              <a:t>the programs- Fidelity, Sustainability,</a:t>
            </a:r>
            <a:r>
              <a:rPr lang="en-US" baseline="0" dirty="0" smtClean="0">
                <a:solidFill>
                  <a:schemeClr val="tx1"/>
                </a:solidFill>
                <a:latin typeface="Arial"/>
                <a:ea typeface="Calibri"/>
                <a:cs typeface="Times New Roman"/>
              </a:rPr>
              <a:t> Characteristics, and Changes in </a:t>
            </a:r>
            <a:r>
              <a:rPr lang="en-US" dirty="0" smtClean="0">
                <a:solidFill>
                  <a:schemeClr val="tx1"/>
                </a:solidFill>
                <a:latin typeface="Arial"/>
                <a:ea typeface="Calibri"/>
                <a:cs typeface="Times New Roman"/>
              </a:rPr>
              <a:t>outcomes</a:t>
            </a:r>
            <a:r>
              <a:rPr lang="en-US" baseline="0" dirty="0" smtClean="0">
                <a:solidFill>
                  <a:schemeClr val="tx1"/>
                </a:solidFill>
                <a:latin typeface="Arial"/>
                <a:ea typeface="Calibri"/>
                <a:cs typeface="Times New Roman"/>
              </a:rPr>
              <a:t> (such as resiliency, stigma, care access). I’ll further define these 4 areas later in the presentation.</a:t>
            </a:r>
            <a:endParaRPr lang="en-US" sz="1100" dirty="0">
              <a:ea typeface="Calibri"/>
              <a:cs typeface="Times New Roman"/>
            </a:endParaRPr>
          </a:p>
          <a:p>
            <a:pPr marL="1191054" lvl="2" indent="-238210">
              <a:lnSpc>
                <a:spcPct val="150000"/>
              </a:lnSpc>
              <a:buFont typeface="Wingdings"/>
              <a:buChar char=""/>
            </a:pPr>
            <a:r>
              <a:rPr lang="en-US" dirty="0" smtClean="0">
                <a:solidFill>
                  <a:schemeClr val="tx1"/>
                </a:solidFill>
                <a:latin typeface="Arial"/>
                <a:ea typeface="Calibri"/>
                <a:cs typeface="Times New Roman"/>
              </a:rPr>
              <a:t>(2) identify</a:t>
            </a:r>
            <a:r>
              <a:rPr lang="en-US" baseline="0" dirty="0" smtClean="0">
                <a:solidFill>
                  <a:schemeClr val="tx1"/>
                </a:solidFill>
                <a:latin typeface="Arial"/>
                <a:ea typeface="Calibri"/>
                <a:cs typeface="Times New Roman"/>
              </a:rPr>
              <a:t> opportunities for building </a:t>
            </a:r>
            <a:r>
              <a:rPr lang="en-US" dirty="0" smtClean="0">
                <a:solidFill>
                  <a:schemeClr val="tx1"/>
                </a:solidFill>
                <a:latin typeface="Arial"/>
                <a:ea typeface="Calibri"/>
                <a:cs typeface="Times New Roman"/>
              </a:rPr>
              <a:t>program’s evaluation capacity. Programs in need of evaluation capacity building are scheduled for Phase</a:t>
            </a:r>
            <a:r>
              <a:rPr lang="en-US" baseline="0" dirty="0" smtClean="0">
                <a:solidFill>
                  <a:schemeClr val="tx1"/>
                </a:solidFill>
                <a:latin typeface="Arial"/>
                <a:ea typeface="Calibri"/>
                <a:cs typeface="Times New Roman"/>
              </a:rPr>
              <a:t> II Program Consultation, while programs deemed ready for systematic evaluation efforts are targeted for Phase III outcome effectiveness demonstrations.</a:t>
            </a:r>
            <a:endParaRPr lang="en-US" sz="1100" dirty="0">
              <a:ea typeface="Calibri"/>
              <a:cs typeface="Times New Roman"/>
            </a:endParaRPr>
          </a:p>
          <a:p>
            <a:pPr>
              <a:lnSpc>
                <a:spcPct val="150000"/>
              </a:lnSpc>
            </a:pPr>
            <a:r>
              <a:rPr lang="en-US" dirty="0" smtClean="0">
                <a:solidFill>
                  <a:schemeClr val="tx1"/>
                </a:solidFill>
                <a:latin typeface="Arial"/>
                <a:ea typeface="Calibri"/>
                <a:cs typeface="Times New Roman"/>
              </a:rPr>
              <a:t> </a:t>
            </a:r>
            <a:endParaRPr lang="en-US" sz="1100" dirty="0">
              <a:ea typeface="Calibri"/>
              <a:cs typeface="Times New Roman"/>
            </a:endParaRPr>
          </a:p>
          <a:p>
            <a:pPr marL="774185" lvl="1" indent="-297763" defTabSz="471145">
              <a:lnSpc>
                <a:spcPct val="150000"/>
              </a:lnSpc>
              <a:buFont typeface="Courier New"/>
              <a:buChar char="o"/>
              <a:defRPr/>
            </a:pPr>
            <a:r>
              <a:rPr lang="en-US" dirty="0" smtClean="0">
                <a:solidFill>
                  <a:schemeClr val="tx1"/>
                </a:solidFill>
                <a:latin typeface="Arial"/>
                <a:ea typeface="Calibri"/>
                <a:cs typeface="Times New Roman"/>
              </a:rPr>
              <a:t>In Phase</a:t>
            </a:r>
            <a:r>
              <a:rPr lang="en-US" baseline="0" dirty="0" smtClean="0">
                <a:solidFill>
                  <a:schemeClr val="tx1"/>
                </a:solidFill>
                <a:latin typeface="Arial"/>
                <a:ea typeface="Calibri"/>
                <a:cs typeface="Times New Roman"/>
              </a:rPr>
              <a:t> II, Program</a:t>
            </a:r>
            <a:r>
              <a:rPr lang="en-US" sz="1100" dirty="0" smtClean="0">
                <a:latin typeface="Arial"/>
                <a:ea typeface="Calibri"/>
              </a:rPr>
              <a:t> Consultation</a:t>
            </a:r>
            <a:r>
              <a:rPr lang="en-US" sz="1100" baseline="0" dirty="0" smtClean="0">
                <a:latin typeface="Arial"/>
                <a:ea typeface="Calibri"/>
              </a:rPr>
              <a:t> </a:t>
            </a:r>
            <a:r>
              <a:rPr lang="en-US" sz="1100" dirty="0" smtClean="0">
                <a:latin typeface="Arial"/>
                <a:ea typeface="Calibri"/>
              </a:rPr>
              <a:t>targets </a:t>
            </a:r>
            <a:r>
              <a:rPr lang="en-US" sz="1100" dirty="0">
                <a:latin typeface="Arial"/>
                <a:ea typeface="Calibri"/>
              </a:rPr>
              <a:t>programs that can benefit from evaluation capacity building. </a:t>
            </a:r>
            <a:r>
              <a:rPr lang="en-US" sz="1100" dirty="0" smtClean="0">
                <a:latin typeface="Arial"/>
                <a:ea typeface="Calibri"/>
              </a:rPr>
              <a:t>Program </a:t>
            </a:r>
            <a:r>
              <a:rPr lang="en-US" sz="1100" dirty="0">
                <a:latin typeface="Arial"/>
                <a:ea typeface="Calibri"/>
              </a:rPr>
              <a:t>Consultation services </a:t>
            </a:r>
            <a:r>
              <a:rPr lang="en-US" sz="1100" dirty="0" smtClean="0">
                <a:latin typeface="Arial"/>
                <a:ea typeface="Calibri"/>
              </a:rPr>
              <a:t>are intended </a:t>
            </a:r>
            <a:r>
              <a:rPr lang="en-US" sz="1100" dirty="0">
                <a:latin typeface="Arial"/>
                <a:ea typeface="Calibri"/>
              </a:rPr>
              <a:t>to enhance </a:t>
            </a:r>
            <a:r>
              <a:rPr lang="en-US" sz="1100" dirty="0" smtClean="0">
                <a:latin typeface="Arial"/>
                <a:ea typeface="Calibri"/>
              </a:rPr>
              <a:t>a</a:t>
            </a:r>
            <a:r>
              <a:rPr lang="en-US" sz="1100" baseline="0" dirty="0" smtClean="0">
                <a:latin typeface="Arial"/>
                <a:ea typeface="Calibri"/>
              </a:rPr>
              <a:t> </a:t>
            </a:r>
            <a:r>
              <a:rPr lang="en-US" sz="1100" dirty="0" smtClean="0">
                <a:latin typeface="Arial"/>
                <a:ea typeface="Calibri"/>
              </a:rPr>
              <a:t>program’s </a:t>
            </a:r>
            <a:r>
              <a:rPr lang="en-US" sz="1100" dirty="0">
                <a:latin typeface="Arial"/>
                <a:ea typeface="Calibri"/>
              </a:rPr>
              <a:t>evaluation capacities and help </a:t>
            </a:r>
            <a:r>
              <a:rPr lang="en-US" sz="1100" dirty="0" smtClean="0">
                <a:latin typeface="Arial"/>
                <a:ea typeface="Calibri"/>
              </a:rPr>
              <a:t>it </a:t>
            </a:r>
            <a:r>
              <a:rPr lang="en-US" sz="1100" dirty="0">
                <a:latin typeface="Arial"/>
                <a:ea typeface="Calibri"/>
              </a:rPr>
              <a:t>prepare for external evaluations or to conduct </a:t>
            </a:r>
            <a:r>
              <a:rPr lang="en-US" sz="1100" dirty="0" smtClean="0">
                <a:latin typeface="Arial"/>
                <a:ea typeface="Calibri"/>
              </a:rPr>
              <a:t>its </a:t>
            </a:r>
            <a:r>
              <a:rPr lang="en-US" sz="1100" dirty="0">
                <a:latin typeface="Arial"/>
                <a:ea typeface="Calibri"/>
              </a:rPr>
              <a:t>own, internal evaluations.  </a:t>
            </a:r>
            <a:r>
              <a:rPr lang="en-US" sz="1100" dirty="0" smtClean="0">
                <a:latin typeface="Arial"/>
                <a:ea typeface="Calibri"/>
              </a:rPr>
              <a:t>Programs </a:t>
            </a:r>
            <a:r>
              <a:rPr lang="en-US" sz="1100" dirty="0">
                <a:latin typeface="Arial"/>
                <a:ea typeface="Calibri"/>
              </a:rPr>
              <a:t>receive </a:t>
            </a:r>
            <a:r>
              <a:rPr lang="en-US" sz="1100" dirty="0" smtClean="0">
                <a:latin typeface="Arial"/>
                <a:ea typeface="Calibri"/>
              </a:rPr>
              <a:t>evaluation tools</a:t>
            </a:r>
            <a:r>
              <a:rPr lang="en-US" sz="1100" baseline="0" dirty="0" smtClean="0">
                <a:latin typeface="Arial"/>
                <a:ea typeface="Calibri"/>
              </a:rPr>
              <a:t> such as specifically tailored Excel worksheets</a:t>
            </a:r>
            <a:r>
              <a:rPr lang="en-US" sz="1100" dirty="0" smtClean="0">
                <a:latin typeface="Arial"/>
                <a:ea typeface="Calibri"/>
              </a:rPr>
              <a:t> </a:t>
            </a:r>
            <a:r>
              <a:rPr lang="en-US" sz="1100" dirty="0">
                <a:latin typeface="Arial"/>
                <a:ea typeface="Calibri"/>
              </a:rPr>
              <a:t>related to logic modeling or instrumentation </a:t>
            </a:r>
            <a:r>
              <a:rPr lang="en-US" sz="1100" dirty="0" smtClean="0">
                <a:latin typeface="Arial"/>
                <a:ea typeface="Calibri"/>
              </a:rPr>
              <a:t>development. Programs </a:t>
            </a:r>
            <a:r>
              <a:rPr lang="en-US" sz="1100" dirty="0">
                <a:latin typeface="Arial"/>
                <a:ea typeface="Calibri"/>
              </a:rPr>
              <a:t>may </a:t>
            </a:r>
            <a:r>
              <a:rPr lang="en-US" sz="1100" dirty="0" smtClean="0">
                <a:latin typeface="Arial"/>
                <a:ea typeface="Calibri"/>
              </a:rPr>
              <a:t>also</a:t>
            </a:r>
            <a:r>
              <a:rPr lang="en-US" sz="1100" baseline="0" dirty="0" smtClean="0">
                <a:latin typeface="Arial"/>
                <a:ea typeface="Calibri"/>
              </a:rPr>
              <a:t> </a:t>
            </a:r>
            <a:r>
              <a:rPr lang="en-US" sz="1100" dirty="0" smtClean="0">
                <a:latin typeface="Arial"/>
                <a:ea typeface="Calibri"/>
              </a:rPr>
              <a:t>receive </a:t>
            </a:r>
            <a:r>
              <a:rPr lang="en-US" sz="1100" dirty="0">
                <a:latin typeface="Arial"/>
                <a:ea typeface="Calibri"/>
              </a:rPr>
              <a:t>assistance </a:t>
            </a:r>
            <a:r>
              <a:rPr lang="en-US" sz="1100" dirty="0" smtClean="0">
                <a:latin typeface="Arial"/>
                <a:ea typeface="Calibri"/>
              </a:rPr>
              <a:t>with creating evaluation questions, data planning and cost/resource tracking.</a:t>
            </a:r>
            <a:endParaRPr lang="en-US" sz="1100" dirty="0">
              <a:latin typeface="Arial"/>
              <a:ea typeface="Calibri"/>
            </a:endParaRPr>
          </a:p>
          <a:p>
            <a:pPr marL="774185" lvl="1" indent="-297763">
              <a:lnSpc>
                <a:spcPct val="150000"/>
              </a:lnSpc>
              <a:buFont typeface="Courier New"/>
              <a:buChar char="o"/>
            </a:pPr>
            <a:endParaRPr lang="en-US" sz="1100" dirty="0">
              <a:ea typeface="Calibri"/>
              <a:cs typeface="Times New Roman"/>
            </a:endParaRPr>
          </a:p>
          <a:p>
            <a:pPr marL="774185" lvl="1" indent="-297763" defTabSz="471145">
              <a:lnSpc>
                <a:spcPct val="150000"/>
              </a:lnSpc>
              <a:buFont typeface="Courier New"/>
              <a:buChar char="o"/>
              <a:defRPr/>
            </a:pPr>
            <a:r>
              <a:rPr lang="en-US" dirty="0" smtClean="0">
                <a:solidFill>
                  <a:schemeClr val="tx1"/>
                </a:solidFill>
                <a:latin typeface="Arial"/>
                <a:ea typeface="+mn-ea"/>
              </a:rPr>
              <a:t>In Phase</a:t>
            </a:r>
            <a:r>
              <a:rPr lang="en-US" baseline="0" dirty="0" smtClean="0">
                <a:solidFill>
                  <a:schemeClr val="tx1"/>
                </a:solidFill>
                <a:latin typeface="Arial"/>
                <a:ea typeface="+mn-ea"/>
              </a:rPr>
              <a:t> III, we f</a:t>
            </a:r>
            <a:r>
              <a:rPr lang="en-US" kern="0" dirty="0">
                <a:solidFill>
                  <a:srgbClr val="FFFFFF"/>
                </a:solidFill>
                <a:latin typeface="Arial"/>
              </a:rPr>
              <a:t>acilitate evaluation planning, analysis, and review to demonstrate changes in outcomes (e.g., stigma, resiliency, care access) for </a:t>
            </a:r>
            <a:r>
              <a:rPr lang="en-US" kern="0" dirty="0" smtClean="0">
                <a:solidFill>
                  <a:srgbClr val="FFFFFF"/>
                </a:solidFill>
                <a:latin typeface="Arial"/>
              </a:rPr>
              <a:t>programs</a:t>
            </a:r>
            <a:r>
              <a:rPr lang="en-US" kern="0" dirty="0">
                <a:solidFill>
                  <a:srgbClr val="FFFFFF"/>
                </a:solidFill>
                <a:latin typeface="Arial"/>
              </a:rPr>
              <a:t>. I’m going to illustrate aspects of Phase III in a later slide.</a:t>
            </a:r>
          </a:p>
          <a:p>
            <a:pPr marL="774185" lvl="1" indent="-297763">
              <a:lnSpc>
                <a:spcPct val="150000"/>
              </a:lnSpc>
              <a:buFont typeface="Courier New"/>
              <a:buChar char="o"/>
            </a:pPr>
            <a:endParaRPr lang="en-US" baseline="0" dirty="0" smtClean="0">
              <a:solidFill>
                <a:schemeClr val="tx1"/>
              </a:solidFill>
              <a:latin typeface="Arial"/>
              <a:ea typeface="+mn-ea"/>
            </a:endParaRPr>
          </a:p>
          <a:p>
            <a:pPr marL="774185" lvl="1" indent="-297763">
              <a:lnSpc>
                <a:spcPct val="150000"/>
              </a:lnSpc>
              <a:buFont typeface="Courier New"/>
              <a:buChar char="o"/>
            </a:pPr>
            <a:r>
              <a:rPr lang="en-US" baseline="0" dirty="0" smtClean="0">
                <a:solidFill>
                  <a:schemeClr val="tx1"/>
                </a:solidFill>
                <a:latin typeface="Arial"/>
                <a:ea typeface="+mn-ea"/>
              </a:rPr>
              <a:t>For those programs in Phase III with significant outcomes (given sample size, statistical parameters), we apply Phase IV cost effectiveness algorithms to demonstrate cost effectiveness.</a:t>
            </a:r>
            <a:endParaRPr lang="en-US" dirty="0" smtClean="0">
              <a:solidFill>
                <a:schemeClr val="tx1"/>
              </a:solidFill>
              <a:latin typeface="Arial"/>
              <a:ea typeface="+mn-ea"/>
            </a:endParaRPr>
          </a:p>
          <a:p>
            <a:pPr marL="5277">
              <a:lnSpc>
                <a:spcPct val="150000"/>
              </a:lnSpc>
            </a:pPr>
            <a:endParaRPr lang="en-US" baseline="0" dirty="0" smtClean="0">
              <a:solidFill>
                <a:schemeClr val="tx1"/>
              </a:solidFill>
              <a:latin typeface="Arial"/>
              <a:ea typeface="+mn-ea"/>
            </a:endParaRPr>
          </a:p>
          <a:p>
            <a:pPr marL="181956" indent="-176679">
              <a:lnSpc>
                <a:spcPct val="150000"/>
              </a:lnSpc>
              <a:buFont typeface="Arial" panose="020B0604020202020204" pitchFamily="34" charset="0"/>
              <a:buChar char="•"/>
            </a:pPr>
            <a:r>
              <a:rPr lang="en-US" baseline="0" dirty="0" smtClean="0">
                <a:solidFill>
                  <a:schemeClr val="tx1"/>
                </a:solidFill>
                <a:latin typeface="Arial"/>
                <a:ea typeface="+mn-ea"/>
              </a:rPr>
              <a:t>Now, I will discuss evaluation capacity building and its integration with these 4 stages.</a:t>
            </a:r>
            <a:endParaRPr lang="en-US" dirty="0" smtClean="0">
              <a:solidFill>
                <a:schemeClr val="tx1"/>
              </a:solidFill>
              <a:latin typeface="Arial"/>
              <a:ea typeface="+mn-ea"/>
            </a:endParaRPr>
          </a:p>
          <a:p>
            <a:endParaRPr lang="en-US" dirty="0"/>
          </a:p>
        </p:txBody>
      </p:sp>
      <p:sp>
        <p:nvSpPr>
          <p:cNvPr id="4" name="Slide Number Placeholder 3"/>
          <p:cNvSpPr>
            <a:spLocks noGrp="1"/>
          </p:cNvSpPr>
          <p:nvPr>
            <p:ph type="sldNum" sz="quarter" idx="10"/>
          </p:nvPr>
        </p:nvSpPr>
        <p:spPr/>
        <p:txBody>
          <a:bodyPr/>
          <a:lstStyle/>
          <a:p>
            <a:fld id="{6CD30D46-F3E9-A342-BE21-2CB16F899E4E}" type="slidenum">
              <a:rPr lang="en-US" smtClean="0"/>
              <a:pPr/>
              <a:t>8</a:t>
            </a:fld>
            <a:endParaRPr lang="en-US"/>
          </a:p>
        </p:txBody>
      </p:sp>
    </p:spTree>
    <p:extLst>
      <p:ext uri="{BB962C8B-B14F-4D97-AF65-F5344CB8AC3E}">
        <p14:creationId xmlns:p14="http://schemas.microsoft.com/office/powerpoint/2010/main" val="3355948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smtClean="0">
              <a:solidFill>
                <a:schemeClr val="tx1"/>
              </a:solidFill>
              <a:latin typeface="Arial" pitchFamily="34" charset="0"/>
            </a:endParaRPr>
          </a:p>
          <a:p>
            <a:r>
              <a:rPr lang="en-US" dirty="0" smtClean="0"/>
              <a:t>Dr.</a:t>
            </a:r>
            <a:r>
              <a:rPr lang="en-US" baseline="0" dirty="0" smtClean="0"/>
              <a:t> </a:t>
            </a:r>
            <a:r>
              <a:rPr lang="en-US" dirty="0" smtClean="0"/>
              <a:t>Manchester</a:t>
            </a:r>
            <a:endParaRPr lang="en-US" dirty="0"/>
          </a:p>
        </p:txBody>
      </p:sp>
      <p:sp>
        <p:nvSpPr>
          <p:cNvPr id="4" name="Slide Number Placeholder 3"/>
          <p:cNvSpPr>
            <a:spLocks noGrp="1"/>
          </p:cNvSpPr>
          <p:nvPr>
            <p:ph type="sldNum" sz="quarter" idx="10"/>
          </p:nvPr>
        </p:nvSpPr>
        <p:spPr/>
        <p:txBody>
          <a:bodyPr/>
          <a:lstStyle/>
          <a:p>
            <a:fld id="{6CD30D46-F3E9-A342-BE21-2CB16F899E4E}" type="slidenum">
              <a:rPr lang="en-US" smtClean="0"/>
              <a:pPr/>
              <a:t>9</a:t>
            </a:fld>
            <a:endParaRPr lang="en-US"/>
          </a:p>
        </p:txBody>
      </p:sp>
    </p:spTree>
    <p:extLst>
      <p:ext uri="{BB962C8B-B14F-4D97-AF65-F5344CB8AC3E}">
        <p14:creationId xmlns:p14="http://schemas.microsoft.com/office/powerpoint/2010/main" val="40939579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2063" y="4857750"/>
            <a:ext cx="6619875"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sp>
        <p:nvSpPr>
          <p:cNvPr id="2" name="Title 1"/>
          <p:cNvSpPr>
            <a:spLocks noGrp="1"/>
          </p:cNvSpPr>
          <p:nvPr>
            <p:ph type="ctrTitle"/>
          </p:nvPr>
        </p:nvSpPr>
        <p:spPr>
          <a:xfrm>
            <a:off x="685800" y="1828801"/>
            <a:ext cx="7772400" cy="3140074"/>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228600"/>
            <a:ext cx="6477000" cy="1143000"/>
          </a:xfrm>
        </p:spPr>
        <p:txBody>
          <a:bodyPr anchor="ct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fld id="{F99966EA-9181-384E-8972-83D057935A64}" type="datetimeFigureOut">
              <a:rPr lang="en-US" smtClean="0"/>
              <a:pPr/>
              <a:t>11/9/2017</a:t>
            </a:fld>
            <a:endParaRPr lang="en-US"/>
          </a:p>
        </p:txBody>
      </p:sp>
      <p:sp>
        <p:nvSpPr>
          <p:cNvPr id="6" name="Footer Placeholder 4"/>
          <p:cNvSpPr>
            <a:spLocks noGrp="1"/>
          </p:cNvSpPr>
          <p:nvPr>
            <p:ph type="ftr" sz="quarter" idx="11"/>
          </p:nvPr>
        </p:nvSpPr>
        <p:spPr>
          <a:xfrm>
            <a:off x="1676400" y="6356350"/>
            <a:ext cx="5791200" cy="365125"/>
          </a:xfrm>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413140C-501F-4A44-8C08-7BEAEF3DF493}" type="slidenum">
              <a:rPr lang="en-US" smtClean="0"/>
              <a:pPr/>
              <a:t>‹#›</a:t>
            </a:fld>
            <a:endParaRPr lang="en-US"/>
          </a:p>
        </p:txBody>
      </p:sp>
    </p:spTree>
    <p:extLst>
      <p:ext uri="{BB962C8B-B14F-4D97-AF65-F5344CB8AC3E}">
        <p14:creationId xmlns:p14="http://schemas.microsoft.com/office/powerpoint/2010/main" val="385468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F99966EA-9181-384E-8972-83D057935A64}" type="datetimeFigureOut">
              <a:rPr lang="en-US" smtClean="0"/>
              <a:pPr/>
              <a:t>11/9/2017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z="1400"/>
            </a:lvl1pPr>
          </a:lstStyle>
          <a:p>
            <a:fld id="{6413140C-501F-4A44-8C08-7BEAEF3DF493}" type="slidenum">
              <a:rPr lang="en-US" smtClean="0"/>
              <a:pPr/>
              <a:t>‹#›</a:t>
            </a:fld>
            <a:endParaRPr lang="en-US"/>
          </a:p>
        </p:txBody>
      </p:sp>
    </p:spTree>
    <p:extLst>
      <p:ext uri="{BB962C8B-B14F-4D97-AF65-F5344CB8AC3E}">
        <p14:creationId xmlns:p14="http://schemas.microsoft.com/office/powerpoint/2010/main" val="1910225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F99966EA-9181-384E-8972-83D057935A64}" type="datetimeFigureOut">
              <a:rPr lang="en-US" smtClean="0"/>
              <a:pPr/>
              <a:t>11/9/2017</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6413140C-501F-4A44-8C08-7BEAEF3DF493}" type="slidenum">
              <a:rPr lang="en-US" smtClean="0"/>
              <a:pPr/>
              <a:t>‹#›</a:t>
            </a:fld>
            <a:endParaRPr lang="en-US"/>
          </a:p>
        </p:txBody>
      </p:sp>
    </p:spTree>
    <p:extLst>
      <p:ext uri="{BB962C8B-B14F-4D97-AF65-F5344CB8AC3E}">
        <p14:creationId xmlns:p14="http://schemas.microsoft.com/office/powerpoint/2010/main" val="3427229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fld id="{F99966EA-9181-384E-8972-83D057935A64}" type="datetimeFigureOut">
              <a:rPr lang="en-US" smtClean="0"/>
              <a:pPr/>
              <a:t>11/9/2017</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6413140C-501F-4A44-8C08-7BEAEF3DF493}" type="slidenum">
              <a:rPr lang="en-US" smtClean="0"/>
              <a:pPr/>
              <a:t>‹#›</a:t>
            </a:fld>
            <a:endParaRPr lang="en-US"/>
          </a:p>
        </p:txBody>
      </p:sp>
    </p:spTree>
    <p:extLst>
      <p:ext uri="{BB962C8B-B14F-4D97-AF65-F5344CB8AC3E}">
        <p14:creationId xmlns:p14="http://schemas.microsoft.com/office/powerpoint/2010/main" val="4107518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F99966EA-9181-384E-8972-83D057935A64}" type="datetimeFigureOut">
              <a:rPr lang="en-US" smtClean="0"/>
              <a:pPr/>
              <a:t>11/9/2017</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6413140C-501F-4A44-8C08-7BEAEF3DF493}" type="slidenum">
              <a:rPr lang="en-US" smtClean="0"/>
              <a:pPr/>
              <a:t>‹#›</a:t>
            </a:fld>
            <a:endParaRPr lang="en-US"/>
          </a:p>
        </p:txBody>
      </p:sp>
    </p:spTree>
    <p:extLst>
      <p:ext uri="{BB962C8B-B14F-4D97-AF65-F5344CB8AC3E}">
        <p14:creationId xmlns:p14="http://schemas.microsoft.com/office/powerpoint/2010/main" val="466082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99966EA-9181-384E-8972-83D057935A64}" type="datetimeFigureOut">
              <a:rPr lang="en-US" smtClean="0"/>
              <a:pPr/>
              <a:t>11/9/2017</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6413140C-501F-4A44-8C08-7BEAEF3DF493}" type="slidenum">
              <a:rPr lang="en-US" smtClean="0"/>
              <a:pPr/>
              <a:t>‹#›</a:t>
            </a:fld>
            <a:endParaRPr lang="en-US"/>
          </a:p>
        </p:txBody>
      </p:sp>
    </p:spTree>
    <p:extLst>
      <p:ext uri="{BB962C8B-B14F-4D97-AF65-F5344CB8AC3E}">
        <p14:creationId xmlns:p14="http://schemas.microsoft.com/office/powerpoint/2010/main" val="1235791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Part Opener">
    <p:spTree>
      <p:nvGrpSpPr>
        <p:cNvPr id="1" name=""/>
        <p:cNvGrpSpPr/>
        <p:nvPr/>
      </p:nvGrpSpPr>
      <p:grpSpPr>
        <a:xfrm>
          <a:off x="0" y="0"/>
          <a:ext cx="0" cy="0"/>
          <a:chOff x="0" y="0"/>
          <a:chExt cx="0" cy="0"/>
        </a:xfrm>
      </p:grpSpPr>
      <p:sp>
        <p:nvSpPr>
          <p:cNvPr id="3" name="Text Box 2"/>
          <p:cNvSpPr txBox="1">
            <a:spLocks noChangeArrowheads="1"/>
          </p:cNvSpPr>
          <p:nvPr/>
        </p:nvSpPr>
        <p:spPr bwMode="gray">
          <a:xfrm>
            <a:off x="1741488" y="2365375"/>
            <a:ext cx="5634037" cy="248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lIns="0" tIns="73141" rIns="0" bIns="73141"/>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06000"/>
              </a:lnSpc>
              <a:spcBef>
                <a:spcPct val="80000"/>
              </a:spcBef>
              <a:buClr>
                <a:srgbClr val="000000"/>
              </a:buClr>
              <a:buSzPct val="80000"/>
              <a:buFont typeface="Wingdings" pitchFamily="2" charset="2"/>
              <a:buNone/>
              <a:defRPr/>
            </a:pPr>
            <a:endParaRPr lang="en-US" b="1" smtClean="0">
              <a:solidFill>
                <a:srgbClr val="000000"/>
              </a:solidFill>
              <a:ea typeface="MS PGothic" pitchFamily="34" charset="-128"/>
            </a:endParaRPr>
          </a:p>
        </p:txBody>
      </p:sp>
      <p:sp>
        <p:nvSpPr>
          <p:cNvPr id="4" name="Rectangle 3"/>
          <p:cNvSpPr>
            <a:spLocks noChangeArrowheads="1"/>
          </p:cNvSpPr>
          <p:nvPr/>
        </p:nvSpPr>
        <p:spPr bwMode="gray">
          <a:xfrm>
            <a:off x="2478088" y="2136775"/>
            <a:ext cx="4167187" cy="22860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none" lIns="71990" tIns="0" rIns="71990" bIns="0" anchor="b" anchorCtr="1"/>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algn="ctr">
              <a:lnSpc>
                <a:spcPct val="106000"/>
              </a:lnSpc>
              <a:defRPr/>
            </a:pPr>
            <a:endParaRPr lang="en-US" altLang="en-US" sz="1400" b="1" smtClean="0">
              <a:solidFill>
                <a:srgbClr val="000000"/>
              </a:solidFill>
              <a:ea typeface="MS PGothic" pitchFamily="34" charset="-128"/>
            </a:endParaRPr>
          </a:p>
        </p:txBody>
      </p:sp>
      <p:sp>
        <p:nvSpPr>
          <p:cNvPr id="5" name="Text Placeholder 7"/>
          <p:cNvSpPr>
            <a:spLocks noGrp="1"/>
          </p:cNvSpPr>
          <p:nvPr>
            <p:ph type="body" sz="quarter" idx="10"/>
          </p:nvPr>
        </p:nvSpPr>
        <p:spPr>
          <a:xfrm>
            <a:off x="2889504" y="3081528"/>
            <a:ext cx="3346704" cy="256032"/>
          </a:xfrm>
          <a:solidFill>
            <a:schemeClr val="bg1"/>
          </a:solidFill>
        </p:spPr>
        <p:txBody>
          <a:bodyPr lIns="73141" rIns="73141" anchor="ctr" anchorCtr="1"/>
          <a:lstStyle>
            <a:lvl1pPr>
              <a:buNone/>
              <a:defRPr sz="1600" b="1"/>
            </a:lvl1pPr>
          </a:lstStyle>
          <a:p>
            <a:pPr lvl="0"/>
            <a:r>
              <a:rPr lang="en-US" smtClean="0"/>
              <a:t>Click to edit Master text styles</a:t>
            </a:r>
          </a:p>
        </p:txBody>
      </p:sp>
    </p:spTree>
    <p:extLst>
      <p:ext uri="{BB962C8B-B14F-4D97-AF65-F5344CB8AC3E}">
        <p14:creationId xmlns:p14="http://schemas.microsoft.com/office/powerpoint/2010/main" val="66348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585788" y="776288"/>
            <a:ext cx="7972425" cy="4795837"/>
          </a:xfrm>
          <a:prstGeom prst="rect">
            <a:avLst/>
          </a:prstGeom>
          <a:solidFill>
            <a:schemeClr val="bg1"/>
          </a:solidFill>
          <a:ln w="19050">
            <a:solidFill>
              <a:srgbClr val="003399"/>
            </a:solidFill>
            <a:miter lim="800000"/>
            <a:headEnd/>
            <a:tailEnd/>
          </a:ln>
        </p:spPr>
        <p:txBody>
          <a:bodyPr lIns="90000" tIns="90000" rIns="90000" bIns="90000" anchor="ctr"/>
          <a:lstStyle>
            <a:lvl1pPr marL="119063" indent="-119063"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spcBef>
                <a:spcPct val="50000"/>
              </a:spcBef>
              <a:defRPr/>
            </a:pPr>
            <a:endParaRPr lang="en-US" altLang="en-US" sz="1100" b="1" smtClean="0">
              <a:solidFill>
                <a:srgbClr val="000000"/>
              </a:solidFill>
              <a:latin typeface="Arial" pitchFamily="34" charset="0"/>
              <a:cs typeface="+mn-cs"/>
            </a:endParaRPr>
          </a:p>
        </p:txBody>
      </p:sp>
      <p:sp>
        <p:nvSpPr>
          <p:cNvPr id="3700739" name="MSTSHP_03"/>
          <p:cNvSpPr>
            <a:spLocks noGrp="1" noChangeArrowheads="1"/>
          </p:cNvSpPr>
          <p:nvPr>
            <p:ph type="ctrTitle" sz="quarter"/>
          </p:nvPr>
        </p:nvSpPr>
        <p:spPr bwMode="auto">
          <a:xfrm>
            <a:off x="892175" y="2695575"/>
            <a:ext cx="6581775" cy="549275"/>
          </a:xfrm>
          <a:ln algn="ctr"/>
        </p:spPr>
        <p:txBody>
          <a:bodyPr/>
          <a:lstStyle>
            <a:lvl1pPr>
              <a:lnSpc>
                <a:spcPts val="4000"/>
              </a:lnSpc>
              <a:spcBef>
                <a:spcPct val="100000"/>
              </a:spcBef>
              <a:buClr>
                <a:schemeClr val="tx2"/>
              </a:buClr>
              <a:buSzPct val="85000"/>
              <a:buFont typeface="Wingdings" pitchFamily="2" charset="2"/>
              <a:buNone/>
              <a:defRPr/>
            </a:lvl1pPr>
          </a:lstStyle>
          <a:p>
            <a:r>
              <a:rPr lang="en-US" smtClean="0"/>
              <a:t>Click to edit Master title style</a:t>
            </a:r>
            <a:endParaRPr lang="en-US" dirty="0"/>
          </a:p>
        </p:txBody>
      </p:sp>
      <p:sp>
        <p:nvSpPr>
          <p:cNvPr id="3700740" name="MSTSHP_04"/>
          <p:cNvSpPr>
            <a:spLocks noGrp="1" noChangeArrowheads="1"/>
          </p:cNvSpPr>
          <p:nvPr>
            <p:ph type="subTitle" sz="quarter" idx="1"/>
          </p:nvPr>
        </p:nvSpPr>
        <p:spPr bwMode="auto">
          <a:xfrm>
            <a:off x="892175" y="3516313"/>
            <a:ext cx="6583363" cy="439737"/>
          </a:xfrm>
          <a:ln/>
        </p:spPr>
        <p:txBody>
          <a:bodyPr/>
          <a:lstStyle>
            <a:lvl1pPr>
              <a:lnSpc>
                <a:spcPts val="2800"/>
              </a:lnSpc>
              <a:spcBef>
                <a:spcPct val="15000"/>
              </a:spcBef>
              <a:buClrTx/>
              <a:defRPr sz="1600" b="1"/>
            </a:lvl1pPr>
          </a:lstStyle>
          <a:p>
            <a:r>
              <a:rPr lang="en-US" smtClean="0"/>
              <a:t>Click to edit Master subtitle style</a:t>
            </a:r>
            <a:endParaRPr lang="en-US" dirty="0"/>
          </a:p>
        </p:txBody>
      </p:sp>
    </p:spTree>
    <p:extLst>
      <p:ext uri="{BB962C8B-B14F-4D97-AF65-F5344CB8AC3E}">
        <p14:creationId xmlns:p14="http://schemas.microsoft.com/office/powerpoint/2010/main" val="133449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0050" y="407988"/>
            <a:ext cx="8337550" cy="3651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00050" y="1154113"/>
            <a:ext cx="8337550" cy="5135562"/>
          </a:xfrm>
        </p:spPr>
        <p:txBody>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183624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274638"/>
            <a:ext cx="6781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68463"/>
            <a:ext cx="82296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1066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99966EA-9181-384E-8972-83D057935A64}" type="datetimeFigureOut">
              <a:rPr lang="en-US" smtClean="0"/>
              <a:pPr/>
              <a:t>11/9/2017</a:t>
            </a:fld>
            <a:endParaRPr lang="en-US"/>
          </a:p>
        </p:txBody>
      </p:sp>
      <p:sp>
        <p:nvSpPr>
          <p:cNvPr id="5" name="Footer Placeholder 4"/>
          <p:cNvSpPr>
            <a:spLocks noGrp="1"/>
          </p:cNvSpPr>
          <p:nvPr>
            <p:ph type="ftr" sz="quarter" idx="3"/>
          </p:nvPr>
        </p:nvSpPr>
        <p:spPr>
          <a:xfrm>
            <a:off x="1752600" y="6356350"/>
            <a:ext cx="5715000" cy="365125"/>
          </a:xfrm>
          <a:prstGeom prst="rect">
            <a:avLst/>
          </a:prstGeom>
        </p:spPr>
        <p:txBody>
          <a:bodyPr vert="horz" wrap="square" lIns="91440" tIns="45720" rIns="91440" bIns="45720" numCol="1" anchor="ctr" anchorCtr="0" compatLnSpc="1">
            <a:prstTxWarp prst="textNoShape">
              <a:avLst/>
            </a:prstTxWarp>
          </a:bodyPr>
          <a:lstStyle>
            <a:lvl1pPr algn="ctr">
              <a:defRPr sz="2000" b="1" i="1">
                <a:effectLst>
                  <a:outerShdw blurRad="38100" dist="38100" dir="2700000" algn="tl">
                    <a:srgbClr val="DDDDDD"/>
                  </a:outerShdw>
                </a:effectLst>
              </a:defRPr>
            </a:lvl1pPr>
          </a:lstStyle>
          <a:p>
            <a:endParaRPr lang="en-US"/>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wrap="square" lIns="91440" tIns="45720" rIns="91440" bIns="45720" numCol="1" anchor="ctr" anchorCtr="0" compatLnSpc="1">
            <a:prstTxWarp prst="textNoShape">
              <a:avLst/>
            </a:prstTxWarp>
          </a:bodyPr>
          <a:lstStyle>
            <a:lvl1pPr algn="r">
              <a:defRPr sz="1600" b="1">
                <a:solidFill>
                  <a:srgbClr val="898989"/>
                </a:solidFill>
              </a:defRPr>
            </a:lvl1pPr>
          </a:lstStyle>
          <a:p>
            <a:fld id="{6413140C-501F-4A44-8C08-7BEAEF3DF493}" type="slidenum">
              <a:rPr lang="en-US" smtClean="0"/>
              <a:pPr/>
              <a:t>‹#›</a:t>
            </a:fld>
            <a:endParaRPr lang="en-US"/>
          </a:p>
        </p:txBody>
      </p:sp>
      <p:pic>
        <p:nvPicPr>
          <p:cNvPr id="1031"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213" y="1447800"/>
            <a:ext cx="9242426" cy="22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pic>
        <p:nvPicPr>
          <p:cNvPr id="1032"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213" y="6180138"/>
            <a:ext cx="9242426"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pic>
        <p:nvPicPr>
          <p:cNvPr id="1033"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42150" y="493713"/>
            <a:ext cx="1666875" cy="688975"/>
          </a:xfrm>
          <a:prstGeom prst="rect">
            <a:avLst/>
          </a:prstGeom>
          <a:noFill/>
          <a:ln>
            <a:noFill/>
          </a:ln>
          <a:effectLst>
            <a:outerShdw blurRad="50800" dist="38100" dir="2700000" algn="tl" rotWithShape="0">
              <a:srgbClr val="000000">
                <a:alpha val="39998"/>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rtl="0" eaLnBrk="1" fontAlgn="base" hangingPunct="1">
        <a:spcBef>
          <a:spcPct val="0"/>
        </a:spcBef>
        <a:spcAft>
          <a:spcPct val="0"/>
        </a:spcAft>
        <a:defRPr sz="3200" b="1" i="0" u="none" kern="1200">
          <a:solidFill>
            <a:schemeClr val="tx1"/>
          </a:solidFill>
          <a:latin typeface="+mj-lt"/>
          <a:ea typeface="ＭＳ Ｐゴシック" charset="0"/>
          <a:cs typeface="MS PGothic" charset="0"/>
        </a:defRPr>
      </a:lvl1pPr>
      <a:lvl2pPr algn="l" rtl="0" eaLnBrk="1" fontAlgn="base" hangingPunct="1">
        <a:spcBef>
          <a:spcPct val="0"/>
        </a:spcBef>
        <a:spcAft>
          <a:spcPct val="0"/>
        </a:spcAft>
        <a:defRPr sz="3200" b="1">
          <a:solidFill>
            <a:schemeClr val="tx1"/>
          </a:solidFill>
          <a:latin typeface="Calibri" pitchFamily="34" charset="0"/>
          <a:ea typeface="ＭＳ Ｐゴシック" charset="0"/>
          <a:cs typeface="MS PGothic" charset="0"/>
        </a:defRPr>
      </a:lvl2pPr>
      <a:lvl3pPr algn="l" rtl="0" eaLnBrk="1" fontAlgn="base" hangingPunct="1">
        <a:spcBef>
          <a:spcPct val="0"/>
        </a:spcBef>
        <a:spcAft>
          <a:spcPct val="0"/>
        </a:spcAft>
        <a:defRPr sz="3200" b="1">
          <a:solidFill>
            <a:schemeClr val="tx1"/>
          </a:solidFill>
          <a:latin typeface="Calibri" pitchFamily="34" charset="0"/>
          <a:ea typeface="ＭＳ Ｐゴシック" charset="0"/>
          <a:cs typeface="MS PGothic" charset="0"/>
        </a:defRPr>
      </a:lvl3pPr>
      <a:lvl4pPr algn="l" rtl="0" eaLnBrk="1" fontAlgn="base" hangingPunct="1">
        <a:spcBef>
          <a:spcPct val="0"/>
        </a:spcBef>
        <a:spcAft>
          <a:spcPct val="0"/>
        </a:spcAft>
        <a:defRPr sz="3200" b="1">
          <a:solidFill>
            <a:schemeClr val="tx1"/>
          </a:solidFill>
          <a:latin typeface="Calibri" pitchFamily="34" charset="0"/>
          <a:ea typeface="ＭＳ Ｐゴシック" charset="0"/>
          <a:cs typeface="MS PGothic" charset="0"/>
        </a:defRPr>
      </a:lvl4pPr>
      <a:lvl5pPr algn="l" rtl="0" eaLnBrk="1" fontAlgn="base" hangingPunct="1">
        <a:spcBef>
          <a:spcPct val="0"/>
        </a:spcBef>
        <a:spcAft>
          <a:spcPct val="0"/>
        </a:spcAft>
        <a:defRPr sz="3200" b="1">
          <a:solidFill>
            <a:schemeClr val="tx1"/>
          </a:solidFill>
          <a:latin typeface="Calibri" pitchFamily="34" charset="0"/>
          <a:ea typeface="ＭＳ Ｐゴシック" charset="0"/>
          <a:cs typeface="MS PGothic" charset="0"/>
        </a:defRPr>
      </a:lvl5pPr>
      <a:lvl6pPr marL="457200" algn="l" rtl="0" eaLnBrk="1" fontAlgn="base" hangingPunct="1">
        <a:spcBef>
          <a:spcPct val="0"/>
        </a:spcBef>
        <a:spcAft>
          <a:spcPct val="0"/>
        </a:spcAft>
        <a:defRPr sz="3200" b="1">
          <a:solidFill>
            <a:schemeClr val="tx1"/>
          </a:solidFill>
          <a:latin typeface="Calibri" pitchFamily="34" charset="0"/>
        </a:defRPr>
      </a:lvl6pPr>
      <a:lvl7pPr marL="914400" algn="l" rtl="0" eaLnBrk="1" fontAlgn="base" hangingPunct="1">
        <a:spcBef>
          <a:spcPct val="0"/>
        </a:spcBef>
        <a:spcAft>
          <a:spcPct val="0"/>
        </a:spcAft>
        <a:defRPr sz="3200" b="1">
          <a:solidFill>
            <a:schemeClr val="tx1"/>
          </a:solidFill>
          <a:latin typeface="Calibri" pitchFamily="34" charset="0"/>
        </a:defRPr>
      </a:lvl7pPr>
      <a:lvl8pPr marL="1371600" algn="l" rtl="0" eaLnBrk="1" fontAlgn="base" hangingPunct="1">
        <a:spcBef>
          <a:spcPct val="0"/>
        </a:spcBef>
        <a:spcAft>
          <a:spcPct val="0"/>
        </a:spcAft>
        <a:defRPr sz="3200" b="1">
          <a:solidFill>
            <a:schemeClr val="tx1"/>
          </a:solidFill>
          <a:latin typeface="Calibri" pitchFamily="34" charset="0"/>
        </a:defRPr>
      </a:lvl8pPr>
      <a:lvl9pPr marL="1828800" algn="l" rtl="0" eaLnBrk="1" fontAlgn="base" hangingPunct="1">
        <a:spcBef>
          <a:spcPct val="0"/>
        </a:spcBef>
        <a:spcAft>
          <a:spcPct val="0"/>
        </a:spcAft>
        <a:defRPr sz="3200" b="1">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Lucida Sans Unicode" charset="0"/>
        <a:buChar char="∎"/>
        <a:defRPr sz="2800" kern="1200">
          <a:solidFill>
            <a:schemeClr val="tx1"/>
          </a:solidFill>
          <a:latin typeface="+mn-lt"/>
          <a:ea typeface="ＭＳ Ｐゴシック" charset="0"/>
          <a:cs typeface="MS PGothic" charset="0"/>
        </a:defRPr>
      </a:lvl1pPr>
      <a:lvl2pPr marL="742950" indent="-285750" algn="l" rtl="0" eaLnBrk="1" fontAlgn="base" hangingPunct="1">
        <a:spcBef>
          <a:spcPct val="20000"/>
        </a:spcBef>
        <a:spcAft>
          <a:spcPct val="0"/>
        </a:spcAft>
        <a:buFont typeface="Wingdings" charset="0"/>
        <a:buChar char="q"/>
        <a:defRPr sz="2400" b="0" i="0" u="none"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Wingdings" charset="0"/>
        <a:buChar char="§"/>
        <a:defRPr sz="22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Lucida Sans Unicode"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Lucida Sans Unicode"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050" name="MSTSHP_01"/>
          <p:cNvSpPr>
            <a:spLocks noGrp="1" noChangeArrowheads="1"/>
          </p:cNvSpPr>
          <p:nvPr>
            <p:ph type="title"/>
          </p:nvPr>
        </p:nvSpPr>
        <p:spPr bwMode="auto">
          <a:xfrm>
            <a:off x="400050" y="407988"/>
            <a:ext cx="8337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p>
            <a:pPr lvl="0"/>
            <a:r>
              <a:rPr lang="en-US" smtClean="0"/>
              <a:t>Click to edit Master title style</a:t>
            </a:r>
            <a:endParaRPr lang="en-US"/>
          </a:p>
        </p:txBody>
      </p:sp>
      <p:sp>
        <p:nvSpPr>
          <p:cNvPr id="2051" name="MSTSHP_02"/>
          <p:cNvSpPr>
            <a:spLocks noGrp="1" noChangeArrowheads="1"/>
          </p:cNvSpPr>
          <p:nvPr>
            <p:ph type="body" idx="1"/>
          </p:nvPr>
        </p:nvSpPr>
        <p:spPr bwMode="auto">
          <a:xfrm>
            <a:off x="400050" y="1154113"/>
            <a:ext cx="8337550" cy="513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28" name="Text Box 5"/>
          <p:cNvSpPr txBox="1">
            <a:spLocks noChangeArrowheads="1"/>
          </p:cNvSpPr>
          <p:nvPr/>
        </p:nvSpPr>
        <p:spPr bwMode="auto">
          <a:xfrm>
            <a:off x="4386263" y="6615113"/>
            <a:ext cx="373062" cy="193675"/>
          </a:xfrm>
          <a:prstGeom prst="rect">
            <a:avLst/>
          </a:prstGeom>
          <a:noFill/>
          <a:ln>
            <a:noFill/>
          </a:ln>
          <a:effectLst>
            <a:prstShdw prst="shdw17" dist="17961" dir="2700000">
              <a:srgbClr val="858585"/>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b" anchorCtr="1">
            <a:spAutoFit/>
          </a:bodyPr>
          <a:lstStyle>
            <a:lvl1pPr eaLnBrk="0" hangingPunct="0">
              <a:defRPr>
                <a:solidFill>
                  <a:schemeClr val="tx1"/>
                </a:solidFill>
                <a:latin typeface="Calibri" charset="0"/>
                <a:ea typeface="ＭＳ Ｐゴシック" charset="0"/>
                <a:cs typeface="MS PGothic" charset="0"/>
              </a:defRPr>
            </a:lvl1pPr>
            <a:lvl2pPr marL="742950" indent="-285750" eaLnBrk="0" hangingPunct="0">
              <a:defRPr>
                <a:solidFill>
                  <a:schemeClr val="tx1"/>
                </a:solidFill>
                <a:latin typeface="Calibri" charset="0"/>
                <a:ea typeface="MS PGothic" charset="0"/>
                <a:cs typeface="MS PGothic" charset="0"/>
              </a:defRPr>
            </a:lvl2pPr>
            <a:lvl3pPr marL="1143000" indent="-228600" eaLnBrk="0" hangingPunct="0">
              <a:defRPr>
                <a:solidFill>
                  <a:schemeClr val="tx1"/>
                </a:solidFill>
                <a:latin typeface="Calibri" charset="0"/>
                <a:ea typeface="MS PGothic" charset="0"/>
                <a:cs typeface="MS PGothic" charset="0"/>
              </a:defRPr>
            </a:lvl3pPr>
            <a:lvl4pPr marL="1600200" indent="-228600" eaLnBrk="0" hangingPunct="0">
              <a:defRPr>
                <a:solidFill>
                  <a:schemeClr val="tx1"/>
                </a:solidFill>
                <a:latin typeface="Calibri" charset="0"/>
                <a:ea typeface="MS PGothic" charset="0"/>
                <a:cs typeface="MS PGothic" charset="0"/>
              </a:defRPr>
            </a:lvl4pPr>
            <a:lvl5pPr marL="2057400" indent="-228600" eaLnBrk="0" hangingPunct="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pPr algn="ctr">
              <a:lnSpc>
                <a:spcPct val="106000"/>
              </a:lnSpc>
              <a:buClr>
                <a:srgbClr val="000000"/>
              </a:buClr>
              <a:buSzPct val="65000"/>
              <a:buFont typeface="Wingdings" charset="0"/>
              <a:buNone/>
            </a:pPr>
            <a:r>
              <a:rPr lang="en-US" sz="1200">
                <a:solidFill>
                  <a:srgbClr val="000000"/>
                </a:solidFill>
                <a:latin typeface="Arial" charset="0"/>
              </a:rPr>
              <a:t>- </a:t>
            </a:r>
            <a:fld id="{B1C820BB-2F6F-4F4F-A495-4F55BA8FA07E}" type="slidenum">
              <a:rPr lang="en-US" sz="1200">
                <a:solidFill>
                  <a:srgbClr val="000000"/>
                </a:solidFill>
                <a:latin typeface="Arial" charset="0"/>
              </a:rPr>
              <a:pPr algn="ctr">
                <a:lnSpc>
                  <a:spcPct val="106000"/>
                </a:lnSpc>
                <a:buClr>
                  <a:srgbClr val="000000"/>
                </a:buClr>
                <a:buSzPct val="65000"/>
                <a:buFont typeface="Wingdings" charset="0"/>
                <a:buNone/>
              </a:pPr>
              <a:t>‹#›</a:t>
            </a:fld>
            <a:r>
              <a:rPr lang="en-US" sz="1200">
                <a:solidFill>
                  <a:srgbClr val="000000"/>
                </a:solidFill>
                <a:latin typeface="Arial" charset="0"/>
              </a:rPr>
              <a:t> -</a:t>
            </a:r>
          </a:p>
        </p:txBody>
      </p:sp>
      <p:sp>
        <p:nvSpPr>
          <p:cNvPr id="2053" name="Line 47"/>
          <p:cNvSpPr>
            <a:spLocks noChangeShapeType="1"/>
          </p:cNvSpPr>
          <p:nvPr/>
        </p:nvSpPr>
        <p:spPr bwMode="auto">
          <a:xfrm>
            <a:off x="401638" y="803275"/>
            <a:ext cx="8335962" cy="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0" name="TextBox 19"/>
          <p:cNvSpPr txBox="1">
            <a:spLocks noChangeArrowheads="1"/>
          </p:cNvSpPr>
          <p:nvPr/>
        </p:nvSpPr>
        <p:spPr bwMode="auto">
          <a:xfrm>
            <a:off x="6324600" y="52388"/>
            <a:ext cx="2733675"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defRPr/>
            </a:pPr>
            <a:r>
              <a:rPr lang="en-US" sz="900" b="1" dirty="0">
                <a:solidFill>
                  <a:srgbClr val="C00000"/>
                </a:solidFill>
                <a:latin typeface="Constantia" pitchFamily="18" charset="0"/>
                <a:ea typeface="Verdana" pitchFamily="34" charset="0"/>
                <a:cs typeface="Aharoni" pitchFamily="2" charset="-79"/>
              </a:rPr>
              <a:t>For Official Use Only</a:t>
            </a:r>
            <a:endParaRPr lang="en-US" sz="900" b="1" dirty="0">
              <a:solidFill>
                <a:srgbClr val="C00000"/>
              </a:solidFill>
              <a:latin typeface="Verdana" pitchFamily="34" charset="0"/>
              <a:ea typeface="Verdana" pitchFamily="34" charset="0"/>
              <a:cs typeface="Aharoni" pitchFamily="2" charset="-79"/>
            </a:endParaRPr>
          </a:p>
        </p:txBody>
      </p:sp>
      <p:graphicFrame>
        <p:nvGraphicFramePr>
          <p:cNvPr id="2" name="Draft Stamp"/>
          <p:cNvGraphicFramePr>
            <a:graphicFrameLocks noGrp="1"/>
          </p:cNvGraphicFramePr>
          <p:nvPr/>
        </p:nvGraphicFramePr>
        <p:xfrm>
          <a:off x="7874000" y="0"/>
          <a:ext cx="1270000" cy="579439"/>
        </p:xfrm>
        <a:graphic>
          <a:graphicData uri="http://schemas.openxmlformats.org/drawingml/2006/table">
            <a:tbl>
              <a:tblPr firstRow="1" bandRow="1">
                <a:tableStyleId>{5C22544A-7EE6-4342-B048-85BDC9FD1C3A}</a:tableStyleId>
              </a:tblPr>
              <a:tblGrid>
                <a:gridCol w="1270000"/>
              </a:tblGrid>
              <a:tr h="152484">
                <a:tc>
                  <a:txBody>
                    <a:bodyPr/>
                    <a:lstStyle/>
                    <a:p>
                      <a:r>
                        <a:rPr lang="en-US" sz="1000" b="0" smtClean="0">
                          <a:solidFill>
                            <a:srgbClr val="CC3300"/>
                          </a:solidFill>
                          <a:latin typeface="Stencil"/>
                        </a:rPr>
                        <a:t>FOR DISCUSSION</a:t>
                      </a:r>
                      <a:endParaRPr lang="en-US" sz="1000" b="0">
                        <a:solidFill>
                          <a:srgbClr val="CC3300"/>
                        </a:solidFill>
                        <a:latin typeface="Stencil"/>
                      </a:endParaRPr>
                    </a:p>
                  </a:txBody>
                  <a:tcPr marT="0" marB="0" anchorCtr="1">
                    <a:lnB w="12700" cmpd="sng">
                      <a:solidFill>
                        <a:srgbClr val="CC3300"/>
                      </a:solidFill>
                    </a:lnB>
                    <a:solidFill>
                      <a:srgbClr val="FFFFFF"/>
                    </a:solidFill>
                  </a:tcPr>
                </a:tc>
              </a:tr>
              <a:tr h="274471">
                <a:tc>
                  <a:txBody>
                    <a:bodyPr/>
                    <a:lstStyle/>
                    <a:p>
                      <a:r>
                        <a:rPr lang="pt-BR" sz="1800" b="1" smtClean="0">
                          <a:solidFill>
                            <a:srgbClr val="CC3300"/>
                          </a:solidFill>
                          <a:latin typeface="Stencil"/>
                        </a:rPr>
                        <a:t>D R A F T</a:t>
                      </a:r>
                      <a:endParaRPr lang="en-US" sz="1800" b="1">
                        <a:solidFill>
                          <a:srgbClr val="CC3300"/>
                        </a:solidFill>
                        <a:latin typeface="Stencil"/>
                      </a:endParaRPr>
                    </a:p>
                  </a:txBody>
                  <a:tcPr marT="0" marB="0" anchorCtr="1">
                    <a:lnT w="12700" cmpd="sng">
                      <a:solidFill>
                        <a:srgbClr val="CC3300"/>
                      </a:solidFill>
                    </a:lnT>
                    <a:lnB w="12700" cmpd="sng">
                      <a:solidFill>
                        <a:srgbClr val="CC3300"/>
                      </a:solidFill>
                    </a:lnB>
                    <a:solidFill>
                      <a:srgbClr val="FFFFFF"/>
                    </a:solidFill>
                  </a:tcPr>
                </a:tc>
              </a:tr>
              <a:tr h="152484">
                <a:tc>
                  <a:txBody>
                    <a:bodyPr/>
                    <a:lstStyle/>
                    <a:p>
                      <a:r>
                        <a:rPr lang="en-US" sz="1000" b="0" smtClean="0">
                          <a:solidFill>
                            <a:srgbClr val="CC3300"/>
                          </a:solidFill>
                          <a:latin typeface="Stencil"/>
                        </a:rPr>
                        <a:t>PURPOSES ONLY</a:t>
                      </a:r>
                      <a:endParaRPr lang="en-US" sz="1000" b="0">
                        <a:solidFill>
                          <a:srgbClr val="CC3300"/>
                        </a:solidFill>
                        <a:latin typeface="Stencil"/>
                      </a:endParaRPr>
                    </a:p>
                  </a:txBody>
                  <a:tcPr marT="0" marB="0" anchorCtr="1">
                    <a:lnT w="12700" cmpd="sng">
                      <a:solidFill>
                        <a:srgbClr val="CC3300"/>
                      </a:solidFill>
                    </a:lnT>
                    <a:solidFill>
                      <a:srgbClr val="FFFFFF"/>
                    </a:solidFill>
                  </a:tcPr>
                </a:tc>
              </a:tr>
            </a:tbl>
          </a:graphicData>
        </a:graphic>
      </p:graphicFrame>
    </p:spTree>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1" fontAlgn="base" hangingPunct="1">
        <a:spcBef>
          <a:spcPct val="0"/>
        </a:spcBef>
        <a:spcAft>
          <a:spcPct val="0"/>
        </a:spcAft>
        <a:defRPr sz="2000" b="1">
          <a:solidFill>
            <a:schemeClr val="tx1"/>
          </a:solidFill>
          <a:latin typeface="+mj-lt"/>
          <a:ea typeface="ＭＳ Ｐゴシック" charset="0"/>
          <a:cs typeface="MS PGothic" charset="0"/>
        </a:defRPr>
      </a:lvl1pPr>
      <a:lvl2pPr algn="l" rtl="0" eaLnBrk="1" fontAlgn="base" hangingPunct="1">
        <a:spcBef>
          <a:spcPct val="0"/>
        </a:spcBef>
        <a:spcAft>
          <a:spcPct val="0"/>
        </a:spcAft>
        <a:defRPr sz="2000" b="1">
          <a:solidFill>
            <a:schemeClr val="tx1"/>
          </a:solidFill>
          <a:latin typeface="Arial" charset="0"/>
          <a:ea typeface="ＭＳ Ｐゴシック" charset="0"/>
          <a:cs typeface="MS PGothic" charset="0"/>
        </a:defRPr>
      </a:lvl2pPr>
      <a:lvl3pPr algn="l" rtl="0" eaLnBrk="1" fontAlgn="base" hangingPunct="1">
        <a:spcBef>
          <a:spcPct val="0"/>
        </a:spcBef>
        <a:spcAft>
          <a:spcPct val="0"/>
        </a:spcAft>
        <a:defRPr sz="2000" b="1">
          <a:solidFill>
            <a:schemeClr val="tx1"/>
          </a:solidFill>
          <a:latin typeface="Arial" charset="0"/>
          <a:ea typeface="ＭＳ Ｐゴシック" charset="0"/>
          <a:cs typeface="MS PGothic" charset="0"/>
        </a:defRPr>
      </a:lvl3pPr>
      <a:lvl4pPr algn="l" rtl="0" eaLnBrk="1" fontAlgn="base" hangingPunct="1">
        <a:spcBef>
          <a:spcPct val="0"/>
        </a:spcBef>
        <a:spcAft>
          <a:spcPct val="0"/>
        </a:spcAft>
        <a:defRPr sz="2000" b="1">
          <a:solidFill>
            <a:schemeClr val="tx1"/>
          </a:solidFill>
          <a:latin typeface="Arial" charset="0"/>
          <a:ea typeface="ＭＳ Ｐゴシック" charset="0"/>
          <a:cs typeface="MS PGothic" charset="0"/>
        </a:defRPr>
      </a:lvl4pPr>
      <a:lvl5pPr algn="l" rtl="0" eaLnBrk="1" fontAlgn="base" hangingPunct="1">
        <a:spcBef>
          <a:spcPct val="0"/>
        </a:spcBef>
        <a:spcAft>
          <a:spcPct val="0"/>
        </a:spcAft>
        <a:defRPr sz="2000" b="1">
          <a:solidFill>
            <a:schemeClr val="tx1"/>
          </a:solidFill>
          <a:latin typeface="Arial" charset="0"/>
          <a:ea typeface="ＭＳ Ｐゴシック" charset="0"/>
          <a:cs typeface="MS PGothic"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1" fontAlgn="base" hangingPunct="1">
        <a:lnSpc>
          <a:spcPct val="106000"/>
        </a:lnSpc>
        <a:spcBef>
          <a:spcPct val="40000"/>
        </a:spcBef>
        <a:spcAft>
          <a:spcPct val="0"/>
        </a:spcAft>
        <a:buClr>
          <a:schemeClr val="tx1"/>
        </a:buClr>
        <a:buSzPct val="80000"/>
        <a:buFont typeface="Wingdings" charset="0"/>
        <a:defRPr sz="1400">
          <a:solidFill>
            <a:schemeClr val="tx1"/>
          </a:solidFill>
          <a:latin typeface="+mn-lt"/>
          <a:ea typeface="ＭＳ Ｐゴシック" charset="0"/>
          <a:cs typeface="MS PGothic" charset="0"/>
        </a:defRPr>
      </a:lvl1pPr>
      <a:lvl2pPr marL="227013" indent="-225425" algn="l" rtl="0" eaLnBrk="1" fontAlgn="base" hangingPunct="1">
        <a:lnSpc>
          <a:spcPct val="106000"/>
        </a:lnSpc>
        <a:spcBef>
          <a:spcPct val="40000"/>
        </a:spcBef>
        <a:spcAft>
          <a:spcPct val="0"/>
        </a:spcAft>
        <a:buClr>
          <a:schemeClr val="tx1"/>
        </a:buClr>
        <a:buFont typeface="Wingdings 2" charset="0"/>
        <a:buChar char="¡"/>
        <a:defRPr sz="1400">
          <a:solidFill>
            <a:schemeClr val="tx1"/>
          </a:solidFill>
          <a:latin typeface="+mn-lt"/>
          <a:ea typeface="MS PGothic" pitchFamily="34" charset="-128"/>
          <a:cs typeface="MS PGothic" charset="0"/>
        </a:defRPr>
      </a:lvl2pPr>
      <a:lvl3pPr marL="457200" indent="-228600" algn="l" rtl="0" eaLnBrk="1" fontAlgn="base" hangingPunct="1">
        <a:lnSpc>
          <a:spcPct val="106000"/>
        </a:lnSpc>
        <a:spcBef>
          <a:spcPct val="20000"/>
        </a:spcBef>
        <a:spcAft>
          <a:spcPct val="0"/>
        </a:spcAft>
        <a:buClr>
          <a:schemeClr val="tx1"/>
        </a:buClr>
        <a:buFont typeface="Arial" charset="0"/>
        <a:buChar char="–"/>
        <a:defRPr sz="1200">
          <a:solidFill>
            <a:schemeClr val="tx1"/>
          </a:solidFill>
          <a:latin typeface="+mn-lt"/>
          <a:ea typeface="MS PGothic" pitchFamily="34" charset="-128"/>
          <a:cs typeface="MS PGothic" charset="0"/>
        </a:defRPr>
      </a:lvl3pPr>
      <a:lvl4pPr marL="681038" indent="-222250" algn="l" rtl="0" eaLnBrk="1" fontAlgn="base" hangingPunct="1">
        <a:lnSpc>
          <a:spcPct val="106000"/>
        </a:lnSpc>
        <a:spcBef>
          <a:spcPct val="20000"/>
        </a:spcBef>
        <a:spcAft>
          <a:spcPct val="0"/>
        </a:spcAft>
        <a:buClr>
          <a:schemeClr val="tx1"/>
        </a:buClr>
        <a:buChar char="•"/>
        <a:defRPr sz="1200">
          <a:solidFill>
            <a:schemeClr val="tx1"/>
          </a:solidFill>
          <a:latin typeface="+mn-lt"/>
          <a:ea typeface="MS PGothic" pitchFamily="34" charset="-128"/>
          <a:cs typeface="MS PGothic" charset="0"/>
        </a:defRPr>
      </a:lvl4pPr>
      <a:lvl5pPr marL="1722438" indent="-236538" algn="l" rtl="0" eaLnBrk="1" fontAlgn="base" hangingPunct="1">
        <a:spcBef>
          <a:spcPct val="20000"/>
        </a:spcBef>
        <a:spcAft>
          <a:spcPct val="0"/>
        </a:spcAft>
        <a:buClr>
          <a:schemeClr val="tx1"/>
        </a:buClr>
        <a:buChar char="–"/>
        <a:defRPr sz="1200">
          <a:solidFill>
            <a:schemeClr val="tx1"/>
          </a:solidFill>
          <a:latin typeface="+mn-lt"/>
          <a:ea typeface="MS PGothic" pitchFamily="34" charset="-128"/>
          <a:cs typeface="MS PGothic" charset="0"/>
        </a:defRPr>
      </a:lvl5pPr>
      <a:lvl6pPr marL="2179638" indent="-236538" algn="l" rtl="0" eaLnBrk="1" fontAlgn="base" hangingPunct="1">
        <a:spcBef>
          <a:spcPct val="20000"/>
        </a:spcBef>
        <a:spcAft>
          <a:spcPct val="0"/>
        </a:spcAft>
        <a:buClr>
          <a:schemeClr val="tx1"/>
        </a:buClr>
        <a:buChar char="–"/>
        <a:defRPr sz="1200">
          <a:solidFill>
            <a:schemeClr val="tx1"/>
          </a:solidFill>
          <a:latin typeface="+mn-lt"/>
        </a:defRPr>
      </a:lvl6pPr>
      <a:lvl7pPr marL="2636838" indent="-236538" algn="l" rtl="0" eaLnBrk="1" fontAlgn="base" hangingPunct="1">
        <a:spcBef>
          <a:spcPct val="20000"/>
        </a:spcBef>
        <a:spcAft>
          <a:spcPct val="0"/>
        </a:spcAft>
        <a:buClr>
          <a:schemeClr val="tx1"/>
        </a:buClr>
        <a:buChar char="–"/>
        <a:defRPr sz="1200">
          <a:solidFill>
            <a:schemeClr val="tx1"/>
          </a:solidFill>
          <a:latin typeface="+mn-lt"/>
        </a:defRPr>
      </a:lvl7pPr>
      <a:lvl8pPr marL="3094038" indent="-236538" algn="l" rtl="0" eaLnBrk="1" fontAlgn="base" hangingPunct="1">
        <a:spcBef>
          <a:spcPct val="20000"/>
        </a:spcBef>
        <a:spcAft>
          <a:spcPct val="0"/>
        </a:spcAft>
        <a:buClr>
          <a:schemeClr val="tx1"/>
        </a:buClr>
        <a:buChar char="–"/>
        <a:defRPr sz="1200">
          <a:solidFill>
            <a:schemeClr val="tx1"/>
          </a:solidFill>
          <a:latin typeface="+mn-lt"/>
        </a:defRPr>
      </a:lvl8pPr>
      <a:lvl9pPr marL="3551238" indent="-236538" algn="l" rtl="0" eaLnBrk="1" fontAlgn="base" hangingPunct="1">
        <a:spcBef>
          <a:spcPct val="20000"/>
        </a:spcBef>
        <a:spcAft>
          <a:spcPct val="0"/>
        </a:spcAft>
        <a:buClr>
          <a:schemeClr val="tx1"/>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228600" y="1676400"/>
            <a:ext cx="8686800" cy="3140075"/>
          </a:xfrm>
        </p:spPr>
        <p:txBody>
          <a:bodyPr>
            <a:normAutofit fontScale="90000"/>
          </a:bodyPr>
          <a:lstStyle/>
          <a:p>
            <a:r>
              <a:rPr lang="en-US" dirty="0" smtClean="0">
                <a:latin typeface="Calibri" charset="0"/>
              </a:rPr>
              <a:t>Evaluation </a:t>
            </a:r>
            <a:r>
              <a:rPr lang="en-US" dirty="0">
                <a:latin typeface="Calibri" charset="0"/>
              </a:rPr>
              <a:t>Capacity </a:t>
            </a:r>
            <a:r>
              <a:rPr lang="en-US" dirty="0" smtClean="0">
                <a:latin typeface="Calibri" charset="0"/>
              </a:rPr>
              <a:t>Building: Toward Program and Cost Effectiveness in the Military</a:t>
            </a:r>
            <a:r>
              <a:rPr lang="en-US" sz="1800" dirty="0" smtClean="0">
                <a:latin typeface="Calibri" charset="0"/>
              </a:rPr>
              <a:t/>
            </a:r>
            <a:br>
              <a:rPr lang="en-US" sz="1800" dirty="0" smtClean="0">
                <a:latin typeface="Calibri" charset="0"/>
              </a:rPr>
            </a:br>
            <a:r>
              <a:rPr lang="en-US" sz="1800" dirty="0" smtClean="0">
                <a:latin typeface="Calibri" charset="0"/>
              </a:rPr>
              <a:t/>
            </a:r>
            <a:br>
              <a:rPr lang="en-US" sz="1800" dirty="0" smtClean="0">
                <a:latin typeface="Calibri" charset="0"/>
              </a:rPr>
            </a:br>
            <a:r>
              <a:rPr lang="en-US" sz="1800" dirty="0" smtClean="0">
                <a:latin typeface="Calibri" charset="0"/>
              </a:rPr>
              <a:t>Presented by</a:t>
            </a:r>
            <a:r>
              <a:rPr lang="en-US" sz="1800" dirty="0">
                <a:latin typeface="Calibri" charset="0"/>
              </a:rPr>
              <a:t/>
            </a:r>
            <a:br>
              <a:rPr lang="en-US" sz="1800" dirty="0">
                <a:latin typeface="Calibri" charset="0"/>
              </a:rPr>
            </a:br>
            <a:r>
              <a:rPr lang="en-US" sz="1800" dirty="0">
                <a:latin typeface="Calibri" charset="0"/>
              </a:rPr>
              <a:t>J. Elizabeth Perkins, PhD </a:t>
            </a:r>
            <a:br>
              <a:rPr lang="en-US" sz="1800" dirty="0">
                <a:latin typeface="Calibri" charset="0"/>
              </a:rPr>
            </a:br>
            <a:r>
              <a:rPr lang="en-US" sz="1800" dirty="0" smtClean="0">
                <a:latin typeface="Calibri" charset="0"/>
              </a:rPr>
              <a:t>Julianne R. Manchester, PhD</a:t>
            </a:r>
            <a:br>
              <a:rPr lang="en-US" sz="1800" dirty="0" smtClean="0">
                <a:latin typeface="Calibri" charset="0"/>
              </a:rPr>
            </a:br>
            <a:r>
              <a:rPr lang="en-US" sz="1800" dirty="0" smtClean="0">
                <a:latin typeface="Calibri" charset="0"/>
              </a:rPr>
              <a:t>Richard </a:t>
            </a:r>
            <a:r>
              <a:rPr lang="en-US" sz="1800" dirty="0">
                <a:latin typeface="Calibri" charset="0"/>
              </a:rPr>
              <a:t>G. Best, </a:t>
            </a:r>
            <a:r>
              <a:rPr lang="en-US" sz="1800" dirty="0" smtClean="0">
                <a:latin typeface="Calibri" charset="0"/>
              </a:rPr>
              <a:t>PhD</a:t>
            </a:r>
            <a:br>
              <a:rPr lang="en-US" sz="1800" dirty="0" smtClean="0">
                <a:latin typeface="Calibri" charset="0"/>
              </a:rPr>
            </a:br>
            <a:r>
              <a:rPr lang="en-US" sz="1800" dirty="0" smtClean="0">
                <a:latin typeface="Calibri" charset="0"/>
              </a:rPr>
              <a:t>Christopher Heffner, BS</a:t>
            </a:r>
            <a:r>
              <a:rPr lang="en-US" sz="1800" dirty="0">
                <a:latin typeface="Calibri" charset="0"/>
              </a:rPr>
              <a:t/>
            </a:r>
            <a:br>
              <a:rPr lang="en-US" sz="1800" dirty="0">
                <a:latin typeface="Calibri" charset="0"/>
              </a:rPr>
            </a:br>
            <a:r>
              <a:rPr lang="en-US" sz="1800" dirty="0">
                <a:latin typeface="Calibri" charset="0"/>
              </a:rPr>
              <a:t/>
            </a:r>
            <a:br>
              <a:rPr lang="en-US" sz="1800" dirty="0">
                <a:latin typeface="Calibri" charset="0"/>
              </a:rPr>
            </a:br>
            <a:r>
              <a:rPr lang="en-US" sz="1800" dirty="0" smtClean="0">
                <a:latin typeface="Calibri" charset="0"/>
              </a:rPr>
              <a:t>10 November 2017</a:t>
            </a:r>
            <a:endParaRPr lang="en-US" sz="1800" dirty="0">
              <a:latin typeface="Calibri" charset="0"/>
            </a:endParaRPr>
          </a:p>
        </p:txBody>
      </p:sp>
      <p:sp>
        <p:nvSpPr>
          <p:cNvPr id="4" name="Footer Placeholder 3"/>
          <p:cNvSpPr>
            <a:spLocks noGrp="1"/>
          </p:cNvSpPr>
          <p:nvPr>
            <p:ph type="ftr" sz="quarter" idx="11"/>
          </p:nvPr>
        </p:nvSpPr>
        <p:spPr/>
        <p:txBody>
          <a:bodyPr/>
          <a:lstStyle>
            <a:lvl1pPr eaLnBrk="0" hangingPunct="0">
              <a:defRPr>
                <a:solidFill>
                  <a:schemeClr val="tx1"/>
                </a:solidFill>
                <a:latin typeface="Calibri" charset="0"/>
                <a:ea typeface="ＭＳ Ｐゴシック" charset="0"/>
                <a:cs typeface="MS PGothic" charset="0"/>
              </a:defRPr>
            </a:lvl1pPr>
            <a:lvl2pPr marL="37931725" indent="-37474525" eaLnBrk="0" hangingPunct="0">
              <a:defRPr>
                <a:solidFill>
                  <a:schemeClr val="tx1"/>
                </a:solidFill>
                <a:latin typeface="Calibri" charset="0"/>
                <a:ea typeface="MS PGothic" charset="0"/>
                <a:cs typeface="MS PGothic" charset="0"/>
              </a:defRPr>
            </a:lvl2pPr>
            <a:lvl3pPr marL="1143000" indent="-228600" eaLnBrk="0" hangingPunct="0">
              <a:defRPr>
                <a:solidFill>
                  <a:schemeClr val="tx1"/>
                </a:solidFill>
                <a:latin typeface="Calibri" charset="0"/>
                <a:ea typeface="MS PGothic" charset="0"/>
                <a:cs typeface="MS PGothic" charset="0"/>
              </a:defRPr>
            </a:lvl3pPr>
            <a:lvl4pPr marL="1600200" indent="-228600" eaLnBrk="0" hangingPunct="0">
              <a:defRPr>
                <a:solidFill>
                  <a:schemeClr val="tx1"/>
                </a:solidFill>
                <a:latin typeface="Calibri" charset="0"/>
                <a:ea typeface="MS PGothic" charset="0"/>
                <a:cs typeface="MS PGothic" charset="0"/>
              </a:defRPr>
            </a:lvl4pPr>
            <a:lvl5pPr marL="2057400" indent="-228600" eaLnBrk="0" hangingPunct="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pPr eaLnBrk="1" hangingPunct="1"/>
            <a:r>
              <a:rPr lang="en-US" dirty="0">
                <a:solidFill>
                  <a:srgbClr val="000000"/>
                </a:solidFill>
                <a:cs typeface="Arial" charset="0"/>
              </a:rPr>
              <a:t>“Medically Ready Force…Ready Medical Force”</a:t>
            </a:r>
          </a:p>
        </p:txBody>
      </p:sp>
      <p:sp>
        <p:nvSpPr>
          <p:cNvPr id="1946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1</a:t>
            </a:fld>
            <a:endParaRPr lang="en-US" sz="1400">
              <a:solidFill>
                <a:srgbClr val="898989"/>
              </a:solidFill>
              <a:cs typeface="Arial" charset="0"/>
            </a:endParaRPr>
          </a:p>
        </p:txBody>
      </p:sp>
    </p:spTree>
    <p:extLst>
      <p:ext uri="{BB962C8B-B14F-4D97-AF65-F5344CB8AC3E}">
        <p14:creationId xmlns:p14="http://schemas.microsoft.com/office/powerpoint/2010/main" val="3458630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ECB Definition and Drivers</a:t>
            </a:r>
          </a:p>
        </p:txBody>
      </p:sp>
      <p:sp>
        <p:nvSpPr>
          <p:cNvPr id="3" name="Content Placeholder 2"/>
          <p:cNvSpPr>
            <a:spLocks noGrp="1"/>
          </p:cNvSpPr>
          <p:nvPr>
            <p:ph idx="1"/>
          </p:nvPr>
        </p:nvSpPr>
        <p:spPr>
          <a:xfrm>
            <a:off x="134471" y="1668463"/>
            <a:ext cx="8552329" cy="4457700"/>
          </a:xfrm>
        </p:spPr>
        <p:txBody>
          <a:bodyPr/>
          <a:lstStyle/>
          <a:p>
            <a:r>
              <a:rPr lang="en-US" dirty="0"/>
              <a:t>What is </a:t>
            </a:r>
            <a:r>
              <a:rPr lang="en-US" dirty="0" smtClean="0"/>
              <a:t>Evaluation Capacity Building (ECB)? </a:t>
            </a:r>
            <a:endParaRPr lang="en-US" dirty="0"/>
          </a:p>
          <a:p>
            <a:pPr lvl="1"/>
            <a:r>
              <a:rPr lang="en-US" dirty="0"/>
              <a:t>The “intentional work to continuously create and sustain overall organizational processes that make quality evaluation and its uses routine” (</a:t>
            </a:r>
            <a:r>
              <a:rPr lang="en-US" dirty="0" err="1"/>
              <a:t>Stockdill</a:t>
            </a:r>
            <a:r>
              <a:rPr lang="en-US" dirty="0"/>
              <a:t>, </a:t>
            </a:r>
            <a:r>
              <a:rPr lang="en-US" dirty="0" err="1"/>
              <a:t>Baizerman</a:t>
            </a:r>
            <a:r>
              <a:rPr lang="en-US" dirty="0"/>
              <a:t>, &amp; Compton 2002)</a:t>
            </a:r>
          </a:p>
          <a:p>
            <a:r>
              <a:rPr lang="en-US" dirty="0"/>
              <a:t>Why is ECB needed?</a:t>
            </a:r>
          </a:p>
          <a:p>
            <a:pPr lvl="1"/>
            <a:r>
              <a:rPr lang="en-US" dirty="0"/>
              <a:t>External drivers - demand for accountability for program spending and outcomes</a:t>
            </a:r>
          </a:p>
          <a:p>
            <a:pPr lvl="1"/>
            <a:r>
              <a:rPr lang="en-US" dirty="0"/>
              <a:t>Internal drivers </a:t>
            </a:r>
            <a:r>
              <a:rPr lang="en-US" dirty="0" smtClean="0"/>
              <a:t>– limited evaluation capacity (knowledge, skill, resources); desire to improve program activities to better meet the needs of participants; demonstrate program effectiveness</a:t>
            </a:r>
            <a:endParaRPr lang="en-US" dirty="0"/>
          </a:p>
          <a:p>
            <a:endParaRPr lang="en-US" dirty="0"/>
          </a:p>
          <a:p>
            <a:endParaRPr lang="en-US" dirty="0"/>
          </a:p>
          <a:p>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10</a:t>
            </a:fld>
            <a:endParaRPr lang="en-US" sz="1400" dirty="0">
              <a:solidFill>
                <a:srgbClr val="898989"/>
              </a:solidFill>
              <a:cs typeface="Arial" charset="0"/>
            </a:endParaRPr>
          </a:p>
        </p:txBody>
      </p:sp>
      <p:sp>
        <p:nvSpPr>
          <p:cNvPr id="5" name="Rectangle 4"/>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2724089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55964" y="4655127"/>
            <a:ext cx="7107381" cy="1433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63" y="1678323"/>
            <a:ext cx="8877781" cy="4482811"/>
          </a:xfrm>
          <a:prstGeom prst="rect">
            <a:avLst/>
          </a:prstGeom>
        </p:spPr>
      </p:pic>
      <p:sp>
        <p:nvSpPr>
          <p:cNvPr id="80" name="Oval 79"/>
          <p:cNvSpPr/>
          <p:nvPr/>
        </p:nvSpPr>
        <p:spPr>
          <a:xfrm>
            <a:off x="1219014" y="3092086"/>
            <a:ext cx="966924" cy="6283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2672723" y="3148054"/>
            <a:ext cx="1239520" cy="3816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783657" y="4150248"/>
            <a:ext cx="925082" cy="6193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6783657" y="2820056"/>
            <a:ext cx="1075553" cy="6933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1526180" y="3991336"/>
            <a:ext cx="973951" cy="5361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itle 1"/>
          <p:cNvSpPr txBox="1">
            <a:spLocks/>
          </p:cNvSpPr>
          <p:nvPr/>
        </p:nvSpPr>
        <p:spPr bwMode="auto">
          <a:xfrm>
            <a:off x="228600" y="274638"/>
            <a:ext cx="6781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200" b="1" i="0" u="none" kern="1200">
                <a:solidFill>
                  <a:schemeClr val="tx1"/>
                </a:solidFill>
                <a:latin typeface="+mj-lt"/>
                <a:ea typeface="ＭＳ Ｐゴシック" charset="0"/>
                <a:cs typeface="MS PGothic" charset="0"/>
              </a:defRPr>
            </a:lvl1pPr>
            <a:lvl2pPr algn="l" rtl="0" eaLnBrk="1" fontAlgn="base" hangingPunct="1">
              <a:spcBef>
                <a:spcPct val="0"/>
              </a:spcBef>
              <a:spcAft>
                <a:spcPct val="0"/>
              </a:spcAft>
              <a:defRPr sz="3200" b="1">
                <a:solidFill>
                  <a:schemeClr val="tx1"/>
                </a:solidFill>
                <a:latin typeface="Calibri" pitchFamily="34" charset="0"/>
                <a:ea typeface="ＭＳ Ｐゴシック" charset="0"/>
                <a:cs typeface="MS PGothic" charset="0"/>
              </a:defRPr>
            </a:lvl2pPr>
            <a:lvl3pPr algn="l" rtl="0" eaLnBrk="1" fontAlgn="base" hangingPunct="1">
              <a:spcBef>
                <a:spcPct val="0"/>
              </a:spcBef>
              <a:spcAft>
                <a:spcPct val="0"/>
              </a:spcAft>
              <a:defRPr sz="3200" b="1">
                <a:solidFill>
                  <a:schemeClr val="tx1"/>
                </a:solidFill>
                <a:latin typeface="Calibri" pitchFamily="34" charset="0"/>
                <a:ea typeface="ＭＳ Ｐゴシック" charset="0"/>
                <a:cs typeface="MS PGothic" charset="0"/>
              </a:defRPr>
            </a:lvl3pPr>
            <a:lvl4pPr algn="l" rtl="0" eaLnBrk="1" fontAlgn="base" hangingPunct="1">
              <a:spcBef>
                <a:spcPct val="0"/>
              </a:spcBef>
              <a:spcAft>
                <a:spcPct val="0"/>
              </a:spcAft>
              <a:defRPr sz="3200" b="1">
                <a:solidFill>
                  <a:schemeClr val="tx1"/>
                </a:solidFill>
                <a:latin typeface="Calibri" pitchFamily="34" charset="0"/>
                <a:ea typeface="ＭＳ Ｐゴシック" charset="0"/>
                <a:cs typeface="MS PGothic" charset="0"/>
              </a:defRPr>
            </a:lvl4pPr>
            <a:lvl5pPr algn="l" rtl="0" eaLnBrk="1" fontAlgn="base" hangingPunct="1">
              <a:spcBef>
                <a:spcPct val="0"/>
              </a:spcBef>
              <a:spcAft>
                <a:spcPct val="0"/>
              </a:spcAft>
              <a:defRPr sz="3200" b="1">
                <a:solidFill>
                  <a:schemeClr val="tx1"/>
                </a:solidFill>
                <a:latin typeface="Calibri" pitchFamily="34" charset="0"/>
                <a:ea typeface="ＭＳ Ｐゴシック" charset="0"/>
                <a:cs typeface="MS PGothic" charset="0"/>
              </a:defRPr>
            </a:lvl5pPr>
            <a:lvl6pPr marL="457200" algn="l" rtl="0" eaLnBrk="1" fontAlgn="base" hangingPunct="1">
              <a:spcBef>
                <a:spcPct val="0"/>
              </a:spcBef>
              <a:spcAft>
                <a:spcPct val="0"/>
              </a:spcAft>
              <a:defRPr sz="3200" b="1">
                <a:solidFill>
                  <a:schemeClr val="tx1"/>
                </a:solidFill>
                <a:latin typeface="Calibri" pitchFamily="34" charset="0"/>
              </a:defRPr>
            </a:lvl6pPr>
            <a:lvl7pPr marL="914400" algn="l" rtl="0" eaLnBrk="1" fontAlgn="base" hangingPunct="1">
              <a:spcBef>
                <a:spcPct val="0"/>
              </a:spcBef>
              <a:spcAft>
                <a:spcPct val="0"/>
              </a:spcAft>
              <a:defRPr sz="3200" b="1">
                <a:solidFill>
                  <a:schemeClr val="tx1"/>
                </a:solidFill>
                <a:latin typeface="Calibri" pitchFamily="34" charset="0"/>
              </a:defRPr>
            </a:lvl7pPr>
            <a:lvl8pPr marL="1371600" algn="l" rtl="0" eaLnBrk="1" fontAlgn="base" hangingPunct="1">
              <a:spcBef>
                <a:spcPct val="0"/>
              </a:spcBef>
              <a:spcAft>
                <a:spcPct val="0"/>
              </a:spcAft>
              <a:defRPr sz="3200" b="1">
                <a:solidFill>
                  <a:schemeClr val="tx1"/>
                </a:solidFill>
                <a:latin typeface="Calibri" pitchFamily="34" charset="0"/>
              </a:defRPr>
            </a:lvl8pPr>
            <a:lvl9pPr marL="1828800" algn="l" rtl="0" eaLnBrk="1" fontAlgn="base" hangingPunct="1">
              <a:spcBef>
                <a:spcPct val="0"/>
              </a:spcBef>
              <a:spcAft>
                <a:spcPct val="0"/>
              </a:spcAft>
              <a:defRPr sz="3200" b="1">
                <a:solidFill>
                  <a:schemeClr val="tx1"/>
                </a:solidFill>
                <a:latin typeface="Calibri" pitchFamily="34" charset="0"/>
              </a:defRPr>
            </a:lvl9pPr>
          </a:lstStyle>
          <a:p>
            <a:pPr algn="l" defTabSz="914400"/>
            <a:r>
              <a:rPr lang="en-US" dirty="0" smtClean="0"/>
              <a:t>Learning Capacity Model</a:t>
            </a:r>
            <a:endParaRPr lang="en-US" dirty="0"/>
          </a:p>
        </p:txBody>
      </p:sp>
      <p:sp>
        <p:nvSpPr>
          <p:cNvPr id="90"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r>
              <a:rPr lang="en-US" sz="1400" dirty="0" smtClean="0">
                <a:solidFill>
                  <a:srgbClr val="898989"/>
                </a:solidFill>
                <a:cs typeface="Arial" charset="0"/>
              </a:rPr>
              <a:t>11</a:t>
            </a:r>
            <a:endParaRPr lang="en-US" sz="1400" dirty="0">
              <a:solidFill>
                <a:srgbClr val="898989"/>
              </a:solidFill>
              <a:cs typeface="Arial" charset="0"/>
            </a:endParaRPr>
          </a:p>
        </p:txBody>
      </p:sp>
      <p:sp>
        <p:nvSpPr>
          <p:cNvPr id="11" name="Rectangle 10"/>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407683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1000"/>
                                        <p:tgtEl>
                                          <p:spTgt spid="80"/>
                                        </p:tgtEl>
                                      </p:cBhvr>
                                    </p:animEffect>
                                    <p:anim calcmode="lin" valueType="num">
                                      <p:cBhvr>
                                        <p:cTn id="8" dur="1000" fill="hold"/>
                                        <p:tgtEl>
                                          <p:spTgt spid="80"/>
                                        </p:tgtEl>
                                        <p:attrNameLst>
                                          <p:attrName>ppt_x</p:attrName>
                                        </p:attrNameLst>
                                      </p:cBhvr>
                                      <p:tavLst>
                                        <p:tav tm="0">
                                          <p:val>
                                            <p:strVal val="#ppt_x"/>
                                          </p:val>
                                        </p:tav>
                                        <p:tav tm="100000">
                                          <p:val>
                                            <p:strVal val="#ppt_x"/>
                                          </p:val>
                                        </p:tav>
                                      </p:tavLst>
                                    </p:anim>
                                    <p:anim calcmode="lin" valueType="num">
                                      <p:cBhvr>
                                        <p:cTn id="9"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
                                        </p:tgtEl>
                                        <p:attrNameLst>
                                          <p:attrName>style.visibility</p:attrName>
                                        </p:attrNameLst>
                                      </p:cBhvr>
                                      <p:to>
                                        <p:strVal val="visible"/>
                                      </p:to>
                                    </p:set>
                                    <p:animEffect transition="in" filter="fade">
                                      <p:cBhvr>
                                        <p:cTn id="14" dur="1000"/>
                                        <p:tgtEl>
                                          <p:spTgt spid="81"/>
                                        </p:tgtEl>
                                      </p:cBhvr>
                                    </p:animEffect>
                                    <p:anim calcmode="lin" valueType="num">
                                      <p:cBhvr>
                                        <p:cTn id="15" dur="1000" fill="hold"/>
                                        <p:tgtEl>
                                          <p:spTgt spid="81"/>
                                        </p:tgtEl>
                                        <p:attrNameLst>
                                          <p:attrName>ppt_x</p:attrName>
                                        </p:attrNameLst>
                                      </p:cBhvr>
                                      <p:tavLst>
                                        <p:tav tm="0">
                                          <p:val>
                                            <p:strVal val="#ppt_x"/>
                                          </p:val>
                                        </p:tav>
                                        <p:tav tm="100000">
                                          <p:val>
                                            <p:strVal val="#ppt_x"/>
                                          </p:val>
                                        </p:tav>
                                      </p:tavLst>
                                    </p:anim>
                                    <p:anim calcmode="lin" valueType="num">
                                      <p:cBhvr>
                                        <p:cTn id="16"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7"/>
                                        </p:tgtEl>
                                        <p:attrNameLst>
                                          <p:attrName>style.visibility</p:attrName>
                                        </p:attrNameLst>
                                      </p:cBhvr>
                                      <p:to>
                                        <p:strVal val="visible"/>
                                      </p:to>
                                    </p:set>
                                    <p:animEffect transition="in" filter="fade">
                                      <p:cBhvr>
                                        <p:cTn id="21" dur="1000"/>
                                        <p:tgtEl>
                                          <p:spTgt spid="87"/>
                                        </p:tgtEl>
                                      </p:cBhvr>
                                    </p:animEffect>
                                    <p:anim calcmode="lin" valueType="num">
                                      <p:cBhvr>
                                        <p:cTn id="22" dur="1000" fill="hold"/>
                                        <p:tgtEl>
                                          <p:spTgt spid="87"/>
                                        </p:tgtEl>
                                        <p:attrNameLst>
                                          <p:attrName>ppt_x</p:attrName>
                                        </p:attrNameLst>
                                      </p:cBhvr>
                                      <p:tavLst>
                                        <p:tav tm="0">
                                          <p:val>
                                            <p:strVal val="#ppt_x"/>
                                          </p:val>
                                        </p:tav>
                                        <p:tav tm="100000">
                                          <p:val>
                                            <p:strVal val="#ppt_x"/>
                                          </p:val>
                                        </p:tav>
                                      </p:tavLst>
                                    </p:anim>
                                    <p:anim calcmode="lin" valueType="num">
                                      <p:cBhvr>
                                        <p:cTn id="23" dur="1000" fill="hold"/>
                                        <p:tgtEl>
                                          <p:spTgt spid="8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5"/>
                                        </p:tgtEl>
                                        <p:attrNameLst>
                                          <p:attrName>style.visibility</p:attrName>
                                        </p:attrNameLst>
                                      </p:cBhvr>
                                      <p:to>
                                        <p:strVal val="visible"/>
                                      </p:to>
                                    </p:set>
                                    <p:animEffect transition="in" filter="fade">
                                      <p:cBhvr>
                                        <p:cTn id="28" dur="1000"/>
                                        <p:tgtEl>
                                          <p:spTgt spid="85"/>
                                        </p:tgtEl>
                                      </p:cBhvr>
                                    </p:animEffect>
                                    <p:anim calcmode="lin" valueType="num">
                                      <p:cBhvr>
                                        <p:cTn id="29" dur="1000" fill="hold"/>
                                        <p:tgtEl>
                                          <p:spTgt spid="85"/>
                                        </p:tgtEl>
                                        <p:attrNameLst>
                                          <p:attrName>ppt_x</p:attrName>
                                        </p:attrNameLst>
                                      </p:cBhvr>
                                      <p:tavLst>
                                        <p:tav tm="0">
                                          <p:val>
                                            <p:strVal val="#ppt_x"/>
                                          </p:val>
                                        </p:tav>
                                        <p:tav tm="100000">
                                          <p:val>
                                            <p:strVal val="#ppt_x"/>
                                          </p:val>
                                        </p:tav>
                                      </p:tavLst>
                                    </p:anim>
                                    <p:anim calcmode="lin" valueType="num">
                                      <p:cBhvr>
                                        <p:cTn id="30"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6"/>
                                        </p:tgtEl>
                                        <p:attrNameLst>
                                          <p:attrName>style.visibility</p:attrName>
                                        </p:attrNameLst>
                                      </p:cBhvr>
                                      <p:to>
                                        <p:strVal val="visible"/>
                                      </p:to>
                                    </p:set>
                                    <p:animEffect transition="in" filter="fade">
                                      <p:cBhvr>
                                        <p:cTn id="35" dur="1000"/>
                                        <p:tgtEl>
                                          <p:spTgt spid="86"/>
                                        </p:tgtEl>
                                      </p:cBhvr>
                                    </p:animEffect>
                                    <p:anim calcmode="lin" valueType="num">
                                      <p:cBhvr>
                                        <p:cTn id="36" dur="1000" fill="hold"/>
                                        <p:tgtEl>
                                          <p:spTgt spid="86"/>
                                        </p:tgtEl>
                                        <p:attrNameLst>
                                          <p:attrName>ppt_x</p:attrName>
                                        </p:attrNameLst>
                                      </p:cBhvr>
                                      <p:tavLst>
                                        <p:tav tm="0">
                                          <p:val>
                                            <p:strVal val="#ppt_x"/>
                                          </p:val>
                                        </p:tav>
                                        <p:tav tm="100000">
                                          <p:val>
                                            <p:strVal val="#ppt_x"/>
                                          </p:val>
                                        </p:tav>
                                      </p:tavLst>
                                    </p:anim>
                                    <p:anim calcmode="lin" valueType="num">
                                      <p:cBhvr>
                                        <p:cTn id="37"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1" grpId="0" animBg="1"/>
      <p:bldP spid="85" grpId="0" animBg="1"/>
      <p:bldP spid="86" grpId="0" animBg="1"/>
      <p:bldP spid="8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Phases and ECB</a:t>
            </a:r>
            <a:endParaRPr lang="en-US" dirty="0"/>
          </a:p>
        </p:txBody>
      </p:sp>
      <p:sp>
        <p:nvSpPr>
          <p:cNvPr id="11"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12</a:t>
            </a:fld>
            <a:endParaRPr lang="en-US" sz="1400">
              <a:solidFill>
                <a:srgbClr val="898989"/>
              </a:solidFill>
              <a:cs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10133917"/>
              </p:ext>
            </p:extLst>
          </p:nvPr>
        </p:nvGraphicFramePr>
        <p:xfrm>
          <a:off x="-13447" y="1655037"/>
          <a:ext cx="9157447" cy="4514884"/>
        </p:xfrm>
        <a:graphic>
          <a:graphicData uri="http://schemas.openxmlformats.org/drawingml/2006/table">
            <a:tbl>
              <a:tblPr firstRow="1" bandRow="1">
                <a:tableStyleId>{1FECB4D8-DB02-4DC6-A0A2-4F2EBAE1DC90}</a:tableStyleId>
              </a:tblPr>
              <a:tblGrid>
                <a:gridCol w="1680882"/>
                <a:gridCol w="3039036"/>
                <a:gridCol w="4437529"/>
              </a:tblGrid>
              <a:tr h="325241">
                <a:tc>
                  <a:txBody>
                    <a:bodyPr/>
                    <a:lstStyle/>
                    <a:p>
                      <a:r>
                        <a:rPr lang="en-US" sz="1600" dirty="0" smtClean="0"/>
                        <a:t>Phases</a:t>
                      </a:r>
                      <a:endParaRPr lang="en-US" sz="1600" dirty="0"/>
                    </a:p>
                  </a:txBody>
                  <a:tcPr/>
                </a:tc>
                <a:tc>
                  <a:txBody>
                    <a:bodyPr/>
                    <a:lstStyle/>
                    <a:p>
                      <a:r>
                        <a:rPr lang="en-US" sz="1600" dirty="0" smtClean="0"/>
                        <a:t>Activities</a:t>
                      </a:r>
                      <a:endParaRPr lang="en-US" sz="1600" dirty="0"/>
                    </a:p>
                  </a:txBody>
                  <a:tcPr/>
                </a:tc>
                <a:tc>
                  <a:txBody>
                    <a:bodyPr/>
                    <a:lstStyle/>
                    <a:p>
                      <a:r>
                        <a:rPr lang="en-US" sz="1600" dirty="0" smtClean="0"/>
                        <a:t>Goals</a:t>
                      </a:r>
                      <a:endParaRPr lang="en-US" sz="1600" dirty="0"/>
                    </a:p>
                  </a:txBody>
                  <a:tcPr/>
                </a:tc>
              </a:tr>
              <a:tr h="1034859">
                <a:tc>
                  <a:txBody>
                    <a:bodyPr/>
                    <a:lstStyle/>
                    <a:p>
                      <a:r>
                        <a:rPr lang="en-US" sz="1600" dirty="0" smtClean="0"/>
                        <a:t>I. </a:t>
                      </a:r>
                      <a:r>
                        <a:rPr kumimoji="0" lang="en-US" sz="1600" u="none" strike="noStrike" kern="0" cap="none" spc="0" normalizeH="0" baseline="0" noProof="0" dirty="0" smtClean="0">
                          <a:ln>
                            <a:noFill/>
                          </a:ln>
                          <a:effectLst/>
                          <a:uLnTx/>
                          <a:uFillTx/>
                        </a:rPr>
                        <a:t>Program Assessment</a:t>
                      </a:r>
                      <a:r>
                        <a:rPr kumimoji="0" lang="en-US" sz="1600" u="none" strike="noStrike" kern="0" cap="none" spc="0" normalizeH="0" noProof="0" dirty="0" smtClean="0">
                          <a:ln>
                            <a:noFill/>
                          </a:ln>
                          <a:effectLst/>
                          <a:uLnTx/>
                          <a:uFillTx/>
                        </a:rPr>
                        <a:t> of Evaluation Capacity </a:t>
                      </a:r>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smtClean="0"/>
                        <a:t>Use of customized data collection tool </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t>Characterize</a:t>
                      </a:r>
                      <a:r>
                        <a:rPr lang="en-US" sz="1600" baseline="0" dirty="0" smtClean="0"/>
                        <a:t> program capacity in terms of competencies (Fidelity, Sustainability, Characteristics and Changes)</a:t>
                      </a:r>
                      <a:endParaRPr lang="en-US" sz="1600" dirty="0">
                        <a:latin typeface="Arial" panose="020B0604020202020204" pitchFamily="34" charset="0"/>
                        <a:cs typeface="Arial" panose="020B0604020202020204" pitchFamily="34" charset="0"/>
                      </a:endParaRPr>
                    </a:p>
                  </a:txBody>
                  <a:tcPr/>
                </a:tc>
              </a:tr>
              <a:tr h="918079">
                <a:tc>
                  <a:txBody>
                    <a:bodyPr/>
                    <a:lstStyle/>
                    <a:p>
                      <a:r>
                        <a:rPr lang="en-US" sz="1600" kern="0" dirty="0" smtClean="0"/>
                        <a:t>II. Program</a:t>
                      </a:r>
                      <a:r>
                        <a:rPr lang="en-US" sz="1600" kern="0" baseline="0" dirty="0" smtClean="0"/>
                        <a:t> Consultation</a:t>
                      </a:r>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r>
                        <a:rPr lang="en-US" sz="1600" baseline="0" dirty="0" smtClean="0"/>
                        <a:t>Program consultations based on recommended improvements</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t>Improve</a:t>
                      </a:r>
                      <a:r>
                        <a:rPr lang="en-US" sz="1600" baseline="0" dirty="0" smtClean="0"/>
                        <a:t> evaluation practices related to competency areas, supporting outcomes and cost effectiveness demonstrations</a:t>
                      </a:r>
                      <a:endParaRPr lang="en-US" sz="1600" dirty="0">
                        <a:latin typeface="Arial" panose="020B0604020202020204" pitchFamily="34" charset="0"/>
                        <a:cs typeface="Arial" panose="020B0604020202020204" pitchFamily="34" charset="0"/>
                      </a:endParaRPr>
                    </a:p>
                  </a:txBody>
                  <a:tcPr/>
                </a:tc>
              </a:tr>
              <a:tr h="11279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III. </a:t>
                      </a:r>
                      <a:r>
                        <a:rPr kumimoji="0" lang="en-US" sz="1600" u="none" strike="noStrike" kern="0" cap="none" spc="0" normalizeH="0" baseline="0" noProof="0" dirty="0" smtClean="0">
                          <a:ln>
                            <a:noFill/>
                          </a:ln>
                          <a:effectLst/>
                          <a:uLnTx/>
                          <a:uFillTx/>
                        </a:rPr>
                        <a:t>Outcomes Demonstrations </a:t>
                      </a:r>
                      <a:endParaRPr kumimoji="0" lang="en-US" sz="1600" b="1" i="0" u="none" strike="noStrike" kern="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Program</a:t>
                      </a:r>
                      <a:r>
                        <a:rPr lang="en-US" sz="1600" baseline="0" dirty="0" smtClean="0"/>
                        <a:t> consultations to demonstrate</a:t>
                      </a:r>
                      <a:r>
                        <a:rPr lang="en-US" sz="1600" dirty="0" smtClean="0"/>
                        <a:t> outcomes </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t>Programs</a:t>
                      </a:r>
                      <a:r>
                        <a:rPr lang="en-US" sz="1600" baseline="0" dirty="0" smtClean="0"/>
                        <a:t> demonstrate targeted short, medium and/or long term outcomes (e.g., resiliency, symptom management, return to duty) </a:t>
                      </a:r>
                      <a:endParaRPr lang="en-US" sz="1600" dirty="0">
                        <a:latin typeface="Arial" panose="020B0604020202020204" pitchFamily="34" charset="0"/>
                        <a:cs typeface="Arial" panose="020B0604020202020204" pitchFamily="34" charset="0"/>
                      </a:endParaRPr>
                    </a:p>
                  </a:txBody>
                  <a:tcPr/>
                </a:tc>
              </a:tr>
              <a:tr h="10348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0" dirty="0" smtClean="0"/>
                        <a:t>IV. Cost Effectiveness </a:t>
                      </a:r>
                      <a:r>
                        <a:rPr kumimoji="0" lang="en-US" sz="1600" u="none" strike="noStrike" kern="0" cap="none" spc="0" normalizeH="0" baseline="0" noProof="0" dirty="0" smtClean="0">
                          <a:ln>
                            <a:noFill/>
                          </a:ln>
                          <a:effectLst/>
                          <a:uLnTx/>
                          <a:uFillTx/>
                        </a:rPr>
                        <a:t>Demonstrations </a:t>
                      </a:r>
                      <a:endParaRPr kumimoji="0" lang="en-US" sz="1600" b="1" i="0" u="none" strike="noStrike" kern="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Program</a:t>
                      </a:r>
                      <a:r>
                        <a:rPr lang="en-US" sz="1600" baseline="0" dirty="0" smtClean="0"/>
                        <a:t> consultations to demonstrate</a:t>
                      </a:r>
                      <a:r>
                        <a:rPr lang="en-US" sz="1600" dirty="0" smtClean="0"/>
                        <a:t> cost</a:t>
                      </a:r>
                      <a:r>
                        <a:rPr lang="en-US" sz="1600" baseline="0" dirty="0" smtClean="0"/>
                        <a:t> effectiveness based on outcomes </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Compare</a:t>
                      </a:r>
                      <a:r>
                        <a:rPr lang="en-US" sz="1600" baseline="0" dirty="0" smtClean="0"/>
                        <a:t> programs </a:t>
                      </a:r>
                      <a:r>
                        <a:rPr lang="en-US" sz="1600" dirty="0" smtClean="0"/>
                        <a:t>on key variables (type of populations, program types, so forth)</a:t>
                      </a:r>
                      <a:r>
                        <a:rPr lang="en-US" sz="1600" baseline="0" dirty="0" smtClean="0"/>
                        <a:t> based on cost effectiveness results.</a:t>
                      </a:r>
                      <a:endParaRPr lang="en-US" sz="1600" dirty="0" smtClean="0"/>
                    </a:p>
                    <a:p>
                      <a:endParaRPr lang="en-US" sz="1600" dirty="0">
                        <a:latin typeface="Arial" panose="020B0604020202020204" pitchFamily="34" charset="0"/>
                        <a:cs typeface="Arial" panose="020B0604020202020204" pitchFamily="34" charset="0"/>
                      </a:endParaRPr>
                    </a:p>
                  </a:txBody>
                  <a:tcPr/>
                </a:tc>
              </a:tr>
            </a:tbl>
          </a:graphicData>
        </a:graphic>
      </p:graphicFrame>
      <p:sp>
        <p:nvSpPr>
          <p:cNvPr id="5" name="Rectangle 4"/>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4080958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Case </a:t>
            </a:r>
            <a:r>
              <a:rPr lang="en-US" dirty="0" smtClean="0"/>
              <a:t>Study: </a:t>
            </a:r>
            <a:br>
              <a:rPr lang="en-US" dirty="0" smtClean="0"/>
            </a:br>
            <a:r>
              <a:rPr lang="en-US" dirty="0" smtClean="0"/>
              <a:t>Psychological </a:t>
            </a:r>
            <a:r>
              <a:rPr lang="en-US" dirty="0"/>
              <a:t>Health </a:t>
            </a:r>
            <a:r>
              <a:rPr lang="en-US" dirty="0" smtClean="0"/>
              <a:t>Program that Intends to Build Cohesion, Morale and Combat Readiness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13</a:t>
            </a:fld>
            <a:endParaRPr lang="en-US" sz="1400">
              <a:solidFill>
                <a:srgbClr val="898989"/>
              </a:solidFill>
              <a:cs typeface="Arial" charset="0"/>
            </a:endParaRPr>
          </a:p>
        </p:txBody>
      </p:sp>
    </p:spTree>
    <p:extLst>
      <p:ext uri="{BB962C8B-B14F-4D97-AF65-F5344CB8AC3E}">
        <p14:creationId xmlns:p14="http://schemas.microsoft.com/office/powerpoint/2010/main" val="2570341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8600" y="274638"/>
            <a:ext cx="6781800" cy="1143000"/>
          </a:xfrm>
        </p:spPr>
        <p:txBody>
          <a:bodyPr/>
          <a:lstStyle/>
          <a:p>
            <a:r>
              <a:rPr lang="en-US" dirty="0" smtClean="0"/>
              <a:t>Case Study: Program Description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2384869"/>
              </p:ext>
            </p:extLst>
          </p:nvPr>
        </p:nvGraphicFramePr>
        <p:xfrm>
          <a:off x="424545" y="1926771"/>
          <a:ext cx="8409210" cy="3526835"/>
        </p:xfrm>
        <a:graphic>
          <a:graphicData uri="http://schemas.openxmlformats.org/drawingml/2006/table">
            <a:tbl>
              <a:tblPr firstRow="1" bandRow="1">
                <a:tableStyleId>{5C22544A-7EE6-4342-B048-85BDC9FD1C3A}</a:tableStyleId>
              </a:tblPr>
              <a:tblGrid>
                <a:gridCol w="1401535"/>
                <a:gridCol w="1401535"/>
                <a:gridCol w="1401535"/>
                <a:gridCol w="1322416"/>
                <a:gridCol w="1480654"/>
                <a:gridCol w="1401535"/>
              </a:tblGrid>
              <a:tr h="848813">
                <a:tc>
                  <a:txBody>
                    <a:bodyPr/>
                    <a:lstStyle/>
                    <a:p>
                      <a:pPr algn="ctr"/>
                      <a:endParaRPr lang="en-US" dirty="0" smtClean="0"/>
                    </a:p>
                    <a:p>
                      <a:pPr algn="ctr"/>
                      <a:r>
                        <a:rPr lang="en-US" dirty="0" smtClean="0"/>
                        <a:t>Inputs</a:t>
                      </a:r>
                      <a:endParaRPr lang="en-US" dirty="0"/>
                    </a:p>
                  </a:txBody>
                  <a:tcPr/>
                </a:tc>
                <a:tc>
                  <a:txBody>
                    <a:bodyPr/>
                    <a:lstStyle/>
                    <a:p>
                      <a:pPr algn="ctr"/>
                      <a:endParaRPr lang="en-US" dirty="0" smtClean="0"/>
                    </a:p>
                    <a:p>
                      <a:pPr algn="ctr"/>
                      <a:r>
                        <a:rPr lang="en-US" dirty="0" smtClean="0"/>
                        <a:t>Activities</a:t>
                      </a:r>
                      <a:endParaRPr lang="en-US" dirty="0"/>
                    </a:p>
                  </a:txBody>
                  <a:tcPr/>
                </a:tc>
                <a:tc>
                  <a:txBody>
                    <a:bodyPr/>
                    <a:lstStyle/>
                    <a:p>
                      <a:pPr algn="ctr"/>
                      <a:endParaRPr lang="en-US" dirty="0" smtClean="0"/>
                    </a:p>
                    <a:p>
                      <a:pPr algn="ctr"/>
                      <a:r>
                        <a:rPr lang="en-US" dirty="0" smtClean="0"/>
                        <a:t>Outputs</a:t>
                      </a:r>
                      <a:endParaRPr lang="en-US" dirty="0"/>
                    </a:p>
                  </a:txBody>
                  <a:tcPr/>
                </a:tc>
                <a:tc>
                  <a:txBody>
                    <a:bodyPr/>
                    <a:lstStyle/>
                    <a:p>
                      <a:pPr algn="ctr"/>
                      <a:r>
                        <a:rPr lang="en-US" dirty="0" smtClean="0"/>
                        <a:t>Short-term</a:t>
                      </a:r>
                    </a:p>
                    <a:p>
                      <a:pPr algn="ctr"/>
                      <a:r>
                        <a:rPr lang="en-US" dirty="0" smtClean="0"/>
                        <a:t>Outcomes</a:t>
                      </a:r>
                    </a:p>
                  </a:txBody>
                  <a:tcPr/>
                </a:tc>
                <a:tc>
                  <a:txBody>
                    <a:bodyPr/>
                    <a:lstStyle/>
                    <a:p>
                      <a:pPr algn="ctr"/>
                      <a:r>
                        <a:rPr lang="en-US" dirty="0" smtClean="0"/>
                        <a:t>Med-term</a:t>
                      </a:r>
                    </a:p>
                    <a:p>
                      <a:pPr algn="ctr"/>
                      <a:r>
                        <a:rPr lang="en-US" dirty="0" smtClean="0"/>
                        <a:t>Outcomes</a:t>
                      </a:r>
                      <a:endParaRPr lang="en-US" dirty="0"/>
                    </a:p>
                  </a:txBody>
                  <a:tcPr/>
                </a:tc>
                <a:tc>
                  <a:txBody>
                    <a:bodyPr/>
                    <a:lstStyle/>
                    <a:p>
                      <a:pPr algn="ctr"/>
                      <a:r>
                        <a:rPr lang="en-US" dirty="0" smtClean="0"/>
                        <a:t>Long-term</a:t>
                      </a:r>
                    </a:p>
                    <a:p>
                      <a:pPr algn="ctr"/>
                      <a:r>
                        <a:rPr lang="en-US" dirty="0" smtClean="0"/>
                        <a:t>Outcomes</a:t>
                      </a:r>
                      <a:endParaRPr lang="en-US" dirty="0"/>
                    </a:p>
                  </a:txBody>
                  <a:tcPr/>
                </a:tc>
              </a:tr>
              <a:tr h="1306422">
                <a:tc>
                  <a:txBody>
                    <a:bodyPr/>
                    <a:lstStyle/>
                    <a:p>
                      <a:r>
                        <a:rPr lang="en-US" sz="1400" baseline="0" dirty="0" smtClean="0"/>
                        <a:t>Recreation staff and equipment, transportation buses, a</a:t>
                      </a:r>
                      <a:r>
                        <a:rPr lang="en-US" sz="1400" dirty="0" smtClean="0"/>
                        <a:t>ctive- duty service members </a:t>
                      </a:r>
                      <a:endParaRPr lang="en-US" sz="1400" dirty="0"/>
                    </a:p>
                  </a:txBody>
                  <a:tcPr/>
                </a:tc>
                <a:tc>
                  <a:txBody>
                    <a:bodyPr/>
                    <a:lstStyle/>
                    <a:p>
                      <a:r>
                        <a:rPr lang="en-US" sz="1400" dirty="0" smtClean="0"/>
                        <a:t>High-adventure outdoor recreation activities (e.g., paintball,</a:t>
                      </a:r>
                      <a:r>
                        <a:rPr lang="en-US" sz="1400" baseline="0" dirty="0" smtClean="0"/>
                        <a:t> rafting)</a:t>
                      </a:r>
                      <a:endParaRPr lang="en-US" sz="1400" dirty="0"/>
                    </a:p>
                  </a:txBody>
                  <a:tcPr/>
                </a:tc>
                <a:tc>
                  <a:txBody>
                    <a:bodyPr/>
                    <a:lstStyle/>
                    <a:p>
                      <a:r>
                        <a:rPr lang="en-US" sz="1400" dirty="0" smtClean="0"/>
                        <a:t># of unit members who participate in the activity</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1306422">
                <a:tc>
                  <a:txBody>
                    <a:bodyPr/>
                    <a:lstStyle/>
                    <a:p>
                      <a:r>
                        <a:rPr lang="en-US" sz="1400" dirty="0" smtClean="0"/>
                        <a:t>Active-duty service members, unit leader, debrief manual</a:t>
                      </a:r>
                      <a:endParaRPr lang="en-US" sz="1400" dirty="0"/>
                    </a:p>
                  </a:txBody>
                  <a:tcPr/>
                </a:tc>
                <a:tc>
                  <a:txBody>
                    <a:bodyPr/>
                    <a:lstStyle/>
                    <a:p>
                      <a:r>
                        <a:rPr lang="en-US" sz="1400" dirty="0" smtClean="0"/>
                        <a:t>After-event</a:t>
                      </a:r>
                      <a:r>
                        <a:rPr lang="en-US" sz="1400" baseline="0" dirty="0" smtClean="0"/>
                        <a:t> debrief</a:t>
                      </a:r>
                      <a:endParaRPr lang="en-US" sz="1400" dirty="0"/>
                    </a:p>
                  </a:txBody>
                  <a:tcPr/>
                </a:tc>
                <a:tc>
                  <a:txBody>
                    <a:bodyPr/>
                    <a:lstStyle/>
                    <a:p>
                      <a:r>
                        <a:rPr lang="en-US" sz="1400" baseline="0" dirty="0" smtClean="0"/>
                        <a:t># of unit members who participate in debriefs</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
        <p:nvSpPr>
          <p:cNvPr id="2" name="TextBox 1"/>
          <p:cNvSpPr txBox="1"/>
          <p:nvPr/>
        </p:nvSpPr>
        <p:spPr>
          <a:xfrm>
            <a:off x="4667250" y="2857500"/>
            <a:ext cx="1409700" cy="307777"/>
          </a:xfrm>
          <a:prstGeom prst="rect">
            <a:avLst/>
          </a:prstGeom>
          <a:noFill/>
        </p:spPr>
        <p:txBody>
          <a:bodyPr wrap="square" rtlCol="0">
            <a:spAutoFit/>
          </a:bodyPr>
          <a:lstStyle/>
          <a:p>
            <a:r>
              <a:rPr lang="en-US" sz="1400" dirty="0"/>
              <a:t>Stress </a:t>
            </a:r>
            <a:r>
              <a:rPr lang="en-US" sz="1400" dirty="0" smtClean="0"/>
              <a:t>release</a:t>
            </a:r>
            <a:endParaRPr lang="en-US" sz="1400" dirty="0"/>
          </a:p>
        </p:txBody>
      </p:sp>
      <p:sp>
        <p:nvSpPr>
          <p:cNvPr id="3" name="TextBox 2"/>
          <p:cNvSpPr txBox="1"/>
          <p:nvPr/>
        </p:nvSpPr>
        <p:spPr>
          <a:xfrm>
            <a:off x="5943600" y="2841427"/>
            <a:ext cx="1562100" cy="954107"/>
          </a:xfrm>
          <a:prstGeom prst="rect">
            <a:avLst/>
          </a:prstGeom>
          <a:noFill/>
        </p:spPr>
        <p:txBody>
          <a:bodyPr wrap="square" rtlCol="0">
            <a:spAutoFit/>
          </a:bodyPr>
          <a:lstStyle/>
          <a:p>
            <a:r>
              <a:rPr lang="en-US" sz="1400" dirty="0">
                <a:sym typeface="Symbol" panose="05050102010706020507" pitchFamily="18" charset="2"/>
              </a:rPr>
              <a:t></a:t>
            </a:r>
            <a:r>
              <a:rPr lang="en-US" sz="1400" dirty="0"/>
              <a:t> use of recreational facilities</a:t>
            </a:r>
          </a:p>
          <a:p>
            <a:endParaRPr lang="en-US" sz="1400" dirty="0"/>
          </a:p>
        </p:txBody>
      </p:sp>
      <p:sp>
        <p:nvSpPr>
          <p:cNvPr id="5" name="TextBox 4"/>
          <p:cNvSpPr txBox="1"/>
          <p:nvPr/>
        </p:nvSpPr>
        <p:spPr>
          <a:xfrm>
            <a:off x="7410450" y="2857500"/>
            <a:ext cx="1371600" cy="954107"/>
          </a:xfrm>
          <a:prstGeom prst="rect">
            <a:avLst/>
          </a:prstGeom>
          <a:noFill/>
        </p:spPr>
        <p:txBody>
          <a:bodyPr wrap="square" rtlCol="0">
            <a:spAutoFit/>
          </a:bodyPr>
          <a:lstStyle/>
          <a:p>
            <a:r>
              <a:rPr lang="en-US" sz="1400" dirty="0">
                <a:sym typeface="Symbol" panose="05050102010706020507" pitchFamily="18" charset="2"/>
              </a:rPr>
              <a:t></a:t>
            </a:r>
            <a:r>
              <a:rPr lang="en-US" sz="1400" dirty="0"/>
              <a:t> physical / functional fitness</a:t>
            </a:r>
          </a:p>
          <a:p>
            <a:endParaRPr lang="en-US" sz="1400" dirty="0"/>
          </a:p>
        </p:txBody>
      </p:sp>
      <p:sp>
        <p:nvSpPr>
          <p:cNvPr id="6" name="TextBox 5"/>
          <p:cNvSpPr txBox="1"/>
          <p:nvPr/>
        </p:nvSpPr>
        <p:spPr>
          <a:xfrm>
            <a:off x="4610100" y="4191000"/>
            <a:ext cx="1447800" cy="738664"/>
          </a:xfrm>
          <a:prstGeom prst="rect">
            <a:avLst/>
          </a:prstGeom>
          <a:noFill/>
        </p:spPr>
        <p:txBody>
          <a:bodyPr wrap="square" rtlCol="0">
            <a:spAutoFit/>
          </a:bodyPr>
          <a:lstStyle/>
          <a:p>
            <a:r>
              <a:rPr lang="en-US" sz="1400" dirty="0">
                <a:sym typeface="Symbol" panose="05050102010706020507" pitchFamily="18" charset="2"/>
              </a:rPr>
              <a:t></a:t>
            </a:r>
            <a:r>
              <a:rPr lang="en-US" sz="1400" dirty="0"/>
              <a:t> unit cohesion</a:t>
            </a:r>
          </a:p>
          <a:p>
            <a:pPr defTabSz="914400">
              <a:defRPr/>
            </a:pPr>
            <a:r>
              <a:rPr lang="en-US" sz="1400" dirty="0">
                <a:sym typeface="Symbol" panose="05050102010706020507" pitchFamily="18" charset="2"/>
              </a:rPr>
              <a:t></a:t>
            </a:r>
            <a:r>
              <a:rPr lang="en-US" sz="1400" dirty="0"/>
              <a:t> unit morale</a:t>
            </a:r>
          </a:p>
          <a:p>
            <a:endParaRPr lang="en-US" sz="1400" dirty="0"/>
          </a:p>
        </p:txBody>
      </p:sp>
      <p:sp>
        <p:nvSpPr>
          <p:cNvPr id="8" name="TextBox 7"/>
          <p:cNvSpPr txBox="1"/>
          <p:nvPr/>
        </p:nvSpPr>
        <p:spPr>
          <a:xfrm>
            <a:off x="6000750" y="4171950"/>
            <a:ext cx="1447800" cy="954107"/>
          </a:xfrm>
          <a:prstGeom prst="rect">
            <a:avLst/>
          </a:prstGeom>
          <a:noFill/>
        </p:spPr>
        <p:txBody>
          <a:bodyPr wrap="square" rtlCol="0">
            <a:spAutoFit/>
          </a:bodyPr>
          <a:lstStyle/>
          <a:p>
            <a:r>
              <a:rPr lang="en-US" sz="1400" dirty="0">
                <a:sym typeface="Symbol" panose="05050102010706020507" pitchFamily="18" charset="2"/>
              </a:rPr>
              <a:t></a:t>
            </a:r>
            <a:r>
              <a:rPr lang="en-US" sz="1400" dirty="0"/>
              <a:t> accidents </a:t>
            </a:r>
          </a:p>
          <a:p>
            <a:r>
              <a:rPr lang="en-US" sz="1400" dirty="0">
                <a:sym typeface="Symbol" panose="05050102010706020507" pitchFamily="18" charset="2"/>
              </a:rPr>
              <a:t></a:t>
            </a:r>
            <a:r>
              <a:rPr lang="en-US" sz="1400" dirty="0"/>
              <a:t> behavioral incidents</a:t>
            </a:r>
          </a:p>
          <a:p>
            <a:endParaRPr lang="en-US" sz="1400" dirty="0"/>
          </a:p>
        </p:txBody>
      </p:sp>
      <p:sp>
        <p:nvSpPr>
          <p:cNvPr id="9" name="TextBox 8"/>
          <p:cNvSpPr txBox="1"/>
          <p:nvPr/>
        </p:nvSpPr>
        <p:spPr>
          <a:xfrm>
            <a:off x="7448550" y="4171950"/>
            <a:ext cx="1543050" cy="738664"/>
          </a:xfrm>
          <a:prstGeom prst="rect">
            <a:avLst/>
          </a:prstGeom>
          <a:noFill/>
        </p:spPr>
        <p:txBody>
          <a:bodyPr wrap="square" rtlCol="0">
            <a:spAutoFit/>
          </a:bodyPr>
          <a:lstStyle/>
          <a:p>
            <a:r>
              <a:rPr lang="en-US" sz="1400" dirty="0">
                <a:sym typeface="Symbol" panose="05050102010706020507" pitchFamily="18" charset="2"/>
              </a:rPr>
              <a:t> Combat readiness</a:t>
            </a:r>
            <a:endParaRPr lang="en-US" sz="1400" dirty="0"/>
          </a:p>
          <a:p>
            <a:endParaRPr lang="en-US" sz="1400" dirty="0"/>
          </a:p>
        </p:txBody>
      </p:sp>
      <p:sp>
        <p:nvSpPr>
          <p:cNvPr id="10"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r>
              <a:rPr lang="en-US" sz="1400" dirty="0" smtClean="0">
                <a:solidFill>
                  <a:srgbClr val="898989"/>
                </a:solidFill>
                <a:cs typeface="Arial" charset="0"/>
              </a:rPr>
              <a:t>14</a:t>
            </a:r>
            <a:endParaRPr lang="en-US" sz="1400" dirty="0">
              <a:solidFill>
                <a:srgbClr val="898989"/>
              </a:solidFill>
              <a:cs typeface="Arial" charset="0"/>
            </a:endParaRPr>
          </a:p>
        </p:txBody>
      </p:sp>
      <p:sp>
        <p:nvSpPr>
          <p:cNvPr id="11" name="Rectangle 10"/>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160683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Phases I-II – Identifying and Addressing Evaluation Needs</a:t>
            </a:r>
            <a:br>
              <a:rPr lang="en-US" dirty="0" smtClean="0"/>
            </a:br>
            <a:endParaRPr lang="en-US" dirty="0"/>
          </a:p>
        </p:txBody>
      </p:sp>
      <p:sp>
        <p:nvSpPr>
          <p:cNvPr id="3" name="Content Placeholder 2"/>
          <p:cNvSpPr>
            <a:spLocks noGrp="1"/>
          </p:cNvSpPr>
          <p:nvPr>
            <p:ph idx="1"/>
          </p:nvPr>
        </p:nvSpPr>
        <p:spPr>
          <a:xfrm>
            <a:off x="457200" y="1621915"/>
            <a:ext cx="8579224" cy="4457700"/>
          </a:xfrm>
        </p:spPr>
        <p:txBody>
          <a:bodyPr/>
          <a:lstStyle/>
          <a:p>
            <a:r>
              <a:rPr lang="en-US" b="1" dirty="0" smtClean="0"/>
              <a:t>Fidelity</a:t>
            </a:r>
            <a:r>
              <a:rPr lang="en-US" dirty="0" smtClean="0"/>
              <a:t> </a:t>
            </a:r>
          </a:p>
          <a:p>
            <a:pPr lvl="1"/>
            <a:r>
              <a:rPr lang="en-US" dirty="0" smtClean="0"/>
              <a:t>Was the program implemented as planned?</a:t>
            </a:r>
          </a:p>
          <a:p>
            <a:r>
              <a:rPr lang="en-US" b="1" dirty="0" smtClean="0"/>
              <a:t>Sustainability</a:t>
            </a:r>
            <a:r>
              <a:rPr lang="en-US" dirty="0" smtClean="0"/>
              <a:t> </a:t>
            </a:r>
          </a:p>
          <a:p>
            <a:pPr lvl="1"/>
            <a:r>
              <a:rPr lang="en-US" dirty="0" smtClean="0"/>
              <a:t>Is the program meeting the identified needs?</a:t>
            </a:r>
          </a:p>
          <a:p>
            <a:pPr lvl="1"/>
            <a:r>
              <a:rPr lang="en-US" dirty="0" smtClean="0"/>
              <a:t>Does the program have sufficient funding?</a:t>
            </a:r>
          </a:p>
          <a:p>
            <a:r>
              <a:rPr lang="en-US" b="1" dirty="0" smtClean="0"/>
              <a:t>Program Characteristics</a:t>
            </a:r>
          </a:p>
          <a:p>
            <a:pPr lvl="1"/>
            <a:r>
              <a:rPr lang="en-US" dirty="0" smtClean="0"/>
              <a:t>Is the program tracking the trained unit leaders/participants? </a:t>
            </a:r>
          </a:p>
          <a:p>
            <a:r>
              <a:rPr lang="en-US" b="1" dirty="0" smtClean="0"/>
              <a:t>Changes</a:t>
            </a:r>
            <a:r>
              <a:rPr lang="en-US" dirty="0" smtClean="0"/>
              <a:t> </a:t>
            </a:r>
          </a:p>
          <a:p>
            <a:pPr lvl="1"/>
            <a:r>
              <a:rPr lang="en-US" dirty="0" smtClean="0"/>
              <a:t>Does the program change leader/participant learning, behavior?</a:t>
            </a:r>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r>
              <a:rPr lang="en-US" sz="1400" dirty="0" smtClean="0">
                <a:solidFill>
                  <a:srgbClr val="898989"/>
                </a:solidFill>
                <a:cs typeface="Arial" charset="0"/>
              </a:rPr>
              <a:t>15</a:t>
            </a:r>
            <a:endParaRPr lang="en-US" sz="1400" dirty="0">
              <a:solidFill>
                <a:srgbClr val="898989"/>
              </a:solidFill>
              <a:cs typeface="Arial" charset="0"/>
            </a:endParaRPr>
          </a:p>
        </p:txBody>
      </p:sp>
      <p:sp>
        <p:nvSpPr>
          <p:cNvPr id="5" name="Rectangle 4"/>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2698101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558406790"/>
              </p:ext>
            </p:extLst>
          </p:nvPr>
        </p:nvGraphicFramePr>
        <p:xfrm>
          <a:off x="263770" y="1650643"/>
          <a:ext cx="8616462" cy="4487347"/>
        </p:xfrm>
        <a:graphic>
          <a:graphicData uri="http://schemas.openxmlformats.org/drawingml/2006/table">
            <a:tbl>
              <a:tblPr firstRow="1" bandRow="1">
                <a:tableStyleId>{5C22544A-7EE6-4342-B048-85BDC9FD1C3A}</a:tableStyleId>
              </a:tblPr>
              <a:tblGrid>
                <a:gridCol w="1494973"/>
                <a:gridCol w="1894693"/>
                <a:gridCol w="2460213"/>
                <a:gridCol w="2766583"/>
              </a:tblGrid>
              <a:tr h="539899">
                <a:tc gridSpan="2">
                  <a:txBody>
                    <a:bodyPr/>
                    <a:lstStyle/>
                    <a:p>
                      <a:pPr algn="ctr"/>
                      <a:r>
                        <a:rPr lang="en-US" sz="2200" dirty="0" smtClean="0"/>
                        <a:t>Evaluation Area</a:t>
                      </a:r>
                      <a:endParaRPr lang="en-US" sz="2200" dirty="0"/>
                    </a:p>
                  </a:txBody>
                  <a:tcPr/>
                </a:tc>
                <a:tc hMerge="1">
                  <a:txBody>
                    <a:bodyPr/>
                    <a:lstStyle/>
                    <a:p>
                      <a:endParaRPr lang="en-US" dirty="0"/>
                    </a:p>
                  </a:txBody>
                  <a:tcPr/>
                </a:tc>
                <a:tc gridSpan="2">
                  <a:txBody>
                    <a:bodyPr/>
                    <a:lstStyle/>
                    <a:p>
                      <a:pPr algn="ctr"/>
                      <a:r>
                        <a:rPr lang="en-US" sz="2200" dirty="0" smtClean="0"/>
                        <a:t>ECB Strategies</a:t>
                      </a:r>
                      <a:r>
                        <a:rPr lang="en-US" sz="2200" baseline="0" dirty="0" smtClean="0"/>
                        <a:t> Used</a:t>
                      </a:r>
                      <a:endParaRPr lang="en-US" sz="2200" dirty="0"/>
                    </a:p>
                  </a:txBody>
                  <a:tcPr/>
                </a:tc>
                <a:tc hMerge="1">
                  <a:txBody>
                    <a:bodyPr/>
                    <a:lstStyle/>
                    <a:p>
                      <a:endParaRPr lang="en-US"/>
                    </a:p>
                  </a:txBody>
                  <a:tcPr/>
                </a:tc>
              </a:tr>
              <a:tr h="655608">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Define</a:t>
                      </a:r>
                      <a:r>
                        <a:rPr lang="en-US" b="1" baseline="0" dirty="0" smtClean="0"/>
                        <a:t> the program – confirm its components</a:t>
                      </a:r>
                      <a:endParaRPr lang="en-US" b="1" dirty="0" smtClean="0"/>
                    </a:p>
                  </a:txBody>
                  <a:tcPr>
                    <a:solidFill>
                      <a:srgbClr val="E9EDF4"/>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lphaLcParenR"/>
                        <a:tabLst/>
                        <a:defRPr/>
                      </a:pPr>
                      <a:r>
                        <a:rPr lang="en-US" dirty="0" smtClean="0"/>
                        <a:t>Confirm</a:t>
                      </a:r>
                      <a:r>
                        <a:rPr lang="en-US" baseline="0" dirty="0" smtClean="0"/>
                        <a:t> primary intent</a:t>
                      </a:r>
                    </a:p>
                  </a:txBody>
                  <a:tcPr>
                    <a:solidFill>
                      <a:srgbClr val="E9EDF4"/>
                    </a:solidFill>
                  </a:tcPr>
                </a:tc>
                <a:tc>
                  <a:txBody>
                    <a:bodyPr/>
                    <a:lstStyle/>
                    <a:p>
                      <a:pPr marL="285750" indent="-285750">
                        <a:buFont typeface="Courier New" panose="02070309020205020404" pitchFamily="49" charset="0"/>
                        <a:buChar char="o"/>
                      </a:pPr>
                      <a:r>
                        <a:rPr lang="en-US" dirty="0" smtClean="0"/>
                        <a:t>Meetings</a:t>
                      </a:r>
                      <a:endParaRPr lang="en-US" dirty="0"/>
                    </a:p>
                  </a:txBody>
                  <a:tcPr>
                    <a:solidFill>
                      <a:srgbClr val="E9EDF4"/>
                    </a:solidFill>
                  </a:tcPr>
                </a:tc>
                <a:tc>
                  <a:txBody>
                    <a:bodyPr/>
                    <a:lstStyle/>
                    <a:p>
                      <a:pPr marL="285750" indent="-285750">
                        <a:buFont typeface="Courier New" panose="02070309020205020404" pitchFamily="49" charset="0"/>
                        <a:buChar char="o"/>
                      </a:pPr>
                      <a:r>
                        <a:rPr lang="en-US" dirty="0" smtClean="0"/>
                        <a:t>Involvement</a:t>
                      </a:r>
                    </a:p>
                    <a:p>
                      <a:pPr marL="285750" indent="-285750">
                        <a:buFont typeface="Courier New" panose="02070309020205020404" pitchFamily="49" charset="0"/>
                        <a:buChar char="o"/>
                      </a:pPr>
                      <a:r>
                        <a:rPr lang="en-US" dirty="0" smtClean="0"/>
                        <a:t>Coaching</a:t>
                      </a:r>
                    </a:p>
                  </a:txBody>
                  <a:tcPr>
                    <a:solidFill>
                      <a:srgbClr val="E9EDF4"/>
                    </a:solidFill>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342900" indent="-342900">
                        <a:buFont typeface="+mj-lt"/>
                        <a:buAutoNum type="alphaLcParenR" startAt="2"/>
                      </a:pPr>
                      <a:r>
                        <a:rPr lang="en-US" dirty="0" smtClean="0"/>
                        <a:t>Develop logic model</a:t>
                      </a:r>
                      <a:endParaRPr lang="en-US" dirty="0"/>
                    </a:p>
                  </a:txBody>
                  <a:tcPr>
                    <a:solidFill>
                      <a:srgbClr val="E9EDF4"/>
                    </a:solidFill>
                  </a:tcPr>
                </a:tc>
                <a:tc>
                  <a:txBody>
                    <a:bodyPr/>
                    <a:lstStyle/>
                    <a:p>
                      <a:pPr marL="285750" indent="-285750">
                        <a:buFont typeface="Courier New" panose="02070309020205020404" pitchFamily="49" charset="0"/>
                        <a:buChar char="o"/>
                      </a:pPr>
                      <a:r>
                        <a:rPr lang="en-US" dirty="0" smtClean="0"/>
                        <a:t>Written materials</a:t>
                      </a:r>
                    </a:p>
                    <a:p>
                      <a:pPr marL="285750" indent="-285750">
                        <a:buFont typeface="Courier New" panose="02070309020205020404" pitchFamily="49" charset="0"/>
                        <a:buChar char="o"/>
                      </a:pPr>
                      <a:r>
                        <a:rPr lang="en-US" dirty="0" smtClean="0"/>
                        <a:t>Technology</a:t>
                      </a:r>
                    </a:p>
                    <a:p>
                      <a:pPr marL="285750" indent="-285750">
                        <a:buFont typeface="Courier New" panose="02070309020205020404" pitchFamily="49" charset="0"/>
                        <a:buChar char="o"/>
                      </a:pPr>
                      <a:r>
                        <a:rPr lang="en-US" dirty="0" smtClean="0"/>
                        <a:t>Training</a:t>
                      </a:r>
                    </a:p>
                  </a:txBody>
                  <a:tcPr/>
                </a:tc>
                <a:tc>
                  <a:txBody>
                    <a:bodyPr/>
                    <a:lstStyle/>
                    <a:p>
                      <a:pPr marL="285750" indent="-285750">
                        <a:buFont typeface="Courier New" panose="02070309020205020404" pitchFamily="49" charset="0"/>
                        <a:buChar char="o"/>
                      </a:pPr>
                      <a:r>
                        <a:rPr lang="en-US" dirty="0" smtClean="0"/>
                        <a:t>Involvement</a:t>
                      </a:r>
                    </a:p>
                    <a:p>
                      <a:pPr marL="285750" indent="-285750">
                        <a:buFont typeface="Courier New" panose="02070309020205020404" pitchFamily="49" charset="0"/>
                        <a:buChar char="o"/>
                      </a:pPr>
                      <a:r>
                        <a:rPr lang="en-US" dirty="0" smtClean="0"/>
                        <a:t>Coaching</a:t>
                      </a:r>
                    </a:p>
                  </a:txBody>
                  <a:tcPr/>
                </a:tc>
              </a:tr>
              <a:tr h="370840">
                <a:tc gridSpan="2">
                  <a:txBody>
                    <a:bodyPr/>
                    <a:lstStyle/>
                    <a:p>
                      <a:r>
                        <a:rPr lang="en-US" b="1" dirty="0" smtClean="0"/>
                        <a:t>Develop evaluation strategy / focus</a:t>
                      </a:r>
                      <a:r>
                        <a:rPr lang="en-US" b="1" baseline="0" dirty="0" smtClean="0"/>
                        <a:t> the design</a:t>
                      </a:r>
                      <a:endParaRPr lang="en-US" b="1" dirty="0"/>
                    </a:p>
                  </a:txBody>
                  <a:tcPr>
                    <a:solidFill>
                      <a:srgbClr val="D0D8E8"/>
                    </a:solidFill>
                  </a:tcPr>
                </a:tc>
                <a:tc hMerge="1">
                  <a:txBody>
                    <a:bodyPr/>
                    <a:lstStyle/>
                    <a:p>
                      <a:endParaRPr lang="en-US" dirty="0"/>
                    </a:p>
                  </a:txBody>
                  <a:tcPr/>
                </a:tc>
                <a:tc>
                  <a:txBody>
                    <a:bodyPr/>
                    <a:lstStyle/>
                    <a:p>
                      <a:pPr marL="285750" indent="-285750">
                        <a:buFont typeface="Courier New" panose="02070309020205020404" pitchFamily="49" charset="0"/>
                        <a:buChar char="o"/>
                      </a:pPr>
                      <a:r>
                        <a:rPr lang="en-US" dirty="0" smtClean="0"/>
                        <a:t>Meetings/TCONs</a:t>
                      </a:r>
                    </a:p>
                    <a:p>
                      <a:pPr marL="285750" indent="-285750">
                        <a:buFont typeface="Courier New" panose="02070309020205020404" pitchFamily="49" charset="0"/>
                        <a:buChar char="o"/>
                      </a:pPr>
                      <a:r>
                        <a:rPr lang="en-US" dirty="0" smtClean="0"/>
                        <a:t>Involvement</a:t>
                      </a:r>
                    </a:p>
                  </a:txBody>
                  <a:tcPr/>
                </a:tc>
                <a:tc>
                  <a:txBody>
                    <a:bodyPr/>
                    <a:lstStyle/>
                    <a:p>
                      <a:pPr marL="285750" indent="-285750">
                        <a:buFont typeface="Courier New" panose="02070309020205020404" pitchFamily="49" charset="0"/>
                        <a:buChar char="o"/>
                      </a:pPr>
                      <a:r>
                        <a:rPr lang="en-US" u="none" dirty="0" smtClean="0"/>
                        <a:t>Leveraging</a:t>
                      </a:r>
                      <a:r>
                        <a:rPr lang="en-US" u="none" baseline="0" dirty="0" smtClean="0"/>
                        <a:t> stakeholders</a:t>
                      </a:r>
                      <a:endParaRPr lang="en-US" u="none" dirty="0" smtClean="0"/>
                    </a:p>
                    <a:p>
                      <a:pPr marL="285750" indent="-285750">
                        <a:buFont typeface="Courier New" panose="02070309020205020404" pitchFamily="49" charset="0"/>
                        <a:buChar char="o"/>
                      </a:pPr>
                      <a:r>
                        <a:rPr lang="en-US" u="none" dirty="0" smtClean="0"/>
                        <a:t>Technical assistance</a:t>
                      </a:r>
                    </a:p>
                    <a:p>
                      <a:pPr marL="285750" indent="-285750">
                        <a:buFont typeface="Courier New" panose="02070309020205020404" pitchFamily="49" charset="0"/>
                        <a:buChar char="o"/>
                      </a:pPr>
                      <a:r>
                        <a:rPr lang="en-US" u="none" dirty="0" smtClean="0"/>
                        <a:t>Coaching</a:t>
                      </a:r>
                    </a:p>
                  </a:txBody>
                  <a:tcPr/>
                </a:tc>
              </a:tr>
              <a:tr h="370840">
                <a:tc rowSpan="2">
                  <a:txBody>
                    <a:bodyPr/>
                    <a:lstStyle/>
                    <a:p>
                      <a:r>
                        <a:rPr lang="en-US" b="1" dirty="0" smtClean="0"/>
                        <a:t>Determine  evaluation plan – data collection</a:t>
                      </a:r>
                      <a:r>
                        <a:rPr lang="en-US" b="1" baseline="0" dirty="0" smtClean="0"/>
                        <a:t> and analyses</a:t>
                      </a:r>
                      <a:endParaRPr lang="en-US" b="1" dirty="0"/>
                    </a:p>
                  </a:txBody>
                  <a:tcPr/>
                </a:tc>
                <a:tc>
                  <a:txBody>
                    <a:bodyPr/>
                    <a:lstStyle/>
                    <a:p>
                      <a:pPr marL="342900" indent="-342900">
                        <a:buFont typeface="+mj-lt"/>
                        <a:buAutoNum type="alphaLcParenR"/>
                      </a:pPr>
                      <a:r>
                        <a:rPr lang="en-US" dirty="0" smtClean="0"/>
                        <a:t>Data collection</a:t>
                      </a:r>
                      <a:endParaRPr lang="en-US" dirty="0"/>
                    </a:p>
                  </a:txBody>
                  <a:tcPr/>
                </a:tc>
                <a:tc>
                  <a:txBody>
                    <a:bodyPr/>
                    <a:lstStyle/>
                    <a:p>
                      <a:pPr marL="285750" indent="-285750">
                        <a:buFont typeface="Courier New" panose="02070309020205020404" pitchFamily="49" charset="0"/>
                        <a:buChar char="o"/>
                      </a:pPr>
                      <a:r>
                        <a:rPr lang="en-US" dirty="0" smtClean="0"/>
                        <a:t>Involvement</a:t>
                      </a:r>
                    </a:p>
                    <a:p>
                      <a:pPr marL="285750" indent="-285750">
                        <a:buFont typeface="Courier New" panose="02070309020205020404" pitchFamily="49" charset="0"/>
                        <a:buChar char="o"/>
                      </a:pPr>
                      <a:r>
                        <a:rPr lang="en-US" dirty="0" smtClean="0"/>
                        <a:t>Technical assistance</a:t>
                      </a:r>
                      <a:endParaRPr lang="en-US" dirty="0"/>
                    </a:p>
                  </a:txBody>
                  <a:tcPr/>
                </a:tc>
                <a:tc>
                  <a:txBody>
                    <a:bodyPr/>
                    <a:lstStyle/>
                    <a:p>
                      <a:pPr marL="285750" indent="-285750">
                        <a:buFont typeface="Courier New" panose="02070309020205020404" pitchFamily="49" charset="0"/>
                        <a:buChar char="o"/>
                      </a:pPr>
                      <a:r>
                        <a:rPr lang="en-US" dirty="0" smtClean="0"/>
                        <a:t>Coaching</a:t>
                      </a:r>
                      <a:endParaRPr lang="en-US" dirty="0"/>
                    </a:p>
                  </a:txBody>
                  <a:tcPr/>
                </a:tc>
              </a:tr>
              <a:tr h="370840">
                <a:tc vMerge="1">
                  <a:txBody>
                    <a:bodyPr/>
                    <a:lstStyle/>
                    <a:p>
                      <a:endParaRPr lang="en-US" dirty="0"/>
                    </a:p>
                  </a:txBody>
                  <a:tcPr>
                    <a:solidFill>
                      <a:srgbClr val="E9EDF4"/>
                    </a:solidFill>
                  </a:tcPr>
                </a:tc>
                <a:tc>
                  <a:txBody>
                    <a:bodyPr/>
                    <a:lstStyle/>
                    <a:p>
                      <a:pPr marL="342900" indent="-342900">
                        <a:buFont typeface="+mj-lt"/>
                        <a:buAutoNum type="alphaLcParenR" startAt="2"/>
                      </a:pPr>
                      <a:r>
                        <a:rPr lang="en-US" dirty="0" smtClean="0"/>
                        <a:t>Data analyses</a:t>
                      </a:r>
                      <a:endParaRPr lang="en-US" dirty="0"/>
                    </a:p>
                  </a:txBody>
                  <a:tcPr>
                    <a:solidFill>
                      <a:srgbClr val="E9EDF4"/>
                    </a:solidFill>
                  </a:tcPr>
                </a:tc>
                <a:tc>
                  <a:txBody>
                    <a:bodyPr/>
                    <a:lstStyle/>
                    <a:p>
                      <a:pPr marL="285750" indent="-285750">
                        <a:buFont typeface="Courier New" panose="02070309020205020404" pitchFamily="49" charset="0"/>
                        <a:buChar char="o"/>
                      </a:pPr>
                      <a:r>
                        <a:rPr lang="en-US" dirty="0" smtClean="0"/>
                        <a:t>Technical assistance</a:t>
                      </a:r>
                      <a:endParaRPr lang="en-US" dirty="0"/>
                    </a:p>
                  </a:txBody>
                  <a:tcPr>
                    <a:solidFill>
                      <a:srgbClr val="E9EDF4"/>
                    </a:solidFill>
                  </a:tcPr>
                </a:tc>
                <a:tc>
                  <a:txBody>
                    <a:bodyPr/>
                    <a:lstStyle/>
                    <a:p>
                      <a:pPr marL="285750" indent="-285750">
                        <a:buFont typeface="Courier New" panose="02070309020205020404" pitchFamily="49" charset="0"/>
                        <a:buChar char="o"/>
                      </a:pPr>
                      <a:r>
                        <a:rPr lang="en-US" dirty="0" smtClean="0"/>
                        <a:t>Coaching</a:t>
                      </a:r>
                      <a:endParaRPr lang="en-US" dirty="0"/>
                    </a:p>
                  </a:txBody>
                  <a:tcPr>
                    <a:solidFill>
                      <a:srgbClr val="E9EDF4"/>
                    </a:solidFill>
                  </a:tcPr>
                </a:tc>
              </a:tr>
            </a:tbl>
          </a:graphicData>
        </a:graphic>
      </p:graphicFrame>
      <p:sp>
        <p:nvSpPr>
          <p:cNvPr id="7" name="Title 1"/>
          <p:cNvSpPr>
            <a:spLocks noGrp="1"/>
          </p:cNvSpPr>
          <p:nvPr>
            <p:ph type="title"/>
          </p:nvPr>
        </p:nvSpPr>
        <p:spPr>
          <a:xfrm>
            <a:off x="228600" y="274638"/>
            <a:ext cx="6781800" cy="1143000"/>
          </a:xfrm>
        </p:spPr>
        <p:txBody>
          <a:bodyPr/>
          <a:lstStyle/>
          <a:p>
            <a:r>
              <a:rPr lang="en-US" dirty="0" smtClean="0"/>
              <a:t>Case Study: Phase III – ECB Consultation</a:t>
            </a:r>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r>
              <a:rPr lang="en-US" sz="1400" dirty="0" smtClean="0">
                <a:solidFill>
                  <a:srgbClr val="898989"/>
                </a:solidFill>
                <a:cs typeface="Arial" charset="0"/>
              </a:rPr>
              <a:t>16</a:t>
            </a:r>
            <a:endParaRPr lang="en-US" sz="1400" dirty="0">
              <a:solidFill>
                <a:srgbClr val="898989"/>
              </a:solidFill>
              <a:cs typeface="Arial" charset="0"/>
            </a:endParaRPr>
          </a:p>
        </p:txBody>
      </p:sp>
      <p:sp>
        <p:nvSpPr>
          <p:cNvPr id="5" name="Rectangle 4"/>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3670089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Phase IV – Cost Effectiveness</a:t>
            </a:r>
            <a:endParaRPr lang="en-US" dirty="0"/>
          </a:p>
        </p:txBody>
      </p:sp>
      <p:sp>
        <p:nvSpPr>
          <p:cNvPr id="3" name="Content Placeholder 2"/>
          <p:cNvSpPr>
            <a:spLocks noGrp="1"/>
          </p:cNvSpPr>
          <p:nvPr>
            <p:ph idx="1"/>
          </p:nvPr>
        </p:nvSpPr>
        <p:spPr>
          <a:xfrm>
            <a:off x="457200" y="1761660"/>
            <a:ext cx="8229600" cy="4457700"/>
          </a:xfrm>
        </p:spPr>
        <p:txBody>
          <a:bodyPr/>
          <a:lstStyle/>
          <a:p>
            <a:r>
              <a:rPr lang="en-US" dirty="0" smtClean="0"/>
              <a:t>Are the high-adventure activities effective in releasing stress?  </a:t>
            </a:r>
          </a:p>
          <a:p>
            <a:r>
              <a:rPr lang="en-US" dirty="0"/>
              <a:t>Are after-event-debriefs effective in promoting unit cohesion</a:t>
            </a:r>
            <a:r>
              <a:rPr lang="en-US" dirty="0" smtClean="0"/>
              <a:t>?</a:t>
            </a:r>
          </a:p>
          <a:p>
            <a:pPr lvl="1"/>
            <a:r>
              <a:rPr lang="en-US" dirty="0" smtClean="0"/>
              <a:t>What are the costs associated with each activity?</a:t>
            </a:r>
          </a:p>
          <a:p>
            <a:pPr lvl="1"/>
            <a:r>
              <a:rPr lang="en-US" dirty="0" smtClean="0"/>
              <a:t>What are the costs per level of change?</a:t>
            </a:r>
          </a:p>
          <a:p>
            <a:pPr lvl="1"/>
            <a:r>
              <a:rPr lang="en-US" dirty="0" smtClean="0"/>
              <a:t>What are the cost comparisons given the quality of fidelity implementation between sessions?</a:t>
            </a:r>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r>
              <a:rPr lang="en-US" sz="1400" dirty="0" smtClean="0">
                <a:solidFill>
                  <a:srgbClr val="898989"/>
                </a:solidFill>
                <a:cs typeface="Arial" charset="0"/>
              </a:rPr>
              <a:t>17</a:t>
            </a:r>
            <a:endParaRPr lang="en-US" sz="1400" dirty="0">
              <a:solidFill>
                <a:srgbClr val="898989"/>
              </a:solidFill>
              <a:cs typeface="Arial" charset="0"/>
            </a:endParaRPr>
          </a:p>
        </p:txBody>
      </p:sp>
      <p:sp>
        <p:nvSpPr>
          <p:cNvPr id="5" name="Rectangle 4"/>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4176990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Conclusion</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18</a:t>
            </a:fld>
            <a:endParaRPr lang="en-US" sz="1400" dirty="0">
              <a:solidFill>
                <a:srgbClr val="898989"/>
              </a:solidFill>
              <a:cs typeface="Arial" charset="0"/>
            </a:endParaRPr>
          </a:p>
        </p:txBody>
      </p:sp>
    </p:spTree>
    <p:extLst>
      <p:ext uri="{BB962C8B-B14F-4D97-AF65-F5344CB8AC3E}">
        <p14:creationId xmlns:p14="http://schemas.microsoft.com/office/powerpoint/2010/main" val="741361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a:t>
            </a:r>
            <a:endParaRPr lang="en-US" dirty="0"/>
          </a:p>
        </p:txBody>
      </p:sp>
      <p:sp>
        <p:nvSpPr>
          <p:cNvPr id="3" name="Content Placeholder 2"/>
          <p:cNvSpPr>
            <a:spLocks noGrp="1"/>
          </p:cNvSpPr>
          <p:nvPr>
            <p:ph idx="1"/>
          </p:nvPr>
        </p:nvSpPr>
        <p:spPr>
          <a:xfrm>
            <a:off x="127000" y="1668463"/>
            <a:ext cx="8915400" cy="4457700"/>
          </a:xfrm>
        </p:spPr>
        <p:txBody>
          <a:bodyPr/>
          <a:lstStyle/>
          <a:p>
            <a:r>
              <a:rPr lang="en-US" sz="2400" dirty="0" smtClean="0"/>
              <a:t>Programs often </a:t>
            </a:r>
            <a:r>
              <a:rPr lang="en-US" sz="2400" dirty="0"/>
              <a:t>lack the </a:t>
            </a:r>
            <a:r>
              <a:rPr lang="en-US" sz="2400" dirty="0" smtClean="0"/>
              <a:t>internal capacity </a:t>
            </a:r>
            <a:r>
              <a:rPr lang="en-US" sz="2400" dirty="0"/>
              <a:t>for systematic program evaluation</a:t>
            </a:r>
          </a:p>
          <a:p>
            <a:pPr lvl="1"/>
            <a:r>
              <a:rPr lang="en-US" sz="2000" dirty="0"/>
              <a:t>ECB </a:t>
            </a:r>
            <a:r>
              <a:rPr lang="en-US" sz="2000" dirty="0" smtClean="0"/>
              <a:t>can support these programs in evaluating their projects</a:t>
            </a:r>
          </a:p>
          <a:p>
            <a:pPr lvl="1"/>
            <a:endParaRPr lang="en-US" sz="2000" dirty="0"/>
          </a:p>
          <a:p>
            <a:r>
              <a:rPr lang="en-US" sz="2400" dirty="0" smtClean="0"/>
              <a:t>Linkages </a:t>
            </a:r>
            <a:r>
              <a:rPr lang="en-US" sz="2400" dirty="0"/>
              <a:t>between the program’s inputs, activities, outputs and intended </a:t>
            </a:r>
            <a:r>
              <a:rPr lang="en-US" sz="2400" dirty="0" smtClean="0"/>
              <a:t>outcomes </a:t>
            </a:r>
            <a:r>
              <a:rPr lang="en-US" sz="2400" dirty="0"/>
              <a:t>are rarely </a:t>
            </a:r>
            <a:r>
              <a:rPr lang="en-US" sz="2400" dirty="0" smtClean="0"/>
              <a:t>articulated or understood among program stakeholders</a:t>
            </a:r>
            <a:endParaRPr lang="en-US" sz="2400" dirty="0"/>
          </a:p>
          <a:p>
            <a:pPr lvl="1"/>
            <a:r>
              <a:rPr lang="en-US" sz="2000" dirty="0" smtClean="0"/>
              <a:t>ECB resources, such as webinars and one-on-one consultations on logic </a:t>
            </a:r>
            <a:r>
              <a:rPr lang="en-US" sz="2000" dirty="0"/>
              <a:t>models </a:t>
            </a:r>
            <a:r>
              <a:rPr lang="en-US" sz="2000" dirty="0" smtClean="0"/>
              <a:t>and data planning, can promote discussion of </a:t>
            </a:r>
            <a:r>
              <a:rPr lang="en-US" sz="2000" dirty="0"/>
              <a:t>how a program operates and how it is designed to produce change</a:t>
            </a:r>
          </a:p>
          <a:p>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19</a:t>
            </a:fld>
            <a:endParaRPr lang="en-US" sz="1400">
              <a:solidFill>
                <a:srgbClr val="898989"/>
              </a:solidFill>
              <a:cs typeface="Arial" charset="0"/>
            </a:endParaRPr>
          </a:p>
        </p:txBody>
      </p:sp>
      <p:sp>
        <p:nvSpPr>
          <p:cNvPr id="5" name="Rectangle 4"/>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3639565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dirty="0"/>
              <a:t>The views expressed in this presentation are those of the authors and do not necessarily reflect the official policy of the Defense Department nor the U.S. </a:t>
            </a:r>
            <a:r>
              <a:rPr lang="en-US" dirty="0" smtClean="0"/>
              <a:t>Government</a:t>
            </a:r>
            <a:endParaRPr lang="en-US" dirty="0"/>
          </a:p>
          <a:p>
            <a:r>
              <a:rPr lang="en-US" dirty="0"/>
              <a:t>We have no relevant financial relationships to </a:t>
            </a:r>
            <a:r>
              <a:rPr lang="en-US" dirty="0" smtClean="0"/>
              <a:t>disclose</a:t>
            </a:r>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2</a:t>
            </a:fld>
            <a:endParaRPr lang="en-US" sz="1400">
              <a:solidFill>
                <a:srgbClr val="898989"/>
              </a:solidFill>
              <a:cs typeface="Arial" charset="0"/>
            </a:endParaRPr>
          </a:p>
        </p:txBody>
      </p:sp>
    </p:spTree>
    <p:extLst>
      <p:ext uri="{BB962C8B-B14F-4D97-AF65-F5344CB8AC3E}">
        <p14:creationId xmlns:p14="http://schemas.microsoft.com/office/powerpoint/2010/main" val="2980711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 (continued)</a:t>
            </a:r>
            <a:endParaRPr lang="en-US" dirty="0"/>
          </a:p>
        </p:txBody>
      </p:sp>
      <p:sp>
        <p:nvSpPr>
          <p:cNvPr id="3" name="Content Placeholder 2"/>
          <p:cNvSpPr>
            <a:spLocks noGrp="1"/>
          </p:cNvSpPr>
          <p:nvPr>
            <p:ph idx="1"/>
          </p:nvPr>
        </p:nvSpPr>
        <p:spPr>
          <a:xfrm>
            <a:off x="457200" y="1535727"/>
            <a:ext cx="8229600" cy="4457700"/>
          </a:xfrm>
        </p:spPr>
        <p:txBody>
          <a:bodyPr/>
          <a:lstStyle/>
          <a:p>
            <a:r>
              <a:rPr lang="en-US" sz="2400" dirty="0" smtClean="0"/>
              <a:t>DHA’s J5 specialized consultation services use strategies from the Preskill &amp; Boyle ECB model</a:t>
            </a:r>
          </a:p>
          <a:p>
            <a:pPr lvl="1"/>
            <a:r>
              <a:rPr lang="en-US" sz="2000" dirty="0" smtClean="0"/>
              <a:t>Written materials (modules), technology (webinars), meetings (onsite visits, teleconferences), technical assistance and coaching</a:t>
            </a:r>
          </a:p>
          <a:p>
            <a:pPr lvl="1"/>
            <a:r>
              <a:rPr lang="en-US" sz="2000" dirty="0"/>
              <a:t>M</a:t>
            </a:r>
            <a:r>
              <a:rPr lang="en-US" sz="2000" dirty="0" smtClean="0"/>
              <a:t>easuring ECB outcomes can target consultative efforts moving forward  </a:t>
            </a:r>
          </a:p>
          <a:p>
            <a:pPr marL="457200" lvl="1" indent="0">
              <a:buNone/>
            </a:pPr>
            <a:endParaRPr lang="en-US" sz="2000" dirty="0" smtClean="0"/>
          </a:p>
          <a:p>
            <a:r>
              <a:rPr lang="en-US" sz="2400" dirty="0" smtClean="0"/>
              <a:t>Determining cost effectiveness requires demonstration of outcomes effectiveness</a:t>
            </a:r>
          </a:p>
          <a:p>
            <a:pPr lvl="1"/>
            <a:r>
              <a:rPr lang="en-US" sz="2000" dirty="0" smtClean="0"/>
              <a:t>Program inputs/resources are key sources of information to be included early in the consultative process</a:t>
            </a:r>
          </a:p>
          <a:p>
            <a:pPr lvl="1"/>
            <a:endParaRPr lang="en-US" sz="2000" dirty="0"/>
          </a:p>
          <a:p>
            <a:pPr marL="0" indent="0">
              <a:buNone/>
            </a:pPr>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r>
              <a:rPr lang="en-US" sz="1400" dirty="0" smtClean="0">
                <a:solidFill>
                  <a:srgbClr val="898989"/>
                </a:solidFill>
                <a:cs typeface="Arial" charset="0"/>
              </a:rPr>
              <a:t>20</a:t>
            </a:r>
            <a:endParaRPr lang="en-US" sz="1400" dirty="0">
              <a:solidFill>
                <a:srgbClr val="898989"/>
              </a:solidFill>
              <a:cs typeface="Arial" charset="0"/>
            </a:endParaRPr>
          </a:p>
        </p:txBody>
      </p:sp>
      <p:sp>
        <p:nvSpPr>
          <p:cNvPr id="5" name="Rectangle 4"/>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1932011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References</a:t>
            </a:r>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21</a:t>
            </a:fld>
            <a:endParaRPr lang="en-US" sz="1400">
              <a:solidFill>
                <a:srgbClr val="898989"/>
              </a:solidFill>
              <a:cs typeface="Arial" charset="0"/>
            </a:endParaRPr>
          </a:p>
        </p:txBody>
      </p:sp>
    </p:spTree>
    <p:extLst>
      <p:ext uri="{BB962C8B-B14F-4D97-AF65-F5344CB8AC3E}">
        <p14:creationId xmlns:p14="http://schemas.microsoft.com/office/powerpoint/2010/main" val="2254801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solidFill>
                  <a:srgbClr val="FF0000"/>
                </a:solidFill>
              </a:rPr>
              <a:t> </a:t>
            </a:r>
          </a:p>
        </p:txBody>
      </p:sp>
      <p:sp>
        <p:nvSpPr>
          <p:cNvPr id="41989" name="Content Placeholder 2"/>
          <p:cNvSpPr>
            <a:spLocks noGrp="1"/>
          </p:cNvSpPr>
          <p:nvPr>
            <p:ph idx="4294967295"/>
          </p:nvPr>
        </p:nvSpPr>
        <p:spPr>
          <a:xfrm>
            <a:off x="309563" y="1714500"/>
            <a:ext cx="8429625" cy="4686300"/>
          </a:xfrm>
        </p:spPr>
        <p:txBody>
          <a:bodyPr/>
          <a:lstStyle/>
          <a:p>
            <a:pPr marL="233363" indent="-233363">
              <a:spcAft>
                <a:spcPts val="600"/>
              </a:spcAft>
              <a:buNone/>
              <a:defRPr/>
            </a:pPr>
            <a:r>
              <a:rPr lang="en-US" altLang="en-US" sz="1800" dirty="0" err="1" smtClean="0"/>
              <a:t>Preskill</a:t>
            </a:r>
            <a:r>
              <a:rPr lang="en-US" altLang="en-US" sz="1800" dirty="0"/>
              <a:t>, H., &amp; Boyle, S. (2008). A multidisciplinary model of evaluation capacity building. </a:t>
            </a:r>
            <a:r>
              <a:rPr lang="en-US" altLang="en-US" sz="1800" i="1" dirty="0"/>
              <a:t>American Journal of Evaluation. 29</a:t>
            </a:r>
            <a:r>
              <a:rPr lang="en-US" altLang="en-US" sz="1800" dirty="0"/>
              <a:t>, 443 – 459. </a:t>
            </a:r>
            <a:r>
              <a:rPr lang="en-US" sz="1800" dirty="0"/>
              <a:t>doi:10.1177/1098214008324182 . </a:t>
            </a:r>
          </a:p>
          <a:p>
            <a:pPr marL="233363" indent="-233363">
              <a:spcAft>
                <a:spcPts val="600"/>
              </a:spcAft>
              <a:buNone/>
              <a:defRPr/>
            </a:pPr>
            <a:endParaRPr lang="en-US" altLang="en-US" sz="1800" dirty="0" smtClean="0"/>
          </a:p>
          <a:p>
            <a:pPr marL="233363" indent="-233363">
              <a:spcAft>
                <a:spcPts val="600"/>
              </a:spcAft>
              <a:buNone/>
              <a:defRPr/>
            </a:pPr>
            <a:r>
              <a:rPr lang="en-US" altLang="en-US" sz="1800" dirty="0" err="1" smtClean="0"/>
              <a:t>Stockdill</a:t>
            </a:r>
            <a:r>
              <a:rPr lang="en-US" altLang="en-US" sz="1800" dirty="0"/>
              <a:t>, S. H., </a:t>
            </a:r>
            <a:r>
              <a:rPr lang="en-US" altLang="en-US" sz="1800" dirty="0" err="1"/>
              <a:t>Baizerman</a:t>
            </a:r>
            <a:r>
              <a:rPr lang="en-US" altLang="en-US" sz="1800" dirty="0"/>
              <a:t>, M., &amp; Compton, D. W. (2002). Toward a definition of the ECB process: A conversation with the ECB literature, </a:t>
            </a:r>
            <a:r>
              <a:rPr lang="en-US" altLang="en-US" sz="1800" i="1" dirty="0"/>
              <a:t>New Directions for Evaluation, 93</a:t>
            </a:r>
            <a:r>
              <a:rPr lang="en-US" altLang="en-US" sz="1800" dirty="0"/>
              <a:t>, 7-26. </a:t>
            </a:r>
            <a:r>
              <a:rPr lang="en-US" altLang="en-US" sz="1800" dirty="0" err="1"/>
              <a:t>doi</a:t>
            </a:r>
            <a:r>
              <a:rPr lang="en-US" sz="1800" dirty="0"/>
              <a:t>: 10.1002/ev.39. </a:t>
            </a:r>
          </a:p>
          <a:p>
            <a:pPr marL="0" indent="0">
              <a:lnSpc>
                <a:spcPct val="80000"/>
              </a:lnSpc>
              <a:buNone/>
              <a:defRPr/>
            </a:pPr>
            <a:endParaRPr lang="en-US" altLang="en-US" sz="1200" dirty="0"/>
          </a:p>
          <a:p>
            <a:pPr marL="233363" indent="-233363">
              <a:spcAft>
                <a:spcPts val="600"/>
              </a:spcAft>
              <a:buFont typeface="Wingdings" pitchFamily="2" charset="2"/>
              <a:buNone/>
              <a:defRPr/>
            </a:pPr>
            <a:endParaRPr lang="en-US" altLang="en-US" sz="1200" dirty="0" smtClean="0"/>
          </a:p>
        </p:txBody>
      </p:sp>
      <p:sp>
        <p:nvSpPr>
          <p:cNvPr id="7"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22</a:t>
            </a:fld>
            <a:endParaRPr lang="en-US" sz="1400">
              <a:solidFill>
                <a:srgbClr val="898989"/>
              </a:solidFill>
              <a:cs typeface="Arial" charset="0"/>
            </a:endParaRPr>
          </a:p>
        </p:txBody>
      </p:sp>
    </p:spTree>
    <p:extLst>
      <p:ext uri="{BB962C8B-B14F-4D97-AF65-F5344CB8AC3E}">
        <p14:creationId xmlns:p14="http://schemas.microsoft.com/office/powerpoint/2010/main" val="2093279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01650" y="2286000"/>
            <a:ext cx="8180388" cy="2035175"/>
          </a:xfrm>
          <a:prstGeom prst="rect">
            <a:avLst/>
          </a:prstGeom>
          <a:solidFill>
            <a:srgbClr val="000000">
              <a:lumMod val="20000"/>
              <a:lumOff val="80000"/>
            </a:srgbClr>
          </a:solidFill>
          <a:ln w="9525" cap="flat" cmpd="sng" algn="ctr">
            <a:solidFill>
              <a:srgbClr val="000000">
                <a:lumMod val="7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9" name="Text Placeholder 1"/>
          <p:cNvSpPr txBox="1">
            <a:spLocks/>
          </p:cNvSpPr>
          <p:nvPr/>
        </p:nvSpPr>
        <p:spPr bwMode="auto">
          <a:xfrm>
            <a:off x="501650" y="1671638"/>
            <a:ext cx="8180388" cy="439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2"/>
              </a:buClr>
              <a:buSzPct val="75000"/>
              <a:buFont typeface="Wingdings" pitchFamily="2" charset="2"/>
              <a:buNone/>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274320" indent="-27432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612648" indent="-274320" algn="l" rtl="0" eaLnBrk="0" fontAlgn="base" hangingPunct="0">
              <a:spcBef>
                <a:spcPct val="20000"/>
              </a:spcBef>
              <a:spcAft>
                <a:spcPct val="0"/>
              </a:spcAft>
              <a:buClr>
                <a:schemeClr val="accent2"/>
              </a:buClr>
              <a:buSzPct val="70000"/>
              <a:buFont typeface="Courier New" pitchFamily="49" charset="0"/>
              <a:buChar char="­"/>
              <a:defRPr sz="2200">
                <a:solidFill>
                  <a:schemeClr val="tx1"/>
                </a:solidFill>
                <a:latin typeface="+mn-lt"/>
              </a:defRPr>
            </a:lvl4pPr>
            <a:lvl5pPr marL="1005840" indent="-273050" algn="l" rtl="0" eaLnBrk="0" fontAlgn="base" hangingPunct="0">
              <a:spcBef>
                <a:spcPct val="20000"/>
              </a:spcBef>
              <a:spcAft>
                <a:spcPct val="0"/>
              </a:spcAft>
              <a:buClr>
                <a:schemeClr val="bg2"/>
              </a:buClr>
              <a:buFont typeface="Courier New" pitchFamily="49" charset="0"/>
              <a:buChar char="o"/>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
                <a:srgbClr val="00007D"/>
              </a:buClr>
              <a:buSzPct val="75000"/>
              <a:buFont typeface="Wingdings" pitchFamily="2" charset="2"/>
              <a:buNone/>
              <a:tabLst/>
              <a:defRPr/>
            </a:pPr>
            <a:r>
              <a:rPr kumimoji="0" lang="en-US" altLang="en-US" sz="2400" b="0" i="0" u="none" strike="noStrike" kern="0" cap="none" spc="0" normalizeH="0" baseline="0" noProof="0" dirty="0" smtClean="0">
                <a:ln>
                  <a:noFill/>
                </a:ln>
                <a:solidFill>
                  <a:srgbClr val="000000"/>
                </a:solidFill>
                <a:effectLst/>
                <a:uLnTx/>
                <a:uFillTx/>
                <a:latin typeface="Arial"/>
                <a:ea typeface="+mn-ea"/>
                <a:cs typeface="Arial" panose="020B0604020202020204" pitchFamily="34" charset="0"/>
              </a:rPr>
              <a:t>For additional information, please contact</a:t>
            </a:r>
            <a:r>
              <a:rPr kumimoji="0" lang="en-US" altLang="en-US" sz="2000" b="0" i="0" u="none" strike="noStrike" kern="0" cap="none" spc="0" normalizeH="0" baseline="0" noProof="0" dirty="0" smtClean="0">
                <a:ln>
                  <a:noFill/>
                </a:ln>
                <a:solidFill>
                  <a:srgbClr val="000000"/>
                </a:solidFill>
                <a:effectLst/>
                <a:uLnTx/>
                <a:uFillTx/>
                <a:latin typeface="Arial"/>
                <a:ea typeface="+mn-ea"/>
                <a:cs typeface="Arial" panose="020B0604020202020204" pitchFamily="34" charset="0"/>
              </a:rPr>
              <a:t>:</a:t>
            </a:r>
          </a:p>
          <a:p>
            <a:pPr marL="0" marR="0" lvl="0" indent="0" algn="l" defTabSz="914400" rtl="0" eaLnBrk="0" fontAlgn="base" latinLnBrk="0" hangingPunct="0">
              <a:lnSpc>
                <a:spcPct val="100000"/>
              </a:lnSpc>
              <a:spcBef>
                <a:spcPct val="20000"/>
              </a:spcBef>
              <a:spcAft>
                <a:spcPct val="0"/>
              </a:spcAft>
              <a:buClr>
                <a:srgbClr val="00007D"/>
              </a:buClr>
              <a:buSzPct val="75000"/>
              <a:buFont typeface="Wingdings" pitchFamily="2" charset="2"/>
              <a:buNone/>
              <a:tabLst/>
              <a:defRPr/>
            </a:pPr>
            <a:endParaRPr kumimoji="0" lang="en-US" altLang="en-US" sz="2400" b="0" i="0" u="none" strike="noStrike" kern="0" cap="none" spc="0" normalizeH="0" baseline="0" noProof="0" dirty="0" smtClean="0">
              <a:ln>
                <a:noFill/>
              </a:ln>
              <a:solidFill>
                <a:srgbClr val="000000"/>
              </a:solidFill>
              <a:effectLst/>
              <a:uLnTx/>
              <a:uFillTx/>
              <a:latin typeface="Arial"/>
              <a:ea typeface="+mn-ea"/>
              <a:cs typeface="Arial" panose="020B0604020202020204" pitchFamily="34" charset="0"/>
            </a:endParaRPr>
          </a:p>
          <a:p>
            <a:pPr marL="0" marR="0" lvl="0" indent="0" algn="ctr" defTabSz="914400" rtl="0" eaLnBrk="0" fontAlgn="base" latinLnBrk="0" hangingPunct="0">
              <a:lnSpc>
                <a:spcPct val="100000"/>
              </a:lnSpc>
              <a:spcBef>
                <a:spcPts val="0"/>
              </a:spcBef>
              <a:spcAft>
                <a:spcPct val="0"/>
              </a:spcAft>
              <a:buClr>
                <a:srgbClr val="00007D"/>
              </a:buClr>
              <a:buSzPct val="75000"/>
              <a:buFont typeface="Wingdings" pitchFamily="2" charset="2"/>
              <a:buNone/>
              <a:tabLst/>
              <a:defRPr/>
            </a:pPr>
            <a:r>
              <a:rPr kumimoji="0" lang="en-US" altLang="en-US" sz="2000" b="0" i="0" u="none" strike="noStrike" kern="0" cap="none" spc="0" normalizeH="0" baseline="0" noProof="0" dirty="0" smtClean="0">
                <a:ln>
                  <a:noFill/>
                </a:ln>
                <a:solidFill>
                  <a:srgbClr val="000000"/>
                </a:solidFill>
                <a:effectLst/>
                <a:uLnTx/>
                <a:uFillTx/>
                <a:latin typeface="Arial"/>
                <a:ea typeface="+mn-ea"/>
                <a:cs typeface="Arial" panose="020B0604020202020204" pitchFamily="34" charset="0"/>
              </a:rPr>
              <a:t>CAPT Armen H. Thoumaian, PhD, USPHS </a:t>
            </a:r>
          </a:p>
          <a:p>
            <a:pPr marL="0" marR="0" lvl="0" indent="0" algn="ctr" defTabSz="914400" rtl="0" eaLnBrk="0" fontAlgn="base" latinLnBrk="0" hangingPunct="0">
              <a:lnSpc>
                <a:spcPct val="100000"/>
              </a:lnSpc>
              <a:spcBef>
                <a:spcPts val="0"/>
              </a:spcBef>
              <a:spcAft>
                <a:spcPct val="0"/>
              </a:spcAft>
              <a:buClr>
                <a:srgbClr val="00007D"/>
              </a:buClr>
              <a:buSzPct val="75000"/>
              <a:buFont typeface="Wingdings" pitchFamily="2" charset="2"/>
              <a:buNone/>
              <a:tabLst/>
              <a:defRPr/>
            </a:pPr>
            <a:r>
              <a:rPr lang="en-US" altLang="en-US" sz="2000" kern="0" dirty="0" smtClean="0">
                <a:solidFill>
                  <a:srgbClr val="000000"/>
                </a:solidFill>
                <a:latin typeface="Arial"/>
                <a:cs typeface="Arial" panose="020B0604020202020204" pitchFamily="34" charset="0"/>
              </a:rPr>
              <a:t>Defense Health Agency</a:t>
            </a:r>
          </a:p>
          <a:p>
            <a:pPr marL="0" marR="0" lvl="0" indent="0" algn="ctr" defTabSz="914400" rtl="0" eaLnBrk="0" fontAlgn="base" latinLnBrk="0" hangingPunct="0">
              <a:lnSpc>
                <a:spcPct val="100000"/>
              </a:lnSpc>
              <a:spcBef>
                <a:spcPts val="0"/>
              </a:spcBef>
              <a:spcAft>
                <a:spcPct val="0"/>
              </a:spcAft>
              <a:buClr>
                <a:srgbClr val="00007D"/>
              </a:buClr>
              <a:buSzPct val="75000"/>
              <a:buFont typeface="Wingdings" pitchFamily="2" charset="2"/>
              <a:buNone/>
              <a:tabLst/>
              <a:defRPr/>
            </a:pPr>
            <a:r>
              <a:rPr kumimoji="0" lang="en-US" altLang="en-US" sz="2000" b="0" i="0" u="none" strike="noStrike" kern="0" cap="none" spc="0" normalizeH="0" baseline="0" noProof="0" dirty="0" smtClean="0">
                <a:ln>
                  <a:noFill/>
                </a:ln>
                <a:solidFill>
                  <a:srgbClr val="000000"/>
                </a:solidFill>
                <a:effectLst/>
                <a:uLnTx/>
                <a:uFillTx/>
                <a:latin typeface="Arial"/>
                <a:ea typeface="+mn-ea"/>
                <a:cs typeface="Arial" panose="020B0604020202020204" pitchFamily="34" charset="0"/>
              </a:rPr>
              <a:t>Division of Strategy,</a:t>
            </a:r>
            <a:r>
              <a:rPr kumimoji="0" lang="en-US" altLang="en-US" sz="2000" b="0" i="0" u="none" strike="noStrike" kern="0" cap="none" spc="0" normalizeH="0" noProof="0" dirty="0" smtClean="0">
                <a:ln>
                  <a:noFill/>
                </a:ln>
                <a:solidFill>
                  <a:srgbClr val="000000"/>
                </a:solidFill>
                <a:effectLst/>
                <a:uLnTx/>
                <a:uFillTx/>
                <a:latin typeface="Arial"/>
                <a:ea typeface="+mn-ea"/>
                <a:cs typeface="Arial" panose="020B0604020202020204" pitchFamily="34" charset="0"/>
              </a:rPr>
              <a:t> Plans, and Functional Integration (J5)</a:t>
            </a:r>
            <a:endParaRPr kumimoji="0" lang="en-US" altLang="en-US" sz="2000" b="0" i="0" u="none" strike="noStrike" kern="0" cap="none" spc="0" normalizeH="0" baseline="0" noProof="0" dirty="0" smtClean="0">
              <a:ln>
                <a:noFill/>
              </a:ln>
              <a:solidFill>
                <a:srgbClr val="000000"/>
              </a:solidFill>
              <a:effectLst/>
              <a:uLnTx/>
              <a:uFillTx/>
              <a:latin typeface="Arial"/>
              <a:ea typeface="+mn-ea"/>
              <a:cs typeface="Arial" panose="020B0604020202020204" pitchFamily="34" charset="0"/>
            </a:endParaRPr>
          </a:p>
          <a:p>
            <a:pPr marL="0" marR="0" lvl="0" indent="0" algn="ctr" defTabSz="914400" rtl="0" eaLnBrk="0" fontAlgn="base" latinLnBrk="0" hangingPunct="0">
              <a:lnSpc>
                <a:spcPct val="100000"/>
              </a:lnSpc>
              <a:spcBef>
                <a:spcPts val="0"/>
              </a:spcBef>
              <a:spcAft>
                <a:spcPct val="0"/>
              </a:spcAft>
              <a:buClr>
                <a:srgbClr val="00007D"/>
              </a:buClr>
              <a:buSzPct val="75000"/>
              <a:buFont typeface="Wingdings" pitchFamily="2" charset="2"/>
              <a:buNone/>
              <a:tabLst/>
              <a:defRPr/>
            </a:pPr>
            <a:endParaRPr kumimoji="0" lang="en-US" altLang="en-US" sz="2000" b="0" i="0" u="none" strike="noStrike" kern="0" cap="none" spc="0" normalizeH="0" baseline="0" noProof="0" dirty="0" smtClean="0">
              <a:ln>
                <a:noFill/>
              </a:ln>
              <a:solidFill>
                <a:srgbClr val="000000"/>
              </a:solidFill>
              <a:effectLst/>
              <a:uLnTx/>
              <a:uFillTx/>
              <a:latin typeface="Arial"/>
              <a:ea typeface="+mn-ea"/>
              <a:cs typeface="Arial" panose="020B0604020202020204" pitchFamily="34" charset="0"/>
            </a:endParaRPr>
          </a:p>
          <a:p>
            <a:pPr marL="0" marR="0" lvl="0" indent="0" algn="ctr" defTabSz="914400" rtl="0" eaLnBrk="0" fontAlgn="base" latinLnBrk="0" hangingPunct="0">
              <a:lnSpc>
                <a:spcPct val="100000"/>
              </a:lnSpc>
              <a:spcBef>
                <a:spcPts val="0"/>
              </a:spcBef>
              <a:spcAft>
                <a:spcPct val="0"/>
              </a:spcAft>
              <a:buClr>
                <a:srgbClr val="00007D"/>
              </a:buClr>
              <a:buSzPct val="75000"/>
              <a:buFont typeface="Wingdings" pitchFamily="2" charset="2"/>
              <a:buNone/>
              <a:tabLst/>
              <a:defRPr/>
            </a:pPr>
            <a:r>
              <a:rPr kumimoji="0" lang="en-US" altLang="en-US" sz="2000" b="0" i="0" u="none" strike="noStrike" kern="0" cap="none" spc="0" normalizeH="0" baseline="0" noProof="0" dirty="0" smtClean="0">
                <a:ln>
                  <a:noFill/>
                </a:ln>
                <a:solidFill>
                  <a:srgbClr val="000000"/>
                </a:solidFill>
                <a:effectLst/>
                <a:uLnTx/>
                <a:uFillTx/>
                <a:latin typeface="Arial"/>
                <a:ea typeface="+mn-ea"/>
                <a:cs typeface="Arial" panose="020B0604020202020204" pitchFamily="34" charset="0"/>
              </a:rPr>
              <a:t>Email: </a:t>
            </a:r>
            <a:r>
              <a:rPr kumimoji="0" lang="en-US" altLang="en-US" sz="2000" b="0" i="0" u="none" strike="noStrike" kern="0" cap="none" spc="0" normalizeH="0" baseline="0" noProof="0" dirty="0" smtClean="0">
                <a:ln>
                  <a:noFill/>
                </a:ln>
                <a:solidFill>
                  <a:srgbClr val="8A8AB9">
                    <a:lumMod val="75000"/>
                  </a:srgbClr>
                </a:solidFill>
                <a:effectLst/>
                <a:uLnTx/>
                <a:uFillTx/>
                <a:latin typeface="Arial"/>
                <a:ea typeface="+mn-ea"/>
                <a:cs typeface="Arial" panose="020B0604020202020204" pitchFamily="34" charset="0"/>
              </a:rPr>
              <a:t>armen.h.thoumaian.mil@mail.mil</a:t>
            </a:r>
          </a:p>
          <a:p>
            <a:pPr marL="0" marR="0" lvl="0" indent="0" algn="l" defTabSz="914400" rtl="0" eaLnBrk="0" fontAlgn="base" latinLnBrk="0" hangingPunct="0">
              <a:lnSpc>
                <a:spcPct val="100000"/>
              </a:lnSpc>
              <a:spcBef>
                <a:spcPts val="0"/>
              </a:spcBef>
              <a:spcAft>
                <a:spcPct val="0"/>
              </a:spcAft>
              <a:buClr>
                <a:srgbClr val="00007D"/>
              </a:buClr>
              <a:buSzPct val="75000"/>
              <a:buFont typeface="Wingdings" pitchFamily="2" charset="2"/>
              <a:buNone/>
              <a:tabLst/>
              <a:defRPr/>
            </a:pPr>
            <a:r>
              <a:rPr kumimoji="0" lang="en-US" altLang="en-US" sz="2000" b="0" i="0" u="none" strike="noStrike" kern="0" cap="none" spc="0" normalizeH="0" baseline="0" noProof="0" dirty="0" smtClean="0">
                <a:ln>
                  <a:noFill/>
                </a:ln>
                <a:solidFill>
                  <a:srgbClr val="000000"/>
                </a:solidFill>
                <a:effectLst/>
                <a:uLnTx/>
                <a:uFillTx/>
                <a:latin typeface="Arial"/>
                <a:ea typeface="+mn-ea"/>
                <a:cs typeface="Arial" panose="020B0604020202020204" pitchFamily="34" charset="0"/>
              </a:rPr>
              <a:t> </a:t>
            </a:r>
          </a:p>
          <a:p>
            <a:pPr marL="0" marR="0" lvl="0" indent="0" algn="l" defTabSz="914400" rtl="0" eaLnBrk="0" fontAlgn="base" latinLnBrk="0" hangingPunct="0">
              <a:lnSpc>
                <a:spcPct val="100000"/>
              </a:lnSpc>
              <a:spcBef>
                <a:spcPts val="0"/>
              </a:spcBef>
              <a:spcAft>
                <a:spcPct val="0"/>
              </a:spcAft>
              <a:buClr>
                <a:srgbClr val="00007D"/>
              </a:buClr>
              <a:buSzPct val="75000"/>
              <a:buFont typeface="Wingdings" pitchFamily="2" charset="2"/>
              <a:buNone/>
              <a:tabLst/>
              <a:defRPr/>
            </a:pPr>
            <a:endParaRPr kumimoji="0" lang="en-US" altLang="en-US" sz="2400" b="0" i="0" u="none" strike="noStrike" kern="0" cap="none" spc="0" normalizeH="0" baseline="0" noProof="0" dirty="0" smtClean="0">
              <a:ln>
                <a:noFill/>
              </a:ln>
              <a:solidFill>
                <a:srgbClr val="000000"/>
              </a:solidFill>
              <a:effectLst/>
              <a:uLnTx/>
              <a:uFillTx/>
              <a:latin typeface="Arial"/>
              <a:ea typeface="+mn-ea"/>
              <a:cs typeface="Arial" panose="020B0604020202020204" pitchFamily="34" charset="0"/>
            </a:endParaRPr>
          </a:p>
          <a:p>
            <a:pPr marL="0" marR="0" lvl="0" indent="0" algn="l" defTabSz="914400" rtl="0" eaLnBrk="0" fontAlgn="base" latinLnBrk="0" hangingPunct="0">
              <a:lnSpc>
                <a:spcPct val="100000"/>
              </a:lnSpc>
              <a:spcBef>
                <a:spcPts val="0"/>
              </a:spcBef>
              <a:spcAft>
                <a:spcPct val="0"/>
              </a:spcAft>
              <a:buClr>
                <a:srgbClr val="00007D"/>
              </a:buClr>
              <a:buSzPct val="75000"/>
              <a:buFont typeface="Wingdings" pitchFamily="2" charset="2"/>
              <a:buNone/>
              <a:tabLst/>
              <a:defRPr/>
            </a:pPr>
            <a:endParaRPr kumimoji="0" lang="en-US" altLang="en-US" sz="2000" b="0" i="0" u="none" strike="noStrike" kern="0" cap="none" spc="0" normalizeH="0" baseline="0" noProof="0" dirty="0" smtClean="0">
              <a:ln>
                <a:noFill/>
              </a:ln>
              <a:solidFill>
                <a:srgbClr val="000000"/>
              </a:solidFill>
              <a:effectLst/>
              <a:uLnTx/>
              <a:uFillTx/>
              <a:latin typeface="Arial"/>
              <a:ea typeface="+mn-ea"/>
              <a:cs typeface="Arial" panose="020B0604020202020204" pitchFamily="34" charset="0"/>
            </a:endParaRPr>
          </a:p>
        </p:txBody>
      </p:sp>
      <p:sp>
        <p:nvSpPr>
          <p:cNvPr id="10"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23</a:t>
            </a:fld>
            <a:endParaRPr lang="en-US" sz="1400">
              <a:solidFill>
                <a:srgbClr val="898989"/>
              </a:solidFill>
              <a:cs typeface="Arial" charset="0"/>
            </a:endParaRPr>
          </a:p>
        </p:txBody>
      </p:sp>
    </p:spTree>
    <p:extLst>
      <p:ext uri="{BB962C8B-B14F-4D97-AF65-F5344CB8AC3E}">
        <p14:creationId xmlns:p14="http://schemas.microsoft.com/office/powerpoint/2010/main" val="4008137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24</a:t>
            </a:fld>
            <a:endParaRPr lang="en-US" sz="1400">
              <a:solidFill>
                <a:srgbClr val="898989"/>
              </a:solidFill>
              <a:cs typeface="Arial" charset="0"/>
            </a:endParaRPr>
          </a:p>
        </p:txBody>
      </p:sp>
    </p:spTree>
    <p:extLst>
      <p:ext uri="{BB962C8B-B14F-4D97-AF65-F5344CB8AC3E}">
        <p14:creationId xmlns:p14="http://schemas.microsoft.com/office/powerpoint/2010/main" val="3820676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114300" y="1660526"/>
            <a:ext cx="8928100" cy="4457700"/>
          </a:xfrm>
        </p:spPr>
        <p:txBody>
          <a:bodyPr/>
          <a:lstStyle/>
          <a:p>
            <a:r>
              <a:rPr lang="en-US" sz="1800" dirty="0"/>
              <a:t>Overview of the </a:t>
            </a:r>
            <a:r>
              <a:rPr lang="en-US" sz="1800" dirty="0" smtClean="0"/>
              <a:t>Defense Health Agency’s J5 Program </a:t>
            </a:r>
            <a:r>
              <a:rPr lang="en-US" sz="1800" dirty="0"/>
              <a:t>Evaluation </a:t>
            </a:r>
            <a:r>
              <a:rPr lang="en-US" sz="1800" dirty="0" smtClean="0"/>
              <a:t>Effort </a:t>
            </a:r>
          </a:p>
          <a:p>
            <a:r>
              <a:rPr lang="en-US" sz="1800" dirty="0" smtClean="0"/>
              <a:t>Strategic Framework for Multi-Phased Evaluation Approach</a:t>
            </a:r>
            <a:endParaRPr lang="en-US" sz="1800" dirty="0"/>
          </a:p>
          <a:p>
            <a:r>
              <a:rPr lang="en-US" sz="1800" dirty="0" smtClean="0"/>
              <a:t>Evaluation </a:t>
            </a:r>
            <a:r>
              <a:rPr lang="en-US" sz="1800" dirty="0"/>
              <a:t>Capacity Building (ECB) and </a:t>
            </a:r>
            <a:r>
              <a:rPr lang="en-US" sz="1800" dirty="0" smtClean="0"/>
              <a:t>Phased Integration </a:t>
            </a:r>
            <a:endParaRPr lang="en-US" sz="1800" dirty="0"/>
          </a:p>
          <a:p>
            <a:r>
              <a:rPr lang="en-US" sz="1800" dirty="0" smtClean="0"/>
              <a:t>Case Study - Psychological Health program to build cohesion, morale, and combat readiness through after-event debriefing techniques</a:t>
            </a:r>
          </a:p>
          <a:p>
            <a:pPr lvl="1"/>
            <a:r>
              <a:rPr lang="en-US" sz="1800" dirty="0" smtClean="0"/>
              <a:t>Program description (primary intent, logic model)</a:t>
            </a:r>
          </a:p>
          <a:p>
            <a:pPr lvl="1"/>
            <a:r>
              <a:rPr lang="en-US" sz="1800" dirty="0" smtClean="0"/>
              <a:t>Evaluation needs (Fidelity, Sustainability, Characteristics, Changes)</a:t>
            </a:r>
          </a:p>
          <a:p>
            <a:pPr lvl="1"/>
            <a:r>
              <a:rPr lang="en-US" sz="1800" dirty="0" smtClean="0"/>
              <a:t>Consultative activities to build evaluation capacity</a:t>
            </a:r>
          </a:p>
          <a:p>
            <a:pPr lvl="1"/>
            <a:r>
              <a:rPr lang="en-US" sz="1800" dirty="0" smtClean="0"/>
              <a:t>Plans to interpret cost effectiveness from inputs and outcomes </a:t>
            </a:r>
            <a:endParaRPr lang="en-US" sz="1800" dirty="0"/>
          </a:p>
          <a:p>
            <a:r>
              <a:rPr lang="en-US" sz="1800" dirty="0" smtClean="0"/>
              <a:t>Conclusion</a:t>
            </a:r>
            <a:endParaRPr lang="en-US" sz="1800" dirty="0"/>
          </a:p>
          <a:p>
            <a:r>
              <a:rPr lang="en-US" sz="1800" dirty="0" smtClean="0"/>
              <a:t>References</a:t>
            </a:r>
            <a:endParaRPr lang="en-US" sz="1800" dirty="0"/>
          </a:p>
          <a:p>
            <a:r>
              <a:rPr lang="en-US" sz="1800" dirty="0"/>
              <a:t>Questions</a:t>
            </a:r>
          </a:p>
          <a:p>
            <a:endParaRPr lang="en-US" sz="2400"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3</a:t>
            </a:fld>
            <a:endParaRPr lang="en-US" sz="1400">
              <a:solidFill>
                <a:srgbClr val="898989"/>
              </a:solidFill>
              <a:cs typeface="Arial" charset="0"/>
            </a:endParaRPr>
          </a:p>
        </p:txBody>
      </p:sp>
      <p:sp>
        <p:nvSpPr>
          <p:cNvPr id="5" name="Rectangle 4"/>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2750880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Overview of the Defense Health Agency’s J5 Program Evaluation Effort</a:t>
            </a:r>
            <a:r>
              <a:rPr lang="en-US" dirty="0">
                <a:solidFill>
                  <a:srgbClr val="FF0000"/>
                </a:solidFill>
              </a:rPr>
              <a:t/>
            </a:r>
            <a:br>
              <a:rPr lang="en-US" dirty="0">
                <a:solidFill>
                  <a:srgbClr val="FF0000"/>
                </a:solidFill>
              </a:rPr>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4</a:t>
            </a:fld>
            <a:endParaRPr lang="en-US" sz="1400">
              <a:solidFill>
                <a:srgbClr val="898989"/>
              </a:solidFill>
              <a:cs typeface="Arial" charset="0"/>
            </a:endParaRPr>
          </a:p>
        </p:txBody>
      </p:sp>
    </p:spTree>
    <p:extLst>
      <p:ext uri="{BB962C8B-B14F-4D97-AF65-F5344CB8AC3E}">
        <p14:creationId xmlns:p14="http://schemas.microsoft.com/office/powerpoint/2010/main" val="4281128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Introduction to </a:t>
            </a:r>
            <a:r>
              <a:rPr lang="en-US" sz="2800" dirty="0" smtClean="0"/>
              <a:t>the Defense Health Agency</a:t>
            </a:r>
            <a:endParaRPr lang="en-US" sz="2800" dirty="0"/>
          </a:p>
        </p:txBody>
      </p:sp>
      <p:sp>
        <p:nvSpPr>
          <p:cNvPr id="3" name="Content Placeholder 2"/>
          <p:cNvSpPr>
            <a:spLocks noGrp="1"/>
          </p:cNvSpPr>
          <p:nvPr>
            <p:ph idx="1"/>
          </p:nvPr>
        </p:nvSpPr>
        <p:spPr/>
        <p:txBody>
          <a:bodyPr/>
          <a:lstStyle/>
          <a:p>
            <a:r>
              <a:rPr lang="en-US" sz="2400" dirty="0"/>
              <a:t>Established October 1, 2013, the Defense Health </a:t>
            </a:r>
            <a:r>
              <a:rPr lang="en-US" sz="2400" dirty="0" smtClean="0"/>
              <a:t>Agency (DHA) </a:t>
            </a:r>
            <a:r>
              <a:rPr lang="en-US" sz="2400" dirty="0"/>
              <a:t>supports the delivery of integrated, affordable, and high quality health services to Military Health System (MHS) </a:t>
            </a:r>
            <a:r>
              <a:rPr lang="en-US" sz="2400" dirty="0" smtClean="0"/>
              <a:t>service </a:t>
            </a:r>
            <a:r>
              <a:rPr lang="en-US" sz="2400" dirty="0"/>
              <a:t>members, retirees, and their </a:t>
            </a:r>
            <a:r>
              <a:rPr lang="en-US" sz="2400" dirty="0" smtClean="0"/>
              <a:t>families</a:t>
            </a:r>
          </a:p>
          <a:p>
            <a:r>
              <a:rPr lang="en-US" sz="2400" dirty="0" smtClean="0"/>
              <a:t>The agency uses </a:t>
            </a:r>
            <a:r>
              <a:rPr lang="en-US" sz="2400" dirty="0"/>
              <a:t>a multidisciplinary approach to investigate complex issues in measuring, evaluating and analyzing the performance of healthcare delivery systems and develop innovative methods for financing high-quality health </a:t>
            </a:r>
            <a:r>
              <a:rPr lang="en-US" sz="2400" dirty="0" smtClean="0"/>
              <a:t>care</a:t>
            </a:r>
          </a:p>
          <a:p>
            <a:r>
              <a:rPr lang="en-US" sz="2400" dirty="0" smtClean="0"/>
              <a:t>The agency supports the aims of the Military Health System: </a:t>
            </a:r>
            <a:r>
              <a:rPr lang="en-US" sz="2400" dirty="0"/>
              <a:t>to increase </a:t>
            </a:r>
            <a:r>
              <a:rPr lang="en-US" sz="2400" dirty="0" smtClean="0"/>
              <a:t>readiness</a:t>
            </a:r>
            <a:r>
              <a:rPr lang="en-US" sz="2400" dirty="0"/>
              <a:t>, provide better care, and promote better health at a lower </a:t>
            </a:r>
            <a:r>
              <a:rPr lang="en-US" sz="2400" dirty="0" smtClean="0"/>
              <a:t>cost</a:t>
            </a:r>
            <a:endParaRPr lang="en-US" sz="2400" dirty="0"/>
          </a:p>
        </p:txBody>
      </p:sp>
      <p:sp>
        <p:nvSpPr>
          <p:cNvPr id="7"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5</a:t>
            </a:fld>
            <a:endParaRPr lang="en-US" sz="1400" dirty="0">
              <a:solidFill>
                <a:srgbClr val="898989"/>
              </a:solidFill>
              <a:cs typeface="Arial" charset="0"/>
            </a:endParaRPr>
          </a:p>
        </p:txBody>
      </p:sp>
      <p:sp>
        <p:nvSpPr>
          <p:cNvPr id="5" name="Rectangle 4"/>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3660617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DHA J5’s Evaluation Focus</a:t>
            </a:r>
            <a:endParaRPr lang="en-US" dirty="0"/>
          </a:p>
        </p:txBody>
      </p:sp>
      <p:sp>
        <p:nvSpPr>
          <p:cNvPr id="3" name="Content Placeholder 2"/>
          <p:cNvSpPr>
            <a:spLocks noGrp="1"/>
          </p:cNvSpPr>
          <p:nvPr>
            <p:ph idx="1"/>
          </p:nvPr>
        </p:nvSpPr>
        <p:spPr/>
        <p:txBody>
          <a:bodyPr/>
          <a:lstStyle/>
          <a:p>
            <a:r>
              <a:rPr lang="en-US" dirty="0"/>
              <a:t>Part of a multifaceted approach by the Defense Department to examine program quality, effectiveness and </a:t>
            </a:r>
            <a:r>
              <a:rPr lang="en-US" dirty="0" smtClean="0"/>
              <a:t>costs, the DHA </a:t>
            </a:r>
            <a:r>
              <a:rPr lang="en-US" dirty="0"/>
              <a:t>J5 </a:t>
            </a:r>
            <a:r>
              <a:rPr lang="en-US" dirty="0" smtClean="0"/>
              <a:t>program evaluation effort:</a:t>
            </a:r>
            <a:endParaRPr lang="en-US" dirty="0"/>
          </a:p>
          <a:p>
            <a:pPr lvl="1"/>
            <a:r>
              <a:rPr lang="en-US" dirty="0" smtClean="0"/>
              <a:t>Evaluates programs </a:t>
            </a:r>
            <a:r>
              <a:rPr lang="en-US" dirty="0"/>
              <a:t>in response to legislative, executive and Defense Department </a:t>
            </a:r>
            <a:r>
              <a:rPr lang="en-US" dirty="0" smtClean="0"/>
              <a:t>initiatives</a:t>
            </a:r>
            <a:endParaRPr lang="en-US" dirty="0"/>
          </a:p>
          <a:p>
            <a:pPr lvl="1"/>
            <a:r>
              <a:rPr lang="en-US" dirty="0" smtClean="0"/>
              <a:t>Implements an </a:t>
            </a:r>
            <a:r>
              <a:rPr lang="en-US" dirty="0"/>
              <a:t>evidence-based approach to program evaluation as well as education, training and consultation services to build evaluation capacity</a:t>
            </a:r>
          </a:p>
          <a:p>
            <a:endParaRPr lang="en-US" dirty="0"/>
          </a:p>
          <a:p>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6</a:t>
            </a:fld>
            <a:endParaRPr lang="en-US" sz="1400">
              <a:solidFill>
                <a:srgbClr val="898989"/>
              </a:solidFill>
              <a:cs typeface="Arial" charset="0"/>
            </a:endParaRPr>
          </a:p>
        </p:txBody>
      </p:sp>
      <p:sp>
        <p:nvSpPr>
          <p:cNvPr id="5" name="Rectangle 4"/>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2526195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Strategic Framework for Multi-Phased Evaluation Approach</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7</a:t>
            </a:fld>
            <a:endParaRPr lang="en-US" sz="1400">
              <a:solidFill>
                <a:srgbClr val="898989"/>
              </a:solidFill>
              <a:cs typeface="Arial" charset="0"/>
            </a:endParaRPr>
          </a:p>
        </p:txBody>
      </p:sp>
    </p:spTree>
    <p:extLst>
      <p:ext uri="{BB962C8B-B14F-4D97-AF65-F5344CB8AC3E}">
        <p14:creationId xmlns:p14="http://schemas.microsoft.com/office/powerpoint/2010/main" val="3831962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Phases in Building Evaluation Capacity</a:t>
            </a:r>
            <a:endParaRPr lang="en-US" dirty="0"/>
          </a:p>
        </p:txBody>
      </p:sp>
      <p:sp>
        <p:nvSpPr>
          <p:cNvPr id="22" name="Rectangle 21"/>
          <p:cNvSpPr/>
          <p:nvPr/>
        </p:nvSpPr>
        <p:spPr>
          <a:xfrm>
            <a:off x="148582" y="2850309"/>
            <a:ext cx="2541863" cy="2001189"/>
          </a:xfrm>
          <a:prstGeom prst="rect">
            <a:avLst/>
          </a:prstGeom>
          <a:solidFill>
            <a:srgbClr val="00007D">
              <a:lumMod val="75000"/>
            </a:srgbClr>
          </a:solidFill>
          <a:ln w="9525" cap="flat" cmpd="sng" algn="ctr">
            <a:solidFill>
              <a:srgbClr val="000000">
                <a:lumMod val="50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b="1" i="0" u="none" strike="noStrike" kern="0" cap="none" spc="0" normalizeH="0" baseline="0" noProof="0" dirty="0">
                <a:ln>
                  <a:noFill/>
                </a:ln>
                <a:solidFill>
                  <a:srgbClr val="FFFFFF"/>
                </a:solidFill>
                <a:effectLst/>
                <a:uLnTx/>
                <a:uFillTx/>
                <a:latin typeface="Arial"/>
                <a:ea typeface="+mn-ea"/>
                <a:cs typeface="+mn-cs"/>
              </a:rPr>
              <a:t>Program </a:t>
            </a:r>
            <a:r>
              <a:rPr kumimoji="0" lang="en-US" b="1" i="0" u="none" strike="noStrike" kern="0" cap="none" spc="0" normalizeH="0" baseline="0" noProof="0" dirty="0" smtClean="0">
                <a:ln>
                  <a:noFill/>
                </a:ln>
                <a:solidFill>
                  <a:srgbClr val="FFFFFF"/>
                </a:solidFill>
                <a:effectLst/>
                <a:uLnTx/>
                <a:uFillTx/>
                <a:latin typeface="Arial"/>
                <a:ea typeface="+mn-ea"/>
                <a:cs typeface="+mn-cs"/>
              </a:rPr>
              <a:t>Assessment</a:t>
            </a:r>
            <a:r>
              <a:rPr kumimoji="0" lang="en-US" b="1" i="0" u="none" strike="noStrike" kern="0" cap="none" spc="0" normalizeH="0" noProof="0" dirty="0" smtClean="0">
                <a:ln>
                  <a:noFill/>
                </a:ln>
                <a:solidFill>
                  <a:srgbClr val="FFFFFF"/>
                </a:solidFill>
                <a:effectLst/>
                <a:uLnTx/>
                <a:uFillTx/>
                <a:latin typeface="Arial"/>
                <a:ea typeface="+mn-ea"/>
                <a:cs typeface="+mn-cs"/>
              </a:rPr>
              <a:t> of Evaluation Capacity (Phase I)</a:t>
            </a:r>
            <a:endParaRPr kumimoji="0" lang="en-US" b="1" i="0" u="none" strike="noStrike" kern="0" cap="none" spc="0" normalizeH="0" baseline="0" noProof="0" dirty="0">
              <a:ln>
                <a:noFill/>
              </a:ln>
              <a:solidFill>
                <a:srgbClr val="FFFFFF"/>
              </a:solidFill>
              <a:effectLst/>
              <a:uLnTx/>
              <a:uFillTx/>
              <a:latin typeface="Arial"/>
              <a:ea typeface="+mn-ea"/>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rPr>
              <a:t>Comprehensive </a:t>
            </a:r>
            <a:r>
              <a:rPr kumimoji="0" lang="en-US" sz="1400" b="0" i="0" u="none" strike="noStrike" kern="0" cap="none" spc="0" normalizeH="0" baseline="0" noProof="0" dirty="0" smtClean="0">
                <a:ln>
                  <a:noFill/>
                </a:ln>
                <a:solidFill>
                  <a:srgbClr val="FFFFFF"/>
                </a:solidFill>
                <a:effectLst/>
                <a:uLnTx/>
                <a:uFillTx/>
                <a:latin typeface="Arial"/>
                <a:ea typeface="+mn-ea"/>
                <a:cs typeface="+mn-cs"/>
              </a:rPr>
              <a:t>telephone interviews and site visits </a:t>
            </a:r>
            <a:r>
              <a:rPr kumimoji="0" lang="en-US" sz="1400" b="0" i="0" u="none" strike="noStrike" kern="0" cap="none" spc="0" normalizeH="0" baseline="0" noProof="0" dirty="0">
                <a:ln>
                  <a:noFill/>
                </a:ln>
                <a:solidFill>
                  <a:srgbClr val="FFFFFF"/>
                </a:solidFill>
                <a:effectLst/>
                <a:uLnTx/>
                <a:uFillTx/>
                <a:latin typeface="Arial"/>
                <a:ea typeface="+mn-ea"/>
                <a:cs typeface="+mn-cs"/>
              </a:rPr>
              <a:t>to provide baseline data on program functioning and evaluability</a:t>
            </a:r>
          </a:p>
        </p:txBody>
      </p:sp>
      <p:sp>
        <p:nvSpPr>
          <p:cNvPr id="23" name="Rectangle 22"/>
          <p:cNvSpPr/>
          <p:nvPr/>
        </p:nvSpPr>
        <p:spPr>
          <a:xfrm>
            <a:off x="2996954" y="1691884"/>
            <a:ext cx="3280753" cy="1230313"/>
          </a:xfrm>
          <a:prstGeom prst="rect">
            <a:avLst/>
          </a:prstGeom>
          <a:solidFill>
            <a:srgbClr val="00007D">
              <a:lumMod val="75000"/>
            </a:srgbClr>
          </a:solidFill>
          <a:ln w="9525" cap="flat" cmpd="sng" algn="ctr">
            <a:solidFill>
              <a:srgbClr val="000000">
                <a:lumMod val="50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lang="en-US" b="1" kern="0" dirty="0" smtClean="0">
                <a:solidFill>
                  <a:srgbClr val="FFFFFF"/>
                </a:solidFill>
                <a:latin typeface="Arial"/>
              </a:rPr>
              <a:t>Program Consultation (Phase II)</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FFFFFF"/>
                </a:solidFill>
                <a:effectLst/>
                <a:uLnTx/>
                <a:uFillTx/>
                <a:latin typeface="Arial"/>
                <a:ea typeface="+mn-ea"/>
                <a:cs typeface="+mn-cs"/>
              </a:rPr>
              <a:t>Tailored</a:t>
            </a:r>
            <a:r>
              <a:rPr kumimoji="0" lang="en-US" sz="1400" b="0" i="0" u="none" strike="noStrike" kern="0" cap="none" spc="0" normalizeH="0" noProof="0" dirty="0" smtClean="0">
                <a:ln>
                  <a:noFill/>
                </a:ln>
                <a:solidFill>
                  <a:srgbClr val="FFFFFF"/>
                </a:solidFill>
                <a:effectLst/>
                <a:uLnTx/>
                <a:uFillTx/>
                <a:latin typeface="Arial"/>
                <a:ea typeface="+mn-ea"/>
                <a:cs typeface="+mn-cs"/>
              </a:rPr>
              <a:t> training &amp; consultations to build evaluation capacity</a:t>
            </a:r>
            <a:endParaRPr kumimoji="0" lang="en-US" sz="1400" b="0" i="0" u="none" strike="noStrike" kern="0" cap="none" spc="0" normalizeH="0" baseline="0" noProof="0" dirty="0">
              <a:ln>
                <a:noFill/>
              </a:ln>
              <a:solidFill>
                <a:srgbClr val="FFFFFF"/>
              </a:solidFill>
              <a:effectLst/>
              <a:uLnTx/>
              <a:uFillTx/>
              <a:latin typeface="Arial"/>
              <a:ea typeface="+mn-ea"/>
              <a:cs typeface="+mn-cs"/>
            </a:endParaRPr>
          </a:p>
        </p:txBody>
      </p:sp>
      <p:sp>
        <p:nvSpPr>
          <p:cNvPr id="24" name="Rectangle 23"/>
          <p:cNvSpPr/>
          <p:nvPr/>
        </p:nvSpPr>
        <p:spPr>
          <a:xfrm>
            <a:off x="6506317" y="2867894"/>
            <a:ext cx="2497015" cy="2072157"/>
          </a:xfrm>
          <a:prstGeom prst="rect">
            <a:avLst/>
          </a:prstGeom>
          <a:solidFill>
            <a:srgbClr val="00007D">
              <a:lumMod val="75000"/>
            </a:srgbClr>
          </a:solidFill>
          <a:ln w="9525" cap="flat" cmpd="sng" algn="ctr">
            <a:solidFill>
              <a:srgbClr val="000000">
                <a:lumMod val="50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Arial"/>
                <a:ea typeface="+mn-ea"/>
                <a:cs typeface="+mn-cs"/>
              </a:rPr>
              <a:t> </a:t>
            </a:r>
            <a:endParaRPr kumimoji="0" lang="en-US" sz="2000" b="1" i="0" u="none" strike="noStrike" kern="0" cap="none" spc="0" normalizeH="0" baseline="0" noProof="0" dirty="0" smtClean="0">
              <a:ln>
                <a:noFill/>
              </a:ln>
              <a:solidFill>
                <a:srgbClr val="FFFFFF"/>
              </a:solidFill>
              <a:effectLst/>
              <a:uLnTx/>
              <a:uFillTx/>
              <a:latin typeface="Arial"/>
              <a:ea typeface="+mn-ea"/>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smtClean="0">
                <a:ln>
                  <a:noFill/>
                </a:ln>
                <a:solidFill>
                  <a:srgbClr val="FFFFFF"/>
                </a:solidFill>
                <a:effectLst/>
                <a:uLnTx/>
                <a:uFillTx/>
                <a:latin typeface="Arial"/>
                <a:ea typeface="+mn-ea"/>
                <a:cs typeface="+mn-cs"/>
              </a:rPr>
              <a:t>Outcomes Demonstrations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0" u="none" strike="noStrike" kern="0" cap="none" spc="0" normalizeH="0" baseline="0" noProof="0" dirty="0" smtClean="0">
                <a:ln>
                  <a:noFill/>
                </a:ln>
                <a:solidFill>
                  <a:srgbClr val="FFFFFF"/>
                </a:solidFill>
                <a:effectLst/>
                <a:uLnTx/>
                <a:uFillTx/>
                <a:latin typeface="Arial"/>
                <a:ea typeface="+mn-ea"/>
                <a:cs typeface="+mn-cs"/>
              </a:rPr>
              <a:t>(Phase III)</a:t>
            </a:r>
          </a:p>
          <a:p>
            <a:pPr marL="0" marR="0" lvl="0" indent="0" algn="ctr" defTabSz="914400" eaLnBrk="1" fontAlgn="base" latinLnBrk="0" hangingPunct="1">
              <a:lnSpc>
                <a:spcPct val="100000"/>
              </a:lnSpc>
              <a:spcBef>
                <a:spcPct val="0"/>
              </a:spcBef>
              <a:spcAft>
                <a:spcPct val="0"/>
              </a:spcAft>
              <a:buClrTx/>
              <a:buSzTx/>
              <a:buFontTx/>
              <a:buNone/>
              <a:tabLst/>
              <a:defRPr/>
            </a:pPr>
            <a:r>
              <a:rPr lang="en-US" sz="1400" kern="0" noProof="0" dirty="0" smtClean="0">
                <a:solidFill>
                  <a:srgbClr val="FFFFFF"/>
                </a:solidFill>
                <a:latin typeface="Arial"/>
              </a:rPr>
              <a:t>Facilitate </a:t>
            </a:r>
            <a:r>
              <a:rPr lang="en-US" sz="1400" kern="0" dirty="0" smtClean="0">
                <a:solidFill>
                  <a:srgbClr val="FFFFFF"/>
                </a:solidFill>
                <a:latin typeface="Arial"/>
              </a:rPr>
              <a:t>evaluation </a:t>
            </a:r>
            <a:r>
              <a:rPr lang="en-US" sz="1400" kern="0" noProof="0" dirty="0" smtClean="0">
                <a:solidFill>
                  <a:srgbClr val="FFFFFF"/>
                </a:solidFill>
                <a:latin typeface="Arial"/>
              </a:rPr>
              <a:t>planning, analysis and review to demonstrate targeted changes in outcomes </a:t>
            </a:r>
            <a:endParaRPr kumimoji="0" lang="en-US" sz="1400" i="0" u="none" strike="noStrike" kern="0" cap="none" spc="0" normalizeH="0" baseline="0" noProof="0" dirty="0" smtClean="0">
              <a:ln>
                <a:noFill/>
              </a:ln>
              <a:solidFill>
                <a:srgbClr val="FFFFFF"/>
              </a:solidFill>
              <a:effectLst/>
              <a:uLnTx/>
              <a:uFillTx/>
              <a:latin typeface="Arial"/>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20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30" name="Slide Number Placeholder 4"/>
          <p:cNvSpPr>
            <a:spLocks noGrp="1"/>
          </p:cNvSpPr>
          <p:nvPr>
            <p:ph type="sldNum" sz="quarter" idx="12"/>
          </p:nvPr>
        </p:nvSpPr>
        <p:spPr bwMode="auto">
          <a:xfrm>
            <a:off x="7620000" y="64325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8</a:t>
            </a:fld>
            <a:endParaRPr lang="en-US" sz="1400">
              <a:solidFill>
                <a:srgbClr val="898989"/>
              </a:solidFill>
              <a:cs typeface="Arial" charset="0"/>
            </a:endParaRPr>
          </a:p>
        </p:txBody>
      </p:sp>
      <p:sp>
        <p:nvSpPr>
          <p:cNvPr id="32" name="Rectangle 31"/>
          <p:cNvSpPr/>
          <p:nvPr/>
        </p:nvSpPr>
        <p:spPr>
          <a:xfrm>
            <a:off x="2967155" y="4915384"/>
            <a:ext cx="3310549" cy="1223492"/>
          </a:xfrm>
          <a:prstGeom prst="rect">
            <a:avLst/>
          </a:prstGeom>
          <a:solidFill>
            <a:srgbClr val="00007D">
              <a:lumMod val="75000"/>
            </a:srgbClr>
          </a:solidFill>
          <a:ln w="9525" cap="flat" cmpd="sng" algn="ctr">
            <a:solidFill>
              <a:srgbClr val="000000">
                <a:lumMod val="50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600" b="1" kern="0" dirty="0" smtClean="0">
                <a:solidFill>
                  <a:srgbClr val="FFFFFF"/>
                </a:solidFill>
                <a:latin typeface="Arial"/>
              </a:rPr>
              <a:t>Cost Effectiveness (CE) </a:t>
            </a:r>
            <a:r>
              <a:rPr kumimoji="0" lang="en-US" sz="1600" b="1" i="0" u="none" strike="noStrike" kern="0" cap="none" spc="0" normalizeH="0" baseline="0" noProof="0" dirty="0" smtClean="0">
                <a:ln>
                  <a:noFill/>
                </a:ln>
                <a:solidFill>
                  <a:srgbClr val="FFFFFF"/>
                </a:solidFill>
                <a:effectLst/>
                <a:uLnTx/>
                <a:uFillTx/>
                <a:latin typeface="Arial"/>
                <a:ea typeface="+mn-ea"/>
                <a:cs typeface="+mn-cs"/>
              </a:rPr>
              <a:t>Demonstrations (Phase IV)</a:t>
            </a:r>
          </a:p>
          <a:p>
            <a:pPr marL="0" marR="0" lvl="0" indent="0" algn="ctr" defTabSz="914400" eaLnBrk="1" fontAlgn="base" latinLnBrk="0" hangingPunct="1">
              <a:lnSpc>
                <a:spcPct val="100000"/>
              </a:lnSpc>
              <a:spcBef>
                <a:spcPct val="0"/>
              </a:spcBef>
              <a:spcAft>
                <a:spcPct val="0"/>
              </a:spcAft>
              <a:buClrTx/>
              <a:buSzTx/>
              <a:buFontTx/>
              <a:buNone/>
              <a:tabLst/>
              <a:defRPr/>
            </a:pPr>
            <a:r>
              <a:rPr lang="en-US" sz="1400" kern="0" dirty="0" smtClean="0">
                <a:solidFill>
                  <a:srgbClr val="FFFFFF"/>
                </a:solidFill>
                <a:latin typeface="Arial"/>
              </a:rPr>
              <a:t>Apply CE and other critical cost ratios to magnitude of outcomes changes</a:t>
            </a:r>
            <a:endParaRPr kumimoji="0" lang="en-US" sz="20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1" name="Bent Arrow 10"/>
          <p:cNvSpPr/>
          <p:nvPr/>
        </p:nvSpPr>
        <p:spPr>
          <a:xfrm>
            <a:off x="1213334" y="2018580"/>
            <a:ext cx="1783620" cy="831730"/>
          </a:xfrm>
          <a:prstGeom prst="bentArrow">
            <a:avLst/>
          </a:prstGeom>
          <a:solidFill>
            <a:srgbClr val="99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Left-Up Arrow 11"/>
          <p:cNvSpPr/>
          <p:nvPr/>
        </p:nvSpPr>
        <p:spPr>
          <a:xfrm rot="16200000">
            <a:off x="6710245" y="1586041"/>
            <a:ext cx="858215" cy="1723295"/>
          </a:xfrm>
          <a:prstGeom prst="leftUpArrow">
            <a:avLst/>
          </a:prstGeom>
          <a:solidFill>
            <a:srgbClr val="99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Up Arrow 12"/>
          <p:cNvSpPr/>
          <p:nvPr/>
        </p:nvSpPr>
        <p:spPr>
          <a:xfrm>
            <a:off x="6308231" y="4972971"/>
            <a:ext cx="1692767" cy="816394"/>
          </a:xfrm>
          <a:prstGeom prst="leftUpArrow">
            <a:avLst/>
          </a:prstGeom>
          <a:solidFill>
            <a:srgbClr val="99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Bent-Up Arrow 14"/>
          <p:cNvSpPr/>
          <p:nvPr/>
        </p:nvSpPr>
        <p:spPr>
          <a:xfrm rot="10800000" flipV="1">
            <a:off x="1107829" y="4853222"/>
            <a:ext cx="1828800" cy="822960"/>
          </a:xfrm>
          <a:prstGeom prst="bentUpArrow">
            <a:avLst/>
          </a:prstGeom>
          <a:solidFill>
            <a:srgbClr val="99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a:off x="3669327" y="3542275"/>
            <a:ext cx="2197893" cy="0"/>
          </a:xfrm>
          <a:prstGeom prst="line">
            <a:avLst/>
          </a:prstGeom>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3760606" y="4252828"/>
            <a:ext cx="2106614" cy="0"/>
          </a:xfrm>
          <a:prstGeom prst="line">
            <a:avLst/>
          </a:prstGeom>
          <a:ln/>
        </p:spPr>
        <p:style>
          <a:lnRef idx="1">
            <a:schemeClr val="dk1"/>
          </a:lnRef>
          <a:fillRef idx="0">
            <a:schemeClr val="dk1"/>
          </a:fillRef>
          <a:effectRef idx="0">
            <a:schemeClr val="dk1"/>
          </a:effectRef>
          <a:fontRef idx="minor">
            <a:schemeClr val="tx1"/>
          </a:fontRef>
        </p:style>
      </p:cxnSp>
      <p:sp>
        <p:nvSpPr>
          <p:cNvPr id="35" name="TextBox 1"/>
          <p:cNvSpPr txBox="1">
            <a:spLocks noChangeArrowheads="1"/>
          </p:cNvSpPr>
          <p:nvPr/>
        </p:nvSpPr>
        <p:spPr bwMode="auto">
          <a:xfrm>
            <a:off x="3501053" y="3614465"/>
            <a:ext cx="24431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0" algn="ctr" defTabSz="914400" eaLnBrk="1" fontAlgn="base" hangingPunct="1">
              <a:spcBef>
                <a:spcPct val="0"/>
              </a:spcBef>
              <a:spcAft>
                <a:spcPct val="0"/>
              </a:spcAft>
              <a:defRPr/>
            </a:pPr>
            <a:r>
              <a:rPr lang="en-US" altLang="en-US" sz="1600" b="1" kern="0" dirty="0">
                <a:solidFill>
                  <a:srgbClr val="000000"/>
                </a:solidFill>
              </a:rPr>
              <a:t>Enhanced Evaluation Capabilities</a:t>
            </a:r>
          </a:p>
        </p:txBody>
      </p:sp>
      <p:cxnSp>
        <p:nvCxnSpPr>
          <p:cNvPr id="8" name="Straight Arrow Connector 7"/>
          <p:cNvCxnSpPr/>
          <p:nvPr/>
        </p:nvCxnSpPr>
        <p:spPr>
          <a:xfrm>
            <a:off x="2707698" y="3278037"/>
            <a:ext cx="3749040" cy="0"/>
          </a:xfrm>
          <a:prstGeom prst="straightConnector1">
            <a:avLst/>
          </a:prstGeom>
          <a:ln>
            <a:solidFill>
              <a:srgbClr val="9999FF"/>
            </a:solidFill>
            <a:prstDash val="dash"/>
            <a:tailEnd type="triangle"/>
          </a:ln>
        </p:spPr>
        <p:style>
          <a:lnRef idx="3">
            <a:schemeClr val="accent1"/>
          </a:lnRef>
          <a:fillRef idx="0">
            <a:schemeClr val="accent1"/>
          </a:fillRef>
          <a:effectRef idx="2">
            <a:schemeClr val="accent1"/>
          </a:effectRef>
          <a:fontRef idx="minor">
            <a:schemeClr val="tx1"/>
          </a:fontRef>
        </p:style>
      </p:cxnSp>
      <p:cxnSp>
        <p:nvCxnSpPr>
          <p:cNvPr id="10" name="Straight Arrow Connector 9"/>
          <p:cNvCxnSpPr/>
          <p:nvPr/>
        </p:nvCxnSpPr>
        <p:spPr>
          <a:xfrm flipV="1">
            <a:off x="3501053" y="2922197"/>
            <a:ext cx="0" cy="1993187"/>
          </a:xfrm>
          <a:prstGeom prst="straightConnector1">
            <a:avLst/>
          </a:prstGeom>
          <a:ln>
            <a:solidFill>
              <a:srgbClr val="9999FF"/>
            </a:solidFill>
            <a:prstDash val="dash"/>
            <a:tailEnd type="triangle"/>
          </a:ln>
        </p:spPr>
        <p:style>
          <a:lnRef idx="3">
            <a:schemeClr val="accent1"/>
          </a:lnRef>
          <a:fillRef idx="0">
            <a:schemeClr val="accent1"/>
          </a:fillRef>
          <a:effectRef idx="2">
            <a:schemeClr val="accent1"/>
          </a:effectRef>
          <a:fontRef idx="minor">
            <a:schemeClr val="tx1"/>
          </a:fontRef>
        </p:style>
      </p:cxnSp>
      <p:sp>
        <p:nvSpPr>
          <p:cNvPr id="17" name="Rectangle 16"/>
          <p:cNvSpPr/>
          <p:nvPr/>
        </p:nvSpPr>
        <p:spPr>
          <a:xfrm>
            <a:off x="228600" y="6385023"/>
            <a:ext cx="1585370" cy="307777"/>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Calibri" panose="020F0502020204030204" pitchFamily="34" charset="0"/>
                <a:ea typeface="Calibri" panose="020F0502020204030204" pitchFamily="34" charset="0"/>
                <a:cs typeface="Times New Roman" panose="02020603050405020304" pitchFamily="18" charset="0"/>
              </a:rPr>
              <a:t>Engility Proprietary</a:t>
            </a:r>
            <a:endParaRPr lang="en-US" sz="1400" dirty="0"/>
          </a:p>
        </p:txBody>
      </p:sp>
    </p:spTree>
    <p:extLst>
      <p:ext uri="{BB962C8B-B14F-4D97-AF65-F5344CB8AC3E}">
        <p14:creationId xmlns:p14="http://schemas.microsoft.com/office/powerpoint/2010/main" val="8447322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Evaluation </a:t>
            </a:r>
            <a:r>
              <a:rPr lang="en-US" dirty="0"/>
              <a:t>Capacity Building (ECB) and </a:t>
            </a:r>
            <a:r>
              <a:rPr lang="en-US" dirty="0" smtClean="0"/>
              <a:t>Phased Integration</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4"/>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Calibri" charset="0"/>
                <a:ea typeface="ＭＳ Ｐゴシック" charset="0"/>
                <a:cs typeface="MS PGothic" charset="0"/>
              </a:defRPr>
            </a:lvl1pPr>
            <a:lvl2pPr marL="37931725" indent="-37474525">
              <a:defRPr sz="2400">
                <a:solidFill>
                  <a:schemeClr val="tx1"/>
                </a:solidFill>
                <a:latin typeface="Calibri" charset="0"/>
                <a:ea typeface="MS PGothic" charset="0"/>
                <a:cs typeface="MS PGothic" charset="0"/>
              </a:defRPr>
            </a:lvl2pPr>
            <a:lvl3pPr>
              <a:defRPr sz="22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Lucida Sans Unicode" charset="0"/>
              <a:buChar char="▹"/>
              <a:defRPr sz="2000">
                <a:solidFill>
                  <a:schemeClr val="tx1"/>
                </a:solidFill>
                <a:latin typeface="Calibri" charset="0"/>
                <a:ea typeface="MS PGothic" charset="0"/>
                <a:cs typeface="MS PGothic" charset="0"/>
              </a:defRPr>
            </a:lvl9pPr>
          </a:lstStyle>
          <a:p>
            <a:fld id="{F68CB9FA-C897-8740-A43A-E1FFF237A6E6}" type="slidenum">
              <a:rPr lang="en-US" sz="1400">
                <a:solidFill>
                  <a:srgbClr val="898989"/>
                </a:solidFill>
                <a:cs typeface="Arial" charset="0"/>
              </a:rPr>
              <a:pPr/>
              <a:t>9</a:t>
            </a:fld>
            <a:endParaRPr lang="en-US" sz="1400">
              <a:solidFill>
                <a:srgbClr val="898989"/>
              </a:solidFill>
              <a:cs typeface="Arial" charset="0"/>
            </a:endParaRPr>
          </a:p>
        </p:txBody>
      </p:sp>
    </p:spTree>
    <p:extLst>
      <p:ext uri="{BB962C8B-B14F-4D97-AF65-F5344CB8AC3E}">
        <p14:creationId xmlns:p14="http://schemas.microsoft.com/office/powerpoint/2010/main" val="2902199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Building Evaluation Capacity in Psychological Health and Traumatic Brain Injury Programs  Presented by Captain Arme&quot;/&gt;&lt;property id=&quot;20307&quot; value=&quot;257&quot;/&gt;&lt;/object&gt;&lt;object type=&quot;3&quot; unique_id=&quot;10004&quot;&gt;&lt;property id=&quot;20148&quot; value=&quot;5&quot;/&gt;&lt;property id=&quot;20300&quot; value=&quot;Slide 2 - &amp;quot;Disclosures&amp;quot;&quot;/&gt;&lt;property id=&quot;20307&quot; value=&quot;259&quot;/&gt;&lt;/object&gt;&lt;object type=&quot;3&quot; unique_id=&quot;10005&quot;&gt;&lt;property id=&quot;20148&quot; value=&quot;5&quot;/&gt;&lt;property id=&quot;20300&quot; value=&quot;Slide 3 - &amp;quot;Agenda&amp;quot;&quot;/&gt;&lt;property id=&quot;20307&quot; value=&quot;260&quot;/&gt;&lt;/object&gt;&lt;object type=&quot;3&quot; unique_id=&quot;10006&quot;&gt;&lt;property id=&quot;20148&quot; value=&quot;5&quot;/&gt;&lt;property id=&quot;20300&quot; value=&quot;Slide 4 - &amp;quot;Overview of DCoE’s PEI Initiative&amp;quot;&quot;/&gt;&lt;property id=&quot;20307&quot; value=&quot;262&quot;/&gt;&lt;/object&gt;&lt;object type=&quot;3&quot; unique_id=&quot;10007&quot;&gt;&lt;property id=&quot;20148&quot; value=&quot;5&quot;/&gt;&lt;property id=&quot;20300&quot; value=&quot;Slide 5 - &amp;quot;Introduction to DCoE&amp;quot;&quot;/&gt;&lt;property id=&quot;20307&quot; value=&quot;261&quot;/&gt;&lt;/object&gt;&lt;object type=&quot;3&quot; unique_id=&quot;10008&quot;&gt;&lt;property id=&quot;20148&quot; value=&quot;5&quot;/&gt;&lt;property id=&quot;20300&quot; value=&quot;Slide 6 - &amp;quot;Impetus for DCoE’s PEI Initiative&amp;quot;&quot;/&gt;&lt;property id=&quot;20307&quot; value=&quot;263&quot;/&gt;&lt;/object&gt;&lt;object type=&quot;3&quot; unique_id=&quot;10009&quot;&gt;&lt;property id=&quot;20148&quot; value=&quot;5&quot;/&gt;&lt;property id=&quot;20300&quot; value=&quot;Slide 7 - &amp;quot;DCoE’s Responsibilities&amp;quot;&quot;/&gt;&lt;property id=&quot;20307&quot; value=&quot;264&quot;/&gt;&lt;/object&gt;&lt;object type=&quot;3&quot; unique_id=&quot;10010&quot;&gt;&lt;property id=&quot;20148&quot; value=&quot;5&quot;/&gt;&lt;property id=&quot;20300&quot; value=&quot;Slide 8 - &amp;quot;DCoE’s PEI Initiative&amp;quot;&quot;/&gt;&lt;property id=&quot;20307&quot; value=&quot;265&quot;/&gt;&lt;/object&gt;&lt;object type=&quot;3&quot; unique_id=&quot;10011&quot;&gt;&lt;property id=&quot;20148&quot; value=&quot;5&quot;/&gt;&lt;property id=&quot;20300&quot; value=&quot;Slide 9 - &amp;quot;What Is ECB and Why Is It Needed?&amp;quot;&quot;/&gt;&lt;property id=&quot;20307&quot; value=&quot;266&quot;/&gt;&lt;/object&gt;&lt;object type=&quot;3&quot; unique_id=&quot;10012&quot;&gt;&lt;property id=&quot;20148&quot; value=&quot;5&quot;/&gt;&lt;property id=&quot;20300&quot; value=&quot;Slide 10 - &amp;quot;ECB Definition and Drivers&amp;quot;&quot;/&gt;&lt;property id=&quot;20307&quot; value=&quot;267&quot;/&gt;&lt;/object&gt;&lt;object type=&quot;3&quot; unique_id=&quot;10013&quot;&gt;&lt;property id=&quot;20148&quot; value=&quot;5&quot;/&gt;&lt;property id=&quot;20300&quot; value=&quot;Slide 11 - &amp;quot;ECB Model&amp;quot;&quot;/&gt;&lt;property id=&quot;20307&quot; value=&quot;268&quot;/&gt;&lt;/object&gt;&lt;object type=&quot;3&quot; unique_id=&quot;10014&quot;&gt;&lt;property id=&quot;20148&quot; value=&quot;5&quot;/&gt;&lt;property id=&quot;20300&quot; value=&quot;Slide 12 - &amp;quot;DCoE’s Approach to ECB&amp;quot;&quot;/&gt;&lt;property id=&quot;20307&quot; value=&quot;269&quot;/&gt;&lt;/object&gt;&lt;object type=&quot;3&quot; unique_id=&quot;10015&quot;&gt;&lt;property id=&quot;20148&quot; value=&quot;5&quot;/&gt;&lt;property id=&quot;20300&quot; value=&quot;Slide 13 - &amp;quot;DCoE’s Education, Training and Consultation (ETC) Services&amp;quot;&quot;/&gt;&lt;property id=&quot;20307&quot; value=&quot;270&quot;/&gt;&lt;/object&gt;&lt;object type=&quot;3&quot; unique_id=&quot;10016&quot;&gt;&lt;property id=&quot;20148&quot; value=&quot;5&quot;/&gt;&lt;property id=&quot;20300&quot; value=&quot;Slide 14 - &amp;quot;DCoE’s Tailored ETC Services&amp;quot;&quot;/&gt;&lt;property id=&quot;20307&quot; value=&quot;271&quot;/&gt;&lt;/object&gt;&lt;object type=&quot;3&quot; unique_id=&quot;10017&quot;&gt;&lt;property id=&quot;20148&quot; value=&quot;5&quot;/&gt;&lt;property id=&quot;20300&quot; value=&quot;Slide 15 - &amp;quot;Preparation Phase: Designing Tailored ETC Services&amp;quot;&quot;/&gt;&lt;property id=&quot;20307&quot; value=&quot;272&quot;/&gt;&lt;/object&gt;&lt;object type=&quot;3&quot; unique_id=&quot;10018&quot;&gt;&lt;property id=&quot;20148&quot; value=&quot;5&quot;/&gt;&lt;property id=&quot;20300&quot; value=&quot;Slide 16 - &amp;quot;Execution Phase: Implementing Tailored ETC Services&amp;quot;&quot;/&gt;&lt;property id=&quot;20307&quot; value=&quot;273&quot;/&gt;&lt;/object&gt;&lt;object type=&quot;3&quot; unique_id=&quot;10019&quot;&gt;&lt;property id=&quot;20148&quot; value=&quot;5&quot;/&gt;&lt;property id=&quot;20300&quot; value=&quot;Slide 17 - &amp;quot;Feedback Phase: Evaluating Tailored ETC Services&amp;quot;&quot;/&gt;&lt;property id=&quot;20307&quot; value=&quot;274&quot;/&gt;&lt;/object&gt;&lt;object type=&quot;3&quot; unique_id=&quot;10020&quot;&gt;&lt;property id=&quot;20148&quot; value=&quot;5&quot;/&gt;&lt;property id=&quot;20300&quot; value=&quot;Slide 18 - &amp;quot;Feedback Phase: Sustaining Tailored ETC Services&amp;quot;&quot;/&gt;&lt;property id=&quot;20307&quot; value=&quot;275&quot;/&gt;&lt;/object&gt;&lt;object type=&quot;3&quot; unique_id=&quot;10021&quot;&gt;&lt;property id=&quot;20148&quot; value=&quot;5&quot;/&gt;&lt;property id=&quot;20300&quot; value=&quot;Slide 19 - &amp;quot;Conclusion&amp;quot;&quot;/&gt;&lt;property id=&quot;20307&quot; value=&quot;276&quot;/&gt;&lt;/object&gt;&lt;object type=&quot;3&quot; unique_id=&quot;10022&quot;&gt;&lt;property id=&quot;20148&quot; value=&quot;5&quot;/&gt;&lt;property id=&quot;20300&quot; value=&quot;Slide 20 - &amp;quot;Lessons Learned&amp;quot;&quot;/&gt;&lt;property id=&quot;20307&quot; value=&quot;277&quot;/&gt;&lt;/object&gt;&lt;object type=&quot;3&quot; unique_id=&quot;10023&quot;&gt;&lt;property id=&quot;20148&quot; value=&quot;5&quot;/&gt;&lt;property id=&quot;20300&quot; value=&quot;Slide 21 - &amp;quot;Key Takeaways&amp;quot;&quot;/&gt;&lt;property id=&quot;20307&quot; value=&quot;278&quot;/&gt;&lt;/object&gt;&lt;object type=&quot;3&quot; unique_id=&quot;10024&quot;&gt;&lt;property id=&quot;20148&quot; value=&quot;5&quot;/&gt;&lt;property id=&quot;20300&quot; value=&quot;Slide 22 - &amp;quot;Ongoing Support Offerings &amp;quot;&quot;/&gt;&lt;property id=&quot;20307&quot; value=&quot;280&quot;/&gt;&lt;/object&gt;&lt;object type=&quot;3&quot; unique_id=&quot;10025&quot;&gt;&lt;property id=&quot;20148&quot; value=&quot;5&quot;/&gt;&lt;property id=&quot;20300&quot; value=&quot;Slide 23 - &amp;quot;Contact Information&amp;quot;&quot;/&gt;&lt;property id=&quot;20307&quot; value=&quot;282&quot;/&gt;&lt;/object&gt;&lt;object type=&quot;3&quot; unique_id=&quot;10026&quot;&gt;&lt;property id=&quot;20148&quot; value=&quot;5&quot;/&gt;&lt;property id=&quot;20300&quot; value=&quot;Slide 24 - &amp;quot;References &amp;amp; Resources&amp;quot;&quot;/&gt;&lt;property id=&quot;20307&quot; value=&quot;284&quot;/&gt;&lt;/object&gt;&lt;object type=&quot;3&quot; unique_id=&quot;10027&quot;&gt;&lt;property id=&quot;20148&quot; value=&quot;5&quot;/&gt;&lt;property id=&quot;20300&quot; value=&quot;Slide 25 - &amp;quot;References&amp;quot;&quot;/&gt;&lt;property id=&quot;20307&quot; value=&quot;285&quot;/&gt;&lt;/object&gt;&lt;object type=&quot;3&quot; unique_id=&quot;10028&quot;&gt;&lt;property id=&quot;20148&quot; value=&quot;5&quot;/&gt;&lt;property id=&quot;20300&quot; value=&quot;Slide 26 - &amp;quot;Resources&amp;quot;&quot;/&gt;&lt;property id=&quot;20307&quot; value=&quot;286&quot;/&gt;&lt;/object&gt;&lt;object type=&quot;3&quot; unique_id=&quot;10029&quot;&gt;&lt;property id=&quot;20148&quot; value=&quot;5&quot;/&gt;&lt;property id=&quot;20300&quot; value=&quot;Slide 27 - &amp;quot;Questions?&amp;quot;&quot;/&gt;&lt;property id=&quot;20307&quot; value=&quot;283&quot;/&gt;&lt;/object&gt;&lt;/object&gt;&lt;object type=&quot;8&quot; unique_id=&quot;10058&quot;&gt;&lt;/object&gt;&lt;/object&gt;&lt;/database&gt;"/>
  <p:tag name="MMPROD_NEXTUNIQUEID" val="10009"/>
  <p:tag name="SECTOMILLISECCONVERTED" val="1"/>
</p:tagLst>
</file>

<file path=ppt/theme/theme1.xml><?xml version="1.0" encoding="utf-8"?>
<a:theme xmlns:a="http://schemas.openxmlformats.org/drawingml/2006/main" name="DH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US Consulting On-screen XS WHT_R1.5V_0109">
  <a:themeElements>
    <a:clrScheme name="US Consulting On-screen XS WHT_R1.5_032508 16">
      <a:dk1>
        <a:srgbClr val="000000"/>
      </a:dk1>
      <a:lt1>
        <a:srgbClr val="FFFFFF"/>
      </a:lt1>
      <a:dk2>
        <a:srgbClr val="4066B2"/>
      </a:dk2>
      <a:lt2>
        <a:srgbClr val="000066"/>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fontScheme name="US Consulting On-screen XS WHT_R1.5_0325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4066B2"/>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231775" marR="0" indent="-231775" algn="l" defTabSz="914400" rtl="0" eaLnBrk="1" fontAlgn="base" latinLnBrk="0" hangingPunct="1">
          <a:lnSpc>
            <a:spcPct val="106000"/>
          </a:lnSpc>
          <a:spcBef>
            <a:spcPct val="0"/>
          </a:spcBef>
          <a:spcAft>
            <a:spcPct val="0"/>
          </a:spcAft>
          <a:buClrTx/>
          <a:buSzTx/>
          <a:buFont typeface="Wingdings 2" pitchFamily="18" charset="2"/>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4066B2"/>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231775" marR="0" indent="-231775" algn="l" defTabSz="914400" rtl="0" eaLnBrk="1" fontAlgn="base" latinLnBrk="0" hangingPunct="1">
          <a:lnSpc>
            <a:spcPct val="106000"/>
          </a:lnSpc>
          <a:spcBef>
            <a:spcPct val="0"/>
          </a:spcBef>
          <a:spcAft>
            <a:spcPct val="0"/>
          </a:spcAft>
          <a:buClrTx/>
          <a:buSzTx/>
          <a:buFont typeface="Wingdings 2" pitchFamily="18" charset="2"/>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US Consulting On-screen XS WHT_R1.5_03250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Consulting On-screen XS WHT_R1.5_03250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Consulting On-screen XS WHT_R1.5_03250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Consulting On-screen XS WHT_R1.5_03250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Consulting On-screen XS WHT_R1.5_03250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Consulting On-screen XS WHT_R1.5_03250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Consulting On-screen XS WHT_R1.5_03250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S Consulting On-screen XS WHT_R1.5_032508 8">
        <a:dk1>
          <a:srgbClr val="000000"/>
        </a:dk1>
        <a:lt1>
          <a:srgbClr val="FFFFFF"/>
        </a:lt1>
        <a:dk2>
          <a:srgbClr val="B2CADB"/>
        </a:dk2>
        <a:lt2>
          <a:srgbClr val="1D3A6A"/>
        </a:lt2>
        <a:accent1>
          <a:srgbClr val="DED3B6"/>
        </a:accent1>
        <a:accent2>
          <a:srgbClr val="EAB58E"/>
        </a:accent2>
        <a:accent3>
          <a:srgbClr val="FFFFFF"/>
        </a:accent3>
        <a:accent4>
          <a:srgbClr val="000000"/>
        </a:accent4>
        <a:accent5>
          <a:srgbClr val="ECE6D7"/>
        </a:accent5>
        <a:accent6>
          <a:srgbClr val="D4A480"/>
        </a:accent6>
        <a:hlink>
          <a:srgbClr val="F5DDCB"/>
        </a:hlink>
        <a:folHlink>
          <a:srgbClr val="FEF2D2"/>
        </a:folHlink>
      </a:clrScheme>
      <a:clrMap bg1="lt1" tx1="dk1" bg2="lt2" tx2="dk2" accent1="accent1" accent2="accent2" accent3="accent3" accent4="accent4" accent5="accent5" accent6="accent6" hlink="hlink" folHlink="folHlink"/>
    </a:extraClrScheme>
    <a:extraClrScheme>
      <a:clrScheme name="US Consulting On-screen XS WHT_R1.5_032508 9">
        <a:dk1>
          <a:srgbClr val="000000"/>
        </a:dk1>
        <a:lt1>
          <a:srgbClr val="FFFFFF"/>
        </a:lt1>
        <a:dk2>
          <a:srgbClr val="FEF2D2"/>
        </a:dk2>
        <a:lt2>
          <a:srgbClr val="1D3A6A"/>
        </a:lt2>
        <a:accent1>
          <a:srgbClr val="B2CADB"/>
        </a:accent1>
        <a:accent2>
          <a:srgbClr val="DED3B6"/>
        </a:accent2>
        <a:accent3>
          <a:srgbClr val="FFFFFF"/>
        </a:accent3>
        <a:accent4>
          <a:srgbClr val="000000"/>
        </a:accent4>
        <a:accent5>
          <a:srgbClr val="D5E1EA"/>
        </a:accent5>
        <a:accent6>
          <a:srgbClr val="C9BFA5"/>
        </a:accent6>
        <a:hlink>
          <a:srgbClr val="EAB58E"/>
        </a:hlink>
        <a:folHlink>
          <a:srgbClr val="F5DDCB"/>
        </a:folHlink>
      </a:clrScheme>
      <a:clrMap bg1="lt1" tx1="dk1" bg2="lt2" tx2="dk2" accent1="accent1" accent2="accent2" accent3="accent3" accent4="accent4" accent5="accent5" accent6="accent6" hlink="hlink" folHlink="folHlink"/>
    </a:extraClrScheme>
    <a:extraClrScheme>
      <a:clrScheme name="US Consulting On-screen XS WHT_R1.5_032508 10">
        <a:dk1>
          <a:srgbClr val="000000"/>
        </a:dk1>
        <a:lt1>
          <a:srgbClr val="FFFFFF"/>
        </a:lt1>
        <a:dk2>
          <a:srgbClr val="F1EDE1"/>
        </a:dk2>
        <a:lt2>
          <a:srgbClr val="091D5D"/>
        </a:lt2>
        <a:accent1>
          <a:srgbClr val="9DA5BE"/>
        </a:accent1>
        <a:accent2>
          <a:srgbClr val="85C2FE"/>
        </a:accent2>
        <a:accent3>
          <a:srgbClr val="FFFFFF"/>
        </a:accent3>
        <a:accent4>
          <a:srgbClr val="000000"/>
        </a:accent4>
        <a:accent5>
          <a:srgbClr val="CCCFDB"/>
        </a:accent5>
        <a:accent6>
          <a:srgbClr val="78B0E6"/>
        </a:accent6>
        <a:hlink>
          <a:srgbClr val="ADD6FF"/>
        </a:hlink>
        <a:folHlink>
          <a:srgbClr val="D6EBFF"/>
        </a:folHlink>
      </a:clrScheme>
      <a:clrMap bg1="lt1" tx1="dk1" bg2="lt2" tx2="dk2" accent1="accent1" accent2="accent2" accent3="accent3" accent4="accent4" accent5="accent5" accent6="accent6" hlink="hlink" folHlink="folHlink"/>
    </a:extraClrScheme>
    <a:extraClrScheme>
      <a:clrScheme name="US Consulting On-screen XS WHT_R1.5_032508 11">
        <a:dk1>
          <a:srgbClr val="AFAFAF"/>
        </a:dk1>
        <a:lt1>
          <a:srgbClr val="FFFFFF"/>
        </a:lt1>
        <a:dk2>
          <a:srgbClr val="F1EDE1"/>
        </a:dk2>
        <a:lt2>
          <a:srgbClr val="091D5D"/>
        </a:lt2>
        <a:accent1>
          <a:srgbClr val="85C2FE"/>
        </a:accent1>
        <a:accent2>
          <a:srgbClr val="ADD6FF"/>
        </a:accent2>
        <a:accent3>
          <a:srgbClr val="FFFFFF"/>
        </a:accent3>
        <a:accent4>
          <a:srgbClr val="959595"/>
        </a:accent4>
        <a:accent5>
          <a:srgbClr val="C2DDFE"/>
        </a:accent5>
        <a:accent6>
          <a:srgbClr val="9CC2E7"/>
        </a:accent6>
        <a:hlink>
          <a:srgbClr val="C6C1D6"/>
        </a:hlink>
        <a:folHlink>
          <a:srgbClr val="F1EDE1"/>
        </a:folHlink>
      </a:clrScheme>
      <a:clrMap bg1="lt1" tx1="dk1" bg2="lt2" tx2="dk2" accent1="accent1" accent2="accent2" accent3="accent3" accent4="accent4" accent5="accent5" accent6="accent6" hlink="hlink" folHlink="folHlink"/>
    </a:extraClrScheme>
    <a:extraClrScheme>
      <a:clrScheme name="US Consulting On-screen XS WHT_R1.5_032508 12">
        <a:dk1>
          <a:srgbClr val="000000"/>
        </a:dk1>
        <a:lt1>
          <a:srgbClr val="FFFFFF"/>
        </a:lt1>
        <a:dk2>
          <a:srgbClr val="F1EDE1"/>
        </a:dk2>
        <a:lt2>
          <a:srgbClr val="091D5D"/>
        </a:lt2>
        <a:accent1>
          <a:srgbClr val="85C2FE"/>
        </a:accent1>
        <a:accent2>
          <a:srgbClr val="ADD6FF"/>
        </a:accent2>
        <a:accent3>
          <a:srgbClr val="FFFFFF"/>
        </a:accent3>
        <a:accent4>
          <a:srgbClr val="000000"/>
        </a:accent4>
        <a:accent5>
          <a:srgbClr val="C2DDFE"/>
        </a:accent5>
        <a:accent6>
          <a:srgbClr val="9CC2E7"/>
        </a:accent6>
        <a:hlink>
          <a:srgbClr val="C6C1D6"/>
        </a:hlink>
        <a:folHlink>
          <a:srgbClr val="F1EDE1"/>
        </a:folHlink>
      </a:clrScheme>
      <a:clrMap bg1="lt1" tx1="dk1" bg2="lt2" tx2="dk2" accent1="accent1" accent2="accent2" accent3="accent3" accent4="accent4" accent5="accent5" accent6="accent6" hlink="hlink" folHlink="folHlink"/>
    </a:extraClrScheme>
    <a:extraClrScheme>
      <a:clrScheme name="US Consulting On-screen XS WHT_R1.5_032508 13">
        <a:dk1>
          <a:srgbClr val="000000"/>
        </a:dk1>
        <a:lt1>
          <a:srgbClr val="FFFFFF"/>
        </a:lt1>
        <a:dk2>
          <a:srgbClr val="F1EDE1"/>
        </a:dk2>
        <a:lt2>
          <a:srgbClr val="091D5D"/>
        </a:lt2>
        <a:accent1>
          <a:srgbClr val="85C2FE"/>
        </a:accent1>
        <a:accent2>
          <a:srgbClr val="ADD6FF"/>
        </a:accent2>
        <a:accent3>
          <a:srgbClr val="FFFFFF"/>
        </a:accent3>
        <a:accent4>
          <a:srgbClr val="000000"/>
        </a:accent4>
        <a:accent5>
          <a:srgbClr val="C2DDFE"/>
        </a:accent5>
        <a:accent6>
          <a:srgbClr val="9CC2E7"/>
        </a:accent6>
        <a:hlink>
          <a:srgbClr val="C6C1D6"/>
        </a:hlink>
        <a:folHlink>
          <a:srgbClr val="D6EBFF"/>
        </a:folHlink>
      </a:clrScheme>
      <a:clrMap bg1="lt1" tx1="dk1" bg2="lt2" tx2="dk2" accent1="accent1" accent2="accent2" accent3="accent3" accent4="accent4" accent5="accent5" accent6="accent6" hlink="hlink" folHlink="folHlink"/>
    </a:extraClrScheme>
    <a:extraClrScheme>
      <a:clrScheme name="US Consulting On-screen XS WHT_R1.5_032508 14">
        <a:dk1>
          <a:srgbClr val="000000"/>
        </a:dk1>
        <a:lt1>
          <a:srgbClr val="FFFFFF"/>
        </a:lt1>
        <a:dk2>
          <a:srgbClr val="CCD6EB"/>
        </a:dk2>
        <a:lt2>
          <a:srgbClr val="000066"/>
        </a:lt2>
        <a:accent1>
          <a:srgbClr val="40B3B3"/>
        </a:accent1>
        <a:accent2>
          <a:srgbClr val="B2C1E0"/>
        </a:accent2>
        <a:accent3>
          <a:srgbClr val="FFFFFF"/>
        </a:accent3>
        <a:accent4>
          <a:srgbClr val="000000"/>
        </a:accent4>
        <a:accent5>
          <a:srgbClr val="AFD6D6"/>
        </a:accent5>
        <a:accent6>
          <a:srgbClr val="A1AFCB"/>
        </a:accent6>
        <a:hlink>
          <a:srgbClr val="66C2C2"/>
        </a:hlink>
        <a:folHlink>
          <a:srgbClr val="8CA3D1"/>
        </a:folHlink>
      </a:clrScheme>
      <a:clrMap bg1="lt1" tx1="dk1" bg2="lt2" tx2="dk2" accent1="accent1" accent2="accent2" accent3="accent3" accent4="accent4" accent5="accent5" accent6="accent6" hlink="hlink" folHlink="folHlink"/>
    </a:extraClrScheme>
    <a:extraClrScheme>
      <a:clrScheme name="US Consulting On-screen XS WHT_R1.5_032508 15">
        <a:dk1>
          <a:srgbClr val="000000"/>
        </a:dk1>
        <a:lt1>
          <a:srgbClr val="FFFFFF"/>
        </a:lt1>
        <a:dk2>
          <a:srgbClr val="4066B2"/>
        </a:dk2>
        <a:lt2>
          <a:srgbClr val="000066"/>
        </a:lt2>
        <a:accent1>
          <a:srgbClr val="003399"/>
        </a:accent1>
        <a:accent2>
          <a:srgbClr val="80CCCC"/>
        </a:accent2>
        <a:accent3>
          <a:srgbClr val="FFFFFF"/>
        </a:accent3>
        <a:accent4>
          <a:srgbClr val="000000"/>
        </a:accent4>
        <a:accent5>
          <a:srgbClr val="AAADCA"/>
        </a:accent5>
        <a:accent6>
          <a:srgbClr val="73B9B9"/>
        </a:accent6>
        <a:hlink>
          <a:srgbClr val="8099CC"/>
        </a:hlink>
        <a:folHlink>
          <a:srgbClr val="009999"/>
        </a:folHlink>
      </a:clrScheme>
      <a:clrMap bg1="lt1" tx1="dk1" bg2="lt2" tx2="dk2" accent1="accent1" accent2="accent2" accent3="accent3" accent4="accent4" accent5="accent5" accent6="accent6" hlink="hlink" folHlink="folHlink"/>
    </a:extraClrScheme>
    <a:extraClrScheme>
      <a:clrScheme name="US Consulting On-screen XS WHT_R1.5_032508 16">
        <a:dk1>
          <a:srgbClr val="000000"/>
        </a:dk1>
        <a:lt1>
          <a:srgbClr val="FFFFFF"/>
        </a:lt1>
        <a:dk2>
          <a:srgbClr val="4066B2"/>
        </a:dk2>
        <a:lt2>
          <a:srgbClr val="000066"/>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DHA.thmx</Template>
  <TotalTime>8081</TotalTime>
  <Words>3521</Words>
  <Application>Microsoft Office PowerPoint</Application>
  <PresentationFormat>On-screen Show (4:3)</PresentationFormat>
  <Paragraphs>360</Paragraphs>
  <Slides>24</Slides>
  <Notes>24</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24</vt:i4>
      </vt:variant>
    </vt:vector>
  </HeadingPairs>
  <TitlesOfParts>
    <vt:vector size="40" baseType="lpstr">
      <vt:lpstr>ＭＳ Ｐゴシック</vt:lpstr>
      <vt:lpstr>ＭＳ Ｐゴシック</vt:lpstr>
      <vt:lpstr>Aharoni</vt:lpstr>
      <vt:lpstr>Arial</vt:lpstr>
      <vt:lpstr>Calibri</vt:lpstr>
      <vt:lpstr>Constantia</vt:lpstr>
      <vt:lpstr>Courier New</vt:lpstr>
      <vt:lpstr>Lucida Sans Unicode</vt:lpstr>
      <vt:lpstr>Stencil</vt:lpstr>
      <vt:lpstr>Symbol</vt:lpstr>
      <vt:lpstr>Times New Roman</vt:lpstr>
      <vt:lpstr>Verdana</vt:lpstr>
      <vt:lpstr>Wingdings</vt:lpstr>
      <vt:lpstr>Wingdings 2</vt:lpstr>
      <vt:lpstr>DHA</vt:lpstr>
      <vt:lpstr>3_US Consulting On-screen XS WHT_R1.5V_0109</vt:lpstr>
      <vt:lpstr>Evaluation Capacity Building: Toward Program and Cost Effectiveness in the Military  Presented by J. Elizabeth Perkins, PhD  Julianne R. Manchester, PhD Richard G. Best, PhD Christopher Heffner, BS  10 November 2017</vt:lpstr>
      <vt:lpstr>Disclosures</vt:lpstr>
      <vt:lpstr>Agenda</vt:lpstr>
      <vt:lpstr>Overview of the Defense Health Agency’s J5 Program Evaluation Effort </vt:lpstr>
      <vt:lpstr>Introduction to the Defense Health Agency</vt:lpstr>
      <vt:lpstr>DHA J5’s Evaluation Focus</vt:lpstr>
      <vt:lpstr>Strategic Framework for Multi-Phased Evaluation Approach</vt:lpstr>
      <vt:lpstr>Four Phases in Building Evaluation Capacity</vt:lpstr>
      <vt:lpstr>Evaluation Capacity Building (ECB) and Phased Integration</vt:lpstr>
      <vt:lpstr>ECB Definition and Drivers</vt:lpstr>
      <vt:lpstr>PowerPoint Presentation</vt:lpstr>
      <vt:lpstr>Evaluation Phases and ECB</vt:lpstr>
      <vt:lpstr>Case Study:  Psychological Health Program that Intends to Build Cohesion, Morale and Combat Readiness</vt:lpstr>
      <vt:lpstr>Case Study: Program Description</vt:lpstr>
      <vt:lpstr>Case Study: Phases I-II – Identifying and Addressing Evaluation Needs </vt:lpstr>
      <vt:lpstr>Case Study: Phase III – ECB Consultation</vt:lpstr>
      <vt:lpstr>Case Study: Phase IV – Cost Effectiveness</vt:lpstr>
      <vt:lpstr>Conclusion</vt:lpstr>
      <vt:lpstr>Key Takeaways</vt:lpstr>
      <vt:lpstr>Key Takeaways (continued)</vt:lpstr>
      <vt:lpstr>References</vt:lpstr>
      <vt:lpstr> </vt:lpstr>
      <vt:lpstr>PowerPoint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Development and Acquisition Directorate  RADM Bruce A. Doll Director, Research, Development &amp; Acquisition  Defense Health Agency</dc:title>
  <dc:creator>Chris Lundquist</dc:creator>
  <cp:lastModifiedBy>Manchester, Julianne @ EngilityCorp</cp:lastModifiedBy>
  <cp:revision>140</cp:revision>
  <cp:lastPrinted>2017-11-01T15:50:56Z</cp:lastPrinted>
  <dcterms:created xsi:type="dcterms:W3CDTF">2015-07-27T20:34:05Z</dcterms:created>
  <dcterms:modified xsi:type="dcterms:W3CDTF">2017-11-09T12:04:06Z</dcterms:modified>
</cp:coreProperties>
</file>