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6" r:id="rId2"/>
    <p:sldId id="260" r:id="rId3"/>
    <p:sldId id="265" r:id="rId4"/>
    <p:sldId id="257" r:id="rId5"/>
    <p:sldId id="278" r:id="rId6"/>
    <p:sldId id="262" r:id="rId7"/>
    <p:sldId id="274" r:id="rId8"/>
    <p:sldId id="263" r:id="rId9"/>
    <p:sldId id="290" r:id="rId10"/>
    <p:sldId id="291" r:id="rId11"/>
    <p:sldId id="292" r:id="rId12"/>
    <p:sldId id="276" r:id="rId13"/>
    <p:sldId id="279" r:id="rId14"/>
    <p:sldId id="269" r:id="rId15"/>
    <p:sldId id="277" r:id="rId16"/>
    <p:sldId id="271" r:id="rId17"/>
    <p:sldId id="268" r:id="rId18"/>
    <p:sldId id="264" r:id="rId19"/>
    <p:sldId id="287" r:id="rId20"/>
    <p:sldId id="296" r:id="rId21"/>
    <p:sldId id="272" r:id="rId22"/>
    <p:sldId id="270" r:id="rId23"/>
    <p:sldId id="283" r:id="rId24"/>
    <p:sldId id="289" r:id="rId25"/>
    <p:sldId id="282" r:id="rId26"/>
    <p:sldId id="295" r:id="rId27"/>
    <p:sldId id="297" r:id="rId28"/>
    <p:sldId id="293" r:id="rId29"/>
    <p:sldId id="284" r:id="rId30"/>
    <p:sldId id="281" r:id="rId31"/>
    <p:sldId id="273" r:id="rId32"/>
    <p:sldId id="298"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25C79E-F36F-4EE0-AC7E-FD3782B65EE4}" type="datetimeFigureOut">
              <a:rPr lang="en-US" smtClean="0"/>
              <a:pPr/>
              <a:t>10/28/2012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796107-6ECF-499B-BC4C-4FEBE191015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there</a:t>
            </a:r>
            <a:r>
              <a:rPr lang="en-US" baseline="0" dirty="0" smtClean="0"/>
              <a:t> was such a large amount of data, I will focus on a few encounters and themes that seemed to have the broadest influence on teachers.</a:t>
            </a:r>
            <a:endParaRPr lang="en-US" dirty="0"/>
          </a:p>
        </p:txBody>
      </p:sp>
      <p:sp>
        <p:nvSpPr>
          <p:cNvPr id="4" name="Slide Number Placeholder 3"/>
          <p:cNvSpPr>
            <a:spLocks noGrp="1"/>
          </p:cNvSpPr>
          <p:nvPr>
            <p:ph type="sldNum" sz="quarter" idx="10"/>
          </p:nvPr>
        </p:nvSpPr>
        <p:spPr/>
        <p:txBody>
          <a:bodyPr/>
          <a:lstStyle/>
          <a:p>
            <a:fld id="{52796107-6ECF-499B-BC4C-4FEBE1910152}"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example, I even roomed with one of the participants. Over</a:t>
            </a:r>
            <a:r>
              <a:rPr lang="en-US" baseline="0" dirty="0" smtClean="0"/>
              <a:t> the course of the trip, I attempted to spend time with all of the different teachers.</a:t>
            </a:r>
            <a:endParaRPr lang="en-US" dirty="0"/>
          </a:p>
        </p:txBody>
      </p:sp>
      <p:sp>
        <p:nvSpPr>
          <p:cNvPr id="4" name="Slide Number Placeholder 3"/>
          <p:cNvSpPr>
            <a:spLocks noGrp="1"/>
          </p:cNvSpPr>
          <p:nvPr>
            <p:ph type="sldNum" sz="quarter" idx="10"/>
          </p:nvPr>
        </p:nvSpPr>
        <p:spPr/>
        <p:txBody>
          <a:bodyPr/>
          <a:lstStyle/>
          <a:p>
            <a:fld id="{52796107-6ECF-499B-BC4C-4FEBE1910152}" type="slidenum">
              <a:rPr lang="en-US" smtClean="0"/>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AFB39A87-87EB-46C1-AB6A-7AB81ACAF67C}" type="datetimeFigureOut">
              <a:rPr lang="en-US"/>
              <a:pPr>
                <a:defRPr/>
              </a:pPr>
              <a:t>10/28/2012</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FD31CC26-3D5A-47CD-A0AB-2202690B4E4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824EC7A-28AD-4414-AA17-DD74CEF1AF2A}" type="datetimeFigureOut">
              <a:rPr lang="en-US"/>
              <a:pPr>
                <a:defRPr/>
              </a:pPr>
              <a:t>10/28/2012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AE83606-E026-46A2-B3DB-91BE50B657E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EF03F30A-6508-4F99-BE46-C4414712FA9B}" type="datetimeFigureOut">
              <a:rPr lang="en-US"/>
              <a:pPr>
                <a:defRPr/>
              </a:pPr>
              <a:t>10/28/2012</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29DDB36F-F0CA-4608-9460-78A252D7470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p:spPr>
        <p:txBody>
          <a:bodyPr/>
          <a:lstStyle>
            <a:lvl1pPr>
              <a:defRPr/>
            </a:lvl1pPr>
          </a:lstStyle>
          <a:p>
            <a:pPr>
              <a:defRPr/>
            </a:pPr>
            <a:fld id="{57B20907-EF9A-4E6F-BE0D-F0C6CEDE221C}" type="datetimeFigureOut">
              <a:rPr lang="en-US"/>
              <a:pPr>
                <a:defRPr/>
              </a:pPr>
              <a:t>10/28/2012</a:t>
            </a:fld>
            <a:endParaRPr lang="en-US"/>
          </a:p>
        </p:txBody>
      </p:sp>
      <p:sp>
        <p:nvSpPr>
          <p:cNvPr id="3" name="Footer Placeholder 2"/>
          <p:cNvSpPr>
            <a:spLocks noGrp="1"/>
          </p:cNvSpPr>
          <p:nvPr>
            <p:ph type="ftr" sz="quarter" idx="11"/>
          </p:nvPr>
        </p:nvSpPr>
        <p:spPr>
          <a:xfrm>
            <a:off x="609600" y="6248400"/>
            <a:ext cx="5421313" cy="365125"/>
          </a:xfr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1271588"/>
            <a:ext cx="533400" cy="244475"/>
          </a:xfrm>
        </p:spPr>
        <p:txBody>
          <a:bodyPr/>
          <a:lstStyle>
            <a:lvl1pPr>
              <a:defRPr/>
            </a:lvl1pPr>
          </a:lstStyle>
          <a:p>
            <a:pPr>
              <a:defRPr/>
            </a:pPr>
            <a:fld id="{F4352DBD-5E68-41BC-B727-ECBC4AA0B1F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7D15431-9506-4FBD-9BF1-1ED998657131}" type="datetimeFigureOut">
              <a:rPr lang="en-US"/>
              <a:pPr>
                <a:defRPr/>
              </a:pPr>
              <a:t>10/28/2012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3DEC177-F40E-4EA9-B9A8-1FAB7F1AA5A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C12A40E3-A9A5-47AC-9007-AFAFA7E19259}" type="datetimeFigureOut">
              <a:rPr lang="en-US"/>
              <a:pPr>
                <a:defRPr/>
              </a:pPr>
              <a:t>10/28/2012</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FBF206A3-4C76-416D-924E-CB949EB21A25}"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DFC95D65-988F-40A9-9F6F-86D87A7D1140}" type="datetimeFigureOut">
              <a:rPr lang="en-US"/>
              <a:pPr>
                <a:defRPr/>
              </a:pPr>
              <a:t>10/28/2012</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91A18041-0A3B-4671-9353-481FC699BCD1}"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A4C60A85-0F81-4917-A8B6-7EE19B944A10}" type="datetimeFigureOut">
              <a:rPr lang="en-US"/>
              <a:pPr>
                <a:defRPr/>
              </a:pPr>
              <a:t>10/28/2012</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76BDC0E5-E0BD-4D16-A0B3-5867F6269614}"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93C6B273-F795-44AD-9BA7-6168334EE4D5}" type="datetimeFigureOut">
              <a:rPr lang="en-US"/>
              <a:pPr>
                <a:defRPr/>
              </a:pPr>
              <a:t>10/28/2012</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EDB82FA2-F522-44BE-AAFC-0ACCB56344D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9E99BD5-8CC3-4B45-8F54-6C2CA2DF758F}" type="datetimeFigureOut">
              <a:rPr lang="en-US"/>
              <a:pPr>
                <a:defRPr/>
              </a:pPr>
              <a:t>10/28/2012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0B6B5877-9B8C-49A5-AFAB-42A1E58FE08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3F370A6-69F9-4D22-85AA-4A020C6FD0F9}" type="datetimeFigureOut">
              <a:rPr lang="en-US"/>
              <a:pPr>
                <a:defRPr/>
              </a:pPr>
              <a:t>10/28/2012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A9772A6-7A69-4766-B0A4-38665CBC75C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8DBDE703-83ED-415D-9B87-B420E9AA4F7C}" type="datetimeFigureOut">
              <a:rPr lang="en-US"/>
              <a:pPr>
                <a:defRPr/>
              </a:pPr>
              <a:t>10/28/2012</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smtClean="0"/>
            </a:lvl1pPr>
          </a:lstStyle>
          <a:p>
            <a:pPr>
              <a:defRPr/>
            </a:pPr>
            <a:fld id="{090D2846-22EB-4800-898D-554299375FE1}"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defRPr>
            </a:lvl1pPr>
          </a:lstStyle>
          <a:p>
            <a:pPr>
              <a:defRPr/>
            </a:pPr>
            <a:fld id="{02D8F3E8-F481-4ACC-BEED-7D3E0CD36C97}" type="datetimeFigureOut">
              <a:rPr lang="en-US"/>
              <a:pPr>
                <a:defRPr/>
              </a:pPr>
              <a:t>10/28/2012</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defRPr>
            </a:lvl1pPr>
          </a:lstStyle>
          <a:p>
            <a:pPr>
              <a:defRPr/>
            </a:pPr>
            <a:fld id="{D3F6DE2F-8190-45F1-B47C-49200D8036C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3" r:id="rId2"/>
    <p:sldLayoutId id="2147483686" r:id="rId3"/>
    <p:sldLayoutId id="2147483687" r:id="rId4"/>
    <p:sldLayoutId id="2147483688" r:id="rId5"/>
    <p:sldLayoutId id="2147483682" r:id="rId6"/>
    <p:sldLayoutId id="2147483689" r:id="rId7"/>
    <p:sldLayoutId id="2147483681" r:id="rId8"/>
    <p:sldLayoutId id="2147483690" r:id="rId9"/>
    <p:sldLayoutId id="2147483680" r:id="rId10"/>
    <p:sldLayoutId id="2147483691" r:id="rId11"/>
    <p:sldLayoutId id="2147483684" r:id="rId12"/>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mailto:ashleealewis@gmail.com" TargetMode="External"/><Relationship Id="rId2" Type="http://schemas.openxmlformats.org/officeDocument/2006/relationships/hyperlink" Target="mailto:lewisaa2@mailbox.sc.edu"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600200"/>
            <a:ext cx="8839200" cy="1676400"/>
          </a:xfrm>
        </p:spPr>
        <p:txBody>
          <a:bodyPr>
            <a:normAutofit fontScale="90000"/>
          </a:bodyPr>
          <a:lstStyle/>
          <a:p>
            <a:pPr algn="ctr"/>
            <a:r>
              <a:rPr lang="en-US" cap="none" dirty="0" smtClean="0">
                <a:latin typeface="Arial" charset="0"/>
              </a:rPr>
              <a:t>Feeling the Presence of the Past: </a:t>
            </a:r>
            <a:r>
              <a:rPr lang="en-US" sz="4000" cap="none" dirty="0" smtClean="0">
                <a:latin typeface="Arial" charset="0"/>
              </a:rPr>
              <a:t>Teachers Engaging with Civil Rights History through Testimonial Narrative and Personal Experience </a:t>
            </a:r>
          </a:p>
        </p:txBody>
      </p:sp>
      <p:sp>
        <p:nvSpPr>
          <p:cNvPr id="13314" name="Subtitle 2"/>
          <p:cNvSpPr>
            <a:spLocks noGrp="1"/>
          </p:cNvSpPr>
          <p:nvPr>
            <p:ph type="subTitle" idx="1"/>
          </p:nvPr>
        </p:nvSpPr>
        <p:spPr>
          <a:xfrm>
            <a:off x="4953000" y="3886200"/>
            <a:ext cx="4038600" cy="1447800"/>
          </a:xfrm>
        </p:spPr>
        <p:txBody>
          <a:bodyPr>
            <a:normAutofit fontScale="77500" lnSpcReduction="20000"/>
          </a:bodyPr>
          <a:lstStyle/>
          <a:p>
            <a:pPr algn="r">
              <a:lnSpc>
                <a:spcPct val="90000"/>
              </a:lnSpc>
            </a:pPr>
            <a:r>
              <a:rPr lang="en-US" sz="3000" dirty="0" smtClean="0">
                <a:solidFill>
                  <a:schemeClr val="tx1"/>
                </a:solidFill>
                <a:latin typeface="Arial" charset="0"/>
              </a:rPr>
              <a:t>Ashlee Lewis</a:t>
            </a:r>
          </a:p>
          <a:p>
            <a:pPr algn="r">
              <a:lnSpc>
                <a:spcPct val="90000"/>
              </a:lnSpc>
            </a:pPr>
            <a:r>
              <a:rPr lang="en-US" sz="3000" dirty="0" smtClean="0">
                <a:solidFill>
                  <a:schemeClr val="tx1"/>
                </a:solidFill>
                <a:latin typeface="Arial" charset="0"/>
              </a:rPr>
              <a:t>Office of Program Evaluation</a:t>
            </a:r>
          </a:p>
          <a:p>
            <a:pPr algn="r">
              <a:lnSpc>
                <a:spcPct val="90000"/>
              </a:lnSpc>
            </a:pPr>
            <a:r>
              <a:rPr lang="en-US" sz="3000" dirty="0" smtClean="0">
                <a:solidFill>
                  <a:schemeClr val="tx1"/>
                </a:solidFill>
                <a:latin typeface="Arial" charset="0"/>
              </a:rPr>
              <a:t>University of South Carolina</a:t>
            </a:r>
          </a:p>
        </p:txBody>
      </p:sp>
      <p:pic>
        <p:nvPicPr>
          <p:cNvPr id="13316" name="Picture 4" descr="OPE Symbol Only (2 color)"/>
          <p:cNvPicPr>
            <a:picLocks noChangeAspect="1" noChangeArrowheads="1"/>
          </p:cNvPicPr>
          <p:nvPr/>
        </p:nvPicPr>
        <p:blipFill>
          <a:blip r:embed="rId2" cstate="print"/>
          <a:srcRect/>
          <a:stretch>
            <a:fillRect/>
          </a:stretch>
        </p:blipFill>
        <p:spPr bwMode="auto">
          <a:xfrm>
            <a:off x="8305800" y="6019800"/>
            <a:ext cx="838200" cy="762000"/>
          </a:xfrm>
          <a:prstGeom prst="rect">
            <a:avLst/>
          </a:prstGeom>
          <a:noFill/>
          <a:ln w="19050">
            <a:noFill/>
            <a:miter lim="800000"/>
            <a:headEnd/>
            <a:tailEnd/>
          </a:ln>
        </p:spPr>
      </p:pic>
      <p:sp>
        <p:nvSpPr>
          <p:cNvPr id="5" name="TextBox 4"/>
          <p:cNvSpPr txBox="1"/>
          <p:nvPr/>
        </p:nvSpPr>
        <p:spPr>
          <a:xfrm>
            <a:off x="762000" y="5562600"/>
            <a:ext cx="7543800" cy="341632"/>
          </a:xfrm>
          <a:prstGeom prst="rect">
            <a:avLst/>
          </a:prstGeom>
          <a:noFill/>
        </p:spPr>
        <p:txBody>
          <a:bodyPr wrap="square" rtlCol="0">
            <a:spAutoFit/>
          </a:bodyPr>
          <a:lstStyle/>
          <a:p>
            <a:pPr algn="r">
              <a:lnSpc>
                <a:spcPct val="90000"/>
              </a:lnSpc>
            </a:pPr>
            <a:r>
              <a:rPr lang="en-US" dirty="0" smtClean="0"/>
              <a:t>Presentation at the American Evaluation Association in Minneapolis, MN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609600" y="228600"/>
            <a:ext cx="8153400" cy="609600"/>
          </a:xfrm>
        </p:spPr>
        <p:txBody>
          <a:bodyPr/>
          <a:lstStyle/>
          <a:p>
            <a:r>
              <a:rPr lang="en-US" dirty="0" smtClean="0">
                <a:latin typeface="Arial" charset="0"/>
              </a:rPr>
              <a:t>Ebenezer Baptist Church</a:t>
            </a:r>
          </a:p>
        </p:txBody>
      </p:sp>
      <p:pic>
        <p:nvPicPr>
          <p:cNvPr id="9" name="Picture 8" descr="Ebenezer.jpg"/>
          <p:cNvPicPr>
            <a:picLocks noChangeAspect="1"/>
          </p:cNvPicPr>
          <p:nvPr/>
        </p:nvPicPr>
        <p:blipFill>
          <a:blip r:embed="rId2" cstate="print"/>
          <a:stretch>
            <a:fillRect/>
          </a:stretch>
        </p:blipFill>
        <p:spPr>
          <a:xfrm>
            <a:off x="228600" y="1600200"/>
            <a:ext cx="3435246" cy="2286000"/>
          </a:xfrm>
          <a:prstGeom prst="rect">
            <a:avLst/>
          </a:prstGeom>
        </p:spPr>
      </p:pic>
      <p:pic>
        <p:nvPicPr>
          <p:cNvPr id="13" name="Picture 12" descr="Ebenzer_Interior.jpg"/>
          <p:cNvPicPr>
            <a:picLocks noChangeAspect="1"/>
          </p:cNvPicPr>
          <p:nvPr/>
        </p:nvPicPr>
        <p:blipFill>
          <a:blip r:embed="rId3" cstate="print"/>
          <a:stretch>
            <a:fillRect/>
          </a:stretch>
        </p:blipFill>
        <p:spPr>
          <a:xfrm>
            <a:off x="4267200" y="3505200"/>
            <a:ext cx="4682955" cy="3124200"/>
          </a:xfrm>
          <a:prstGeom prst="rect">
            <a:avLst/>
          </a:prstGeom>
        </p:spPr>
      </p:pic>
      <p:pic>
        <p:nvPicPr>
          <p:cNvPr id="12" name="Picture 11" descr="Ebenzer_Crowd.jpg"/>
          <p:cNvPicPr>
            <a:picLocks noChangeAspect="1"/>
          </p:cNvPicPr>
          <p:nvPr/>
        </p:nvPicPr>
        <p:blipFill>
          <a:blip r:embed="rId4" cstate="print"/>
          <a:stretch>
            <a:fillRect/>
          </a:stretch>
        </p:blipFill>
        <p:spPr>
          <a:xfrm>
            <a:off x="2667000" y="2057400"/>
            <a:ext cx="3980223" cy="29813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612775" y="228600"/>
            <a:ext cx="8153400" cy="990600"/>
          </a:xfrm>
        </p:spPr>
        <p:txBody>
          <a:bodyPr/>
          <a:lstStyle/>
          <a:p>
            <a:r>
              <a:rPr lang="en-US" dirty="0" smtClean="0">
                <a:latin typeface="Arial" charset="0"/>
              </a:rPr>
              <a:t>Ebenezer Baptist Church</a:t>
            </a:r>
          </a:p>
        </p:txBody>
      </p:sp>
      <p:sp>
        <p:nvSpPr>
          <p:cNvPr id="41987" name="Content Placeholder 2"/>
          <p:cNvSpPr>
            <a:spLocks noGrp="1"/>
          </p:cNvSpPr>
          <p:nvPr>
            <p:ph sz="quarter" idx="4294967295"/>
          </p:nvPr>
        </p:nvSpPr>
        <p:spPr>
          <a:xfrm>
            <a:off x="609600" y="1447800"/>
            <a:ext cx="8153400" cy="4495800"/>
          </a:xfrm>
        </p:spPr>
        <p:txBody>
          <a:bodyPr/>
          <a:lstStyle/>
          <a:p>
            <a:pPr marL="0" indent="0">
              <a:buNone/>
            </a:pPr>
            <a:r>
              <a:rPr lang="en-US" i="1" dirty="0" smtClean="0">
                <a:latin typeface="Arial" charset="0"/>
              </a:rPr>
              <a:t>My experience inside Ebenezer Baptist Church was pretty overwhelming. </a:t>
            </a:r>
            <a:r>
              <a:rPr lang="en-US" i="1" dirty="0" smtClean="0"/>
              <a:t>It was 93 degrees in the building, however, it did not matter. It was very peaceful and just knowing all of the significant events that occurred in the church – from MLK’s baptism to his funeral – was an almost indescribable feeling.</a:t>
            </a:r>
          </a:p>
          <a:p>
            <a:pPr marL="0" algn="r">
              <a:buNone/>
            </a:pPr>
            <a:r>
              <a:rPr lang="en-US" dirty="0" smtClean="0">
                <a:latin typeface="Arial" charset="0"/>
              </a:rPr>
              <a:t>~ Teacher Journal Entry </a:t>
            </a:r>
          </a:p>
          <a:p>
            <a:pPr>
              <a:buNone/>
            </a:pPr>
            <a:endParaRPr lang="en-US" dirty="0" smtClean="0">
              <a:latin typeface="Arial" charset="0"/>
            </a:endParaRPr>
          </a:p>
        </p:txBody>
      </p:sp>
      <p:pic>
        <p:nvPicPr>
          <p:cNvPr id="41988" name="Picture 4" descr="OPE Symbol Only (2 color)"/>
          <p:cNvPicPr>
            <a:picLocks noChangeAspect="1" noChangeArrowheads="1"/>
          </p:cNvPicPr>
          <p:nvPr/>
        </p:nvPicPr>
        <p:blipFill>
          <a:blip r:embed="rId2" cstate="print"/>
          <a:srcRect/>
          <a:stretch>
            <a:fillRect/>
          </a:stretch>
        </p:blipFill>
        <p:spPr bwMode="auto">
          <a:xfrm>
            <a:off x="4572000" y="6019800"/>
            <a:ext cx="838200" cy="762000"/>
          </a:xfrm>
          <a:prstGeom prst="rect">
            <a:avLst/>
          </a:prstGeom>
          <a:noFill/>
          <a:ln w="19050">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533400" y="2667000"/>
            <a:ext cx="8153400" cy="990600"/>
          </a:xfrm>
        </p:spPr>
        <p:txBody>
          <a:bodyPr/>
          <a:lstStyle/>
          <a:p>
            <a:pPr algn="ctr"/>
            <a:r>
              <a:rPr lang="en-US" sz="6000" dirty="0" smtClean="0">
                <a:latin typeface="Arial" charset="0"/>
              </a:rPr>
              <a:t>Birmingham</a:t>
            </a:r>
          </a:p>
        </p:txBody>
      </p:sp>
      <p:pic>
        <p:nvPicPr>
          <p:cNvPr id="41988" name="Picture 4" descr="OPE Symbol Only (2 color)"/>
          <p:cNvPicPr>
            <a:picLocks noChangeAspect="1" noChangeArrowheads="1"/>
          </p:cNvPicPr>
          <p:nvPr/>
        </p:nvPicPr>
        <p:blipFill>
          <a:blip r:embed="rId2" cstate="print"/>
          <a:srcRect/>
          <a:stretch>
            <a:fillRect/>
          </a:stretch>
        </p:blipFill>
        <p:spPr bwMode="auto">
          <a:xfrm>
            <a:off x="4572000" y="6019800"/>
            <a:ext cx="838200" cy="762000"/>
          </a:xfrm>
          <a:prstGeom prst="rect">
            <a:avLst/>
          </a:prstGeom>
          <a:noFill/>
          <a:ln w="19050">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609600" y="228600"/>
            <a:ext cx="8153400" cy="609600"/>
          </a:xfrm>
        </p:spPr>
        <p:txBody>
          <a:bodyPr/>
          <a:lstStyle/>
          <a:p>
            <a:r>
              <a:rPr lang="en-US" dirty="0" smtClean="0">
                <a:latin typeface="Arial" charset="0"/>
              </a:rPr>
              <a:t>Sixteenth Street Baptist Church</a:t>
            </a:r>
          </a:p>
        </p:txBody>
      </p:sp>
      <p:pic>
        <p:nvPicPr>
          <p:cNvPr id="7" name="Picture 6" descr="16th st bc 1.gif"/>
          <p:cNvPicPr>
            <a:picLocks noChangeAspect="1"/>
          </p:cNvPicPr>
          <p:nvPr/>
        </p:nvPicPr>
        <p:blipFill>
          <a:blip r:embed="rId2" cstate="print"/>
          <a:stretch>
            <a:fillRect/>
          </a:stretch>
        </p:blipFill>
        <p:spPr>
          <a:xfrm>
            <a:off x="3124200" y="914400"/>
            <a:ext cx="4762500" cy="2857500"/>
          </a:xfrm>
          <a:prstGeom prst="rect">
            <a:avLst/>
          </a:prstGeom>
        </p:spPr>
      </p:pic>
      <p:pic>
        <p:nvPicPr>
          <p:cNvPr id="8" name="Picture 7" descr="Birmingham 4 little girls..jpg"/>
          <p:cNvPicPr>
            <a:picLocks noChangeAspect="1"/>
          </p:cNvPicPr>
          <p:nvPr/>
        </p:nvPicPr>
        <p:blipFill>
          <a:blip r:embed="rId3" cstate="print"/>
          <a:stretch>
            <a:fillRect/>
          </a:stretch>
        </p:blipFill>
        <p:spPr>
          <a:xfrm>
            <a:off x="152400" y="914400"/>
            <a:ext cx="2879148" cy="4162425"/>
          </a:xfrm>
          <a:prstGeom prst="rect">
            <a:avLst/>
          </a:prstGeom>
        </p:spPr>
      </p:pic>
      <p:pic>
        <p:nvPicPr>
          <p:cNvPr id="6" name="Picture 5" descr="SixteenthStreetBaptist_Funeral.jpg"/>
          <p:cNvPicPr>
            <a:picLocks noChangeAspect="1"/>
          </p:cNvPicPr>
          <p:nvPr/>
        </p:nvPicPr>
        <p:blipFill>
          <a:blip r:embed="rId4" cstate="print"/>
          <a:stretch>
            <a:fillRect/>
          </a:stretch>
        </p:blipFill>
        <p:spPr>
          <a:xfrm>
            <a:off x="4724400" y="3657600"/>
            <a:ext cx="4248150" cy="285808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612775" y="228600"/>
            <a:ext cx="8153400" cy="990600"/>
          </a:xfrm>
        </p:spPr>
        <p:txBody>
          <a:bodyPr/>
          <a:lstStyle/>
          <a:p>
            <a:r>
              <a:rPr lang="en-US" dirty="0" smtClean="0">
                <a:latin typeface="Arial" charset="0"/>
              </a:rPr>
              <a:t>Sixteenth Street Baptist Church</a:t>
            </a:r>
          </a:p>
        </p:txBody>
      </p:sp>
      <p:sp>
        <p:nvSpPr>
          <p:cNvPr id="41987" name="Content Placeholder 2"/>
          <p:cNvSpPr>
            <a:spLocks noGrp="1"/>
          </p:cNvSpPr>
          <p:nvPr>
            <p:ph sz="quarter" idx="4294967295"/>
          </p:nvPr>
        </p:nvSpPr>
        <p:spPr>
          <a:xfrm>
            <a:off x="609600" y="1447800"/>
            <a:ext cx="8153400" cy="4495800"/>
          </a:xfrm>
        </p:spPr>
        <p:txBody>
          <a:bodyPr/>
          <a:lstStyle/>
          <a:p>
            <a:pPr indent="0">
              <a:buNone/>
            </a:pPr>
            <a:r>
              <a:rPr lang="en-US" i="1" dirty="0" smtClean="0"/>
              <a:t>I felt the presence of the past as I stood in the exact place where a bomb exploded and killed four teenage girls. </a:t>
            </a:r>
          </a:p>
          <a:p>
            <a:pPr algn="r">
              <a:buNone/>
            </a:pPr>
            <a:r>
              <a:rPr lang="en-US" dirty="0" smtClean="0"/>
              <a:t>~ Teacher Journal Entry</a:t>
            </a:r>
          </a:p>
          <a:p>
            <a:pPr>
              <a:buNone/>
            </a:pPr>
            <a:endParaRPr lang="en-US" dirty="0" smtClean="0"/>
          </a:p>
          <a:p>
            <a:pPr indent="0">
              <a:buNone/>
            </a:pPr>
            <a:r>
              <a:rPr lang="en-US" i="1" dirty="0" smtClean="0"/>
              <a:t>Felt like we were on sacred/hallowed ground. The pictures of the 4 girls brought tears. How could any human being do this? </a:t>
            </a:r>
          </a:p>
          <a:p>
            <a:pPr indent="0" algn="r">
              <a:buNone/>
            </a:pPr>
            <a:r>
              <a:rPr lang="en-US" i="1" dirty="0" smtClean="0"/>
              <a:t>~ </a:t>
            </a:r>
            <a:r>
              <a:rPr lang="en-US" dirty="0" smtClean="0"/>
              <a:t>Teacher Journal Entry</a:t>
            </a:r>
          </a:p>
          <a:p>
            <a:pPr>
              <a:buNone/>
            </a:pPr>
            <a:endParaRPr lang="en-US" dirty="0" smtClean="0">
              <a:latin typeface="Arial" charset="0"/>
            </a:endParaRPr>
          </a:p>
        </p:txBody>
      </p:sp>
      <p:pic>
        <p:nvPicPr>
          <p:cNvPr id="41988" name="Picture 4" descr="OPE Symbol Only (2 color)"/>
          <p:cNvPicPr>
            <a:picLocks noChangeAspect="1" noChangeArrowheads="1"/>
          </p:cNvPicPr>
          <p:nvPr/>
        </p:nvPicPr>
        <p:blipFill>
          <a:blip r:embed="rId2" cstate="print"/>
          <a:srcRect/>
          <a:stretch>
            <a:fillRect/>
          </a:stretch>
        </p:blipFill>
        <p:spPr bwMode="auto">
          <a:xfrm>
            <a:off x="4572000" y="6019800"/>
            <a:ext cx="838200" cy="762000"/>
          </a:xfrm>
          <a:prstGeom prst="rect">
            <a:avLst/>
          </a:prstGeom>
          <a:noFill/>
          <a:ln w="19050">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612775" y="228600"/>
            <a:ext cx="8153400" cy="990600"/>
          </a:xfrm>
        </p:spPr>
        <p:txBody>
          <a:bodyPr/>
          <a:lstStyle/>
          <a:p>
            <a:r>
              <a:rPr lang="en-US" dirty="0" smtClean="0">
                <a:latin typeface="Arial" charset="0"/>
              </a:rPr>
              <a:t>Kelly Ingram Park</a:t>
            </a:r>
          </a:p>
        </p:txBody>
      </p:sp>
      <p:pic>
        <p:nvPicPr>
          <p:cNvPr id="6" name="Picture 5" descr="Kelly Ingram Park2.jpg"/>
          <p:cNvPicPr>
            <a:picLocks noChangeAspect="1"/>
          </p:cNvPicPr>
          <p:nvPr/>
        </p:nvPicPr>
        <p:blipFill>
          <a:blip r:embed="rId2" cstate="print"/>
          <a:stretch>
            <a:fillRect/>
          </a:stretch>
        </p:blipFill>
        <p:spPr>
          <a:xfrm>
            <a:off x="2590800" y="2286000"/>
            <a:ext cx="6350000" cy="4127500"/>
          </a:xfrm>
          <a:prstGeom prst="rect">
            <a:avLst/>
          </a:prstGeom>
        </p:spPr>
      </p:pic>
      <p:pic>
        <p:nvPicPr>
          <p:cNvPr id="5" name="Content Placeholder 4" descr="Kelly Ingram Park1.jpg"/>
          <p:cNvPicPr>
            <a:picLocks noGrp="1" noChangeAspect="1"/>
          </p:cNvPicPr>
          <p:nvPr>
            <p:ph sz="quarter" idx="4294967295"/>
          </p:nvPr>
        </p:nvPicPr>
        <p:blipFill>
          <a:blip r:embed="rId3" cstate="print"/>
          <a:stretch>
            <a:fillRect/>
          </a:stretch>
        </p:blipFill>
        <p:spPr>
          <a:xfrm>
            <a:off x="76200" y="1676400"/>
            <a:ext cx="4978400" cy="37338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533400" y="228600"/>
            <a:ext cx="8458200" cy="990600"/>
          </a:xfrm>
        </p:spPr>
        <p:txBody>
          <a:bodyPr/>
          <a:lstStyle/>
          <a:p>
            <a:r>
              <a:rPr lang="en-US" sz="4000" dirty="0" smtClean="0">
                <a:latin typeface="Arial" charset="0"/>
              </a:rPr>
              <a:t>Kelly Ingram Park	</a:t>
            </a:r>
          </a:p>
        </p:txBody>
      </p:sp>
      <p:sp>
        <p:nvSpPr>
          <p:cNvPr id="41987" name="Content Placeholder 2"/>
          <p:cNvSpPr>
            <a:spLocks noGrp="1"/>
          </p:cNvSpPr>
          <p:nvPr>
            <p:ph sz="quarter" idx="4294967295"/>
          </p:nvPr>
        </p:nvSpPr>
        <p:spPr>
          <a:xfrm>
            <a:off x="609600" y="1447800"/>
            <a:ext cx="8153400" cy="4495800"/>
          </a:xfrm>
        </p:spPr>
        <p:txBody>
          <a:bodyPr/>
          <a:lstStyle/>
          <a:p>
            <a:pPr marL="0" indent="0">
              <a:buNone/>
            </a:pPr>
            <a:r>
              <a:rPr lang="en-US" i="1" dirty="0" smtClean="0"/>
              <a:t>[The statues on the grounds] were moving, and they gave you a personal feel for what African Americans went through during the Birmingham demonstrations. I was amazed to hear that the water hoses in Birmingham could take the back off of a tree like a knife goes through butter. These non-violent protestors had true courage in the midst of such hatred and aggression.</a:t>
            </a:r>
          </a:p>
          <a:p>
            <a:pPr marL="0" indent="0">
              <a:buNone/>
            </a:pPr>
            <a:endParaRPr lang="en-US" i="1" dirty="0" smtClean="0"/>
          </a:p>
          <a:p>
            <a:pPr marL="0" indent="0" algn="r">
              <a:buNone/>
            </a:pPr>
            <a:r>
              <a:rPr lang="en-US" dirty="0" smtClean="0"/>
              <a:t>~ Teacher Journal Entry</a:t>
            </a:r>
          </a:p>
          <a:p>
            <a:pPr>
              <a:buNone/>
            </a:pPr>
            <a:endParaRPr lang="en-US" dirty="0" smtClean="0">
              <a:latin typeface="Arial" charset="0"/>
            </a:endParaRPr>
          </a:p>
        </p:txBody>
      </p:sp>
      <p:pic>
        <p:nvPicPr>
          <p:cNvPr id="41988" name="Picture 4" descr="OPE Symbol Only (2 color)"/>
          <p:cNvPicPr>
            <a:picLocks noChangeAspect="1" noChangeArrowheads="1"/>
          </p:cNvPicPr>
          <p:nvPr/>
        </p:nvPicPr>
        <p:blipFill>
          <a:blip r:embed="rId2" cstate="print"/>
          <a:srcRect/>
          <a:stretch>
            <a:fillRect/>
          </a:stretch>
        </p:blipFill>
        <p:spPr bwMode="auto">
          <a:xfrm>
            <a:off x="4572000" y="6019800"/>
            <a:ext cx="838200" cy="762000"/>
          </a:xfrm>
          <a:prstGeom prst="rect">
            <a:avLst/>
          </a:prstGeom>
          <a:noFill/>
          <a:ln w="19050">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533400" y="2667000"/>
            <a:ext cx="8153400" cy="990600"/>
          </a:xfrm>
        </p:spPr>
        <p:txBody>
          <a:bodyPr/>
          <a:lstStyle/>
          <a:p>
            <a:pPr algn="ctr"/>
            <a:r>
              <a:rPr lang="en-US" sz="6000" dirty="0" smtClean="0">
                <a:latin typeface="Arial" charset="0"/>
              </a:rPr>
              <a:t>Selma</a:t>
            </a:r>
          </a:p>
        </p:txBody>
      </p:sp>
      <p:pic>
        <p:nvPicPr>
          <p:cNvPr id="41988" name="Picture 4" descr="OPE Symbol Only (2 color)"/>
          <p:cNvPicPr>
            <a:picLocks noChangeAspect="1" noChangeArrowheads="1"/>
          </p:cNvPicPr>
          <p:nvPr/>
        </p:nvPicPr>
        <p:blipFill>
          <a:blip r:embed="rId2" cstate="print"/>
          <a:srcRect/>
          <a:stretch>
            <a:fillRect/>
          </a:stretch>
        </p:blipFill>
        <p:spPr bwMode="auto">
          <a:xfrm>
            <a:off x="4572000" y="6019800"/>
            <a:ext cx="838200" cy="762000"/>
          </a:xfrm>
          <a:prstGeom prst="rect">
            <a:avLst/>
          </a:prstGeom>
          <a:noFill/>
          <a:ln w="19050">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457200" y="228600"/>
            <a:ext cx="8534399" cy="990600"/>
          </a:xfrm>
        </p:spPr>
        <p:txBody>
          <a:bodyPr/>
          <a:lstStyle/>
          <a:p>
            <a:r>
              <a:rPr lang="en-US" dirty="0" smtClean="0">
                <a:latin typeface="Arial" charset="0"/>
              </a:rPr>
              <a:t>The Testimony of Joanne Bland</a:t>
            </a:r>
          </a:p>
        </p:txBody>
      </p:sp>
      <p:pic>
        <p:nvPicPr>
          <p:cNvPr id="41988" name="Picture 4" descr="OPE Symbol Only (2 color)"/>
          <p:cNvPicPr>
            <a:picLocks noChangeAspect="1" noChangeArrowheads="1"/>
          </p:cNvPicPr>
          <p:nvPr/>
        </p:nvPicPr>
        <p:blipFill>
          <a:blip r:embed="rId2" cstate="print"/>
          <a:srcRect/>
          <a:stretch>
            <a:fillRect/>
          </a:stretch>
        </p:blipFill>
        <p:spPr bwMode="auto">
          <a:xfrm>
            <a:off x="4572000" y="6019800"/>
            <a:ext cx="838200" cy="762000"/>
          </a:xfrm>
          <a:prstGeom prst="rect">
            <a:avLst/>
          </a:prstGeom>
          <a:noFill/>
          <a:ln w="19050">
            <a:noFill/>
            <a:miter lim="800000"/>
            <a:headEnd/>
            <a:tailEnd/>
          </a:ln>
        </p:spPr>
      </p:pic>
      <p:sp>
        <p:nvSpPr>
          <p:cNvPr id="7" name="TextBox 6"/>
          <p:cNvSpPr txBox="1"/>
          <p:nvPr/>
        </p:nvSpPr>
        <p:spPr>
          <a:xfrm>
            <a:off x="5181600" y="1600200"/>
            <a:ext cx="3505200" cy="5324535"/>
          </a:xfrm>
          <a:prstGeom prst="rect">
            <a:avLst/>
          </a:prstGeom>
          <a:noFill/>
        </p:spPr>
        <p:txBody>
          <a:bodyPr wrap="square" numCol="1" rtlCol="0">
            <a:spAutoFit/>
          </a:bodyPr>
          <a:lstStyle/>
          <a:p>
            <a:r>
              <a:rPr lang="en-US" sz="2200" i="1" dirty="0" smtClean="0">
                <a:latin typeface="+mn-lt"/>
              </a:rPr>
              <a:t>The ‘testimony’ of Joanne Bland has probably been the most captivating of my trip thus far. The rawness and truth and personality with which she spoke has left me with a desire to share her stories with my students. I am happy to have her stories in writing to actually do this.</a:t>
            </a:r>
          </a:p>
          <a:p>
            <a:endParaRPr lang="en-US" sz="2200" i="1" dirty="0" smtClean="0">
              <a:latin typeface="+mn-lt"/>
            </a:endParaRPr>
          </a:p>
          <a:p>
            <a:pPr algn="r"/>
            <a:r>
              <a:rPr lang="en-US" sz="2200" dirty="0" smtClean="0">
                <a:latin typeface="+mn-lt"/>
              </a:rPr>
              <a:t>~ Teacher Journal Entry</a:t>
            </a:r>
          </a:p>
          <a:p>
            <a:endParaRPr lang="en-US" i="1" dirty="0" smtClean="0"/>
          </a:p>
          <a:p>
            <a:pPr algn="r"/>
            <a:endParaRPr lang="en-US" dirty="0" smtClean="0"/>
          </a:p>
          <a:p>
            <a:endParaRPr lang="en-US" dirty="0"/>
          </a:p>
        </p:txBody>
      </p:sp>
      <p:pic>
        <p:nvPicPr>
          <p:cNvPr id="5" name="Content Placeholder 4" descr="JoanneBland_Photo.jpg"/>
          <p:cNvPicPr>
            <a:picLocks noGrp="1" noChangeAspect="1"/>
          </p:cNvPicPr>
          <p:nvPr>
            <p:ph sz="quarter" idx="4294967295"/>
          </p:nvPr>
        </p:nvPicPr>
        <p:blipFill>
          <a:blip r:embed="rId3" cstate="print"/>
          <a:stretch>
            <a:fillRect/>
          </a:stretch>
        </p:blipFill>
        <p:spPr>
          <a:xfrm>
            <a:off x="457200" y="1600200"/>
            <a:ext cx="4419600" cy="44196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457200" y="228600"/>
            <a:ext cx="8534399" cy="990600"/>
          </a:xfrm>
        </p:spPr>
        <p:txBody>
          <a:bodyPr/>
          <a:lstStyle/>
          <a:p>
            <a:r>
              <a:rPr lang="en-US" dirty="0" smtClean="0">
                <a:latin typeface="Arial" charset="0"/>
              </a:rPr>
              <a:t>The Testimony of Joanne Bland</a:t>
            </a:r>
          </a:p>
        </p:txBody>
      </p:sp>
      <p:pic>
        <p:nvPicPr>
          <p:cNvPr id="41988" name="Picture 4" descr="OPE Symbol Only (2 color)"/>
          <p:cNvPicPr>
            <a:picLocks noChangeAspect="1" noChangeArrowheads="1"/>
          </p:cNvPicPr>
          <p:nvPr/>
        </p:nvPicPr>
        <p:blipFill>
          <a:blip r:embed="rId2" cstate="print"/>
          <a:srcRect/>
          <a:stretch>
            <a:fillRect/>
          </a:stretch>
        </p:blipFill>
        <p:spPr bwMode="auto">
          <a:xfrm>
            <a:off x="4572000" y="6019800"/>
            <a:ext cx="838200" cy="762000"/>
          </a:xfrm>
          <a:prstGeom prst="rect">
            <a:avLst/>
          </a:prstGeom>
          <a:noFill/>
          <a:ln w="19050">
            <a:noFill/>
            <a:miter lim="800000"/>
            <a:headEnd/>
            <a:tailEnd/>
          </a:ln>
        </p:spPr>
      </p:pic>
      <p:sp>
        <p:nvSpPr>
          <p:cNvPr id="7" name="TextBox 6"/>
          <p:cNvSpPr txBox="1"/>
          <p:nvPr/>
        </p:nvSpPr>
        <p:spPr>
          <a:xfrm>
            <a:off x="609600" y="1600200"/>
            <a:ext cx="8077200" cy="4924425"/>
          </a:xfrm>
          <a:prstGeom prst="rect">
            <a:avLst/>
          </a:prstGeom>
          <a:noFill/>
        </p:spPr>
        <p:txBody>
          <a:bodyPr wrap="square" numCol="1" rtlCol="0">
            <a:spAutoFit/>
          </a:bodyPr>
          <a:lstStyle/>
          <a:p>
            <a:r>
              <a:rPr lang="en-US" sz="2400" i="1" dirty="0" smtClean="0"/>
              <a:t>But I felt like definitely the testimony this morning with Ms. Bland was just, I mean it was just amazing. I mean just such a strong woman who had experience so much and was so – I mean she was tough and strong – but she was so open and kind of vulnerable at times. I felt like some of that bitterness had been, over the years, just taken away </a:t>
            </a:r>
            <a:r>
              <a:rPr lang="en-US" sz="2400" i="1" u="sng" dirty="0" smtClean="0"/>
              <a:t>as she had let that story out</a:t>
            </a:r>
            <a:r>
              <a:rPr lang="en-US" sz="2400" i="1" dirty="0" smtClean="0"/>
              <a:t>. It was amazing to see…and you could see how it could be tough to get over something like that – it was powerful to hear her story.   </a:t>
            </a:r>
          </a:p>
          <a:p>
            <a:endParaRPr lang="en-US" sz="2200" i="1" dirty="0" smtClean="0">
              <a:latin typeface="+mn-lt"/>
            </a:endParaRPr>
          </a:p>
          <a:p>
            <a:pPr algn="r"/>
            <a:r>
              <a:rPr lang="en-US" sz="2200" dirty="0" smtClean="0">
                <a:latin typeface="+mn-lt"/>
              </a:rPr>
              <a:t>~ Teacher in Focus Group 1</a:t>
            </a:r>
          </a:p>
          <a:p>
            <a:endParaRPr lang="en-US" i="1" dirty="0" smtClean="0"/>
          </a:p>
          <a:p>
            <a:pPr algn="r"/>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612775" y="228600"/>
            <a:ext cx="8153400" cy="990600"/>
          </a:xfrm>
        </p:spPr>
        <p:txBody>
          <a:bodyPr/>
          <a:lstStyle/>
          <a:p>
            <a:pPr algn="ctr"/>
            <a:r>
              <a:rPr lang="en-US" dirty="0" smtClean="0">
                <a:latin typeface="Arial" charset="0"/>
              </a:rPr>
              <a:t>Presentation Purpose</a:t>
            </a:r>
          </a:p>
        </p:txBody>
      </p:sp>
      <p:sp>
        <p:nvSpPr>
          <p:cNvPr id="41987" name="Content Placeholder 2"/>
          <p:cNvSpPr>
            <a:spLocks noGrp="1"/>
          </p:cNvSpPr>
          <p:nvPr>
            <p:ph sz="quarter" idx="4294967295"/>
          </p:nvPr>
        </p:nvSpPr>
        <p:spPr>
          <a:xfrm>
            <a:off x="609600" y="1447800"/>
            <a:ext cx="8153400" cy="4495800"/>
          </a:xfrm>
        </p:spPr>
        <p:txBody>
          <a:bodyPr/>
          <a:lstStyle/>
          <a:p>
            <a:r>
              <a:rPr lang="en-US" dirty="0" smtClean="0">
                <a:latin typeface="Arial" charset="0"/>
              </a:rPr>
              <a:t>The purpose of this presentation </a:t>
            </a:r>
            <a:r>
              <a:rPr lang="en-US" dirty="0" smtClean="0"/>
              <a:t>is to examine the ways in which narratives and personal experiences operated powerfully in the lives of teachers during a field study of historical sites related to the American Civil Rights Movement.</a:t>
            </a:r>
          </a:p>
        </p:txBody>
      </p:sp>
      <p:pic>
        <p:nvPicPr>
          <p:cNvPr id="41988" name="Picture 4" descr="OPE Symbol Only (2 color)"/>
          <p:cNvPicPr>
            <a:picLocks noChangeAspect="1" noChangeArrowheads="1"/>
          </p:cNvPicPr>
          <p:nvPr/>
        </p:nvPicPr>
        <p:blipFill>
          <a:blip r:embed="rId2" cstate="print"/>
          <a:srcRect/>
          <a:stretch>
            <a:fillRect/>
          </a:stretch>
        </p:blipFill>
        <p:spPr bwMode="auto">
          <a:xfrm>
            <a:off x="4572000" y="6019800"/>
            <a:ext cx="838200" cy="762000"/>
          </a:xfrm>
          <a:prstGeom prst="rect">
            <a:avLst/>
          </a:prstGeom>
          <a:noFill/>
          <a:ln w="19050">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457200" y="228600"/>
            <a:ext cx="8534399" cy="990600"/>
          </a:xfrm>
        </p:spPr>
        <p:txBody>
          <a:bodyPr/>
          <a:lstStyle/>
          <a:p>
            <a:r>
              <a:rPr lang="en-US" dirty="0" smtClean="0">
                <a:latin typeface="Arial" charset="0"/>
              </a:rPr>
              <a:t>The Testimony of Joanne Bland</a:t>
            </a:r>
          </a:p>
        </p:txBody>
      </p:sp>
      <p:pic>
        <p:nvPicPr>
          <p:cNvPr id="41988" name="Picture 4" descr="OPE Symbol Only (2 color)"/>
          <p:cNvPicPr>
            <a:picLocks noChangeAspect="1" noChangeArrowheads="1"/>
          </p:cNvPicPr>
          <p:nvPr/>
        </p:nvPicPr>
        <p:blipFill>
          <a:blip r:embed="rId2" cstate="print"/>
          <a:srcRect/>
          <a:stretch>
            <a:fillRect/>
          </a:stretch>
        </p:blipFill>
        <p:spPr bwMode="auto">
          <a:xfrm>
            <a:off x="4572000" y="6019800"/>
            <a:ext cx="838200" cy="762000"/>
          </a:xfrm>
          <a:prstGeom prst="rect">
            <a:avLst/>
          </a:prstGeom>
          <a:noFill/>
          <a:ln w="19050">
            <a:noFill/>
            <a:miter lim="800000"/>
            <a:headEnd/>
            <a:tailEnd/>
          </a:ln>
        </p:spPr>
      </p:pic>
      <p:sp>
        <p:nvSpPr>
          <p:cNvPr id="7" name="TextBox 6"/>
          <p:cNvSpPr txBox="1"/>
          <p:nvPr/>
        </p:nvSpPr>
        <p:spPr>
          <a:xfrm>
            <a:off x="228600" y="1600200"/>
            <a:ext cx="8763000" cy="5078313"/>
          </a:xfrm>
          <a:prstGeom prst="rect">
            <a:avLst/>
          </a:prstGeom>
          <a:noFill/>
        </p:spPr>
        <p:txBody>
          <a:bodyPr wrap="square" numCol="1" rtlCol="0">
            <a:spAutoFit/>
          </a:bodyPr>
          <a:lstStyle/>
          <a:p>
            <a:r>
              <a:rPr lang="en-US" sz="2400" i="1" dirty="0" smtClean="0"/>
              <a:t>One of the things about the people aspect of this trip, some planned and some spontaneous is that they put a face to the events. Because it’s something that you may read in a history book or see on a documentary and yes those things happened, but especially this morning with Mrs. Bland, to hear her tell the story, it wasn’t just an event that happened in history, it was an event that involved real people. And you know, your head knows that, but until you actually have someone standing in front of you sharing that, sometimes it’s hard to wrap your mind around it. How much it affected people then. And the effects are still there.</a:t>
            </a:r>
          </a:p>
          <a:p>
            <a:pPr algn="r"/>
            <a:r>
              <a:rPr lang="en-US" sz="2400" dirty="0" smtClean="0"/>
              <a:t>~ Teacher in Focus Group 1</a:t>
            </a:r>
            <a:endParaRPr lang="en-US" i="1" dirty="0" smtClean="0"/>
          </a:p>
          <a:p>
            <a:pPr algn="r"/>
            <a:endParaRPr lang="en-US"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Obama-on-the-Edmund-Pettu-006.jpg"/>
          <p:cNvPicPr>
            <a:picLocks noGrp="1" noChangeAspect="1"/>
          </p:cNvPicPr>
          <p:nvPr>
            <p:ph sz="quarter" idx="4294967295"/>
          </p:nvPr>
        </p:nvPicPr>
        <p:blipFill>
          <a:blip r:embed="rId2" cstate="print"/>
          <a:stretch>
            <a:fillRect/>
          </a:stretch>
        </p:blipFill>
        <p:spPr>
          <a:xfrm>
            <a:off x="1600200" y="1828800"/>
            <a:ext cx="6223000" cy="3733800"/>
          </a:xfrm>
        </p:spPr>
      </p:pic>
      <p:pic>
        <p:nvPicPr>
          <p:cNvPr id="41988" name="Picture 4" descr="OPE Symbol Only (2 color)"/>
          <p:cNvPicPr>
            <a:picLocks noChangeAspect="1" noChangeArrowheads="1"/>
          </p:cNvPicPr>
          <p:nvPr/>
        </p:nvPicPr>
        <p:blipFill>
          <a:blip r:embed="rId3" cstate="print"/>
          <a:srcRect/>
          <a:stretch>
            <a:fillRect/>
          </a:stretch>
        </p:blipFill>
        <p:spPr bwMode="auto">
          <a:xfrm>
            <a:off x="4572000" y="6019800"/>
            <a:ext cx="838200" cy="762000"/>
          </a:xfrm>
          <a:prstGeom prst="rect">
            <a:avLst/>
          </a:prstGeom>
          <a:noFill/>
          <a:ln w="19050">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457200" y="228600"/>
            <a:ext cx="8458199" cy="990600"/>
          </a:xfrm>
        </p:spPr>
        <p:txBody>
          <a:bodyPr/>
          <a:lstStyle/>
          <a:p>
            <a:r>
              <a:rPr lang="en-US" sz="4200" dirty="0" smtClean="0">
                <a:latin typeface="Arial" charset="0"/>
              </a:rPr>
              <a:t>Walking the Edmund </a:t>
            </a:r>
            <a:r>
              <a:rPr lang="en-US" sz="4200" dirty="0" err="1" smtClean="0">
                <a:latin typeface="Arial" charset="0"/>
              </a:rPr>
              <a:t>Pettus</a:t>
            </a:r>
            <a:r>
              <a:rPr lang="en-US" sz="4200" dirty="0" smtClean="0">
                <a:latin typeface="Arial" charset="0"/>
              </a:rPr>
              <a:t> Bridge</a:t>
            </a:r>
          </a:p>
        </p:txBody>
      </p:sp>
      <p:pic>
        <p:nvPicPr>
          <p:cNvPr id="41988" name="Picture 4" descr="OPE Symbol Only (2 color)"/>
          <p:cNvPicPr>
            <a:picLocks noChangeAspect="1" noChangeArrowheads="1"/>
          </p:cNvPicPr>
          <p:nvPr/>
        </p:nvPicPr>
        <p:blipFill>
          <a:blip r:embed="rId2" cstate="print"/>
          <a:srcRect/>
          <a:stretch>
            <a:fillRect/>
          </a:stretch>
        </p:blipFill>
        <p:spPr bwMode="auto">
          <a:xfrm>
            <a:off x="4572000" y="6019800"/>
            <a:ext cx="838200" cy="762000"/>
          </a:xfrm>
          <a:prstGeom prst="rect">
            <a:avLst/>
          </a:prstGeom>
          <a:noFill/>
          <a:ln w="19050">
            <a:noFill/>
            <a:miter lim="800000"/>
            <a:headEnd/>
            <a:tailEnd/>
          </a:ln>
        </p:spPr>
      </p:pic>
      <p:pic>
        <p:nvPicPr>
          <p:cNvPr id="11" name="Picture 10" descr="BloodySunday2.jpg"/>
          <p:cNvPicPr>
            <a:picLocks noChangeAspect="1"/>
          </p:cNvPicPr>
          <p:nvPr/>
        </p:nvPicPr>
        <p:blipFill>
          <a:blip r:embed="rId3" cstate="print"/>
          <a:stretch>
            <a:fillRect/>
          </a:stretch>
        </p:blipFill>
        <p:spPr>
          <a:xfrm>
            <a:off x="304800" y="1600200"/>
            <a:ext cx="4463383" cy="2895600"/>
          </a:xfrm>
          <a:prstGeom prst="rect">
            <a:avLst/>
          </a:prstGeom>
        </p:spPr>
      </p:pic>
      <p:pic>
        <p:nvPicPr>
          <p:cNvPr id="10" name="Content Placeholder 9" descr="BloodySunday1.jpg"/>
          <p:cNvPicPr>
            <a:picLocks noGrp="1" noChangeAspect="1"/>
          </p:cNvPicPr>
          <p:nvPr>
            <p:ph sz="quarter" idx="4294967295"/>
          </p:nvPr>
        </p:nvPicPr>
        <p:blipFill>
          <a:blip r:embed="rId4" cstate="print"/>
          <a:stretch>
            <a:fillRect/>
          </a:stretch>
        </p:blipFill>
        <p:spPr>
          <a:xfrm>
            <a:off x="5257800" y="1600200"/>
            <a:ext cx="3632200" cy="2724150"/>
          </a:xfrm>
        </p:spPr>
      </p:pic>
      <p:pic>
        <p:nvPicPr>
          <p:cNvPr id="12" name="Picture 11" descr="BloodySunday3.jpg"/>
          <p:cNvPicPr>
            <a:picLocks noChangeAspect="1"/>
          </p:cNvPicPr>
          <p:nvPr/>
        </p:nvPicPr>
        <p:blipFill>
          <a:blip r:embed="rId5" cstate="print"/>
          <a:stretch>
            <a:fillRect/>
          </a:stretch>
        </p:blipFill>
        <p:spPr>
          <a:xfrm>
            <a:off x="2895600" y="3657600"/>
            <a:ext cx="3186176" cy="32004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533400" y="228600"/>
            <a:ext cx="8458200" cy="990600"/>
          </a:xfrm>
        </p:spPr>
        <p:txBody>
          <a:bodyPr/>
          <a:lstStyle/>
          <a:p>
            <a:r>
              <a:rPr lang="en-US" sz="4000" dirty="0" smtClean="0">
                <a:latin typeface="Arial" charset="0"/>
              </a:rPr>
              <a:t>Walking the Edmund </a:t>
            </a:r>
            <a:r>
              <a:rPr lang="en-US" sz="4000" dirty="0" err="1" smtClean="0">
                <a:latin typeface="Arial" charset="0"/>
              </a:rPr>
              <a:t>Pettus</a:t>
            </a:r>
            <a:r>
              <a:rPr lang="en-US" sz="4000" dirty="0" smtClean="0">
                <a:latin typeface="Arial" charset="0"/>
              </a:rPr>
              <a:t> Bridge</a:t>
            </a:r>
          </a:p>
        </p:txBody>
      </p:sp>
      <p:sp>
        <p:nvSpPr>
          <p:cNvPr id="41987" name="Content Placeholder 2"/>
          <p:cNvSpPr>
            <a:spLocks noGrp="1"/>
          </p:cNvSpPr>
          <p:nvPr>
            <p:ph sz="quarter" idx="4294967295"/>
          </p:nvPr>
        </p:nvSpPr>
        <p:spPr>
          <a:xfrm>
            <a:off x="609600" y="1752600"/>
            <a:ext cx="8153400" cy="4495800"/>
          </a:xfrm>
        </p:spPr>
        <p:txBody>
          <a:bodyPr/>
          <a:lstStyle/>
          <a:p>
            <a:pPr marL="0">
              <a:buNone/>
            </a:pPr>
            <a:r>
              <a:rPr lang="en-US" i="1" dirty="0" smtClean="0"/>
              <a:t>One of my words was “reviving” because even though I’ve seen a lot of this on television, today, especially coming across that bridge, it gave it </a:t>
            </a:r>
            <a:r>
              <a:rPr lang="en-US" i="1" u="sng" dirty="0" smtClean="0"/>
              <a:t>life</a:t>
            </a:r>
            <a:r>
              <a:rPr lang="en-US" i="1" dirty="0" smtClean="0"/>
              <a:t> that it didn’t have before. I was just…that happening today, it was just different. </a:t>
            </a:r>
          </a:p>
          <a:p>
            <a:pPr marL="0">
              <a:buNone/>
            </a:pPr>
            <a:endParaRPr lang="en-US" i="1" dirty="0" smtClean="0"/>
          </a:p>
          <a:p>
            <a:pPr marL="0" algn="r">
              <a:buNone/>
            </a:pPr>
            <a:r>
              <a:rPr lang="en-US" dirty="0" smtClean="0"/>
              <a:t>~ Teacher in Focus Group 1  </a:t>
            </a:r>
          </a:p>
          <a:p>
            <a:pPr marL="0" algn="r">
              <a:buNone/>
            </a:pPr>
            <a:r>
              <a:rPr lang="en-US" dirty="0" smtClean="0"/>
              <a:t> </a:t>
            </a:r>
          </a:p>
          <a:p>
            <a:pPr marL="0">
              <a:buNone/>
            </a:pPr>
            <a:endParaRPr lang="en-US" dirty="0" smtClean="0">
              <a:latin typeface="Arial" charset="0"/>
            </a:endParaRPr>
          </a:p>
        </p:txBody>
      </p:sp>
      <p:pic>
        <p:nvPicPr>
          <p:cNvPr id="41988" name="Picture 4" descr="OPE Symbol Only (2 color)"/>
          <p:cNvPicPr>
            <a:picLocks noChangeAspect="1" noChangeArrowheads="1"/>
          </p:cNvPicPr>
          <p:nvPr/>
        </p:nvPicPr>
        <p:blipFill>
          <a:blip r:embed="rId2" cstate="print"/>
          <a:srcRect/>
          <a:stretch>
            <a:fillRect/>
          </a:stretch>
        </p:blipFill>
        <p:spPr bwMode="auto">
          <a:xfrm>
            <a:off x="4572000" y="6019800"/>
            <a:ext cx="838200" cy="762000"/>
          </a:xfrm>
          <a:prstGeom prst="rect">
            <a:avLst/>
          </a:prstGeom>
          <a:noFill/>
          <a:ln w="19050">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533400" y="228600"/>
            <a:ext cx="8458200" cy="990600"/>
          </a:xfrm>
        </p:spPr>
        <p:txBody>
          <a:bodyPr/>
          <a:lstStyle/>
          <a:p>
            <a:r>
              <a:rPr lang="en-US" sz="4000" dirty="0" smtClean="0">
                <a:latin typeface="Arial" charset="0"/>
              </a:rPr>
              <a:t>Walking the Edmund </a:t>
            </a:r>
            <a:r>
              <a:rPr lang="en-US" sz="4000" dirty="0" err="1" smtClean="0">
                <a:latin typeface="Arial" charset="0"/>
              </a:rPr>
              <a:t>Pettus</a:t>
            </a:r>
            <a:r>
              <a:rPr lang="en-US" sz="4000" dirty="0" smtClean="0">
                <a:latin typeface="Arial" charset="0"/>
              </a:rPr>
              <a:t> Bridge</a:t>
            </a:r>
          </a:p>
        </p:txBody>
      </p:sp>
      <p:sp>
        <p:nvSpPr>
          <p:cNvPr id="41987" name="Content Placeholder 2"/>
          <p:cNvSpPr>
            <a:spLocks noGrp="1"/>
          </p:cNvSpPr>
          <p:nvPr>
            <p:ph sz="quarter" idx="4294967295"/>
          </p:nvPr>
        </p:nvSpPr>
        <p:spPr>
          <a:xfrm>
            <a:off x="609600" y="1905000"/>
            <a:ext cx="8153400" cy="4495800"/>
          </a:xfrm>
        </p:spPr>
        <p:txBody>
          <a:bodyPr/>
          <a:lstStyle/>
          <a:p>
            <a:pPr marL="0">
              <a:buNone/>
            </a:pPr>
            <a:r>
              <a:rPr lang="en-US" i="1" dirty="0" smtClean="0"/>
              <a:t>The bridge experience was very positive because I feel like we were able to take a part. Of course, we’re glad we weren’t a part of the actual movement, but, you know, just being able to walk across the bridge, the same bridge that those that went before us marched across to fight for those rights was very amazing.   </a:t>
            </a:r>
            <a:endParaRPr lang="en-US" dirty="0" smtClean="0"/>
          </a:p>
          <a:p>
            <a:pPr marL="0" algn="r">
              <a:buNone/>
            </a:pPr>
            <a:r>
              <a:rPr lang="en-US" dirty="0" smtClean="0"/>
              <a:t>~ Teacher in Focus Group 1</a:t>
            </a:r>
          </a:p>
          <a:p>
            <a:pPr marL="0">
              <a:buNone/>
            </a:pPr>
            <a:endParaRPr lang="en-US" dirty="0" smtClean="0">
              <a:latin typeface="Arial" charset="0"/>
            </a:endParaRPr>
          </a:p>
        </p:txBody>
      </p:sp>
      <p:pic>
        <p:nvPicPr>
          <p:cNvPr id="41988" name="Picture 4" descr="OPE Symbol Only (2 color)"/>
          <p:cNvPicPr>
            <a:picLocks noChangeAspect="1" noChangeArrowheads="1"/>
          </p:cNvPicPr>
          <p:nvPr/>
        </p:nvPicPr>
        <p:blipFill>
          <a:blip r:embed="rId2" cstate="print"/>
          <a:srcRect/>
          <a:stretch>
            <a:fillRect/>
          </a:stretch>
        </p:blipFill>
        <p:spPr bwMode="auto">
          <a:xfrm>
            <a:off x="4572000" y="6019800"/>
            <a:ext cx="838200" cy="762000"/>
          </a:xfrm>
          <a:prstGeom prst="rect">
            <a:avLst/>
          </a:prstGeom>
          <a:noFill/>
          <a:ln w="19050">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304800" y="228600"/>
            <a:ext cx="8839200" cy="990600"/>
          </a:xfrm>
        </p:spPr>
        <p:txBody>
          <a:bodyPr/>
          <a:lstStyle/>
          <a:p>
            <a:r>
              <a:rPr lang="en-US" sz="3600" dirty="0" smtClean="0"/>
              <a:t>The Full Selma to Montgomery Narrative</a:t>
            </a:r>
          </a:p>
        </p:txBody>
      </p:sp>
      <p:pic>
        <p:nvPicPr>
          <p:cNvPr id="41988" name="Picture 4" descr="OPE Symbol Only (2 color)"/>
          <p:cNvPicPr>
            <a:picLocks noChangeAspect="1" noChangeArrowheads="1"/>
          </p:cNvPicPr>
          <p:nvPr/>
        </p:nvPicPr>
        <p:blipFill>
          <a:blip r:embed="rId2" cstate="print"/>
          <a:srcRect/>
          <a:stretch>
            <a:fillRect/>
          </a:stretch>
        </p:blipFill>
        <p:spPr bwMode="auto">
          <a:xfrm>
            <a:off x="4572000" y="6019800"/>
            <a:ext cx="838200" cy="762000"/>
          </a:xfrm>
          <a:prstGeom prst="rect">
            <a:avLst/>
          </a:prstGeom>
          <a:noFill/>
          <a:ln w="19050">
            <a:noFill/>
            <a:miter lim="800000"/>
            <a:headEnd/>
            <a:tailEnd/>
          </a:ln>
        </p:spPr>
      </p:pic>
      <p:sp>
        <p:nvSpPr>
          <p:cNvPr id="7" name="TextBox 6"/>
          <p:cNvSpPr txBox="1"/>
          <p:nvPr/>
        </p:nvSpPr>
        <p:spPr>
          <a:xfrm>
            <a:off x="533400" y="1600200"/>
            <a:ext cx="8153400" cy="5047536"/>
          </a:xfrm>
          <a:prstGeom prst="rect">
            <a:avLst/>
          </a:prstGeom>
          <a:noFill/>
        </p:spPr>
        <p:txBody>
          <a:bodyPr wrap="square" numCol="1" rtlCol="0">
            <a:spAutoFit/>
          </a:bodyPr>
          <a:lstStyle/>
          <a:p>
            <a:r>
              <a:rPr lang="en-US" sz="2600" i="1" dirty="0" smtClean="0">
                <a:latin typeface="+mn-lt"/>
              </a:rPr>
              <a:t>I was so moved by the personal testimony of Ms. Joann Bland. It makes the moment personal and more real to me when I meet those who participated in the Civil Rights Movements. Her moving accounts and the honesty helped me see that she was just an eleven year old girl who was following behind her love-crazed sister. Then, walking on the [Edmund </a:t>
            </a:r>
            <a:r>
              <a:rPr lang="en-US" sz="2600" i="1" dirty="0" err="1" smtClean="0">
                <a:latin typeface="+mn-lt"/>
              </a:rPr>
              <a:t>Pettus</a:t>
            </a:r>
            <a:r>
              <a:rPr lang="en-US" sz="2600" i="1" dirty="0" smtClean="0">
                <a:latin typeface="+mn-lt"/>
              </a:rPr>
              <a:t>] bridge and visiting the museums helped pull it all together in the end so I could see how hard people struggled for my rights.</a:t>
            </a:r>
          </a:p>
          <a:p>
            <a:pPr algn="r"/>
            <a:r>
              <a:rPr lang="en-US" sz="2600" dirty="0" smtClean="0">
                <a:latin typeface="+mn-lt"/>
              </a:rPr>
              <a:t>~ Teacher Journal Entry</a:t>
            </a:r>
          </a:p>
          <a:p>
            <a:pPr algn="r"/>
            <a:endParaRPr lang="en-US" dirty="0" smtClean="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533400" y="2667000"/>
            <a:ext cx="8153400" cy="990600"/>
          </a:xfrm>
        </p:spPr>
        <p:txBody>
          <a:bodyPr/>
          <a:lstStyle/>
          <a:p>
            <a:pPr algn="ctr"/>
            <a:r>
              <a:rPr lang="en-US" sz="6000" dirty="0" smtClean="0">
                <a:latin typeface="Arial" charset="0"/>
              </a:rPr>
              <a:t>Impact of Teachers’ Firsthand Narratives on Students</a:t>
            </a:r>
          </a:p>
        </p:txBody>
      </p:sp>
      <p:pic>
        <p:nvPicPr>
          <p:cNvPr id="41988" name="Picture 4" descr="OPE Symbol Only (2 color)"/>
          <p:cNvPicPr>
            <a:picLocks noChangeAspect="1" noChangeArrowheads="1"/>
          </p:cNvPicPr>
          <p:nvPr/>
        </p:nvPicPr>
        <p:blipFill>
          <a:blip r:embed="rId2" cstate="print"/>
          <a:srcRect/>
          <a:stretch>
            <a:fillRect/>
          </a:stretch>
        </p:blipFill>
        <p:spPr bwMode="auto">
          <a:xfrm>
            <a:off x="4572000" y="6019800"/>
            <a:ext cx="838200" cy="762000"/>
          </a:xfrm>
          <a:prstGeom prst="rect">
            <a:avLst/>
          </a:prstGeom>
          <a:noFill/>
          <a:ln w="19050">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381000" y="152400"/>
            <a:ext cx="8610600" cy="990600"/>
          </a:xfrm>
        </p:spPr>
        <p:txBody>
          <a:bodyPr/>
          <a:lstStyle/>
          <a:p>
            <a:r>
              <a:rPr lang="en-US" sz="3600" dirty="0" smtClean="0">
                <a:latin typeface="Arial" charset="0"/>
              </a:rPr>
              <a:t>Sharing the Narratives with Students</a:t>
            </a:r>
          </a:p>
        </p:txBody>
      </p:sp>
      <p:sp>
        <p:nvSpPr>
          <p:cNvPr id="41987" name="Content Placeholder 2"/>
          <p:cNvSpPr>
            <a:spLocks noGrp="1"/>
          </p:cNvSpPr>
          <p:nvPr>
            <p:ph sz="quarter" idx="4294967295"/>
          </p:nvPr>
        </p:nvSpPr>
        <p:spPr>
          <a:xfrm>
            <a:off x="609600" y="1447800"/>
            <a:ext cx="8153400" cy="4953000"/>
          </a:xfrm>
        </p:spPr>
        <p:txBody>
          <a:bodyPr/>
          <a:lstStyle/>
          <a:p>
            <a:pPr marL="0" indent="0">
              <a:buNone/>
            </a:pPr>
            <a:r>
              <a:rPr lang="en-US" sz="2800" i="1" dirty="0" smtClean="0"/>
              <a:t>There is a world of difference in saying [to your students] ‘We’re gonna learn today about…’ and ‘This is where…’ as opposed to saying, ‘Well, this summer I went to…I participated…I did this!’ You know?  - </a:t>
            </a:r>
            <a:r>
              <a:rPr lang="en-US" sz="2800" dirty="0" smtClean="0"/>
              <a:t>Teacher in Focus Group 1</a:t>
            </a:r>
          </a:p>
          <a:p>
            <a:pPr>
              <a:buNone/>
            </a:pPr>
            <a:endParaRPr lang="en-US" sz="2800" dirty="0" smtClean="0"/>
          </a:p>
          <a:p>
            <a:pPr marL="0" indent="0">
              <a:buNone/>
            </a:pPr>
            <a:r>
              <a:rPr lang="en-US" sz="2800" i="1" dirty="0" smtClean="0"/>
              <a:t>I like to teach with stories, reading stories, telling stories. I’ll have a lot of good stories to go back and tell them and just relay what I learned to them. – </a:t>
            </a:r>
            <a:r>
              <a:rPr lang="en-US" sz="2800" dirty="0" smtClean="0"/>
              <a:t>Teacher in Focus Group 1</a:t>
            </a:r>
            <a:endParaRPr 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381000" y="152400"/>
            <a:ext cx="8610600" cy="990600"/>
          </a:xfrm>
        </p:spPr>
        <p:txBody>
          <a:bodyPr/>
          <a:lstStyle/>
          <a:p>
            <a:r>
              <a:rPr lang="en-US" sz="3600" dirty="0" smtClean="0">
                <a:latin typeface="Arial" charset="0"/>
              </a:rPr>
              <a:t>Impact of the Involvement of Young People in the Movement</a:t>
            </a:r>
          </a:p>
        </p:txBody>
      </p:sp>
      <p:sp>
        <p:nvSpPr>
          <p:cNvPr id="41987" name="Content Placeholder 2"/>
          <p:cNvSpPr>
            <a:spLocks noGrp="1"/>
          </p:cNvSpPr>
          <p:nvPr>
            <p:ph sz="quarter" idx="4294967295"/>
          </p:nvPr>
        </p:nvSpPr>
        <p:spPr>
          <a:xfrm>
            <a:off x="609600" y="1447800"/>
            <a:ext cx="8153400" cy="4495800"/>
          </a:xfrm>
        </p:spPr>
        <p:txBody>
          <a:bodyPr/>
          <a:lstStyle/>
          <a:p>
            <a:pPr marL="0">
              <a:spcBef>
                <a:spcPts val="0"/>
              </a:spcBef>
              <a:buNone/>
            </a:pPr>
            <a:r>
              <a:rPr lang="en-US" sz="2600" i="1" dirty="0" smtClean="0"/>
              <a:t>One of the things that keeps popping up to me is: Young people were involved. And those young people helped effect the change. Their perseverance. And I think with 6</a:t>
            </a:r>
            <a:r>
              <a:rPr lang="en-US" sz="2600" i="1" baseline="30000" dirty="0" smtClean="0"/>
              <a:t>th</a:t>
            </a:r>
            <a:r>
              <a:rPr lang="en-US" sz="2600" i="1" dirty="0" smtClean="0"/>
              <a:t> grade… helping them realize that there were people at a young age, seeing a need and being determined enough to take a stand. And, I think that’s something that a lot of kids don’t think they can do. These were ordinary people who just happened to be caught up in extraordinary circumstances. And they were willing to step up to the plate because they were there.   </a:t>
            </a:r>
          </a:p>
          <a:p>
            <a:pPr marL="0" algn="r">
              <a:spcBef>
                <a:spcPts val="0"/>
              </a:spcBef>
              <a:buNone/>
            </a:pPr>
            <a:r>
              <a:rPr lang="en-US" sz="2600" dirty="0" smtClean="0"/>
              <a:t>~ Teacher in Focus Group 1</a:t>
            </a:r>
          </a:p>
          <a:p>
            <a:endParaRPr lang="en-US" dirty="0" smtClean="0">
              <a:latin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sz="quarter" idx="4294967295"/>
          </p:nvPr>
        </p:nvSpPr>
        <p:spPr>
          <a:xfrm>
            <a:off x="304800" y="1524000"/>
            <a:ext cx="8610600" cy="4495800"/>
          </a:xfrm>
        </p:spPr>
        <p:txBody>
          <a:bodyPr/>
          <a:lstStyle/>
          <a:p>
            <a:pPr marL="0" indent="0">
              <a:buNone/>
            </a:pPr>
            <a:r>
              <a:rPr lang="en-US" i="1" dirty="0" smtClean="0"/>
              <a:t>I don’t know what it was, it was just something about the way they described the struggle to gain the rights to vote today was really just, I don’t know, I think it just really made me think about how many – I mean I always go vote – but I’ve never, I don’t know it just gave me something today that…I will never ever take it [the ability to vote] for granted. And I never want my [students] to take voting for granted. I mean, how could you not, when somebody has gone through that much. </a:t>
            </a:r>
          </a:p>
          <a:p>
            <a:pPr marL="0" indent="0" algn="r">
              <a:buNone/>
            </a:pPr>
            <a:r>
              <a:rPr lang="en-US" i="1" dirty="0" smtClean="0"/>
              <a:t>~ </a:t>
            </a:r>
            <a:r>
              <a:rPr lang="en-US" dirty="0" smtClean="0"/>
              <a:t>Teacher in Focus Group 1</a:t>
            </a:r>
          </a:p>
          <a:p>
            <a:pPr>
              <a:buNone/>
            </a:pPr>
            <a:endParaRPr lang="en-US" dirty="0" smtClean="0">
              <a:latin typeface="Arial" charset="0"/>
            </a:endParaRPr>
          </a:p>
        </p:txBody>
      </p:sp>
      <p:sp>
        <p:nvSpPr>
          <p:cNvPr id="5" name="Title 1"/>
          <p:cNvSpPr txBox="1">
            <a:spLocks/>
          </p:cNvSpPr>
          <p:nvPr/>
        </p:nvSpPr>
        <p:spPr bwMode="auto">
          <a:xfrm>
            <a:off x="381000" y="152400"/>
            <a:ext cx="8610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tx2"/>
                </a:solidFill>
                <a:effectLst/>
                <a:uLnTx/>
                <a:uFillTx/>
                <a:latin typeface="Arial" charset="0"/>
                <a:ea typeface="+mj-ea"/>
                <a:cs typeface="+mj-cs"/>
              </a:rPr>
              <a:t>Sharing New Insights with Students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612775" y="228600"/>
            <a:ext cx="8153400" cy="990600"/>
          </a:xfrm>
        </p:spPr>
        <p:txBody>
          <a:bodyPr/>
          <a:lstStyle/>
          <a:p>
            <a:r>
              <a:rPr lang="en-US" dirty="0" smtClean="0">
                <a:latin typeface="Arial" charset="0"/>
              </a:rPr>
              <a:t>My Two Professional Lives	</a:t>
            </a:r>
          </a:p>
        </p:txBody>
      </p:sp>
      <p:sp>
        <p:nvSpPr>
          <p:cNvPr id="41987" name="Content Placeholder 2"/>
          <p:cNvSpPr>
            <a:spLocks noGrp="1"/>
          </p:cNvSpPr>
          <p:nvPr>
            <p:ph sz="quarter" idx="4294967295"/>
          </p:nvPr>
        </p:nvSpPr>
        <p:spPr>
          <a:xfrm>
            <a:off x="609600" y="1447800"/>
            <a:ext cx="8153400" cy="4495800"/>
          </a:xfrm>
        </p:spPr>
        <p:txBody>
          <a:bodyPr/>
          <a:lstStyle/>
          <a:p>
            <a:r>
              <a:rPr lang="en-US" b="1" dirty="0" smtClean="0">
                <a:solidFill>
                  <a:schemeClr val="accent2">
                    <a:lumMod val="50000"/>
                  </a:schemeClr>
                </a:solidFill>
                <a:latin typeface="Arial" charset="0"/>
              </a:rPr>
              <a:t>Researcher Life</a:t>
            </a:r>
          </a:p>
          <a:p>
            <a:pPr lvl="1"/>
            <a:r>
              <a:rPr lang="en-US" dirty="0" smtClean="0">
                <a:latin typeface="Arial" charset="0"/>
              </a:rPr>
              <a:t>Doctoral Candidate in Foundations of Education</a:t>
            </a:r>
          </a:p>
          <a:p>
            <a:pPr lvl="1"/>
            <a:r>
              <a:rPr lang="en-US" dirty="0" smtClean="0">
                <a:latin typeface="Arial" charset="0"/>
              </a:rPr>
              <a:t>Interest in Qualitative Inquiry</a:t>
            </a:r>
          </a:p>
          <a:p>
            <a:pPr lvl="1"/>
            <a:r>
              <a:rPr lang="en-US" dirty="0" smtClean="0">
                <a:latin typeface="Arial" charset="0"/>
              </a:rPr>
              <a:t>Interest in Researchers’ Active Engagement in the Research Process</a:t>
            </a:r>
          </a:p>
          <a:p>
            <a:r>
              <a:rPr lang="en-US" b="1" dirty="0" smtClean="0">
                <a:solidFill>
                  <a:schemeClr val="accent2">
                    <a:lumMod val="50000"/>
                  </a:schemeClr>
                </a:solidFill>
                <a:latin typeface="Arial" charset="0"/>
              </a:rPr>
              <a:t>Evaluator Life</a:t>
            </a:r>
          </a:p>
          <a:p>
            <a:pPr lvl="1"/>
            <a:r>
              <a:rPr lang="en-US" dirty="0" smtClean="0">
                <a:latin typeface="Arial" charset="0"/>
              </a:rPr>
              <a:t>Graduate Assistant in the Office of Program Evaluation for 6 years</a:t>
            </a:r>
          </a:p>
          <a:p>
            <a:pPr lvl="1"/>
            <a:r>
              <a:rPr lang="en-US" dirty="0" smtClean="0">
                <a:latin typeface="Arial" charset="0"/>
              </a:rPr>
              <a:t>Many large scale projects, lower levels of deep engagement with project staff and goals</a:t>
            </a:r>
          </a:p>
        </p:txBody>
      </p:sp>
      <p:pic>
        <p:nvPicPr>
          <p:cNvPr id="41988" name="Picture 4" descr="OPE Symbol Only (2 color)"/>
          <p:cNvPicPr>
            <a:picLocks noChangeAspect="1" noChangeArrowheads="1"/>
          </p:cNvPicPr>
          <p:nvPr/>
        </p:nvPicPr>
        <p:blipFill>
          <a:blip r:embed="rId2" cstate="print"/>
          <a:srcRect/>
          <a:stretch>
            <a:fillRect/>
          </a:stretch>
        </p:blipFill>
        <p:spPr bwMode="auto">
          <a:xfrm>
            <a:off x="4572000" y="6019800"/>
            <a:ext cx="838200" cy="762000"/>
          </a:xfrm>
          <a:prstGeom prst="rect">
            <a:avLst/>
          </a:prstGeom>
          <a:noFill/>
          <a:ln w="19050">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609600" y="152400"/>
            <a:ext cx="8534400" cy="990600"/>
          </a:xfrm>
        </p:spPr>
        <p:txBody>
          <a:bodyPr/>
          <a:lstStyle/>
          <a:p>
            <a:r>
              <a:rPr lang="en-US" sz="4000" dirty="0" smtClean="0">
                <a:latin typeface="Arial" charset="0"/>
              </a:rPr>
              <a:t>Takeaways	for Learners </a:t>
            </a:r>
            <a:br>
              <a:rPr lang="en-US" sz="4000" dirty="0" smtClean="0">
                <a:latin typeface="Arial" charset="0"/>
              </a:rPr>
            </a:br>
            <a:r>
              <a:rPr lang="en-US" sz="4000" dirty="0" smtClean="0">
                <a:latin typeface="Arial" charset="0"/>
              </a:rPr>
              <a:t>(Teachers and Students)</a:t>
            </a:r>
          </a:p>
        </p:txBody>
      </p:sp>
      <p:sp>
        <p:nvSpPr>
          <p:cNvPr id="41987" name="Content Placeholder 2"/>
          <p:cNvSpPr>
            <a:spLocks noGrp="1"/>
          </p:cNvSpPr>
          <p:nvPr>
            <p:ph sz="quarter" idx="4294967295"/>
          </p:nvPr>
        </p:nvSpPr>
        <p:spPr>
          <a:xfrm>
            <a:off x="609600" y="1447800"/>
            <a:ext cx="8153400" cy="4495800"/>
          </a:xfrm>
        </p:spPr>
        <p:txBody>
          <a:bodyPr/>
          <a:lstStyle/>
          <a:p>
            <a:r>
              <a:rPr lang="en-US" dirty="0" smtClean="0">
                <a:latin typeface="Arial" charset="0"/>
              </a:rPr>
              <a:t>Incorporate testimonial narratives and storytelling:</a:t>
            </a:r>
          </a:p>
          <a:p>
            <a:pPr lvl="1"/>
            <a:r>
              <a:rPr lang="en-US" dirty="0" smtClean="0">
                <a:latin typeface="Arial" charset="0"/>
              </a:rPr>
              <a:t>In teacher professional development</a:t>
            </a:r>
          </a:p>
          <a:p>
            <a:pPr lvl="1"/>
            <a:r>
              <a:rPr lang="en-US" dirty="0" smtClean="0">
                <a:latin typeface="Arial" charset="0"/>
              </a:rPr>
              <a:t>In the classroom</a:t>
            </a:r>
          </a:p>
          <a:p>
            <a:pPr lvl="1"/>
            <a:r>
              <a:rPr lang="en-US" dirty="0" smtClean="0">
                <a:latin typeface="Arial" charset="0"/>
              </a:rPr>
              <a:t>Even with less obvious content (e.g., economic history, U.S. constitution)</a:t>
            </a:r>
          </a:p>
          <a:p>
            <a:pPr lvl="1">
              <a:buNone/>
            </a:pPr>
            <a:endParaRPr lang="en-US" dirty="0" smtClean="0">
              <a:latin typeface="Arial" charset="0"/>
            </a:endParaRPr>
          </a:p>
          <a:p>
            <a:r>
              <a:rPr lang="en-US" dirty="0" smtClean="0">
                <a:latin typeface="Arial" charset="0"/>
              </a:rPr>
              <a:t>Create experiences with narratives in the classroom if field study is not possible.</a:t>
            </a:r>
          </a:p>
          <a:p>
            <a:endParaRPr lang="en-US" dirty="0" smtClean="0">
              <a:latin typeface="Arial" charset="0"/>
            </a:endParaRPr>
          </a:p>
        </p:txBody>
      </p:sp>
      <p:pic>
        <p:nvPicPr>
          <p:cNvPr id="41988" name="Picture 4" descr="OPE Symbol Only (2 color)"/>
          <p:cNvPicPr>
            <a:picLocks noChangeAspect="1" noChangeArrowheads="1"/>
          </p:cNvPicPr>
          <p:nvPr/>
        </p:nvPicPr>
        <p:blipFill>
          <a:blip r:embed="rId2" cstate="print"/>
          <a:srcRect/>
          <a:stretch>
            <a:fillRect/>
          </a:stretch>
        </p:blipFill>
        <p:spPr bwMode="auto">
          <a:xfrm>
            <a:off x="4572000" y="6019800"/>
            <a:ext cx="838200" cy="762000"/>
          </a:xfrm>
          <a:prstGeom prst="rect">
            <a:avLst/>
          </a:prstGeom>
          <a:noFill/>
          <a:ln w="19050">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612775" y="228600"/>
            <a:ext cx="8153400" cy="990600"/>
          </a:xfrm>
        </p:spPr>
        <p:txBody>
          <a:bodyPr/>
          <a:lstStyle/>
          <a:p>
            <a:r>
              <a:rPr lang="en-US" dirty="0" smtClean="0">
                <a:latin typeface="Arial" charset="0"/>
              </a:rPr>
              <a:t>Case for Participant Evaluation</a:t>
            </a:r>
          </a:p>
        </p:txBody>
      </p:sp>
      <p:sp>
        <p:nvSpPr>
          <p:cNvPr id="41987" name="Content Placeholder 2"/>
          <p:cNvSpPr>
            <a:spLocks noGrp="1"/>
          </p:cNvSpPr>
          <p:nvPr>
            <p:ph sz="quarter" idx="4294967295"/>
          </p:nvPr>
        </p:nvSpPr>
        <p:spPr>
          <a:xfrm>
            <a:off x="609600" y="1447800"/>
            <a:ext cx="8153400" cy="4495800"/>
          </a:xfrm>
        </p:spPr>
        <p:txBody>
          <a:bodyPr/>
          <a:lstStyle/>
          <a:p>
            <a:r>
              <a:rPr lang="en-US" dirty="0" smtClean="0">
                <a:latin typeface="Arial" charset="0"/>
              </a:rPr>
              <a:t>Programmatic understanding: First hand experience of program delivery </a:t>
            </a:r>
          </a:p>
          <a:p>
            <a:pPr>
              <a:buNone/>
            </a:pPr>
            <a:endParaRPr lang="en-US" dirty="0" smtClean="0">
              <a:latin typeface="Arial" charset="0"/>
            </a:endParaRPr>
          </a:p>
          <a:p>
            <a:r>
              <a:rPr lang="en-US" dirty="0" smtClean="0">
                <a:latin typeface="Arial" charset="0"/>
              </a:rPr>
              <a:t>Data quality: Greater level of trust and rapport from stakeholders leads to richer data</a:t>
            </a:r>
          </a:p>
          <a:p>
            <a:pPr>
              <a:buNone/>
            </a:pPr>
            <a:endParaRPr lang="en-US" dirty="0" smtClean="0">
              <a:latin typeface="Arial" charset="0"/>
            </a:endParaRPr>
          </a:p>
          <a:p>
            <a:r>
              <a:rPr lang="en-US" dirty="0" smtClean="0">
                <a:latin typeface="Arial" charset="0"/>
              </a:rPr>
              <a:t>Immediate feedback: In-the-moment communication with program staff about what is and is not working</a:t>
            </a:r>
          </a:p>
        </p:txBody>
      </p:sp>
      <p:pic>
        <p:nvPicPr>
          <p:cNvPr id="41988" name="Picture 4" descr="OPE Symbol Only (2 color)"/>
          <p:cNvPicPr>
            <a:picLocks noChangeAspect="1" noChangeArrowheads="1"/>
          </p:cNvPicPr>
          <p:nvPr/>
        </p:nvPicPr>
        <p:blipFill>
          <a:blip r:embed="rId3" cstate="print"/>
          <a:srcRect/>
          <a:stretch>
            <a:fillRect/>
          </a:stretch>
        </p:blipFill>
        <p:spPr bwMode="auto">
          <a:xfrm>
            <a:off x="4572000" y="6019800"/>
            <a:ext cx="838200" cy="762000"/>
          </a:xfrm>
          <a:prstGeom prst="rect">
            <a:avLst/>
          </a:prstGeom>
          <a:noFill/>
          <a:ln w="19050">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981200"/>
            <a:ext cx="7620000" cy="4247317"/>
          </a:xfrm>
          <a:prstGeom prst="rect">
            <a:avLst/>
          </a:prstGeom>
          <a:noFill/>
        </p:spPr>
        <p:txBody>
          <a:bodyPr wrap="square" rtlCol="0">
            <a:spAutoFit/>
          </a:bodyPr>
          <a:lstStyle/>
          <a:p>
            <a:pPr algn="ctr"/>
            <a:r>
              <a:rPr lang="en-US" sz="3000" dirty="0" smtClean="0">
                <a:latin typeface="+mn-lt"/>
              </a:rPr>
              <a:t>Thank You!</a:t>
            </a:r>
          </a:p>
          <a:p>
            <a:pPr algn="ctr"/>
            <a:r>
              <a:rPr lang="en-US" sz="3000" dirty="0" smtClean="0">
                <a:latin typeface="+mn-lt"/>
              </a:rPr>
              <a:t>I welcome your questions, comments, and feedback!</a:t>
            </a:r>
          </a:p>
          <a:p>
            <a:pPr algn="ctr"/>
            <a:endParaRPr lang="en-US" sz="3000" dirty="0" smtClean="0">
              <a:latin typeface="+mn-lt"/>
            </a:endParaRPr>
          </a:p>
          <a:p>
            <a:pPr algn="ctr"/>
            <a:r>
              <a:rPr lang="en-US" sz="3000" dirty="0" smtClean="0">
                <a:latin typeface="+mn-lt"/>
              </a:rPr>
              <a:t>Ashlee Lewis</a:t>
            </a:r>
          </a:p>
          <a:p>
            <a:pPr algn="ctr"/>
            <a:r>
              <a:rPr lang="en-US" sz="3000" dirty="0" smtClean="0">
                <a:latin typeface="+mn-lt"/>
              </a:rPr>
              <a:t>University of South Carolina</a:t>
            </a:r>
          </a:p>
          <a:p>
            <a:pPr algn="ctr"/>
            <a:r>
              <a:rPr lang="en-US" sz="3000" dirty="0" smtClean="0">
                <a:latin typeface="+mn-lt"/>
                <a:hlinkClick r:id="rId2"/>
              </a:rPr>
              <a:t>lewisaa2@mailbox.sc.edu</a:t>
            </a:r>
            <a:endParaRPr lang="en-US" sz="3000" dirty="0" smtClean="0">
              <a:latin typeface="+mn-lt"/>
            </a:endParaRPr>
          </a:p>
          <a:p>
            <a:pPr algn="ctr"/>
            <a:r>
              <a:rPr lang="en-US" sz="3000" dirty="0" smtClean="0">
                <a:latin typeface="+mn-lt"/>
                <a:hlinkClick r:id="rId3"/>
              </a:rPr>
              <a:t>ashleealewis@gmail.com</a:t>
            </a:r>
            <a:endParaRPr lang="en-US" sz="3000" dirty="0" smtClean="0">
              <a:latin typeface="+mn-lt"/>
            </a:endParaRPr>
          </a:p>
          <a:p>
            <a:pPr algn="ctr"/>
            <a:endParaRPr lang="en-US" sz="3000" dirty="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152400" y="228600"/>
            <a:ext cx="8839200" cy="990600"/>
          </a:xfrm>
        </p:spPr>
        <p:txBody>
          <a:bodyPr/>
          <a:lstStyle/>
          <a:p>
            <a:pPr algn="ctr"/>
            <a:r>
              <a:rPr lang="en-US" dirty="0" smtClean="0">
                <a:latin typeface="Arial" charset="0"/>
              </a:rPr>
              <a:t>Teaching American History Project</a:t>
            </a:r>
          </a:p>
        </p:txBody>
      </p:sp>
      <p:sp>
        <p:nvSpPr>
          <p:cNvPr id="14338" name="Content Placeholder 2"/>
          <p:cNvSpPr>
            <a:spLocks noGrp="1"/>
          </p:cNvSpPr>
          <p:nvPr>
            <p:ph sz="quarter" idx="1"/>
          </p:nvPr>
        </p:nvSpPr>
        <p:spPr>
          <a:xfrm>
            <a:off x="612775" y="1600200"/>
            <a:ext cx="8153400" cy="4495800"/>
          </a:xfrm>
        </p:spPr>
        <p:txBody>
          <a:bodyPr/>
          <a:lstStyle/>
          <a:p>
            <a:pPr>
              <a:buNone/>
            </a:pPr>
            <a:r>
              <a:rPr lang="en-US" sz="2700" b="1" dirty="0" smtClean="0">
                <a:solidFill>
                  <a:schemeClr val="accent2">
                    <a:lumMod val="50000"/>
                  </a:schemeClr>
                </a:solidFill>
                <a:latin typeface="Arial" charset="0"/>
              </a:rPr>
              <a:t>The Project</a:t>
            </a:r>
          </a:p>
          <a:p>
            <a:r>
              <a:rPr lang="en-US" sz="2700" dirty="0" smtClean="0">
                <a:latin typeface="Arial" charset="0"/>
              </a:rPr>
              <a:t>Federal </a:t>
            </a:r>
            <a:r>
              <a:rPr lang="en-US" sz="2700" i="1" dirty="0" smtClean="0">
                <a:latin typeface="Arial" charset="0"/>
              </a:rPr>
              <a:t>Teaching American History </a:t>
            </a:r>
            <a:r>
              <a:rPr lang="en-US" sz="2700" dirty="0" smtClean="0">
                <a:latin typeface="Arial" charset="0"/>
              </a:rPr>
              <a:t>grant program</a:t>
            </a:r>
            <a:endParaRPr lang="en-US" sz="2700" i="1" dirty="0" smtClean="0">
              <a:latin typeface="Arial" charset="0"/>
            </a:endParaRPr>
          </a:p>
          <a:p>
            <a:endParaRPr lang="en-US" sz="2700" dirty="0" smtClean="0">
              <a:latin typeface="Arial" charset="0"/>
            </a:endParaRPr>
          </a:p>
          <a:p>
            <a:pPr>
              <a:buNone/>
            </a:pPr>
            <a:r>
              <a:rPr lang="en-US" sz="2700" b="1" dirty="0" smtClean="0">
                <a:solidFill>
                  <a:schemeClr val="accent2">
                    <a:lumMod val="50000"/>
                  </a:schemeClr>
                </a:solidFill>
                <a:latin typeface="Arial" charset="0"/>
              </a:rPr>
              <a:t>The Setting</a:t>
            </a:r>
          </a:p>
          <a:p>
            <a:r>
              <a:rPr lang="en-US" sz="2700" dirty="0" smtClean="0">
                <a:latin typeface="Arial" charset="0"/>
              </a:rPr>
              <a:t>Large suburban district</a:t>
            </a:r>
          </a:p>
          <a:p>
            <a:pPr>
              <a:buNone/>
            </a:pPr>
            <a:endParaRPr lang="en-US" sz="2700" dirty="0" smtClean="0">
              <a:latin typeface="Arial" charset="0"/>
            </a:endParaRPr>
          </a:p>
          <a:p>
            <a:pPr>
              <a:buNone/>
            </a:pPr>
            <a:r>
              <a:rPr lang="en-US" sz="2700" b="1" dirty="0" smtClean="0">
                <a:solidFill>
                  <a:schemeClr val="accent2">
                    <a:lumMod val="50000"/>
                  </a:schemeClr>
                </a:solidFill>
                <a:latin typeface="Arial" charset="0"/>
              </a:rPr>
              <a:t>The Content</a:t>
            </a:r>
          </a:p>
          <a:p>
            <a:r>
              <a:rPr lang="en-US" sz="2700" dirty="0" smtClean="0">
                <a:latin typeface="Arial" charset="0"/>
              </a:rPr>
              <a:t>Teachers take history courses accompanied by related “field studies”</a:t>
            </a:r>
          </a:p>
          <a:p>
            <a:pPr>
              <a:buNone/>
            </a:pPr>
            <a:endParaRPr lang="en-US" sz="2700" dirty="0" smtClean="0">
              <a:latin typeface="Arial" charset="0"/>
            </a:endParaRPr>
          </a:p>
          <a:p>
            <a:pPr>
              <a:buNone/>
            </a:pPr>
            <a:endParaRPr lang="en-US" sz="2700" dirty="0" smtClean="0">
              <a:latin typeface="Arial" charset="0"/>
            </a:endParaRPr>
          </a:p>
          <a:p>
            <a:endParaRPr lang="en-US" sz="2700" dirty="0" smtClean="0">
              <a:latin typeface="Arial" charset="0"/>
            </a:endParaRPr>
          </a:p>
          <a:p>
            <a:endParaRPr lang="en-US" sz="2700" dirty="0" smtClean="0">
              <a:latin typeface="Arial" charset="0"/>
            </a:endParaRPr>
          </a:p>
        </p:txBody>
      </p:sp>
      <p:pic>
        <p:nvPicPr>
          <p:cNvPr id="14340" name="Picture 4" descr="OPE Symbol Only (2 color)"/>
          <p:cNvPicPr>
            <a:picLocks noChangeAspect="1" noChangeArrowheads="1"/>
          </p:cNvPicPr>
          <p:nvPr/>
        </p:nvPicPr>
        <p:blipFill>
          <a:blip r:embed="rId2" cstate="print"/>
          <a:srcRect/>
          <a:stretch>
            <a:fillRect/>
          </a:stretch>
        </p:blipFill>
        <p:spPr bwMode="auto">
          <a:xfrm>
            <a:off x="4572000" y="6019800"/>
            <a:ext cx="838200" cy="762000"/>
          </a:xfrm>
          <a:prstGeom prst="rect">
            <a:avLst/>
          </a:prstGeom>
          <a:noFill/>
          <a:ln w="19050">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990600"/>
          </a:xfrm>
        </p:spPr>
        <p:txBody>
          <a:bodyPr/>
          <a:lstStyle/>
          <a:p>
            <a:r>
              <a:rPr lang="en-US" dirty="0" smtClean="0"/>
              <a:t>Goals for Civil Rights Course</a:t>
            </a:r>
            <a:endParaRPr lang="en-US" dirty="0"/>
          </a:p>
        </p:txBody>
      </p:sp>
      <p:sp>
        <p:nvSpPr>
          <p:cNvPr id="3" name="Content Placeholder 2"/>
          <p:cNvSpPr>
            <a:spLocks noGrp="1"/>
          </p:cNvSpPr>
          <p:nvPr>
            <p:ph sz="quarter" idx="1"/>
          </p:nvPr>
        </p:nvSpPr>
        <p:spPr/>
        <p:txBody>
          <a:bodyPr/>
          <a:lstStyle/>
          <a:p>
            <a:r>
              <a:rPr lang="en-US" dirty="0" smtClean="0"/>
              <a:t>Identify major issues and questions regarding the Civil Rights Movement. </a:t>
            </a:r>
          </a:p>
          <a:p>
            <a:endParaRPr lang="en-US" dirty="0" smtClean="0"/>
          </a:p>
          <a:p>
            <a:r>
              <a:rPr lang="en-US" dirty="0" smtClean="0"/>
              <a:t>Demonstrate knowledge of interrelationships among places, times, and social mores relative to the Civil Rights Movement. </a:t>
            </a:r>
          </a:p>
          <a:p>
            <a:pPr>
              <a:buNone/>
            </a:pPr>
            <a:endParaRPr lang="en-US" dirty="0" smtClean="0"/>
          </a:p>
          <a:p>
            <a:r>
              <a:rPr lang="en-US" dirty="0" smtClean="0"/>
              <a:t>Construct meaning from primary documents.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612775" y="228600"/>
            <a:ext cx="8153400" cy="990600"/>
          </a:xfrm>
        </p:spPr>
        <p:txBody>
          <a:bodyPr/>
          <a:lstStyle/>
          <a:p>
            <a:r>
              <a:rPr lang="en-US" dirty="0" smtClean="0">
                <a:latin typeface="Arial" charset="0"/>
              </a:rPr>
              <a:t>Civil Rights Field Study Agenda</a:t>
            </a:r>
          </a:p>
        </p:txBody>
      </p:sp>
      <p:graphicFrame>
        <p:nvGraphicFramePr>
          <p:cNvPr id="5" name="Content Placeholder 4"/>
          <p:cNvGraphicFramePr>
            <a:graphicFrameLocks noGrp="1"/>
          </p:cNvGraphicFramePr>
          <p:nvPr>
            <p:ph sz="quarter" idx="4294967295"/>
          </p:nvPr>
        </p:nvGraphicFramePr>
        <p:xfrm>
          <a:off x="304800" y="1676400"/>
          <a:ext cx="8686800" cy="4852035"/>
        </p:xfrm>
        <a:graphic>
          <a:graphicData uri="http://schemas.openxmlformats.org/drawingml/2006/table">
            <a:tbl>
              <a:tblPr firstRow="1" bandRow="1">
                <a:tableStyleId>{5C22544A-7EE6-4342-B048-85BDC9FD1C3A}</a:tableStyleId>
              </a:tblPr>
              <a:tblGrid>
                <a:gridCol w="5257800"/>
                <a:gridCol w="3429000"/>
              </a:tblGrid>
              <a:tr h="539115">
                <a:tc>
                  <a:txBody>
                    <a:bodyPr/>
                    <a:lstStyle/>
                    <a:p>
                      <a:r>
                        <a:rPr lang="en-US" dirty="0" smtClean="0"/>
                        <a:t>Site</a:t>
                      </a:r>
                      <a:endParaRPr lang="en-US" dirty="0"/>
                    </a:p>
                  </a:txBody>
                  <a:tcPr/>
                </a:tc>
                <a:tc>
                  <a:txBody>
                    <a:bodyPr/>
                    <a:lstStyle/>
                    <a:p>
                      <a:r>
                        <a:rPr lang="en-US" dirty="0" smtClean="0"/>
                        <a:t>City/Town</a:t>
                      </a:r>
                      <a:endParaRPr lang="en-US" dirty="0"/>
                    </a:p>
                  </a:txBody>
                  <a:tcPr/>
                </a:tc>
              </a:tr>
              <a:tr h="539115">
                <a:tc>
                  <a:txBody>
                    <a:bodyPr/>
                    <a:lstStyle/>
                    <a:p>
                      <a:r>
                        <a:rPr lang="en-US" sz="2200" dirty="0" smtClean="0"/>
                        <a:t>Martin Luther King, Jr</a:t>
                      </a:r>
                      <a:r>
                        <a:rPr lang="en-US" sz="2200" baseline="0" dirty="0" smtClean="0"/>
                        <a:t>. Historical Sites</a:t>
                      </a:r>
                      <a:endParaRPr lang="en-US" sz="2200" dirty="0"/>
                    </a:p>
                  </a:txBody>
                  <a:tcPr/>
                </a:tc>
                <a:tc>
                  <a:txBody>
                    <a:bodyPr/>
                    <a:lstStyle/>
                    <a:p>
                      <a:r>
                        <a:rPr lang="en-US" sz="2200" dirty="0" smtClean="0"/>
                        <a:t>Atlanta,</a:t>
                      </a:r>
                      <a:r>
                        <a:rPr lang="en-US" sz="2200" baseline="0" dirty="0" smtClean="0"/>
                        <a:t> GA</a:t>
                      </a:r>
                      <a:endParaRPr lang="en-US" sz="2200" dirty="0"/>
                    </a:p>
                  </a:txBody>
                  <a:tcPr/>
                </a:tc>
              </a:tr>
              <a:tr h="539115">
                <a:tc>
                  <a:txBody>
                    <a:bodyPr/>
                    <a:lstStyle/>
                    <a:p>
                      <a:r>
                        <a:rPr lang="en-US" sz="2200" dirty="0" smtClean="0"/>
                        <a:t>Atlanta</a:t>
                      </a:r>
                      <a:r>
                        <a:rPr lang="en-US" sz="2200" baseline="0" dirty="0" smtClean="0"/>
                        <a:t> Civil Rights Bus Tour</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Atlanta,</a:t>
                      </a:r>
                      <a:r>
                        <a:rPr lang="en-US" sz="2200" baseline="0" dirty="0" smtClean="0"/>
                        <a:t> GA</a:t>
                      </a:r>
                      <a:endParaRPr lang="en-US" sz="2200" dirty="0" smtClean="0"/>
                    </a:p>
                  </a:txBody>
                  <a:tcPr/>
                </a:tc>
              </a:tr>
              <a:tr h="539115">
                <a:tc>
                  <a:txBody>
                    <a:bodyPr/>
                    <a:lstStyle/>
                    <a:p>
                      <a:r>
                        <a:rPr lang="en-US" sz="2200" dirty="0" smtClean="0"/>
                        <a:t>Morehouse</a:t>
                      </a:r>
                      <a:r>
                        <a:rPr lang="en-US" sz="2200" baseline="0" dirty="0" smtClean="0"/>
                        <a:t> College</a:t>
                      </a:r>
                      <a:endParaRPr lang="en-US" sz="2200" dirty="0"/>
                    </a:p>
                  </a:txBody>
                  <a:tcPr/>
                </a:tc>
                <a:tc>
                  <a:txBody>
                    <a:bodyPr/>
                    <a:lstStyle/>
                    <a:p>
                      <a:r>
                        <a:rPr lang="en-US" sz="2200" dirty="0" smtClean="0"/>
                        <a:t>Atlanta, GA</a:t>
                      </a:r>
                      <a:endParaRPr lang="en-US" sz="2200" dirty="0"/>
                    </a:p>
                  </a:txBody>
                  <a:tcPr/>
                </a:tc>
              </a:tr>
              <a:tr h="539115">
                <a:tc>
                  <a:txBody>
                    <a:bodyPr/>
                    <a:lstStyle/>
                    <a:p>
                      <a:r>
                        <a:rPr lang="en-US" sz="2200" dirty="0" smtClean="0"/>
                        <a:t>APEX Museum</a:t>
                      </a:r>
                      <a:endParaRPr lang="en-US" sz="2200" dirty="0"/>
                    </a:p>
                  </a:txBody>
                  <a:tcPr/>
                </a:tc>
                <a:tc>
                  <a:txBody>
                    <a:bodyPr/>
                    <a:lstStyle/>
                    <a:p>
                      <a:r>
                        <a:rPr lang="en-US" sz="2200" dirty="0" smtClean="0"/>
                        <a:t>Atlanta, GA</a:t>
                      </a:r>
                      <a:endParaRPr lang="en-US" sz="2200" dirty="0"/>
                    </a:p>
                  </a:txBody>
                  <a:tcPr/>
                </a:tc>
              </a:tr>
              <a:tr h="539115">
                <a:tc>
                  <a:txBody>
                    <a:bodyPr/>
                    <a:lstStyle/>
                    <a:p>
                      <a:r>
                        <a:rPr lang="en-US" sz="2200" dirty="0" smtClean="0"/>
                        <a:t>Sixteenth Street Baptist Church</a:t>
                      </a:r>
                      <a:endParaRPr lang="en-US" sz="2200" dirty="0"/>
                    </a:p>
                  </a:txBody>
                  <a:tcPr/>
                </a:tc>
                <a:tc>
                  <a:txBody>
                    <a:bodyPr/>
                    <a:lstStyle/>
                    <a:p>
                      <a:r>
                        <a:rPr lang="en-US" sz="2200" dirty="0" smtClean="0"/>
                        <a:t>Birmingham, AL</a:t>
                      </a:r>
                      <a:endParaRPr lang="en-US" sz="2200" dirty="0"/>
                    </a:p>
                  </a:txBody>
                  <a:tcPr/>
                </a:tc>
              </a:tr>
              <a:tr h="539115">
                <a:tc>
                  <a:txBody>
                    <a:bodyPr/>
                    <a:lstStyle/>
                    <a:p>
                      <a:r>
                        <a:rPr lang="en-US" sz="2200" dirty="0" smtClean="0"/>
                        <a:t>Kelly Ingram Park</a:t>
                      </a:r>
                      <a:endParaRPr lang="en-US" sz="2200" dirty="0"/>
                    </a:p>
                  </a:txBody>
                  <a:tcPr/>
                </a:tc>
                <a:tc>
                  <a:txBody>
                    <a:bodyPr/>
                    <a:lstStyle/>
                    <a:p>
                      <a:r>
                        <a:rPr lang="en-US" sz="2200" dirty="0" smtClean="0"/>
                        <a:t>Birmingham, AL</a:t>
                      </a:r>
                      <a:endParaRPr lang="en-US" sz="2200" dirty="0"/>
                    </a:p>
                  </a:txBody>
                  <a:tcPr/>
                </a:tc>
              </a:tr>
              <a:tr h="539115">
                <a:tc>
                  <a:txBody>
                    <a:bodyPr/>
                    <a:lstStyle/>
                    <a:p>
                      <a:r>
                        <a:rPr lang="en-US" sz="2200" dirty="0" smtClean="0"/>
                        <a:t>Civil Rights Institute</a:t>
                      </a:r>
                      <a:endParaRPr lang="en-US" sz="2200" dirty="0"/>
                    </a:p>
                  </a:txBody>
                  <a:tcPr/>
                </a:tc>
                <a:tc>
                  <a:txBody>
                    <a:bodyPr/>
                    <a:lstStyle/>
                    <a:p>
                      <a:r>
                        <a:rPr lang="en-US" sz="2200" dirty="0" smtClean="0"/>
                        <a:t>Birmingham, AL</a:t>
                      </a:r>
                      <a:endParaRPr lang="en-US" sz="2200" dirty="0"/>
                    </a:p>
                  </a:txBody>
                  <a:tcPr/>
                </a:tc>
              </a:tr>
              <a:tr h="539115">
                <a:tc>
                  <a:txBody>
                    <a:bodyPr/>
                    <a:lstStyle/>
                    <a:p>
                      <a:r>
                        <a:rPr lang="en-US" sz="2200" dirty="0" smtClean="0"/>
                        <a:t>Alabama Jazz</a:t>
                      </a:r>
                      <a:r>
                        <a:rPr lang="en-US" sz="2200" baseline="0" dirty="0" smtClean="0"/>
                        <a:t> Hall of Fame</a:t>
                      </a:r>
                      <a:endParaRPr lang="en-US" sz="2200" dirty="0"/>
                    </a:p>
                  </a:txBody>
                  <a:tcPr/>
                </a:tc>
                <a:tc>
                  <a:txBody>
                    <a:bodyPr/>
                    <a:lstStyle/>
                    <a:p>
                      <a:r>
                        <a:rPr lang="en-US" sz="2200" dirty="0" smtClean="0"/>
                        <a:t>Birmingham, AL</a:t>
                      </a:r>
                      <a:endParaRPr lang="en-US" sz="2200" dirty="0"/>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612775" y="228600"/>
            <a:ext cx="8153400" cy="990600"/>
          </a:xfrm>
        </p:spPr>
        <p:txBody>
          <a:bodyPr/>
          <a:lstStyle/>
          <a:p>
            <a:r>
              <a:rPr lang="en-US" dirty="0" smtClean="0">
                <a:latin typeface="Arial" charset="0"/>
              </a:rPr>
              <a:t>Civil Rights Field Study Agenda</a:t>
            </a:r>
          </a:p>
        </p:txBody>
      </p:sp>
      <p:graphicFrame>
        <p:nvGraphicFramePr>
          <p:cNvPr id="5" name="Content Placeholder 4"/>
          <p:cNvGraphicFramePr>
            <a:graphicFrameLocks noGrp="1"/>
          </p:cNvGraphicFramePr>
          <p:nvPr>
            <p:ph sz="quarter" idx="4294967295"/>
          </p:nvPr>
        </p:nvGraphicFramePr>
        <p:xfrm>
          <a:off x="304800" y="1676400"/>
          <a:ext cx="8686800" cy="4429125"/>
        </p:xfrm>
        <a:graphic>
          <a:graphicData uri="http://schemas.openxmlformats.org/drawingml/2006/table">
            <a:tbl>
              <a:tblPr firstRow="1" bandRow="1">
                <a:tableStyleId>{5C22544A-7EE6-4342-B048-85BDC9FD1C3A}</a:tableStyleId>
              </a:tblPr>
              <a:tblGrid>
                <a:gridCol w="4800600"/>
                <a:gridCol w="3886200"/>
              </a:tblGrid>
              <a:tr h="523875">
                <a:tc>
                  <a:txBody>
                    <a:bodyPr/>
                    <a:lstStyle/>
                    <a:p>
                      <a:r>
                        <a:rPr lang="en-US" dirty="0" smtClean="0"/>
                        <a:t>Site</a:t>
                      </a:r>
                      <a:endParaRPr lang="en-US" dirty="0"/>
                    </a:p>
                  </a:txBody>
                  <a:tcPr/>
                </a:tc>
                <a:tc>
                  <a:txBody>
                    <a:bodyPr/>
                    <a:lstStyle/>
                    <a:p>
                      <a:r>
                        <a:rPr lang="en-US" dirty="0" smtClean="0"/>
                        <a:t>City/Town</a:t>
                      </a:r>
                      <a:endParaRPr lang="en-US" dirty="0"/>
                    </a:p>
                  </a:txBody>
                  <a:tcPr/>
                </a:tc>
              </a:tr>
              <a:tr h="523875">
                <a:tc>
                  <a:txBody>
                    <a:bodyPr/>
                    <a:lstStyle/>
                    <a:p>
                      <a:r>
                        <a:rPr lang="en-US" sz="2200" dirty="0" smtClean="0"/>
                        <a:t>Brown Chapel AME Church</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Selma, AL</a:t>
                      </a:r>
                    </a:p>
                  </a:txBody>
                  <a:tcPr/>
                </a:tc>
              </a:tr>
              <a:tr h="523875">
                <a:tc>
                  <a:txBody>
                    <a:bodyPr/>
                    <a:lstStyle/>
                    <a:p>
                      <a:r>
                        <a:rPr lang="en-US" sz="2200" dirty="0" smtClean="0"/>
                        <a:t>Edmund</a:t>
                      </a:r>
                      <a:r>
                        <a:rPr lang="en-US" sz="2200" baseline="0" dirty="0" smtClean="0"/>
                        <a:t> </a:t>
                      </a:r>
                      <a:r>
                        <a:rPr lang="en-US" sz="2200" baseline="0" dirty="0" err="1" smtClean="0"/>
                        <a:t>Pettus</a:t>
                      </a:r>
                      <a:r>
                        <a:rPr lang="en-US" sz="2200" baseline="0" dirty="0" smtClean="0"/>
                        <a:t> Bridge</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Selma, AL</a:t>
                      </a:r>
                    </a:p>
                  </a:txBody>
                  <a:tcPr/>
                </a:tc>
              </a:tr>
              <a:tr h="523875">
                <a:tc>
                  <a:txBody>
                    <a:bodyPr/>
                    <a:lstStyle/>
                    <a:p>
                      <a:r>
                        <a:rPr lang="en-US" sz="2200" dirty="0" smtClean="0"/>
                        <a:t>Voting Rights Museum</a:t>
                      </a:r>
                      <a:endParaRPr lang="en-US" sz="2200" dirty="0"/>
                    </a:p>
                  </a:txBody>
                  <a:tcPr/>
                </a:tc>
                <a:tc>
                  <a:txBody>
                    <a:bodyPr/>
                    <a:lstStyle/>
                    <a:p>
                      <a:r>
                        <a:rPr lang="en-US" sz="2200" dirty="0" smtClean="0"/>
                        <a:t>Selma, AL</a:t>
                      </a:r>
                      <a:endParaRPr lang="en-US" sz="2200" dirty="0"/>
                    </a:p>
                  </a:txBody>
                  <a:tcPr/>
                </a:tc>
              </a:tr>
              <a:tr h="523875">
                <a:tc>
                  <a:txBody>
                    <a:bodyPr/>
                    <a:lstStyle/>
                    <a:p>
                      <a:r>
                        <a:rPr lang="en-US" sz="2200" dirty="0" smtClean="0"/>
                        <a:t>Lowndes Country Interpretive Center</a:t>
                      </a:r>
                      <a:endParaRPr lang="en-US" sz="2200" dirty="0"/>
                    </a:p>
                  </a:txBody>
                  <a:tcPr/>
                </a:tc>
                <a:tc>
                  <a:txBody>
                    <a:bodyPr/>
                    <a:lstStyle/>
                    <a:p>
                      <a:r>
                        <a:rPr lang="en-US" sz="2200" dirty="0" smtClean="0"/>
                        <a:t>Selma to Montgomery</a:t>
                      </a:r>
                      <a:endParaRPr lang="en-US" sz="2200" dirty="0"/>
                    </a:p>
                  </a:txBody>
                  <a:tcPr/>
                </a:tc>
              </a:tr>
              <a:tr h="523875">
                <a:tc>
                  <a:txBody>
                    <a:bodyPr/>
                    <a:lstStyle/>
                    <a:p>
                      <a:r>
                        <a:rPr lang="en-US" sz="2200" baseline="0" dirty="0" smtClean="0"/>
                        <a:t>Civil Rights Memorial Center </a:t>
                      </a:r>
                    </a:p>
                    <a:p>
                      <a:r>
                        <a:rPr lang="en-US" sz="2200" baseline="0" dirty="0" smtClean="0"/>
                        <a:t>(at the SPLC)</a:t>
                      </a:r>
                      <a:endParaRPr lang="en-US" sz="2200" dirty="0"/>
                    </a:p>
                  </a:txBody>
                  <a:tcPr/>
                </a:tc>
                <a:tc>
                  <a:txBody>
                    <a:bodyPr/>
                    <a:lstStyle/>
                    <a:p>
                      <a:r>
                        <a:rPr lang="en-US" sz="2200" dirty="0" smtClean="0"/>
                        <a:t>Montgomery, AL</a:t>
                      </a:r>
                      <a:endParaRPr lang="en-US" sz="2200" dirty="0"/>
                    </a:p>
                  </a:txBody>
                  <a:tcPr/>
                </a:tc>
              </a:tr>
              <a:tr h="523875">
                <a:tc>
                  <a:txBody>
                    <a:bodyPr/>
                    <a:lstStyle/>
                    <a:p>
                      <a:r>
                        <a:rPr lang="en-US" sz="2200" dirty="0" smtClean="0"/>
                        <a:t>Dexter Baptist</a:t>
                      </a:r>
                      <a:r>
                        <a:rPr lang="en-US" sz="2200" baseline="0" dirty="0" smtClean="0"/>
                        <a:t> Church</a:t>
                      </a:r>
                      <a:endParaRPr lang="en-US" sz="2200" dirty="0"/>
                    </a:p>
                  </a:txBody>
                  <a:tcPr/>
                </a:tc>
                <a:tc>
                  <a:txBody>
                    <a:bodyPr/>
                    <a:lstStyle/>
                    <a:p>
                      <a:r>
                        <a:rPr lang="en-US" sz="2200" dirty="0" smtClean="0"/>
                        <a:t>Montgomery,</a:t>
                      </a:r>
                      <a:r>
                        <a:rPr lang="en-US" sz="2200" baseline="0" dirty="0" smtClean="0"/>
                        <a:t> AL</a:t>
                      </a:r>
                      <a:endParaRPr lang="en-US" sz="2200" dirty="0"/>
                    </a:p>
                  </a:txBody>
                  <a:tcPr/>
                </a:tc>
              </a:tr>
              <a:tr h="523875">
                <a:tc>
                  <a:txBody>
                    <a:bodyPr/>
                    <a:lstStyle/>
                    <a:p>
                      <a:r>
                        <a:rPr lang="en-US" sz="2200" dirty="0" smtClean="0"/>
                        <a:t>Dexter Baptist Church Parsonage</a:t>
                      </a:r>
                      <a:endParaRPr lang="en-US" sz="2200" dirty="0"/>
                    </a:p>
                  </a:txBody>
                  <a:tcPr/>
                </a:tc>
                <a:tc>
                  <a:txBody>
                    <a:bodyPr/>
                    <a:lstStyle/>
                    <a:p>
                      <a:r>
                        <a:rPr lang="en-US" sz="2200" dirty="0" smtClean="0"/>
                        <a:t>Montgomery, AL</a:t>
                      </a:r>
                      <a:endParaRPr lang="en-US" sz="2200" dirty="0"/>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612775" y="228600"/>
            <a:ext cx="8153400" cy="990600"/>
          </a:xfrm>
        </p:spPr>
        <p:txBody>
          <a:bodyPr/>
          <a:lstStyle/>
          <a:p>
            <a:r>
              <a:rPr lang="en-US" dirty="0" smtClean="0">
                <a:latin typeface="Arial" charset="0"/>
              </a:rPr>
              <a:t>Data Sources</a:t>
            </a:r>
          </a:p>
        </p:txBody>
      </p:sp>
      <p:sp>
        <p:nvSpPr>
          <p:cNvPr id="41987" name="Content Placeholder 2"/>
          <p:cNvSpPr>
            <a:spLocks noGrp="1"/>
          </p:cNvSpPr>
          <p:nvPr>
            <p:ph sz="quarter" idx="4294967295"/>
          </p:nvPr>
        </p:nvSpPr>
        <p:spPr>
          <a:xfrm>
            <a:off x="609600" y="1447800"/>
            <a:ext cx="8153400" cy="4495800"/>
          </a:xfrm>
        </p:spPr>
        <p:txBody>
          <a:bodyPr/>
          <a:lstStyle/>
          <a:p>
            <a:pPr>
              <a:buNone/>
            </a:pPr>
            <a:endParaRPr lang="en-US" dirty="0" smtClean="0"/>
          </a:p>
          <a:p>
            <a:r>
              <a:rPr lang="en-US" dirty="0" smtClean="0"/>
              <a:t>Evaluator field notes </a:t>
            </a:r>
          </a:p>
          <a:p>
            <a:r>
              <a:rPr lang="en-US" dirty="0" smtClean="0"/>
              <a:t>2 Teacher focus groups</a:t>
            </a:r>
          </a:p>
          <a:p>
            <a:r>
              <a:rPr lang="en-US" dirty="0" smtClean="0"/>
              <a:t>Teachers’ reflective journals. </a:t>
            </a:r>
            <a:endParaRPr lang="en-US" dirty="0" smtClean="0">
              <a:latin typeface="Arial" charset="0"/>
            </a:endParaRPr>
          </a:p>
          <a:p>
            <a:endParaRPr lang="en-US" dirty="0" smtClean="0">
              <a:latin typeface="Arial" charset="0"/>
            </a:endParaRPr>
          </a:p>
        </p:txBody>
      </p:sp>
      <p:pic>
        <p:nvPicPr>
          <p:cNvPr id="41988" name="Picture 4" descr="OPE Symbol Only (2 color)"/>
          <p:cNvPicPr>
            <a:picLocks noChangeAspect="1" noChangeArrowheads="1"/>
          </p:cNvPicPr>
          <p:nvPr/>
        </p:nvPicPr>
        <p:blipFill>
          <a:blip r:embed="rId3" cstate="print"/>
          <a:srcRect/>
          <a:stretch>
            <a:fillRect/>
          </a:stretch>
        </p:blipFill>
        <p:spPr bwMode="auto">
          <a:xfrm>
            <a:off x="4572000" y="6019800"/>
            <a:ext cx="838200" cy="762000"/>
          </a:xfrm>
          <a:prstGeom prst="rect">
            <a:avLst/>
          </a:prstGeom>
          <a:noFill/>
          <a:ln w="19050">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533400" y="2667000"/>
            <a:ext cx="8153400" cy="990600"/>
          </a:xfrm>
        </p:spPr>
        <p:txBody>
          <a:bodyPr/>
          <a:lstStyle/>
          <a:p>
            <a:pPr algn="ctr"/>
            <a:r>
              <a:rPr lang="en-US" sz="6000" dirty="0" smtClean="0">
                <a:latin typeface="Arial" charset="0"/>
              </a:rPr>
              <a:t>Atlanta</a:t>
            </a:r>
          </a:p>
        </p:txBody>
      </p:sp>
      <p:pic>
        <p:nvPicPr>
          <p:cNvPr id="41988" name="Picture 4" descr="OPE Symbol Only (2 color)"/>
          <p:cNvPicPr>
            <a:picLocks noChangeAspect="1" noChangeArrowheads="1"/>
          </p:cNvPicPr>
          <p:nvPr/>
        </p:nvPicPr>
        <p:blipFill>
          <a:blip r:embed="rId2" cstate="print"/>
          <a:srcRect/>
          <a:stretch>
            <a:fillRect/>
          </a:stretch>
        </p:blipFill>
        <p:spPr bwMode="auto">
          <a:xfrm>
            <a:off x="4572000" y="6019800"/>
            <a:ext cx="838200" cy="762000"/>
          </a:xfrm>
          <a:prstGeom prst="rect">
            <a:avLst/>
          </a:prstGeom>
          <a:noFill/>
          <a:ln w="19050">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7">
      <a:dk1>
        <a:srgbClr val="000000"/>
      </a:dk1>
      <a:lt1>
        <a:srgbClr val="FFFFFF"/>
      </a:lt1>
      <a:dk2>
        <a:srgbClr val="000000"/>
      </a:dk2>
      <a:lt2>
        <a:srgbClr val="FFFFFF"/>
      </a:lt2>
      <a:accent1>
        <a:srgbClr val="969696"/>
      </a:accent1>
      <a:accent2>
        <a:srgbClr val="990033"/>
      </a:accent2>
      <a:accent3>
        <a:srgbClr val="FFFFFF"/>
      </a:accent3>
      <a:accent4>
        <a:srgbClr val="000000"/>
      </a:accent4>
      <a:accent5>
        <a:srgbClr val="C9C9C9"/>
      </a:accent5>
      <a:accent6>
        <a:srgbClr val="8A002D"/>
      </a:accent6>
      <a:hlink>
        <a:srgbClr val="990033"/>
      </a:hlink>
      <a:folHlink>
        <a:srgbClr val="990033"/>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raClrScheme>
      <a:clrScheme name="Median 1">
        <a:dk1>
          <a:srgbClr val="000000"/>
        </a:dk1>
        <a:lt1>
          <a:srgbClr val="FFFFFF"/>
        </a:lt1>
        <a:dk2>
          <a:srgbClr val="775F55"/>
        </a:dk2>
        <a:lt2>
          <a:srgbClr val="EBDDC3"/>
        </a:lt2>
        <a:accent1>
          <a:srgbClr val="94B6D2"/>
        </a:accent1>
        <a:accent2>
          <a:srgbClr val="DD8047"/>
        </a:accent2>
        <a:accent3>
          <a:srgbClr val="FFFFFF"/>
        </a:accent3>
        <a:accent4>
          <a:srgbClr val="000000"/>
        </a:accent4>
        <a:accent5>
          <a:srgbClr val="C8D7E5"/>
        </a:accent5>
        <a:accent6>
          <a:srgbClr val="C8733F"/>
        </a:accent6>
        <a:hlink>
          <a:srgbClr val="F7B615"/>
        </a:hlink>
        <a:folHlink>
          <a:srgbClr val="704404"/>
        </a:folHlink>
      </a:clrScheme>
      <a:clrMap bg1="lt1" tx1="dk1" bg2="lt2" tx2="dk2" accent1="accent1" accent2="accent2" accent3="accent3" accent4="accent4" accent5="accent5" accent6="accent6" hlink="hlink" folHlink="folHlink"/>
    </a:extraClrScheme>
    <a:extraClrScheme>
      <a:clrScheme name="Median 2">
        <a:dk1>
          <a:srgbClr val="000000"/>
        </a:dk1>
        <a:lt1>
          <a:srgbClr val="000000"/>
        </a:lt1>
        <a:dk2>
          <a:srgbClr val="EBDDC3"/>
        </a:dk2>
        <a:lt2>
          <a:srgbClr val="775F55"/>
        </a:lt2>
        <a:accent1>
          <a:srgbClr val="94B6D2"/>
        </a:accent1>
        <a:accent2>
          <a:srgbClr val="DD8047"/>
        </a:accent2>
        <a:accent3>
          <a:srgbClr val="AAAAAA"/>
        </a:accent3>
        <a:accent4>
          <a:srgbClr val="000000"/>
        </a:accent4>
        <a:accent5>
          <a:srgbClr val="C8D7E5"/>
        </a:accent5>
        <a:accent6>
          <a:srgbClr val="C8733F"/>
        </a:accent6>
        <a:hlink>
          <a:srgbClr val="F7B615"/>
        </a:hlink>
        <a:folHlink>
          <a:srgbClr val="704404"/>
        </a:folHlink>
      </a:clrScheme>
      <a:clrMap bg1="lt1" tx1="dk1" bg2="lt2" tx2="dk2" accent1="accent1" accent2="accent2" accent3="accent3" accent4="accent4" accent5="accent5" accent6="accent6" hlink="hlink" folHlink="folHlink"/>
    </a:extraClrScheme>
    <a:extraClrScheme>
      <a:clrScheme name="Median 3">
        <a:dk1>
          <a:srgbClr val="000000"/>
        </a:dk1>
        <a:lt1>
          <a:srgbClr val="000000"/>
        </a:lt1>
        <a:dk2>
          <a:srgbClr val="000000"/>
        </a:dk2>
        <a:lt2>
          <a:srgbClr val="775F55"/>
        </a:lt2>
        <a:accent1>
          <a:srgbClr val="94B6D2"/>
        </a:accent1>
        <a:accent2>
          <a:srgbClr val="DD8047"/>
        </a:accent2>
        <a:accent3>
          <a:srgbClr val="AAAAAA"/>
        </a:accent3>
        <a:accent4>
          <a:srgbClr val="000000"/>
        </a:accent4>
        <a:accent5>
          <a:srgbClr val="C8D7E5"/>
        </a:accent5>
        <a:accent6>
          <a:srgbClr val="C8733F"/>
        </a:accent6>
        <a:hlink>
          <a:srgbClr val="F7B615"/>
        </a:hlink>
        <a:folHlink>
          <a:srgbClr val="704404"/>
        </a:folHlink>
      </a:clrScheme>
      <a:clrMap bg1="lt1" tx1="dk1" bg2="lt2" tx2="dk2" accent1="accent1" accent2="accent2" accent3="accent3" accent4="accent4" accent5="accent5" accent6="accent6" hlink="hlink" folHlink="folHlink"/>
    </a:extraClrScheme>
    <a:extraClrScheme>
      <a:clrScheme name="Median 4">
        <a:dk1>
          <a:srgbClr val="000000"/>
        </a:dk1>
        <a:lt1>
          <a:srgbClr val="FFFFFF"/>
        </a:lt1>
        <a:dk2>
          <a:srgbClr val="000000"/>
        </a:dk2>
        <a:lt2>
          <a:srgbClr val="775F55"/>
        </a:lt2>
        <a:accent1>
          <a:srgbClr val="94B6D2"/>
        </a:accent1>
        <a:accent2>
          <a:srgbClr val="DD8047"/>
        </a:accent2>
        <a:accent3>
          <a:srgbClr val="FFFFFF"/>
        </a:accent3>
        <a:accent4>
          <a:srgbClr val="000000"/>
        </a:accent4>
        <a:accent5>
          <a:srgbClr val="C8D7E5"/>
        </a:accent5>
        <a:accent6>
          <a:srgbClr val="C8733F"/>
        </a:accent6>
        <a:hlink>
          <a:srgbClr val="F7B615"/>
        </a:hlink>
        <a:folHlink>
          <a:srgbClr val="704404"/>
        </a:folHlink>
      </a:clrScheme>
      <a:clrMap bg1="lt1" tx1="dk1" bg2="lt2" tx2="dk2" accent1="accent1" accent2="accent2" accent3="accent3" accent4="accent4" accent5="accent5" accent6="accent6" hlink="hlink" folHlink="folHlink"/>
    </a:extraClrScheme>
    <a:extraClrScheme>
      <a:clrScheme name="Median 5">
        <a:dk1>
          <a:srgbClr val="000000"/>
        </a:dk1>
        <a:lt1>
          <a:srgbClr val="FFFFFF"/>
        </a:lt1>
        <a:dk2>
          <a:srgbClr val="000000"/>
        </a:dk2>
        <a:lt2>
          <a:srgbClr val="FFFFFF"/>
        </a:lt2>
        <a:accent1>
          <a:srgbClr val="94B6D2"/>
        </a:accent1>
        <a:accent2>
          <a:srgbClr val="DD8047"/>
        </a:accent2>
        <a:accent3>
          <a:srgbClr val="FFFFFF"/>
        </a:accent3>
        <a:accent4>
          <a:srgbClr val="000000"/>
        </a:accent4>
        <a:accent5>
          <a:srgbClr val="C8D7E5"/>
        </a:accent5>
        <a:accent6>
          <a:srgbClr val="C8733F"/>
        </a:accent6>
        <a:hlink>
          <a:srgbClr val="F7B615"/>
        </a:hlink>
        <a:folHlink>
          <a:srgbClr val="704404"/>
        </a:folHlink>
      </a:clrScheme>
      <a:clrMap bg1="lt1" tx1="dk1" bg2="lt2" tx2="dk2" accent1="accent1" accent2="accent2" accent3="accent3" accent4="accent4" accent5="accent5" accent6="accent6" hlink="hlink" folHlink="folHlink"/>
    </a:extraClrScheme>
    <a:extraClrScheme>
      <a:clrScheme name="Median 6">
        <a:dk1>
          <a:srgbClr val="000000"/>
        </a:dk1>
        <a:lt1>
          <a:srgbClr val="FFFFFF"/>
        </a:lt1>
        <a:dk2>
          <a:srgbClr val="000000"/>
        </a:dk2>
        <a:lt2>
          <a:srgbClr val="FFFFFF"/>
        </a:lt2>
        <a:accent1>
          <a:srgbClr val="969696"/>
        </a:accent1>
        <a:accent2>
          <a:srgbClr val="990000"/>
        </a:accent2>
        <a:accent3>
          <a:srgbClr val="FFFFFF"/>
        </a:accent3>
        <a:accent4>
          <a:srgbClr val="000000"/>
        </a:accent4>
        <a:accent5>
          <a:srgbClr val="C9C9C9"/>
        </a:accent5>
        <a:accent6>
          <a:srgbClr val="8A0000"/>
        </a:accent6>
        <a:hlink>
          <a:srgbClr val="990000"/>
        </a:hlink>
        <a:folHlink>
          <a:srgbClr val="990000"/>
        </a:folHlink>
      </a:clrScheme>
      <a:clrMap bg1="lt1" tx1="dk1" bg2="lt2" tx2="dk2" accent1="accent1" accent2="accent2" accent3="accent3" accent4="accent4" accent5="accent5" accent6="accent6" hlink="hlink" folHlink="folHlink"/>
    </a:extraClrScheme>
    <a:extraClrScheme>
      <a:clrScheme name="Median 7">
        <a:dk1>
          <a:srgbClr val="000000"/>
        </a:dk1>
        <a:lt1>
          <a:srgbClr val="FFFFFF"/>
        </a:lt1>
        <a:dk2>
          <a:srgbClr val="000000"/>
        </a:dk2>
        <a:lt2>
          <a:srgbClr val="FFFFFF"/>
        </a:lt2>
        <a:accent1>
          <a:srgbClr val="969696"/>
        </a:accent1>
        <a:accent2>
          <a:srgbClr val="990033"/>
        </a:accent2>
        <a:accent3>
          <a:srgbClr val="FFFFFF"/>
        </a:accent3>
        <a:accent4>
          <a:srgbClr val="000000"/>
        </a:accent4>
        <a:accent5>
          <a:srgbClr val="C9C9C9"/>
        </a:accent5>
        <a:accent6>
          <a:srgbClr val="8A002D"/>
        </a:accent6>
        <a:hlink>
          <a:srgbClr val="990033"/>
        </a:hlink>
        <a:folHlink>
          <a:srgbClr val="9900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616</TotalTime>
  <Words>1632</Words>
  <Application>Microsoft Office PowerPoint</Application>
  <PresentationFormat>On-screen Show (4:3)</PresentationFormat>
  <Paragraphs>153</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Median</vt:lpstr>
      <vt:lpstr>Feeling the Presence of the Past: Teachers Engaging with Civil Rights History through Testimonial Narrative and Personal Experience </vt:lpstr>
      <vt:lpstr>Presentation Purpose</vt:lpstr>
      <vt:lpstr>My Two Professional Lives </vt:lpstr>
      <vt:lpstr>Teaching American History Project</vt:lpstr>
      <vt:lpstr>Goals for Civil Rights Course</vt:lpstr>
      <vt:lpstr>Civil Rights Field Study Agenda</vt:lpstr>
      <vt:lpstr>Civil Rights Field Study Agenda</vt:lpstr>
      <vt:lpstr>Data Sources</vt:lpstr>
      <vt:lpstr>Atlanta</vt:lpstr>
      <vt:lpstr>Ebenezer Baptist Church</vt:lpstr>
      <vt:lpstr>Ebenezer Baptist Church</vt:lpstr>
      <vt:lpstr>Birmingham</vt:lpstr>
      <vt:lpstr>Sixteenth Street Baptist Church</vt:lpstr>
      <vt:lpstr>Sixteenth Street Baptist Church</vt:lpstr>
      <vt:lpstr>Kelly Ingram Park</vt:lpstr>
      <vt:lpstr>Kelly Ingram Park </vt:lpstr>
      <vt:lpstr>Selma</vt:lpstr>
      <vt:lpstr>The Testimony of Joanne Bland</vt:lpstr>
      <vt:lpstr>The Testimony of Joanne Bland</vt:lpstr>
      <vt:lpstr>The Testimony of Joanne Bland</vt:lpstr>
      <vt:lpstr>Slide 21</vt:lpstr>
      <vt:lpstr>Walking the Edmund Pettus Bridge</vt:lpstr>
      <vt:lpstr>Walking the Edmund Pettus Bridge</vt:lpstr>
      <vt:lpstr>Walking the Edmund Pettus Bridge</vt:lpstr>
      <vt:lpstr>The Full Selma to Montgomery Narrative</vt:lpstr>
      <vt:lpstr>Impact of Teachers’ Firsthand Narratives on Students</vt:lpstr>
      <vt:lpstr>Sharing the Narratives with Students</vt:lpstr>
      <vt:lpstr>Impact of the Involvement of Young People in the Movement</vt:lpstr>
      <vt:lpstr>Slide 29</vt:lpstr>
      <vt:lpstr>Takeaways for Learners  (Teachers and Students)</vt:lpstr>
      <vt:lpstr>Case for Participant Evaluation</vt:lpstr>
      <vt:lpstr>Slide 32</vt:lpstr>
    </vt:vector>
  </TitlesOfParts>
  <Company>UNC Charlotte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motivation</dc:title>
  <dc:creator>dickenson</dc:creator>
  <cp:lastModifiedBy>Ashlee Lewis</cp:lastModifiedBy>
  <cp:revision>17</cp:revision>
  <dcterms:created xsi:type="dcterms:W3CDTF">2010-10-22T18:31:37Z</dcterms:created>
  <dcterms:modified xsi:type="dcterms:W3CDTF">2012-10-28T18:54:28Z</dcterms:modified>
</cp:coreProperties>
</file>