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handoutMasterIdLst>
    <p:handoutMasterId r:id="rId23"/>
  </p:handoutMasterIdLst>
  <p:sldIdLst>
    <p:sldId id="258" r:id="rId2"/>
    <p:sldId id="273" r:id="rId3"/>
    <p:sldId id="274" r:id="rId4"/>
    <p:sldId id="267" r:id="rId5"/>
    <p:sldId id="275" r:id="rId6"/>
    <p:sldId id="278" r:id="rId7"/>
    <p:sldId id="276" r:id="rId8"/>
    <p:sldId id="279" r:id="rId9"/>
    <p:sldId id="277" r:id="rId10"/>
    <p:sldId id="288" r:id="rId11"/>
    <p:sldId id="281" r:id="rId12"/>
    <p:sldId id="289" r:id="rId13"/>
    <p:sldId id="292" r:id="rId14"/>
    <p:sldId id="280" r:id="rId15"/>
    <p:sldId id="282" r:id="rId16"/>
    <p:sldId id="284" r:id="rId17"/>
    <p:sldId id="290" r:id="rId18"/>
    <p:sldId id="286" r:id="rId19"/>
    <p:sldId id="287" r:id="rId20"/>
    <p:sldId id="291" r:id="rId21"/>
  </p:sldIdLst>
  <p:sldSz cx="9144000" cy="6858000" type="screen4x3"/>
  <p:notesSz cx="7010400" cy="9296400"/>
  <p:embeddedFontLst>
    <p:embeddedFont>
      <p:font typeface="Calibri" pitchFamily="34" charset="0"/>
      <p:regular r:id="rId24"/>
      <p:bold r:id="rId25"/>
      <p:italic r:id="rId26"/>
      <p:boldItalic r:id="rId27"/>
    </p:embeddedFont>
    <p:embeddedFont>
      <p:font typeface="ＭＳ Ｐゴシック" pitchFamily="34" charset="-128"/>
      <p:regular r:id="rId28"/>
    </p:embeddedFont>
    <p:embeddedFont>
      <p:font typeface="Oxfam Global Headline Regular" pitchFamily="34" charset="0"/>
      <p:regular r:id="rId29"/>
    </p:embeddedFont>
    <p:embeddedFont>
      <p:font typeface="Cambria" pitchFamily="18" charset="0"/>
      <p:regular r:id="rId30"/>
      <p:bold r:id="rId31"/>
      <p:italic r:id="rId32"/>
      <p:boldItalic r:id="rId33"/>
    </p:embeddedFont>
  </p:embeddedFontLst>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88777" autoAdjust="0"/>
  </p:normalViewPr>
  <p:slideViewPr>
    <p:cSldViewPr>
      <p:cViewPr>
        <p:scale>
          <a:sx n="80" d="100"/>
          <a:sy n="80" d="100"/>
        </p:scale>
        <p:origin x="-125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70" d="100"/>
          <a:sy n="70" d="100"/>
        </p:scale>
        <p:origin x="-28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1E076-8774-420B-9431-44986D2605F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48AB958B-5862-4613-A18B-85064F57F39E}">
      <dgm:prSet phldrT="[Text]"/>
      <dgm:spPr/>
      <dgm:t>
        <a:bodyPr/>
        <a:lstStyle/>
        <a:p>
          <a:r>
            <a:rPr lang="en-US" dirty="0" smtClean="0"/>
            <a:t>Short Term</a:t>
          </a:r>
          <a:endParaRPr lang="en-US" dirty="0"/>
        </a:p>
      </dgm:t>
    </dgm:pt>
    <dgm:pt modelId="{78573996-92CF-4A7F-9C0E-F505AE3B81B7}" type="parTrans" cxnId="{126F212B-D4A7-4F32-9902-35D4B4F21CC1}">
      <dgm:prSet/>
      <dgm:spPr/>
      <dgm:t>
        <a:bodyPr/>
        <a:lstStyle/>
        <a:p>
          <a:endParaRPr lang="en-US"/>
        </a:p>
      </dgm:t>
    </dgm:pt>
    <dgm:pt modelId="{BD145AEB-0447-46DC-ADF2-7F122F61709D}" type="sibTrans" cxnId="{126F212B-D4A7-4F32-9902-35D4B4F21CC1}">
      <dgm:prSet/>
      <dgm:spPr/>
      <dgm:t>
        <a:bodyPr/>
        <a:lstStyle/>
        <a:p>
          <a:endParaRPr lang="en-US"/>
        </a:p>
      </dgm:t>
    </dgm:pt>
    <dgm:pt modelId="{F39B523A-743F-408C-8CE5-8F33E0D0A02D}">
      <dgm:prSet phldrT="[Text]"/>
      <dgm:spPr/>
      <dgm:t>
        <a:bodyPr/>
        <a:lstStyle/>
        <a:p>
          <a:r>
            <a:rPr lang="en-US" dirty="0" smtClean="0"/>
            <a:t>High Profile</a:t>
          </a:r>
          <a:endParaRPr lang="en-US" dirty="0"/>
        </a:p>
      </dgm:t>
    </dgm:pt>
    <dgm:pt modelId="{B9FEC8EE-5A75-4C83-9CBE-D010217D2F47}" type="parTrans" cxnId="{7AA4AD7E-F5E6-4D81-BB84-6BA446892944}">
      <dgm:prSet/>
      <dgm:spPr/>
      <dgm:t>
        <a:bodyPr/>
        <a:lstStyle/>
        <a:p>
          <a:endParaRPr lang="en-US"/>
        </a:p>
      </dgm:t>
    </dgm:pt>
    <dgm:pt modelId="{31EB514B-17E1-4ADE-BF6C-BD9955463B40}" type="sibTrans" cxnId="{7AA4AD7E-F5E6-4D81-BB84-6BA446892944}">
      <dgm:prSet/>
      <dgm:spPr/>
      <dgm:t>
        <a:bodyPr/>
        <a:lstStyle/>
        <a:p>
          <a:endParaRPr lang="en-US"/>
        </a:p>
      </dgm:t>
    </dgm:pt>
    <dgm:pt modelId="{BFF526E8-13A9-4284-881D-0B3242994B56}">
      <dgm:prSet phldrT="[Text]"/>
      <dgm:spPr/>
      <dgm:t>
        <a:bodyPr/>
        <a:lstStyle/>
        <a:p>
          <a:r>
            <a:rPr lang="en-US" dirty="0" smtClean="0"/>
            <a:t>Public Facing</a:t>
          </a:r>
          <a:endParaRPr lang="en-US" dirty="0"/>
        </a:p>
      </dgm:t>
    </dgm:pt>
    <dgm:pt modelId="{F1223D2E-9714-4274-BCF2-38B798CA11A9}" type="parTrans" cxnId="{AAAB7F10-F2BF-426A-A610-35C918C17CE8}">
      <dgm:prSet/>
      <dgm:spPr/>
      <dgm:t>
        <a:bodyPr/>
        <a:lstStyle/>
        <a:p>
          <a:endParaRPr lang="en-US"/>
        </a:p>
      </dgm:t>
    </dgm:pt>
    <dgm:pt modelId="{0FE23F19-F78B-412B-94E9-28CB4C29675A}" type="sibTrans" cxnId="{AAAB7F10-F2BF-426A-A610-35C918C17CE8}">
      <dgm:prSet/>
      <dgm:spPr/>
      <dgm:t>
        <a:bodyPr/>
        <a:lstStyle/>
        <a:p>
          <a:endParaRPr lang="en-US"/>
        </a:p>
      </dgm:t>
    </dgm:pt>
    <dgm:pt modelId="{E47231DB-30F4-497E-ACE6-5F3B8D32347A}">
      <dgm:prSet phldrT="[Text]"/>
      <dgm:spPr/>
      <dgm:t>
        <a:bodyPr/>
        <a:lstStyle/>
        <a:p>
          <a:r>
            <a:rPr lang="en-US" dirty="0" smtClean="0"/>
            <a:t>Policy Win</a:t>
          </a:r>
          <a:endParaRPr lang="en-US" dirty="0"/>
        </a:p>
      </dgm:t>
    </dgm:pt>
    <dgm:pt modelId="{4828BA6A-8294-45E0-BB9A-7F3101BE9DA0}" type="parTrans" cxnId="{4093EB51-3FCE-47DF-BCB3-7C89868A47AE}">
      <dgm:prSet/>
      <dgm:spPr/>
      <dgm:t>
        <a:bodyPr/>
        <a:lstStyle/>
        <a:p>
          <a:endParaRPr lang="en-US"/>
        </a:p>
      </dgm:t>
    </dgm:pt>
    <dgm:pt modelId="{22E27C68-2804-431F-B3D8-B5FAB8A62557}" type="sibTrans" cxnId="{4093EB51-3FCE-47DF-BCB3-7C89868A47AE}">
      <dgm:prSet/>
      <dgm:spPr/>
      <dgm:t>
        <a:bodyPr/>
        <a:lstStyle/>
        <a:p>
          <a:endParaRPr lang="en-US"/>
        </a:p>
      </dgm:t>
    </dgm:pt>
    <dgm:pt modelId="{D9EFBEE3-0B63-4706-BBB4-2958D622860D}">
      <dgm:prSet phldrT="[Text]"/>
      <dgm:spPr/>
      <dgm:t>
        <a:bodyPr/>
        <a:lstStyle/>
        <a:p>
          <a:r>
            <a:rPr lang="en-US" dirty="0" smtClean="0"/>
            <a:t>Power Building</a:t>
          </a:r>
          <a:endParaRPr lang="en-US" dirty="0"/>
        </a:p>
      </dgm:t>
    </dgm:pt>
    <dgm:pt modelId="{6CF6170F-D270-48EB-AF63-2182584AECCC}" type="parTrans" cxnId="{B4FD64B3-7551-4CC8-B572-961F749C8859}">
      <dgm:prSet/>
      <dgm:spPr/>
      <dgm:t>
        <a:bodyPr/>
        <a:lstStyle/>
        <a:p>
          <a:endParaRPr lang="en-US"/>
        </a:p>
      </dgm:t>
    </dgm:pt>
    <dgm:pt modelId="{7FDF07E1-B043-4968-8429-7D4E0B26CAB7}" type="sibTrans" cxnId="{B4FD64B3-7551-4CC8-B572-961F749C8859}">
      <dgm:prSet/>
      <dgm:spPr/>
      <dgm:t>
        <a:bodyPr/>
        <a:lstStyle/>
        <a:p>
          <a:endParaRPr lang="en-US"/>
        </a:p>
      </dgm:t>
    </dgm:pt>
    <dgm:pt modelId="{2CDDD077-C757-487F-92AF-F714FD7C61D8}" type="pres">
      <dgm:prSet presAssocID="{7FC1E076-8774-420B-9431-44986D2605F8}" presName="diagram" presStyleCnt="0">
        <dgm:presLayoutVars>
          <dgm:dir/>
          <dgm:resizeHandles val="exact"/>
        </dgm:presLayoutVars>
      </dgm:prSet>
      <dgm:spPr/>
      <dgm:t>
        <a:bodyPr/>
        <a:lstStyle/>
        <a:p>
          <a:endParaRPr lang="en-US"/>
        </a:p>
      </dgm:t>
    </dgm:pt>
    <dgm:pt modelId="{F7DBA69D-0F04-42EA-8F8A-CC819CCDF0A7}" type="pres">
      <dgm:prSet presAssocID="{48AB958B-5862-4613-A18B-85064F57F39E}" presName="node" presStyleLbl="node1" presStyleIdx="0" presStyleCnt="5">
        <dgm:presLayoutVars>
          <dgm:bulletEnabled val="1"/>
        </dgm:presLayoutVars>
      </dgm:prSet>
      <dgm:spPr/>
      <dgm:t>
        <a:bodyPr/>
        <a:lstStyle/>
        <a:p>
          <a:endParaRPr lang="en-US"/>
        </a:p>
      </dgm:t>
    </dgm:pt>
    <dgm:pt modelId="{EA6639BC-1F05-488B-B543-DBD1962D942A}" type="pres">
      <dgm:prSet presAssocID="{BD145AEB-0447-46DC-ADF2-7F122F61709D}" presName="sibTrans" presStyleCnt="0"/>
      <dgm:spPr/>
    </dgm:pt>
    <dgm:pt modelId="{E13CE1C8-05FD-41CC-815B-35F7A87C4D3A}" type="pres">
      <dgm:prSet presAssocID="{F39B523A-743F-408C-8CE5-8F33E0D0A02D}" presName="node" presStyleLbl="node1" presStyleIdx="1" presStyleCnt="5">
        <dgm:presLayoutVars>
          <dgm:bulletEnabled val="1"/>
        </dgm:presLayoutVars>
      </dgm:prSet>
      <dgm:spPr/>
      <dgm:t>
        <a:bodyPr/>
        <a:lstStyle/>
        <a:p>
          <a:endParaRPr lang="en-US"/>
        </a:p>
      </dgm:t>
    </dgm:pt>
    <dgm:pt modelId="{8CAEC702-6293-491E-B3BF-E5008369C1EA}" type="pres">
      <dgm:prSet presAssocID="{31EB514B-17E1-4ADE-BF6C-BD9955463B40}" presName="sibTrans" presStyleCnt="0"/>
      <dgm:spPr/>
    </dgm:pt>
    <dgm:pt modelId="{ACF61621-C64E-4B27-9729-742804C7AEFB}" type="pres">
      <dgm:prSet presAssocID="{BFF526E8-13A9-4284-881D-0B3242994B56}" presName="node" presStyleLbl="node1" presStyleIdx="2" presStyleCnt="5">
        <dgm:presLayoutVars>
          <dgm:bulletEnabled val="1"/>
        </dgm:presLayoutVars>
      </dgm:prSet>
      <dgm:spPr/>
      <dgm:t>
        <a:bodyPr/>
        <a:lstStyle/>
        <a:p>
          <a:endParaRPr lang="en-US"/>
        </a:p>
      </dgm:t>
    </dgm:pt>
    <dgm:pt modelId="{5F9D45F6-C2C5-40B6-8AEF-F8214A2D0333}" type="pres">
      <dgm:prSet presAssocID="{0FE23F19-F78B-412B-94E9-28CB4C29675A}" presName="sibTrans" presStyleCnt="0"/>
      <dgm:spPr/>
    </dgm:pt>
    <dgm:pt modelId="{2E5EB042-3F8B-48F5-85E9-266058AA085D}" type="pres">
      <dgm:prSet presAssocID="{E47231DB-30F4-497E-ACE6-5F3B8D32347A}" presName="node" presStyleLbl="node1" presStyleIdx="3" presStyleCnt="5">
        <dgm:presLayoutVars>
          <dgm:bulletEnabled val="1"/>
        </dgm:presLayoutVars>
      </dgm:prSet>
      <dgm:spPr/>
      <dgm:t>
        <a:bodyPr/>
        <a:lstStyle/>
        <a:p>
          <a:endParaRPr lang="en-US"/>
        </a:p>
      </dgm:t>
    </dgm:pt>
    <dgm:pt modelId="{40EE92EB-9B6C-4EAB-AD92-A0E933095836}" type="pres">
      <dgm:prSet presAssocID="{22E27C68-2804-431F-B3D8-B5FAB8A62557}" presName="sibTrans" presStyleCnt="0"/>
      <dgm:spPr/>
    </dgm:pt>
    <dgm:pt modelId="{5C3165A9-9A48-43D0-9020-A220B96314A7}" type="pres">
      <dgm:prSet presAssocID="{D9EFBEE3-0B63-4706-BBB4-2958D622860D}" presName="node" presStyleLbl="node1" presStyleIdx="4" presStyleCnt="5">
        <dgm:presLayoutVars>
          <dgm:bulletEnabled val="1"/>
        </dgm:presLayoutVars>
      </dgm:prSet>
      <dgm:spPr/>
      <dgm:t>
        <a:bodyPr/>
        <a:lstStyle/>
        <a:p>
          <a:endParaRPr lang="en-US"/>
        </a:p>
      </dgm:t>
    </dgm:pt>
  </dgm:ptLst>
  <dgm:cxnLst>
    <dgm:cxn modelId="{37BB59B1-E6BB-4767-8477-FBA7CCF45791}" type="presOf" srcId="{7FC1E076-8774-420B-9431-44986D2605F8}" destId="{2CDDD077-C757-487F-92AF-F714FD7C61D8}" srcOrd="0" destOrd="0" presId="urn:microsoft.com/office/officeart/2005/8/layout/default"/>
    <dgm:cxn modelId="{A12B03BA-B518-4F95-B686-0C3D02927D6C}" type="presOf" srcId="{D9EFBEE3-0B63-4706-BBB4-2958D622860D}" destId="{5C3165A9-9A48-43D0-9020-A220B96314A7}" srcOrd="0" destOrd="0" presId="urn:microsoft.com/office/officeart/2005/8/layout/default"/>
    <dgm:cxn modelId="{33A4813F-9521-49E7-A494-69039FE9183B}" type="presOf" srcId="{F39B523A-743F-408C-8CE5-8F33E0D0A02D}" destId="{E13CE1C8-05FD-41CC-815B-35F7A87C4D3A}" srcOrd="0" destOrd="0" presId="urn:microsoft.com/office/officeart/2005/8/layout/default"/>
    <dgm:cxn modelId="{7AA4AD7E-F5E6-4D81-BB84-6BA446892944}" srcId="{7FC1E076-8774-420B-9431-44986D2605F8}" destId="{F39B523A-743F-408C-8CE5-8F33E0D0A02D}" srcOrd="1" destOrd="0" parTransId="{B9FEC8EE-5A75-4C83-9CBE-D010217D2F47}" sibTransId="{31EB514B-17E1-4ADE-BF6C-BD9955463B40}"/>
    <dgm:cxn modelId="{126F212B-D4A7-4F32-9902-35D4B4F21CC1}" srcId="{7FC1E076-8774-420B-9431-44986D2605F8}" destId="{48AB958B-5862-4613-A18B-85064F57F39E}" srcOrd="0" destOrd="0" parTransId="{78573996-92CF-4A7F-9C0E-F505AE3B81B7}" sibTransId="{BD145AEB-0447-46DC-ADF2-7F122F61709D}"/>
    <dgm:cxn modelId="{55C9F481-BBF5-48AE-A0A2-934582A18D3D}" type="presOf" srcId="{48AB958B-5862-4613-A18B-85064F57F39E}" destId="{F7DBA69D-0F04-42EA-8F8A-CC819CCDF0A7}" srcOrd="0" destOrd="0" presId="urn:microsoft.com/office/officeart/2005/8/layout/default"/>
    <dgm:cxn modelId="{B4FD64B3-7551-4CC8-B572-961F749C8859}" srcId="{7FC1E076-8774-420B-9431-44986D2605F8}" destId="{D9EFBEE3-0B63-4706-BBB4-2958D622860D}" srcOrd="4" destOrd="0" parTransId="{6CF6170F-D270-48EB-AF63-2182584AECCC}" sibTransId="{7FDF07E1-B043-4968-8429-7D4E0B26CAB7}"/>
    <dgm:cxn modelId="{B0387470-A22E-4CC5-B52A-C7840320B87F}" type="presOf" srcId="{E47231DB-30F4-497E-ACE6-5F3B8D32347A}" destId="{2E5EB042-3F8B-48F5-85E9-266058AA085D}" srcOrd="0" destOrd="0" presId="urn:microsoft.com/office/officeart/2005/8/layout/default"/>
    <dgm:cxn modelId="{4093EB51-3FCE-47DF-BCB3-7C89868A47AE}" srcId="{7FC1E076-8774-420B-9431-44986D2605F8}" destId="{E47231DB-30F4-497E-ACE6-5F3B8D32347A}" srcOrd="3" destOrd="0" parTransId="{4828BA6A-8294-45E0-BB9A-7F3101BE9DA0}" sibTransId="{22E27C68-2804-431F-B3D8-B5FAB8A62557}"/>
    <dgm:cxn modelId="{AAAB7F10-F2BF-426A-A610-35C918C17CE8}" srcId="{7FC1E076-8774-420B-9431-44986D2605F8}" destId="{BFF526E8-13A9-4284-881D-0B3242994B56}" srcOrd="2" destOrd="0" parTransId="{F1223D2E-9714-4274-BCF2-38B798CA11A9}" sibTransId="{0FE23F19-F78B-412B-94E9-28CB4C29675A}"/>
    <dgm:cxn modelId="{643D694A-2235-4DD1-B183-6C2DA691C823}" type="presOf" srcId="{BFF526E8-13A9-4284-881D-0B3242994B56}" destId="{ACF61621-C64E-4B27-9729-742804C7AEFB}" srcOrd="0" destOrd="0" presId="urn:microsoft.com/office/officeart/2005/8/layout/default"/>
    <dgm:cxn modelId="{BB9D044C-338D-4B74-97DE-792FB94BBD3C}" type="presParOf" srcId="{2CDDD077-C757-487F-92AF-F714FD7C61D8}" destId="{F7DBA69D-0F04-42EA-8F8A-CC819CCDF0A7}" srcOrd="0" destOrd="0" presId="urn:microsoft.com/office/officeart/2005/8/layout/default"/>
    <dgm:cxn modelId="{F160FDEB-32A3-4A8A-982B-D535BC5D8C61}" type="presParOf" srcId="{2CDDD077-C757-487F-92AF-F714FD7C61D8}" destId="{EA6639BC-1F05-488B-B543-DBD1962D942A}" srcOrd="1" destOrd="0" presId="urn:microsoft.com/office/officeart/2005/8/layout/default"/>
    <dgm:cxn modelId="{FFCBA9F3-7156-4568-B8FC-C73191A2A7E0}" type="presParOf" srcId="{2CDDD077-C757-487F-92AF-F714FD7C61D8}" destId="{E13CE1C8-05FD-41CC-815B-35F7A87C4D3A}" srcOrd="2" destOrd="0" presId="urn:microsoft.com/office/officeart/2005/8/layout/default"/>
    <dgm:cxn modelId="{332E26F1-A04C-4880-A3F6-6332C1D3A316}" type="presParOf" srcId="{2CDDD077-C757-487F-92AF-F714FD7C61D8}" destId="{8CAEC702-6293-491E-B3BF-E5008369C1EA}" srcOrd="3" destOrd="0" presId="urn:microsoft.com/office/officeart/2005/8/layout/default"/>
    <dgm:cxn modelId="{814B0803-C007-4CC5-91CB-AC4E27EE801A}" type="presParOf" srcId="{2CDDD077-C757-487F-92AF-F714FD7C61D8}" destId="{ACF61621-C64E-4B27-9729-742804C7AEFB}" srcOrd="4" destOrd="0" presId="urn:microsoft.com/office/officeart/2005/8/layout/default"/>
    <dgm:cxn modelId="{1BF5F5E5-5341-4BAF-B01F-1C4E8BCD0049}" type="presParOf" srcId="{2CDDD077-C757-487F-92AF-F714FD7C61D8}" destId="{5F9D45F6-C2C5-40B6-8AEF-F8214A2D0333}" srcOrd="5" destOrd="0" presId="urn:microsoft.com/office/officeart/2005/8/layout/default"/>
    <dgm:cxn modelId="{86D8E47B-D8E0-4344-ACAB-BFACC7F3FA73}" type="presParOf" srcId="{2CDDD077-C757-487F-92AF-F714FD7C61D8}" destId="{2E5EB042-3F8B-48F5-85E9-266058AA085D}" srcOrd="6" destOrd="0" presId="urn:microsoft.com/office/officeart/2005/8/layout/default"/>
    <dgm:cxn modelId="{73ACAC05-3427-4EBA-A143-8DF79D9BD4F2}" type="presParOf" srcId="{2CDDD077-C757-487F-92AF-F714FD7C61D8}" destId="{40EE92EB-9B6C-4EAB-AD92-A0E933095836}" srcOrd="7" destOrd="0" presId="urn:microsoft.com/office/officeart/2005/8/layout/default"/>
    <dgm:cxn modelId="{44213A02-63DB-4760-AC23-93C26DA6C801}" type="presParOf" srcId="{2CDDD077-C757-487F-92AF-F714FD7C61D8}" destId="{5C3165A9-9A48-43D0-9020-A220B96314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BA69D-0F04-42EA-8F8A-CC819CCDF0A7}">
      <dsp:nvSpPr>
        <dsp:cNvPr id="0" name=""/>
        <dsp:cNvSpPr/>
      </dsp:nvSpPr>
      <dsp:spPr>
        <a:xfrm>
          <a:off x="916483" y="1984"/>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Short Term</a:t>
          </a:r>
          <a:endParaRPr lang="en-US" sz="3500" kern="1200" dirty="0"/>
        </a:p>
      </dsp:txBody>
      <dsp:txXfrm>
        <a:off x="916483" y="1984"/>
        <a:ext cx="2030015" cy="1218009"/>
      </dsp:txXfrm>
    </dsp:sp>
    <dsp:sp modelId="{E13CE1C8-05FD-41CC-815B-35F7A87C4D3A}">
      <dsp:nvSpPr>
        <dsp:cNvPr id="0" name=""/>
        <dsp:cNvSpPr/>
      </dsp:nvSpPr>
      <dsp:spPr>
        <a:xfrm>
          <a:off x="3149500" y="1984"/>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High Profile</a:t>
          </a:r>
          <a:endParaRPr lang="en-US" sz="3500" kern="1200" dirty="0"/>
        </a:p>
      </dsp:txBody>
      <dsp:txXfrm>
        <a:off x="3149500" y="1984"/>
        <a:ext cx="2030015" cy="1218009"/>
      </dsp:txXfrm>
    </dsp:sp>
    <dsp:sp modelId="{ACF61621-C64E-4B27-9729-742804C7AEFB}">
      <dsp:nvSpPr>
        <dsp:cNvPr id="0" name=""/>
        <dsp:cNvSpPr/>
      </dsp:nvSpPr>
      <dsp:spPr>
        <a:xfrm>
          <a:off x="916483" y="1422995"/>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Public Facing</a:t>
          </a:r>
          <a:endParaRPr lang="en-US" sz="3500" kern="1200" dirty="0"/>
        </a:p>
      </dsp:txBody>
      <dsp:txXfrm>
        <a:off x="916483" y="1422995"/>
        <a:ext cx="2030015" cy="1218009"/>
      </dsp:txXfrm>
    </dsp:sp>
    <dsp:sp modelId="{2E5EB042-3F8B-48F5-85E9-266058AA085D}">
      <dsp:nvSpPr>
        <dsp:cNvPr id="0" name=""/>
        <dsp:cNvSpPr/>
      </dsp:nvSpPr>
      <dsp:spPr>
        <a:xfrm>
          <a:off x="3149500" y="1422995"/>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Policy Win</a:t>
          </a:r>
          <a:endParaRPr lang="en-US" sz="3500" kern="1200" dirty="0"/>
        </a:p>
      </dsp:txBody>
      <dsp:txXfrm>
        <a:off x="3149500" y="1422995"/>
        <a:ext cx="2030015" cy="1218009"/>
      </dsp:txXfrm>
    </dsp:sp>
    <dsp:sp modelId="{5C3165A9-9A48-43D0-9020-A220B96314A7}">
      <dsp:nvSpPr>
        <dsp:cNvPr id="0" name=""/>
        <dsp:cNvSpPr/>
      </dsp:nvSpPr>
      <dsp:spPr>
        <a:xfrm>
          <a:off x="2032992" y="2844006"/>
          <a:ext cx="2030015" cy="121800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Power Building</a:t>
          </a:r>
          <a:endParaRPr lang="en-US" sz="3500" kern="1200" dirty="0"/>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B96BCFA-B197-4288-93C9-29807CEB3ED1}" type="datetimeFigureOut">
              <a:rPr lang="en-US" smtClean="0"/>
              <a:t>10/9/2013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D1DD6E1-8819-4598-8A95-BBBF49735BF8}" type="slidenum">
              <a:rPr lang="en-US" smtClean="0"/>
              <a:t>‹#›</a:t>
            </a:fld>
            <a:endParaRPr lang="en-US"/>
          </a:p>
        </p:txBody>
      </p:sp>
    </p:spTree>
    <p:extLst>
      <p:ext uri="{BB962C8B-B14F-4D97-AF65-F5344CB8AC3E}">
        <p14:creationId xmlns:p14="http://schemas.microsoft.com/office/powerpoint/2010/main" val="1611744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ea typeface="ＭＳ Ｐゴシック" pitchFamily="34"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ea typeface="ＭＳ Ｐゴシック" pitchFamily="34" charset="-128"/>
              </a:defRPr>
            </a:lvl1pPr>
          </a:lstStyle>
          <a:p>
            <a:pPr>
              <a:defRPr/>
            </a:pPr>
            <a:fld id="{781D27F5-80A2-4454-A646-A8E6A51D82DB}" type="datetimeFigureOut">
              <a:rPr lang="en-US"/>
              <a:pPr>
                <a:defRPr/>
              </a:pPr>
              <a:t>10/9/2013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pitchFamily="34" charset="0"/>
                <a:ea typeface="ＭＳ Ｐゴシック" pitchFamily="34" charset="-128"/>
              </a:defRPr>
            </a:lvl1pPr>
          </a:lstStyle>
          <a:p>
            <a:pPr>
              <a:defRPr/>
            </a:pPr>
            <a:fld id="{7B1BE705-BBBA-45F4-9A48-59BF2353F276}" type="slidenum">
              <a:rPr lang="en-US"/>
              <a:pPr>
                <a:defRPr/>
              </a:pPr>
              <a:t>‹#›</a:t>
            </a:fld>
            <a:endParaRPr lang="en-US"/>
          </a:p>
        </p:txBody>
      </p:sp>
    </p:spTree>
    <p:extLst>
      <p:ext uri="{BB962C8B-B14F-4D97-AF65-F5344CB8AC3E}">
        <p14:creationId xmlns:p14="http://schemas.microsoft.com/office/powerpoint/2010/main" val="1129908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lickr.com/photos/controlarms/7685160808/in/set-7215763084014855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lickr.com/photos/righthererightnow/249965391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I’m Rebecca Perlmutter from Oxfam America. I help campaign teams monitor, evaluate and learn from their work, which we call MEL. In this presentation I will take you through the four steps we go through to MEL our spikes.</a:t>
            </a:r>
            <a:endParaRPr lang="en-US" sz="1200" kern="1200" dirty="0">
              <a:solidFill>
                <a:schemeClr val="tx1"/>
              </a:solidFill>
              <a:effectLst/>
              <a:latin typeface="+mn-lt"/>
              <a:ea typeface="+mn-ea"/>
              <a:cs typeface="+mn-cs"/>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B936547-45FF-42E5-A8C6-7134FC530BA6}"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 track the number of Oxfam mentions in traditional media. Social media has so much data. We track petition signatures, number of new constituents and </a:t>
            </a:r>
            <a:r>
              <a:rPr lang="en-GB" sz="1200" kern="1200" dirty="0" smtClean="0">
                <a:solidFill>
                  <a:schemeClr val="tx1"/>
                </a:solidFill>
                <a:effectLst/>
                <a:latin typeface="+mn-lt"/>
                <a:ea typeface="+mn-ea"/>
                <a:cs typeface="+mn-cs"/>
              </a:rPr>
              <a:t>views of blogs and videos. This gives us a general picture of our online reach.</a:t>
            </a:r>
            <a:endParaRPr lang="en-US" sz="120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C126CB6-A2A4-4956-ACFE-E556A77641AA}"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We’ll work with organizations and influential individuals. We worked with American Values Network to bring a bishop from South Sudan and military and evangelical leaders to the UN for advocacy on the ATT. The results of their work go in our MEL.</a:t>
            </a:r>
          </a:p>
          <a:p>
            <a:pPr eaLnBrk="1" hangingPunct="1">
              <a:spcBef>
                <a:spcPct val="0"/>
              </a:spcBef>
            </a:pPr>
            <a:endParaRPr lang="en-US" dirty="0" smtClean="0"/>
          </a:p>
          <a:p>
            <a:pPr eaLnBrk="1" hangingPunct="1">
              <a:spcBef>
                <a:spcPct val="0"/>
              </a:spcBef>
            </a:pPr>
            <a:r>
              <a:rPr lang="en-US" dirty="0" smtClean="0"/>
              <a:t>Pictured: Bishop Elias </a:t>
            </a:r>
            <a:r>
              <a:rPr lang="en-US" dirty="0" err="1" smtClean="0"/>
              <a:t>Taban</a:t>
            </a:r>
            <a:r>
              <a:rPr lang="en-US" dirty="0" smtClean="0"/>
              <a:t>. Picture source: Control Arms, Flickr. </a:t>
            </a:r>
            <a:r>
              <a:rPr lang="en-US" dirty="0" smtClean="0">
                <a:hlinkClick r:id="rId3"/>
              </a:rPr>
              <a:t>http://www.flickr.com/photos/controlarms/7685160808/in/set-72157630840148552/</a:t>
            </a: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B3ACEE1-41C3-47CB-BDEC-C1C796EC142F}"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All spikes have a desired policy outcome. We report on number of meetings and who was in them and we capture evidence of influence, like shifts in policymakers’ positions; their use of language we provide them; or any public or private statements. </a:t>
            </a:r>
          </a:p>
          <a:p>
            <a:endParaRPr lang="en-US" dirty="0" smtClean="0"/>
          </a:p>
          <a:p>
            <a:pPr marL="0" lvl="1" eaLnBrk="1" hangingPunct="1">
              <a:spcBef>
                <a:spcPct val="0"/>
              </a:spcBef>
            </a:pPr>
            <a:r>
              <a:rPr lang="en-US" dirty="0" smtClean="0"/>
              <a:t>Photo credit: Flickr user Cam in Van,</a:t>
            </a:r>
            <a:r>
              <a:rPr lang="en-US" baseline="0" dirty="0" smtClean="0"/>
              <a:t> </a:t>
            </a:r>
            <a:r>
              <a:rPr lang="en-US" dirty="0" smtClean="0">
                <a:hlinkClick r:id="rId3"/>
              </a:rPr>
              <a:t>http://www.flickr.com/photos/righthererightnow/2499653911/</a:t>
            </a:r>
            <a:endParaRPr lang="en-US" dirty="0" smtClean="0"/>
          </a:p>
          <a:p>
            <a:pPr eaLnBrk="1" hangingPunct="1">
              <a:spcBef>
                <a:spcPct val="0"/>
              </a:spcBef>
            </a:pPr>
            <a:endParaRPr lang="en-US" b="1" u="sng"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8EDEE9F-AADC-4134-A928-FB1533090BB2}"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All spikes have a desired policy outcome. We report on number of meetings and who was in them and we capture evidence of influence, like shifts in policymakers’ positions; their use of language we provide them; or any public or private statements. </a:t>
            </a:r>
            <a:endParaRPr lang="en-US" sz="1200" kern="1200" dirty="0">
              <a:solidFill>
                <a:schemeClr val="tx1"/>
              </a:solidFill>
              <a:effectLst/>
              <a:latin typeface="+mn-lt"/>
              <a:ea typeface="+mn-ea"/>
              <a:cs typeface="+mn-cs"/>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59E1222-18BA-4A9F-9D88-3EA672F1779D}"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After the spike ends, it’s time to put the MEL plan to work and really dig into the learning. Teams usually have a few components to this process: the debrief, the final report, and any other products that may help share out the results.</a:t>
            </a:r>
            <a:endParaRPr lang="en-US" sz="1200" kern="1200" dirty="0">
              <a:solidFill>
                <a:schemeClr val="tx1"/>
              </a:solidFill>
              <a:effectLst/>
              <a:latin typeface="+mn-lt"/>
              <a:ea typeface="+mn-ea"/>
              <a:cs typeface="+mn-cs"/>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4E05F2-AF01-4714-861C-16A91F8ED48D}"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Oxfam uses debriefs to review what happened, look at data on tactics and activities, assess results against goals, and share out lessons. The essential questions are: “What happened?”, “So what?” and “What next”? </a:t>
            </a:r>
            <a:endParaRPr lang="en-US" sz="1200" kern="1200" dirty="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4E927B6-1F2C-4509-8A4F-63CACDE91B25}"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Now it’s time to start writing! Team leads submit data for the indicators they are responsible for and provide brief write-ups for context. The MEL lead then assembles it all into a report, capturing the findings, evidence and recommendations.</a:t>
            </a:r>
            <a:endParaRPr lang="en-US" sz="1200" kern="1200" dirty="0">
              <a:solidFill>
                <a:schemeClr val="tx1"/>
              </a:solidFill>
              <a:effectLst/>
              <a:latin typeface="+mn-lt"/>
              <a:ea typeface="+mn-ea"/>
              <a:cs typeface="+mn-cs"/>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88E99B9-043C-4B58-91A4-F4A68CD62F1A}"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Reports often don’t get read. We’ve found it’s useful to have multiple formats, including a summary and PowerPoint. We’ve tried other items, like a trifold summary for tables in</a:t>
            </a:r>
            <a:r>
              <a:rPr lang="en-US" sz="1200" kern="1200" baseline="0" dirty="0" smtClean="0">
                <a:solidFill>
                  <a:schemeClr val="tx1"/>
                </a:solidFill>
                <a:effectLst/>
                <a:latin typeface="+mn-lt"/>
                <a:ea typeface="+mn-ea"/>
                <a:cs typeface="+mn-cs"/>
              </a:rPr>
              <a:t> the office</a:t>
            </a:r>
            <a:r>
              <a:rPr lang="en-US" sz="1200" kern="1200" dirty="0" smtClean="0">
                <a:solidFill>
                  <a:schemeClr val="tx1"/>
                </a:solidFill>
                <a:effectLst/>
                <a:latin typeface="+mn-lt"/>
                <a:ea typeface="+mn-ea"/>
                <a:cs typeface="+mn-cs"/>
              </a:rPr>
              <a:t> or an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It’s a heavier lift, but it does promote use.</a:t>
            </a:r>
            <a:endParaRPr lang="en-US" sz="1200" kern="1200" dirty="0">
              <a:solidFill>
                <a:schemeClr val="tx1"/>
              </a:solidFill>
              <a:effectLst/>
              <a:latin typeface="+mn-lt"/>
              <a:ea typeface="+mn-ea"/>
              <a:cs typeface="+mn-cs"/>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43C440A-4902-4FA9-8715-EE6F4295176B}"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Now that you’ve created all these documents for different audiences, it’s time to share! Beyond presenting the report to the spike team, we share out </a:t>
            </a:r>
            <a:r>
              <a:rPr lang="en-US" sz="1200" kern="1200" dirty="0" err="1" smtClean="0">
                <a:solidFill>
                  <a:schemeClr val="tx1"/>
                </a:solidFill>
                <a:effectLst/>
                <a:latin typeface="+mn-lt"/>
                <a:ea typeface="+mn-ea"/>
                <a:cs typeface="+mn-cs"/>
              </a:rPr>
              <a:t>toplines</a:t>
            </a:r>
            <a:r>
              <a:rPr lang="en-US" sz="1200" kern="1200" dirty="0" smtClean="0">
                <a:solidFill>
                  <a:schemeClr val="tx1"/>
                </a:solidFill>
                <a:effectLst/>
                <a:latin typeface="+mn-lt"/>
                <a:ea typeface="+mn-ea"/>
                <a:cs typeface="+mn-cs"/>
              </a:rPr>
              <a:t> with other key groups. For this reason, it’s important that reports have lessons that are applicable across campaigns.</a:t>
            </a:r>
            <a:endParaRPr lang="en-US" sz="1200" kern="1200" dirty="0">
              <a:solidFill>
                <a:schemeClr val="tx1"/>
              </a:solidFill>
              <a:effectLst/>
              <a:latin typeface="+mn-lt"/>
              <a:ea typeface="+mn-ea"/>
              <a:cs typeface="+mn-cs"/>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D9BB924-7D4D-4FD1-B328-434801501ECE}"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We’ve struggled with utilizing findings. It’s hard to ensure teams read old reports before a new spike. Most spike reports are internal, although sometimes we’ll share with allies or donors. For the ATT, we shared our 2012 report with a donor, who then gave us funds for the next spike!</a:t>
            </a:r>
            <a:endParaRPr lang="en-US"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4AD2887-84F5-468C-9AD1-750C58EB965A}"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Spikes are short term high-profile public facing work within a campaign targeting a particular policy. They last a few weeks to a few months. The primary goal is a policy win but they can also help Oxfam build its own power,</a:t>
            </a:r>
            <a:r>
              <a:rPr lang="en-US" sz="1200" kern="1200" baseline="0" dirty="0" smtClean="0">
                <a:solidFill>
                  <a:schemeClr val="tx1"/>
                </a:solidFill>
                <a:effectLst/>
                <a:latin typeface="+mn-lt"/>
                <a:ea typeface="+mn-ea"/>
                <a:cs typeface="+mn-cs"/>
              </a:rPr>
              <a:t> profile and constituency</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610C2F7-595A-44D7-9C43-C3FF4223BE99}"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Thank you so much for taking the time to listen to me today.</a:t>
            </a:r>
            <a:r>
              <a:rPr lang="en-US" sz="1200" kern="1200" baseline="0" dirty="0" smtClean="0">
                <a:solidFill>
                  <a:schemeClr val="tx1"/>
                </a:solidFill>
                <a:effectLst/>
                <a:latin typeface="+mn-lt"/>
                <a:ea typeface="+mn-ea"/>
                <a:cs typeface="+mn-cs"/>
              </a:rPr>
              <a:t> Remember the 4 steps: plan, monitor, evaluate and share </a:t>
            </a:r>
            <a:r>
              <a:rPr lang="en-US" sz="1200" kern="1200" baseline="0" dirty="0" err="1" smtClean="0">
                <a:solidFill>
                  <a:schemeClr val="tx1"/>
                </a:solidFill>
                <a:effectLst/>
                <a:latin typeface="+mn-lt"/>
                <a:ea typeface="+mn-ea"/>
                <a:cs typeface="+mn-cs"/>
              </a:rPr>
              <a:t>learnings</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If you’d like to connect with me more, feel free to reach out to me through email or Twitter.</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1B2AB9-0146-45E0-8D0A-91B1ED9AC116}" type="slidenum">
              <a:rPr lang="en-US" smtClean="0"/>
              <a:pPr eaLnBrk="1" hangingPunct="1"/>
              <a:t>20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I’ll show how Oxfam evaluates spikes using our work on the Arms Trade Treaty. UN member states met in 2012 and 2013 to agree to the treaty, and we had spike activities leading up to and during these moments.</a:t>
            </a:r>
            <a:endParaRPr lang="en-US" sz="1200" kern="1200" dirty="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D1816CA-EE6D-43AC-8B2F-E4439BE4E21A}"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first step is to develop a MEL plan. A MEL plan outlines the key framing questions or objectives, the outcomes and indicators and identifies how the data will be collected and by whom. </a:t>
            </a:r>
            <a:endParaRPr lang="en-US" sz="1200" kern="1200" dirty="0">
              <a:solidFill>
                <a:schemeClr val="tx1"/>
              </a:solidFill>
              <a:effectLst/>
              <a:latin typeface="+mn-lt"/>
              <a:ea typeface="+mn-ea"/>
              <a:cs typeface="+mn-cs"/>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86793E0-93E1-42E3-ABD7-BD78F9D1E7B1}"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team decides what they are going to evaluate. For the ATT we had two key objectives – to influence the US Administration to support an ATT and to raise Oxfam’s public profile on the ATT.</a:t>
            </a:r>
            <a:endParaRPr lang="en-US" sz="1200" kern="1200" dirty="0">
              <a:solidFill>
                <a:schemeClr val="tx1"/>
              </a:solidFill>
              <a:effectLst/>
              <a:latin typeface="+mn-lt"/>
              <a:ea typeface="+mn-ea"/>
              <a:cs typeface="+mn-cs"/>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4A524AA-0A31-4A03-A0FE-1E6360B3E468}"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 MEL plan lists the key objectives with outcomes and indicators; who is responsible for providing the data; and how and when the data will be collected. We also include a timeline, team roles and types of evaluation products.</a:t>
            </a:r>
            <a:endParaRPr lang="en-US" sz="1200" kern="1200" dirty="0">
              <a:solidFill>
                <a:schemeClr val="tx1"/>
              </a:solidFill>
              <a:effectLst/>
              <a:latin typeface="+mn-lt"/>
              <a:ea typeface="+mn-ea"/>
              <a:cs typeface="+mn-cs"/>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C08A438-0D35-4C8C-9D4F-A507796E4E13}"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All members of the campaign team are responsible for contributing to the MEL for the spike. The MEL lead for the spike provides guidance on the MEL design, while different members of the team collect and analyze data. </a:t>
            </a:r>
            <a:endParaRPr lang="en-US" sz="12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6A97AA5-D24B-4A8A-A1A6-AC830E4F3E17}"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collect data on a variety of indicators, including ads, media, work with other organizations and individuals and influence on policy and decision makers. Most spikes involve some if not all of these components.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0D8AD5E-4390-4BC7-BA32-D0FA4DD22445}"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Teams will develop ads or visuals like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For ATT, we had ads in DC publications and </a:t>
            </a:r>
            <a:r>
              <a:rPr lang="en-US" sz="1200" kern="1200" dirty="0" err="1" smtClean="0">
                <a:solidFill>
                  <a:schemeClr val="tx1"/>
                </a:solidFill>
                <a:effectLst/>
                <a:latin typeface="+mn-lt"/>
                <a:ea typeface="+mn-ea"/>
                <a:cs typeface="+mn-cs"/>
              </a:rPr>
              <a:t>infographics</a:t>
            </a:r>
            <a:r>
              <a:rPr lang="en-US" sz="1200" kern="1200" dirty="0" smtClean="0">
                <a:solidFill>
                  <a:schemeClr val="tx1"/>
                </a:solidFill>
                <a:effectLst/>
                <a:latin typeface="+mn-lt"/>
                <a:ea typeface="+mn-ea"/>
                <a:cs typeface="+mn-cs"/>
              </a:rPr>
              <a:t> to share online. We use Google analytics for online data, like page views, but we also get anecdotal feedback. </a:t>
            </a:r>
            <a:endParaRPr lang="en-US"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57066" indent="-291179" eaLnBrk="0" hangingPunct="0">
              <a:defRPr>
                <a:solidFill>
                  <a:schemeClr val="tx1"/>
                </a:solidFill>
                <a:latin typeface="Arial" charset="0"/>
                <a:ea typeface="ＭＳ Ｐゴシック" charset="-128"/>
              </a:defRPr>
            </a:lvl2pPr>
            <a:lvl3pPr marL="1164717" indent="-232943" eaLnBrk="0" hangingPunct="0">
              <a:defRPr>
                <a:solidFill>
                  <a:schemeClr val="tx1"/>
                </a:solidFill>
                <a:latin typeface="Arial" charset="0"/>
                <a:ea typeface="ＭＳ Ｐゴシック" charset="-128"/>
              </a:defRPr>
            </a:lvl3pPr>
            <a:lvl4pPr marL="1630604" indent="-232943" eaLnBrk="0" hangingPunct="0">
              <a:defRPr>
                <a:solidFill>
                  <a:schemeClr val="tx1"/>
                </a:solidFill>
                <a:latin typeface="Arial" charset="0"/>
                <a:ea typeface="ＭＳ Ｐゴシック" charset="-128"/>
              </a:defRPr>
            </a:lvl4pPr>
            <a:lvl5pPr marL="2096491" indent="-232943" eaLnBrk="0" hangingPunct="0">
              <a:defRPr>
                <a:solidFill>
                  <a:schemeClr val="tx1"/>
                </a:solidFill>
                <a:latin typeface="Arial" charset="0"/>
                <a:ea typeface="ＭＳ Ｐゴシック" charset="-128"/>
              </a:defRPr>
            </a:lvl5pPr>
            <a:lvl6pPr marL="2562377" indent="-232943" eaLnBrk="0" fontAlgn="base" hangingPunct="0">
              <a:spcBef>
                <a:spcPct val="0"/>
              </a:spcBef>
              <a:spcAft>
                <a:spcPct val="0"/>
              </a:spcAft>
              <a:defRPr>
                <a:solidFill>
                  <a:schemeClr val="tx1"/>
                </a:solidFill>
                <a:latin typeface="Arial" charset="0"/>
                <a:ea typeface="ＭＳ Ｐゴシック" charset="-128"/>
              </a:defRPr>
            </a:lvl6pPr>
            <a:lvl7pPr marL="3028264" indent="-232943" eaLnBrk="0" fontAlgn="base" hangingPunct="0">
              <a:spcBef>
                <a:spcPct val="0"/>
              </a:spcBef>
              <a:spcAft>
                <a:spcPct val="0"/>
              </a:spcAft>
              <a:defRPr>
                <a:solidFill>
                  <a:schemeClr val="tx1"/>
                </a:solidFill>
                <a:latin typeface="Arial" charset="0"/>
                <a:ea typeface="ＭＳ Ｐゴシック" charset="-128"/>
              </a:defRPr>
            </a:lvl7pPr>
            <a:lvl8pPr marL="3494151" indent="-232943" eaLnBrk="0" fontAlgn="base" hangingPunct="0">
              <a:spcBef>
                <a:spcPct val="0"/>
              </a:spcBef>
              <a:spcAft>
                <a:spcPct val="0"/>
              </a:spcAft>
              <a:defRPr>
                <a:solidFill>
                  <a:schemeClr val="tx1"/>
                </a:solidFill>
                <a:latin typeface="Arial" charset="0"/>
                <a:ea typeface="ＭＳ Ｐゴシック" charset="-128"/>
              </a:defRPr>
            </a:lvl8pPr>
            <a:lvl9pPr marL="3960038" indent="-232943"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DB41109-4D4C-4A13-99B7-55B010FFAF50}"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7" name="Rectangle 7"/>
          <p:cNvSpPr>
            <a:spLocks noGrp="1" noChangeArrowheads="1"/>
          </p:cNvSpPr>
          <p:nvPr>
            <p:ph type="ctrTitle"/>
          </p:nvPr>
        </p:nvSpPr>
        <p:spPr>
          <a:xfrm>
            <a:off x="395288" y="2852738"/>
            <a:ext cx="8466137" cy="1655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lvl1pPr>
              <a:defRPr sz="6000" b="1">
                <a:solidFill>
                  <a:schemeClr val="bg1"/>
                </a:solidFill>
                <a:latin typeface="Oxfam Global Headline Regular"/>
                <a:cs typeface="Oxfam Global Headline Regular"/>
              </a:defRPr>
            </a:lvl1pPr>
          </a:lstStyle>
          <a:p>
            <a:pPr lvl="0"/>
            <a:r>
              <a:rPr lang="en-US" noProof="0" smtClean="0"/>
              <a:t>Click to edit Master title style</a:t>
            </a:r>
            <a:endParaRPr lang="en-GB" noProof="0" dirty="0" smtClean="0"/>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49865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070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0752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408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5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7226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223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77495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52484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86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596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988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cSld>
  <p:clrMap bg1="lt1" tx1="dk1" bg2="lt2" tx2="dk2" accent1="accent1" accent2="accent2" accent3="accent3" accent4="accent4" accent5="accent5" accent6="accent6" hlink="hlink" folHlink="folHlink"/>
  <p:sldLayoutIdLst>
    <p:sldLayoutId id="2147483887" r:id="rId1"/>
    <p:sldLayoutId id="2147483886" r:id="rId2"/>
    <p:sldLayoutId id="2147483885" r:id="rId3"/>
    <p:sldLayoutId id="2147483884" r:id="rId4"/>
    <p:sldLayoutId id="2147483883" r:id="rId5"/>
    <p:sldLayoutId id="2147483882" r:id="rId6"/>
    <p:sldLayoutId id="2147483881" r:id="rId7"/>
    <p:sldLayoutId id="2147483880" r:id="rId8"/>
    <p:sldLayoutId id="2147483879" r:id="rId9"/>
    <p:sldLayoutId id="2147483878" r:id="rId10"/>
    <p:sldLayoutId id="2147483877"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ts val="9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Oxfam Global Headline Regular" pitchFamily="34" charset="0"/>
                <a:ea typeface="ＭＳ Ｐゴシック" charset="-128"/>
              </a:rPr>
              <a:t>Evaluating Campaign Spikes</a:t>
            </a:r>
          </a:p>
        </p:txBody>
      </p:sp>
      <p:sp>
        <p:nvSpPr>
          <p:cNvPr id="3076" name="Rectangle 6"/>
          <p:cNvSpPr>
            <a:spLocks noChangeArrowheads="1"/>
          </p:cNvSpPr>
          <p:nvPr/>
        </p:nvSpPr>
        <p:spPr bwMode="auto">
          <a:xfrm>
            <a:off x="395288" y="6291263"/>
            <a:ext cx="358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lstStyle/>
          <a:p>
            <a:pPr eaLnBrk="0" hangingPunct="0">
              <a:lnSpc>
                <a:spcPct val="95000"/>
              </a:lnSpc>
              <a:defRPr/>
            </a:pPr>
            <a:r>
              <a:rPr lang="en-GB" sz="2000" dirty="0">
                <a:solidFill>
                  <a:schemeClr val="bg1"/>
                </a:solidFill>
                <a:ea typeface="ＭＳ Ｐゴシック" charset="0"/>
                <a:cs typeface="ＭＳ Ｐゴシック" charset="0"/>
              </a:rPr>
              <a:t>Rebecca Perlmutter	</a:t>
            </a:r>
          </a:p>
        </p:txBody>
      </p:sp>
      <p:sp>
        <p:nvSpPr>
          <p:cNvPr id="3077" name="Rectangle 7"/>
          <p:cNvSpPr>
            <a:spLocks noChangeArrowheads="1"/>
          </p:cNvSpPr>
          <p:nvPr/>
        </p:nvSpPr>
        <p:spPr bwMode="auto">
          <a:xfrm>
            <a:off x="4668838" y="6284913"/>
            <a:ext cx="30384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0" rIns="0" bIns="0"/>
          <a:lstStyle/>
          <a:p>
            <a:pPr eaLnBrk="0" hangingPunct="0">
              <a:lnSpc>
                <a:spcPct val="95000"/>
              </a:lnSpc>
            </a:pPr>
            <a:r>
              <a:rPr lang="en-GB" sz="2000" dirty="0" smtClean="0">
                <a:solidFill>
                  <a:schemeClr val="bg1"/>
                </a:solidFill>
              </a:rPr>
              <a:t>October 2013</a:t>
            </a:r>
            <a:endParaRPr lang="en-GB" sz="2000" dirty="0">
              <a:solidFill>
                <a:schemeClr val="bg1"/>
              </a:solidFill>
            </a:endParaRPr>
          </a:p>
        </p:txBody>
      </p:sp>
      <p:pic>
        <p:nvPicPr>
          <p:cNvPr id="2"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37488" y="5505450"/>
            <a:ext cx="9255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081588"/>
            <a:ext cx="3948113"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p:txBody>
          <a:bodyPr/>
          <a:lstStyle/>
          <a:p>
            <a:pPr eaLnBrk="1" hangingPunct="1">
              <a:defRPr/>
            </a:pPr>
            <a:r>
              <a:rPr lang="en-GB" dirty="0" smtClean="0">
                <a:cs typeface="+mj-cs"/>
              </a:rPr>
              <a:t>TRADITIONAL &amp; SOCIAL MEDIA</a:t>
            </a:r>
            <a:endParaRPr lang="en-GB" dirty="0">
              <a:cs typeface="+mj-cs"/>
            </a:endParaRPr>
          </a:p>
        </p:txBody>
      </p:sp>
      <p:pic>
        <p:nvPicPr>
          <p:cNvPr id="12292" name="Picture 4" descr="M:\Campaigns Dept Management\Campaigns Staff Folders\Rebecca's Folder\Workshops\AEA Conference\2013\Powerpoint\ATT vide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908050"/>
            <a:ext cx="9193213"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M:\Campaigns Dept Management\Campaigns Staff Folders\Rebecca's Folder\Workshops\AEA Conference\2013\Powerpoint\Hill Media.jpg"/>
          <p:cNvPicPr>
            <a:picLocks noChangeAspect="1" noChangeArrowheads="1"/>
          </p:cNvPicPr>
          <p:nvPr/>
        </p:nvPicPr>
        <p:blipFill>
          <a:blip r:embed="rId5">
            <a:extLst>
              <a:ext uri="{28A0092B-C50C-407E-A947-70E740481C1C}">
                <a14:useLocalDpi xmlns:a14="http://schemas.microsoft.com/office/drawing/2010/main" val="0"/>
              </a:ext>
            </a:extLst>
          </a:blip>
          <a:srcRect r="18971"/>
          <a:stretch>
            <a:fillRect/>
          </a:stretch>
        </p:blipFill>
        <p:spPr bwMode="auto">
          <a:xfrm>
            <a:off x="-12700" y="4829175"/>
            <a:ext cx="5380038"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ALLIES &amp; INFLUENTIALS</a:t>
            </a:r>
            <a:endParaRPr lang="en-GB" dirty="0">
              <a:cs typeface="+mj-cs"/>
            </a:endParaRPr>
          </a:p>
        </p:txBody>
      </p:sp>
      <p:pic>
        <p:nvPicPr>
          <p:cNvPr id="13315" name="Picture 5" descr="M:\Campaigns Dept Management\Campaigns Staff Folders\Rebecca's Folder\Workshops\AEA Conference\2013\Powerpoint\Taban UN.jpg"/>
          <p:cNvPicPr>
            <a:picLocks noChangeAspect="1" noChangeArrowheads="1"/>
          </p:cNvPicPr>
          <p:nvPr/>
        </p:nvPicPr>
        <p:blipFill>
          <a:blip r:embed="rId3">
            <a:extLst>
              <a:ext uri="{28A0092B-C50C-407E-A947-70E740481C1C}">
                <a14:useLocalDpi xmlns:a14="http://schemas.microsoft.com/office/drawing/2010/main" val="0"/>
              </a:ext>
            </a:extLst>
          </a:blip>
          <a:srcRect l="10625" t="436" r="25429"/>
          <a:stretch>
            <a:fillRect/>
          </a:stretch>
        </p:blipFill>
        <p:spPr bwMode="auto">
          <a:xfrm>
            <a:off x="0" y="1271588"/>
            <a:ext cx="5419725" cy="561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M:\Campaigns Dept Management\Campaigns Staff Folders\Rebecca's Folder\ATT\Photos\andrea mitchell djimon ray 2 mg.JPG"/>
          <p:cNvPicPr>
            <a:picLocks noChangeAspect="1" noChangeArrowheads="1"/>
          </p:cNvPicPr>
          <p:nvPr/>
        </p:nvPicPr>
        <p:blipFill>
          <a:blip r:embed="rId4">
            <a:extLst>
              <a:ext uri="{28A0092B-C50C-407E-A947-70E740481C1C}">
                <a14:useLocalDpi xmlns:a14="http://schemas.microsoft.com/office/drawing/2010/main" val="0"/>
              </a:ext>
            </a:extLst>
          </a:blip>
          <a:srcRect l="10417"/>
          <a:stretch>
            <a:fillRect/>
          </a:stretch>
        </p:blipFill>
        <p:spPr bwMode="auto">
          <a:xfrm>
            <a:off x="5419725" y="1271588"/>
            <a:ext cx="3724275"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M:\Campaigns Dept Management\Campaigns Staff Folders\Rebecca's Folder\Workshops\AEA Conference\2013\Powerpoint\ave.logo_-300x14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5" y="4387850"/>
            <a:ext cx="3776663"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solidFill>
                  <a:schemeClr val="bg1"/>
                </a:solidFill>
                <a:cs typeface="+mj-cs"/>
              </a:rPr>
              <a:t>POLICY INFLUENCE</a:t>
            </a:r>
            <a:endParaRPr lang="en-GB" dirty="0">
              <a:solidFill>
                <a:schemeClr val="bg1"/>
              </a:solidFill>
              <a:cs typeface="+mj-cs"/>
            </a:endParaRPr>
          </a:p>
        </p:txBody>
      </p:sp>
    </p:spTree>
  </p:cSld>
  <p:clrMapOvr>
    <a:masterClrMapping/>
  </p:clrMapOvr>
  <p:transition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ENGAGING OXFAM SUPPORTERS</a:t>
            </a:r>
            <a:endParaRPr lang="en-GB" dirty="0">
              <a:cs typeface="+mj-cs"/>
            </a:endParaRPr>
          </a:p>
        </p:txBody>
      </p:sp>
      <p:pic>
        <p:nvPicPr>
          <p:cNvPr id="15363" name="Picture 4" descr="M:\Campaigns Dept Management\Campaigns Staff Folders\Rebecca's Folder\Workshops\AEA Conference\2013\Powerpoint\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836613"/>
            <a:ext cx="9263063"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500" b="0" dirty="0">
                <a:latin typeface="Arial" charset="0"/>
                <a:ea typeface="ＭＳ Ｐゴシック" charset="-128"/>
                <a:cs typeface="Arial" charset="0"/>
              </a:rPr>
              <a:t>STEP 1: PLAN</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b="0" dirty="0">
                <a:latin typeface="Arial" charset="0"/>
                <a:ea typeface="ＭＳ Ｐゴシック" charset="-128"/>
                <a:cs typeface="Arial" charset="0"/>
              </a:rPr>
              <a:t>STEP 2: MONITOR</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dirty="0">
                <a:latin typeface="Arial" charset="0"/>
                <a:ea typeface="ＭＳ Ｐゴシック" charset="-128"/>
                <a:cs typeface="Arial" charset="0"/>
              </a:rPr>
              <a:t>STEP </a:t>
            </a:r>
            <a:r>
              <a:rPr lang="en-GB" sz="3500" dirty="0" smtClean="0">
                <a:latin typeface="Arial" charset="0"/>
                <a:ea typeface="ＭＳ Ｐゴシック" charset="-128"/>
                <a:cs typeface="Arial" charset="0"/>
              </a:rPr>
              <a:t>3: EVALUATE</a:t>
            </a:r>
            <a:endParaRPr lang="en-GB" sz="3500" dirty="0" smtClean="0">
              <a:latin typeface="Arial" charset="0"/>
              <a:ea typeface="ＭＳ Ｐゴシック" charset="-128"/>
            </a:endParaRPr>
          </a:p>
        </p:txBody>
      </p:sp>
    </p:spTree>
  </p:cSld>
  <p:clrMapOvr>
    <a:masterClrMapping/>
  </p:clrMapOvr>
  <p:transition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DEBRIEF</a:t>
            </a:r>
            <a:endParaRPr lang="en-GB" dirty="0">
              <a:cs typeface="+mj-cs"/>
            </a:endParaRPr>
          </a:p>
        </p:txBody>
      </p:sp>
    </p:spTree>
  </p:cSld>
  <p:clrMapOvr>
    <a:masterClrMapping/>
  </p:clrMapOvr>
  <p:transition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REPORT OUTLINE</a:t>
            </a:r>
            <a:endParaRPr lang="en-GB" dirty="0">
              <a:cs typeface="+mj-cs"/>
            </a:endParaRPr>
          </a:p>
        </p:txBody>
      </p:sp>
      <p:pic>
        <p:nvPicPr>
          <p:cNvPr id="1026" name="Picture 2" descr="M:\Campaigns Dept Management\Campaigns Staff Folders\Rebecca's Folder\Workshops\AEA Conference\2013\Powerpoint\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914400"/>
            <a:ext cx="9868959" cy="7389882"/>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body" idx="1"/>
          </p:nvPr>
        </p:nvSpPr>
        <p:spPr>
          <a:xfrm>
            <a:off x="381000" y="1600200"/>
            <a:ext cx="8229600" cy="4278312"/>
          </a:xfrm>
        </p:spPr>
        <p:txBody>
          <a:bodyPr/>
          <a:lstStyle/>
          <a:p>
            <a:pPr marL="0" indent="0" eaLnBrk="1" hangingPunct="1">
              <a:buFontTx/>
              <a:buNone/>
              <a:defRPr/>
            </a:pPr>
            <a:r>
              <a:rPr lang="en-GB" sz="3000" dirty="0" smtClean="0"/>
              <a:t>Intro</a:t>
            </a:r>
          </a:p>
          <a:p>
            <a:pPr marL="0" indent="0" eaLnBrk="1" hangingPunct="1">
              <a:buFontTx/>
              <a:buNone/>
              <a:defRPr/>
            </a:pPr>
            <a:r>
              <a:rPr lang="en-GB" sz="3000" dirty="0" smtClean="0"/>
              <a:t>Key Outcomes</a:t>
            </a:r>
          </a:p>
          <a:p>
            <a:pPr marL="0" indent="0" eaLnBrk="1" hangingPunct="1">
              <a:buFontTx/>
              <a:buNone/>
              <a:defRPr/>
            </a:pPr>
            <a:r>
              <a:rPr lang="en-GB" sz="3000" dirty="0" smtClean="0"/>
              <a:t>Conclusions/Key Lessons</a:t>
            </a:r>
          </a:p>
          <a:p>
            <a:pPr marL="0" indent="0" eaLnBrk="1" hangingPunct="1">
              <a:buFontTx/>
              <a:buNone/>
              <a:defRPr/>
            </a:pPr>
            <a:r>
              <a:rPr lang="en-GB" sz="3000" dirty="0" smtClean="0"/>
              <a:t>Next Steps</a:t>
            </a:r>
          </a:p>
        </p:txBody>
      </p:sp>
    </p:spTree>
  </p:cSld>
  <p:clrMapOvr>
    <a:masterClrMapping/>
  </p:clrMapOvr>
  <p:transition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188913"/>
            <a:ext cx="8229600" cy="719137"/>
          </a:xfrm>
        </p:spPr>
        <p:txBody>
          <a:bodyPr/>
          <a:lstStyle/>
          <a:p>
            <a:pPr eaLnBrk="1" hangingPunct="1">
              <a:defRPr/>
            </a:pPr>
            <a:r>
              <a:rPr lang="en-GB" dirty="0" smtClean="0">
                <a:solidFill>
                  <a:schemeClr val="tx2"/>
                </a:solidFill>
                <a:cs typeface="+mj-cs"/>
              </a:rPr>
              <a:t>PRODUCTS</a:t>
            </a:r>
            <a:endParaRPr lang="en-GB" dirty="0">
              <a:solidFill>
                <a:schemeClr val="tx2"/>
              </a:solidFill>
              <a:cs typeface="+mj-cs"/>
            </a:endParaRPr>
          </a:p>
        </p:txBody>
      </p:sp>
      <p:pic>
        <p:nvPicPr>
          <p:cNvPr id="19459" name="Picture 4" descr="C:\Users\rperlmutter\Downloads\MP900422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858838"/>
            <a:ext cx="6011862" cy="901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500" b="0" dirty="0">
                <a:latin typeface="Arial" charset="0"/>
                <a:ea typeface="ＭＳ Ｐゴシック" charset="-128"/>
                <a:cs typeface="Arial" charset="0"/>
              </a:rPr>
              <a:t>STEP 1: PLAN</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b="0" dirty="0">
                <a:latin typeface="Arial" charset="0"/>
                <a:ea typeface="ＭＳ Ｐゴシック" charset="-128"/>
                <a:cs typeface="Arial" charset="0"/>
              </a:rPr>
              <a:t>STEP 2: MONITOR</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b="0" dirty="0">
                <a:latin typeface="Arial" charset="0"/>
                <a:ea typeface="ＭＳ Ｐゴシック" charset="-128"/>
                <a:cs typeface="Arial" charset="0"/>
              </a:rPr>
              <a:t>STEP 3: EVALUATE</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dirty="0">
                <a:latin typeface="Arial" charset="0"/>
                <a:ea typeface="ＭＳ Ｐゴシック" charset="-128"/>
                <a:cs typeface="Arial" charset="0"/>
              </a:rPr>
              <a:t>STEP </a:t>
            </a:r>
            <a:r>
              <a:rPr lang="en-GB" sz="3500" dirty="0" smtClean="0">
                <a:latin typeface="Arial" charset="0"/>
                <a:ea typeface="ＭＳ Ｐゴシック" charset="-128"/>
                <a:cs typeface="Arial" charset="0"/>
              </a:rPr>
              <a:t>4: SHARE LEARNINGS</a:t>
            </a:r>
            <a:endParaRPr lang="en-GB" sz="3500" dirty="0" smtClean="0">
              <a:latin typeface="Arial" charset="0"/>
              <a:ea typeface="ＭＳ Ｐゴシック" charset="-128"/>
            </a:endParaRPr>
          </a:p>
        </p:txBody>
      </p:sp>
    </p:spTree>
  </p:cSld>
  <p:clrMapOvr>
    <a:masterClrMapping/>
  </p:clrMapOvr>
  <p:transition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LEARNING &amp; </a:t>
            </a:r>
            <a:br>
              <a:rPr lang="en-GB" dirty="0" smtClean="0">
                <a:cs typeface="+mj-cs"/>
              </a:rPr>
            </a:br>
            <a:r>
              <a:rPr lang="en-GB" dirty="0" smtClean="0">
                <a:cs typeface="+mj-cs"/>
              </a:rPr>
              <a:t>UTILIZATION</a:t>
            </a:r>
            <a:endParaRPr lang="en-GB" dirty="0">
              <a:cs typeface="+mj-cs"/>
            </a:endParaRPr>
          </a:p>
        </p:txBody>
      </p:sp>
      <p:sp>
        <p:nvSpPr>
          <p:cNvPr id="7171" name="Rectangle 3"/>
          <p:cNvSpPr>
            <a:spLocks noGrp="1" noChangeArrowheads="1"/>
          </p:cNvSpPr>
          <p:nvPr>
            <p:ph type="body" idx="1"/>
          </p:nvPr>
        </p:nvSpPr>
        <p:spPr/>
        <p:txBody>
          <a:bodyPr/>
          <a:lstStyle/>
          <a:p>
            <a:pPr marL="0" indent="0">
              <a:buFontTx/>
              <a:buNone/>
              <a:defRPr/>
            </a:pPr>
            <a:endParaRPr lang="en-GB" altLang="ja-JP" sz="2400" dirty="0"/>
          </a:p>
          <a:p>
            <a:pPr>
              <a:defRPr/>
            </a:pPr>
            <a:endParaRPr lang="en-GB" altLang="ja-JP" sz="2400" dirty="0"/>
          </a:p>
          <a:p>
            <a:pPr eaLnBrk="1" hangingPunct="1">
              <a:defRPr/>
            </a:pPr>
            <a:endParaRPr lang="en-GB" dirty="0"/>
          </a:p>
        </p:txBody>
      </p:sp>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WHAT IS A SPIKE?</a:t>
            </a:r>
            <a:endParaRPr lang="en-GB" dirty="0">
              <a:cs typeface="+mj-cs"/>
            </a:endParaRPr>
          </a:p>
        </p:txBody>
      </p:sp>
      <p:graphicFrame>
        <p:nvGraphicFramePr>
          <p:cNvPr id="3" name="Diagra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35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THANK YOU!</a:t>
            </a:r>
            <a:endParaRPr lang="en-GB" dirty="0">
              <a:cs typeface="+mj-cs"/>
            </a:endParaRPr>
          </a:p>
        </p:txBody>
      </p:sp>
      <p:sp>
        <p:nvSpPr>
          <p:cNvPr id="7171" name="Rectangle 3"/>
          <p:cNvSpPr>
            <a:spLocks noGrp="1" noChangeArrowheads="1"/>
          </p:cNvSpPr>
          <p:nvPr>
            <p:ph type="body" idx="1"/>
          </p:nvPr>
        </p:nvSpPr>
        <p:spPr>
          <a:xfrm>
            <a:off x="914400" y="5334000"/>
            <a:ext cx="4040188" cy="639762"/>
          </a:xfrm>
        </p:spPr>
        <p:txBody>
          <a:bodyPr/>
          <a:lstStyle/>
          <a:p>
            <a:pPr marL="0" indent="0" eaLnBrk="1" hangingPunct="1">
              <a:buNone/>
              <a:defRPr/>
            </a:pPr>
            <a:endParaRPr lang="en-GB" sz="3000" dirty="0" smtClean="0"/>
          </a:p>
          <a:p>
            <a:pPr marL="0" indent="0" eaLnBrk="1" hangingPunct="1">
              <a:buNone/>
              <a:defRPr/>
            </a:pPr>
            <a:endParaRPr lang="en-GB" sz="3000" dirty="0"/>
          </a:p>
          <a:p>
            <a:pPr marL="0" indent="0" eaLnBrk="1" hangingPunct="1">
              <a:buNone/>
              <a:defRPr/>
            </a:pPr>
            <a:endParaRPr lang="en-GB" sz="3000" dirty="0" smtClean="0"/>
          </a:p>
          <a:p>
            <a:pPr marL="0" indent="0" eaLnBrk="1" hangingPunct="1">
              <a:buNone/>
              <a:defRPr/>
            </a:pPr>
            <a:endParaRPr lang="en-GB" sz="3000" dirty="0" smtClean="0"/>
          </a:p>
          <a:p>
            <a:pPr marL="0" indent="0" eaLnBrk="1" hangingPunct="1">
              <a:buNone/>
              <a:defRPr/>
            </a:pPr>
            <a:endParaRPr lang="en-GB" sz="3000" dirty="0"/>
          </a:p>
          <a:p>
            <a:pPr marL="0" indent="0" eaLnBrk="1" hangingPunct="1">
              <a:buNone/>
              <a:defRPr/>
            </a:pPr>
            <a:r>
              <a:rPr lang="en-GB" sz="3000" dirty="0" err="1" smtClean="0"/>
              <a:t>R</a:t>
            </a:r>
            <a:r>
              <a:rPr lang="en-GB" sz="3000" dirty="0" err="1"/>
              <a:t>P</a:t>
            </a:r>
            <a:r>
              <a:rPr lang="en-GB" sz="3000" dirty="0" err="1" smtClean="0"/>
              <a:t>erlmutter</a:t>
            </a:r>
            <a:r>
              <a:rPr lang="en-GB" sz="3000" dirty="0" smtClean="0"/>
              <a:t>@</a:t>
            </a:r>
          </a:p>
          <a:p>
            <a:pPr marL="0" indent="0" eaLnBrk="1" hangingPunct="1">
              <a:buNone/>
              <a:defRPr/>
            </a:pPr>
            <a:r>
              <a:rPr lang="en-GB" sz="3000" dirty="0" smtClean="0"/>
              <a:t>OxfamAmerica.org</a:t>
            </a:r>
            <a:endParaRPr lang="en-GB" sz="3000" dirty="0"/>
          </a:p>
        </p:txBody>
      </p:sp>
      <p:pic>
        <p:nvPicPr>
          <p:cNvPr id="7182" name="Content Placeholder 718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47800" y="1447800"/>
            <a:ext cx="2519086" cy="3359958"/>
          </a:xfrm>
        </p:spPr>
      </p:pic>
      <p:sp>
        <p:nvSpPr>
          <p:cNvPr id="7179" name="Text Placeholder 7178"/>
          <p:cNvSpPr>
            <a:spLocks noGrp="1"/>
          </p:cNvSpPr>
          <p:nvPr>
            <p:ph type="body" sz="quarter" idx="3"/>
          </p:nvPr>
        </p:nvSpPr>
        <p:spPr>
          <a:xfrm>
            <a:off x="5181600" y="4953000"/>
            <a:ext cx="4041775" cy="639762"/>
          </a:xfrm>
        </p:spPr>
        <p:txBody>
          <a:bodyPr/>
          <a:lstStyle/>
          <a:p>
            <a:r>
              <a:rPr lang="en-US" sz="3000" dirty="0" smtClean="0"/>
              <a:t>@</a:t>
            </a:r>
            <a:r>
              <a:rPr lang="en-US" sz="3000" dirty="0" err="1" smtClean="0"/>
              <a:t>RPCampaigner</a:t>
            </a:r>
            <a:endParaRPr lang="en-US" sz="3000" dirty="0"/>
          </a:p>
        </p:txBody>
      </p:sp>
      <p:pic>
        <p:nvPicPr>
          <p:cNvPr id="7183" name="Content Placeholder 718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410200" y="1524000"/>
            <a:ext cx="2857500" cy="2857500"/>
          </a:xfrm>
        </p:spPr>
      </p:pic>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2000" r="-22000"/>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solidFill>
                  <a:schemeClr val="bg1"/>
                </a:solidFill>
                <a:cs typeface="+mj-cs"/>
              </a:rPr>
              <a:t>THE ARMS TRADE TREATY (ATT)</a:t>
            </a:r>
            <a:endParaRPr lang="en-GB" dirty="0">
              <a:solidFill>
                <a:schemeClr val="bg1"/>
              </a:solidFill>
              <a:cs typeface="+mj-cs"/>
            </a:endParaRPr>
          </a:p>
        </p:txBody>
      </p:sp>
    </p:spTree>
  </p:cSld>
  <p:clrMapOvr>
    <a:masterClrMapping/>
  </p:clrMapOvr>
  <p:transition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2819400"/>
            <a:ext cx="8466138" cy="1655763"/>
          </a:xfrm>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500" dirty="0" smtClean="0">
                <a:latin typeface="Arial" charset="0"/>
                <a:ea typeface="ＭＳ Ｐゴシック" charset="-128"/>
                <a:cs typeface="Arial" charset="0"/>
              </a:rPr>
              <a:t>STEP 1: PLAN</a:t>
            </a:r>
            <a:endParaRPr lang="en-GB" sz="3500" dirty="0" smtClean="0">
              <a:latin typeface="Arial" charset="0"/>
              <a:ea typeface="ＭＳ Ｐゴシック" charset="-128"/>
            </a:endParaRPr>
          </a:p>
        </p:txBody>
      </p:sp>
    </p:spTree>
  </p:cSld>
  <p:clrMapOvr>
    <a:masterClrMapping/>
  </p:clrMapOvr>
  <p:transition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DECIDE WHAT TO EVALUATE</a:t>
            </a:r>
            <a:endParaRPr lang="en-GB" dirty="0">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24" y="990600"/>
            <a:ext cx="7439586" cy="5883234"/>
          </a:xfrm>
          <a:prstGeom prst="rect">
            <a:avLst/>
          </a:prstGeom>
        </p:spPr>
      </p:pic>
      <p:cxnSp>
        <p:nvCxnSpPr>
          <p:cNvPr id="11" name="Straight Arrow Connector 10"/>
          <p:cNvCxnSpPr/>
          <p:nvPr/>
        </p:nvCxnSpPr>
        <p:spPr>
          <a:xfrm flipH="1">
            <a:off x="3192482" y="1815934"/>
            <a:ext cx="2016126" cy="874815"/>
          </a:xfrm>
          <a:prstGeom prst="straightConnector1">
            <a:avLst/>
          </a:prstGeom>
          <a:ln w="698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00548" y="4191000"/>
            <a:ext cx="2016126" cy="874815"/>
          </a:xfrm>
          <a:prstGeom prst="straightConnector1">
            <a:avLst/>
          </a:prstGeom>
          <a:ln w="698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58931" y="2006658"/>
            <a:ext cx="2264229" cy="1959204"/>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958932" y="4765453"/>
            <a:ext cx="2264229" cy="1959204"/>
          </a:xfrm>
          <a:prstGeom prst="ellipse">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MEL PLAN OUTLINE</a:t>
            </a:r>
            <a:endParaRPr lang="en-GB" dirty="0">
              <a:cs typeface="+mj-cs"/>
            </a:endParaRPr>
          </a:p>
        </p:txBody>
      </p:sp>
      <p:sp>
        <p:nvSpPr>
          <p:cNvPr id="7171" name="Rectangle 3"/>
          <p:cNvSpPr>
            <a:spLocks noGrp="1" noChangeArrowheads="1"/>
          </p:cNvSpPr>
          <p:nvPr>
            <p:ph type="body" idx="1"/>
          </p:nvPr>
        </p:nvSpPr>
        <p:spPr/>
        <p:txBody>
          <a:bodyPr/>
          <a:lstStyle/>
          <a:p>
            <a:pPr>
              <a:defRPr/>
            </a:pPr>
            <a:endParaRPr lang="en-GB" altLang="ja-JP" dirty="0"/>
          </a:p>
          <a:p>
            <a:pPr eaLnBrk="1" hangingPunct="1">
              <a:defRPr/>
            </a:pPr>
            <a:endParaRPr lang="en-GB" dirty="0"/>
          </a:p>
        </p:txBody>
      </p:sp>
      <p:graphicFrame>
        <p:nvGraphicFramePr>
          <p:cNvPr id="8" name="Table 7"/>
          <p:cNvGraphicFramePr>
            <a:graphicFrameLocks noGrp="1"/>
          </p:cNvGraphicFramePr>
          <p:nvPr/>
        </p:nvGraphicFramePr>
        <p:xfrm>
          <a:off x="107950" y="1412875"/>
          <a:ext cx="8891587" cy="4176713"/>
        </p:xfrm>
        <a:graphic>
          <a:graphicData uri="http://schemas.openxmlformats.org/drawingml/2006/table">
            <a:tbl>
              <a:tblPr firstRow="1" firstCol="1" bandRow="1"/>
              <a:tblGrid>
                <a:gridCol w="1894929"/>
                <a:gridCol w="1603401"/>
                <a:gridCol w="2045728"/>
                <a:gridCol w="1889892"/>
                <a:gridCol w="1457637"/>
              </a:tblGrid>
              <a:tr h="3375865">
                <a:tc>
                  <a:txBody>
                    <a:bodyPr/>
                    <a:lstStyle/>
                    <a:p>
                      <a:pPr marL="0" marR="0" algn="ctr">
                        <a:lnSpc>
                          <a:spcPct val="115000"/>
                        </a:lnSpc>
                        <a:spcBef>
                          <a:spcPts val="0"/>
                        </a:spcBef>
                        <a:spcAft>
                          <a:spcPts val="0"/>
                        </a:spcAft>
                      </a:pPr>
                      <a:r>
                        <a:rPr lang="en-US" sz="2400" b="1" dirty="0" smtClean="0">
                          <a:effectLst/>
                          <a:latin typeface="Cambria"/>
                          <a:ea typeface="Calibri"/>
                          <a:cs typeface="Calibri"/>
                        </a:rPr>
                        <a:t>Objectives/ </a:t>
                      </a:r>
                      <a:r>
                        <a:rPr lang="en-US" sz="2400" b="1" dirty="0">
                          <a:effectLst/>
                          <a:latin typeface="Cambria"/>
                          <a:ea typeface="Calibri"/>
                          <a:cs typeface="Calibri"/>
                        </a:rPr>
                        <a:t>Framing Questions</a:t>
                      </a:r>
                      <a:endParaRPr lang="en-US" sz="24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mbria"/>
                          <a:ea typeface="Calibri"/>
                          <a:cs typeface="Calibri"/>
                        </a:rPr>
                        <a:t>Outcomes</a:t>
                      </a:r>
                      <a:endParaRPr lang="en-US" sz="24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mbria"/>
                          <a:ea typeface="Calibri"/>
                          <a:cs typeface="Calibri"/>
                        </a:rPr>
                        <a:t>Indicators (with quant data &amp; </a:t>
                      </a:r>
                      <a:r>
                        <a:rPr lang="en-US" sz="2400" b="1" dirty="0" smtClean="0">
                          <a:effectLst/>
                          <a:latin typeface="Cambria"/>
                          <a:ea typeface="Calibri"/>
                          <a:cs typeface="Calibri"/>
                        </a:rPr>
                        <a:t>targets)</a:t>
                      </a:r>
                      <a:endParaRPr lang="en-US" sz="24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mbria"/>
                          <a:ea typeface="Calibri"/>
                          <a:cs typeface="Calibri"/>
                        </a:rPr>
                        <a:t>Lead Responsible</a:t>
                      </a:r>
                      <a:endParaRPr lang="en-US" sz="24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400" b="1" dirty="0">
                          <a:effectLst/>
                          <a:latin typeface="Cambria"/>
                          <a:ea typeface="Calibri"/>
                          <a:cs typeface="Calibri"/>
                        </a:rPr>
                        <a:t>How &amp; When Data Will Be Collected</a:t>
                      </a:r>
                      <a:endParaRPr lang="en-US" sz="24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00848">
                <a:tc>
                  <a:txBody>
                    <a:bodyPr/>
                    <a:lstStyle/>
                    <a:p>
                      <a:pPr marL="0" marR="0" algn="ctr">
                        <a:lnSpc>
                          <a:spcPct val="115000"/>
                        </a:lnSpc>
                        <a:spcBef>
                          <a:spcPts val="0"/>
                        </a:spcBef>
                        <a:spcAft>
                          <a:spcPts val="0"/>
                        </a:spcAft>
                      </a:pPr>
                      <a:r>
                        <a:rPr lang="en-US" sz="1800" b="1">
                          <a:effectLst/>
                          <a:latin typeface="Cambria"/>
                          <a:ea typeface="Calibri"/>
                          <a:cs typeface="Calibri"/>
                        </a:rPr>
                        <a:t> </a:t>
                      </a:r>
                      <a:endParaRPr lang="en-US" sz="110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mbria"/>
                          <a:ea typeface="Calibri"/>
                          <a:cs typeface="Calibri"/>
                        </a:rPr>
                        <a:t> </a:t>
                      </a:r>
                      <a:endParaRPr lang="en-US" sz="110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mbria"/>
                          <a:ea typeface="Calibri"/>
                          <a:cs typeface="Calibri"/>
                        </a:rPr>
                        <a:t> </a:t>
                      </a:r>
                      <a:endParaRPr lang="en-US" sz="110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Cambria"/>
                          <a:ea typeface="Calibri"/>
                          <a:cs typeface="Calibri"/>
                        </a:rPr>
                        <a:t> </a:t>
                      </a:r>
                      <a:endParaRPr lang="en-US" sz="110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mbria"/>
                          <a:ea typeface="Calibri"/>
                          <a:cs typeface="Calibri"/>
                        </a:rPr>
                        <a:t> </a:t>
                      </a:r>
                      <a:endParaRPr lang="en-US" sz="1100" dirty="0">
                        <a:effectLst/>
                        <a:latin typeface="Calibri"/>
                        <a:ea typeface="Calibri"/>
                        <a:cs typeface="Times New Roman"/>
                      </a:endParaRPr>
                    </a:p>
                  </a:txBody>
                  <a:tcPr marL="68573" marR="685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defRPr/>
            </a:pPr>
            <a:r>
              <a:rPr lang="en-GB" dirty="0" smtClean="0">
                <a:cs typeface="+mj-cs"/>
              </a:rPr>
              <a:t>TEAM ROLES</a:t>
            </a:r>
            <a:endParaRPr lang="en-GB" dirty="0">
              <a:cs typeface="+mj-cs"/>
            </a:endParaRPr>
          </a:p>
        </p:txBody>
      </p:sp>
    </p:spTree>
  </p:cSld>
  <p:clrMapOvr>
    <a:masterClrMapping/>
  </p:clrMapOvr>
  <p:transition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3500" b="0" dirty="0">
                <a:latin typeface="Arial" charset="0"/>
                <a:ea typeface="ＭＳ Ｐゴシック" charset="-128"/>
                <a:cs typeface="Arial" charset="0"/>
              </a:rPr>
              <a:t>STEP 1: PLAN</a:t>
            </a:r>
            <a:r>
              <a:rPr lang="en-GB" sz="3500" dirty="0">
                <a:latin typeface="Arial" charset="0"/>
                <a:ea typeface="ＭＳ Ｐゴシック" charset="-128"/>
                <a:cs typeface="Arial" charset="0"/>
              </a:rPr>
              <a:t/>
            </a:r>
            <a:br>
              <a:rPr lang="en-GB" sz="3500" dirty="0">
                <a:latin typeface="Arial" charset="0"/>
                <a:ea typeface="ＭＳ Ｐゴシック" charset="-128"/>
                <a:cs typeface="Arial" charset="0"/>
              </a:rPr>
            </a:br>
            <a:r>
              <a:rPr lang="en-GB" sz="3500" dirty="0">
                <a:latin typeface="Arial" charset="0"/>
                <a:ea typeface="ＭＳ Ｐゴシック" charset="-128"/>
                <a:cs typeface="Arial" charset="0"/>
              </a:rPr>
              <a:t>STEP </a:t>
            </a:r>
            <a:r>
              <a:rPr lang="en-GB" sz="3500" dirty="0" smtClean="0">
                <a:latin typeface="Arial" charset="0"/>
                <a:ea typeface="ＭＳ Ｐゴシック" charset="-128"/>
                <a:cs typeface="Arial" charset="0"/>
              </a:rPr>
              <a:t>2: MONITOR</a:t>
            </a:r>
            <a:endParaRPr lang="en-GB" sz="3500" dirty="0" smtClean="0">
              <a:latin typeface="Arial" charset="0"/>
              <a:ea typeface="ＭＳ Ｐゴシック" charset="-128"/>
            </a:endParaRPr>
          </a:p>
        </p:txBody>
      </p:sp>
    </p:spTree>
  </p:cSld>
  <p:clrMapOvr>
    <a:masterClrMapping/>
  </p:clrMapOvr>
  <p:transition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GB" dirty="0" smtClean="0">
                <a:cs typeface="+mj-cs"/>
              </a:rPr>
              <a:t>ADS &amp; CREATIVE PRODUCTS</a:t>
            </a:r>
            <a:endParaRPr lang="en-GB" dirty="0">
              <a:cs typeface="+mj-cs"/>
            </a:endParaRPr>
          </a:p>
        </p:txBody>
      </p:sp>
      <p:pic>
        <p:nvPicPr>
          <p:cNvPr id="11267" name="Picture 4" descr="M:\Campaigns Dept Management\Campaigns Staff Folders\Rebecca's Folder\Workshops\AEA Conference\2013\Powerpoint\ATT Ad War Criminal.jpg"/>
          <p:cNvPicPr>
            <a:picLocks noChangeAspect="1" noChangeArrowheads="1"/>
          </p:cNvPicPr>
          <p:nvPr/>
        </p:nvPicPr>
        <p:blipFill>
          <a:blip r:embed="rId3">
            <a:extLst>
              <a:ext uri="{28A0092B-C50C-407E-A947-70E740481C1C}">
                <a14:useLocalDpi xmlns:a14="http://schemas.microsoft.com/office/drawing/2010/main" val="0"/>
              </a:ext>
            </a:extLst>
          </a:blip>
          <a:srcRect l="3931" t="2" r="1788" b="1732"/>
          <a:stretch>
            <a:fillRect/>
          </a:stretch>
        </p:blipFill>
        <p:spPr bwMode="auto">
          <a:xfrm>
            <a:off x="-19050" y="939800"/>
            <a:ext cx="4643438" cy="592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p:cNvPicPr>
          <p:nvPr/>
        </p:nvPicPr>
        <p:blipFill>
          <a:blip r:embed="rId4">
            <a:extLst>
              <a:ext uri="{28A0092B-C50C-407E-A947-70E740481C1C}">
                <a14:useLocalDpi xmlns:a14="http://schemas.microsoft.com/office/drawing/2010/main" val="0"/>
              </a:ext>
            </a:extLst>
          </a:blip>
          <a:srcRect t="2649" b="47247"/>
          <a:stretch>
            <a:fillRect/>
          </a:stretch>
        </p:blipFill>
        <p:spPr bwMode="auto">
          <a:xfrm>
            <a:off x="4624388" y="936625"/>
            <a:ext cx="4519612"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000"/>
  <p:timing>
    <p:tnLst>
      <p:par>
        <p:cTn id="1" dur="indefinite" restart="never" nodeType="tmRoot"/>
      </p:par>
    </p:tnLst>
  </p:timing>
</p:sld>
</file>

<file path=ppt/theme/theme1.xml><?xml version="1.0" encoding="utf-8"?>
<a:theme xmlns:a="http://schemas.openxmlformats.org/drawingml/2006/main" name="Default Design">
  <a:themeElements>
    <a:clrScheme name="Oxfam Global Identity">
      <a:dk1>
        <a:srgbClr val="000000"/>
      </a:dk1>
      <a:lt1>
        <a:srgbClr val="FFFFFF"/>
      </a:lt1>
      <a:dk2>
        <a:srgbClr val="61A534"/>
      </a:dk2>
      <a:lt2>
        <a:srgbClr val="0C884A"/>
      </a:lt2>
      <a:accent1>
        <a:srgbClr val="F16422"/>
      </a:accent1>
      <a:accent2>
        <a:srgbClr val="E70052"/>
      </a:accent2>
      <a:accent3>
        <a:srgbClr val="53297D"/>
      </a:accent3>
      <a:accent4>
        <a:srgbClr val="630235"/>
      </a:accent4>
      <a:accent5>
        <a:srgbClr val="5AC6E9"/>
      </a:accent5>
      <a:accent6>
        <a:srgbClr val="E43989"/>
      </a:accent6>
      <a:hlink>
        <a:srgbClr val="44841A"/>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3164</TotalTime>
  <Words>1070</Words>
  <Application>Microsoft Office PowerPoint</Application>
  <PresentationFormat>On-screen Show (4:3)</PresentationFormat>
  <Paragraphs>95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ＭＳ Ｐゴシック</vt:lpstr>
      <vt:lpstr>Times New Roman</vt:lpstr>
      <vt:lpstr>Oxfam Global Headline Regular</vt:lpstr>
      <vt:lpstr>Cambria</vt:lpstr>
      <vt:lpstr>Default Design</vt:lpstr>
      <vt:lpstr>Evaluating Campaign Spikes</vt:lpstr>
      <vt:lpstr>WHAT IS A SPIKE?</vt:lpstr>
      <vt:lpstr>THE ARMS TRADE TREATY (ATT)</vt:lpstr>
      <vt:lpstr>STEP 1: PLAN</vt:lpstr>
      <vt:lpstr>DECIDE WHAT TO EVALUATE</vt:lpstr>
      <vt:lpstr>MEL PLAN OUTLINE</vt:lpstr>
      <vt:lpstr>TEAM ROLES</vt:lpstr>
      <vt:lpstr>STEP 1: PLAN STEP 2: MONITOR</vt:lpstr>
      <vt:lpstr>ADS &amp; CREATIVE PRODUCTS</vt:lpstr>
      <vt:lpstr>TRADITIONAL &amp; SOCIAL MEDIA</vt:lpstr>
      <vt:lpstr>ALLIES &amp; INFLUENTIALS</vt:lpstr>
      <vt:lpstr>POLICY INFLUENCE</vt:lpstr>
      <vt:lpstr>ENGAGING OXFAM SUPPORTERS</vt:lpstr>
      <vt:lpstr>STEP 1: PLAN STEP 2: MONITOR STEP 3: EVALUATE</vt:lpstr>
      <vt:lpstr>DEBRIEF</vt:lpstr>
      <vt:lpstr>REPORT OUTLINE</vt:lpstr>
      <vt:lpstr>PRODUCTS</vt:lpstr>
      <vt:lpstr>STEP 1: PLAN STEP 2: MONITOR STEP 3: EVALUATE STEP 4: SHARE LEARNINGS</vt:lpstr>
      <vt:lpstr>LEARNING &amp;  UTILIZATION</vt:lpstr>
      <vt:lpstr>THANK YOU!</vt:lpstr>
    </vt:vector>
  </TitlesOfParts>
  <Company>OXFAM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Rebecca Perlmutter</cp:lastModifiedBy>
  <cp:revision>612</cp:revision>
  <cp:lastPrinted>2013-09-13T19:43:38Z</cp:lastPrinted>
  <dcterms:created xsi:type="dcterms:W3CDTF">2012-06-04T14:40:36Z</dcterms:created>
  <dcterms:modified xsi:type="dcterms:W3CDTF">2013-10-09T18:32:38Z</dcterms:modified>
</cp:coreProperties>
</file>