
<file path=[Content_Types].xml><?xml version="1.0" encoding="utf-8"?>
<Types xmlns="http://schemas.openxmlformats.org/package/2006/content-types">
  <Default Extension="png" ContentType="image/png"/>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8" r:id="rId4"/>
  </p:sldMasterIdLst>
  <p:notesMasterIdLst>
    <p:notesMasterId r:id="rId33"/>
  </p:notesMasterIdLst>
  <p:sldIdLst>
    <p:sldId id="257" r:id="rId5"/>
    <p:sldId id="315" r:id="rId6"/>
    <p:sldId id="258" r:id="rId7"/>
    <p:sldId id="267" r:id="rId8"/>
    <p:sldId id="281" r:id="rId9"/>
    <p:sldId id="300" r:id="rId10"/>
    <p:sldId id="314" r:id="rId11"/>
    <p:sldId id="302" r:id="rId12"/>
    <p:sldId id="303" r:id="rId13"/>
    <p:sldId id="313" r:id="rId14"/>
    <p:sldId id="304" r:id="rId15"/>
    <p:sldId id="296" r:id="rId16"/>
    <p:sldId id="269" r:id="rId17"/>
    <p:sldId id="290" r:id="rId18"/>
    <p:sldId id="308" r:id="rId19"/>
    <p:sldId id="309" r:id="rId20"/>
    <p:sldId id="274" r:id="rId21"/>
    <p:sldId id="284" r:id="rId22"/>
    <p:sldId id="307" r:id="rId23"/>
    <p:sldId id="286" r:id="rId24"/>
    <p:sldId id="287" r:id="rId25"/>
    <p:sldId id="288" r:id="rId26"/>
    <p:sldId id="289" r:id="rId27"/>
    <p:sldId id="306" r:id="rId28"/>
    <p:sldId id="312" r:id="rId29"/>
    <p:sldId id="310" r:id="rId30"/>
    <p:sldId id="311" r:id="rId31"/>
    <p:sldId id="305" r:id="rId32"/>
  </p:sldIdLst>
  <p:sldSz cx="9144000" cy="6858000" type="screen4x3"/>
  <p:notesSz cx="7053263" cy="93567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5256" autoAdjust="0"/>
  </p:normalViewPr>
  <p:slideViewPr>
    <p:cSldViewPr>
      <p:cViewPr varScale="1">
        <p:scale>
          <a:sx n="45" d="100"/>
          <a:sy n="45" d="100"/>
        </p:scale>
        <p:origin x="-2886" y="-90"/>
      </p:cViewPr>
      <p:guideLst>
        <p:guide orient="horz" pos="2160"/>
        <p:guide pos="2880"/>
      </p:guideLst>
    </p:cSldViewPr>
  </p:slideViewPr>
  <p:notesTextViewPr>
    <p:cViewPr>
      <p:scale>
        <a:sx n="100" d="100"/>
        <a:sy n="100" d="100"/>
      </p:scale>
      <p:origin x="0" y="0"/>
    </p:cViewPr>
  </p:notesTextViewPr>
  <p:sorterViewPr>
    <p:cViewPr>
      <p:scale>
        <a:sx n="69" d="100"/>
        <a:sy n="6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836"/>
          </a:xfrm>
          <a:prstGeom prst="rect">
            <a:avLst/>
          </a:prstGeom>
        </p:spPr>
        <p:txBody>
          <a:bodyPr vert="horz" lIns="93763" tIns="46881" rIns="93763" bIns="46881" rtlCol="0"/>
          <a:lstStyle>
            <a:lvl1pPr algn="l">
              <a:defRPr sz="1200"/>
            </a:lvl1pPr>
          </a:lstStyle>
          <a:p>
            <a:endParaRPr lang="en-US"/>
          </a:p>
        </p:txBody>
      </p:sp>
      <p:sp>
        <p:nvSpPr>
          <p:cNvPr id="3" name="Date Placeholder 2"/>
          <p:cNvSpPr>
            <a:spLocks noGrp="1"/>
          </p:cNvSpPr>
          <p:nvPr>
            <p:ph type="dt" idx="1"/>
          </p:nvPr>
        </p:nvSpPr>
        <p:spPr>
          <a:xfrm>
            <a:off x="3995217" y="0"/>
            <a:ext cx="3056414" cy="467836"/>
          </a:xfrm>
          <a:prstGeom prst="rect">
            <a:avLst/>
          </a:prstGeom>
        </p:spPr>
        <p:txBody>
          <a:bodyPr vert="horz" lIns="93763" tIns="46881" rIns="93763" bIns="46881" rtlCol="0"/>
          <a:lstStyle>
            <a:lvl1pPr algn="r">
              <a:defRPr sz="1200"/>
            </a:lvl1pPr>
          </a:lstStyle>
          <a:p>
            <a:fld id="{D5BD7ACA-4AF6-426D-A9D6-B5EAF7BCD347}" type="datetimeFigureOut">
              <a:rPr lang="en-US" smtClean="0"/>
              <a:pPr/>
              <a:t>11/18/2011</a:t>
            </a:fld>
            <a:endParaRPr lang="en-US"/>
          </a:p>
        </p:txBody>
      </p:sp>
      <p:sp>
        <p:nvSpPr>
          <p:cNvPr id="4" name="Slide Image Placeholder 3"/>
          <p:cNvSpPr>
            <a:spLocks noGrp="1" noRot="1" noChangeAspect="1"/>
          </p:cNvSpPr>
          <p:nvPr>
            <p:ph type="sldImg" idx="2"/>
          </p:nvPr>
        </p:nvSpPr>
        <p:spPr>
          <a:xfrm>
            <a:off x="1189038" y="701675"/>
            <a:ext cx="4676775" cy="3508375"/>
          </a:xfrm>
          <a:prstGeom prst="rect">
            <a:avLst/>
          </a:prstGeom>
          <a:noFill/>
          <a:ln w="12700">
            <a:solidFill>
              <a:prstClr val="black"/>
            </a:solidFill>
          </a:ln>
        </p:spPr>
        <p:txBody>
          <a:bodyPr vert="horz" lIns="93763" tIns="46881" rIns="93763" bIns="46881" rtlCol="0" anchor="ctr"/>
          <a:lstStyle/>
          <a:p>
            <a:endParaRPr lang="en-US"/>
          </a:p>
        </p:txBody>
      </p:sp>
      <p:sp>
        <p:nvSpPr>
          <p:cNvPr id="5" name="Notes Placeholder 4"/>
          <p:cNvSpPr>
            <a:spLocks noGrp="1"/>
          </p:cNvSpPr>
          <p:nvPr>
            <p:ph type="body" sz="quarter" idx="3"/>
          </p:nvPr>
        </p:nvSpPr>
        <p:spPr>
          <a:xfrm>
            <a:off x="705327" y="4444445"/>
            <a:ext cx="5642610" cy="4210526"/>
          </a:xfrm>
          <a:prstGeom prst="rect">
            <a:avLst/>
          </a:prstGeom>
        </p:spPr>
        <p:txBody>
          <a:bodyPr vert="horz" lIns="93763" tIns="46881" rIns="93763" bIns="4688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87265"/>
            <a:ext cx="3056414" cy="467836"/>
          </a:xfrm>
          <a:prstGeom prst="rect">
            <a:avLst/>
          </a:prstGeom>
        </p:spPr>
        <p:txBody>
          <a:bodyPr vert="horz" lIns="93763" tIns="46881" rIns="93763" bIns="46881"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87265"/>
            <a:ext cx="3056414" cy="467836"/>
          </a:xfrm>
          <a:prstGeom prst="rect">
            <a:avLst/>
          </a:prstGeom>
        </p:spPr>
        <p:txBody>
          <a:bodyPr vert="horz" lIns="93763" tIns="46881" rIns="93763" bIns="46881" rtlCol="0" anchor="b"/>
          <a:lstStyle>
            <a:lvl1pPr algn="r">
              <a:defRPr sz="1200"/>
            </a:lvl1pPr>
          </a:lstStyle>
          <a:p>
            <a:fld id="{D48AA6DF-E216-4019-AF60-3EA2B3BAF7E8}" type="slidenum">
              <a:rPr lang="en-US" smtClean="0"/>
              <a:pPr/>
              <a:t>‹#›</a:t>
            </a:fld>
            <a:endParaRPr lang="en-US"/>
          </a:p>
        </p:txBody>
      </p:sp>
    </p:spTree>
    <p:extLst>
      <p:ext uri="{BB962C8B-B14F-4D97-AF65-F5344CB8AC3E}">
        <p14:creationId xmlns:p14="http://schemas.microsoft.com/office/powerpoint/2010/main" val="2190568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1189038" y="701675"/>
            <a:ext cx="4676775" cy="3508375"/>
          </a:xfrm>
          <a:ln/>
        </p:spPr>
      </p:sp>
      <p:sp>
        <p:nvSpPr>
          <p:cNvPr id="17411" name="Notes Placeholder 2"/>
          <p:cNvSpPr>
            <a:spLocks noGrp="1"/>
          </p:cNvSpPr>
          <p:nvPr>
            <p:ph type="body" idx="1"/>
          </p:nvPr>
        </p:nvSpPr>
        <p:spPr>
          <a:noFill/>
          <a:ln/>
        </p:spPr>
        <p:txBody>
          <a:bodyPr/>
          <a:lstStyle/>
          <a:p>
            <a:r>
              <a:rPr lang="en-US" dirty="0" smtClean="0"/>
              <a:t>The</a:t>
            </a:r>
            <a:r>
              <a:rPr lang="en-US" baseline="0" dirty="0" smtClean="0"/>
              <a:t> 4 of us listed on this first slide constitute the 2.3 FTE of the Evaluation Office at our CTS Institute. Our job is to coordinate evaluation efforts across 8 cores or key functions comprising 30 discreet programmatic components providing  integrated research resources to more than 1,000 scientists  and their health sciences research teams at the U of </a:t>
            </a:r>
            <a:r>
              <a:rPr lang="en-US" baseline="0" dirty="0" err="1" smtClean="0"/>
              <a:t>Wisc</a:t>
            </a:r>
            <a:r>
              <a:rPr lang="en-US" baseline="0" dirty="0" smtClean="0"/>
              <a:t> and MC over the past 4 yrs</a:t>
            </a:r>
            <a:r>
              <a:rPr lang="en-US" baseline="0" dirty="0" smtClean="0"/>
              <a:t>. UW-ICTR is in the 2007 cohort, and thus in our 5</a:t>
            </a:r>
            <a:r>
              <a:rPr lang="en-US" baseline="30000" dirty="0" smtClean="0"/>
              <a:t>th</a:t>
            </a:r>
            <a:r>
              <a:rPr lang="en-US" baseline="0" dirty="0" smtClean="0"/>
              <a:t> year of implementation.</a:t>
            </a:r>
            <a:endParaRPr lang="en-US" baseline="0" dirty="0" smtClean="0"/>
          </a:p>
          <a:p>
            <a:endParaRPr lang="en-US" baseline="0" dirty="0" smtClean="0"/>
          </a:p>
          <a:p>
            <a:r>
              <a:rPr lang="en-US" baseline="0" dirty="0" smtClean="0"/>
              <a:t>I’m going to talk about how we use logic models as part of our evaluation approach at ICTR. And the reason I wanted to do that is because over the past 4 yrs I’ve seen the use of LMs mushroom among CTSA evaluators despite the fact that we’re in a very complex developmental situation with these CTSAs that theoretically works against the utility of logic modeling</a:t>
            </a:r>
            <a:r>
              <a:rPr lang="en-US" baseline="0" dirty="0" smtClean="0"/>
              <a:t>.</a:t>
            </a:r>
          </a:p>
          <a:p>
            <a:endParaRPr lang="en-US" baseline="0" dirty="0" smtClean="0"/>
          </a:p>
          <a:p>
            <a:endParaRPr lang="en-US" baseline="0" dirty="0" smtClean="0"/>
          </a:p>
          <a:p>
            <a:r>
              <a:rPr lang="en-US" b="1" dirty="0" smtClean="0"/>
              <a:t>Abstract</a:t>
            </a:r>
            <a:r>
              <a:rPr lang="en-US" b="1" dirty="0"/>
              <a:t>:  </a:t>
            </a:r>
            <a:r>
              <a:rPr lang="en-US" dirty="0"/>
              <a:t>At the UW Institute for Clinical and Translational Research, embedded evaluators use nested logic models to summarize complex layers of intent, assist with program improvement, encourage an evaluative perspective, communicate program achievements, and identify evaluation tasks and metrics. </a:t>
            </a:r>
            <a:r>
              <a:rPr lang="en-US" dirty="0" smtClean="0"/>
              <a:t>We </a:t>
            </a:r>
            <a:r>
              <a:rPr lang="en-US" dirty="0"/>
              <a:t>think we have a handle on merit and worth, many processes and some outcomes, and formative and summative assessments.  However, we continue to struggle with evaluating impacts within complex CTSA environments. CTSAs are interventions in research processes where fuzzy definitions and boundaries overlap with unpredictable emergent changes in program scope. </a:t>
            </a:r>
            <a:r>
              <a:rPr lang="en-US" dirty="0" smtClean="0"/>
              <a:t>We </a:t>
            </a:r>
            <a:r>
              <a:rPr lang="en-US" dirty="0"/>
              <a:t>are </a:t>
            </a:r>
            <a:r>
              <a:rPr lang="en-US" i="1" dirty="0"/>
              <a:t>not</a:t>
            </a:r>
            <a:r>
              <a:rPr lang="en-US" dirty="0"/>
              <a:t> working in a simple environment of high certainty and high agreement about what to do, how to do it, and what impact to expect.  </a:t>
            </a:r>
            <a:r>
              <a:rPr lang="en-US" dirty="0" smtClean="0"/>
              <a:t>Logic </a:t>
            </a:r>
            <a:r>
              <a:rPr lang="en-US" dirty="0"/>
              <a:t>models, which work best in situations of static fixed cause and effect models, have become prevalent among CTSA evaluators. We address the utility of logic models within a developmental evaluation of CTSA implementation. </a:t>
            </a:r>
            <a:endParaRPr lang="en-US" dirty="0" smtClean="0">
              <a:ea typeface="ＭＳ Ｐゴシック" charset="-128"/>
            </a:endParaRPr>
          </a:p>
        </p:txBody>
      </p:sp>
      <p:sp>
        <p:nvSpPr>
          <p:cNvPr id="17412" name="Slide Number Placeholder 3"/>
          <p:cNvSpPr>
            <a:spLocks noGrp="1"/>
          </p:cNvSpPr>
          <p:nvPr>
            <p:ph type="sldNum" sz="quarter" idx="5"/>
          </p:nvPr>
        </p:nvSpPr>
        <p:spPr>
          <a:noFill/>
        </p:spPr>
        <p:txBody>
          <a:bodyPr/>
          <a:lstStyle/>
          <a:p>
            <a:fld id="{10DB0D6A-EE2E-4A37-98C5-8566FB80F3F7}" type="slidenum">
              <a:rPr lang="en-US" smtClean="0">
                <a:solidFill>
                  <a:srgbClr val="000000"/>
                </a:solidFill>
                <a:ea typeface="ＭＳ Ｐゴシック" charset="-128"/>
              </a:rPr>
              <a:pPr/>
              <a:t>1</a:t>
            </a:fld>
            <a:endParaRPr lang="en-US" smtClean="0">
              <a:solidFill>
                <a:srgbClr val="000000"/>
              </a:solidFill>
              <a:ea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[reading full quote from</a:t>
            </a:r>
            <a:r>
              <a:rPr lang="en-US" baseline="0" dirty="0" smtClean="0"/>
              <a:t> notes]</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48AA6DF-E216-4019-AF60-3EA2B3BAF7E8}" type="slidenum">
              <a:rPr lang="en-US" smtClean="0"/>
              <a:pPr/>
              <a:t>10</a:t>
            </a:fld>
            <a:endParaRPr lang="en-US"/>
          </a:p>
        </p:txBody>
      </p:sp>
    </p:spTree>
    <p:extLst>
      <p:ext uri="{BB962C8B-B14F-4D97-AF65-F5344CB8AC3E}">
        <p14:creationId xmlns:p14="http://schemas.microsoft.com/office/powerpoint/2010/main" val="1532730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1189038" y="701675"/>
            <a:ext cx="4676775" cy="3508375"/>
          </a:xfrm>
          <a:ln/>
        </p:spPr>
      </p:sp>
      <p:sp>
        <p:nvSpPr>
          <p:cNvPr id="20483" name="Notes Placeholder 2"/>
          <p:cNvSpPr>
            <a:spLocks noGrp="1"/>
          </p:cNvSpPr>
          <p:nvPr>
            <p:ph type="body" idx="1"/>
          </p:nvPr>
        </p:nvSpPr>
        <p:spPr>
          <a:noFill/>
          <a:ln/>
        </p:spPr>
        <p:txBody>
          <a:bodyPr/>
          <a:lstStyle/>
          <a:p>
            <a:pPr eaLnBrk="1" hangingPunct="1"/>
            <a:r>
              <a:rPr lang="en-US" dirty="0" smtClean="0">
                <a:latin typeface="Times New Roman" pitchFamily="18" charset="0"/>
              </a:rPr>
              <a:t>We use LMs diagnostically – in the sense of needing to</a:t>
            </a:r>
            <a:r>
              <a:rPr lang="en-US" baseline="0" dirty="0" smtClean="0">
                <a:latin typeface="Times New Roman" pitchFamily="18" charset="0"/>
              </a:rPr>
              <a:t> understanding the complexity of the various components of our Institute. The 18 LMs currently in existence help to interpret and clarify an integrated change process for clinical and translation research in our state. In our evaluation office we create logic models based on existing documentation and then ask stakeholders if the logic model accurately reflects what they’re doing, why, and how they’ll know they accomplished their objectives.</a:t>
            </a:r>
          </a:p>
          <a:p>
            <a:pPr eaLnBrk="1" hangingPunct="1"/>
            <a:endParaRPr lang="en-US" baseline="0" dirty="0" smtClean="0">
              <a:latin typeface="Times New Roman" pitchFamily="18" charset="0"/>
            </a:endParaRPr>
          </a:p>
          <a:p>
            <a:pPr eaLnBrk="1" hangingPunct="1"/>
            <a:r>
              <a:rPr lang="en-US" baseline="0" dirty="0" smtClean="0">
                <a:latin typeface="Times New Roman" pitchFamily="18" charset="0"/>
              </a:rPr>
              <a:t>In a subtle way, the LM process encourages an evaluative perspective among our scientists and academic administrators most of whom have little understanding of program evaluation. They tolerate us, but we’ve put much effort into relationship &amp; rapport building via participant observation as embedded evaluators. We use the UW Extension </a:t>
            </a:r>
            <a:r>
              <a:rPr lang="en-US" baseline="0" dirty="0" smtClean="0">
                <a:latin typeface="Times New Roman" pitchFamily="18" charset="0"/>
              </a:rPr>
              <a:t>format, </a:t>
            </a:r>
            <a:r>
              <a:rPr lang="en-US" baseline="0" dirty="0" smtClean="0">
                <a:latin typeface="Times New Roman" pitchFamily="18" charset="0"/>
              </a:rPr>
              <a:t>but we added a second page on which we include quantitative metrics and qualitative assessment strategies along with data sources in columns that correspond to  the objective statements on the first page. Each logic model has a date on it [not described as “draft” but rather as “update”.] That tells us when was the last time changes were made to the LM.  No logic model is ever really finished. And we do consider our component level LMs to nest within the ICTR global logic model. But we didn’t actually demonstrate on paper what that nesting concept looked like. It was our PI who operationalized that idea.</a:t>
            </a:r>
            <a:endParaRPr lang="en-US" dirty="0" smtClean="0">
              <a:latin typeface="Times New Roman" pitchFamily="18" charset="0"/>
            </a:endParaRPr>
          </a:p>
        </p:txBody>
      </p:sp>
      <p:sp>
        <p:nvSpPr>
          <p:cNvPr id="20484" name="Slide Number Placeholder 3"/>
          <p:cNvSpPr>
            <a:spLocks noGrp="1"/>
          </p:cNvSpPr>
          <p:nvPr>
            <p:ph type="sldNum" sz="quarter" idx="5"/>
          </p:nvPr>
        </p:nvSpPr>
        <p:spPr>
          <a:noFill/>
        </p:spPr>
        <p:txBody>
          <a:bodyPr/>
          <a:lstStyle/>
          <a:p>
            <a:fld id="{2FA8A59D-67BC-457B-8E9A-2135CF9DB083}" type="slidenum">
              <a:rPr lang="en-US" smtClean="0">
                <a:solidFill>
                  <a:srgbClr val="000000"/>
                </a:solidFill>
                <a:ea typeface="ＭＳ Ｐゴシック" charset="-128"/>
              </a:rPr>
              <a:pPr/>
              <a:t>11</a:t>
            </a:fld>
            <a:endParaRPr lang="en-US" smtClean="0">
              <a:solidFill>
                <a:srgbClr val="000000"/>
              </a:solidFill>
              <a:ea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156" eaLnBrk="0" hangingPunct="0">
              <a:defRPr sz="1500">
                <a:solidFill>
                  <a:schemeClr val="tx1"/>
                </a:solidFill>
                <a:latin typeface="HandelGotDBol" pitchFamily="34" charset="0"/>
                <a:ea typeface="ＭＳ Ｐゴシック" pitchFamily="57" charset="-128"/>
              </a:defRPr>
            </a:lvl1pPr>
            <a:lvl2pPr marL="720606" indent="-277156" defTabSz="916156" eaLnBrk="0" hangingPunct="0">
              <a:defRPr sz="1500">
                <a:solidFill>
                  <a:schemeClr val="tx1"/>
                </a:solidFill>
                <a:latin typeface="HandelGotDBol" pitchFamily="34" charset="0"/>
                <a:ea typeface="ＭＳ Ｐゴシック" pitchFamily="57" charset="-128"/>
              </a:defRPr>
            </a:lvl2pPr>
            <a:lvl3pPr marL="1108626" indent="-221725" defTabSz="916156" eaLnBrk="0" hangingPunct="0">
              <a:defRPr sz="1500">
                <a:solidFill>
                  <a:schemeClr val="tx1"/>
                </a:solidFill>
                <a:latin typeface="HandelGotDBol" pitchFamily="34" charset="0"/>
                <a:ea typeface="ＭＳ Ｐゴシック" pitchFamily="57" charset="-128"/>
              </a:defRPr>
            </a:lvl3pPr>
            <a:lvl4pPr marL="1552075" indent="-221725" defTabSz="916156" eaLnBrk="0" hangingPunct="0">
              <a:defRPr sz="1500">
                <a:solidFill>
                  <a:schemeClr val="tx1"/>
                </a:solidFill>
                <a:latin typeface="HandelGotDBol" pitchFamily="34" charset="0"/>
                <a:ea typeface="ＭＳ Ｐゴシック" pitchFamily="57" charset="-128"/>
              </a:defRPr>
            </a:lvl4pPr>
            <a:lvl5pPr marL="1995526" indent="-221725" defTabSz="916156" eaLnBrk="0" hangingPunct="0">
              <a:defRPr sz="1500">
                <a:solidFill>
                  <a:schemeClr val="tx1"/>
                </a:solidFill>
                <a:latin typeface="HandelGotDBol" pitchFamily="34" charset="0"/>
                <a:ea typeface="ＭＳ Ｐゴシック" pitchFamily="57" charset="-128"/>
              </a:defRPr>
            </a:lvl5pPr>
            <a:lvl6pPr marL="2438975" indent="-221725" defTabSz="916156" eaLnBrk="0" fontAlgn="base" hangingPunct="0">
              <a:spcBef>
                <a:spcPct val="0"/>
              </a:spcBef>
              <a:spcAft>
                <a:spcPct val="0"/>
              </a:spcAft>
              <a:defRPr sz="1500">
                <a:solidFill>
                  <a:schemeClr val="tx1"/>
                </a:solidFill>
                <a:latin typeface="HandelGotDBol" pitchFamily="34" charset="0"/>
                <a:ea typeface="ＭＳ Ｐゴシック" pitchFamily="57" charset="-128"/>
              </a:defRPr>
            </a:lvl6pPr>
            <a:lvl7pPr marL="2882426" indent="-221725" defTabSz="916156" eaLnBrk="0" fontAlgn="base" hangingPunct="0">
              <a:spcBef>
                <a:spcPct val="0"/>
              </a:spcBef>
              <a:spcAft>
                <a:spcPct val="0"/>
              </a:spcAft>
              <a:defRPr sz="1500">
                <a:solidFill>
                  <a:schemeClr val="tx1"/>
                </a:solidFill>
                <a:latin typeface="HandelGotDBol" pitchFamily="34" charset="0"/>
                <a:ea typeface="ＭＳ Ｐゴシック" pitchFamily="57" charset="-128"/>
              </a:defRPr>
            </a:lvl7pPr>
            <a:lvl8pPr marL="3325876" indent="-221725" defTabSz="916156" eaLnBrk="0" fontAlgn="base" hangingPunct="0">
              <a:spcBef>
                <a:spcPct val="0"/>
              </a:spcBef>
              <a:spcAft>
                <a:spcPct val="0"/>
              </a:spcAft>
              <a:defRPr sz="1500">
                <a:solidFill>
                  <a:schemeClr val="tx1"/>
                </a:solidFill>
                <a:latin typeface="HandelGotDBol" pitchFamily="34" charset="0"/>
                <a:ea typeface="ＭＳ Ｐゴシック" pitchFamily="57" charset="-128"/>
              </a:defRPr>
            </a:lvl8pPr>
            <a:lvl9pPr marL="3769326" indent="-221725" defTabSz="916156" eaLnBrk="0" fontAlgn="base" hangingPunct="0">
              <a:spcBef>
                <a:spcPct val="0"/>
              </a:spcBef>
              <a:spcAft>
                <a:spcPct val="0"/>
              </a:spcAft>
              <a:defRPr sz="1500">
                <a:solidFill>
                  <a:schemeClr val="tx1"/>
                </a:solidFill>
                <a:latin typeface="HandelGotDBol" pitchFamily="34" charset="0"/>
                <a:ea typeface="ＭＳ Ｐゴシック" pitchFamily="57" charset="-128"/>
              </a:defRPr>
            </a:lvl9pPr>
          </a:lstStyle>
          <a:p>
            <a:pPr eaLnBrk="1" hangingPunct="1"/>
            <a:fld id="{598257BE-B5D3-4B22-8B05-6634996C87B8}" type="slidenum">
              <a:rPr lang="en-US" sz="1100">
                <a:solidFill>
                  <a:prstClr val="black"/>
                </a:solidFill>
                <a:latin typeface="Times New Roman" pitchFamily="18" charset="0"/>
              </a:rPr>
              <a:pPr eaLnBrk="1" hangingPunct="1"/>
              <a:t>12</a:t>
            </a:fld>
            <a:endParaRPr lang="en-US" sz="1100">
              <a:solidFill>
                <a:prstClr val="black"/>
              </a:solidFill>
              <a:latin typeface="Times New Roman" pitchFamily="18"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Times New Roman" pitchFamily="18" charset="0"/>
              </a:rPr>
              <a:t>Nesting</a:t>
            </a:r>
            <a:r>
              <a:rPr lang="en-US" baseline="0" dirty="0" smtClean="0">
                <a:latin typeface="Times New Roman" pitchFamily="18" charset="0"/>
              </a:rPr>
              <a:t> logic models help s</a:t>
            </a:r>
            <a:r>
              <a:rPr lang="en-US" dirty="0" smtClean="0">
                <a:latin typeface="Times New Roman" pitchFamily="18" charset="0"/>
              </a:rPr>
              <a:t>taff to understand how the outcomes they achieve fit into the larger organization.  </a:t>
            </a:r>
          </a:p>
          <a:p>
            <a:pPr eaLnBrk="1" hangingPunct="1"/>
            <a:endParaRPr lang="en-US" dirty="0" smtClean="0">
              <a:latin typeface="Times New Roman" pitchFamily="18" charset="0"/>
            </a:endParaRPr>
          </a:p>
          <a:p>
            <a:pPr eaLnBrk="1" hangingPunct="1"/>
            <a:r>
              <a:rPr lang="en-US" dirty="0" smtClean="0">
                <a:latin typeface="Times New Roman" pitchFamily="18" charset="0"/>
              </a:rPr>
              <a:t>The nested LMs are embedded in the organization’s macro theory of change summarized</a:t>
            </a:r>
            <a:r>
              <a:rPr lang="en-US" baseline="0" dirty="0" smtClean="0">
                <a:latin typeface="Times New Roman" pitchFamily="18" charset="0"/>
              </a:rPr>
              <a:t> in the Institute-level LM.</a:t>
            </a:r>
            <a:endParaRPr lang="en-US" dirty="0" smtClean="0">
              <a:latin typeface="Times New Roman" pitchFamily="18" charset="0"/>
            </a:endParaRPr>
          </a:p>
          <a:p>
            <a:pPr eaLnBrk="1" hangingPunct="1"/>
            <a:endParaRPr lang="en-US" dirty="0"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1189038" y="701675"/>
            <a:ext cx="4676775" cy="3508375"/>
          </a:xfrm>
          <a:ln/>
        </p:spPr>
      </p:sp>
      <p:sp>
        <p:nvSpPr>
          <p:cNvPr id="29699" name="Notes Placeholder 2"/>
          <p:cNvSpPr>
            <a:spLocks noGrp="1"/>
          </p:cNvSpPr>
          <p:nvPr>
            <p:ph type="body" idx="1"/>
          </p:nvPr>
        </p:nvSpPr>
        <p:spPr>
          <a:noFill/>
          <a:ln/>
        </p:spPr>
        <p:txBody>
          <a:bodyPr/>
          <a:lstStyle/>
          <a:p>
            <a:r>
              <a:rPr lang="en-US" dirty="0" smtClean="0">
                <a:ea typeface="ＭＳ Ｐゴシック" charset="-128"/>
              </a:rPr>
              <a:t>Our</a:t>
            </a:r>
            <a:r>
              <a:rPr lang="en-US" baseline="0" dirty="0" smtClean="0">
                <a:ea typeface="ＭＳ Ｐゴシック" charset="-128"/>
              </a:rPr>
              <a:t> PI is a m</a:t>
            </a:r>
            <a:r>
              <a:rPr lang="en-US" dirty="0" smtClean="0">
                <a:ea typeface="ＭＳ Ｐゴシック" charset="-128"/>
              </a:rPr>
              <a:t>olecular </a:t>
            </a:r>
            <a:r>
              <a:rPr lang="en-US" dirty="0" smtClean="0">
                <a:ea typeface="ＭＳ Ｐゴシック" charset="-128"/>
              </a:rPr>
              <a:t>biologist with an </a:t>
            </a:r>
            <a:r>
              <a:rPr lang="en-US" dirty="0" smtClean="0"/>
              <a:t>international</a:t>
            </a:r>
            <a:r>
              <a:rPr lang="en-US" baseline="0" dirty="0" smtClean="0"/>
              <a:t> reputation</a:t>
            </a:r>
            <a:r>
              <a:rPr lang="en-US" dirty="0" smtClean="0"/>
              <a:t> for scientific work in bone and mineral metabolism. </a:t>
            </a:r>
            <a:endParaRPr lang="en-US" dirty="0" smtClean="0">
              <a:ea typeface="ＭＳ Ｐゴシック" charset="-128"/>
            </a:endParaRPr>
          </a:p>
        </p:txBody>
      </p:sp>
      <p:sp>
        <p:nvSpPr>
          <p:cNvPr id="29700" name="Slide Number Placeholder 3"/>
          <p:cNvSpPr>
            <a:spLocks noGrp="1"/>
          </p:cNvSpPr>
          <p:nvPr>
            <p:ph type="sldNum" sz="quarter" idx="5"/>
          </p:nvPr>
        </p:nvSpPr>
        <p:spPr>
          <a:noFill/>
        </p:spPr>
        <p:txBody>
          <a:bodyPr/>
          <a:lstStyle/>
          <a:p>
            <a:fld id="{4ABC30E5-CC1B-4479-91F7-57CE740CB40A}" type="slidenum">
              <a:rPr lang="en-US" smtClean="0">
                <a:solidFill>
                  <a:srgbClr val="000000"/>
                </a:solidFill>
                <a:ea typeface="ＭＳ Ｐゴシック" charset="-128"/>
              </a:rPr>
              <a:pPr/>
              <a:t>13</a:t>
            </a:fld>
            <a:endParaRPr lang="en-US" smtClean="0">
              <a:solidFill>
                <a:srgbClr val="000000"/>
              </a:solidFill>
              <a:ea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collected some stakeholder feedback in the process of in-depth, key informant</a:t>
            </a:r>
            <a:r>
              <a:rPr lang="en-US" baseline="0" dirty="0" smtClean="0"/>
              <a:t> interviews with key staff over the past 4 years, on a variety of topics, including their perspectives on evaluation. The program manager of one of our large research networks had this to say about the process of working on a logic model with the Advisory Committee for the research network.</a:t>
            </a:r>
            <a:endParaRPr lang="en-US" dirty="0"/>
          </a:p>
        </p:txBody>
      </p:sp>
      <p:sp>
        <p:nvSpPr>
          <p:cNvPr id="4" name="Slide Number Placeholder 3"/>
          <p:cNvSpPr>
            <a:spLocks noGrp="1"/>
          </p:cNvSpPr>
          <p:nvPr>
            <p:ph type="sldNum" sz="quarter" idx="10"/>
          </p:nvPr>
        </p:nvSpPr>
        <p:spPr/>
        <p:txBody>
          <a:bodyPr/>
          <a:lstStyle/>
          <a:p>
            <a:fld id="{D48AA6DF-E216-4019-AF60-3EA2B3BAF7E8}" type="slidenum">
              <a:rPr lang="en-US" smtClean="0"/>
              <a:pPr/>
              <a:t>14</a:t>
            </a:fld>
            <a:endParaRPr lang="en-US"/>
          </a:p>
        </p:txBody>
      </p:sp>
    </p:spTree>
    <p:extLst>
      <p:ext uri="{BB962C8B-B14F-4D97-AF65-F5344CB8AC3E}">
        <p14:creationId xmlns:p14="http://schemas.microsoft.com/office/powerpoint/2010/main" val="1114443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8AA6DF-E216-4019-AF60-3EA2B3BAF7E8}" type="slidenum">
              <a:rPr lang="en-US" smtClean="0"/>
              <a:pPr/>
              <a:t>15</a:t>
            </a:fld>
            <a:endParaRPr lang="en-US"/>
          </a:p>
        </p:txBody>
      </p:sp>
    </p:spTree>
    <p:extLst>
      <p:ext uri="{BB962C8B-B14F-4D97-AF65-F5344CB8AC3E}">
        <p14:creationId xmlns:p14="http://schemas.microsoft.com/office/powerpoint/2010/main" val="11144435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She did tell me in</a:t>
            </a:r>
            <a:r>
              <a:rPr lang="en-US" baseline="0" dirty="0" smtClean="0"/>
              <a:t> addition, that at the beginning of the discussion, the committee members were not enthusiastic about being asked to comment on the logic model, but that as the discussion proceeded, people became more and more engaged. After the meeting, several members called her to say that they were amazed at how a discussion about boxes on a single sheet of paper, let to communication about a number of serious issues that had not actually come before the group before – issues that had been lurking in the background and needed to be discussed, but somehow the opportunity for those discussions had not emerged until objectives and metrics had been summarized in the logic model.</a:t>
            </a:r>
            <a:endParaRPr lang="en-US" dirty="0"/>
          </a:p>
        </p:txBody>
      </p:sp>
      <p:sp>
        <p:nvSpPr>
          <p:cNvPr id="4" name="Slide Number Placeholder 3"/>
          <p:cNvSpPr>
            <a:spLocks noGrp="1"/>
          </p:cNvSpPr>
          <p:nvPr>
            <p:ph type="sldNum" sz="quarter" idx="10"/>
          </p:nvPr>
        </p:nvSpPr>
        <p:spPr/>
        <p:txBody>
          <a:bodyPr/>
          <a:lstStyle/>
          <a:p>
            <a:fld id="{D48AA6DF-E216-4019-AF60-3EA2B3BAF7E8}" type="slidenum">
              <a:rPr lang="en-US" smtClean="0"/>
              <a:pPr/>
              <a:t>16</a:t>
            </a:fld>
            <a:endParaRPr lang="en-US"/>
          </a:p>
        </p:txBody>
      </p:sp>
    </p:spTree>
    <p:extLst>
      <p:ext uri="{BB962C8B-B14F-4D97-AF65-F5344CB8AC3E}">
        <p14:creationId xmlns:p14="http://schemas.microsoft.com/office/powerpoint/2010/main" val="11144435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156" eaLnBrk="0" hangingPunct="0">
              <a:defRPr sz="1500">
                <a:solidFill>
                  <a:schemeClr val="tx1"/>
                </a:solidFill>
                <a:latin typeface="HandelGotDBol" pitchFamily="34" charset="0"/>
                <a:ea typeface="ＭＳ Ｐゴシック" pitchFamily="-109" charset="-128"/>
              </a:defRPr>
            </a:lvl1pPr>
            <a:lvl2pPr marL="720606" indent="-277156" defTabSz="916156" eaLnBrk="0" hangingPunct="0">
              <a:defRPr sz="1500">
                <a:solidFill>
                  <a:schemeClr val="tx1"/>
                </a:solidFill>
                <a:latin typeface="HandelGotDBol" pitchFamily="34" charset="0"/>
                <a:ea typeface="ＭＳ Ｐゴシック" pitchFamily="-109" charset="-128"/>
              </a:defRPr>
            </a:lvl2pPr>
            <a:lvl3pPr marL="1108626" indent="-221725" defTabSz="916156" eaLnBrk="0" hangingPunct="0">
              <a:defRPr sz="1500">
                <a:solidFill>
                  <a:schemeClr val="tx1"/>
                </a:solidFill>
                <a:latin typeface="HandelGotDBol" pitchFamily="34" charset="0"/>
                <a:ea typeface="ＭＳ Ｐゴシック" pitchFamily="-109" charset="-128"/>
              </a:defRPr>
            </a:lvl3pPr>
            <a:lvl4pPr marL="1552075" indent="-221725" defTabSz="916156" eaLnBrk="0" hangingPunct="0">
              <a:defRPr sz="1500">
                <a:solidFill>
                  <a:schemeClr val="tx1"/>
                </a:solidFill>
                <a:latin typeface="HandelGotDBol" pitchFamily="34" charset="0"/>
                <a:ea typeface="ＭＳ Ｐゴシック" pitchFamily="-109" charset="-128"/>
              </a:defRPr>
            </a:lvl4pPr>
            <a:lvl5pPr marL="1995526" indent="-221725" defTabSz="916156" eaLnBrk="0" hangingPunct="0">
              <a:defRPr sz="1500">
                <a:solidFill>
                  <a:schemeClr val="tx1"/>
                </a:solidFill>
                <a:latin typeface="HandelGotDBol" pitchFamily="34" charset="0"/>
                <a:ea typeface="ＭＳ Ｐゴシック" pitchFamily="-109" charset="-128"/>
              </a:defRPr>
            </a:lvl5pPr>
            <a:lvl6pPr marL="2438975" indent="-221725" defTabSz="916156" eaLnBrk="0" fontAlgn="base" hangingPunct="0">
              <a:spcBef>
                <a:spcPct val="0"/>
              </a:spcBef>
              <a:spcAft>
                <a:spcPct val="0"/>
              </a:spcAft>
              <a:defRPr sz="1500">
                <a:solidFill>
                  <a:schemeClr val="tx1"/>
                </a:solidFill>
                <a:latin typeface="HandelGotDBol" pitchFamily="34" charset="0"/>
                <a:ea typeface="ＭＳ Ｐゴシック" pitchFamily="-109" charset="-128"/>
              </a:defRPr>
            </a:lvl6pPr>
            <a:lvl7pPr marL="2882426" indent="-221725" defTabSz="916156" eaLnBrk="0" fontAlgn="base" hangingPunct="0">
              <a:spcBef>
                <a:spcPct val="0"/>
              </a:spcBef>
              <a:spcAft>
                <a:spcPct val="0"/>
              </a:spcAft>
              <a:defRPr sz="1500">
                <a:solidFill>
                  <a:schemeClr val="tx1"/>
                </a:solidFill>
                <a:latin typeface="HandelGotDBol" pitchFamily="34" charset="0"/>
                <a:ea typeface="ＭＳ Ｐゴシック" pitchFamily="-109" charset="-128"/>
              </a:defRPr>
            </a:lvl7pPr>
            <a:lvl8pPr marL="3325876" indent="-221725" defTabSz="916156" eaLnBrk="0" fontAlgn="base" hangingPunct="0">
              <a:spcBef>
                <a:spcPct val="0"/>
              </a:spcBef>
              <a:spcAft>
                <a:spcPct val="0"/>
              </a:spcAft>
              <a:defRPr sz="1500">
                <a:solidFill>
                  <a:schemeClr val="tx1"/>
                </a:solidFill>
                <a:latin typeface="HandelGotDBol" pitchFamily="34" charset="0"/>
                <a:ea typeface="ＭＳ Ｐゴシック" pitchFamily="-109" charset="-128"/>
              </a:defRPr>
            </a:lvl8pPr>
            <a:lvl9pPr marL="3769326" indent="-221725" defTabSz="916156" eaLnBrk="0" fontAlgn="base" hangingPunct="0">
              <a:spcBef>
                <a:spcPct val="0"/>
              </a:spcBef>
              <a:spcAft>
                <a:spcPct val="0"/>
              </a:spcAft>
              <a:defRPr sz="1500">
                <a:solidFill>
                  <a:schemeClr val="tx1"/>
                </a:solidFill>
                <a:latin typeface="HandelGotDBol" pitchFamily="34" charset="0"/>
                <a:ea typeface="ＭＳ Ｐゴシック" pitchFamily="-109" charset="-128"/>
              </a:defRPr>
            </a:lvl9pPr>
          </a:lstStyle>
          <a:p>
            <a:pPr eaLnBrk="1" hangingPunct="1"/>
            <a:fld id="{BB8A9223-2E49-4BCB-8C45-2C0D0AF300D4}" type="slidenum">
              <a:rPr lang="en-US" sz="1100">
                <a:latin typeface="Times New Roman" pitchFamily="18" charset="0"/>
              </a:rPr>
              <a:pPr eaLnBrk="1" hangingPunct="1"/>
              <a:t>17</a:t>
            </a:fld>
            <a:endParaRPr lang="en-US" sz="1100">
              <a:latin typeface="Times New Roman" pitchFamily="18" charset="0"/>
            </a:endParaRPr>
          </a:p>
        </p:txBody>
      </p:sp>
      <p:sp>
        <p:nvSpPr>
          <p:cNvPr id="141315" name="Rectangle 2"/>
          <p:cNvSpPr>
            <a:spLocks noGrp="1" noRot="1" noChangeAspect="1" noChangeArrowheads="1" noTextEdit="1"/>
          </p:cNvSpPr>
          <p:nvPr>
            <p:ph type="sldImg"/>
          </p:nvPr>
        </p:nvSpPr>
        <p:spPr>
          <a:xfrm>
            <a:off x="1235075" y="701675"/>
            <a:ext cx="4678363" cy="3508375"/>
          </a:xfrm>
          <a:ln/>
        </p:spPr>
      </p:sp>
      <p:sp>
        <p:nvSpPr>
          <p:cNvPr id="141316" name="Rectangle 3"/>
          <p:cNvSpPr>
            <a:spLocks noGrp="1" noChangeArrowheads="1"/>
          </p:cNvSpPr>
          <p:nvPr>
            <p:ph type="body" idx="1"/>
          </p:nvPr>
        </p:nvSpPr>
        <p:spPr>
          <a:xfrm>
            <a:off x="208171" y="4217333"/>
            <a:ext cx="6543555" cy="44370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49" tIns="46925" rIns="93849" bIns="46925"/>
          <a:lstStyle/>
          <a:p>
            <a:pPr eaLnBrk="1" hangingPunct="1">
              <a:spcBef>
                <a:spcPct val="0"/>
              </a:spcBef>
            </a:pPr>
            <a:r>
              <a:rPr lang="en-US" sz="900" dirty="0" smtClean="0">
                <a:latin typeface="Times New Roman" pitchFamily="18" charset="0"/>
                <a:ea typeface="ＭＳ Ｐゴシック" pitchFamily="-109" charset="-128"/>
              </a:rPr>
              <a:t>Much of our time is now spent in the domain of outcomes – the results of  activities.</a:t>
            </a:r>
          </a:p>
          <a:p>
            <a:pPr eaLnBrk="1" hangingPunct="1">
              <a:spcBef>
                <a:spcPct val="0"/>
              </a:spcBef>
            </a:pPr>
            <a:endParaRPr lang="en-US" sz="900" dirty="0" smtClean="0">
              <a:latin typeface="Times New Roman" pitchFamily="18" charset="0"/>
              <a:ea typeface="ＭＳ Ｐゴシック" pitchFamily="-109" charset="-128"/>
            </a:endParaRPr>
          </a:p>
          <a:p>
            <a:pPr eaLnBrk="1" hangingPunct="1">
              <a:spcBef>
                <a:spcPct val="0"/>
              </a:spcBef>
            </a:pPr>
            <a:r>
              <a:rPr lang="en-US" sz="900" dirty="0" smtClean="0">
                <a:latin typeface="Times New Roman" pitchFamily="18" charset="0"/>
                <a:ea typeface="ＭＳ Ｐゴシック" pitchFamily="-109" charset="-128"/>
              </a:rPr>
              <a:t>As</a:t>
            </a:r>
            <a:r>
              <a:rPr lang="en-US" sz="900" baseline="0" dirty="0" smtClean="0">
                <a:latin typeface="Times New Roman" pitchFamily="18" charset="0"/>
                <a:ea typeface="ＭＳ Ｐゴシック" pitchFamily="-109" charset="-128"/>
              </a:rPr>
              <a:t> you see in this piece of the LM, the columns for short, medium/intermediate and long term outcomes are equal in size which may imply equivalent time periods, which in practice is not at all the case.</a:t>
            </a:r>
            <a:endParaRPr lang="en-US" sz="900" dirty="0" smtClean="0">
              <a:latin typeface="Times New Roman" pitchFamily="18" charset="0"/>
              <a:ea typeface="ＭＳ Ｐゴシック" pitchFamily="-109"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156" eaLnBrk="0" hangingPunct="0">
              <a:defRPr sz="1500">
                <a:solidFill>
                  <a:schemeClr val="tx1"/>
                </a:solidFill>
                <a:latin typeface="HandelGotDBol" pitchFamily="34" charset="0"/>
                <a:ea typeface="ＭＳ Ｐゴシック" pitchFamily="-109" charset="-128"/>
              </a:defRPr>
            </a:lvl1pPr>
            <a:lvl2pPr marL="720606" indent="-277156" defTabSz="916156" eaLnBrk="0" hangingPunct="0">
              <a:defRPr sz="1500">
                <a:solidFill>
                  <a:schemeClr val="tx1"/>
                </a:solidFill>
                <a:latin typeface="HandelGotDBol" pitchFamily="34" charset="0"/>
                <a:ea typeface="ＭＳ Ｐゴシック" pitchFamily="-109" charset="-128"/>
              </a:defRPr>
            </a:lvl2pPr>
            <a:lvl3pPr marL="1108626" indent="-221725" defTabSz="916156" eaLnBrk="0" hangingPunct="0">
              <a:defRPr sz="1500">
                <a:solidFill>
                  <a:schemeClr val="tx1"/>
                </a:solidFill>
                <a:latin typeface="HandelGotDBol" pitchFamily="34" charset="0"/>
                <a:ea typeface="ＭＳ Ｐゴシック" pitchFamily="-109" charset="-128"/>
              </a:defRPr>
            </a:lvl3pPr>
            <a:lvl4pPr marL="1552075" indent="-221725" defTabSz="916156" eaLnBrk="0" hangingPunct="0">
              <a:defRPr sz="1500">
                <a:solidFill>
                  <a:schemeClr val="tx1"/>
                </a:solidFill>
                <a:latin typeface="HandelGotDBol" pitchFamily="34" charset="0"/>
                <a:ea typeface="ＭＳ Ｐゴシック" pitchFamily="-109" charset="-128"/>
              </a:defRPr>
            </a:lvl4pPr>
            <a:lvl5pPr marL="1995526" indent="-221725" defTabSz="916156" eaLnBrk="0" hangingPunct="0">
              <a:defRPr sz="1500">
                <a:solidFill>
                  <a:schemeClr val="tx1"/>
                </a:solidFill>
                <a:latin typeface="HandelGotDBol" pitchFamily="34" charset="0"/>
                <a:ea typeface="ＭＳ Ｐゴシック" pitchFamily="-109" charset="-128"/>
              </a:defRPr>
            </a:lvl5pPr>
            <a:lvl6pPr marL="2438975" indent="-221725" defTabSz="916156" eaLnBrk="0" fontAlgn="base" hangingPunct="0">
              <a:spcBef>
                <a:spcPct val="0"/>
              </a:spcBef>
              <a:spcAft>
                <a:spcPct val="0"/>
              </a:spcAft>
              <a:defRPr sz="1500">
                <a:solidFill>
                  <a:schemeClr val="tx1"/>
                </a:solidFill>
                <a:latin typeface="HandelGotDBol" pitchFamily="34" charset="0"/>
                <a:ea typeface="ＭＳ Ｐゴシック" pitchFamily="-109" charset="-128"/>
              </a:defRPr>
            </a:lvl6pPr>
            <a:lvl7pPr marL="2882426" indent="-221725" defTabSz="916156" eaLnBrk="0" fontAlgn="base" hangingPunct="0">
              <a:spcBef>
                <a:spcPct val="0"/>
              </a:spcBef>
              <a:spcAft>
                <a:spcPct val="0"/>
              </a:spcAft>
              <a:defRPr sz="1500">
                <a:solidFill>
                  <a:schemeClr val="tx1"/>
                </a:solidFill>
                <a:latin typeface="HandelGotDBol" pitchFamily="34" charset="0"/>
                <a:ea typeface="ＭＳ Ｐゴシック" pitchFamily="-109" charset="-128"/>
              </a:defRPr>
            </a:lvl7pPr>
            <a:lvl8pPr marL="3325876" indent="-221725" defTabSz="916156" eaLnBrk="0" fontAlgn="base" hangingPunct="0">
              <a:spcBef>
                <a:spcPct val="0"/>
              </a:spcBef>
              <a:spcAft>
                <a:spcPct val="0"/>
              </a:spcAft>
              <a:defRPr sz="1500">
                <a:solidFill>
                  <a:schemeClr val="tx1"/>
                </a:solidFill>
                <a:latin typeface="HandelGotDBol" pitchFamily="34" charset="0"/>
                <a:ea typeface="ＭＳ Ｐゴシック" pitchFamily="-109" charset="-128"/>
              </a:defRPr>
            </a:lvl8pPr>
            <a:lvl9pPr marL="3769326" indent="-221725" defTabSz="916156" eaLnBrk="0" fontAlgn="base" hangingPunct="0">
              <a:spcBef>
                <a:spcPct val="0"/>
              </a:spcBef>
              <a:spcAft>
                <a:spcPct val="0"/>
              </a:spcAft>
              <a:defRPr sz="1500">
                <a:solidFill>
                  <a:schemeClr val="tx1"/>
                </a:solidFill>
                <a:latin typeface="HandelGotDBol" pitchFamily="34" charset="0"/>
                <a:ea typeface="ＭＳ Ｐゴシック" pitchFamily="-109" charset="-128"/>
              </a:defRPr>
            </a:lvl9pPr>
          </a:lstStyle>
          <a:p>
            <a:pPr eaLnBrk="1" hangingPunct="1"/>
            <a:fld id="{BB8A9223-2E49-4BCB-8C45-2C0D0AF300D4}" type="slidenum">
              <a:rPr lang="en-US" sz="1100">
                <a:latin typeface="Times New Roman" pitchFamily="18" charset="0"/>
              </a:rPr>
              <a:pPr eaLnBrk="1" hangingPunct="1"/>
              <a:t>18</a:t>
            </a:fld>
            <a:endParaRPr lang="en-US" sz="1100">
              <a:latin typeface="Times New Roman" pitchFamily="18" charset="0"/>
            </a:endParaRPr>
          </a:p>
        </p:txBody>
      </p:sp>
      <p:sp>
        <p:nvSpPr>
          <p:cNvPr id="141315" name="Rectangle 2"/>
          <p:cNvSpPr>
            <a:spLocks noGrp="1" noRot="1" noChangeAspect="1" noChangeArrowheads="1" noTextEdit="1"/>
          </p:cNvSpPr>
          <p:nvPr>
            <p:ph type="sldImg"/>
          </p:nvPr>
        </p:nvSpPr>
        <p:spPr>
          <a:xfrm>
            <a:off x="1235075" y="701675"/>
            <a:ext cx="4678363" cy="3508375"/>
          </a:xfrm>
          <a:ln/>
        </p:spPr>
      </p:sp>
      <p:sp>
        <p:nvSpPr>
          <p:cNvPr id="141316" name="Rectangle 3"/>
          <p:cNvSpPr>
            <a:spLocks noGrp="1" noChangeArrowheads="1"/>
          </p:cNvSpPr>
          <p:nvPr>
            <p:ph type="body" idx="1"/>
          </p:nvPr>
        </p:nvSpPr>
        <p:spPr>
          <a:xfrm>
            <a:off x="208171" y="4217333"/>
            <a:ext cx="6543555" cy="44370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49" tIns="46925" rIns="93849" bIns="46925"/>
          <a:lstStyle/>
          <a:p>
            <a:pPr eaLnBrk="1" hangingPunct="1">
              <a:spcBef>
                <a:spcPct val="0"/>
              </a:spcBef>
            </a:pPr>
            <a:r>
              <a:rPr lang="en-US" sz="900" dirty="0" smtClean="0">
                <a:latin typeface="Times New Roman" pitchFamily="18" charset="0"/>
                <a:ea typeface="ＭＳ Ｐゴシック" pitchFamily="-109" charset="-128"/>
              </a:rPr>
              <a:t>At </a:t>
            </a:r>
            <a:r>
              <a:rPr lang="en-US" sz="900" dirty="0">
                <a:latin typeface="Times New Roman" pitchFamily="18" charset="0"/>
                <a:ea typeface="ＭＳ Ｐゴシック" pitchFamily="-109" charset="-128"/>
              </a:rPr>
              <a:t>the global level of our institute, these are the 3 intermediate outcomes/results that have guided our activities. I’m going to use #6 to illustrate how </a:t>
            </a:r>
            <a:r>
              <a:rPr lang="en-US" sz="900" dirty="0" smtClean="0">
                <a:latin typeface="Times New Roman" pitchFamily="18" charset="0"/>
                <a:ea typeface="ＭＳ Ｐゴシック" pitchFamily="-109" charset="-128"/>
              </a:rPr>
              <a:t>our </a:t>
            </a:r>
            <a:r>
              <a:rPr lang="en-US" sz="900" dirty="0">
                <a:latin typeface="Times New Roman" pitchFamily="18" charset="0"/>
                <a:ea typeface="ＭＳ Ｐゴシック" pitchFamily="-109" charset="-128"/>
              </a:rPr>
              <a:t>PI used the concept of nested logic models to illustrate accomplishments in a presentation to our EAC, and then to describe </a:t>
            </a:r>
            <a:r>
              <a:rPr lang="en-US" sz="900" dirty="0" smtClean="0">
                <a:latin typeface="Times New Roman" pitchFamily="18" charset="0"/>
                <a:ea typeface="ＭＳ Ｐゴシック" pitchFamily="-109" charset="-128"/>
              </a:rPr>
              <a:t>achievements</a:t>
            </a:r>
            <a:r>
              <a:rPr lang="en-US" sz="900" baseline="0" dirty="0" smtClean="0">
                <a:latin typeface="Times New Roman" pitchFamily="18" charset="0"/>
                <a:ea typeface="ＭＳ Ｐゴシック" pitchFamily="-109" charset="-128"/>
              </a:rPr>
              <a:t> using evaluation data</a:t>
            </a:r>
            <a:r>
              <a:rPr lang="en-US" sz="900" dirty="0" smtClean="0">
                <a:latin typeface="Times New Roman" pitchFamily="18" charset="0"/>
                <a:ea typeface="ＭＳ Ｐゴシック" pitchFamily="-109" charset="-128"/>
              </a:rPr>
              <a:t>.</a:t>
            </a:r>
            <a:endParaRPr lang="en-US" sz="900" dirty="0">
              <a:latin typeface="Times New Roman" pitchFamily="18" charset="0"/>
              <a:ea typeface="ＭＳ Ｐゴシック" pitchFamily="-109" charset="-128"/>
            </a:endParaRPr>
          </a:p>
          <a:p>
            <a:pPr eaLnBrk="1" hangingPunct="1">
              <a:spcBef>
                <a:spcPct val="0"/>
              </a:spcBef>
            </a:pPr>
            <a:endParaRPr lang="en-US" sz="900" dirty="0">
              <a:latin typeface="Times New Roman" pitchFamily="18" charset="0"/>
              <a:ea typeface="ＭＳ Ｐゴシック" pitchFamily="-109"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images from our PI’s presentation to our EAC</a:t>
            </a:r>
          </a:p>
          <a:p>
            <a:endParaRPr lang="en-US" dirty="0" smtClean="0"/>
          </a:p>
          <a:p>
            <a:r>
              <a:rPr lang="en-US" dirty="0" smtClean="0"/>
              <a:t>Our intermediate</a:t>
            </a:r>
            <a:r>
              <a:rPr lang="en-US" baseline="0" dirty="0" smtClean="0"/>
              <a:t> outcome #6 is in red [read it]. 4 of the cores are listed on the left, with their own intermediate outcomes that link to the global one. This slide was part of our PI’s presentation to our EAC earlier this year. [Comment on some of the details.]</a:t>
            </a:r>
            <a:endParaRPr lang="en-US" dirty="0"/>
          </a:p>
        </p:txBody>
      </p:sp>
      <p:sp>
        <p:nvSpPr>
          <p:cNvPr id="4" name="Slide Number Placeholder 3"/>
          <p:cNvSpPr>
            <a:spLocks noGrp="1"/>
          </p:cNvSpPr>
          <p:nvPr>
            <p:ph type="sldNum" sz="quarter" idx="10"/>
          </p:nvPr>
        </p:nvSpPr>
        <p:spPr/>
        <p:txBody>
          <a:bodyPr/>
          <a:lstStyle/>
          <a:p>
            <a:fld id="{D48AA6DF-E216-4019-AF60-3EA2B3BAF7E8}" type="slidenum">
              <a:rPr lang="en-US" smtClean="0"/>
              <a:pPr/>
              <a:t>19</a:t>
            </a:fld>
            <a:endParaRPr lang="en-US"/>
          </a:p>
        </p:txBody>
      </p:sp>
    </p:spTree>
    <p:extLst>
      <p:ext uri="{BB962C8B-B14F-4D97-AF65-F5344CB8AC3E}">
        <p14:creationId xmlns:p14="http://schemas.microsoft.com/office/powerpoint/2010/main" val="3633332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definition</a:t>
            </a:r>
            <a:r>
              <a:rPr lang="en-US" baseline="0" dirty="0" smtClean="0"/>
              <a:t> of logic modeling is that it represents a theory of program change, as we can read in many places including Dr Patton’s recent book on Developmental Evaluation. Logic models are commonly described as…. [read it]</a:t>
            </a:r>
            <a:endParaRPr lang="en-US" dirty="0"/>
          </a:p>
        </p:txBody>
      </p:sp>
      <p:sp>
        <p:nvSpPr>
          <p:cNvPr id="4" name="Slide Number Placeholder 3"/>
          <p:cNvSpPr>
            <a:spLocks noGrp="1"/>
          </p:cNvSpPr>
          <p:nvPr>
            <p:ph type="sldNum" sz="quarter" idx="10"/>
          </p:nvPr>
        </p:nvSpPr>
        <p:spPr/>
        <p:txBody>
          <a:bodyPr/>
          <a:lstStyle/>
          <a:p>
            <a:fld id="{D48AA6DF-E216-4019-AF60-3EA2B3BAF7E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same global</a:t>
            </a:r>
            <a:r>
              <a:rPr lang="en-US" baseline="0" dirty="0" smtClean="0"/>
              <a:t> outcome statement is in red. Then 2 additional cores have intermediate outcomes that link to the global statement.</a:t>
            </a:r>
            <a:endParaRPr lang="en-US" dirty="0"/>
          </a:p>
        </p:txBody>
      </p:sp>
      <p:sp>
        <p:nvSpPr>
          <p:cNvPr id="4" name="Slide Number Placeholder 3"/>
          <p:cNvSpPr>
            <a:spLocks noGrp="1"/>
          </p:cNvSpPr>
          <p:nvPr>
            <p:ph type="sldNum" sz="quarter" idx="10"/>
          </p:nvPr>
        </p:nvSpPr>
        <p:spPr/>
        <p:txBody>
          <a:bodyPr/>
          <a:lstStyle/>
          <a:p>
            <a:fld id="{D48AA6DF-E216-4019-AF60-3EA2B3BAF7E8}" type="slidenum">
              <a:rPr lang="en-US" smtClean="0"/>
              <a:pPr/>
              <a:t>20</a:t>
            </a:fld>
            <a:endParaRPr lang="en-US"/>
          </a:p>
        </p:txBody>
      </p:sp>
    </p:spTree>
    <p:extLst>
      <p:ext uri="{BB962C8B-B14F-4D97-AF65-F5344CB8AC3E}">
        <p14:creationId xmlns:p14="http://schemas.microsoft.com/office/powerpoint/2010/main" val="518121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of the results of </a:t>
            </a:r>
            <a:r>
              <a:rPr lang="en-US" dirty="0" smtClean="0"/>
              <a:t>demonstrating how each of the key functions’ outcomes nested within the global</a:t>
            </a:r>
            <a:r>
              <a:rPr lang="en-US" baseline="0" dirty="0" smtClean="0"/>
              <a:t> outcome was to underscore the Institute’s efforts to break down silos and to better integrate the variety of types of services available to investigators.</a:t>
            </a:r>
          </a:p>
          <a:p>
            <a:endParaRPr lang="en-US" baseline="0" dirty="0" smtClean="0"/>
          </a:p>
          <a:p>
            <a:r>
              <a:rPr lang="en-US" baseline="0" dirty="0" smtClean="0"/>
              <a:t>But… he didn’t stop there…</a:t>
            </a:r>
            <a:endParaRPr lang="en-US" dirty="0"/>
          </a:p>
        </p:txBody>
      </p:sp>
      <p:sp>
        <p:nvSpPr>
          <p:cNvPr id="4" name="Slide Number Placeholder 3"/>
          <p:cNvSpPr>
            <a:spLocks noGrp="1"/>
          </p:cNvSpPr>
          <p:nvPr>
            <p:ph type="sldNum" sz="quarter" idx="10"/>
          </p:nvPr>
        </p:nvSpPr>
        <p:spPr/>
        <p:txBody>
          <a:bodyPr/>
          <a:lstStyle/>
          <a:p>
            <a:fld id="{D48AA6DF-E216-4019-AF60-3EA2B3BAF7E8}" type="slidenum">
              <a:rPr lang="en-US" smtClean="0"/>
              <a:pPr/>
              <a:t>21</a:t>
            </a:fld>
            <a:endParaRPr lang="en-US"/>
          </a:p>
        </p:txBody>
      </p:sp>
    </p:spTree>
    <p:extLst>
      <p:ext uri="{BB962C8B-B14F-4D97-AF65-F5344CB8AC3E}">
        <p14:creationId xmlns:p14="http://schemas.microsoft.com/office/powerpoint/2010/main" val="30416352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each core-level intermediate outcome, he presented</a:t>
            </a:r>
            <a:r>
              <a:rPr lang="en-US" baseline="0" dirty="0" smtClean="0"/>
              <a:t> data demonstrating achievement.</a:t>
            </a:r>
            <a:endParaRPr lang="en-US" dirty="0" smtClean="0"/>
          </a:p>
        </p:txBody>
      </p:sp>
      <p:sp>
        <p:nvSpPr>
          <p:cNvPr id="4" name="Slide Number Placeholder 3"/>
          <p:cNvSpPr>
            <a:spLocks noGrp="1"/>
          </p:cNvSpPr>
          <p:nvPr>
            <p:ph type="sldNum" sz="quarter" idx="10"/>
          </p:nvPr>
        </p:nvSpPr>
        <p:spPr/>
        <p:txBody>
          <a:bodyPr/>
          <a:lstStyle/>
          <a:p>
            <a:fld id="{D48AA6DF-E216-4019-AF60-3EA2B3BAF7E8}" type="slidenum">
              <a:rPr lang="en-US" smtClean="0"/>
              <a:pPr/>
              <a:t>22</a:t>
            </a:fld>
            <a:endParaRPr lang="en-US"/>
          </a:p>
        </p:txBody>
      </p:sp>
    </p:spTree>
    <p:extLst>
      <p:ext uri="{BB962C8B-B14F-4D97-AF65-F5344CB8AC3E}">
        <p14:creationId xmlns:p14="http://schemas.microsoft.com/office/powerpoint/2010/main" val="165163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[This structure was also used in our competitive renewal application.]</a:t>
            </a:r>
            <a:endParaRPr lang="en-US" dirty="0"/>
          </a:p>
        </p:txBody>
      </p:sp>
      <p:sp>
        <p:nvSpPr>
          <p:cNvPr id="4" name="Slide Number Placeholder 3"/>
          <p:cNvSpPr>
            <a:spLocks noGrp="1"/>
          </p:cNvSpPr>
          <p:nvPr>
            <p:ph type="sldNum" sz="quarter" idx="10"/>
          </p:nvPr>
        </p:nvSpPr>
        <p:spPr/>
        <p:txBody>
          <a:bodyPr/>
          <a:lstStyle/>
          <a:p>
            <a:fld id="{D48AA6DF-E216-4019-AF60-3EA2B3BAF7E8}" type="slidenum">
              <a:rPr lang="en-US" smtClean="0"/>
              <a:pPr/>
              <a:t>23</a:t>
            </a:fld>
            <a:endParaRPr lang="en-US"/>
          </a:p>
        </p:txBody>
      </p:sp>
    </p:spTree>
    <p:extLst>
      <p:ext uri="{BB962C8B-B14F-4D97-AF65-F5344CB8AC3E}">
        <p14:creationId xmlns:p14="http://schemas.microsoft.com/office/powerpoint/2010/main" val="35913536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Embedded evaluators working in complex research infrastructures might find logic modeling to be an extremely useful tool for participatory program evaluation because it’s possible that LMs do not have to be static, fixed, cause &amp; effect models that lock programs into delivering on SMART metrics.</a:t>
            </a:r>
          </a:p>
          <a:p>
            <a:pPr lvl="0"/>
            <a:r>
              <a:rPr lang="en-US" sz="1200" i="1" kern="1200" dirty="0" smtClean="0">
                <a:solidFill>
                  <a:schemeClr val="tx1"/>
                </a:solidFill>
                <a:latin typeface="+mn-lt"/>
                <a:ea typeface="+mn-ea"/>
                <a:cs typeface="+mn-cs"/>
              </a:rPr>
              <a:t>“Did I understand your program accurately?” </a:t>
            </a:r>
            <a:r>
              <a:rPr lang="en-US" sz="1200" kern="1200" dirty="0" smtClean="0">
                <a:solidFill>
                  <a:schemeClr val="tx1"/>
                </a:solidFill>
                <a:latin typeface="+mn-lt"/>
                <a:ea typeface="+mn-ea"/>
                <a:cs typeface="+mn-cs"/>
              </a:rPr>
              <a:t>-- When they’re used diagnostically and updated regularly to reflect program evolution, then…</a:t>
            </a:r>
          </a:p>
          <a:p>
            <a:pPr lvl="0"/>
            <a:r>
              <a:rPr lang="en-US" sz="1200" kern="1200" dirty="0" smtClean="0">
                <a:solidFill>
                  <a:schemeClr val="tx1"/>
                </a:solidFill>
                <a:latin typeface="+mn-lt"/>
                <a:ea typeface="+mn-ea"/>
                <a:cs typeface="+mn-cs"/>
              </a:rPr>
              <a:t>The </a:t>
            </a:r>
            <a:r>
              <a:rPr lang="en-US" sz="1200" b="1" u="sng" kern="1200" dirty="0" smtClean="0">
                <a:solidFill>
                  <a:schemeClr val="tx1"/>
                </a:solidFill>
                <a:latin typeface="+mn-lt"/>
                <a:ea typeface="+mn-ea"/>
                <a:cs typeface="+mn-cs"/>
              </a:rPr>
              <a:t>process</a:t>
            </a:r>
            <a:r>
              <a:rPr lang="en-US" sz="1200" kern="1200" dirty="0" smtClean="0">
                <a:solidFill>
                  <a:schemeClr val="tx1"/>
                </a:solidFill>
                <a:latin typeface="+mn-lt"/>
                <a:ea typeface="+mn-ea"/>
                <a:cs typeface="+mn-cs"/>
              </a:rPr>
              <a:t> of using them is likely more beneficial that the actual matrix.</a:t>
            </a:r>
          </a:p>
          <a:p>
            <a:pPr lvl="0"/>
            <a:r>
              <a:rPr lang="en-US" sz="1200" kern="1200" dirty="0" smtClean="0">
                <a:solidFill>
                  <a:schemeClr val="tx1"/>
                </a:solidFill>
                <a:latin typeface="+mn-lt"/>
                <a:ea typeface="+mn-ea"/>
                <a:cs typeface="+mn-cs"/>
              </a:rPr>
              <a:t>Participatory evaluation happens more easily with program managers and evaluators engaging in discussions about objectives and assessment strategies, as summarized in LMs.</a:t>
            </a:r>
          </a:p>
          <a:p>
            <a:pPr lvl="0"/>
            <a:r>
              <a:rPr lang="en-US" sz="1200" kern="1200" dirty="0" smtClean="0">
                <a:solidFill>
                  <a:schemeClr val="tx1"/>
                </a:solidFill>
                <a:latin typeface="+mn-lt"/>
                <a:ea typeface="+mn-ea"/>
                <a:cs typeface="+mn-cs"/>
              </a:rPr>
              <a:t>And finally, to underscore the organic nature of programs and logic models – put a date on them and revisit them regularly.</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D48AA6DF-E216-4019-AF60-3EA2B3BAF7E8}" type="slidenum">
              <a:rPr lang="en-US" smtClean="0"/>
              <a:pPr/>
              <a:t>27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Go BADGERS!!</a:t>
            </a:r>
            <a:endParaRPr lang="en-US" dirty="0"/>
          </a:p>
        </p:txBody>
      </p:sp>
      <p:sp>
        <p:nvSpPr>
          <p:cNvPr id="4" name="Slide Number Placeholder 3"/>
          <p:cNvSpPr>
            <a:spLocks noGrp="1"/>
          </p:cNvSpPr>
          <p:nvPr>
            <p:ph type="sldNum" sz="quarter" idx="10"/>
          </p:nvPr>
        </p:nvSpPr>
        <p:spPr/>
        <p:txBody>
          <a:bodyPr/>
          <a:lstStyle/>
          <a:p>
            <a:fld id="{D48AA6DF-E216-4019-AF60-3EA2B3BAF7E8}" type="slidenum">
              <a:rPr lang="en-US" smtClean="0"/>
              <a:pPr/>
              <a:t>28</a:t>
            </a:fld>
            <a:endParaRPr lang="en-US"/>
          </a:p>
        </p:txBody>
      </p:sp>
    </p:spTree>
    <p:extLst>
      <p:ext uri="{BB962C8B-B14F-4D97-AF65-F5344CB8AC3E}">
        <p14:creationId xmlns:p14="http://schemas.microsoft.com/office/powerpoint/2010/main" val="1814252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xfrm>
            <a:off x="1189038" y="701675"/>
            <a:ext cx="4676775" cy="3508375"/>
          </a:xfrm>
          <a:ln/>
        </p:spPr>
      </p:sp>
      <p:sp>
        <p:nvSpPr>
          <p:cNvPr id="19459" name="Notes Placeholder 2"/>
          <p:cNvSpPr>
            <a:spLocks noGrp="1"/>
          </p:cNvSpPr>
          <p:nvPr>
            <p:ph type="body" idx="1"/>
          </p:nvPr>
        </p:nvSpPr>
        <p:spPr>
          <a:noFill/>
          <a:ln/>
        </p:spPr>
        <p:txBody>
          <a:bodyPr/>
          <a:lstStyle/>
          <a:p>
            <a:r>
              <a:rPr lang="en-US" dirty="0" smtClean="0">
                <a:ea typeface="ＭＳ Ｐゴシック" charset="-128"/>
              </a:rPr>
              <a:t>Do we have a problem? The answer is</a:t>
            </a:r>
            <a:r>
              <a:rPr lang="en-US" baseline="0" dirty="0" smtClean="0">
                <a:ea typeface="ＭＳ Ｐゴシック" charset="-128"/>
              </a:rPr>
              <a:t> “no” in advance.</a:t>
            </a:r>
            <a:endParaRPr lang="en-US" dirty="0" smtClean="0">
              <a:ea typeface="ＭＳ Ｐゴシック" charset="-128"/>
            </a:endParaRPr>
          </a:p>
        </p:txBody>
      </p:sp>
      <p:sp>
        <p:nvSpPr>
          <p:cNvPr id="19460" name="Slide Number Placeholder 3"/>
          <p:cNvSpPr>
            <a:spLocks noGrp="1"/>
          </p:cNvSpPr>
          <p:nvPr>
            <p:ph type="sldNum" sz="quarter" idx="5"/>
          </p:nvPr>
        </p:nvSpPr>
        <p:spPr>
          <a:noFill/>
        </p:spPr>
        <p:txBody>
          <a:bodyPr/>
          <a:lstStyle/>
          <a:p>
            <a:fld id="{6AE098C5-15D6-476B-B7A3-63349A389882}" type="slidenum">
              <a:rPr lang="en-US" smtClean="0">
                <a:solidFill>
                  <a:srgbClr val="000000"/>
                </a:solidFill>
                <a:ea typeface="ＭＳ Ｐゴシック" charset="-128"/>
              </a:rPr>
              <a:pPr/>
              <a:t>3</a:t>
            </a:fld>
            <a:endParaRPr lang="en-US" smtClean="0">
              <a:solidFill>
                <a:srgbClr val="000000"/>
              </a:solidFill>
              <a:ea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1189038" y="701675"/>
            <a:ext cx="4676775" cy="3508375"/>
          </a:xfrm>
          <a:ln/>
        </p:spPr>
      </p:sp>
      <p:sp>
        <p:nvSpPr>
          <p:cNvPr id="27651" name="Notes Placeholder 2"/>
          <p:cNvSpPr>
            <a:spLocks noGrp="1"/>
          </p:cNvSpPr>
          <p:nvPr>
            <p:ph type="body" idx="1"/>
          </p:nvPr>
        </p:nvSpPr>
        <p:spPr>
          <a:noFill/>
          <a:ln/>
        </p:spPr>
        <p:txBody>
          <a:bodyPr/>
          <a:lstStyle/>
          <a:p>
            <a:r>
              <a:rPr lang="en-US" dirty="0" smtClean="0">
                <a:ea typeface="ＭＳ Ｐゴシック" charset="-128"/>
              </a:rPr>
              <a:t>We’ve observed</a:t>
            </a:r>
            <a:r>
              <a:rPr lang="en-US" baseline="0" dirty="0" smtClean="0">
                <a:ea typeface="ＭＳ Ｐゴシック" charset="-128"/>
              </a:rPr>
              <a:t> that there are an infinite variety of formats with which to construct logic models. But they all have some similar characteristics and it’s very easy to misunderstand the features of logic models and to misuse them, but that’s not the topic of this ppt.</a:t>
            </a:r>
            <a:endParaRPr lang="en-US" dirty="0" smtClean="0">
              <a:ea typeface="ＭＳ Ｐゴシック" charset="-128"/>
            </a:endParaRPr>
          </a:p>
        </p:txBody>
      </p:sp>
      <p:sp>
        <p:nvSpPr>
          <p:cNvPr id="27652" name="Slide Number Placeholder 3"/>
          <p:cNvSpPr>
            <a:spLocks noGrp="1"/>
          </p:cNvSpPr>
          <p:nvPr>
            <p:ph type="sldNum" sz="quarter" idx="5"/>
          </p:nvPr>
        </p:nvSpPr>
        <p:spPr>
          <a:noFill/>
        </p:spPr>
        <p:txBody>
          <a:bodyPr/>
          <a:lstStyle/>
          <a:p>
            <a:fld id="{A763806D-AB40-4827-BDA9-5B3E7A8C1465}" type="slidenum">
              <a:rPr lang="en-US" smtClean="0">
                <a:solidFill>
                  <a:srgbClr val="000000"/>
                </a:solidFill>
                <a:ea typeface="ＭＳ Ｐゴシック" charset="-128"/>
              </a:rPr>
              <a:pPr/>
              <a:t>4</a:t>
            </a:fld>
            <a:endParaRPr lang="en-US" smtClean="0">
              <a:solidFill>
                <a:srgbClr val="000000"/>
              </a:solidFill>
              <a:ea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156" eaLnBrk="0" hangingPunct="0">
              <a:defRPr sz="1500">
                <a:solidFill>
                  <a:schemeClr val="tx1"/>
                </a:solidFill>
                <a:latin typeface="HandelGotDBol" pitchFamily="34" charset="0"/>
                <a:ea typeface="ＭＳ Ｐゴシック" pitchFamily="57" charset="-128"/>
              </a:defRPr>
            </a:lvl1pPr>
            <a:lvl2pPr marL="720606" indent="-277156" defTabSz="916156" eaLnBrk="0" hangingPunct="0">
              <a:defRPr sz="1500">
                <a:solidFill>
                  <a:schemeClr val="tx1"/>
                </a:solidFill>
                <a:latin typeface="HandelGotDBol" pitchFamily="34" charset="0"/>
                <a:ea typeface="ＭＳ Ｐゴシック" pitchFamily="57" charset="-128"/>
              </a:defRPr>
            </a:lvl2pPr>
            <a:lvl3pPr marL="1108626" indent="-221725" defTabSz="916156" eaLnBrk="0" hangingPunct="0">
              <a:defRPr sz="1500">
                <a:solidFill>
                  <a:schemeClr val="tx1"/>
                </a:solidFill>
                <a:latin typeface="HandelGotDBol" pitchFamily="34" charset="0"/>
                <a:ea typeface="ＭＳ Ｐゴシック" pitchFamily="57" charset="-128"/>
              </a:defRPr>
            </a:lvl3pPr>
            <a:lvl4pPr marL="1552075" indent="-221725" defTabSz="916156" eaLnBrk="0" hangingPunct="0">
              <a:defRPr sz="1500">
                <a:solidFill>
                  <a:schemeClr val="tx1"/>
                </a:solidFill>
                <a:latin typeface="HandelGotDBol" pitchFamily="34" charset="0"/>
                <a:ea typeface="ＭＳ Ｐゴシック" pitchFamily="57" charset="-128"/>
              </a:defRPr>
            </a:lvl4pPr>
            <a:lvl5pPr marL="1995526" indent="-221725" defTabSz="916156" eaLnBrk="0" hangingPunct="0">
              <a:defRPr sz="1500">
                <a:solidFill>
                  <a:schemeClr val="tx1"/>
                </a:solidFill>
                <a:latin typeface="HandelGotDBol" pitchFamily="34" charset="0"/>
                <a:ea typeface="ＭＳ Ｐゴシック" pitchFamily="57" charset="-128"/>
              </a:defRPr>
            </a:lvl5pPr>
            <a:lvl6pPr marL="2438975" indent="-221725" defTabSz="916156" eaLnBrk="0" fontAlgn="base" hangingPunct="0">
              <a:spcBef>
                <a:spcPct val="0"/>
              </a:spcBef>
              <a:spcAft>
                <a:spcPct val="0"/>
              </a:spcAft>
              <a:defRPr sz="1500">
                <a:solidFill>
                  <a:schemeClr val="tx1"/>
                </a:solidFill>
                <a:latin typeface="HandelGotDBol" pitchFamily="34" charset="0"/>
                <a:ea typeface="ＭＳ Ｐゴシック" pitchFamily="57" charset="-128"/>
              </a:defRPr>
            </a:lvl6pPr>
            <a:lvl7pPr marL="2882426" indent="-221725" defTabSz="916156" eaLnBrk="0" fontAlgn="base" hangingPunct="0">
              <a:spcBef>
                <a:spcPct val="0"/>
              </a:spcBef>
              <a:spcAft>
                <a:spcPct val="0"/>
              </a:spcAft>
              <a:defRPr sz="1500">
                <a:solidFill>
                  <a:schemeClr val="tx1"/>
                </a:solidFill>
                <a:latin typeface="HandelGotDBol" pitchFamily="34" charset="0"/>
                <a:ea typeface="ＭＳ Ｐゴシック" pitchFamily="57" charset="-128"/>
              </a:defRPr>
            </a:lvl7pPr>
            <a:lvl8pPr marL="3325876" indent="-221725" defTabSz="916156" eaLnBrk="0" fontAlgn="base" hangingPunct="0">
              <a:spcBef>
                <a:spcPct val="0"/>
              </a:spcBef>
              <a:spcAft>
                <a:spcPct val="0"/>
              </a:spcAft>
              <a:defRPr sz="1500">
                <a:solidFill>
                  <a:schemeClr val="tx1"/>
                </a:solidFill>
                <a:latin typeface="HandelGotDBol" pitchFamily="34" charset="0"/>
                <a:ea typeface="ＭＳ Ｐゴシック" pitchFamily="57" charset="-128"/>
              </a:defRPr>
            </a:lvl8pPr>
            <a:lvl9pPr marL="3769326" indent="-221725" defTabSz="916156" eaLnBrk="0" fontAlgn="base" hangingPunct="0">
              <a:spcBef>
                <a:spcPct val="0"/>
              </a:spcBef>
              <a:spcAft>
                <a:spcPct val="0"/>
              </a:spcAft>
              <a:defRPr sz="1500">
                <a:solidFill>
                  <a:schemeClr val="tx1"/>
                </a:solidFill>
                <a:latin typeface="HandelGotDBol" pitchFamily="34" charset="0"/>
                <a:ea typeface="ＭＳ Ｐゴシック" pitchFamily="57" charset="-128"/>
              </a:defRPr>
            </a:lvl9pPr>
          </a:lstStyle>
          <a:p>
            <a:pPr eaLnBrk="1" hangingPunct="1"/>
            <a:fld id="{CC15532C-4869-4B29-A8DD-50C55A4F7343}" type="slidenum">
              <a:rPr lang="en-US" sz="1100">
                <a:latin typeface="Times New Roman" pitchFamily="18" charset="0"/>
              </a:rPr>
              <a:pPr eaLnBrk="1" hangingPunct="1"/>
              <a:t>5</a:t>
            </a:fld>
            <a:endParaRPr lang="en-US" sz="1100">
              <a:latin typeface="Times New Roman" pitchFamily="18" charset="0"/>
            </a:endParaRPr>
          </a:p>
        </p:txBody>
      </p:sp>
      <p:sp>
        <p:nvSpPr>
          <p:cNvPr id="126979" name="Rectangle 2"/>
          <p:cNvSpPr>
            <a:spLocks noGrp="1" noRot="1" noChangeAspect="1" noChangeArrowheads="1" noTextEdit="1"/>
          </p:cNvSpPr>
          <p:nvPr>
            <p:ph type="sldImg"/>
          </p:nvPr>
        </p:nvSpPr>
        <p:spPr>
          <a:xfrm>
            <a:off x="1266825" y="774700"/>
            <a:ext cx="4592638" cy="3443288"/>
          </a:xfrm>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latin typeface="+mn-lt"/>
                <a:ea typeface="+mn-ea"/>
                <a:cs typeface="+mn-cs"/>
              </a:rPr>
              <a:t>--Why are LMs linear when we know in advance that life is not linear?</a:t>
            </a:r>
          </a:p>
          <a:p>
            <a:r>
              <a:rPr lang="en-US" sz="1200" kern="1200" dirty="0" smtClean="0">
                <a:solidFill>
                  <a:schemeClr val="tx1"/>
                </a:solidFill>
                <a:latin typeface="+mn-lt"/>
                <a:ea typeface="+mn-ea"/>
                <a:cs typeface="+mn-cs"/>
              </a:rPr>
              <a:t>--Maybe it’s a wish, that we’d like life to be more predictable and controllable.</a:t>
            </a:r>
          </a:p>
          <a:p>
            <a:r>
              <a:rPr lang="en-US" sz="1200" kern="1200" dirty="0" smtClean="0">
                <a:solidFill>
                  <a:schemeClr val="tx1"/>
                </a:solidFill>
                <a:latin typeface="+mn-lt"/>
                <a:ea typeface="+mn-ea"/>
                <a:cs typeface="+mn-cs"/>
              </a:rPr>
              <a:t>--Maybe it’s because in English we read left to write and up to down.</a:t>
            </a:r>
          </a:p>
          <a:p>
            <a:r>
              <a:rPr lang="en-US" sz="1200" kern="1200" dirty="0" smtClean="0">
                <a:solidFill>
                  <a:schemeClr val="tx1"/>
                </a:solidFill>
                <a:latin typeface="+mn-lt"/>
                <a:ea typeface="+mn-ea"/>
                <a:cs typeface="+mn-cs"/>
              </a:rPr>
              <a:t>--Maybe it’s just the way Western culture has evolved and LMs are a product of our culture.</a:t>
            </a:r>
          </a:p>
          <a:p>
            <a:r>
              <a:rPr lang="en-US" sz="1200" kern="1200" dirty="0" smtClean="0">
                <a:solidFill>
                  <a:schemeClr val="tx1"/>
                </a:solidFill>
                <a:latin typeface="+mn-lt"/>
                <a:ea typeface="+mn-ea"/>
                <a:cs typeface="+mn-cs"/>
              </a:rPr>
              <a:t>--Maybe it’s because “logic” is supposed to be linear based on the “if” – “then” theory of change… IF you have a specified set of resources/inputs THEN you can do certain activities and IF you do those THEN there will be various types of results/outcomes/impacts over time.</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--And maybe it’s because we’re trying to morph reality onto 2-dimensional space – a piece of paper.</a:t>
            </a:r>
          </a:p>
          <a:p>
            <a:r>
              <a:rPr lang="en-US" sz="1200" kern="1200" dirty="0" smtClean="0">
                <a:solidFill>
                  <a:schemeClr val="tx1"/>
                </a:solidFill>
                <a:latin typeface="+mn-lt"/>
                <a:ea typeface="+mn-ea"/>
                <a:cs typeface="+mn-cs"/>
              </a:rPr>
              <a:t>--We talk about LMs as roadmaps and a road on a map is a line with dots along it and road signs – analogy for the unfolding of effort, the achievement of objectives, and milestones marking progress.</a:t>
            </a:r>
          </a:p>
          <a:p>
            <a:r>
              <a:rPr lang="en-US" sz="1200" kern="1200" dirty="0" smtClean="0">
                <a:solidFill>
                  <a:schemeClr val="tx1"/>
                </a:solidFill>
                <a:latin typeface="+mn-lt"/>
                <a:ea typeface="+mn-ea"/>
                <a:cs typeface="+mn-cs"/>
              </a:rPr>
              <a:t>--BUT logic models incorporate </a:t>
            </a:r>
            <a:r>
              <a:rPr lang="en-US" sz="1200" b="1" kern="1200" dirty="0" smtClean="0">
                <a:solidFill>
                  <a:schemeClr val="tx1"/>
                </a:solidFill>
                <a:latin typeface="+mn-lt"/>
                <a:ea typeface="+mn-ea"/>
                <a:cs typeface="+mn-cs"/>
              </a:rPr>
              <a:t>feedback loops </a:t>
            </a:r>
            <a:r>
              <a:rPr lang="en-US" sz="1200" kern="1200" dirty="0" smtClean="0">
                <a:solidFill>
                  <a:schemeClr val="tx1"/>
                </a:solidFill>
                <a:latin typeface="+mn-lt"/>
                <a:ea typeface="+mn-ea"/>
                <a:cs typeface="+mn-cs"/>
              </a:rPr>
              <a:t>to suggest alternative realities;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--Classically, program evaluation determines if goals &amp; objectives have been met – assuming a fixed program, a delimited time period, and a goal-attainment purpose -- none of which seems to apply in the CTSA world.</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--It’s possible that some program managers feel that logic modeling is an attempt to “lock-in” a strict implementation plan with deliverables that may over time prove to be irrelevant, unnecessary or inappropriate. Some may even see LMs as an attempt by evaluators to annoy administrators. </a:t>
            </a:r>
          </a:p>
          <a:p>
            <a:r>
              <a:rPr lang="en-US" sz="1200" i="1" kern="1200" dirty="0" smtClean="0">
                <a:solidFill>
                  <a:schemeClr val="tx1"/>
                </a:solidFill>
                <a:latin typeface="+mn-lt"/>
                <a:ea typeface="+mn-ea"/>
                <a:cs typeface="+mn-cs"/>
              </a:rPr>
              <a:t>It’s just a tool… a very useful </a:t>
            </a:r>
            <a:r>
              <a:rPr lang="en-US" sz="1200" i="1" kern="1200" dirty="0" smtClean="0">
                <a:solidFill>
                  <a:schemeClr val="tx1"/>
                </a:solidFill>
                <a:latin typeface="+mn-lt"/>
                <a:ea typeface="+mn-ea"/>
                <a:cs typeface="+mn-cs"/>
              </a:rPr>
              <a:t>one</a:t>
            </a:r>
          </a:p>
          <a:p>
            <a:endParaRPr lang="en-US" sz="1200" i="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This is the format we use at ICTR – it was designed years ago by</a:t>
            </a:r>
            <a:r>
              <a:rPr lang="en-US" sz="1200" i="0" kern="1200" baseline="0" dirty="0" smtClean="0">
                <a:solidFill>
                  <a:schemeClr val="tx1"/>
                </a:solidFill>
                <a:latin typeface="+mn-lt"/>
                <a:ea typeface="+mn-ea"/>
                <a:cs typeface="+mn-cs"/>
              </a:rPr>
              <a:t> the UW-Extension whose website provides an excellent tutorial for learning about applying logic models to evaluation – easily understandable to community-based collaborators and to academics. It comes up first when you Google “logic model.”</a:t>
            </a:r>
            <a:endParaRPr lang="en-US" sz="1200" i="0" kern="1200" dirty="0">
              <a:solidFill>
                <a:schemeClr val="tx1"/>
              </a:solidFill>
              <a:latin typeface="+mn-lt"/>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“Non-linear” to me implies complexity, unpredictability, an emergent situation – meaning that things are changing,</a:t>
            </a:r>
            <a:r>
              <a:rPr lang="en-US" baseline="0" dirty="0" smtClean="0"/>
              <a:t> morphing, evolving in ways that we had not foreseen. It means that as stuff happens over time, we have to come up with new directions, modifications, accommodations and different strategies for assessing achievement.</a:t>
            </a:r>
          </a:p>
          <a:p>
            <a:endParaRPr lang="en-US" baseline="0" dirty="0" smtClean="0"/>
          </a:p>
          <a:p>
            <a:r>
              <a:rPr lang="en-US" baseline="0" dirty="0" smtClean="0"/>
              <a:t>One example of the unknown was the realization that management of an Institute like ours takes so much more effort than the Administrative Core had imagined it would take.</a:t>
            </a:r>
          </a:p>
          <a:p>
            <a:endParaRPr lang="en-US" baseline="0" dirty="0" smtClean="0"/>
          </a:p>
          <a:p>
            <a:r>
              <a:rPr lang="en-US" baseline="0" dirty="0" smtClean="0"/>
              <a:t>Another example is that no one quite knew in advance how the partnership between UW Madison and the Marshfield Clinic, 3 hrs north, would actually happen. There was nothing in the proposal that explained how that partnership was going to develop, or even how it was intended to develop; the proposal just said it would develop. What’s happened in the past four years is an amazingly well-integrated mutually-beneficial situation of 2 large institutions combining their resources in forms of collaboration that had not happened in previous decades, and that likely would not have happened had the new CTSA infrastructure not been set in place.</a:t>
            </a:r>
            <a:endParaRPr lang="en-US" dirty="0"/>
          </a:p>
        </p:txBody>
      </p:sp>
      <p:sp>
        <p:nvSpPr>
          <p:cNvPr id="4" name="Slide Number Placeholder 3"/>
          <p:cNvSpPr>
            <a:spLocks noGrp="1"/>
          </p:cNvSpPr>
          <p:nvPr>
            <p:ph type="sldNum" sz="quarter" idx="10"/>
          </p:nvPr>
        </p:nvSpPr>
        <p:spPr/>
        <p:txBody>
          <a:bodyPr/>
          <a:lstStyle/>
          <a:p>
            <a:fld id="{D48AA6DF-E216-4019-AF60-3EA2B3BAF7E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 using the term “non-linearity” to mean that the real world intrudes on implementation –</a:t>
            </a:r>
            <a:r>
              <a:rPr lang="en-US" baseline="0" dirty="0" smtClean="0"/>
              <a:t> in terms of unexpected developments in the domains of budget, time, data and politics.</a:t>
            </a:r>
          </a:p>
          <a:p>
            <a:endParaRPr lang="en-US" baseline="0" dirty="0" smtClean="0"/>
          </a:p>
          <a:p>
            <a:r>
              <a:rPr lang="en-US" baseline="0" dirty="0" smtClean="0"/>
              <a:t>…that we are attempting to implement high quality evaluation adhering to our discipline’s standards, in a transforming environment of complexity where there’s a lack of agreement on what to do and how to do it best. We struggle with fuzzy definitions and poorly worded outcomes because we’re not really clear about what outcomes should really be.</a:t>
            </a:r>
          </a:p>
          <a:p>
            <a:endParaRPr lang="en-US" baseline="0" dirty="0" smtClean="0"/>
          </a:p>
          <a:p>
            <a:r>
              <a:rPr lang="en-US" baseline="0" dirty="0" smtClean="0"/>
              <a:t>Do we really know exactly what should be done to accelerate or advance the translation of health science knowledge into improved practices that impact human health?</a:t>
            </a:r>
          </a:p>
          <a:p>
            <a:endParaRPr lang="en-US" baseline="0" dirty="0" smtClean="0"/>
          </a:p>
          <a:p>
            <a:r>
              <a:rPr lang="en-US" baseline="0" dirty="0" smtClean="0"/>
              <a:t>Do we really know what it takes to connect the dots between better science and better human health?</a:t>
            </a:r>
          </a:p>
          <a:p>
            <a:endParaRPr lang="en-US" baseline="0" dirty="0" smtClean="0"/>
          </a:p>
          <a:p>
            <a:r>
              <a:rPr lang="en-US" baseline="0" dirty="0" smtClean="0"/>
              <a:t>Maybe not entirely, but we value these long term objectives, and the 100+ evaluators working at 60 CTSAs continue to collaborate to increase clarity. Thus, our evaluation strategies are emergent and deal constantly with “unexpectedness”.</a:t>
            </a:r>
            <a:endParaRPr lang="en-US" dirty="0"/>
          </a:p>
        </p:txBody>
      </p:sp>
      <p:sp>
        <p:nvSpPr>
          <p:cNvPr id="4" name="Slide Number Placeholder 3"/>
          <p:cNvSpPr>
            <a:spLocks noGrp="1"/>
          </p:cNvSpPr>
          <p:nvPr>
            <p:ph type="sldNum" sz="quarter" idx="10"/>
          </p:nvPr>
        </p:nvSpPr>
        <p:spPr/>
        <p:txBody>
          <a:bodyPr/>
          <a:lstStyle/>
          <a:p>
            <a:fld id="{D48AA6DF-E216-4019-AF60-3EA2B3BAF7E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We are all engaged in “Transforming</a:t>
            </a:r>
            <a:r>
              <a:rPr lang="en-US" baseline="0" dirty="0" smtClean="0"/>
              <a:t> the research process” but we don’t know in advance exactly what’s going to happen as this process unfolds.</a:t>
            </a:r>
          </a:p>
          <a:p>
            <a:endParaRPr lang="en-US" baseline="0" dirty="0" smtClean="0"/>
          </a:p>
          <a:p>
            <a:r>
              <a:rPr lang="en-US" baseline="0" dirty="0" smtClean="0"/>
              <a:t>Yet we’re faced with demands for accountability, metrics, predictability and even simplicity.</a:t>
            </a:r>
          </a:p>
          <a:p>
            <a:endParaRPr lang="en-US" baseline="0" dirty="0" smtClean="0"/>
          </a:p>
          <a:p>
            <a:r>
              <a:rPr lang="en-US" baseline="0" dirty="0" smtClean="0"/>
              <a:t>One of the dominant themes that’s emerged in our key informant interviews is that of “unexpectedness” as illustrated in this one quote from a senior staff member, underscoring the complexity and non-linearity of the transformation of the clinical and translational research process…</a:t>
            </a:r>
          </a:p>
          <a:p>
            <a:endParaRPr lang="en-US" baseline="0" dirty="0" smtClean="0"/>
          </a:p>
          <a:p>
            <a:r>
              <a:rPr lang="en-US" baseline="0" dirty="0" smtClean="0"/>
              <a:t>Here’s the full quote:</a:t>
            </a:r>
            <a:endParaRPr lang="en-US" baseline="0" dirty="0" smtClean="0"/>
          </a:p>
          <a:p>
            <a:pPr marL="0" lvl="0" indent="0">
              <a:buNone/>
            </a:pPr>
            <a:r>
              <a:rPr lang="en-US" sz="1200" dirty="0" smtClean="0"/>
              <a:t>“…we did a gap analysis and that’s how we built our system. What I didn’t appreciate – like digging a hole and not realizing that there’s a </a:t>
            </a:r>
            <a:r>
              <a:rPr lang="en-US" sz="1400" dirty="0" smtClean="0"/>
              <a:t>clay</a:t>
            </a:r>
            <a:r>
              <a:rPr lang="en-US" sz="1200" dirty="0" smtClean="0"/>
              <a:t> pipe in the way -- that you come across things that you didn’t expect. We’re discovering that </a:t>
            </a:r>
            <a:r>
              <a:rPr lang="en-US" sz="1200" dirty="0" smtClean="0">
                <a:solidFill>
                  <a:srgbClr val="FF0000"/>
                </a:solidFill>
              </a:rPr>
              <a:t>50-60% of what we’re working on are things that we didn’t know about </a:t>
            </a:r>
            <a:r>
              <a:rPr lang="en-US" sz="1200" dirty="0" smtClean="0"/>
              <a:t>– gaps that were unknown in the beginning when we wrote the grant... I feel somehow that we’ve gone back some steps, but we’ve discovered that </a:t>
            </a:r>
            <a:r>
              <a:rPr lang="en-US" sz="1200" dirty="0" smtClean="0">
                <a:solidFill>
                  <a:srgbClr val="FF0000"/>
                </a:solidFill>
              </a:rPr>
              <a:t>things are more complex </a:t>
            </a:r>
            <a:r>
              <a:rPr lang="en-US" sz="1200" dirty="0" smtClean="0"/>
              <a:t>than we thought… maybe we haven’t seen more progress for the amount of effort, but </a:t>
            </a:r>
            <a:r>
              <a:rPr lang="en-US" sz="1200" dirty="0" smtClean="0">
                <a:solidFill>
                  <a:srgbClr val="FF0000"/>
                </a:solidFill>
              </a:rPr>
              <a:t>a lot of effort has gone into things we didn’t foresee</a:t>
            </a:r>
            <a:r>
              <a:rPr lang="en-US" sz="1200" dirty="0" smtClean="0"/>
              <a:t>. We’ve done other things that we didn’t expect to have to do.”</a:t>
            </a:r>
          </a:p>
          <a:p>
            <a:pPr marL="0" lvl="0" indent="0" algn="r">
              <a:buNone/>
            </a:pPr>
            <a:r>
              <a:rPr lang="en-US" sz="1050" dirty="0" smtClean="0"/>
              <a:t> ~  2010 in-depth interview with senior staff member</a:t>
            </a:r>
          </a:p>
          <a:p>
            <a:endParaRPr lang="en-US" dirty="0"/>
          </a:p>
        </p:txBody>
      </p:sp>
      <p:sp>
        <p:nvSpPr>
          <p:cNvPr id="4" name="Slide Number Placeholder 3"/>
          <p:cNvSpPr>
            <a:spLocks noGrp="1"/>
          </p:cNvSpPr>
          <p:nvPr>
            <p:ph type="sldNum" sz="quarter" idx="10"/>
          </p:nvPr>
        </p:nvSpPr>
        <p:spPr/>
        <p:txBody>
          <a:bodyPr/>
          <a:lstStyle/>
          <a:p>
            <a:fld id="{D48AA6DF-E216-4019-AF60-3EA2B3BAF7E8}" type="slidenum">
              <a:rPr lang="en-US" smtClean="0"/>
              <a:pPr/>
              <a:t>8</a:t>
            </a:fld>
            <a:endParaRPr lang="en-US"/>
          </a:p>
        </p:txBody>
      </p:sp>
    </p:spTree>
    <p:extLst>
      <p:ext uri="{BB962C8B-B14F-4D97-AF65-F5344CB8AC3E}">
        <p14:creationId xmlns:p14="http://schemas.microsoft.com/office/powerpoint/2010/main" val="1532730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[reading full quote from</a:t>
            </a:r>
            <a:r>
              <a:rPr lang="en-US" baseline="0" dirty="0" smtClean="0"/>
              <a:t> notes]</a:t>
            </a:r>
            <a:endParaRPr lang="en-US" dirty="0" smtClean="0"/>
          </a:p>
        </p:txBody>
      </p:sp>
      <p:sp>
        <p:nvSpPr>
          <p:cNvPr id="4" name="Slide Number Placeholder 3"/>
          <p:cNvSpPr>
            <a:spLocks noGrp="1"/>
          </p:cNvSpPr>
          <p:nvPr>
            <p:ph type="sldNum" sz="quarter" idx="10"/>
          </p:nvPr>
        </p:nvSpPr>
        <p:spPr/>
        <p:txBody>
          <a:bodyPr/>
          <a:lstStyle/>
          <a:p>
            <a:fld id="{D48AA6DF-E216-4019-AF60-3EA2B3BAF7E8}" type="slidenum">
              <a:rPr lang="en-US" smtClean="0"/>
              <a:pPr/>
              <a:t>9</a:t>
            </a:fld>
            <a:endParaRPr lang="en-US"/>
          </a:p>
        </p:txBody>
      </p:sp>
    </p:spTree>
    <p:extLst>
      <p:ext uri="{BB962C8B-B14F-4D97-AF65-F5344CB8AC3E}">
        <p14:creationId xmlns:p14="http://schemas.microsoft.com/office/powerpoint/2010/main" val="1532730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AC5C4B-F604-461C-B891-905768E5ACBF}" type="datetimeFigureOut">
              <a:rPr lang="en-US" smtClean="0"/>
              <a:pPr/>
              <a:t>11/18/2011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301D76-9338-4969-8CFC-21A138E5C13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AC5C4B-F604-461C-B891-905768E5ACBF}" type="datetimeFigureOut">
              <a:rPr lang="en-US" smtClean="0"/>
              <a:pPr/>
              <a:t>11/18/2011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301D76-9338-4969-8CFC-21A138E5C13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AC5C4B-F604-461C-B891-905768E5ACBF}" type="datetimeFigureOut">
              <a:rPr lang="en-US" smtClean="0"/>
              <a:pPr/>
              <a:t>11/18/2011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301D76-9338-4969-8CFC-21A138E5C13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a:solidFill>
                  <a:srgbClr val="000000"/>
                </a:solidFill>
              </a:rPr>
              <a:t>Michael Quinn Patton              AEA 2010</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34F08A-2BCF-4B25-8008-D4E7B6782AD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02890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a:solidFill>
                  <a:srgbClr val="000000"/>
                </a:solidFill>
              </a:rPr>
              <a:t>Michael Quinn Patton              AEA 2010</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B4D60F-7AB9-44CC-A5AD-ECFE103254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4593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a:solidFill>
                  <a:srgbClr val="000000"/>
                </a:solidFill>
              </a:rPr>
              <a:t>Michael Quinn Patton              AEA 2010</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CBDB6-2C90-42E0-8D84-E2D228381CB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6270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it-IT">
                <a:solidFill>
                  <a:srgbClr val="000000"/>
                </a:solidFill>
              </a:rPr>
              <a:t>Michael Quinn Patton              AEA 2010</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CC0B495-9888-44E8-9D24-6D7F69C1A43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34123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it-IT">
                <a:solidFill>
                  <a:srgbClr val="000000"/>
                </a:solidFill>
              </a:rPr>
              <a:t>Michael Quinn Patton              AEA 2010</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852F230-0503-40A6-A647-AAA06DB3A7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15668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it-IT">
                <a:solidFill>
                  <a:srgbClr val="000000"/>
                </a:solidFill>
              </a:rPr>
              <a:t>Michael Quinn Patton              AEA 2010</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F089563-6644-49E8-83B1-0169203D38A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002340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it-IT">
                <a:solidFill>
                  <a:srgbClr val="000000"/>
                </a:solidFill>
              </a:rPr>
              <a:t>Michael Quinn Patton              AEA 2010</a:t>
            </a: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3559218-9EB7-45AB-8329-AAC31115E7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11942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it-IT">
                <a:solidFill>
                  <a:srgbClr val="000000"/>
                </a:solidFill>
              </a:rPr>
              <a:t>Michael Quinn Patton              AEA 2010</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E12EACE-DC52-4478-BF7A-5E6DDCD301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5423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AC5C4B-F604-461C-B891-905768E5ACBF}" type="datetimeFigureOut">
              <a:rPr lang="en-US" smtClean="0"/>
              <a:pPr/>
              <a:t>11/18/2011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301D76-9338-4969-8CFC-21A138E5C136}"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it-IT">
                <a:solidFill>
                  <a:srgbClr val="000000"/>
                </a:solidFill>
              </a:rPr>
              <a:t>Michael Quinn Patton              AEA 2010</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FA6853-E57D-4422-85B6-2FEA8D7CFB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75152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a:solidFill>
                  <a:srgbClr val="000000"/>
                </a:solidFill>
              </a:rPr>
              <a:t>Michael Quinn Patton              AEA 2010</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8C62B7-2052-4A9A-94E8-9AE64827F8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283449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a:solidFill>
                  <a:srgbClr val="000000"/>
                </a:solidFill>
              </a:rPr>
              <a:t>Michael Quinn Patton              AEA 2010</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59383CB-8833-4ABE-9065-72AC6085CE0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848089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a:solidFill>
                  <a:srgbClr val="000000"/>
                </a:solidFill>
              </a:rPr>
              <a:t>Michael Quinn Patton              AEA 2010</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908935-2D17-4CC9-B50C-7F42442DD60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836787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0EA21E-EEAA-415B-9ED9-156A7B9D0D99}" type="slidenum">
              <a:rPr lang="en-US"/>
              <a:pPr>
                <a:defRPr/>
              </a:pPr>
              <a:t>‹#›</a:t>
            </a:fld>
            <a:endParaRPr lang="en-US"/>
          </a:p>
        </p:txBody>
      </p:sp>
    </p:spTree>
    <p:extLst>
      <p:ext uri="{BB962C8B-B14F-4D97-AF65-F5344CB8AC3E}">
        <p14:creationId xmlns:p14="http://schemas.microsoft.com/office/powerpoint/2010/main" val="19259386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2665" y="0"/>
            <a:ext cx="82296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CD114E-731D-4882-9D81-10B4C2812550}" type="slidenum">
              <a:rPr lang="en-US"/>
              <a:pPr>
                <a:defRPr/>
              </a:pPr>
              <a:t>‹#›</a:t>
            </a:fld>
            <a:endParaRPr lang="en-US"/>
          </a:p>
        </p:txBody>
      </p:sp>
    </p:spTree>
    <p:extLst>
      <p:ext uri="{BB962C8B-B14F-4D97-AF65-F5344CB8AC3E}">
        <p14:creationId xmlns:p14="http://schemas.microsoft.com/office/powerpoint/2010/main" val="8575468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7FC35E5-6B95-4E92-B94D-94732EEBCB59}" type="slidenum">
              <a:rPr lang="en-US"/>
              <a:pPr>
                <a:defRPr/>
              </a:pPr>
              <a:t>‹#›</a:t>
            </a:fld>
            <a:endParaRPr lang="en-US"/>
          </a:p>
        </p:txBody>
      </p:sp>
    </p:spTree>
    <p:extLst>
      <p:ext uri="{BB962C8B-B14F-4D97-AF65-F5344CB8AC3E}">
        <p14:creationId xmlns:p14="http://schemas.microsoft.com/office/powerpoint/2010/main" val="28259801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8AEE708-988D-4F58-9A38-010E34704390}" type="slidenum">
              <a:rPr lang="en-US"/>
              <a:pPr>
                <a:defRPr/>
              </a:pPr>
              <a:t>‹#›</a:t>
            </a:fld>
            <a:endParaRPr lang="en-US"/>
          </a:p>
        </p:txBody>
      </p:sp>
    </p:spTree>
    <p:extLst>
      <p:ext uri="{BB962C8B-B14F-4D97-AF65-F5344CB8AC3E}">
        <p14:creationId xmlns:p14="http://schemas.microsoft.com/office/powerpoint/2010/main" val="40313126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EC8C73-A131-40D2-8B6A-08E3CB9B9901}" type="slidenum">
              <a:rPr lang="en-US"/>
              <a:pPr>
                <a:defRPr/>
              </a:pPr>
              <a:t>‹#›</a:t>
            </a:fld>
            <a:endParaRPr lang="en-US"/>
          </a:p>
        </p:txBody>
      </p:sp>
    </p:spTree>
    <p:extLst>
      <p:ext uri="{BB962C8B-B14F-4D97-AF65-F5344CB8AC3E}">
        <p14:creationId xmlns:p14="http://schemas.microsoft.com/office/powerpoint/2010/main" val="41156577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B88D037-311D-455A-8E2A-CB83F62B9BF7}" type="slidenum">
              <a:rPr lang="en-US"/>
              <a:pPr>
                <a:defRPr/>
              </a:pPr>
              <a:t>‹#›</a:t>
            </a:fld>
            <a:endParaRPr lang="en-US"/>
          </a:p>
        </p:txBody>
      </p:sp>
    </p:spTree>
    <p:extLst>
      <p:ext uri="{BB962C8B-B14F-4D97-AF65-F5344CB8AC3E}">
        <p14:creationId xmlns:p14="http://schemas.microsoft.com/office/powerpoint/2010/main" val="161934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AC5C4B-F604-461C-B891-905768E5ACBF}" type="datetimeFigureOut">
              <a:rPr lang="en-US" smtClean="0"/>
              <a:pPr/>
              <a:t>11/18/2011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301D76-9338-4969-8CFC-21A138E5C136}"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F68624C-EC68-447F-8416-532425CCD38A}" type="slidenum">
              <a:rPr lang="en-US"/>
              <a:pPr>
                <a:defRPr/>
              </a:pPr>
              <a:t>‹#›</a:t>
            </a:fld>
            <a:endParaRPr lang="en-US"/>
          </a:p>
        </p:txBody>
      </p:sp>
    </p:spTree>
    <p:extLst>
      <p:ext uri="{BB962C8B-B14F-4D97-AF65-F5344CB8AC3E}">
        <p14:creationId xmlns:p14="http://schemas.microsoft.com/office/powerpoint/2010/main" val="36938354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A5C5C0F-F3D8-436F-9CB6-98DCB8A60420}" type="slidenum">
              <a:rPr lang="en-US"/>
              <a:pPr>
                <a:defRPr/>
              </a:pPr>
              <a:t>‹#›</a:t>
            </a:fld>
            <a:endParaRPr lang="en-US"/>
          </a:p>
        </p:txBody>
      </p:sp>
    </p:spTree>
    <p:extLst>
      <p:ext uri="{BB962C8B-B14F-4D97-AF65-F5344CB8AC3E}">
        <p14:creationId xmlns:p14="http://schemas.microsoft.com/office/powerpoint/2010/main" val="33101148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9419EE0-B7DC-4730-A87D-540D3B968ACD}" type="slidenum">
              <a:rPr lang="en-US"/>
              <a:pPr>
                <a:defRPr/>
              </a:pPr>
              <a:t>‹#›</a:t>
            </a:fld>
            <a:endParaRPr lang="en-US"/>
          </a:p>
        </p:txBody>
      </p:sp>
    </p:spTree>
    <p:extLst>
      <p:ext uri="{BB962C8B-B14F-4D97-AF65-F5344CB8AC3E}">
        <p14:creationId xmlns:p14="http://schemas.microsoft.com/office/powerpoint/2010/main" val="6291358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516220B-CAB0-4351-B099-65FE1DE14D34}" type="slidenum">
              <a:rPr lang="en-US"/>
              <a:pPr>
                <a:defRPr/>
              </a:pPr>
              <a:t>‹#›</a:t>
            </a:fld>
            <a:endParaRPr lang="en-US"/>
          </a:p>
        </p:txBody>
      </p:sp>
    </p:spTree>
    <p:extLst>
      <p:ext uri="{BB962C8B-B14F-4D97-AF65-F5344CB8AC3E}">
        <p14:creationId xmlns:p14="http://schemas.microsoft.com/office/powerpoint/2010/main" val="23321120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0FAE76C-AF1A-4362-BAB4-7BEC939C294F}" type="slidenum">
              <a:rPr lang="en-US"/>
              <a:pPr>
                <a:defRPr/>
              </a:pPr>
              <a:t>‹#›</a:t>
            </a:fld>
            <a:endParaRPr lang="en-US"/>
          </a:p>
        </p:txBody>
      </p:sp>
    </p:spTree>
    <p:extLst>
      <p:ext uri="{BB962C8B-B14F-4D97-AF65-F5344CB8AC3E}">
        <p14:creationId xmlns:p14="http://schemas.microsoft.com/office/powerpoint/2010/main" val="15857705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6BAFD5-1C92-4A81-9860-7EC3E3FBB5CD}" type="slidenum">
              <a:rPr lang="en-US"/>
              <a:pPr>
                <a:defRPr/>
              </a:pPr>
              <a:t>‹#›</a:t>
            </a:fld>
            <a:endParaRPr lang="en-US"/>
          </a:p>
        </p:txBody>
      </p:sp>
    </p:spTree>
    <p:extLst>
      <p:ext uri="{BB962C8B-B14F-4D97-AF65-F5344CB8AC3E}">
        <p14:creationId xmlns:p14="http://schemas.microsoft.com/office/powerpoint/2010/main" val="27070515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F4F614-1742-4465-9F41-1A390F708463}" type="slidenum">
              <a:rPr lang="en-US"/>
              <a:pPr>
                <a:defRPr/>
              </a:pPr>
              <a:t>‹#›</a:t>
            </a:fld>
            <a:endParaRPr lang="en-US"/>
          </a:p>
        </p:txBody>
      </p:sp>
    </p:spTree>
    <p:extLst>
      <p:ext uri="{BB962C8B-B14F-4D97-AF65-F5344CB8AC3E}">
        <p14:creationId xmlns:p14="http://schemas.microsoft.com/office/powerpoint/2010/main" val="26677801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557356-82A1-493B-A3DD-DD9BB8439C3E}" type="slidenum">
              <a:rPr lang="en-US"/>
              <a:pPr>
                <a:defRPr/>
              </a:pPr>
              <a:t>‹#›</a:t>
            </a:fld>
            <a:endParaRPr lang="en-US"/>
          </a:p>
        </p:txBody>
      </p:sp>
    </p:spTree>
    <p:extLst>
      <p:ext uri="{BB962C8B-B14F-4D97-AF65-F5344CB8AC3E}">
        <p14:creationId xmlns:p14="http://schemas.microsoft.com/office/powerpoint/2010/main" val="33413615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88715293-D0D0-48F6-AF7D-576495A94236}" type="slidenum">
              <a:rPr lang="en-US">
                <a:solidFill>
                  <a:srgbClr val="000000"/>
                </a:solidFill>
              </a:rPr>
              <a:pPr>
                <a:defRPr/>
              </a:pPr>
              <a:t>‹#›</a:t>
            </a:fld>
            <a:endParaRPr lang="en-US">
              <a:solidFill>
                <a:srgbClr val="000000"/>
              </a:solidFill>
            </a:endParaRPr>
          </a:p>
        </p:txBody>
      </p:sp>
      <p:sp>
        <p:nvSpPr>
          <p:cNvPr id="5" name="Rectangle 16"/>
          <p:cNvSpPr>
            <a:spLocks noGrp="1" noChangeArrowheads="1"/>
          </p:cNvSpPr>
          <p:nvPr>
            <p:ph type="ftr" sz="quarter" idx="11"/>
          </p:nvPr>
        </p:nvSpPr>
        <p:spPr>
          <a:ln/>
        </p:spPr>
        <p:txBody>
          <a:bodyPr/>
          <a:lstStyle>
            <a:lvl1pPr>
              <a:defRPr/>
            </a:lvl1pPr>
          </a:lstStyle>
          <a:p>
            <a:pPr>
              <a:defRPr/>
            </a:pPr>
            <a:r>
              <a:rPr lang="en-US">
                <a:solidFill>
                  <a:srgbClr val="000000"/>
                </a:solidFill>
              </a:rPr>
              <a:t>University of Wisconsin-Extension, Program Development and Evaluation</a:t>
            </a:r>
          </a:p>
        </p:txBody>
      </p:sp>
    </p:spTree>
    <p:extLst>
      <p:ext uri="{BB962C8B-B14F-4D97-AF65-F5344CB8AC3E}">
        <p14:creationId xmlns:p14="http://schemas.microsoft.com/office/powerpoint/2010/main" val="18473244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CEB74C11-23FD-4634-A3AC-B61681A0837C}" type="slidenum">
              <a:rPr lang="en-US">
                <a:solidFill>
                  <a:srgbClr val="000000"/>
                </a:solidFill>
              </a:rPr>
              <a:pPr>
                <a:defRPr/>
              </a:pPr>
              <a:t>‹#›</a:t>
            </a:fld>
            <a:endParaRPr lang="en-US">
              <a:solidFill>
                <a:srgbClr val="000000"/>
              </a:solidFill>
            </a:endParaRPr>
          </a:p>
        </p:txBody>
      </p:sp>
      <p:sp>
        <p:nvSpPr>
          <p:cNvPr id="5" name="Rectangle 16"/>
          <p:cNvSpPr>
            <a:spLocks noGrp="1" noChangeArrowheads="1"/>
          </p:cNvSpPr>
          <p:nvPr>
            <p:ph type="ftr" sz="quarter" idx="11"/>
          </p:nvPr>
        </p:nvSpPr>
        <p:spPr>
          <a:ln/>
        </p:spPr>
        <p:txBody>
          <a:bodyPr/>
          <a:lstStyle>
            <a:lvl1pPr>
              <a:defRPr/>
            </a:lvl1pPr>
          </a:lstStyle>
          <a:p>
            <a:pPr>
              <a:defRPr/>
            </a:pPr>
            <a:r>
              <a:rPr lang="en-US">
                <a:solidFill>
                  <a:srgbClr val="000000"/>
                </a:solidFill>
              </a:rPr>
              <a:t>University of Wisconsin-Extension, Program Development and Evaluation</a:t>
            </a:r>
          </a:p>
        </p:txBody>
      </p:sp>
    </p:spTree>
    <p:extLst>
      <p:ext uri="{BB962C8B-B14F-4D97-AF65-F5344CB8AC3E}">
        <p14:creationId xmlns:p14="http://schemas.microsoft.com/office/powerpoint/2010/main" val="648120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AC5C4B-F604-461C-B891-905768E5ACBF}" type="datetimeFigureOut">
              <a:rPr lang="en-US" smtClean="0"/>
              <a:pPr/>
              <a:t>11/18/2011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301D76-9338-4969-8CFC-21A138E5C136}"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CE2C32B4-798E-4365-85E2-7DF5975C6AE6}" type="slidenum">
              <a:rPr lang="en-US">
                <a:solidFill>
                  <a:srgbClr val="000000"/>
                </a:solidFill>
              </a:rPr>
              <a:pPr>
                <a:defRPr/>
              </a:pPr>
              <a:t>‹#›</a:t>
            </a:fld>
            <a:endParaRPr lang="en-US">
              <a:solidFill>
                <a:srgbClr val="000000"/>
              </a:solidFill>
            </a:endParaRPr>
          </a:p>
        </p:txBody>
      </p:sp>
      <p:sp>
        <p:nvSpPr>
          <p:cNvPr id="5" name="Rectangle 16"/>
          <p:cNvSpPr>
            <a:spLocks noGrp="1" noChangeArrowheads="1"/>
          </p:cNvSpPr>
          <p:nvPr>
            <p:ph type="ftr" sz="quarter" idx="11"/>
          </p:nvPr>
        </p:nvSpPr>
        <p:spPr>
          <a:ln/>
        </p:spPr>
        <p:txBody>
          <a:bodyPr/>
          <a:lstStyle>
            <a:lvl1pPr>
              <a:defRPr/>
            </a:lvl1pPr>
          </a:lstStyle>
          <a:p>
            <a:pPr>
              <a:defRPr/>
            </a:pPr>
            <a:r>
              <a:rPr lang="en-US">
                <a:solidFill>
                  <a:srgbClr val="000000"/>
                </a:solidFill>
              </a:rPr>
              <a:t>University of Wisconsin-Extension, Program Development and Evaluation</a:t>
            </a:r>
          </a:p>
        </p:txBody>
      </p:sp>
    </p:spTree>
    <p:extLst>
      <p:ext uri="{BB962C8B-B14F-4D97-AF65-F5344CB8AC3E}">
        <p14:creationId xmlns:p14="http://schemas.microsoft.com/office/powerpoint/2010/main" val="9615115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0"/>
          </p:nvPr>
        </p:nvSpPr>
        <p:spPr>
          <a:ln/>
        </p:spPr>
        <p:txBody>
          <a:bodyPr/>
          <a:lstStyle>
            <a:lvl1pPr>
              <a:defRPr/>
            </a:lvl1pPr>
          </a:lstStyle>
          <a:p>
            <a:pPr>
              <a:defRPr/>
            </a:pPr>
            <a:fld id="{BE0EF223-50B3-4AA6-988F-CF9277444BCE}" type="slidenum">
              <a:rPr lang="en-US">
                <a:solidFill>
                  <a:srgbClr val="000000"/>
                </a:solidFill>
              </a:rPr>
              <a:pPr>
                <a:defRPr/>
              </a:pPr>
              <a:t>‹#›</a:t>
            </a:fld>
            <a:endParaRPr lang="en-US">
              <a:solidFill>
                <a:srgbClr val="000000"/>
              </a:solidFill>
            </a:endParaRPr>
          </a:p>
        </p:txBody>
      </p:sp>
      <p:sp>
        <p:nvSpPr>
          <p:cNvPr id="6" name="Rectangle 16"/>
          <p:cNvSpPr>
            <a:spLocks noGrp="1" noChangeArrowheads="1"/>
          </p:cNvSpPr>
          <p:nvPr>
            <p:ph type="ftr" sz="quarter" idx="11"/>
          </p:nvPr>
        </p:nvSpPr>
        <p:spPr>
          <a:ln/>
        </p:spPr>
        <p:txBody>
          <a:bodyPr/>
          <a:lstStyle>
            <a:lvl1pPr>
              <a:defRPr/>
            </a:lvl1pPr>
          </a:lstStyle>
          <a:p>
            <a:pPr>
              <a:defRPr/>
            </a:pPr>
            <a:r>
              <a:rPr lang="en-US">
                <a:solidFill>
                  <a:srgbClr val="000000"/>
                </a:solidFill>
              </a:rPr>
              <a:t>University of Wisconsin-Extension, Program Development and Evaluation</a:t>
            </a:r>
          </a:p>
        </p:txBody>
      </p:sp>
    </p:spTree>
    <p:extLst>
      <p:ext uri="{BB962C8B-B14F-4D97-AF65-F5344CB8AC3E}">
        <p14:creationId xmlns:p14="http://schemas.microsoft.com/office/powerpoint/2010/main" val="33144816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sz="quarter" idx="10"/>
          </p:nvPr>
        </p:nvSpPr>
        <p:spPr>
          <a:ln/>
        </p:spPr>
        <p:txBody>
          <a:bodyPr/>
          <a:lstStyle>
            <a:lvl1pPr>
              <a:defRPr/>
            </a:lvl1pPr>
          </a:lstStyle>
          <a:p>
            <a:pPr>
              <a:defRPr/>
            </a:pPr>
            <a:fld id="{CB377F12-05AE-4113-B4EB-8B74F6A17247}" type="slidenum">
              <a:rPr lang="en-US">
                <a:solidFill>
                  <a:srgbClr val="000000"/>
                </a:solidFill>
              </a:rPr>
              <a:pPr>
                <a:defRPr/>
              </a:pPr>
              <a:t>‹#›</a:t>
            </a:fld>
            <a:endParaRPr lang="en-US">
              <a:solidFill>
                <a:srgbClr val="000000"/>
              </a:solidFill>
            </a:endParaRPr>
          </a:p>
        </p:txBody>
      </p:sp>
      <p:sp>
        <p:nvSpPr>
          <p:cNvPr id="8" name="Rectangle 16"/>
          <p:cNvSpPr>
            <a:spLocks noGrp="1" noChangeArrowheads="1"/>
          </p:cNvSpPr>
          <p:nvPr>
            <p:ph type="ftr" sz="quarter" idx="11"/>
          </p:nvPr>
        </p:nvSpPr>
        <p:spPr>
          <a:ln/>
        </p:spPr>
        <p:txBody>
          <a:bodyPr/>
          <a:lstStyle>
            <a:lvl1pPr>
              <a:defRPr/>
            </a:lvl1pPr>
          </a:lstStyle>
          <a:p>
            <a:pPr>
              <a:defRPr/>
            </a:pPr>
            <a:r>
              <a:rPr lang="en-US">
                <a:solidFill>
                  <a:srgbClr val="000000"/>
                </a:solidFill>
              </a:rPr>
              <a:t>University of Wisconsin-Extension, Program Development and Evaluation</a:t>
            </a:r>
          </a:p>
        </p:txBody>
      </p:sp>
    </p:spTree>
    <p:extLst>
      <p:ext uri="{BB962C8B-B14F-4D97-AF65-F5344CB8AC3E}">
        <p14:creationId xmlns:p14="http://schemas.microsoft.com/office/powerpoint/2010/main" val="33960582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sldNum" sz="quarter" idx="10"/>
          </p:nvPr>
        </p:nvSpPr>
        <p:spPr>
          <a:ln/>
        </p:spPr>
        <p:txBody>
          <a:bodyPr/>
          <a:lstStyle>
            <a:lvl1pPr>
              <a:defRPr/>
            </a:lvl1pPr>
          </a:lstStyle>
          <a:p>
            <a:pPr>
              <a:defRPr/>
            </a:pPr>
            <a:fld id="{C16A9AC1-F1A2-4773-B82D-FA68FFCB16A6}" type="slidenum">
              <a:rPr lang="en-US">
                <a:solidFill>
                  <a:srgbClr val="000000"/>
                </a:solidFill>
              </a:rPr>
              <a:pPr>
                <a:defRPr/>
              </a:pPr>
              <a:t>‹#›</a:t>
            </a:fld>
            <a:endParaRPr lang="en-US">
              <a:solidFill>
                <a:srgbClr val="000000"/>
              </a:solidFill>
            </a:endParaRPr>
          </a:p>
        </p:txBody>
      </p:sp>
      <p:sp>
        <p:nvSpPr>
          <p:cNvPr id="4" name="Rectangle 16"/>
          <p:cNvSpPr>
            <a:spLocks noGrp="1" noChangeArrowheads="1"/>
          </p:cNvSpPr>
          <p:nvPr>
            <p:ph type="ftr" sz="quarter" idx="11"/>
          </p:nvPr>
        </p:nvSpPr>
        <p:spPr>
          <a:ln/>
        </p:spPr>
        <p:txBody>
          <a:bodyPr/>
          <a:lstStyle>
            <a:lvl1pPr>
              <a:defRPr/>
            </a:lvl1pPr>
          </a:lstStyle>
          <a:p>
            <a:pPr>
              <a:defRPr/>
            </a:pPr>
            <a:r>
              <a:rPr lang="en-US">
                <a:solidFill>
                  <a:srgbClr val="000000"/>
                </a:solidFill>
              </a:rPr>
              <a:t>University of Wisconsin-Extension, Program Development and Evaluation</a:t>
            </a:r>
          </a:p>
        </p:txBody>
      </p:sp>
    </p:spTree>
    <p:extLst>
      <p:ext uri="{BB962C8B-B14F-4D97-AF65-F5344CB8AC3E}">
        <p14:creationId xmlns:p14="http://schemas.microsoft.com/office/powerpoint/2010/main" val="40003179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457E292B-B78F-4D9B-A939-3A684FB908DA}" type="slidenum">
              <a:rPr lang="en-US">
                <a:solidFill>
                  <a:srgbClr val="000000"/>
                </a:solidFill>
              </a:rPr>
              <a:pPr>
                <a:defRPr/>
              </a:pPr>
              <a:t>‹#›</a:t>
            </a:fld>
            <a:endParaRPr lang="en-US">
              <a:solidFill>
                <a:srgbClr val="000000"/>
              </a:solidFill>
            </a:endParaRPr>
          </a:p>
        </p:txBody>
      </p:sp>
      <p:sp>
        <p:nvSpPr>
          <p:cNvPr id="3" name="Rectangle 16"/>
          <p:cNvSpPr>
            <a:spLocks noGrp="1" noChangeArrowheads="1"/>
          </p:cNvSpPr>
          <p:nvPr>
            <p:ph type="ftr" sz="quarter" idx="11"/>
          </p:nvPr>
        </p:nvSpPr>
        <p:spPr>
          <a:ln/>
        </p:spPr>
        <p:txBody>
          <a:bodyPr/>
          <a:lstStyle>
            <a:lvl1pPr>
              <a:defRPr/>
            </a:lvl1pPr>
          </a:lstStyle>
          <a:p>
            <a:pPr>
              <a:defRPr/>
            </a:pPr>
            <a:r>
              <a:rPr lang="en-US">
                <a:solidFill>
                  <a:srgbClr val="000000"/>
                </a:solidFill>
              </a:rPr>
              <a:t>University of Wisconsin-Extension, Program Development and Evaluation</a:t>
            </a:r>
          </a:p>
        </p:txBody>
      </p:sp>
    </p:spTree>
    <p:extLst>
      <p:ext uri="{BB962C8B-B14F-4D97-AF65-F5344CB8AC3E}">
        <p14:creationId xmlns:p14="http://schemas.microsoft.com/office/powerpoint/2010/main" val="12706213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E62C519A-B23F-4317-9BF7-3E7D9A36A52F}" type="slidenum">
              <a:rPr lang="en-US">
                <a:solidFill>
                  <a:srgbClr val="000000"/>
                </a:solidFill>
              </a:rPr>
              <a:pPr>
                <a:defRPr/>
              </a:pPr>
              <a:t>‹#›</a:t>
            </a:fld>
            <a:endParaRPr lang="en-US">
              <a:solidFill>
                <a:srgbClr val="000000"/>
              </a:solidFill>
            </a:endParaRPr>
          </a:p>
        </p:txBody>
      </p:sp>
      <p:sp>
        <p:nvSpPr>
          <p:cNvPr id="6" name="Rectangle 16"/>
          <p:cNvSpPr>
            <a:spLocks noGrp="1" noChangeArrowheads="1"/>
          </p:cNvSpPr>
          <p:nvPr>
            <p:ph type="ftr" sz="quarter" idx="11"/>
          </p:nvPr>
        </p:nvSpPr>
        <p:spPr>
          <a:ln/>
        </p:spPr>
        <p:txBody>
          <a:bodyPr/>
          <a:lstStyle>
            <a:lvl1pPr>
              <a:defRPr/>
            </a:lvl1pPr>
          </a:lstStyle>
          <a:p>
            <a:pPr>
              <a:defRPr/>
            </a:pPr>
            <a:r>
              <a:rPr lang="en-US">
                <a:solidFill>
                  <a:srgbClr val="000000"/>
                </a:solidFill>
              </a:rPr>
              <a:t>University of Wisconsin-Extension, Program Development and Evaluation</a:t>
            </a:r>
          </a:p>
        </p:txBody>
      </p:sp>
    </p:spTree>
    <p:extLst>
      <p:ext uri="{BB962C8B-B14F-4D97-AF65-F5344CB8AC3E}">
        <p14:creationId xmlns:p14="http://schemas.microsoft.com/office/powerpoint/2010/main" val="25822947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CA6E3ABE-E7EA-49D9-8E90-3C9FE8ACC25A}" type="slidenum">
              <a:rPr lang="en-US">
                <a:solidFill>
                  <a:srgbClr val="000000"/>
                </a:solidFill>
              </a:rPr>
              <a:pPr>
                <a:defRPr/>
              </a:pPr>
              <a:t>‹#›</a:t>
            </a:fld>
            <a:endParaRPr lang="en-US">
              <a:solidFill>
                <a:srgbClr val="000000"/>
              </a:solidFill>
            </a:endParaRPr>
          </a:p>
        </p:txBody>
      </p:sp>
      <p:sp>
        <p:nvSpPr>
          <p:cNvPr id="6" name="Rectangle 16"/>
          <p:cNvSpPr>
            <a:spLocks noGrp="1" noChangeArrowheads="1"/>
          </p:cNvSpPr>
          <p:nvPr>
            <p:ph type="ftr" sz="quarter" idx="11"/>
          </p:nvPr>
        </p:nvSpPr>
        <p:spPr>
          <a:ln/>
        </p:spPr>
        <p:txBody>
          <a:bodyPr/>
          <a:lstStyle>
            <a:lvl1pPr>
              <a:defRPr/>
            </a:lvl1pPr>
          </a:lstStyle>
          <a:p>
            <a:pPr>
              <a:defRPr/>
            </a:pPr>
            <a:r>
              <a:rPr lang="en-US">
                <a:solidFill>
                  <a:srgbClr val="000000"/>
                </a:solidFill>
              </a:rPr>
              <a:t>University of Wisconsin-Extension, Program Development and Evaluation</a:t>
            </a:r>
          </a:p>
        </p:txBody>
      </p:sp>
    </p:spTree>
    <p:extLst>
      <p:ext uri="{BB962C8B-B14F-4D97-AF65-F5344CB8AC3E}">
        <p14:creationId xmlns:p14="http://schemas.microsoft.com/office/powerpoint/2010/main" val="21143837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1C324703-B1EC-4222-B62C-4A5D98B02813}" type="slidenum">
              <a:rPr lang="en-US">
                <a:solidFill>
                  <a:srgbClr val="000000"/>
                </a:solidFill>
              </a:rPr>
              <a:pPr>
                <a:defRPr/>
              </a:pPr>
              <a:t>‹#›</a:t>
            </a:fld>
            <a:endParaRPr lang="en-US">
              <a:solidFill>
                <a:srgbClr val="000000"/>
              </a:solidFill>
            </a:endParaRPr>
          </a:p>
        </p:txBody>
      </p:sp>
      <p:sp>
        <p:nvSpPr>
          <p:cNvPr id="5" name="Rectangle 16"/>
          <p:cNvSpPr>
            <a:spLocks noGrp="1" noChangeArrowheads="1"/>
          </p:cNvSpPr>
          <p:nvPr>
            <p:ph type="ftr" sz="quarter" idx="11"/>
          </p:nvPr>
        </p:nvSpPr>
        <p:spPr>
          <a:ln/>
        </p:spPr>
        <p:txBody>
          <a:bodyPr/>
          <a:lstStyle>
            <a:lvl1pPr>
              <a:defRPr/>
            </a:lvl1pPr>
          </a:lstStyle>
          <a:p>
            <a:pPr>
              <a:defRPr/>
            </a:pPr>
            <a:r>
              <a:rPr lang="en-US">
                <a:solidFill>
                  <a:srgbClr val="000000"/>
                </a:solidFill>
              </a:rPr>
              <a:t>University of Wisconsin-Extension, Program Development and Evaluation</a:t>
            </a:r>
          </a:p>
        </p:txBody>
      </p:sp>
    </p:spTree>
    <p:extLst>
      <p:ext uri="{BB962C8B-B14F-4D97-AF65-F5344CB8AC3E}">
        <p14:creationId xmlns:p14="http://schemas.microsoft.com/office/powerpoint/2010/main" val="33641298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65DB64D6-A87B-4249-9E61-BFCAA1C9DA50}" type="slidenum">
              <a:rPr lang="en-US">
                <a:solidFill>
                  <a:srgbClr val="000000"/>
                </a:solidFill>
              </a:rPr>
              <a:pPr>
                <a:defRPr/>
              </a:pPr>
              <a:t>‹#›</a:t>
            </a:fld>
            <a:endParaRPr lang="en-US">
              <a:solidFill>
                <a:srgbClr val="000000"/>
              </a:solidFill>
            </a:endParaRPr>
          </a:p>
        </p:txBody>
      </p:sp>
      <p:sp>
        <p:nvSpPr>
          <p:cNvPr id="5" name="Rectangle 16"/>
          <p:cNvSpPr>
            <a:spLocks noGrp="1" noChangeArrowheads="1"/>
          </p:cNvSpPr>
          <p:nvPr>
            <p:ph type="ftr" sz="quarter" idx="11"/>
          </p:nvPr>
        </p:nvSpPr>
        <p:spPr>
          <a:ln/>
        </p:spPr>
        <p:txBody>
          <a:bodyPr/>
          <a:lstStyle>
            <a:lvl1pPr>
              <a:defRPr/>
            </a:lvl1pPr>
          </a:lstStyle>
          <a:p>
            <a:pPr>
              <a:defRPr/>
            </a:pPr>
            <a:r>
              <a:rPr lang="en-US">
                <a:solidFill>
                  <a:srgbClr val="000000"/>
                </a:solidFill>
              </a:rPr>
              <a:t>University of Wisconsin-Extension, Program Development and Evaluation</a:t>
            </a:r>
          </a:p>
        </p:txBody>
      </p:sp>
    </p:spTree>
    <p:extLst>
      <p:ext uri="{BB962C8B-B14F-4D97-AF65-F5344CB8AC3E}">
        <p14:creationId xmlns:p14="http://schemas.microsoft.com/office/powerpoint/2010/main" val="11269676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8"/>
          <p:cNvSpPr>
            <a:spLocks noGrp="1" noChangeArrowheads="1"/>
          </p:cNvSpPr>
          <p:nvPr>
            <p:ph type="sldNum" sz="quarter" idx="10"/>
          </p:nvPr>
        </p:nvSpPr>
        <p:spPr>
          <a:ln/>
        </p:spPr>
        <p:txBody>
          <a:bodyPr/>
          <a:lstStyle>
            <a:lvl1pPr>
              <a:defRPr/>
            </a:lvl1pPr>
          </a:lstStyle>
          <a:p>
            <a:pPr>
              <a:defRPr/>
            </a:pPr>
            <a:fld id="{FFDB2637-C836-44E7-93DD-CF8DAA05EE76}" type="slidenum">
              <a:rPr lang="en-US">
                <a:solidFill>
                  <a:srgbClr val="000000"/>
                </a:solidFill>
              </a:rPr>
              <a:pPr>
                <a:defRPr/>
              </a:pPr>
              <a:t>‹#›</a:t>
            </a:fld>
            <a:endParaRPr lang="en-US">
              <a:solidFill>
                <a:srgbClr val="000000"/>
              </a:solidFill>
            </a:endParaRPr>
          </a:p>
        </p:txBody>
      </p:sp>
      <p:sp>
        <p:nvSpPr>
          <p:cNvPr id="7" name="Rectangle 16"/>
          <p:cNvSpPr>
            <a:spLocks noGrp="1" noChangeArrowheads="1"/>
          </p:cNvSpPr>
          <p:nvPr>
            <p:ph type="ftr" sz="quarter" idx="11"/>
          </p:nvPr>
        </p:nvSpPr>
        <p:spPr>
          <a:ln/>
        </p:spPr>
        <p:txBody>
          <a:bodyPr/>
          <a:lstStyle>
            <a:lvl1pPr>
              <a:defRPr/>
            </a:lvl1pPr>
          </a:lstStyle>
          <a:p>
            <a:pPr>
              <a:defRPr/>
            </a:pPr>
            <a:r>
              <a:rPr lang="en-US">
                <a:solidFill>
                  <a:srgbClr val="000000"/>
                </a:solidFill>
              </a:rPr>
              <a:t>University of Wisconsin-Extension, Program Development and Evaluation</a:t>
            </a:r>
          </a:p>
        </p:txBody>
      </p:sp>
    </p:spTree>
    <p:extLst>
      <p:ext uri="{BB962C8B-B14F-4D97-AF65-F5344CB8AC3E}">
        <p14:creationId xmlns:p14="http://schemas.microsoft.com/office/powerpoint/2010/main" val="4293139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AC5C4B-F604-461C-B891-905768E5ACBF}" type="datetimeFigureOut">
              <a:rPr lang="en-US" smtClean="0"/>
              <a:pPr/>
              <a:t>11/18/2011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301D76-9338-4969-8CFC-21A138E5C136}"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0"/>
          </p:nvPr>
        </p:nvSpPr>
        <p:spPr>
          <a:ln/>
        </p:spPr>
        <p:txBody>
          <a:bodyPr/>
          <a:lstStyle>
            <a:lvl1pPr>
              <a:defRPr/>
            </a:lvl1pPr>
          </a:lstStyle>
          <a:p>
            <a:pPr>
              <a:defRPr/>
            </a:pPr>
            <a:fld id="{5D130F07-D40A-461C-8C75-91FB98F7CFA8}" type="slidenum">
              <a:rPr lang="en-US">
                <a:solidFill>
                  <a:srgbClr val="000000"/>
                </a:solidFill>
              </a:rPr>
              <a:pPr>
                <a:defRPr/>
              </a:pPr>
              <a:t>‹#›</a:t>
            </a:fld>
            <a:endParaRPr lang="en-US">
              <a:solidFill>
                <a:srgbClr val="000000"/>
              </a:solidFill>
            </a:endParaRPr>
          </a:p>
        </p:txBody>
      </p:sp>
      <p:sp>
        <p:nvSpPr>
          <p:cNvPr id="6" name="Rectangle 16"/>
          <p:cNvSpPr>
            <a:spLocks noGrp="1" noChangeArrowheads="1"/>
          </p:cNvSpPr>
          <p:nvPr>
            <p:ph type="ftr" sz="quarter" idx="11"/>
          </p:nvPr>
        </p:nvSpPr>
        <p:spPr>
          <a:ln/>
        </p:spPr>
        <p:txBody>
          <a:bodyPr/>
          <a:lstStyle>
            <a:lvl1pPr>
              <a:defRPr/>
            </a:lvl1pPr>
          </a:lstStyle>
          <a:p>
            <a:pPr>
              <a:defRPr/>
            </a:pPr>
            <a:r>
              <a:rPr lang="en-US">
                <a:solidFill>
                  <a:srgbClr val="000000"/>
                </a:solidFill>
              </a:rPr>
              <a:t>University of Wisconsin-Extension, Program Development and Evaluation</a:t>
            </a:r>
          </a:p>
        </p:txBody>
      </p:sp>
    </p:spTree>
    <p:extLst>
      <p:ext uri="{BB962C8B-B14F-4D97-AF65-F5344CB8AC3E}">
        <p14:creationId xmlns:p14="http://schemas.microsoft.com/office/powerpoint/2010/main" val="39916558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8"/>
          <p:cNvSpPr>
            <a:spLocks noGrp="1" noChangeArrowheads="1"/>
          </p:cNvSpPr>
          <p:nvPr>
            <p:ph type="sldNum" sz="quarter" idx="10"/>
          </p:nvPr>
        </p:nvSpPr>
        <p:spPr>
          <a:ln/>
        </p:spPr>
        <p:txBody>
          <a:bodyPr/>
          <a:lstStyle>
            <a:lvl1pPr>
              <a:defRPr/>
            </a:lvl1pPr>
          </a:lstStyle>
          <a:p>
            <a:pPr>
              <a:defRPr/>
            </a:pPr>
            <a:fld id="{A9A66EF4-B792-4726-8E91-D29AB9CCFF7D}" type="slidenum">
              <a:rPr lang="en-US">
                <a:solidFill>
                  <a:srgbClr val="000000"/>
                </a:solidFill>
              </a:rPr>
              <a:pPr>
                <a:defRPr/>
              </a:pPr>
              <a:t>‹#›</a:t>
            </a:fld>
            <a:endParaRPr lang="en-US">
              <a:solidFill>
                <a:srgbClr val="000000"/>
              </a:solidFill>
            </a:endParaRPr>
          </a:p>
        </p:txBody>
      </p:sp>
      <p:sp>
        <p:nvSpPr>
          <p:cNvPr id="5" name="Rectangle 16"/>
          <p:cNvSpPr>
            <a:spLocks noGrp="1" noChangeArrowheads="1"/>
          </p:cNvSpPr>
          <p:nvPr>
            <p:ph type="ftr" sz="quarter" idx="11"/>
          </p:nvPr>
        </p:nvSpPr>
        <p:spPr>
          <a:ln/>
        </p:spPr>
        <p:txBody>
          <a:bodyPr/>
          <a:lstStyle>
            <a:lvl1pPr>
              <a:defRPr/>
            </a:lvl1pPr>
          </a:lstStyle>
          <a:p>
            <a:pPr>
              <a:defRPr/>
            </a:pPr>
            <a:r>
              <a:rPr lang="en-US">
                <a:solidFill>
                  <a:srgbClr val="000000"/>
                </a:solidFill>
              </a:rPr>
              <a:t>University of Wisconsin-Extension, Program Development and Evaluation</a:t>
            </a:r>
          </a:p>
        </p:txBody>
      </p:sp>
    </p:spTree>
    <p:extLst>
      <p:ext uri="{BB962C8B-B14F-4D97-AF65-F5344CB8AC3E}">
        <p14:creationId xmlns:p14="http://schemas.microsoft.com/office/powerpoint/2010/main" val="3602570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AC5C4B-F604-461C-B891-905768E5ACBF}" type="datetimeFigureOut">
              <a:rPr lang="en-US" smtClean="0"/>
              <a:pPr/>
              <a:t>11/18/2011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301D76-9338-4969-8CFC-21A138E5C13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AC5C4B-F604-461C-B891-905768E5ACBF}" type="datetimeFigureOut">
              <a:rPr lang="en-US" smtClean="0"/>
              <a:pPr/>
              <a:t>11/18/2011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301D76-9338-4969-8CFC-21A138E5C13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AC5C4B-F604-461C-B891-905768E5ACBF}" type="datetimeFigureOut">
              <a:rPr lang="en-US" smtClean="0"/>
              <a:pPr/>
              <a:t>11/18/2011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301D76-9338-4969-8CFC-21A138E5C13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AC5C4B-F604-461C-B891-905768E5ACBF}" type="datetimeFigureOut">
              <a:rPr lang="en-US" smtClean="0"/>
              <a:pPr/>
              <a:t>11/18/2011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301D76-9338-4969-8CFC-21A138E5C13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3.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6" Type="http://schemas.openxmlformats.org/officeDocument/2006/relationships/image" Target="../media/image1.pn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theme" Target="../theme/theme4.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AC5C4B-F604-461C-B891-905768E5ACBF}" type="datetimeFigureOut">
              <a:rPr lang="en-US" smtClean="0"/>
              <a:pPr/>
              <a:t>11/18/2011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301D76-9338-4969-8CFC-21A138E5C13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r>
              <a:rPr lang="it-IT">
                <a:solidFill>
                  <a:srgbClr val="000000"/>
                </a:solidFill>
              </a:rPr>
              <a:t>Michael Quinn Patton              AEA 2010</a:t>
            </a: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659B7BDD-ECDD-4113-8DDE-866654E82B1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9385187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5" name="Rectangle 7"/>
          <p:cNvSpPr>
            <a:spLocks noChangeArrowheads="1"/>
          </p:cNvSpPr>
          <p:nvPr/>
        </p:nvSpPr>
        <p:spPr bwMode="auto">
          <a:xfrm>
            <a:off x="0" y="0"/>
            <a:ext cx="9144000" cy="1371600"/>
          </a:xfrm>
          <a:prstGeom prst="rect">
            <a:avLst/>
          </a:prstGeom>
          <a:solidFill>
            <a:schemeClr val="bg1">
              <a:lumMod val="85000"/>
            </a:schemeClr>
          </a:solidFill>
          <a:ln w="9525">
            <a:noFill/>
            <a:miter lim="800000"/>
            <a:headEnd/>
            <a:tailEnd/>
          </a:ln>
          <a:effectLst/>
        </p:spPr>
        <p:txBody>
          <a:bodyPr wrap="none" anchor="ctr"/>
          <a:lstStyle/>
          <a:p>
            <a:pPr algn="r" fontAlgn="base">
              <a:spcBef>
                <a:spcPct val="0"/>
              </a:spcBef>
              <a:spcAft>
                <a:spcPct val="0"/>
              </a:spcAft>
              <a:defRPr/>
            </a:pPr>
            <a:endParaRPr lang="en-US" sz="1400">
              <a:solidFill>
                <a:srgbClr val="000000"/>
              </a:solidFill>
            </a:endParaRPr>
          </a:p>
        </p:txBody>
      </p:sp>
      <p:sp>
        <p:nvSpPr>
          <p:cNvPr id="1027" name="Rectangle 2"/>
          <p:cNvSpPr>
            <a:spLocks noGrp="1" noChangeArrowheads="1"/>
          </p:cNvSpPr>
          <p:nvPr>
            <p:ph type="title"/>
          </p:nvPr>
        </p:nvSpPr>
        <p:spPr bwMode="auto">
          <a:xfrm>
            <a:off x="457200" y="228600"/>
            <a:ext cx="8229600" cy="1143000"/>
          </a:xfrm>
          <a:prstGeom prst="rect">
            <a:avLst/>
          </a:prstGeom>
          <a:noFill/>
          <a:ln w="9525">
            <a:noFill/>
            <a:miter lim="800000"/>
            <a:headEnd/>
            <a:tailEnd/>
          </a:ln>
        </p:spPr>
        <p:txBody>
          <a:bodyPr vert="horz" wrap="square" lIns="91440" tIns="45720" rIns="91440" bIns="45720" numCol="1" anchor="t" anchorCtr="1" compatLnSpc="1">
            <a:prstTxWarp prst="textNoShape">
              <a:avLst/>
            </a:prstTxWarp>
          </a:bodyPr>
          <a:lstStyle/>
          <a:p>
            <a:pPr lvl="0"/>
            <a:r>
              <a:rPr lang="en-US" smtClean="0"/>
              <a:t>Click to edit Master </a:t>
            </a:r>
            <a:br>
              <a:rPr lang="en-US" smtClean="0"/>
            </a:br>
            <a:r>
              <a:rPr lang="en-US" smtClean="0"/>
              <a:t>title style</a:t>
            </a:r>
            <a:br>
              <a:rPr lang="en-US" smtClean="0"/>
            </a:br>
            <a:endParaRPr lang="en-US" smtClean="0"/>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solidFill>
                  <a:srgbClr val="000000"/>
                </a:solidFill>
                <a:latin typeface="Arial" charset="0"/>
                <a:ea typeface="+mn-ea"/>
                <a:cs typeface="+mn-cs"/>
              </a:defRPr>
            </a:lvl1pPr>
          </a:lstStyle>
          <a:p>
            <a:pPr fontAlgn="base">
              <a:spcBef>
                <a:spcPct val="0"/>
              </a:spcBef>
              <a:spcAft>
                <a:spcPct val="0"/>
              </a:spcAft>
              <a:defRPr/>
            </a:pPr>
            <a:endParaRPr lang="en-US" sz="1400"/>
          </a:p>
        </p:txBody>
      </p:sp>
      <p:sp>
        <p:nvSpPr>
          <p:cNvPr id="71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a:solidFill>
                  <a:srgbClr val="000000"/>
                </a:solidFill>
                <a:latin typeface="Arial" charset="0"/>
                <a:ea typeface="+mn-ea"/>
                <a:cs typeface="+mn-cs"/>
              </a:defRPr>
            </a:lvl1pPr>
          </a:lstStyle>
          <a:p>
            <a:pPr fontAlgn="base">
              <a:spcBef>
                <a:spcPct val="0"/>
              </a:spcBef>
              <a:spcAft>
                <a:spcPct val="0"/>
              </a:spcAft>
              <a:defRPr/>
            </a:pPr>
            <a:endParaRPr lang="en-US" sz="1400"/>
          </a:p>
        </p:txBody>
      </p:sp>
      <p:sp>
        <p:nvSpPr>
          <p:cNvPr id="71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rgbClr val="000000"/>
                </a:solidFill>
                <a:latin typeface="Arial" charset="0"/>
                <a:ea typeface="ＭＳ Ｐゴシック" pitchFamily="-109" charset="-128"/>
                <a:cs typeface="+mn-cs"/>
              </a:defRPr>
            </a:lvl1pPr>
          </a:lstStyle>
          <a:p>
            <a:pPr fontAlgn="base">
              <a:spcBef>
                <a:spcPct val="0"/>
              </a:spcBef>
              <a:spcAft>
                <a:spcPct val="0"/>
              </a:spcAft>
              <a:defRPr/>
            </a:pPr>
            <a:fld id="{F99234DA-BF4A-4C30-974C-E813DA3114AE}" type="slidenum">
              <a:rPr lang="en-US" sz="1400"/>
              <a:pPr fontAlgn="base">
                <a:spcBef>
                  <a:spcPct val="0"/>
                </a:spcBef>
                <a:spcAft>
                  <a:spcPct val="0"/>
                </a:spcAft>
                <a:defRPr/>
              </a:pPr>
              <a:t>‹#›</a:t>
            </a:fld>
            <a:endParaRPr lang="en-US" sz="1400"/>
          </a:p>
        </p:txBody>
      </p:sp>
      <p:sp>
        <p:nvSpPr>
          <p:cNvPr id="7176" name="Line 8"/>
          <p:cNvSpPr>
            <a:spLocks noChangeShapeType="1"/>
          </p:cNvSpPr>
          <p:nvPr/>
        </p:nvSpPr>
        <p:spPr bwMode="auto">
          <a:xfrm flipV="1">
            <a:off x="0" y="1371600"/>
            <a:ext cx="9144000" cy="22225"/>
          </a:xfrm>
          <a:prstGeom prst="line">
            <a:avLst/>
          </a:prstGeom>
          <a:noFill/>
          <a:ln w="25400">
            <a:solidFill>
              <a:schemeClr val="tx1"/>
            </a:solidFill>
            <a:round/>
            <a:headEnd/>
            <a:tailEnd/>
          </a:ln>
          <a:effectLst/>
        </p:spPr>
        <p:txBody>
          <a:bodyPr wrap="none" anchor="ctr"/>
          <a:lstStyle/>
          <a:p>
            <a:pPr algn="r" fontAlgn="base">
              <a:spcBef>
                <a:spcPct val="0"/>
              </a:spcBef>
              <a:spcAft>
                <a:spcPct val="0"/>
              </a:spcAft>
              <a:defRPr/>
            </a:pPr>
            <a:endParaRPr lang="en-US" sz="1400">
              <a:solidFill>
                <a:srgbClr val="000000"/>
              </a:solidFill>
            </a:endParaRPr>
          </a:p>
        </p:txBody>
      </p:sp>
    </p:spTree>
    <p:extLst>
      <p:ext uri="{BB962C8B-B14F-4D97-AF65-F5344CB8AC3E}">
        <p14:creationId xmlns:p14="http://schemas.microsoft.com/office/powerpoint/2010/main" val="187845207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p:txStyles>
    <p:titleStyle>
      <a:lvl1pPr algn="ctr" rtl="0" eaLnBrk="0" fontAlgn="base" hangingPunct="0">
        <a:lnSpc>
          <a:spcPts val="3725"/>
        </a:lnSpc>
        <a:spcBef>
          <a:spcPct val="0"/>
        </a:spcBef>
        <a:spcAft>
          <a:spcPct val="0"/>
        </a:spcAft>
        <a:defRPr sz="3600" b="1">
          <a:solidFill>
            <a:schemeClr val="tx1"/>
          </a:solidFill>
          <a:latin typeface="+mj-lt"/>
          <a:ea typeface="ＭＳ Ｐゴシック" pitchFamily="-109" charset="-128"/>
          <a:cs typeface="ＭＳ Ｐゴシック" pitchFamily="-109" charset="-128"/>
        </a:defRPr>
      </a:lvl1pPr>
      <a:lvl2pPr algn="ctr" rtl="0" eaLnBrk="0" fontAlgn="base" hangingPunct="0">
        <a:lnSpc>
          <a:spcPts val="3725"/>
        </a:lnSpc>
        <a:spcBef>
          <a:spcPct val="0"/>
        </a:spcBef>
        <a:spcAft>
          <a:spcPct val="0"/>
        </a:spcAft>
        <a:defRPr sz="3600" b="1">
          <a:solidFill>
            <a:schemeClr val="tx1"/>
          </a:solidFill>
          <a:latin typeface="Arial" charset="0"/>
          <a:ea typeface="ＭＳ Ｐゴシック" pitchFamily="-109" charset="-128"/>
          <a:cs typeface="ＭＳ Ｐゴシック" pitchFamily="-109" charset="-128"/>
        </a:defRPr>
      </a:lvl2pPr>
      <a:lvl3pPr algn="ctr" rtl="0" eaLnBrk="0" fontAlgn="base" hangingPunct="0">
        <a:lnSpc>
          <a:spcPts val="3725"/>
        </a:lnSpc>
        <a:spcBef>
          <a:spcPct val="0"/>
        </a:spcBef>
        <a:spcAft>
          <a:spcPct val="0"/>
        </a:spcAft>
        <a:defRPr sz="3600" b="1">
          <a:solidFill>
            <a:schemeClr val="tx1"/>
          </a:solidFill>
          <a:latin typeface="Arial" charset="0"/>
          <a:ea typeface="ＭＳ Ｐゴシック" pitchFamily="-109" charset="-128"/>
          <a:cs typeface="ＭＳ Ｐゴシック" pitchFamily="-109" charset="-128"/>
        </a:defRPr>
      </a:lvl3pPr>
      <a:lvl4pPr algn="ctr" rtl="0" eaLnBrk="0" fontAlgn="base" hangingPunct="0">
        <a:lnSpc>
          <a:spcPts val="3725"/>
        </a:lnSpc>
        <a:spcBef>
          <a:spcPct val="0"/>
        </a:spcBef>
        <a:spcAft>
          <a:spcPct val="0"/>
        </a:spcAft>
        <a:defRPr sz="3600" b="1">
          <a:solidFill>
            <a:schemeClr val="tx1"/>
          </a:solidFill>
          <a:latin typeface="Arial" charset="0"/>
          <a:ea typeface="ＭＳ Ｐゴシック" pitchFamily="-109" charset="-128"/>
          <a:cs typeface="ＭＳ Ｐゴシック" pitchFamily="-109" charset="-128"/>
        </a:defRPr>
      </a:lvl4pPr>
      <a:lvl5pPr algn="ctr" rtl="0" eaLnBrk="0" fontAlgn="base" hangingPunct="0">
        <a:lnSpc>
          <a:spcPts val="3725"/>
        </a:lnSpc>
        <a:spcBef>
          <a:spcPct val="0"/>
        </a:spcBef>
        <a:spcAft>
          <a:spcPct val="0"/>
        </a:spcAft>
        <a:defRPr sz="3600" b="1">
          <a:solidFill>
            <a:schemeClr val="tx1"/>
          </a:solidFill>
          <a:latin typeface="Arial" charset="0"/>
          <a:ea typeface="ＭＳ Ｐゴシック" pitchFamily="-109" charset="-128"/>
          <a:cs typeface="ＭＳ Ｐゴシック" pitchFamily="-109"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pitchFamily="-109" charset="-128"/>
          <a:cs typeface="ＭＳ Ｐゴシック" pitchFamily="-109" charset="-128"/>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pitchFamily="-109" charset="-128"/>
          <a:cs typeface="ＭＳ Ｐゴシック"/>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pitchFamily="-109"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9"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9" charset="-128"/>
          <a:cs typeface="ＭＳ Ｐゴシック"/>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7" name="Rectangle 15"/>
          <p:cNvSpPr>
            <a:spLocks noChangeArrowheads="1"/>
          </p:cNvSpPr>
          <p:nvPr/>
        </p:nvSpPr>
        <p:spPr bwMode="auto">
          <a:xfrm>
            <a:off x="0" y="6172200"/>
            <a:ext cx="9144000" cy="685800"/>
          </a:xfrm>
          <a:prstGeom prst="rect">
            <a:avLst/>
          </a:prstGeom>
          <a:gradFill rotWithShape="0">
            <a:gsLst>
              <a:gs pos="0">
                <a:srgbClr val="CCCC99"/>
              </a:gs>
              <a:gs pos="100000">
                <a:srgbClr val="FFFFFF"/>
              </a:gs>
            </a:gsLst>
            <a:lin ang="0" scaled="1"/>
          </a:gradFill>
          <a:ln w="9525">
            <a:noFill/>
            <a:miter lim="800000"/>
            <a:headEnd/>
            <a:tailEnd/>
          </a:ln>
          <a:effectLst/>
        </p:spPr>
        <p:txBody>
          <a:bodyPr wrap="none" anchor="ctr"/>
          <a:lstStyle/>
          <a:p>
            <a:pPr fontAlgn="base">
              <a:spcBef>
                <a:spcPct val="0"/>
              </a:spcBef>
              <a:spcAft>
                <a:spcPct val="0"/>
              </a:spcAft>
              <a:defRPr/>
            </a:pPr>
            <a:endParaRPr lang="en-US" sz="1600">
              <a:solidFill>
                <a:srgbClr val="000000"/>
              </a:solidFill>
              <a:latin typeface="HandelGotDBol" pitchFamily="34" charset="0"/>
              <a:ea typeface="ＭＳ Ｐゴシック" pitchFamily="57" charset="-128"/>
            </a:endParaRPr>
          </a:p>
        </p:txBody>
      </p:sp>
      <p:sp>
        <p:nvSpPr>
          <p:cNvPr id="3075" name="Rectangle 4"/>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6" name="Rectangle 5"/>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0" name="Rectangle 8"/>
          <p:cNvSpPr>
            <a:spLocks noGrp="1" noChangeArrowheads="1"/>
          </p:cNvSpPr>
          <p:nvPr>
            <p:ph type="sldNum" sz="quarter" idx="4"/>
          </p:nvPr>
        </p:nvSpPr>
        <p:spPr bwMode="auto">
          <a:xfrm>
            <a:off x="7923213" y="6356350"/>
            <a:ext cx="609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1" smtClean="0">
                <a:latin typeface="HandelGotDMed" pitchFamily="2" charset="0"/>
              </a:defRPr>
            </a:lvl1pPr>
          </a:lstStyle>
          <a:p>
            <a:pPr fontAlgn="base">
              <a:spcBef>
                <a:spcPct val="0"/>
              </a:spcBef>
              <a:spcAft>
                <a:spcPct val="0"/>
              </a:spcAft>
              <a:defRPr/>
            </a:pPr>
            <a:fld id="{B177C6B8-6F9E-4243-A9A5-6227089CCD7D}" type="slidenum">
              <a:rPr lang="en-US">
                <a:solidFill>
                  <a:srgbClr val="000000"/>
                </a:solidFill>
                <a:ea typeface="ＭＳ Ｐゴシック" pitchFamily="57" charset="-128"/>
              </a:rPr>
              <a:pPr fontAlgn="base">
                <a:spcBef>
                  <a:spcPct val="0"/>
                </a:spcBef>
                <a:spcAft>
                  <a:spcPct val="0"/>
                </a:spcAft>
                <a:defRPr/>
              </a:pPr>
              <a:t>‹#›</a:t>
            </a:fld>
            <a:endParaRPr lang="en-US">
              <a:solidFill>
                <a:srgbClr val="000000"/>
              </a:solidFill>
              <a:ea typeface="ＭＳ Ｐゴシック" pitchFamily="57" charset="-128"/>
            </a:endParaRPr>
          </a:p>
        </p:txBody>
      </p:sp>
      <p:pic>
        <p:nvPicPr>
          <p:cNvPr id="3078" name="Picture 9" descr="EXTLOGOM"/>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85800" y="6324600"/>
            <a:ext cx="12954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8" name="Rectangle 16"/>
          <p:cNvSpPr>
            <a:spLocks noGrp="1" noChangeArrowheads="1"/>
          </p:cNvSpPr>
          <p:nvPr>
            <p:ph type="ftr" sz="quarter" idx="3"/>
          </p:nvPr>
        </p:nvSpPr>
        <p:spPr bwMode="auto">
          <a:xfrm>
            <a:off x="2057400" y="6400800"/>
            <a:ext cx="571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200" smtClean="0">
                <a:latin typeface="HandelGotDMed" pitchFamily="2" charset="0"/>
              </a:defRPr>
            </a:lvl1pPr>
          </a:lstStyle>
          <a:p>
            <a:pPr fontAlgn="base">
              <a:spcBef>
                <a:spcPct val="0"/>
              </a:spcBef>
              <a:spcAft>
                <a:spcPct val="0"/>
              </a:spcAft>
              <a:defRPr/>
            </a:pPr>
            <a:r>
              <a:rPr lang="en-US">
                <a:solidFill>
                  <a:srgbClr val="000000"/>
                </a:solidFill>
                <a:ea typeface="ＭＳ Ｐゴシック" pitchFamily="57" charset="-128"/>
              </a:rPr>
              <a:t>University of Wisconsin-Extension, Program Development and Evaluation</a:t>
            </a:r>
          </a:p>
        </p:txBody>
      </p:sp>
    </p:spTree>
    <p:extLst>
      <p:ext uri="{BB962C8B-B14F-4D97-AF65-F5344CB8AC3E}">
        <p14:creationId xmlns:p14="http://schemas.microsoft.com/office/powerpoint/2010/main" val="242564512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Lst>
  <p:hf hdr="0" dt="0"/>
  <p:txStyles>
    <p:titleStyle>
      <a:lvl1pPr algn="ctr" rtl="0" eaLnBrk="0" fontAlgn="base" hangingPunct="0">
        <a:spcBef>
          <a:spcPct val="0"/>
        </a:spcBef>
        <a:spcAft>
          <a:spcPct val="0"/>
        </a:spcAft>
        <a:defRPr sz="3200">
          <a:solidFill>
            <a:schemeClr val="tx2"/>
          </a:solidFill>
          <a:latin typeface="+mj-lt"/>
          <a:ea typeface="ＭＳ Ｐゴシック" pitchFamily="57" charset="-128"/>
          <a:cs typeface="ＭＳ Ｐゴシック" pitchFamily="57" charset="-128"/>
        </a:defRPr>
      </a:lvl1pPr>
      <a:lvl2pPr algn="ctr" rtl="0" eaLnBrk="0" fontAlgn="base" hangingPunct="0">
        <a:spcBef>
          <a:spcPct val="0"/>
        </a:spcBef>
        <a:spcAft>
          <a:spcPct val="0"/>
        </a:spcAft>
        <a:defRPr sz="3200">
          <a:solidFill>
            <a:schemeClr val="tx2"/>
          </a:solidFill>
          <a:latin typeface="HandelGotDLig" pitchFamily="34" charset="0"/>
          <a:ea typeface="ＭＳ Ｐゴシック" pitchFamily="57" charset="-128"/>
          <a:cs typeface="ＭＳ Ｐゴシック" pitchFamily="57" charset="-128"/>
        </a:defRPr>
      </a:lvl2pPr>
      <a:lvl3pPr algn="ctr" rtl="0" eaLnBrk="0" fontAlgn="base" hangingPunct="0">
        <a:spcBef>
          <a:spcPct val="0"/>
        </a:spcBef>
        <a:spcAft>
          <a:spcPct val="0"/>
        </a:spcAft>
        <a:defRPr sz="3200">
          <a:solidFill>
            <a:schemeClr val="tx2"/>
          </a:solidFill>
          <a:latin typeface="HandelGotDLig" pitchFamily="34" charset="0"/>
          <a:ea typeface="ＭＳ Ｐゴシック" pitchFamily="57" charset="-128"/>
          <a:cs typeface="ＭＳ Ｐゴシック" pitchFamily="57" charset="-128"/>
        </a:defRPr>
      </a:lvl3pPr>
      <a:lvl4pPr algn="ctr" rtl="0" eaLnBrk="0" fontAlgn="base" hangingPunct="0">
        <a:spcBef>
          <a:spcPct val="0"/>
        </a:spcBef>
        <a:spcAft>
          <a:spcPct val="0"/>
        </a:spcAft>
        <a:defRPr sz="3200">
          <a:solidFill>
            <a:schemeClr val="tx2"/>
          </a:solidFill>
          <a:latin typeface="HandelGotDLig" pitchFamily="34" charset="0"/>
          <a:ea typeface="ＭＳ Ｐゴシック" pitchFamily="57" charset="-128"/>
          <a:cs typeface="ＭＳ Ｐゴシック" pitchFamily="57" charset="-128"/>
        </a:defRPr>
      </a:lvl4pPr>
      <a:lvl5pPr algn="ctr" rtl="0" eaLnBrk="0" fontAlgn="base" hangingPunct="0">
        <a:spcBef>
          <a:spcPct val="0"/>
        </a:spcBef>
        <a:spcAft>
          <a:spcPct val="0"/>
        </a:spcAft>
        <a:defRPr sz="3200">
          <a:solidFill>
            <a:schemeClr val="tx2"/>
          </a:solidFill>
          <a:latin typeface="HandelGotDLig" pitchFamily="34" charset="0"/>
          <a:ea typeface="ＭＳ Ｐゴシック" pitchFamily="57" charset="-128"/>
          <a:cs typeface="ＭＳ Ｐゴシック" pitchFamily="57" charset="-128"/>
        </a:defRPr>
      </a:lvl5pPr>
      <a:lvl6pPr marL="457200" algn="ctr" rtl="0" eaLnBrk="0" fontAlgn="base" hangingPunct="0">
        <a:spcBef>
          <a:spcPct val="0"/>
        </a:spcBef>
        <a:spcAft>
          <a:spcPct val="0"/>
        </a:spcAft>
        <a:defRPr sz="3200">
          <a:solidFill>
            <a:schemeClr val="tx2"/>
          </a:solidFill>
          <a:latin typeface="HandelGotDLig" pitchFamily="34" charset="0"/>
        </a:defRPr>
      </a:lvl6pPr>
      <a:lvl7pPr marL="914400" algn="ctr" rtl="0" eaLnBrk="0" fontAlgn="base" hangingPunct="0">
        <a:spcBef>
          <a:spcPct val="0"/>
        </a:spcBef>
        <a:spcAft>
          <a:spcPct val="0"/>
        </a:spcAft>
        <a:defRPr sz="3200">
          <a:solidFill>
            <a:schemeClr val="tx2"/>
          </a:solidFill>
          <a:latin typeface="HandelGotDLig" pitchFamily="34" charset="0"/>
        </a:defRPr>
      </a:lvl7pPr>
      <a:lvl8pPr marL="1371600" algn="ctr" rtl="0" eaLnBrk="0" fontAlgn="base" hangingPunct="0">
        <a:spcBef>
          <a:spcPct val="0"/>
        </a:spcBef>
        <a:spcAft>
          <a:spcPct val="0"/>
        </a:spcAft>
        <a:defRPr sz="3200">
          <a:solidFill>
            <a:schemeClr val="tx2"/>
          </a:solidFill>
          <a:latin typeface="HandelGotDLig" pitchFamily="34" charset="0"/>
        </a:defRPr>
      </a:lvl8pPr>
      <a:lvl9pPr marL="1828800" algn="ctr" rtl="0" eaLnBrk="0" fontAlgn="base" hangingPunct="0">
        <a:spcBef>
          <a:spcPct val="0"/>
        </a:spcBef>
        <a:spcAft>
          <a:spcPct val="0"/>
        </a:spcAft>
        <a:defRPr sz="3200">
          <a:solidFill>
            <a:schemeClr val="tx2"/>
          </a:solidFill>
          <a:latin typeface="HandelGotDLig"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57" charset="-128"/>
          <a:cs typeface="ＭＳ Ｐゴシック" pitchFamily="57"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57"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57"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57"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5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5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5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5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5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hogle@wisc.edu"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22.xml"/><Relationship Id="rId7" Type="http://schemas.openxmlformats.org/officeDocument/2006/relationships/oleObject" Target="../embeddings/Microsoft_Excel_97-2003_Worksheet2.xls"/><Relationship Id="rId2" Type="http://schemas.openxmlformats.org/officeDocument/2006/relationships/slideLayout" Target="../slideLayouts/slideLayout32.xml"/><Relationship Id="rId1" Type="http://schemas.openxmlformats.org/officeDocument/2006/relationships/vmlDrawing" Target="../drawings/vmlDrawing1.vml"/><Relationship Id="rId6" Type="http://schemas.openxmlformats.org/officeDocument/2006/relationships/image" Target="../media/image15.png"/><Relationship Id="rId5" Type="http://schemas.openxmlformats.org/officeDocument/2006/relationships/oleObject" Target="../embeddings/Microsoft_Excel_97-2003_Worksheet1.xls"/><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2.xml"/><Relationship Id="rId1" Type="http://schemas.openxmlformats.org/officeDocument/2006/relationships/vmlDrawing" Target="../drawings/vmlDrawing2.vml"/><Relationship Id="rId6" Type="http://schemas.openxmlformats.org/officeDocument/2006/relationships/image" Target="../media/image17.png"/><Relationship Id="rId5" Type="http://schemas.openxmlformats.org/officeDocument/2006/relationships/oleObject" Target="../embeddings/Microsoft_Excel_97-2003_Worksheet3.xls"/><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idx="4294967295"/>
          </p:nvPr>
        </p:nvSpPr>
        <p:spPr>
          <a:xfrm>
            <a:off x="685800" y="1600200"/>
            <a:ext cx="8229600" cy="1828800"/>
          </a:xfrm>
        </p:spPr>
        <p:txBody>
          <a:bodyPr>
            <a:normAutofit fontScale="90000"/>
          </a:bodyPr>
          <a:lstStyle/>
          <a:p>
            <a:pPr algn="l"/>
            <a:r>
              <a:rPr lang="en-US" sz="3600" dirty="0" smtClean="0">
                <a:solidFill>
                  <a:srgbClr val="FF0000"/>
                </a:solidFill>
              </a:rPr>
              <a:t>Linear Logic Modeling in the Non-Linear World of Translational Research Infrastructure</a:t>
            </a:r>
            <a:r>
              <a:rPr lang="en-US" dirty="0" smtClean="0">
                <a:solidFill>
                  <a:srgbClr val="D31245"/>
                </a:solidFill>
                <a:ea typeface="ＭＳ Ｐゴシック" charset="-128"/>
              </a:rPr>
              <a:t/>
            </a:r>
            <a:br>
              <a:rPr lang="en-US" dirty="0" smtClean="0">
                <a:solidFill>
                  <a:srgbClr val="D31245"/>
                </a:solidFill>
                <a:ea typeface="ＭＳ Ｐゴシック" charset="-128"/>
              </a:rPr>
            </a:br>
            <a:endParaRPr lang="en-US" dirty="0" smtClean="0">
              <a:solidFill>
                <a:srgbClr val="D31245"/>
              </a:solidFill>
              <a:ea typeface="ＭＳ Ｐゴシック" charset="-128"/>
            </a:endParaRPr>
          </a:p>
        </p:txBody>
      </p:sp>
      <p:sp>
        <p:nvSpPr>
          <p:cNvPr id="2051" name="Subtitle 2"/>
          <p:cNvSpPr>
            <a:spLocks noGrp="1"/>
          </p:cNvSpPr>
          <p:nvPr>
            <p:ph type="subTitle" idx="4294967295"/>
          </p:nvPr>
        </p:nvSpPr>
        <p:spPr>
          <a:xfrm>
            <a:off x="1524000" y="3048000"/>
            <a:ext cx="7620000" cy="3505200"/>
          </a:xfrm>
        </p:spPr>
        <p:txBody>
          <a:bodyPr/>
          <a:lstStyle/>
          <a:p>
            <a:pPr eaLnBrk="1" hangingPunct="1">
              <a:lnSpc>
                <a:spcPct val="90000"/>
              </a:lnSpc>
              <a:buFontTx/>
              <a:buNone/>
            </a:pPr>
            <a:r>
              <a:rPr lang="en-US" sz="2400" dirty="0" smtClean="0">
                <a:ea typeface="ＭＳ Ｐゴシック" charset="-128"/>
              </a:rPr>
              <a:t>American Evaluation Association - Anaheim</a:t>
            </a:r>
          </a:p>
          <a:p>
            <a:pPr eaLnBrk="1" hangingPunct="1">
              <a:lnSpc>
                <a:spcPct val="90000"/>
              </a:lnSpc>
              <a:buFontTx/>
              <a:buNone/>
            </a:pPr>
            <a:r>
              <a:rPr lang="en-US" sz="1600" dirty="0" smtClean="0">
                <a:ea typeface="ＭＳ Ｐゴシック" charset="-128"/>
              </a:rPr>
              <a:t>November 5, 2011</a:t>
            </a:r>
          </a:p>
          <a:p>
            <a:pPr eaLnBrk="1" hangingPunct="1">
              <a:lnSpc>
                <a:spcPct val="90000"/>
              </a:lnSpc>
              <a:buFontTx/>
              <a:buNone/>
            </a:pPr>
            <a:endParaRPr lang="en-US" sz="1600" dirty="0" smtClean="0">
              <a:ea typeface="ＭＳ Ｐゴシック" charset="-128"/>
            </a:endParaRPr>
          </a:p>
          <a:p>
            <a:pPr eaLnBrk="1" hangingPunct="1">
              <a:lnSpc>
                <a:spcPct val="90000"/>
              </a:lnSpc>
              <a:buFontTx/>
              <a:buNone/>
            </a:pPr>
            <a:r>
              <a:rPr lang="en-US" sz="2000" dirty="0" smtClean="0">
                <a:ea typeface="ＭＳ Ｐゴシック" charset="-128"/>
              </a:rPr>
              <a:t>Janice A. Hogle, PhD; D. Paul Moberg, PhD; </a:t>
            </a:r>
          </a:p>
          <a:p>
            <a:pPr eaLnBrk="1" hangingPunct="1">
              <a:lnSpc>
                <a:spcPct val="90000"/>
              </a:lnSpc>
              <a:buFontTx/>
              <a:buNone/>
            </a:pPr>
            <a:r>
              <a:rPr lang="en-US" sz="2000" dirty="0" smtClean="0">
                <a:ea typeface="ＭＳ Ｐゴシック" charset="-128"/>
              </a:rPr>
              <a:t>Christina J. Hower, MA; Bobbi Bradley, MPH</a:t>
            </a:r>
          </a:p>
          <a:p>
            <a:pPr eaLnBrk="1" hangingPunct="1">
              <a:lnSpc>
                <a:spcPct val="90000"/>
              </a:lnSpc>
              <a:buFontTx/>
              <a:buNone/>
            </a:pPr>
            <a:endParaRPr lang="en-US" sz="2000" dirty="0" smtClean="0">
              <a:ea typeface="ＭＳ Ｐゴシック" charset="-128"/>
            </a:endParaRPr>
          </a:p>
          <a:p>
            <a:pPr eaLnBrk="1" hangingPunct="1">
              <a:lnSpc>
                <a:spcPct val="90000"/>
              </a:lnSpc>
              <a:buFontTx/>
              <a:buNone/>
            </a:pPr>
            <a:r>
              <a:rPr lang="en-US" sz="1800" dirty="0" smtClean="0">
                <a:ea typeface="ＭＳ Ｐゴシック" charset="-128"/>
              </a:rPr>
              <a:t>UW Institute for Clinical and Translational Research (ICTR)</a:t>
            </a:r>
          </a:p>
          <a:p>
            <a:pPr eaLnBrk="1" hangingPunct="1">
              <a:lnSpc>
                <a:spcPct val="90000"/>
              </a:lnSpc>
              <a:buFontTx/>
              <a:buNone/>
            </a:pPr>
            <a:r>
              <a:rPr lang="en-US" sz="1800" dirty="0" smtClean="0">
                <a:ea typeface="ＭＳ Ｐゴシック" charset="-128"/>
              </a:rPr>
              <a:t>ICTR Evaluation Office</a:t>
            </a:r>
          </a:p>
          <a:p>
            <a:pPr eaLnBrk="1" hangingPunct="1">
              <a:lnSpc>
                <a:spcPct val="90000"/>
              </a:lnSpc>
              <a:buFontTx/>
              <a:buNone/>
            </a:pPr>
            <a:r>
              <a:rPr lang="en-US" sz="1600" dirty="0" smtClean="0">
                <a:ea typeface="ＭＳ Ｐゴシック" charset="-128"/>
              </a:rPr>
              <a:t>School of Medicine and Public Health, University of Wisconsin-Madison</a:t>
            </a:r>
          </a:p>
          <a:p>
            <a:pPr eaLnBrk="1" hangingPunct="1">
              <a:lnSpc>
                <a:spcPct val="90000"/>
              </a:lnSpc>
              <a:buFontTx/>
              <a:buNone/>
            </a:pPr>
            <a:r>
              <a:rPr lang="en-US" sz="1600" dirty="0" smtClean="0">
                <a:ea typeface="ＭＳ Ｐゴシック" charset="-128"/>
              </a:rPr>
              <a:t>Marshfield Clinic, Marshfield, Wisconsin</a:t>
            </a:r>
          </a:p>
          <a:p>
            <a:pPr eaLnBrk="1" hangingPunct="1">
              <a:lnSpc>
                <a:spcPct val="90000"/>
              </a:lnSpc>
              <a:buFontTx/>
              <a:buNone/>
            </a:pPr>
            <a:r>
              <a:rPr lang="en-US" sz="1600" dirty="0" smtClean="0">
                <a:ea typeface="ＭＳ Ｐゴシック" charset="-128"/>
                <a:hlinkClick r:id="rId3"/>
              </a:rPr>
              <a:t>JHOGLE@wisc.edu</a:t>
            </a:r>
            <a:r>
              <a:rPr lang="en-US" sz="1600" dirty="0" smtClean="0">
                <a:ea typeface="ＭＳ Ｐゴシック" charset="-128"/>
              </a:rPr>
              <a:t> </a:t>
            </a:r>
          </a:p>
          <a:p>
            <a:pPr algn="ctr" eaLnBrk="1" hangingPunct="1">
              <a:lnSpc>
                <a:spcPct val="90000"/>
              </a:lnSpc>
            </a:pPr>
            <a:endParaRPr lang="en-US" sz="1400" dirty="0" smtClean="0">
              <a:ea typeface="ＭＳ Ｐゴシック" charset="-128"/>
            </a:endParaRPr>
          </a:p>
        </p:txBody>
      </p:sp>
      <p:pic>
        <p:nvPicPr>
          <p:cNvPr id="2052" name="Picture 5" descr="UWICTR_logoh300.png"/>
          <p:cNvPicPr>
            <a:picLocks noChangeAspect="1"/>
          </p:cNvPicPr>
          <p:nvPr/>
        </p:nvPicPr>
        <p:blipFill>
          <a:blip r:embed="rId4" cstate="print"/>
          <a:srcRect/>
          <a:stretch>
            <a:fillRect/>
          </a:stretch>
        </p:blipFill>
        <p:spPr bwMode="auto">
          <a:xfrm>
            <a:off x="228600" y="400050"/>
            <a:ext cx="4389438" cy="585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“unexpectedness” </a:t>
            </a:r>
            <a:r>
              <a:rPr lang="en-US" sz="3200" dirty="0" smtClean="0"/>
              <a:t/>
            </a:r>
            <a:br>
              <a:rPr lang="en-US" sz="3200" dirty="0" smtClean="0"/>
            </a:br>
            <a:r>
              <a:rPr lang="en-US" sz="3200" dirty="0" smtClean="0"/>
              <a:t>-- characteristic </a:t>
            </a:r>
            <a:r>
              <a:rPr lang="en-US" sz="3200" dirty="0"/>
              <a:t>of large-scale interventions</a:t>
            </a:r>
          </a:p>
        </p:txBody>
      </p:sp>
      <p:sp>
        <p:nvSpPr>
          <p:cNvPr id="3" name="Content Placeholder 2"/>
          <p:cNvSpPr>
            <a:spLocks noGrp="1"/>
          </p:cNvSpPr>
          <p:nvPr>
            <p:ph idx="1"/>
          </p:nvPr>
        </p:nvSpPr>
        <p:spPr>
          <a:xfrm>
            <a:off x="457200" y="3276600"/>
            <a:ext cx="8229600" cy="3047999"/>
          </a:xfrm>
        </p:spPr>
        <p:txBody>
          <a:bodyPr>
            <a:normAutofit/>
          </a:bodyPr>
          <a:lstStyle/>
          <a:p>
            <a:pPr marL="0" lvl="0" indent="0">
              <a:buNone/>
            </a:pPr>
            <a:r>
              <a:rPr lang="en-US" sz="3900" dirty="0" smtClean="0">
                <a:solidFill>
                  <a:srgbClr val="FF0000"/>
                </a:solidFill>
              </a:rPr>
              <a:t>…things </a:t>
            </a:r>
            <a:r>
              <a:rPr lang="en-US" sz="3900" dirty="0">
                <a:solidFill>
                  <a:srgbClr val="FF0000"/>
                </a:solidFill>
              </a:rPr>
              <a:t>are more </a:t>
            </a:r>
            <a:r>
              <a:rPr lang="en-US" sz="3900" dirty="0" smtClean="0">
                <a:solidFill>
                  <a:srgbClr val="FF0000"/>
                </a:solidFill>
              </a:rPr>
              <a:t>complex…</a:t>
            </a:r>
          </a:p>
          <a:p>
            <a:pPr marL="0" lvl="0" indent="0">
              <a:buNone/>
            </a:pPr>
            <a:endParaRPr lang="en-US" sz="3900" dirty="0" smtClean="0">
              <a:solidFill>
                <a:srgbClr val="FF0000"/>
              </a:solidFill>
            </a:endParaRPr>
          </a:p>
          <a:p>
            <a:pPr marL="0" lvl="0" indent="0">
              <a:buNone/>
            </a:pPr>
            <a:r>
              <a:rPr lang="en-US" sz="3900" dirty="0" smtClean="0">
                <a:solidFill>
                  <a:srgbClr val="FF0000"/>
                </a:solidFill>
              </a:rPr>
              <a:t>…a lot of effort has gone into things we didn’t foresee…</a:t>
            </a:r>
          </a:p>
          <a:p>
            <a:pPr marL="0" lvl="0" indent="0">
              <a:buNone/>
            </a:pPr>
            <a:endParaRPr lang="en-US" sz="2900" dirty="0"/>
          </a:p>
        </p:txBody>
      </p:sp>
      <p:sp>
        <p:nvSpPr>
          <p:cNvPr id="4" name="Content Placeholder 2"/>
          <p:cNvSpPr txBox="1">
            <a:spLocks/>
          </p:cNvSpPr>
          <p:nvPr/>
        </p:nvSpPr>
        <p:spPr>
          <a:xfrm>
            <a:off x="457200" y="1600200"/>
            <a:ext cx="8229600" cy="5105399"/>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900" b="0" i="0" u="none" strike="noStrike" kern="1200" cap="none" spc="0" normalizeH="0" baseline="0" noProof="0" dirty="0" smtClean="0">
                <a:ln>
                  <a:noFill/>
                </a:ln>
                <a:solidFill>
                  <a:srgbClr val="FF0000"/>
                </a:solidFill>
                <a:effectLst/>
                <a:uLnTx/>
                <a:uFillTx/>
                <a:latin typeface="+mn-lt"/>
                <a:ea typeface="+mn-ea"/>
                <a:cs typeface="+mn-cs"/>
              </a:rPr>
              <a:t>…50-60% of what we’re working on are things that we didn’t know about..</a:t>
            </a:r>
            <a:endParaRPr kumimoji="0" lang="en-US" sz="39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1788868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0"/>
            <a:ext cx="8229600" cy="1066800"/>
          </a:xfrm>
        </p:spPr>
        <p:txBody>
          <a:bodyPr>
            <a:normAutofit fontScale="90000"/>
          </a:bodyPr>
          <a:lstStyle/>
          <a:p>
            <a:r>
              <a:rPr lang="en-US" b="1" i="1" dirty="0" smtClean="0">
                <a:ea typeface="ＭＳ Ｐゴシック" charset="-128"/>
              </a:rPr>
              <a:t>3. How we use logic models in ICTR</a:t>
            </a:r>
          </a:p>
        </p:txBody>
      </p:sp>
      <p:sp>
        <p:nvSpPr>
          <p:cNvPr id="5123" name="Content Placeholder 2"/>
          <p:cNvSpPr>
            <a:spLocks noGrp="1"/>
          </p:cNvSpPr>
          <p:nvPr>
            <p:ph idx="1"/>
          </p:nvPr>
        </p:nvSpPr>
        <p:spPr>
          <a:xfrm>
            <a:off x="381001" y="1066800"/>
            <a:ext cx="7981122" cy="5181600"/>
          </a:xfrm>
        </p:spPr>
        <p:txBody>
          <a:bodyPr>
            <a:normAutofit fontScale="92500" lnSpcReduction="10000"/>
          </a:bodyPr>
          <a:lstStyle/>
          <a:p>
            <a:r>
              <a:rPr lang="en-US" sz="3600" dirty="0" smtClean="0">
                <a:ea typeface="ＭＳ Ｐゴシック" charset="-128"/>
              </a:rPr>
              <a:t>Summarize complexity</a:t>
            </a:r>
          </a:p>
          <a:p>
            <a:r>
              <a:rPr lang="en-US" sz="3600" dirty="0" smtClean="0">
                <a:ea typeface="ＭＳ Ｐゴシック" charset="-128"/>
              </a:rPr>
              <a:t>Interpretation and clarification</a:t>
            </a:r>
          </a:p>
          <a:p>
            <a:pPr lvl="1">
              <a:buNone/>
            </a:pPr>
            <a:r>
              <a:rPr lang="en-US" sz="3100" i="1" dirty="0" smtClean="0">
                <a:ea typeface="ＭＳ Ｐゴシック" charset="-128"/>
              </a:rPr>
              <a:t>“Did we understand your program accurately?”</a:t>
            </a:r>
          </a:p>
          <a:p>
            <a:r>
              <a:rPr lang="en-US" sz="3600" dirty="0" smtClean="0">
                <a:ea typeface="ＭＳ Ｐゴシック" charset="-128"/>
              </a:rPr>
              <a:t>Encourage an evaluative perspective</a:t>
            </a:r>
          </a:p>
          <a:p>
            <a:r>
              <a:rPr lang="en-US" sz="3600" dirty="0" smtClean="0">
                <a:ea typeface="ＭＳ Ｐゴシック" charset="-128"/>
              </a:rPr>
              <a:t>Added 2</a:t>
            </a:r>
            <a:r>
              <a:rPr lang="en-US" sz="3600" baseline="30000" dirty="0" smtClean="0">
                <a:ea typeface="ＭＳ Ｐゴシック" charset="-128"/>
              </a:rPr>
              <a:t>nd</a:t>
            </a:r>
            <a:r>
              <a:rPr lang="en-US" sz="3600" dirty="0" smtClean="0">
                <a:ea typeface="ＭＳ Ｐゴシック" charset="-128"/>
              </a:rPr>
              <a:t> page w/indicators, data sources</a:t>
            </a:r>
          </a:p>
          <a:p>
            <a:r>
              <a:rPr lang="en-US" sz="3600" dirty="0" smtClean="0">
                <a:ea typeface="ＭＳ Ｐゴシック" charset="-128"/>
              </a:rPr>
              <a:t>Update regularly on a schedule</a:t>
            </a:r>
          </a:p>
          <a:p>
            <a:r>
              <a:rPr lang="en-US" sz="3600" dirty="0" smtClean="0">
                <a:ea typeface="ＭＳ Ｐゴシック" charset="-128"/>
              </a:rPr>
              <a:t>Print latest update on logic model</a:t>
            </a:r>
          </a:p>
          <a:p>
            <a:r>
              <a:rPr lang="en-US" sz="3600" dirty="0" smtClean="0">
                <a:ea typeface="ＭＳ Ｐゴシック" charset="-128"/>
              </a:rPr>
              <a:t>Link ICTR global objectives to key function level intent – “nested” outcomes</a:t>
            </a:r>
          </a:p>
          <a:p>
            <a:pPr>
              <a:buNone/>
            </a:pPr>
            <a:endParaRPr lang="en-US" sz="2400" dirty="0" smtClean="0">
              <a:ea typeface="ＭＳ Ｐゴシック" charset="-128"/>
            </a:endParaRPr>
          </a:p>
        </p:txBody>
      </p:sp>
      <p:pic>
        <p:nvPicPr>
          <p:cNvPr id="5124" name="Picture 5" descr="UWICTR_logoh300.png"/>
          <p:cNvPicPr>
            <a:picLocks noChangeAspect="1"/>
          </p:cNvPicPr>
          <p:nvPr/>
        </p:nvPicPr>
        <p:blipFill>
          <a:blip r:embed="rId3" cstate="print"/>
          <a:srcRect/>
          <a:stretch>
            <a:fillRect/>
          </a:stretch>
        </p:blipFill>
        <p:spPr bwMode="auto">
          <a:xfrm>
            <a:off x="193675" y="6078538"/>
            <a:ext cx="4572000" cy="609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7" name="Rectangle 3"/>
          <p:cNvSpPr>
            <a:spLocks noGrp="1" noChangeArrowheads="1"/>
          </p:cNvSpPr>
          <p:nvPr>
            <p:ph type="title"/>
          </p:nvPr>
        </p:nvSpPr>
        <p:spPr>
          <a:xfrm>
            <a:off x="685800" y="304800"/>
            <a:ext cx="7772400" cy="609600"/>
          </a:xfrm>
        </p:spPr>
        <p:txBody>
          <a:bodyPr/>
          <a:lstStyle/>
          <a:p>
            <a:r>
              <a:rPr lang="en-US" sz="4400" b="1" dirty="0" smtClean="0">
                <a:solidFill>
                  <a:srgbClr val="FF0000"/>
                </a:solidFill>
                <a:latin typeface="Calibri" pitchFamily="34" charset="0"/>
              </a:rPr>
              <a:t>“Nested” logic models</a:t>
            </a:r>
          </a:p>
        </p:txBody>
      </p:sp>
      <p:sp>
        <p:nvSpPr>
          <p:cNvPr id="4" name="Content Placeholder 3"/>
          <p:cNvSpPr>
            <a:spLocks noGrp="1"/>
          </p:cNvSpPr>
          <p:nvPr>
            <p:ph idx="1"/>
          </p:nvPr>
        </p:nvSpPr>
        <p:spPr>
          <a:xfrm>
            <a:off x="381000" y="1066800"/>
            <a:ext cx="8458200" cy="3657600"/>
          </a:xfrm>
        </p:spPr>
        <p:txBody>
          <a:bodyPr/>
          <a:lstStyle/>
          <a:p>
            <a:pPr>
              <a:spcAft>
                <a:spcPts val="600"/>
              </a:spcAft>
            </a:pPr>
            <a:r>
              <a:rPr lang="en-US" sz="2800" dirty="0" smtClean="0"/>
              <a:t>View from space – overall roadmap [ICTR global]</a:t>
            </a:r>
          </a:p>
          <a:p>
            <a:pPr>
              <a:spcAft>
                <a:spcPts val="600"/>
              </a:spcAft>
            </a:pPr>
            <a:r>
              <a:rPr lang="en-US" sz="2800" dirty="0" smtClean="0"/>
              <a:t>View from mountaintops – more detail by core, component, program</a:t>
            </a:r>
          </a:p>
          <a:p>
            <a:pPr>
              <a:spcAft>
                <a:spcPts val="600"/>
              </a:spcAft>
            </a:pPr>
            <a:r>
              <a:rPr lang="en-US" sz="2800" dirty="0" smtClean="0"/>
              <a:t>View from ground level – “you are here” – workshop, training initiative, event</a:t>
            </a:r>
          </a:p>
          <a:p>
            <a:pPr>
              <a:spcAft>
                <a:spcPts val="600"/>
              </a:spcAft>
            </a:pPr>
            <a:r>
              <a:rPr lang="en-US" sz="2800" dirty="0" smtClean="0"/>
              <a:t>How is the concept operationalized?</a:t>
            </a:r>
          </a:p>
        </p:txBody>
      </p:sp>
      <p:sp>
        <p:nvSpPr>
          <p:cNvPr id="59394" name="Rectangle 8"/>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HandelGotDBol" pitchFamily="34" charset="0"/>
                <a:ea typeface="ＭＳ Ｐゴシック" pitchFamily="57" charset="-128"/>
              </a:defRPr>
            </a:lvl1pPr>
            <a:lvl2pPr marL="742950" indent="-285750" eaLnBrk="0" hangingPunct="0">
              <a:defRPr sz="1600">
                <a:solidFill>
                  <a:schemeClr val="tx1"/>
                </a:solidFill>
                <a:latin typeface="HandelGotDBol" pitchFamily="34" charset="0"/>
                <a:ea typeface="ＭＳ Ｐゴシック" pitchFamily="57" charset="-128"/>
              </a:defRPr>
            </a:lvl2pPr>
            <a:lvl3pPr marL="1143000" indent="-228600" eaLnBrk="0" hangingPunct="0">
              <a:defRPr sz="1600">
                <a:solidFill>
                  <a:schemeClr val="tx1"/>
                </a:solidFill>
                <a:latin typeface="HandelGotDBol" pitchFamily="34" charset="0"/>
                <a:ea typeface="ＭＳ Ｐゴシック" pitchFamily="57" charset="-128"/>
              </a:defRPr>
            </a:lvl3pPr>
            <a:lvl4pPr marL="1600200" indent="-228600" eaLnBrk="0" hangingPunct="0">
              <a:defRPr sz="1600">
                <a:solidFill>
                  <a:schemeClr val="tx1"/>
                </a:solidFill>
                <a:latin typeface="HandelGotDBol" pitchFamily="34" charset="0"/>
                <a:ea typeface="ＭＳ Ｐゴシック" pitchFamily="57" charset="-128"/>
              </a:defRPr>
            </a:lvl4pPr>
            <a:lvl5pPr marL="2057400" indent="-228600" eaLnBrk="0" hangingPunct="0">
              <a:defRPr sz="1600">
                <a:solidFill>
                  <a:schemeClr val="tx1"/>
                </a:solidFill>
                <a:latin typeface="HandelGotDBol" pitchFamily="34" charset="0"/>
                <a:ea typeface="ＭＳ Ｐゴシック" pitchFamily="57" charset="-128"/>
              </a:defRPr>
            </a:lvl5pPr>
            <a:lvl6pPr marL="2514600" indent="-228600" eaLnBrk="0" fontAlgn="base" hangingPunct="0">
              <a:spcBef>
                <a:spcPct val="0"/>
              </a:spcBef>
              <a:spcAft>
                <a:spcPct val="0"/>
              </a:spcAft>
              <a:defRPr sz="1600">
                <a:solidFill>
                  <a:schemeClr val="tx1"/>
                </a:solidFill>
                <a:latin typeface="HandelGotDBol" pitchFamily="34" charset="0"/>
                <a:ea typeface="ＭＳ Ｐゴシック" pitchFamily="57" charset="-128"/>
              </a:defRPr>
            </a:lvl6pPr>
            <a:lvl7pPr marL="2971800" indent="-228600" eaLnBrk="0" fontAlgn="base" hangingPunct="0">
              <a:spcBef>
                <a:spcPct val="0"/>
              </a:spcBef>
              <a:spcAft>
                <a:spcPct val="0"/>
              </a:spcAft>
              <a:defRPr sz="1600">
                <a:solidFill>
                  <a:schemeClr val="tx1"/>
                </a:solidFill>
                <a:latin typeface="HandelGotDBol" pitchFamily="34" charset="0"/>
                <a:ea typeface="ＭＳ Ｐゴシック" pitchFamily="57" charset="-128"/>
              </a:defRPr>
            </a:lvl7pPr>
            <a:lvl8pPr marL="3429000" indent="-228600" eaLnBrk="0" fontAlgn="base" hangingPunct="0">
              <a:spcBef>
                <a:spcPct val="0"/>
              </a:spcBef>
              <a:spcAft>
                <a:spcPct val="0"/>
              </a:spcAft>
              <a:defRPr sz="1600">
                <a:solidFill>
                  <a:schemeClr val="tx1"/>
                </a:solidFill>
                <a:latin typeface="HandelGotDBol" pitchFamily="34" charset="0"/>
                <a:ea typeface="ＭＳ Ｐゴシック" pitchFamily="57" charset="-128"/>
              </a:defRPr>
            </a:lvl8pPr>
            <a:lvl9pPr marL="3886200" indent="-228600" eaLnBrk="0" fontAlgn="base" hangingPunct="0">
              <a:spcBef>
                <a:spcPct val="0"/>
              </a:spcBef>
              <a:spcAft>
                <a:spcPct val="0"/>
              </a:spcAft>
              <a:defRPr sz="1600">
                <a:solidFill>
                  <a:schemeClr val="tx1"/>
                </a:solidFill>
                <a:latin typeface="HandelGotDBol" pitchFamily="34" charset="0"/>
                <a:ea typeface="ＭＳ Ｐゴシック" pitchFamily="57" charset="-128"/>
              </a:defRPr>
            </a:lvl9pPr>
          </a:lstStyle>
          <a:p>
            <a:endParaRPr lang="en-US" sz="1400" dirty="0">
              <a:solidFill>
                <a:srgbClr val="000000"/>
              </a:solidFill>
              <a:latin typeface="HandelGotDMed" pitchFamily="2" charset="0"/>
            </a:endParaRPr>
          </a:p>
        </p:txBody>
      </p:sp>
      <p:sp>
        <p:nvSpPr>
          <p:cNvPr id="5939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HandelGotDBol" pitchFamily="34" charset="0"/>
                <a:ea typeface="ＭＳ Ｐゴシック" pitchFamily="57" charset="-128"/>
              </a:defRPr>
            </a:lvl1pPr>
            <a:lvl2pPr marL="742950" indent="-285750" eaLnBrk="0" hangingPunct="0">
              <a:defRPr sz="1600">
                <a:solidFill>
                  <a:schemeClr val="tx1"/>
                </a:solidFill>
                <a:latin typeface="HandelGotDBol" pitchFamily="34" charset="0"/>
                <a:ea typeface="ＭＳ Ｐゴシック" pitchFamily="57" charset="-128"/>
              </a:defRPr>
            </a:lvl2pPr>
            <a:lvl3pPr marL="1143000" indent="-228600" eaLnBrk="0" hangingPunct="0">
              <a:defRPr sz="1600">
                <a:solidFill>
                  <a:schemeClr val="tx1"/>
                </a:solidFill>
                <a:latin typeface="HandelGotDBol" pitchFamily="34" charset="0"/>
                <a:ea typeface="ＭＳ Ｐゴシック" pitchFamily="57" charset="-128"/>
              </a:defRPr>
            </a:lvl3pPr>
            <a:lvl4pPr marL="1600200" indent="-228600" eaLnBrk="0" hangingPunct="0">
              <a:defRPr sz="1600">
                <a:solidFill>
                  <a:schemeClr val="tx1"/>
                </a:solidFill>
                <a:latin typeface="HandelGotDBol" pitchFamily="34" charset="0"/>
                <a:ea typeface="ＭＳ Ｐゴシック" pitchFamily="57" charset="-128"/>
              </a:defRPr>
            </a:lvl4pPr>
            <a:lvl5pPr marL="2057400" indent="-228600" eaLnBrk="0" hangingPunct="0">
              <a:defRPr sz="1600">
                <a:solidFill>
                  <a:schemeClr val="tx1"/>
                </a:solidFill>
                <a:latin typeface="HandelGotDBol" pitchFamily="34" charset="0"/>
                <a:ea typeface="ＭＳ Ｐゴシック" pitchFamily="57" charset="-128"/>
              </a:defRPr>
            </a:lvl5pPr>
            <a:lvl6pPr marL="2514600" indent="-228600" eaLnBrk="0" fontAlgn="base" hangingPunct="0">
              <a:spcBef>
                <a:spcPct val="0"/>
              </a:spcBef>
              <a:spcAft>
                <a:spcPct val="0"/>
              </a:spcAft>
              <a:defRPr sz="1600">
                <a:solidFill>
                  <a:schemeClr val="tx1"/>
                </a:solidFill>
                <a:latin typeface="HandelGotDBol" pitchFamily="34" charset="0"/>
                <a:ea typeface="ＭＳ Ｐゴシック" pitchFamily="57" charset="-128"/>
              </a:defRPr>
            </a:lvl6pPr>
            <a:lvl7pPr marL="2971800" indent="-228600" eaLnBrk="0" fontAlgn="base" hangingPunct="0">
              <a:spcBef>
                <a:spcPct val="0"/>
              </a:spcBef>
              <a:spcAft>
                <a:spcPct val="0"/>
              </a:spcAft>
              <a:defRPr sz="1600">
                <a:solidFill>
                  <a:schemeClr val="tx1"/>
                </a:solidFill>
                <a:latin typeface="HandelGotDBol" pitchFamily="34" charset="0"/>
                <a:ea typeface="ＭＳ Ｐゴシック" pitchFamily="57" charset="-128"/>
              </a:defRPr>
            </a:lvl7pPr>
            <a:lvl8pPr marL="3429000" indent="-228600" eaLnBrk="0" fontAlgn="base" hangingPunct="0">
              <a:spcBef>
                <a:spcPct val="0"/>
              </a:spcBef>
              <a:spcAft>
                <a:spcPct val="0"/>
              </a:spcAft>
              <a:defRPr sz="1600">
                <a:solidFill>
                  <a:schemeClr val="tx1"/>
                </a:solidFill>
                <a:latin typeface="HandelGotDBol" pitchFamily="34" charset="0"/>
                <a:ea typeface="ＭＳ Ｐゴシック" pitchFamily="57" charset="-128"/>
              </a:defRPr>
            </a:lvl8pPr>
            <a:lvl9pPr marL="3886200" indent="-228600" eaLnBrk="0" fontAlgn="base" hangingPunct="0">
              <a:spcBef>
                <a:spcPct val="0"/>
              </a:spcBef>
              <a:spcAft>
                <a:spcPct val="0"/>
              </a:spcAft>
              <a:defRPr sz="1600">
                <a:solidFill>
                  <a:schemeClr val="tx1"/>
                </a:solidFill>
                <a:latin typeface="HandelGotDBol" pitchFamily="34" charset="0"/>
                <a:ea typeface="ＭＳ Ｐゴシック" pitchFamily="57" charset="-128"/>
              </a:defRPr>
            </a:lvl9pPr>
          </a:lstStyle>
          <a:p>
            <a:r>
              <a:rPr lang="en-US" sz="1200">
                <a:solidFill>
                  <a:srgbClr val="000000"/>
                </a:solidFill>
                <a:latin typeface="HandelGotDMed" pitchFamily="2" charset="0"/>
              </a:rPr>
              <a:t>University of Wisconsin-Extension, Program Development and Evaluation</a:t>
            </a:r>
          </a:p>
        </p:txBody>
      </p:sp>
      <p:pic>
        <p:nvPicPr>
          <p:cNvPr id="204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4381121"/>
            <a:ext cx="4495800" cy="1559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3195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304800"/>
            <a:ext cx="8229600" cy="838200"/>
          </a:xfrm>
        </p:spPr>
        <p:txBody>
          <a:bodyPr/>
          <a:lstStyle/>
          <a:p>
            <a:r>
              <a:rPr lang="en-US" sz="3200" b="1" i="1" dirty="0">
                <a:ea typeface="ＭＳ Ｐゴシック" charset="-128"/>
              </a:rPr>
              <a:t>4</a:t>
            </a:r>
            <a:r>
              <a:rPr lang="en-US" sz="3200" b="1" i="1" dirty="0" smtClean="0">
                <a:ea typeface="ＭＳ Ｐゴシック" charset="-128"/>
              </a:rPr>
              <a:t>. What happens when logic models are used?</a:t>
            </a:r>
          </a:p>
        </p:txBody>
      </p:sp>
      <p:sp>
        <p:nvSpPr>
          <p:cNvPr id="14339" name="Content Placeholder 2"/>
          <p:cNvSpPr>
            <a:spLocks noGrp="1"/>
          </p:cNvSpPr>
          <p:nvPr>
            <p:ph idx="1"/>
          </p:nvPr>
        </p:nvSpPr>
        <p:spPr>
          <a:xfrm>
            <a:off x="381000" y="1143000"/>
            <a:ext cx="8382000" cy="4859347"/>
          </a:xfrm>
        </p:spPr>
        <p:txBody>
          <a:bodyPr>
            <a:noAutofit/>
          </a:bodyPr>
          <a:lstStyle/>
          <a:p>
            <a:pPr>
              <a:spcBef>
                <a:spcPts val="0"/>
              </a:spcBef>
              <a:spcAft>
                <a:spcPts val="200"/>
              </a:spcAft>
            </a:pPr>
            <a:r>
              <a:rPr lang="en-US" sz="2800" dirty="0" smtClean="0">
                <a:ea typeface="ＭＳ Ｐゴシック" charset="-128"/>
              </a:rPr>
              <a:t>A molecular biologist discovers program evaluation</a:t>
            </a:r>
          </a:p>
          <a:p>
            <a:pPr>
              <a:spcBef>
                <a:spcPts val="0"/>
              </a:spcBef>
              <a:spcAft>
                <a:spcPts val="200"/>
              </a:spcAft>
            </a:pPr>
            <a:r>
              <a:rPr lang="en-US" sz="2800" dirty="0" smtClean="0">
                <a:ea typeface="ＭＳ Ｐゴシック" charset="-128"/>
              </a:rPr>
              <a:t>One piece of paper can summarize 750 pages</a:t>
            </a:r>
          </a:p>
          <a:p>
            <a:pPr>
              <a:spcBef>
                <a:spcPts val="0"/>
              </a:spcBef>
              <a:spcAft>
                <a:spcPts val="200"/>
              </a:spcAft>
            </a:pPr>
            <a:r>
              <a:rPr lang="en-US" sz="2800" dirty="0" smtClean="0">
                <a:ea typeface="ＭＳ Ｐゴシック" charset="-128"/>
              </a:rPr>
              <a:t>Evaluators </a:t>
            </a:r>
            <a:r>
              <a:rPr lang="en-US" sz="2800" dirty="0">
                <a:ea typeface="ＭＳ Ｐゴシック" charset="-128"/>
              </a:rPr>
              <a:t>have an excuse to meet with key function directors and talk about objectives and means of verification</a:t>
            </a:r>
          </a:p>
          <a:p>
            <a:pPr>
              <a:spcBef>
                <a:spcPts val="0"/>
              </a:spcBef>
              <a:spcAft>
                <a:spcPts val="200"/>
              </a:spcAft>
            </a:pPr>
            <a:r>
              <a:rPr lang="en-US" sz="2800" dirty="0" smtClean="0">
                <a:ea typeface="ＭＳ Ｐゴシック" charset="-128"/>
              </a:rPr>
              <a:t>Groups of scientists talk about outputs, outcomes</a:t>
            </a:r>
            <a:r>
              <a:rPr lang="en-US" sz="2800" dirty="0">
                <a:ea typeface="ＭＳ Ｐゴシック" charset="-128"/>
              </a:rPr>
              <a:t>, </a:t>
            </a:r>
            <a:r>
              <a:rPr lang="en-US" sz="2800" dirty="0" smtClean="0">
                <a:ea typeface="ＭＳ Ｐゴシック" charset="-128"/>
              </a:rPr>
              <a:t>metrics, goals &amp; objectives, milestones</a:t>
            </a:r>
          </a:p>
          <a:p>
            <a:pPr>
              <a:spcBef>
                <a:spcPts val="0"/>
              </a:spcBef>
              <a:spcAft>
                <a:spcPts val="200"/>
              </a:spcAft>
            </a:pPr>
            <a:r>
              <a:rPr lang="en-US" sz="2800" dirty="0" smtClean="0">
                <a:ea typeface="ＭＳ Ｐゴシック" charset="-128"/>
              </a:rPr>
              <a:t>Logic </a:t>
            </a:r>
            <a:r>
              <a:rPr lang="en-US" sz="2800" dirty="0">
                <a:ea typeface="ＭＳ Ｐゴシック" charset="-128"/>
              </a:rPr>
              <a:t>model matrices become the structure for </a:t>
            </a:r>
            <a:r>
              <a:rPr lang="en-US" sz="2800" dirty="0" smtClean="0">
                <a:ea typeface="ＭＳ Ｐゴシック" charset="-128"/>
              </a:rPr>
              <a:t>presentations</a:t>
            </a:r>
          </a:p>
          <a:p>
            <a:pPr>
              <a:spcBef>
                <a:spcPts val="0"/>
              </a:spcBef>
              <a:spcAft>
                <a:spcPts val="200"/>
              </a:spcAft>
            </a:pPr>
            <a:r>
              <a:rPr lang="en-US" sz="2800" dirty="0" smtClean="0">
                <a:ea typeface="ＭＳ Ｐゴシック" charset="-128"/>
              </a:rPr>
              <a:t>Matches between objectives and data</a:t>
            </a:r>
            <a:endParaRPr lang="en-US" sz="2800" dirty="0">
              <a:ea typeface="ＭＳ Ｐゴシック" charset="-128"/>
            </a:endParaRPr>
          </a:p>
          <a:p>
            <a:pPr>
              <a:spcBef>
                <a:spcPts val="0"/>
              </a:spcBef>
              <a:spcAft>
                <a:spcPts val="200"/>
              </a:spcAft>
            </a:pPr>
            <a:endParaRPr lang="en-US" sz="2800" dirty="0" smtClean="0">
              <a:ea typeface="ＭＳ Ｐゴシック" charset="-128"/>
            </a:endParaRPr>
          </a:p>
        </p:txBody>
      </p:sp>
      <p:pic>
        <p:nvPicPr>
          <p:cNvPr id="14340" name="Picture 5" descr="UWICTR_logoh300.png"/>
          <p:cNvPicPr>
            <a:picLocks noChangeAspect="1"/>
          </p:cNvPicPr>
          <p:nvPr/>
        </p:nvPicPr>
        <p:blipFill>
          <a:blip r:embed="rId3" cstate="print"/>
          <a:srcRect/>
          <a:stretch>
            <a:fillRect/>
          </a:stretch>
        </p:blipFill>
        <p:spPr bwMode="auto">
          <a:xfrm>
            <a:off x="193675" y="6078538"/>
            <a:ext cx="4572000" cy="609600"/>
          </a:xfrm>
          <a:prstGeom prst="rect">
            <a:avLst/>
          </a:prstGeom>
          <a:noFill/>
          <a:ln w="9525">
            <a:noFill/>
            <a:miter lim="800000"/>
            <a:headEnd/>
            <a:tailEnd/>
          </a:ln>
        </p:spPr>
      </p:pic>
      <p:pic>
        <p:nvPicPr>
          <p:cNvPr id="1229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5078832"/>
            <a:ext cx="1828800" cy="154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b="1" i="1" dirty="0" smtClean="0"/>
              <a:t>Program manager comment:</a:t>
            </a:r>
            <a:endParaRPr lang="en-US" b="1" i="1" dirty="0"/>
          </a:p>
        </p:txBody>
      </p:sp>
      <p:sp>
        <p:nvSpPr>
          <p:cNvPr id="3" name="Content Placeholder 2"/>
          <p:cNvSpPr>
            <a:spLocks noGrp="1"/>
          </p:cNvSpPr>
          <p:nvPr>
            <p:ph idx="1"/>
          </p:nvPr>
        </p:nvSpPr>
        <p:spPr>
          <a:xfrm>
            <a:off x="457200" y="762000"/>
            <a:ext cx="8458200" cy="5715000"/>
          </a:xfrm>
        </p:spPr>
        <p:txBody>
          <a:bodyPr>
            <a:noAutofit/>
          </a:bodyPr>
          <a:lstStyle/>
          <a:p>
            <a:pPr marL="0" indent="0">
              <a:buNone/>
            </a:pPr>
            <a:r>
              <a:rPr lang="en-US" sz="2400" dirty="0" smtClean="0"/>
              <a:t>“Our </a:t>
            </a:r>
            <a:r>
              <a:rPr lang="en-US" sz="2400" dirty="0"/>
              <a:t>use of the Logic Model framework was  an important catalyst for our </a:t>
            </a:r>
            <a:r>
              <a:rPr lang="en-US" sz="2400" dirty="0">
                <a:solidFill>
                  <a:srgbClr val="FF0000"/>
                </a:solidFill>
              </a:rPr>
              <a:t>Advisory Committee </a:t>
            </a:r>
            <a:r>
              <a:rPr lang="en-US" sz="2400" dirty="0"/>
              <a:t>engaging in a very candid discussion about </a:t>
            </a:r>
            <a:r>
              <a:rPr lang="en-US" sz="2400" dirty="0" smtClean="0"/>
              <a:t>our goals, </a:t>
            </a:r>
            <a:r>
              <a:rPr lang="en-US" sz="2400" dirty="0"/>
              <a:t>objectives and associated </a:t>
            </a:r>
            <a:r>
              <a:rPr lang="en-US" sz="2400" dirty="0" smtClean="0"/>
              <a:t>metrics, </a:t>
            </a:r>
            <a:r>
              <a:rPr lang="en-US" sz="2400" dirty="0"/>
              <a:t>and in particular, our need to maintain efficiency and quality while establishing priorities for </a:t>
            </a:r>
            <a:r>
              <a:rPr lang="en-US" sz="2400" dirty="0" smtClean="0"/>
              <a:t>expansion -- a critical </a:t>
            </a:r>
            <a:r>
              <a:rPr lang="en-US" sz="2400" dirty="0"/>
              <a:t>topic for our growing network. </a:t>
            </a:r>
            <a:r>
              <a:rPr lang="en-US" sz="2400" dirty="0" smtClean="0"/>
              <a:t>”</a:t>
            </a:r>
          </a:p>
          <a:p>
            <a:pPr marL="0" indent="0">
              <a:buNone/>
            </a:pPr>
            <a:r>
              <a:rPr lang="en-US" sz="2400" dirty="0"/>
              <a:t>  </a:t>
            </a:r>
          </a:p>
        </p:txBody>
      </p:sp>
      <p:pic>
        <p:nvPicPr>
          <p:cNvPr id="4" name="Picture 5" descr="UWICTR_logoh300.png"/>
          <p:cNvPicPr>
            <a:picLocks noChangeAspect="1"/>
          </p:cNvPicPr>
          <p:nvPr/>
        </p:nvPicPr>
        <p:blipFill>
          <a:blip r:embed="rId3" cstate="print"/>
          <a:srcRect/>
          <a:stretch>
            <a:fillRect/>
          </a:stretch>
        </p:blipFill>
        <p:spPr bwMode="auto">
          <a:xfrm>
            <a:off x="193675" y="6266920"/>
            <a:ext cx="3159125" cy="421217"/>
          </a:xfrm>
          <a:prstGeom prst="rect">
            <a:avLst/>
          </a:prstGeom>
          <a:noFill/>
          <a:ln w="9525">
            <a:noFill/>
            <a:miter lim="800000"/>
            <a:headEnd/>
            <a:tailEnd/>
          </a:ln>
        </p:spPr>
      </p:pic>
    </p:spTree>
    <p:extLst>
      <p:ext uri="{BB962C8B-B14F-4D97-AF65-F5344CB8AC3E}">
        <p14:creationId xmlns:p14="http://schemas.microsoft.com/office/powerpoint/2010/main" val="9632840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b="1" i="1" dirty="0" smtClean="0"/>
              <a:t>Program manager comment:</a:t>
            </a:r>
            <a:endParaRPr lang="en-US" b="1" i="1" dirty="0"/>
          </a:p>
        </p:txBody>
      </p:sp>
      <p:sp>
        <p:nvSpPr>
          <p:cNvPr id="3" name="Content Placeholder 2"/>
          <p:cNvSpPr>
            <a:spLocks noGrp="1"/>
          </p:cNvSpPr>
          <p:nvPr>
            <p:ph idx="1"/>
          </p:nvPr>
        </p:nvSpPr>
        <p:spPr>
          <a:xfrm>
            <a:off x="457200" y="762000"/>
            <a:ext cx="8458200" cy="5715000"/>
          </a:xfrm>
        </p:spPr>
        <p:txBody>
          <a:bodyPr>
            <a:noAutofit/>
          </a:bodyPr>
          <a:lstStyle/>
          <a:p>
            <a:pPr marL="0" indent="0">
              <a:buNone/>
            </a:pPr>
            <a:r>
              <a:rPr lang="en-US" sz="2400" dirty="0" smtClean="0"/>
              <a:t>“Our </a:t>
            </a:r>
            <a:r>
              <a:rPr lang="en-US" sz="2400" dirty="0"/>
              <a:t>use of the Logic Model framework was  an important catalyst for our </a:t>
            </a:r>
            <a:r>
              <a:rPr lang="en-US" sz="2400" dirty="0">
                <a:solidFill>
                  <a:srgbClr val="FF0000"/>
                </a:solidFill>
              </a:rPr>
              <a:t>Advisory Committee </a:t>
            </a:r>
            <a:r>
              <a:rPr lang="en-US" sz="2400" dirty="0"/>
              <a:t>engaging in a very candid discussion about </a:t>
            </a:r>
            <a:r>
              <a:rPr lang="en-US" sz="2400" dirty="0" smtClean="0"/>
              <a:t>our goals, </a:t>
            </a:r>
            <a:r>
              <a:rPr lang="en-US" sz="2400" dirty="0"/>
              <a:t>objectives and associated </a:t>
            </a:r>
            <a:r>
              <a:rPr lang="en-US" sz="2400" dirty="0" smtClean="0"/>
              <a:t>metrics, </a:t>
            </a:r>
            <a:r>
              <a:rPr lang="en-US" sz="2400" dirty="0"/>
              <a:t>and in particular, our need to maintain efficiency and quality while establishing priorities for </a:t>
            </a:r>
            <a:r>
              <a:rPr lang="en-US" sz="2400" dirty="0" smtClean="0"/>
              <a:t>expansion -- a critical </a:t>
            </a:r>
            <a:r>
              <a:rPr lang="en-US" sz="2400" dirty="0"/>
              <a:t>topic for our growing network.  </a:t>
            </a:r>
            <a:endParaRPr lang="en-US" sz="2400" dirty="0" smtClean="0"/>
          </a:p>
          <a:p>
            <a:pPr marL="0" indent="0">
              <a:buNone/>
            </a:pPr>
            <a:r>
              <a:rPr lang="en-US" sz="2400" dirty="0" smtClean="0"/>
              <a:t>“While </a:t>
            </a:r>
            <a:r>
              <a:rPr lang="en-US" sz="2400" dirty="0"/>
              <a:t>creating our Logic Model, we experienced a spirit of collaboration and trust, engaged in </a:t>
            </a:r>
            <a:r>
              <a:rPr lang="en-US" sz="2400" dirty="0" smtClean="0"/>
              <a:t>healthy debate, acknowledged </a:t>
            </a:r>
            <a:r>
              <a:rPr lang="en-US" sz="2400" dirty="0"/>
              <a:t>resources and success to date, addressed areas in need of improvement, and ultimately came to a </a:t>
            </a:r>
            <a:r>
              <a:rPr lang="en-US" sz="2400" dirty="0" smtClean="0"/>
              <a:t>consensus </a:t>
            </a:r>
            <a:r>
              <a:rPr lang="en-US" sz="2400" dirty="0"/>
              <a:t>on our vision for </a:t>
            </a:r>
            <a:r>
              <a:rPr lang="en-US" sz="2400" dirty="0" smtClean="0"/>
              <a:t>the</a:t>
            </a:r>
            <a:r>
              <a:rPr lang="en-US" sz="2400" dirty="0"/>
              <a:t> future.   </a:t>
            </a:r>
            <a:endParaRPr lang="en-US" sz="2400" dirty="0" smtClean="0"/>
          </a:p>
        </p:txBody>
      </p:sp>
      <p:pic>
        <p:nvPicPr>
          <p:cNvPr id="4" name="Picture 5" descr="UWICTR_logoh300.png"/>
          <p:cNvPicPr>
            <a:picLocks noChangeAspect="1"/>
          </p:cNvPicPr>
          <p:nvPr/>
        </p:nvPicPr>
        <p:blipFill>
          <a:blip r:embed="rId3" cstate="print"/>
          <a:srcRect/>
          <a:stretch>
            <a:fillRect/>
          </a:stretch>
        </p:blipFill>
        <p:spPr bwMode="auto">
          <a:xfrm>
            <a:off x="193675" y="6266920"/>
            <a:ext cx="3159125" cy="421217"/>
          </a:xfrm>
          <a:prstGeom prst="rect">
            <a:avLst/>
          </a:prstGeom>
          <a:noFill/>
          <a:ln w="9525">
            <a:noFill/>
            <a:miter lim="800000"/>
            <a:headEnd/>
            <a:tailEnd/>
          </a:ln>
        </p:spPr>
      </p:pic>
    </p:spTree>
    <p:extLst>
      <p:ext uri="{BB962C8B-B14F-4D97-AF65-F5344CB8AC3E}">
        <p14:creationId xmlns:p14="http://schemas.microsoft.com/office/powerpoint/2010/main" val="9632840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b="1" i="1" dirty="0" smtClean="0"/>
              <a:t>Program manager comment:</a:t>
            </a:r>
            <a:endParaRPr lang="en-US" b="1" i="1" dirty="0"/>
          </a:p>
        </p:txBody>
      </p:sp>
      <p:sp>
        <p:nvSpPr>
          <p:cNvPr id="3" name="Content Placeholder 2"/>
          <p:cNvSpPr>
            <a:spLocks noGrp="1"/>
          </p:cNvSpPr>
          <p:nvPr>
            <p:ph idx="1"/>
          </p:nvPr>
        </p:nvSpPr>
        <p:spPr>
          <a:xfrm>
            <a:off x="457200" y="762000"/>
            <a:ext cx="8458200" cy="5715000"/>
          </a:xfrm>
        </p:spPr>
        <p:txBody>
          <a:bodyPr>
            <a:noAutofit/>
          </a:bodyPr>
          <a:lstStyle/>
          <a:p>
            <a:pPr marL="0" indent="0">
              <a:buNone/>
            </a:pPr>
            <a:r>
              <a:rPr lang="en-US" sz="2400" dirty="0" smtClean="0"/>
              <a:t>“Our </a:t>
            </a:r>
            <a:r>
              <a:rPr lang="en-US" sz="2400" dirty="0"/>
              <a:t>use of the Logic Model framework was  an important catalyst for our </a:t>
            </a:r>
            <a:r>
              <a:rPr lang="en-US" sz="2400" dirty="0">
                <a:solidFill>
                  <a:srgbClr val="FF0000"/>
                </a:solidFill>
              </a:rPr>
              <a:t>Advisory Committee </a:t>
            </a:r>
            <a:r>
              <a:rPr lang="en-US" sz="2400" dirty="0"/>
              <a:t>engaging in a very candid discussion about </a:t>
            </a:r>
            <a:r>
              <a:rPr lang="en-US" sz="2400" dirty="0" smtClean="0"/>
              <a:t>our goals, </a:t>
            </a:r>
            <a:r>
              <a:rPr lang="en-US" sz="2400" dirty="0"/>
              <a:t>objectives and associated </a:t>
            </a:r>
            <a:r>
              <a:rPr lang="en-US" sz="2400" dirty="0" smtClean="0"/>
              <a:t>metrics, </a:t>
            </a:r>
            <a:r>
              <a:rPr lang="en-US" sz="2400" dirty="0"/>
              <a:t>and in particular, our need to maintain efficiency and quality while establishing priorities for </a:t>
            </a:r>
            <a:r>
              <a:rPr lang="en-US" sz="2400" dirty="0" smtClean="0"/>
              <a:t>expansion -- a critical </a:t>
            </a:r>
            <a:r>
              <a:rPr lang="en-US" sz="2400" dirty="0"/>
              <a:t>topic for our growing network.  </a:t>
            </a:r>
            <a:endParaRPr lang="en-US" sz="2400" dirty="0" smtClean="0"/>
          </a:p>
          <a:p>
            <a:pPr marL="0" indent="0">
              <a:buNone/>
            </a:pPr>
            <a:r>
              <a:rPr lang="en-US" sz="2400" dirty="0" smtClean="0"/>
              <a:t>“While </a:t>
            </a:r>
            <a:r>
              <a:rPr lang="en-US" sz="2400" dirty="0"/>
              <a:t>creating our Logic Model, we experienced a spirit of collaboration and trust, engaged in </a:t>
            </a:r>
            <a:r>
              <a:rPr lang="en-US" sz="2400" dirty="0" smtClean="0"/>
              <a:t>healthy debate, acknowledged </a:t>
            </a:r>
            <a:r>
              <a:rPr lang="en-US" sz="2400" dirty="0"/>
              <a:t>resources and success to date, addressed areas in need of improvement, and ultimately came to a </a:t>
            </a:r>
            <a:r>
              <a:rPr lang="en-US" sz="2400" dirty="0" smtClean="0"/>
              <a:t>consensus </a:t>
            </a:r>
            <a:r>
              <a:rPr lang="en-US" sz="2400" dirty="0"/>
              <a:t>on our vision for </a:t>
            </a:r>
            <a:r>
              <a:rPr lang="en-US" sz="2400" dirty="0" smtClean="0"/>
              <a:t>the</a:t>
            </a:r>
            <a:r>
              <a:rPr lang="en-US" sz="2400" dirty="0"/>
              <a:t> future.   </a:t>
            </a:r>
            <a:endParaRPr lang="en-US" sz="2400" dirty="0" smtClean="0"/>
          </a:p>
          <a:p>
            <a:pPr marL="0" indent="0">
              <a:buNone/>
            </a:pPr>
            <a:r>
              <a:rPr lang="en-US" sz="2400" dirty="0" smtClean="0"/>
              <a:t>“Upon </a:t>
            </a:r>
            <a:r>
              <a:rPr lang="en-US" sz="2400" dirty="0"/>
              <a:t>completion of our first Logic Model, our Advisory Committee members expressed a renewed sense of ownership, </a:t>
            </a:r>
            <a:r>
              <a:rPr lang="en-US" sz="2400" dirty="0" smtClean="0"/>
              <a:t>camaraderie, and </a:t>
            </a:r>
            <a:r>
              <a:rPr lang="en-US" sz="2400" dirty="0"/>
              <a:t>excitement for the future of the network</a:t>
            </a:r>
            <a:r>
              <a:rPr lang="en-US" sz="2400" dirty="0" smtClean="0"/>
              <a:t>.”</a:t>
            </a:r>
            <a:r>
              <a:rPr lang="en-US" sz="2400" dirty="0"/>
              <a:t>  </a:t>
            </a:r>
          </a:p>
        </p:txBody>
      </p:sp>
      <p:pic>
        <p:nvPicPr>
          <p:cNvPr id="4" name="Picture 5" descr="UWICTR_logoh300.png"/>
          <p:cNvPicPr>
            <a:picLocks noChangeAspect="1"/>
          </p:cNvPicPr>
          <p:nvPr/>
        </p:nvPicPr>
        <p:blipFill>
          <a:blip r:embed="rId3" cstate="print"/>
          <a:srcRect/>
          <a:stretch>
            <a:fillRect/>
          </a:stretch>
        </p:blipFill>
        <p:spPr bwMode="auto">
          <a:xfrm>
            <a:off x="193675" y="6266920"/>
            <a:ext cx="3159125" cy="421217"/>
          </a:xfrm>
          <a:prstGeom prst="rect">
            <a:avLst/>
          </a:prstGeom>
          <a:noFill/>
          <a:ln w="9525">
            <a:noFill/>
            <a:miter lim="800000"/>
            <a:headEnd/>
            <a:tailEnd/>
          </a:ln>
        </p:spPr>
      </p:pic>
    </p:spTree>
    <p:extLst>
      <p:ext uri="{BB962C8B-B14F-4D97-AF65-F5344CB8AC3E}">
        <p14:creationId xmlns:p14="http://schemas.microsoft.com/office/powerpoint/2010/main" val="9632840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1600">
                <a:solidFill>
                  <a:schemeClr val="tx1"/>
                </a:solidFill>
                <a:latin typeface="HandelGotDBol" pitchFamily="34" charset="0"/>
                <a:ea typeface="ＭＳ Ｐゴシック" pitchFamily="-109" charset="-128"/>
              </a:defRPr>
            </a:lvl1pPr>
            <a:lvl2pPr marL="742950" indent="-285750" eaLnBrk="0" hangingPunct="0">
              <a:defRPr sz="1600">
                <a:solidFill>
                  <a:schemeClr val="tx1"/>
                </a:solidFill>
                <a:latin typeface="HandelGotDBol" pitchFamily="34" charset="0"/>
                <a:ea typeface="ＭＳ Ｐゴシック" pitchFamily="-109" charset="-128"/>
              </a:defRPr>
            </a:lvl2pPr>
            <a:lvl3pPr marL="1143000" indent="-228600" eaLnBrk="0" hangingPunct="0">
              <a:defRPr sz="1600">
                <a:solidFill>
                  <a:schemeClr val="tx1"/>
                </a:solidFill>
                <a:latin typeface="HandelGotDBol" pitchFamily="34" charset="0"/>
                <a:ea typeface="ＭＳ Ｐゴシック" pitchFamily="-109" charset="-128"/>
              </a:defRPr>
            </a:lvl3pPr>
            <a:lvl4pPr marL="1600200" indent="-228600" eaLnBrk="0" hangingPunct="0">
              <a:defRPr sz="1600">
                <a:solidFill>
                  <a:schemeClr val="tx1"/>
                </a:solidFill>
                <a:latin typeface="HandelGotDBol" pitchFamily="34" charset="0"/>
                <a:ea typeface="ＭＳ Ｐゴシック" pitchFamily="-109" charset="-128"/>
              </a:defRPr>
            </a:lvl4pPr>
            <a:lvl5pPr marL="2057400" indent="-228600" eaLnBrk="0" hangingPunct="0">
              <a:defRPr sz="1600">
                <a:solidFill>
                  <a:schemeClr val="tx1"/>
                </a:solidFill>
                <a:latin typeface="HandelGotDBol" pitchFamily="34" charset="0"/>
                <a:ea typeface="ＭＳ Ｐゴシック" pitchFamily="-109" charset="-128"/>
              </a:defRPr>
            </a:lvl5pPr>
            <a:lvl6pPr marL="2514600" indent="-228600" eaLnBrk="0" fontAlgn="base" hangingPunct="0">
              <a:spcBef>
                <a:spcPct val="0"/>
              </a:spcBef>
              <a:spcAft>
                <a:spcPct val="0"/>
              </a:spcAft>
              <a:defRPr sz="1600">
                <a:solidFill>
                  <a:schemeClr val="tx1"/>
                </a:solidFill>
                <a:latin typeface="HandelGotDBol" pitchFamily="34" charset="0"/>
                <a:ea typeface="ＭＳ Ｐゴシック" pitchFamily="-109" charset="-128"/>
              </a:defRPr>
            </a:lvl6pPr>
            <a:lvl7pPr marL="2971800" indent="-228600" eaLnBrk="0" fontAlgn="base" hangingPunct="0">
              <a:spcBef>
                <a:spcPct val="0"/>
              </a:spcBef>
              <a:spcAft>
                <a:spcPct val="0"/>
              </a:spcAft>
              <a:defRPr sz="1600">
                <a:solidFill>
                  <a:schemeClr val="tx1"/>
                </a:solidFill>
                <a:latin typeface="HandelGotDBol" pitchFamily="34" charset="0"/>
                <a:ea typeface="ＭＳ Ｐゴシック" pitchFamily="-109" charset="-128"/>
              </a:defRPr>
            </a:lvl7pPr>
            <a:lvl8pPr marL="3429000" indent="-228600" eaLnBrk="0" fontAlgn="base" hangingPunct="0">
              <a:spcBef>
                <a:spcPct val="0"/>
              </a:spcBef>
              <a:spcAft>
                <a:spcPct val="0"/>
              </a:spcAft>
              <a:defRPr sz="1600">
                <a:solidFill>
                  <a:schemeClr val="tx1"/>
                </a:solidFill>
                <a:latin typeface="HandelGotDBol" pitchFamily="34" charset="0"/>
                <a:ea typeface="ＭＳ Ｐゴシック" pitchFamily="-109" charset="-128"/>
              </a:defRPr>
            </a:lvl8pPr>
            <a:lvl9pPr marL="3886200" indent="-228600" eaLnBrk="0" fontAlgn="base" hangingPunct="0">
              <a:spcBef>
                <a:spcPct val="0"/>
              </a:spcBef>
              <a:spcAft>
                <a:spcPct val="0"/>
              </a:spcAft>
              <a:defRPr sz="1600">
                <a:solidFill>
                  <a:schemeClr val="tx1"/>
                </a:solidFill>
                <a:latin typeface="HandelGotDBol" pitchFamily="34" charset="0"/>
                <a:ea typeface="ＭＳ Ｐゴシック" pitchFamily="-109" charset="-128"/>
              </a:defRPr>
            </a:lvl9pPr>
          </a:lstStyle>
          <a:p>
            <a:pPr eaLnBrk="1" hangingPunct="1"/>
            <a:r>
              <a:rPr lang="en-US" sz="1000"/>
              <a:t>University of Wisconsin-Extension, Program Development and Evaluation</a:t>
            </a:r>
          </a:p>
        </p:txBody>
      </p:sp>
      <p:sp>
        <p:nvSpPr>
          <p:cNvPr id="53251" name="Rectangle 8"/>
          <p:cNvSpPr>
            <a:spLocks noGrp="1" noChangeArrowheads="1"/>
          </p:cNvSpPr>
          <p:nvPr>
            <p:ph type="sldNum" sz="quarter" idx="12"/>
          </p:nvPr>
        </p:nvSpPr>
        <p:spPr bwMode="auto">
          <a:xfrm rot="10622486" flipV="1">
            <a:off x="11050619" y="6517753"/>
            <a:ext cx="1371032" cy="9814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1600">
                <a:solidFill>
                  <a:schemeClr val="tx1"/>
                </a:solidFill>
                <a:latin typeface="HandelGotDBol" pitchFamily="34" charset="0"/>
                <a:ea typeface="ＭＳ Ｐゴシック" pitchFamily="-109" charset="-128"/>
              </a:defRPr>
            </a:lvl1pPr>
            <a:lvl2pPr marL="742950" indent="-285750" eaLnBrk="0" hangingPunct="0">
              <a:defRPr sz="1600">
                <a:solidFill>
                  <a:schemeClr val="tx1"/>
                </a:solidFill>
                <a:latin typeface="HandelGotDBol" pitchFamily="34" charset="0"/>
                <a:ea typeface="ＭＳ Ｐゴシック" pitchFamily="-109" charset="-128"/>
              </a:defRPr>
            </a:lvl2pPr>
            <a:lvl3pPr marL="1143000" indent="-228600" eaLnBrk="0" hangingPunct="0">
              <a:defRPr sz="1600">
                <a:solidFill>
                  <a:schemeClr val="tx1"/>
                </a:solidFill>
                <a:latin typeface="HandelGotDBol" pitchFamily="34" charset="0"/>
                <a:ea typeface="ＭＳ Ｐゴシック" pitchFamily="-109" charset="-128"/>
              </a:defRPr>
            </a:lvl3pPr>
            <a:lvl4pPr marL="1600200" indent="-228600" eaLnBrk="0" hangingPunct="0">
              <a:defRPr sz="1600">
                <a:solidFill>
                  <a:schemeClr val="tx1"/>
                </a:solidFill>
                <a:latin typeface="HandelGotDBol" pitchFamily="34" charset="0"/>
                <a:ea typeface="ＭＳ Ｐゴシック" pitchFamily="-109" charset="-128"/>
              </a:defRPr>
            </a:lvl4pPr>
            <a:lvl5pPr marL="2057400" indent="-228600" eaLnBrk="0" hangingPunct="0">
              <a:defRPr sz="1600">
                <a:solidFill>
                  <a:schemeClr val="tx1"/>
                </a:solidFill>
                <a:latin typeface="HandelGotDBol" pitchFamily="34" charset="0"/>
                <a:ea typeface="ＭＳ Ｐゴシック" pitchFamily="-109" charset="-128"/>
              </a:defRPr>
            </a:lvl5pPr>
            <a:lvl6pPr marL="2514600" indent="-228600" eaLnBrk="0" fontAlgn="base" hangingPunct="0">
              <a:spcBef>
                <a:spcPct val="0"/>
              </a:spcBef>
              <a:spcAft>
                <a:spcPct val="0"/>
              </a:spcAft>
              <a:defRPr sz="1600">
                <a:solidFill>
                  <a:schemeClr val="tx1"/>
                </a:solidFill>
                <a:latin typeface="HandelGotDBol" pitchFamily="34" charset="0"/>
                <a:ea typeface="ＭＳ Ｐゴシック" pitchFamily="-109" charset="-128"/>
              </a:defRPr>
            </a:lvl6pPr>
            <a:lvl7pPr marL="2971800" indent="-228600" eaLnBrk="0" fontAlgn="base" hangingPunct="0">
              <a:spcBef>
                <a:spcPct val="0"/>
              </a:spcBef>
              <a:spcAft>
                <a:spcPct val="0"/>
              </a:spcAft>
              <a:defRPr sz="1600">
                <a:solidFill>
                  <a:schemeClr val="tx1"/>
                </a:solidFill>
                <a:latin typeface="HandelGotDBol" pitchFamily="34" charset="0"/>
                <a:ea typeface="ＭＳ Ｐゴシック" pitchFamily="-109" charset="-128"/>
              </a:defRPr>
            </a:lvl7pPr>
            <a:lvl8pPr marL="3429000" indent="-228600" eaLnBrk="0" fontAlgn="base" hangingPunct="0">
              <a:spcBef>
                <a:spcPct val="0"/>
              </a:spcBef>
              <a:spcAft>
                <a:spcPct val="0"/>
              </a:spcAft>
              <a:defRPr sz="1600">
                <a:solidFill>
                  <a:schemeClr val="tx1"/>
                </a:solidFill>
                <a:latin typeface="HandelGotDBol" pitchFamily="34" charset="0"/>
                <a:ea typeface="ＭＳ Ｐゴシック" pitchFamily="-109" charset="-128"/>
              </a:defRPr>
            </a:lvl8pPr>
            <a:lvl9pPr marL="3886200" indent="-228600" eaLnBrk="0" fontAlgn="base" hangingPunct="0">
              <a:spcBef>
                <a:spcPct val="0"/>
              </a:spcBef>
              <a:spcAft>
                <a:spcPct val="0"/>
              </a:spcAft>
              <a:defRPr sz="1600">
                <a:solidFill>
                  <a:schemeClr val="tx1"/>
                </a:solidFill>
                <a:latin typeface="HandelGotDBol" pitchFamily="34" charset="0"/>
                <a:ea typeface="ＭＳ Ｐゴシック" pitchFamily="-109" charset="-128"/>
              </a:defRPr>
            </a:lvl9pPr>
          </a:lstStyle>
          <a:p>
            <a:pPr eaLnBrk="1" hangingPunct="1"/>
            <a:endParaRPr lang="en-US" sz="1000" dirty="0"/>
          </a:p>
        </p:txBody>
      </p:sp>
      <p:graphicFrame>
        <p:nvGraphicFramePr>
          <p:cNvPr id="384045" name="Group 45"/>
          <p:cNvGraphicFramePr>
            <a:graphicFrameLocks noGrp="1"/>
          </p:cNvGraphicFramePr>
          <p:nvPr>
            <p:extLst>
              <p:ext uri="{D42A27DB-BD31-4B8C-83A1-F6EECF244321}">
                <p14:modId xmlns:p14="http://schemas.microsoft.com/office/powerpoint/2010/main" val="2782963970"/>
              </p:ext>
            </p:extLst>
          </p:nvPr>
        </p:nvGraphicFramePr>
        <p:xfrm>
          <a:off x="914400" y="320675"/>
          <a:ext cx="7407275" cy="4999038"/>
        </p:xfrm>
        <a:graphic>
          <a:graphicData uri="http://schemas.openxmlformats.org/drawingml/2006/table">
            <a:tbl>
              <a:tblPr/>
              <a:tblGrid>
                <a:gridCol w="2424113"/>
                <a:gridCol w="2514600"/>
                <a:gridCol w="2468562"/>
              </a:tblGrid>
              <a:tr h="914458">
                <a:tc grid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HandelGotDLig" pitchFamily="34" charset="0"/>
                        <a:ea typeface="ＭＳ Ｐゴシック" pitchFamily="57"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HandelGotDLig" pitchFamily="34" charset="0"/>
                          <a:ea typeface="ＭＳ Ｐゴシック" pitchFamily="57" charset="-128"/>
                        </a:rPr>
                        <a:t>OUTCOMES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1" u="none" strike="noStrike" cap="none" normalizeH="0" baseline="0" dirty="0" smtClean="0">
                          <a:ln>
                            <a:noFill/>
                          </a:ln>
                          <a:solidFill>
                            <a:schemeClr val="tx1"/>
                          </a:solidFill>
                          <a:effectLst/>
                          <a:latin typeface="HandelGotDLig" pitchFamily="34" charset="0"/>
                          <a:ea typeface="ＭＳ Ｐゴシック" pitchFamily="57" charset="-128"/>
                        </a:rPr>
                        <a:t>Results -- Impacts</a:t>
                      </a:r>
                      <a:endParaRPr kumimoji="0" lang="en-US" sz="2400" b="0" i="0" u="none" strike="noStrike" cap="none" normalizeH="0" baseline="0" dirty="0" smtClean="0">
                        <a:ln>
                          <a:noFill/>
                        </a:ln>
                        <a:solidFill>
                          <a:schemeClr val="bg1"/>
                        </a:solidFill>
                        <a:effectLst/>
                        <a:latin typeface="HandelGotDLig" pitchFamily="34" charset="0"/>
                        <a:ea typeface="ＭＳ Ｐゴシック" pitchFamily="57" charset="-128"/>
                      </a:endParaRPr>
                    </a:p>
                  </a:txBody>
                  <a:tcPr marT="45723" marB="45723"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7C80"/>
                    </a:solidFill>
                  </a:tcPr>
                </a:tc>
                <a:tc hMerge="1">
                  <a:txBody>
                    <a:bodyPr/>
                    <a:lstStyle/>
                    <a:p>
                      <a:endParaRPr lang="en-US"/>
                    </a:p>
                  </a:txBody>
                  <a:tcPr/>
                </a:tc>
                <a:tc hMerge="1">
                  <a:txBody>
                    <a:bodyPr/>
                    <a:lstStyle/>
                    <a:p>
                      <a:endParaRPr lang="en-US"/>
                    </a:p>
                  </a:txBody>
                  <a:tcPr/>
                </a:tc>
              </a:tr>
              <a:tr h="408458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accent2"/>
                          </a:solidFill>
                          <a:effectLst/>
                          <a:latin typeface="HandelGotDLig" pitchFamily="34" charset="0"/>
                          <a:ea typeface="ＭＳ Ｐゴシック" pitchFamily="57" charset="-128"/>
                        </a:rPr>
                        <a:t>SHORT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1" u="none" strike="noStrike" cap="none" normalizeH="0" baseline="0" dirty="0" smtClean="0">
                          <a:ln>
                            <a:noFill/>
                          </a:ln>
                          <a:solidFill>
                            <a:schemeClr val="tx1"/>
                          </a:solidFill>
                          <a:effectLst/>
                          <a:latin typeface="HandelGotDLig" pitchFamily="34" charset="0"/>
                          <a:ea typeface="ＭＳ Ｐゴシック" pitchFamily="57" charset="-128"/>
                        </a:rPr>
                        <a:t>Learning</a:t>
                      </a:r>
                      <a:endParaRPr kumimoji="0" lang="en-US" sz="2400" b="1" i="0" u="none" strike="noStrike" cap="none" normalizeH="0" baseline="0" dirty="0" smtClean="0">
                        <a:ln>
                          <a:noFill/>
                        </a:ln>
                        <a:solidFill>
                          <a:srgbClr val="FFFF00"/>
                        </a:solidFill>
                        <a:effectLst/>
                        <a:latin typeface="HandelGotDLig" pitchFamily="34" charset="0"/>
                        <a:ea typeface="ＭＳ Ｐゴシック" pitchFamily="57"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HandelGotDLig" pitchFamily="34" charset="0"/>
                        <a:ea typeface="ＭＳ Ｐゴシック" pitchFamily="57"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HandelGotDLig" pitchFamily="34" charset="0"/>
                          <a:ea typeface="ＭＳ Ｐゴシック" pitchFamily="57" charset="-128"/>
                        </a:rPr>
                        <a:t>Changes in: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HandelGotDLig" pitchFamily="34" charset="0"/>
                        <a:ea typeface="ＭＳ Ｐゴシック" pitchFamily="57" charset="-128"/>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1" i="0" u="none" strike="noStrike" cap="none" normalizeH="0" baseline="0" dirty="0" smtClean="0">
                          <a:ln>
                            <a:noFill/>
                          </a:ln>
                          <a:solidFill>
                            <a:schemeClr val="tx1"/>
                          </a:solidFill>
                          <a:effectLst/>
                          <a:latin typeface="HandelGotDLig" pitchFamily="34" charset="0"/>
                          <a:ea typeface="ＭＳ Ｐゴシック" pitchFamily="57" charset="-128"/>
                        </a:rPr>
                        <a:t> Awareness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1" i="0" u="none" strike="noStrike" cap="none" normalizeH="0" baseline="0" dirty="0" smtClean="0">
                          <a:ln>
                            <a:noFill/>
                          </a:ln>
                          <a:solidFill>
                            <a:schemeClr val="tx1"/>
                          </a:solidFill>
                          <a:effectLst/>
                          <a:latin typeface="HandelGotDLig" pitchFamily="34" charset="0"/>
                          <a:ea typeface="ＭＳ Ｐゴシック" pitchFamily="57" charset="-128"/>
                        </a:rPr>
                        <a:t> Knowledge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1" i="0" u="none" strike="noStrike" cap="none" normalizeH="0" baseline="0" dirty="0" smtClean="0">
                          <a:ln>
                            <a:noFill/>
                          </a:ln>
                          <a:solidFill>
                            <a:schemeClr val="tx1"/>
                          </a:solidFill>
                          <a:effectLst/>
                          <a:latin typeface="HandelGotDLig" pitchFamily="34" charset="0"/>
                          <a:ea typeface="ＭＳ Ｐゴシック" pitchFamily="57" charset="-128"/>
                        </a:rPr>
                        <a:t> Attitudes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1" i="0" u="none" strike="noStrike" cap="none" normalizeH="0" baseline="0" dirty="0" smtClean="0">
                          <a:ln>
                            <a:noFill/>
                          </a:ln>
                          <a:solidFill>
                            <a:schemeClr val="tx1"/>
                          </a:solidFill>
                          <a:effectLst/>
                          <a:latin typeface="HandelGotDLig" pitchFamily="34" charset="0"/>
                          <a:ea typeface="ＭＳ Ｐゴシック" pitchFamily="57" charset="-128"/>
                        </a:rPr>
                        <a:t> Skills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1" i="0" u="none" strike="noStrike" cap="none" normalizeH="0" baseline="0" dirty="0" smtClean="0">
                          <a:ln>
                            <a:noFill/>
                          </a:ln>
                          <a:solidFill>
                            <a:schemeClr val="tx1"/>
                          </a:solidFill>
                          <a:effectLst/>
                          <a:latin typeface="HandelGotDLig" pitchFamily="34" charset="0"/>
                          <a:ea typeface="ＭＳ Ｐゴシック" pitchFamily="57" charset="-128"/>
                        </a:rPr>
                        <a:t> Opinion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1" i="0" u="none" strike="noStrike" cap="none" normalizeH="0" baseline="0" dirty="0" smtClean="0">
                          <a:ln>
                            <a:noFill/>
                          </a:ln>
                          <a:solidFill>
                            <a:schemeClr val="tx1"/>
                          </a:solidFill>
                          <a:effectLst/>
                          <a:latin typeface="HandelGotDLig" pitchFamily="34" charset="0"/>
                          <a:ea typeface="ＭＳ Ｐゴシック" pitchFamily="57" charset="-128"/>
                        </a:rPr>
                        <a:t> Aspirations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1" i="0" u="none" strike="noStrike" cap="none" normalizeH="0" baseline="0" dirty="0" smtClean="0">
                          <a:ln>
                            <a:noFill/>
                          </a:ln>
                          <a:solidFill>
                            <a:schemeClr val="tx1"/>
                          </a:solidFill>
                          <a:effectLst/>
                          <a:latin typeface="HandelGotDLig" pitchFamily="34" charset="0"/>
                          <a:ea typeface="ＭＳ Ｐゴシック" pitchFamily="57" charset="-128"/>
                        </a:rPr>
                        <a:t> Motivation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1" i="0" u="none" strike="noStrike" cap="none" normalizeH="0" baseline="0" dirty="0" smtClean="0">
                          <a:ln>
                            <a:noFill/>
                          </a:ln>
                          <a:solidFill>
                            <a:schemeClr val="tx1"/>
                          </a:solidFill>
                          <a:effectLst/>
                          <a:latin typeface="HandelGotDLig" pitchFamily="34" charset="0"/>
                          <a:ea typeface="ＭＳ Ｐゴシック" pitchFamily="57" charset="-128"/>
                        </a:rPr>
                        <a:t> Behavioral intent</a:t>
                      </a:r>
                      <a:endParaRPr kumimoji="0" lang="en-US" sz="2000" b="1" i="0" u="none" strike="noStrike" cap="none" normalizeH="0" baseline="0" dirty="0" smtClean="0">
                        <a:ln>
                          <a:noFill/>
                        </a:ln>
                        <a:solidFill>
                          <a:schemeClr val="bg1"/>
                        </a:solidFill>
                        <a:effectLst/>
                        <a:latin typeface="HandelGotDLig" pitchFamily="34" charset="0"/>
                        <a:ea typeface="ＭＳ Ｐゴシック" pitchFamily="57" charset="-128"/>
                      </a:endParaRPr>
                    </a:p>
                  </a:txBody>
                  <a:tcPr marT="45723" marB="4572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accent2"/>
                          </a:solidFill>
                          <a:effectLst/>
                          <a:latin typeface="HandelGotDLig" pitchFamily="34" charset="0"/>
                          <a:ea typeface="ＭＳ Ｐゴシック" pitchFamily="57" charset="-128"/>
                        </a:rPr>
                        <a:t>INTERMEDIATE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1" u="none" strike="noStrike" cap="none" normalizeH="0" baseline="0" dirty="0" smtClean="0">
                          <a:ln>
                            <a:noFill/>
                          </a:ln>
                          <a:solidFill>
                            <a:schemeClr val="tx1"/>
                          </a:solidFill>
                          <a:effectLst/>
                          <a:latin typeface="HandelGotDLig" pitchFamily="34" charset="0"/>
                          <a:ea typeface="ＭＳ Ｐゴシック" pitchFamily="57" charset="-128"/>
                        </a:rPr>
                        <a:t>Action</a:t>
                      </a:r>
                      <a:endParaRPr kumimoji="0" lang="en-US" sz="2400" b="1" i="0" u="none" strike="noStrike" cap="none" normalizeH="0" baseline="0" dirty="0" smtClean="0">
                        <a:ln>
                          <a:noFill/>
                        </a:ln>
                        <a:solidFill>
                          <a:srgbClr val="FFFF00"/>
                        </a:solidFill>
                        <a:effectLst/>
                        <a:latin typeface="HandelGotDLig" pitchFamily="34" charset="0"/>
                        <a:ea typeface="ＭＳ Ｐゴシック" pitchFamily="57"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HandelGotDLig" pitchFamily="34" charset="0"/>
                        <a:ea typeface="ＭＳ Ｐゴシック" pitchFamily="57"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HandelGotDLig" pitchFamily="34" charset="0"/>
                          <a:ea typeface="ＭＳ Ｐゴシック" pitchFamily="57" charset="-128"/>
                        </a:rPr>
                        <a:t>Changes in: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HandelGotDLig" pitchFamily="34" charset="0"/>
                        <a:ea typeface="ＭＳ Ｐゴシック" pitchFamily="57" charset="-128"/>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1" i="0" u="none" strike="noStrike" cap="none" normalizeH="0" baseline="0" dirty="0" smtClean="0">
                          <a:ln>
                            <a:noFill/>
                          </a:ln>
                          <a:solidFill>
                            <a:schemeClr val="tx1"/>
                          </a:solidFill>
                          <a:effectLst/>
                          <a:latin typeface="HandelGotDLig" pitchFamily="34" charset="0"/>
                          <a:ea typeface="ＭＳ Ｐゴシック" pitchFamily="57" charset="-128"/>
                        </a:rPr>
                        <a:t>Behavior  </a:t>
                      </a:r>
                    </a:p>
                    <a:p>
                      <a:pPr marL="0" marR="0" lvl="0" indent="0" algn="l" defTabSz="914400" rtl="0" eaLnBrk="0" fontAlgn="base" latinLnBrk="0" hangingPunct="0">
                        <a:lnSpc>
                          <a:spcPct val="100000"/>
                        </a:lnSpc>
                        <a:spcBef>
                          <a:spcPct val="0"/>
                        </a:spcBef>
                        <a:spcAft>
                          <a:spcPct val="0"/>
                        </a:spcAft>
                        <a:buClr>
                          <a:schemeClr val="tx1"/>
                        </a:buClr>
                        <a:buSzTx/>
                        <a:buFontTx/>
                        <a:buChar char="•"/>
                        <a:tabLst/>
                      </a:pPr>
                      <a:r>
                        <a:rPr kumimoji="0" lang="en-US" sz="2000" b="1" i="0" u="none" strike="noStrike" cap="none" normalizeH="0" baseline="0" dirty="0" smtClean="0">
                          <a:ln>
                            <a:noFill/>
                          </a:ln>
                          <a:solidFill>
                            <a:schemeClr val="tx1"/>
                          </a:solidFill>
                          <a:effectLst/>
                          <a:latin typeface="HandelGotDLig" pitchFamily="34" charset="0"/>
                          <a:ea typeface="ＭＳ Ｐゴシック" pitchFamily="57" charset="-128"/>
                        </a:rPr>
                        <a:t>Decision-making</a:t>
                      </a:r>
                    </a:p>
                    <a:p>
                      <a:pPr marL="0" marR="0" lvl="0" indent="0" algn="l" defTabSz="914400" rtl="0" eaLnBrk="0" fontAlgn="base" latinLnBrk="0" hangingPunct="0">
                        <a:lnSpc>
                          <a:spcPct val="100000"/>
                        </a:lnSpc>
                        <a:spcBef>
                          <a:spcPct val="0"/>
                        </a:spcBef>
                        <a:spcAft>
                          <a:spcPct val="0"/>
                        </a:spcAft>
                        <a:buClr>
                          <a:schemeClr val="tx1"/>
                        </a:buClr>
                        <a:buSzTx/>
                        <a:buFontTx/>
                        <a:buChar char="•"/>
                        <a:tabLst/>
                      </a:pPr>
                      <a:r>
                        <a:rPr kumimoji="0" lang="en-US" sz="2000" b="1" i="0" u="none" strike="noStrike" cap="none" normalizeH="0" baseline="0" dirty="0" smtClean="0">
                          <a:ln>
                            <a:noFill/>
                          </a:ln>
                          <a:solidFill>
                            <a:schemeClr val="tx1"/>
                          </a:solidFill>
                          <a:effectLst/>
                          <a:latin typeface="HandelGotDLig" pitchFamily="34" charset="0"/>
                          <a:ea typeface="ＭＳ Ｐゴシック" pitchFamily="57" charset="-128"/>
                        </a:rPr>
                        <a:t>Policies</a:t>
                      </a:r>
                    </a:p>
                    <a:p>
                      <a:pPr marL="0" marR="0" lvl="0" indent="0" algn="l" defTabSz="914400" rtl="0" eaLnBrk="0" fontAlgn="base" latinLnBrk="0" hangingPunct="0">
                        <a:lnSpc>
                          <a:spcPct val="100000"/>
                        </a:lnSpc>
                        <a:spcBef>
                          <a:spcPct val="0"/>
                        </a:spcBef>
                        <a:spcAft>
                          <a:spcPct val="0"/>
                        </a:spcAft>
                        <a:buClr>
                          <a:schemeClr val="tx1"/>
                        </a:buClr>
                        <a:buSzTx/>
                        <a:buFontTx/>
                        <a:buChar char="•"/>
                        <a:tabLst/>
                      </a:pPr>
                      <a:r>
                        <a:rPr kumimoji="0" lang="en-US" sz="2000" b="1" i="0" u="none" strike="noStrike" cap="none" normalizeH="0" baseline="0" dirty="0" smtClean="0">
                          <a:ln>
                            <a:noFill/>
                          </a:ln>
                          <a:solidFill>
                            <a:schemeClr val="tx1"/>
                          </a:solidFill>
                          <a:effectLst/>
                          <a:latin typeface="HandelGotDLig" pitchFamily="34" charset="0"/>
                          <a:ea typeface="ＭＳ Ｐゴシック" pitchFamily="57" charset="-128"/>
                        </a:rPr>
                        <a:t>Social action</a:t>
                      </a: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accent2"/>
                          </a:solidFill>
                          <a:effectLst/>
                          <a:latin typeface="HandelGotDLig" pitchFamily="34" charset="0"/>
                          <a:ea typeface="ＭＳ Ｐゴシック" pitchFamily="57" charset="-128"/>
                        </a:rPr>
                        <a:t>LONG-TERM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1" u="none" strike="noStrike" cap="none" normalizeH="0" baseline="0" dirty="0" smtClean="0">
                          <a:ln>
                            <a:noFill/>
                          </a:ln>
                          <a:solidFill>
                            <a:schemeClr val="tx1"/>
                          </a:solidFill>
                          <a:effectLst/>
                          <a:latin typeface="HandelGotDLig" pitchFamily="34" charset="0"/>
                          <a:ea typeface="ＭＳ Ｐゴシック" pitchFamily="57" charset="-128"/>
                        </a:rPr>
                        <a:t>Conditions</a:t>
                      </a:r>
                      <a:endParaRPr kumimoji="0" lang="en-US" sz="2000" b="1" i="0" u="none" strike="noStrike" cap="none" normalizeH="0" baseline="0" dirty="0" smtClean="0">
                        <a:ln>
                          <a:noFill/>
                        </a:ln>
                        <a:solidFill>
                          <a:schemeClr val="tx1"/>
                        </a:solidFill>
                        <a:effectLst/>
                        <a:latin typeface="HandelGotDLig" pitchFamily="34" charset="0"/>
                        <a:ea typeface="ＭＳ Ｐゴシック" pitchFamily="57"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HandelGotDLig" pitchFamily="34" charset="0"/>
                          <a:ea typeface="ＭＳ Ｐゴシック" pitchFamily="57" charset="-128"/>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HandelGotDLig" pitchFamily="34" charset="0"/>
                          <a:ea typeface="ＭＳ Ｐゴシック" pitchFamily="57" charset="-128"/>
                        </a:rPr>
                        <a:t>Changes in: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HandelGotDLig" pitchFamily="34" charset="0"/>
                        <a:ea typeface="ＭＳ Ｐゴシック" pitchFamily="57" charset="-128"/>
                      </a:endParaRPr>
                    </a:p>
                    <a:p>
                      <a:pPr marL="0" marR="0" lvl="0" indent="0" algn="l" defTabSz="914400" rtl="0" eaLnBrk="0" fontAlgn="base" latinLnBrk="0" hangingPunct="0">
                        <a:lnSpc>
                          <a:spcPct val="100000"/>
                        </a:lnSpc>
                        <a:spcBef>
                          <a:spcPct val="0"/>
                        </a:spcBef>
                        <a:spcAft>
                          <a:spcPct val="0"/>
                        </a:spcAft>
                        <a:buClr>
                          <a:schemeClr val="tx1"/>
                        </a:buClr>
                        <a:buSzTx/>
                        <a:buFontTx/>
                        <a:buNone/>
                        <a:tabLst/>
                      </a:pPr>
                      <a:r>
                        <a:rPr kumimoji="0" lang="en-US" sz="2000" b="1" i="0" u="none" strike="noStrike" cap="none" normalizeH="0" baseline="0" dirty="0" smtClean="0">
                          <a:ln>
                            <a:noFill/>
                          </a:ln>
                          <a:solidFill>
                            <a:schemeClr val="tx1"/>
                          </a:solidFill>
                          <a:effectLst/>
                          <a:latin typeface="HandelGotDLig" pitchFamily="34" charset="0"/>
                          <a:ea typeface="ＭＳ Ｐゴシック" pitchFamily="57" charset="-128"/>
                        </a:rPr>
                        <a:t>Conditions</a:t>
                      </a:r>
                    </a:p>
                    <a:p>
                      <a:pPr marL="0" marR="0" lvl="0" indent="0" algn="l" defTabSz="914400" rtl="0" eaLnBrk="0" fontAlgn="base" latinLnBrk="0" hangingPunct="0">
                        <a:lnSpc>
                          <a:spcPct val="100000"/>
                        </a:lnSpc>
                        <a:spcBef>
                          <a:spcPct val="0"/>
                        </a:spcBef>
                        <a:spcAft>
                          <a:spcPct val="0"/>
                        </a:spcAft>
                        <a:buClr>
                          <a:schemeClr val="tx1"/>
                        </a:buClr>
                        <a:buSzTx/>
                        <a:buFontTx/>
                        <a:buNone/>
                        <a:tabLst/>
                      </a:pPr>
                      <a:r>
                        <a:rPr kumimoji="0" lang="en-US" sz="2000" b="1" i="0" u="none" strike="noStrike" cap="none" normalizeH="0" baseline="0" dirty="0" smtClean="0">
                          <a:ln>
                            <a:noFill/>
                          </a:ln>
                          <a:solidFill>
                            <a:schemeClr val="tx1"/>
                          </a:solidFill>
                          <a:effectLst/>
                          <a:latin typeface="HandelGotDLig" pitchFamily="34" charset="0"/>
                          <a:ea typeface="ＭＳ Ｐゴシック" pitchFamily="57" charset="-128"/>
                        </a:rPr>
                        <a:t>Social (well-being)</a:t>
                      </a:r>
                    </a:p>
                    <a:p>
                      <a:pPr marL="0" marR="0" lvl="0" indent="0" algn="l" defTabSz="914400" rtl="0" eaLnBrk="0" fontAlgn="base" latinLnBrk="0" hangingPunct="0">
                        <a:lnSpc>
                          <a:spcPct val="100000"/>
                        </a:lnSpc>
                        <a:spcBef>
                          <a:spcPct val="0"/>
                        </a:spcBef>
                        <a:spcAft>
                          <a:spcPct val="0"/>
                        </a:spcAft>
                        <a:buClr>
                          <a:schemeClr val="tx1"/>
                        </a:buClr>
                        <a:buSzTx/>
                        <a:buFontTx/>
                        <a:buNone/>
                        <a:tabLst/>
                      </a:pPr>
                      <a:r>
                        <a:rPr kumimoji="0" lang="en-US" sz="2000" b="1" i="0" u="none" strike="noStrike" cap="none" normalizeH="0" baseline="0" dirty="0" smtClean="0">
                          <a:ln>
                            <a:noFill/>
                          </a:ln>
                          <a:solidFill>
                            <a:schemeClr val="tx1"/>
                          </a:solidFill>
                          <a:effectLst/>
                          <a:latin typeface="HandelGotDLig" pitchFamily="34" charset="0"/>
                          <a:ea typeface="ＭＳ Ｐゴシック" pitchFamily="57" charset="-128"/>
                        </a:rPr>
                        <a:t>Health</a:t>
                      </a:r>
                    </a:p>
                    <a:p>
                      <a:pPr marL="0" marR="0" lvl="0" indent="0" algn="l" defTabSz="914400" rtl="0" eaLnBrk="0" fontAlgn="base" latinLnBrk="0" hangingPunct="0">
                        <a:lnSpc>
                          <a:spcPct val="100000"/>
                        </a:lnSpc>
                        <a:spcBef>
                          <a:spcPct val="0"/>
                        </a:spcBef>
                        <a:spcAft>
                          <a:spcPct val="0"/>
                        </a:spcAft>
                        <a:buClr>
                          <a:schemeClr val="tx1"/>
                        </a:buClr>
                        <a:buSzTx/>
                        <a:buFontTx/>
                        <a:buNone/>
                        <a:tabLst/>
                      </a:pPr>
                      <a:r>
                        <a:rPr kumimoji="0" lang="en-US" sz="2000" b="1" i="0" u="none" strike="noStrike" cap="none" normalizeH="0" baseline="0" dirty="0" smtClean="0">
                          <a:ln>
                            <a:noFill/>
                          </a:ln>
                          <a:solidFill>
                            <a:schemeClr val="tx1"/>
                          </a:solidFill>
                          <a:effectLst/>
                          <a:latin typeface="HandelGotDLig" pitchFamily="34" charset="0"/>
                          <a:ea typeface="ＭＳ Ｐゴシック" pitchFamily="57" charset="-128"/>
                        </a:rPr>
                        <a:t>Economic</a:t>
                      </a:r>
                    </a:p>
                    <a:p>
                      <a:pPr marL="0" marR="0" lvl="0" indent="0" algn="l" defTabSz="914400" rtl="0" eaLnBrk="0" fontAlgn="base" latinLnBrk="0" hangingPunct="0">
                        <a:lnSpc>
                          <a:spcPct val="100000"/>
                        </a:lnSpc>
                        <a:spcBef>
                          <a:spcPct val="0"/>
                        </a:spcBef>
                        <a:spcAft>
                          <a:spcPct val="0"/>
                        </a:spcAft>
                        <a:buClr>
                          <a:schemeClr val="tx1"/>
                        </a:buClr>
                        <a:buSzTx/>
                        <a:buFontTx/>
                        <a:buNone/>
                        <a:tabLst/>
                      </a:pPr>
                      <a:r>
                        <a:rPr kumimoji="0" lang="en-US" sz="2000" b="1" i="0" u="none" strike="noStrike" cap="none" normalizeH="0" baseline="0" dirty="0" smtClean="0">
                          <a:ln>
                            <a:noFill/>
                          </a:ln>
                          <a:solidFill>
                            <a:schemeClr val="tx1"/>
                          </a:solidFill>
                          <a:effectLst/>
                          <a:latin typeface="HandelGotDLig" pitchFamily="34" charset="0"/>
                          <a:ea typeface="ＭＳ Ｐゴシック" pitchFamily="57" charset="-128"/>
                        </a:rPr>
                        <a:t>Civic</a:t>
                      </a:r>
                    </a:p>
                    <a:p>
                      <a:pPr marL="0" marR="0" lvl="0" indent="0" algn="l" defTabSz="914400" rtl="0" eaLnBrk="0" fontAlgn="base" latinLnBrk="0" hangingPunct="0">
                        <a:lnSpc>
                          <a:spcPct val="100000"/>
                        </a:lnSpc>
                        <a:spcBef>
                          <a:spcPct val="0"/>
                        </a:spcBef>
                        <a:spcAft>
                          <a:spcPct val="0"/>
                        </a:spcAft>
                        <a:buClr>
                          <a:schemeClr val="tx1"/>
                        </a:buClr>
                        <a:buSzTx/>
                        <a:buFontTx/>
                        <a:buNone/>
                        <a:tabLst/>
                      </a:pPr>
                      <a:r>
                        <a:rPr kumimoji="0" lang="en-US" sz="2000" b="1" i="0" u="none" strike="noStrike" cap="none" normalizeH="0" baseline="0" dirty="0" smtClean="0">
                          <a:ln>
                            <a:noFill/>
                          </a:ln>
                          <a:solidFill>
                            <a:schemeClr val="tx1"/>
                          </a:solidFill>
                          <a:effectLst/>
                          <a:latin typeface="HandelGotDLig" pitchFamily="34" charset="0"/>
                          <a:ea typeface="ＭＳ Ｐゴシック" pitchFamily="57" charset="-128"/>
                        </a:rPr>
                        <a:t>Environmental </a:t>
                      </a:r>
                    </a:p>
                  </a:txBody>
                  <a:tcPr marT="45723" marB="4572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53264" name="Text Box 15"/>
          <p:cNvSpPr txBox="1">
            <a:spLocks noChangeArrowheads="1"/>
          </p:cNvSpPr>
          <p:nvPr/>
        </p:nvSpPr>
        <p:spPr bwMode="auto">
          <a:xfrm>
            <a:off x="1279525" y="5349875"/>
            <a:ext cx="7042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HandelGotDBol" pitchFamily="34" charset="0"/>
                <a:ea typeface="ＭＳ Ｐゴシック" pitchFamily="-109" charset="-128"/>
              </a:defRPr>
            </a:lvl1pPr>
            <a:lvl2pPr marL="742950" indent="-285750" eaLnBrk="0" hangingPunct="0">
              <a:defRPr sz="1600">
                <a:solidFill>
                  <a:schemeClr val="tx1"/>
                </a:solidFill>
                <a:latin typeface="HandelGotDBol" pitchFamily="34" charset="0"/>
                <a:ea typeface="ＭＳ Ｐゴシック" pitchFamily="-109" charset="-128"/>
              </a:defRPr>
            </a:lvl2pPr>
            <a:lvl3pPr marL="1143000" indent="-228600" eaLnBrk="0" hangingPunct="0">
              <a:defRPr sz="1600">
                <a:solidFill>
                  <a:schemeClr val="tx1"/>
                </a:solidFill>
                <a:latin typeface="HandelGotDBol" pitchFamily="34" charset="0"/>
                <a:ea typeface="ＭＳ Ｐゴシック" pitchFamily="-109" charset="-128"/>
              </a:defRPr>
            </a:lvl3pPr>
            <a:lvl4pPr marL="1600200" indent="-228600" eaLnBrk="0" hangingPunct="0">
              <a:defRPr sz="1600">
                <a:solidFill>
                  <a:schemeClr val="tx1"/>
                </a:solidFill>
                <a:latin typeface="HandelGotDBol" pitchFamily="34" charset="0"/>
                <a:ea typeface="ＭＳ Ｐゴシック" pitchFamily="-109" charset="-128"/>
              </a:defRPr>
            </a:lvl4pPr>
            <a:lvl5pPr marL="2057400" indent="-228600" eaLnBrk="0" hangingPunct="0">
              <a:defRPr sz="1600">
                <a:solidFill>
                  <a:schemeClr val="tx1"/>
                </a:solidFill>
                <a:latin typeface="HandelGotDBol" pitchFamily="34" charset="0"/>
                <a:ea typeface="ＭＳ Ｐゴシック" pitchFamily="-109" charset="-128"/>
              </a:defRPr>
            </a:lvl5pPr>
            <a:lvl6pPr marL="2514600" indent="-228600" eaLnBrk="0" fontAlgn="base" hangingPunct="0">
              <a:spcBef>
                <a:spcPct val="0"/>
              </a:spcBef>
              <a:spcAft>
                <a:spcPct val="0"/>
              </a:spcAft>
              <a:defRPr sz="1600">
                <a:solidFill>
                  <a:schemeClr val="tx1"/>
                </a:solidFill>
                <a:latin typeface="HandelGotDBol" pitchFamily="34" charset="0"/>
                <a:ea typeface="ＭＳ Ｐゴシック" pitchFamily="-109" charset="-128"/>
              </a:defRPr>
            </a:lvl6pPr>
            <a:lvl7pPr marL="2971800" indent="-228600" eaLnBrk="0" fontAlgn="base" hangingPunct="0">
              <a:spcBef>
                <a:spcPct val="0"/>
              </a:spcBef>
              <a:spcAft>
                <a:spcPct val="0"/>
              </a:spcAft>
              <a:defRPr sz="1600">
                <a:solidFill>
                  <a:schemeClr val="tx1"/>
                </a:solidFill>
                <a:latin typeface="HandelGotDBol" pitchFamily="34" charset="0"/>
                <a:ea typeface="ＭＳ Ｐゴシック" pitchFamily="-109" charset="-128"/>
              </a:defRPr>
            </a:lvl7pPr>
            <a:lvl8pPr marL="3429000" indent="-228600" eaLnBrk="0" fontAlgn="base" hangingPunct="0">
              <a:spcBef>
                <a:spcPct val="0"/>
              </a:spcBef>
              <a:spcAft>
                <a:spcPct val="0"/>
              </a:spcAft>
              <a:defRPr sz="1600">
                <a:solidFill>
                  <a:schemeClr val="tx1"/>
                </a:solidFill>
                <a:latin typeface="HandelGotDBol" pitchFamily="34" charset="0"/>
                <a:ea typeface="ＭＳ Ｐゴシック" pitchFamily="-109" charset="-128"/>
              </a:defRPr>
            </a:lvl8pPr>
            <a:lvl9pPr marL="3886200" indent="-228600" eaLnBrk="0" fontAlgn="base" hangingPunct="0">
              <a:spcBef>
                <a:spcPct val="0"/>
              </a:spcBef>
              <a:spcAft>
                <a:spcPct val="0"/>
              </a:spcAft>
              <a:defRPr sz="1600">
                <a:solidFill>
                  <a:schemeClr val="tx1"/>
                </a:solidFill>
                <a:latin typeface="HandelGotDBol" pitchFamily="34" charset="0"/>
                <a:ea typeface="ＭＳ Ｐゴシック" pitchFamily="-109" charset="-128"/>
              </a:defRPr>
            </a:lvl9pPr>
          </a:lstStyle>
          <a:p>
            <a:pPr algn="ctr" eaLnBrk="1" hangingPunct="1">
              <a:spcBef>
                <a:spcPct val="50000"/>
              </a:spcBef>
            </a:pPr>
            <a:r>
              <a:rPr lang="en-US" sz="2400">
                <a:solidFill>
                  <a:schemeClr val="accent2"/>
                </a:solidFill>
              </a:rPr>
              <a:t>C H A I N      OF     O U T C O M E S </a:t>
            </a:r>
          </a:p>
        </p:txBody>
      </p:sp>
      <p:sp>
        <p:nvSpPr>
          <p:cNvPr id="53265" name="Line 16"/>
          <p:cNvSpPr>
            <a:spLocks noChangeShapeType="1"/>
          </p:cNvSpPr>
          <p:nvPr/>
        </p:nvSpPr>
        <p:spPr bwMode="auto">
          <a:xfrm>
            <a:off x="914400" y="5807075"/>
            <a:ext cx="7223125" cy="0"/>
          </a:xfrm>
          <a:prstGeom prst="line">
            <a:avLst/>
          </a:prstGeom>
          <a:noFill/>
          <a:ln w="38100">
            <a:solidFill>
              <a:srgbClr val="FF3300"/>
            </a:solidFill>
            <a:prstDash val="dash"/>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Tree>
    <p:extLst>
      <p:ext uri="{BB962C8B-B14F-4D97-AF65-F5344CB8AC3E}">
        <p14:creationId xmlns:p14="http://schemas.microsoft.com/office/powerpoint/2010/main" val="13610645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1600">
                <a:solidFill>
                  <a:schemeClr val="tx1"/>
                </a:solidFill>
                <a:latin typeface="HandelGotDBol" pitchFamily="34" charset="0"/>
                <a:ea typeface="ＭＳ Ｐゴシック" pitchFamily="-109" charset="-128"/>
              </a:defRPr>
            </a:lvl1pPr>
            <a:lvl2pPr marL="742950" indent="-285750" eaLnBrk="0" hangingPunct="0">
              <a:defRPr sz="1600">
                <a:solidFill>
                  <a:schemeClr val="tx1"/>
                </a:solidFill>
                <a:latin typeface="HandelGotDBol" pitchFamily="34" charset="0"/>
                <a:ea typeface="ＭＳ Ｐゴシック" pitchFamily="-109" charset="-128"/>
              </a:defRPr>
            </a:lvl2pPr>
            <a:lvl3pPr marL="1143000" indent="-228600" eaLnBrk="0" hangingPunct="0">
              <a:defRPr sz="1600">
                <a:solidFill>
                  <a:schemeClr val="tx1"/>
                </a:solidFill>
                <a:latin typeface="HandelGotDBol" pitchFamily="34" charset="0"/>
                <a:ea typeface="ＭＳ Ｐゴシック" pitchFamily="-109" charset="-128"/>
              </a:defRPr>
            </a:lvl3pPr>
            <a:lvl4pPr marL="1600200" indent="-228600" eaLnBrk="0" hangingPunct="0">
              <a:defRPr sz="1600">
                <a:solidFill>
                  <a:schemeClr val="tx1"/>
                </a:solidFill>
                <a:latin typeface="HandelGotDBol" pitchFamily="34" charset="0"/>
                <a:ea typeface="ＭＳ Ｐゴシック" pitchFamily="-109" charset="-128"/>
              </a:defRPr>
            </a:lvl4pPr>
            <a:lvl5pPr marL="2057400" indent="-228600" eaLnBrk="0" hangingPunct="0">
              <a:defRPr sz="1600">
                <a:solidFill>
                  <a:schemeClr val="tx1"/>
                </a:solidFill>
                <a:latin typeface="HandelGotDBol" pitchFamily="34" charset="0"/>
                <a:ea typeface="ＭＳ Ｐゴシック" pitchFamily="-109" charset="-128"/>
              </a:defRPr>
            </a:lvl5pPr>
            <a:lvl6pPr marL="2514600" indent="-228600" eaLnBrk="0" fontAlgn="base" hangingPunct="0">
              <a:spcBef>
                <a:spcPct val="0"/>
              </a:spcBef>
              <a:spcAft>
                <a:spcPct val="0"/>
              </a:spcAft>
              <a:defRPr sz="1600">
                <a:solidFill>
                  <a:schemeClr val="tx1"/>
                </a:solidFill>
                <a:latin typeface="HandelGotDBol" pitchFamily="34" charset="0"/>
                <a:ea typeface="ＭＳ Ｐゴシック" pitchFamily="-109" charset="-128"/>
              </a:defRPr>
            </a:lvl6pPr>
            <a:lvl7pPr marL="2971800" indent="-228600" eaLnBrk="0" fontAlgn="base" hangingPunct="0">
              <a:spcBef>
                <a:spcPct val="0"/>
              </a:spcBef>
              <a:spcAft>
                <a:spcPct val="0"/>
              </a:spcAft>
              <a:defRPr sz="1600">
                <a:solidFill>
                  <a:schemeClr val="tx1"/>
                </a:solidFill>
                <a:latin typeface="HandelGotDBol" pitchFamily="34" charset="0"/>
                <a:ea typeface="ＭＳ Ｐゴシック" pitchFamily="-109" charset="-128"/>
              </a:defRPr>
            </a:lvl7pPr>
            <a:lvl8pPr marL="3429000" indent="-228600" eaLnBrk="0" fontAlgn="base" hangingPunct="0">
              <a:spcBef>
                <a:spcPct val="0"/>
              </a:spcBef>
              <a:spcAft>
                <a:spcPct val="0"/>
              </a:spcAft>
              <a:defRPr sz="1600">
                <a:solidFill>
                  <a:schemeClr val="tx1"/>
                </a:solidFill>
                <a:latin typeface="HandelGotDBol" pitchFamily="34" charset="0"/>
                <a:ea typeface="ＭＳ Ｐゴシック" pitchFamily="-109" charset="-128"/>
              </a:defRPr>
            </a:lvl8pPr>
            <a:lvl9pPr marL="3886200" indent="-228600" eaLnBrk="0" fontAlgn="base" hangingPunct="0">
              <a:spcBef>
                <a:spcPct val="0"/>
              </a:spcBef>
              <a:spcAft>
                <a:spcPct val="0"/>
              </a:spcAft>
              <a:defRPr sz="1600">
                <a:solidFill>
                  <a:schemeClr val="tx1"/>
                </a:solidFill>
                <a:latin typeface="HandelGotDBol" pitchFamily="34" charset="0"/>
                <a:ea typeface="ＭＳ Ｐゴシック" pitchFamily="-109" charset="-128"/>
              </a:defRPr>
            </a:lvl9pPr>
          </a:lstStyle>
          <a:p>
            <a:pPr eaLnBrk="1" hangingPunct="1"/>
            <a:endParaRPr lang="en-US" sz="1000" dirty="0"/>
          </a:p>
        </p:txBody>
      </p:sp>
      <p:sp>
        <p:nvSpPr>
          <p:cNvPr id="53251" name="Rectangle 8"/>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1600">
                <a:solidFill>
                  <a:schemeClr val="tx1"/>
                </a:solidFill>
                <a:latin typeface="HandelGotDBol" pitchFamily="34" charset="0"/>
                <a:ea typeface="ＭＳ Ｐゴシック" pitchFamily="-109" charset="-128"/>
              </a:defRPr>
            </a:lvl1pPr>
            <a:lvl2pPr marL="742950" indent="-285750" eaLnBrk="0" hangingPunct="0">
              <a:defRPr sz="1600">
                <a:solidFill>
                  <a:schemeClr val="tx1"/>
                </a:solidFill>
                <a:latin typeface="HandelGotDBol" pitchFamily="34" charset="0"/>
                <a:ea typeface="ＭＳ Ｐゴシック" pitchFamily="-109" charset="-128"/>
              </a:defRPr>
            </a:lvl2pPr>
            <a:lvl3pPr marL="1143000" indent="-228600" eaLnBrk="0" hangingPunct="0">
              <a:defRPr sz="1600">
                <a:solidFill>
                  <a:schemeClr val="tx1"/>
                </a:solidFill>
                <a:latin typeface="HandelGotDBol" pitchFamily="34" charset="0"/>
                <a:ea typeface="ＭＳ Ｐゴシック" pitchFamily="-109" charset="-128"/>
              </a:defRPr>
            </a:lvl3pPr>
            <a:lvl4pPr marL="1600200" indent="-228600" eaLnBrk="0" hangingPunct="0">
              <a:defRPr sz="1600">
                <a:solidFill>
                  <a:schemeClr val="tx1"/>
                </a:solidFill>
                <a:latin typeface="HandelGotDBol" pitchFamily="34" charset="0"/>
                <a:ea typeface="ＭＳ Ｐゴシック" pitchFamily="-109" charset="-128"/>
              </a:defRPr>
            </a:lvl4pPr>
            <a:lvl5pPr marL="2057400" indent="-228600" eaLnBrk="0" hangingPunct="0">
              <a:defRPr sz="1600">
                <a:solidFill>
                  <a:schemeClr val="tx1"/>
                </a:solidFill>
                <a:latin typeface="HandelGotDBol" pitchFamily="34" charset="0"/>
                <a:ea typeface="ＭＳ Ｐゴシック" pitchFamily="-109" charset="-128"/>
              </a:defRPr>
            </a:lvl5pPr>
            <a:lvl6pPr marL="2514600" indent="-228600" eaLnBrk="0" fontAlgn="base" hangingPunct="0">
              <a:spcBef>
                <a:spcPct val="0"/>
              </a:spcBef>
              <a:spcAft>
                <a:spcPct val="0"/>
              </a:spcAft>
              <a:defRPr sz="1600">
                <a:solidFill>
                  <a:schemeClr val="tx1"/>
                </a:solidFill>
                <a:latin typeface="HandelGotDBol" pitchFamily="34" charset="0"/>
                <a:ea typeface="ＭＳ Ｐゴシック" pitchFamily="-109" charset="-128"/>
              </a:defRPr>
            </a:lvl6pPr>
            <a:lvl7pPr marL="2971800" indent="-228600" eaLnBrk="0" fontAlgn="base" hangingPunct="0">
              <a:spcBef>
                <a:spcPct val="0"/>
              </a:spcBef>
              <a:spcAft>
                <a:spcPct val="0"/>
              </a:spcAft>
              <a:defRPr sz="1600">
                <a:solidFill>
                  <a:schemeClr val="tx1"/>
                </a:solidFill>
                <a:latin typeface="HandelGotDBol" pitchFamily="34" charset="0"/>
                <a:ea typeface="ＭＳ Ｐゴシック" pitchFamily="-109" charset="-128"/>
              </a:defRPr>
            </a:lvl7pPr>
            <a:lvl8pPr marL="3429000" indent="-228600" eaLnBrk="0" fontAlgn="base" hangingPunct="0">
              <a:spcBef>
                <a:spcPct val="0"/>
              </a:spcBef>
              <a:spcAft>
                <a:spcPct val="0"/>
              </a:spcAft>
              <a:defRPr sz="1600">
                <a:solidFill>
                  <a:schemeClr val="tx1"/>
                </a:solidFill>
                <a:latin typeface="HandelGotDBol" pitchFamily="34" charset="0"/>
                <a:ea typeface="ＭＳ Ｐゴシック" pitchFamily="-109" charset="-128"/>
              </a:defRPr>
            </a:lvl8pPr>
            <a:lvl9pPr marL="3886200" indent="-228600" eaLnBrk="0" fontAlgn="base" hangingPunct="0">
              <a:spcBef>
                <a:spcPct val="0"/>
              </a:spcBef>
              <a:spcAft>
                <a:spcPct val="0"/>
              </a:spcAft>
              <a:defRPr sz="1600">
                <a:solidFill>
                  <a:schemeClr val="tx1"/>
                </a:solidFill>
                <a:latin typeface="HandelGotDBol" pitchFamily="34" charset="0"/>
                <a:ea typeface="ＭＳ Ｐゴシック" pitchFamily="-109" charset="-128"/>
              </a:defRPr>
            </a:lvl9pPr>
          </a:lstStyle>
          <a:p>
            <a:pPr eaLnBrk="1" hangingPunct="1"/>
            <a:fld id="{CB7807D0-CB2D-498F-B3B3-ED0BE46A6CBA}" type="slidenum">
              <a:rPr lang="en-US" sz="1000"/>
              <a:pPr eaLnBrk="1" hangingPunct="1"/>
              <a:t>18</a:t>
            </a:fld>
            <a:endParaRPr lang="en-US" sz="1000"/>
          </a:p>
        </p:txBody>
      </p:sp>
      <p:graphicFrame>
        <p:nvGraphicFramePr>
          <p:cNvPr id="384045" name="Group 45"/>
          <p:cNvGraphicFramePr>
            <a:graphicFrameLocks noGrp="1"/>
          </p:cNvGraphicFramePr>
          <p:nvPr>
            <p:extLst>
              <p:ext uri="{D42A27DB-BD31-4B8C-83A1-F6EECF244321}">
                <p14:modId xmlns:p14="http://schemas.microsoft.com/office/powerpoint/2010/main" val="638603486"/>
              </p:ext>
            </p:extLst>
          </p:nvPr>
        </p:nvGraphicFramePr>
        <p:xfrm>
          <a:off x="914400" y="320675"/>
          <a:ext cx="7407275" cy="4999038"/>
        </p:xfrm>
        <a:graphic>
          <a:graphicData uri="http://schemas.openxmlformats.org/drawingml/2006/table">
            <a:tbl>
              <a:tblPr/>
              <a:tblGrid>
                <a:gridCol w="1066800"/>
                <a:gridCol w="4876800"/>
                <a:gridCol w="1463675"/>
              </a:tblGrid>
              <a:tr h="914458">
                <a:tc grid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HandelGotDLig" pitchFamily="34" charset="0"/>
                        <a:ea typeface="ＭＳ Ｐゴシック" pitchFamily="57"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HandelGotDLig" pitchFamily="34" charset="0"/>
                          <a:ea typeface="ＭＳ Ｐゴシック" pitchFamily="57" charset="-128"/>
                        </a:rPr>
                        <a:t>RESULTS/OUTCOMES </a:t>
                      </a:r>
                      <a:r>
                        <a:rPr kumimoji="0" lang="en-US" sz="2000" b="1" i="0" u="none" strike="noStrike" cap="none" normalizeH="0" baseline="0" dirty="0" smtClean="0">
                          <a:ln>
                            <a:noFill/>
                          </a:ln>
                          <a:solidFill>
                            <a:schemeClr val="tx1"/>
                          </a:solidFill>
                          <a:effectLst/>
                          <a:latin typeface="HandelGotDLig" pitchFamily="34" charset="0"/>
                          <a:ea typeface="ＭＳ Ｐゴシック" pitchFamily="57" charset="-128"/>
                          <a:sym typeface="Wingdings" pitchFamily="2" charset="2"/>
                        </a:rPr>
                        <a:t> IMPACT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HandelGotDLig" pitchFamily="34" charset="0"/>
                          <a:ea typeface="ＭＳ Ｐゴシック" pitchFamily="57" charset="-128"/>
                          <a:sym typeface="Wingdings" pitchFamily="2" charset="2"/>
                        </a:rPr>
                        <a:t>(from ICTR logic model)</a:t>
                      </a:r>
                      <a:endParaRPr kumimoji="0" lang="en-US" sz="2400" b="0" i="0" u="none" strike="noStrike" cap="none" normalizeH="0" baseline="0" dirty="0" smtClean="0">
                        <a:ln>
                          <a:noFill/>
                        </a:ln>
                        <a:solidFill>
                          <a:schemeClr val="bg1"/>
                        </a:solidFill>
                        <a:effectLst/>
                        <a:latin typeface="HandelGotDLig" pitchFamily="34" charset="0"/>
                        <a:ea typeface="ＭＳ Ｐゴシック" pitchFamily="57" charset="-128"/>
                        <a:sym typeface="Wingdings" pitchFamily="2" charset="2"/>
                      </a:endParaRPr>
                    </a:p>
                  </a:txBody>
                  <a:tcPr marT="45723" marB="45723"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7C80"/>
                    </a:solidFill>
                  </a:tcPr>
                </a:tc>
                <a:tc hMerge="1">
                  <a:txBody>
                    <a:bodyPr/>
                    <a:lstStyle/>
                    <a:p>
                      <a:endParaRPr lang="en-US"/>
                    </a:p>
                  </a:txBody>
                  <a:tcPr/>
                </a:tc>
                <a:tc hMerge="1">
                  <a:txBody>
                    <a:bodyPr/>
                    <a:lstStyle/>
                    <a:p>
                      <a:endParaRPr lang="en-US"/>
                    </a:p>
                  </a:txBody>
                  <a:tcPr/>
                </a:tc>
              </a:tr>
              <a:tr h="408458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accent2"/>
                          </a:solidFill>
                          <a:effectLst/>
                          <a:latin typeface="HandelGotDLig" pitchFamily="34" charset="0"/>
                          <a:ea typeface="ＭＳ Ｐゴシック" pitchFamily="57" charset="-128"/>
                        </a:rPr>
                        <a:t>SHORT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1" u="none" strike="noStrike" cap="none" normalizeH="0" baseline="0" dirty="0" smtClean="0">
                          <a:ln>
                            <a:noFill/>
                          </a:ln>
                          <a:solidFill>
                            <a:schemeClr val="tx1"/>
                          </a:solidFill>
                          <a:effectLst/>
                          <a:latin typeface="HandelGotDLig" pitchFamily="34" charset="0"/>
                          <a:ea typeface="ＭＳ Ｐゴシック" pitchFamily="57" charset="-128"/>
                        </a:rPr>
                        <a:t>Learning</a:t>
                      </a:r>
                      <a:endParaRPr kumimoji="0" lang="en-US" sz="1200" b="1" i="0" u="none" strike="noStrike" cap="none" normalizeH="0" baseline="0" dirty="0" smtClean="0">
                        <a:ln>
                          <a:noFill/>
                        </a:ln>
                        <a:solidFill>
                          <a:srgbClr val="FFFF00"/>
                        </a:solidFill>
                        <a:effectLst/>
                        <a:latin typeface="HandelGotDLig" pitchFamily="34" charset="0"/>
                        <a:ea typeface="ＭＳ Ｐゴシック" pitchFamily="57" charset="-128"/>
                      </a:endParaRPr>
                    </a:p>
                  </a:txBody>
                  <a:tcPr marT="45723" marB="4572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accent2"/>
                          </a:solidFill>
                          <a:effectLst/>
                          <a:latin typeface="HandelGotDLig" pitchFamily="34" charset="0"/>
                          <a:ea typeface="ＭＳ Ｐゴシック" pitchFamily="57" charset="-128"/>
                        </a:rPr>
                        <a:t>INTERMEDIATE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1" u="none" strike="noStrike" cap="none" normalizeH="0" baseline="0" dirty="0" smtClean="0">
                          <a:ln>
                            <a:noFill/>
                          </a:ln>
                          <a:solidFill>
                            <a:schemeClr val="tx1"/>
                          </a:solidFill>
                          <a:effectLst/>
                          <a:latin typeface="HandelGotDLig" pitchFamily="34" charset="0"/>
                          <a:ea typeface="ＭＳ Ｐゴシック" pitchFamily="57" charset="-128"/>
                        </a:rPr>
                        <a:t>Changes in action</a:t>
                      </a:r>
                      <a:endParaRPr kumimoji="0" lang="en-US" sz="2400" b="1" i="0" u="none" strike="noStrike" cap="none" normalizeH="0" baseline="0" dirty="0" smtClean="0">
                        <a:ln>
                          <a:noFill/>
                        </a:ln>
                        <a:solidFill>
                          <a:srgbClr val="FFFF00"/>
                        </a:solidFill>
                        <a:effectLst/>
                        <a:latin typeface="HandelGotDLig" pitchFamily="34" charset="0"/>
                        <a:ea typeface="ＭＳ Ｐゴシック" pitchFamily="57"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HandelGotDLig" pitchFamily="34" charset="0"/>
                        <a:ea typeface="ＭＳ Ｐゴシック" pitchFamily="57"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HandelGotDLig" pitchFamily="34" charset="0"/>
                          <a:ea typeface="ＭＳ Ｐゴシック" pitchFamily="57" charset="-128"/>
                        </a:rPr>
                        <a:t>5. Create an integrated home for clinical and translational science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HandelGotDLig" pitchFamily="34" charset="0"/>
                        <a:ea typeface="ＭＳ Ｐゴシック" pitchFamily="57"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0000"/>
                          </a:solidFill>
                          <a:effectLst/>
                          <a:latin typeface="HandelGotDLig" pitchFamily="34" charset="0"/>
                          <a:ea typeface="ＭＳ Ｐゴシック" pitchFamily="57" charset="-128"/>
                        </a:rPr>
                        <a:t>6. Transform the research enterprise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HandelGotDLig" pitchFamily="34" charset="0"/>
                        <a:ea typeface="ＭＳ Ｐゴシック" pitchFamily="57"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HandelGotDLig" pitchFamily="34" charset="0"/>
                          <a:ea typeface="ＭＳ Ｐゴシック" pitchFamily="57" charset="-128"/>
                        </a:rPr>
                        <a:t>7. Broaden the research process to encompass and integrate a wide variety of research communities beyond our academic boundaries</a:t>
                      </a: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accent2"/>
                          </a:solidFill>
                          <a:effectLst/>
                          <a:latin typeface="HandelGotDLig" pitchFamily="34" charset="0"/>
                          <a:ea typeface="ＭＳ Ｐゴシック" pitchFamily="57" charset="-128"/>
                        </a:rPr>
                        <a:t>LONG-TERM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1" u="none" strike="noStrike" cap="none" normalizeH="0" baseline="0" dirty="0" smtClean="0">
                          <a:ln>
                            <a:noFill/>
                          </a:ln>
                          <a:solidFill>
                            <a:schemeClr val="tx1"/>
                          </a:solidFill>
                          <a:effectLst/>
                          <a:latin typeface="HandelGotDLig" pitchFamily="34" charset="0"/>
                          <a:ea typeface="ＭＳ Ｐゴシック" pitchFamily="57" charset="-128"/>
                        </a:rPr>
                        <a:t>Conditions</a:t>
                      </a:r>
                      <a:endParaRPr kumimoji="0" lang="en-US" sz="1000" b="0" i="0" u="none" strike="noStrike" cap="none" normalizeH="0" baseline="0" dirty="0" smtClean="0">
                        <a:ln>
                          <a:noFill/>
                        </a:ln>
                        <a:solidFill>
                          <a:schemeClr val="tx1"/>
                        </a:solidFill>
                        <a:effectLst/>
                        <a:latin typeface="HandelGotDLig" pitchFamily="34" charset="0"/>
                        <a:ea typeface="ＭＳ Ｐゴシック" pitchFamily="57"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HandelGotDLig" pitchFamily="34" charset="0"/>
                          <a:ea typeface="ＭＳ Ｐゴシック" pitchFamily="57" charset="-128"/>
                        </a:rPr>
                        <a:t> </a:t>
                      </a:r>
                    </a:p>
                  </a:txBody>
                  <a:tcPr marT="45723" marB="4572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53264" name="Text Box 15"/>
          <p:cNvSpPr txBox="1">
            <a:spLocks noChangeArrowheads="1"/>
          </p:cNvSpPr>
          <p:nvPr/>
        </p:nvSpPr>
        <p:spPr bwMode="auto">
          <a:xfrm>
            <a:off x="1279525" y="5349875"/>
            <a:ext cx="7042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HandelGotDBol" pitchFamily="34" charset="0"/>
                <a:ea typeface="ＭＳ Ｐゴシック" pitchFamily="-109" charset="-128"/>
              </a:defRPr>
            </a:lvl1pPr>
            <a:lvl2pPr marL="742950" indent="-285750" eaLnBrk="0" hangingPunct="0">
              <a:defRPr sz="1600">
                <a:solidFill>
                  <a:schemeClr val="tx1"/>
                </a:solidFill>
                <a:latin typeface="HandelGotDBol" pitchFamily="34" charset="0"/>
                <a:ea typeface="ＭＳ Ｐゴシック" pitchFamily="-109" charset="-128"/>
              </a:defRPr>
            </a:lvl2pPr>
            <a:lvl3pPr marL="1143000" indent="-228600" eaLnBrk="0" hangingPunct="0">
              <a:defRPr sz="1600">
                <a:solidFill>
                  <a:schemeClr val="tx1"/>
                </a:solidFill>
                <a:latin typeface="HandelGotDBol" pitchFamily="34" charset="0"/>
                <a:ea typeface="ＭＳ Ｐゴシック" pitchFamily="-109" charset="-128"/>
              </a:defRPr>
            </a:lvl3pPr>
            <a:lvl4pPr marL="1600200" indent="-228600" eaLnBrk="0" hangingPunct="0">
              <a:defRPr sz="1600">
                <a:solidFill>
                  <a:schemeClr val="tx1"/>
                </a:solidFill>
                <a:latin typeface="HandelGotDBol" pitchFamily="34" charset="0"/>
                <a:ea typeface="ＭＳ Ｐゴシック" pitchFamily="-109" charset="-128"/>
              </a:defRPr>
            </a:lvl4pPr>
            <a:lvl5pPr marL="2057400" indent="-228600" eaLnBrk="0" hangingPunct="0">
              <a:defRPr sz="1600">
                <a:solidFill>
                  <a:schemeClr val="tx1"/>
                </a:solidFill>
                <a:latin typeface="HandelGotDBol" pitchFamily="34" charset="0"/>
                <a:ea typeface="ＭＳ Ｐゴシック" pitchFamily="-109" charset="-128"/>
              </a:defRPr>
            </a:lvl5pPr>
            <a:lvl6pPr marL="2514600" indent="-228600" eaLnBrk="0" fontAlgn="base" hangingPunct="0">
              <a:spcBef>
                <a:spcPct val="0"/>
              </a:spcBef>
              <a:spcAft>
                <a:spcPct val="0"/>
              </a:spcAft>
              <a:defRPr sz="1600">
                <a:solidFill>
                  <a:schemeClr val="tx1"/>
                </a:solidFill>
                <a:latin typeface="HandelGotDBol" pitchFamily="34" charset="0"/>
                <a:ea typeface="ＭＳ Ｐゴシック" pitchFamily="-109" charset="-128"/>
              </a:defRPr>
            </a:lvl6pPr>
            <a:lvl7pPr marL="2971800" indent="-228600" eaLnBrk="0" fontAlgn="base" hangingPunct="0">
              <a:spcBef>
                <a:spcPct val="0"/>
              </a:spcBef>
              <a:spcAft>
                <a:spcPct val="0"/>
              </a:spcAft>
              <a:defRPr sz="1600">
                <a:solidFill>
                  <a:schemeClr val="tx1"/>
                </a:solidFill>
                <a:latin typeface="HandelGotDBol" pitchFamily="34" charset="0"/>
                <a:ea typeface="ＭＳ Ｐゴシック" pitchFamily="-109" charset="-128"/>
              </a:defRPr>
            </a:lvl7pPr>
            <a:lvl8pPr marL="3429000" indent="-228600" eaLnBrk="0" fontAlgn="base" hangingPunct="0">
              <a:spcBef>
                <a:spcPct val="0"/>
              </a:spcBef>
              <a:spcAft>
                <a:spcPct val="0"/>
              </a:spcAft>
              <a:defRPr sz="1600">
                <a:solidFill>
                  <a:schemeClr val="tx1"/>
                </a:solidFill>
                <a:latin typeface="HandelGotDBol" pitchFamily="34" charset="0"/>
                <a:ea typeface="ＭＳ Ｐゴシック" pitchFamily="-109" charset="-128"/>
              </a:defRPr>
            </a:lvl8pPr>
            <a:lvl9pPr marL="3886200" indent="-228600" eaLnBrk="0" fontAlgn="base" hangingPunct="0">
              <a:spcBef>
                <a:spcPct val="0"/>
              </a:spcBef>
              <a:spcAft>
                <a:spcPct val="0"/>
              </a:spcAft>
              <a:defRPr sz="1600">
                <a:solidFill>
                  <a:schemeClr val="tx1"/>
                </a:solidFill>
                <a:latin typeface="HandelGotDBol" pitchFamily="34" charset="0"/>
                <a:ea typeface="ＭＳ Ｐゴシック" pitchFamily="-109" charset="-128"/>
              </a:defRPr>
            </a:lvl9pPr>
          </a:lstStyle>
          <a:p>
            <a:pPr algn="ctr" eaLnBrk="1" hangingPunct="1">
              <a:spcBef>
                <a:spcPct val="50000"/>
              </a:spcBef>
            </a:pPr>
            <a:r>
              <a:rPr lang="en-US" sz="2400" dirty="0">
                <a:solidFill>
                  <a:schemeClr val="accent2"/>
                </a:solidFill>
              </a:rPr>
              <a:t>C H A I N      OF     </a:t>
            </a:r>
            <a:r>
              <a:rPr lang="en-US" sz="2400" dirty="0" smtClean="0">
                <a:solidFill>
                  <a:schemeClr val="accent2"/>
                </a:solidFill>
              </a:rPr>
              <a:t>O </a:t>
            </a:r>
            <a:r>
              <a:rPr lang="en-US" sz="2400" dirty="0">
                <a:solidFill>
                  <a:schemeClr val="accent2"/>
                </a:solidFill>
              </a:rPr>
              <a:t>U T C O M E S </a:t>
            </a:r>
          </a:p>
        </p:txBody>
      </p:sp>
      <p:sp>
        <p:nvSpPr>
          <p:cNvPr id="53265" name="Line 16"/>
          <p:cNvSpPr>
            <a:spLocks noChangeShapeType="1"/>
          </p:cNvSpPr>
          <p:nvPr/>
        </p:nvSpPr>
        <p:spPr bwMode="auto">
          <a:xfrm>
            <a:off x="914400" y="5807075"/>
            <a:ext cx="7223125" cy="0"/>
          </a:xfrm>
          <a:prstGeom prst="line">
            <a:avLst/>
          </a:prstGeom>
          <a:noFill/>
          <a:ln w="38100">
            <a:solidFill>
              <a:srgbClr val="FF3300"/>
            </a:solidFill>
            <a:prstDash val="dash"/>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pic>
        <p:nvPicPr>
          <p:cNvPr id="7" name="Picture 5" descr="UWICTR_logoh300.png"/>
          <p:cNvPicPr>
            <a:picLocks noChangeAspect="1"/>
          </p:cNvPicPr>
          <p:nvPr/>
        </p:nvPicPr>
        <p:blipFill>
          <a:blip r:embed="rId3" cstate="print"/>
          <a:srcRect/>
          <a:stretch>
            <a:fillRect/>
          </a:stretch>
        </p:blipFill>
        <p:spPr bwMode="auto">
          <a:xfrm>
            <a:off x="193675" y="6266920"/>
            <a:ext cx="3159125" cy="421217"/>
          </a:xfrm>
          <a:prstGeom prst="rect">
            <a:avLst/>
          </a:prstGeom>
          <a:noFill/>
          <a:ln w="9525">
            <a:noFill/>
            <a:miter lim="800000"/>
            <a:headEnd/>
            <a:tailEnd/>
          </a:ln>
        </p:spPr>
      </p:pic>
    </p:spTree>
    <p:extLst>
      <p:ext uri="{BB962C8B-B14F-4D97-AF65-F5344CB8AC3E}">
        <p14:creationId xmlns:p14="http://schemas.microsoft.com/office/powerpoint/2010/main" val="11856137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906" name="Group 42"/>
          <p:cNvGraphicFramePr>
            <a:graphicFrameLocks noGrp="1"/>
          </p:cNvGraphicFramePr>
          <p:nvPr>
            <p:extLst>
              <p:ext uri="{D42A27DB-BD31-4B8C-83A1-F6EECF244321}">
                <p14:modId xmlns:p14="http://schemas.microsoft.com/office/powerpoint/2010/main" val="2015066913"/>
              </p:ext>
            </p:extLst>
          </p:nvPr>
        </p:nvGraphicFramePr>
        <p:xfrm>
          <a:off x="539750" y="1662113"/>
          <a:ext cx="7988300" cy="4980306"/>
        </p:xfrm>
        <a:graphic>
          <a:graphicData uri="http://schemas.openxmlformats.org/drawingml/2006/table">
            <a:tbl>
              <a:tblPr/>
              <a:tblGrid>
                <a:gridCol w="1727200"/>
                <a:gridCol w="6261100"/>
              </a:tblGrid>
              <a:tr h="307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ICTR</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INTERMEDIATE OUTCOME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381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 b="1"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 b="1"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5159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234950" marR="0" lvl="0" indent="-23495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1600" b="0"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Transform the research enterprise by modifying and expanding existing resources, and creating new resources to produce better scientists, more effective research partnerships, and high quality clinical and translational research </a:t>
                      </a:r>
                      <a:endParaRPr kumimoji="0" lang="en-US" sz="2000" b="0" i="0" u="none" strike="noStrike" cap="none" normalizeH="0" baseline="0" dirty="0" smtClean="0">
                        <a:ln>
                          <a:noFill/>
                        </a:ln>
                        <a:solidFill>
                          <a:srgbClr val="FF0000"/>
                        </a:solidFill>
                        <a:effectLst/>
                        <a:latin typeface="Arial"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587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5876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CORES</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NESTED INTERMEDIATE OUTCOMES</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49213">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117475" marR="0" lvl="0" indent="-17463" algn="l" defTabSz="914400" rtl="0" eaLnBrk="1" fontAlgn="base" latinLnBrk="0" hangingPunct="1">
                        <a:lnSpc>
                          <a:spcPct val="100000"/>
                        </a:lnSpc>
                        <a:spcBef>
                          <a:spcPct val="0"/>
                        </a:spcBef>
                        <a:spcAft>
                          <a:spcPts val="600"/>
                        </a:spcAft>
                        <a:buClrTx/>
                        <a:buSzTx/>
                        <a:buFontTx/>
                        <a:buNone/>
                        <a:tabLst/>
                      </a:pPr>
                      <a:r>
                        <a:rPr kumimoji="0" lang="en-US" sz="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4572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Education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ts val="60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Expand</a:t>
                      </a: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16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and enrich the clinical and translational training, education and career development environment</a:t>
                      </a:r>
                    </a:p>
                    <a:p>
                      <a:pPr marL="342900" marR="0" lvl="0" indent="-342900" algn="l" defTabSz="914400" rtl="0" eaLnBrk="1" fontAlgn="base" latinLnBrk="0" hangingPunct="1">
                        <a:lnSpc>
                          <a:spcPct val="100000"/>
                        </a:lnSpc>
                        <a:spcBef>
                          <a:spcPct val="0"/>
                        </a:spcBef>
                        <a:spcAft>
                          <a:spcPts val="600"/>
                        </a:spcAft>
                        <a:buClrTx/>
                        <a:buSzTx/>
                        <a:buFontTx/>
                        <a:buNone/>
                        <a:tabLst/>
                      </a:pPr>
                      <a:endParaRPr kumimoji="0" lang="en-US" sz="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8256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Regulatory</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234950" marR="0" lvl="0" indent="-234950" algn="l" defTabSz="914400" rtl="0" eaLnBrk="1" fontAlgn="base" latinLnBrk="0" hangingPunct="1">
                        <a:lnSpc>
                          <a:spcPct val="100000"/>
                        </a:lnSpc>
                        <a:spcBef>
                          <a:spcPct val="0"/>
                        </a:spcBef>
                        <a:spcAft>
                          <a:spcPts val="60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Reduce the regulatory barriers to high quality clinical and translational research</a:t>
                      </a:r>
                    </a:p>
                    <a:p>
                      <a:pPr marL="234950" marR="0" lvl="0" indent="-234950" algn="l" defTabSz="914400" rtl="0" eaLnBrk="1" fontAlgn="base" latinLnBrk="0" hangingPunct="1">
                        <a:lnSpc>
                          <a:spcPct val="100000"/>
                        </a:lnSpc>
                        <a:spcBef>
                          <a:spcPct val="0"/>
                        </a:spcBef>
                        <a:spcAft>
                          <a:spcPts val="600"/>
                        </a:spcAft>
                        <a:buClrTx/>
                        <a:buSzTx/>
                        <a:buFontTx/>
                        <a:buNone/>
                        <a:tabLst/>
                      </a:pPr>
                      <a:endParaRPr kumimoji="0" lang="en-US" sz="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07791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Informatics</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234950" marR="0" lvl="0" indent="-234950" algn="l" defTabSz="914400" rtl="0" eaLnBrk="1" fontAlgn="base" latinLnBrk="0" hangingPunct="1">
                        <a:lnSpc>
                          <a:spcPct val="100000"/>
                        </a:lnSpc>
                        <a:spcBef>
                          <a:spcPct val="0"/>
                        </a:spcBef>
                        <a:spcAft>
                          <a:spcPts val="60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Improve tools to organize patient related data for more efficient clinical and translational science</a:t>
                      </a:r>
                    </a:p>
                    <a:p>
                      <a:pPr marL="234950" marR="0" lvl="0" indent="-234950" algn="l" defTabSz="914400" rtl="0" eaLnBrk="1" fontAlgn="base" latinLnBrk="0" hangingPunct="1">
                        <a:lnSpc>
                          <a:spcPct val="100000"/>
                        </a:lnSpc>
                        <a:spcBef>
                          <a:spcPct val="0"/>
                        </a:spcBef>
                        <a:spcAft>
                          <a:spcPts val="60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Develop new methods applicable to analysis of biomedical images, next generation sequencing data, and proteomic profiles, and apply these methods in collaborative projects  </a:t>
                      </a:r>
                    </a:p>
                    <a:p>
                      <a:pPr marL="234950" marR="0" lvl="0" indent="-234950" algn="l" defTabSz="914400" rtl="0" eaLnBrk="1" fontAlgn="base" latinLnBrk="0" hangingPunct="1">
                        <a:lnSpc>
                          <a:spcPct val="100000"/>
                        </a:lnSpc>
                        <a:spcBef>
                          <a:spcPct val="0"/>
                        </a:spcBef>
                        <a:spcAft>
                          <a:spcPts val="600"/>
                        </a:spcAft>
                        <a:buClrTx/>
                        <a:buSzTx/>
                        <a:buFontTx/>
                        <a:buNone/>
                        <a:tabLst/>
                      </a:pPr>
                      <a:endParaRPr kumimoji="0" lang="en-US" sz="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8256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Clinical Research</a:t>
                      </a:r>
                      <a:endParaRPr kumimoji="0" lang="en-US" sz="1600" b="1" i="0" u="none" strike="noStrike" cap="none" normalizeH="0" baseline="0" dirty="0" smtClean="0">
                        <a:ln>
                          <a:noFill/>
                        </a:ln>
                        <a:solidFill>
                          <a:schemeClr val="tx1"/>
                        </a:solidFill>
                        <a:effectLst/>
                        <a:latin typeface="Arial" pitchFamily="34" charset="0"/>
                        <a:ea typeface="Arial Unicode MS" pitchFamily="34" charset="-128"/>
                        <a:cs typeface="Arial Unicode MS" pitchFamily="34" charset="-12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234950" marR="0" lvl="0" indent="-234950" algn="l" defTabSz="914400" rtl="0" eaLnBrk="1" fontAlgn="base" latinLnBrk="0" hangingPunct="1">
                        <a:lnSpc>
                          <a:spcPct val="100000"/>
                        </a:lnSpc>
                        <a:spcBef>
                          <a:spcPct val="0"/>
                        </a:spcBef>
                        <a:spcAft>
                          <a:spcPts val="60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Sustain a classical CTRC (née GCRC) while extending research services to a broader community of researchers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bl>
          </a:graphicData>
        </a:graphic>
      </p:graphicFrame>
      <p:cxnSp>
        <p:nvCxnSpPr>
          <p:cNvPr id="34842" name="Straight Connector 3"/>
          <p:cNvCxnSpPr>
            <a:cxnSpLocks noChangeShapeType="1"/>
          </p:cNvCxnSpPr>
          <p:nvPr/>
        </p:nvCxnSpPr>
        <p:spPr bwMode="auto">
          <a:xfrm flipV="1">
            <a:off x="2306638" y="4005263"/>
            <a:ext cx="6221412" cy="38100"/>
          </a:xfrm>
          <a:prstGeom prst="line">
            <a:avLst/>
          </a:prstGeom>
          <a:noFill/>
          <a:ln w="9525" algn="ctr">
            <a:solidFill>
              <a:schemeClr val="tx1"/>
            </a:solidFill>
            <a:round/>
            <a:headEnd/>
            <a:tailEnd/>
          </a:ln>
        </p:spPr>
      </p:cxnSp>
      <p:cxnSp>
        <p:nvCxnSpPr>
          <p:cNvPr id="34843" name="Straight Connector 6"/>
          <p:cNvCxnSpPr>
            <a:cxnSpLocks noChangeShapeType="1"/>
          </p:cNvCxnSpPr>
          <p:nvPr/>
        </p:nvCxnSpPr>
        <p:spPr bwMode="auto">
          <a:xfrm flipV="1">
            <a:off x="2266950" y="3351213"/>
            <a:ext cx="6223000" cy="39687"/>
          </a:xfrm>
          <a:prstGeom prst="line">
            <a:avLst/>
          </a:prstGeom>
          <a:noFill/>
          <a:ln w="9525" algn="ctr">
            <a:solidFill>
              <a:schemeClr val="tx1"/>
            </a:solidFill>
            <a:round/>
            <a:headEnd/>
            <a:tailEnd/>
          </a:ln>
        </p:spPr>
      </p:cxnSp>
      <p:cxnSp>
        <p:nvCxnSpPr>
          <p:cNvPr id="34844" name="Straight Connector 7"/>
          <p:cNvCxnSpPr>
            <a:cxnSpLocks noChangeShapeType="1"/>
          </p:cNvCxnSpPr>
          <p:nvPr/>
        </p:nvCxnSpPr>
        <p:spPr bwMode="auto">
          <a:xfrm flipV="1">
            <a:off x="2266950" y="4619625"/>
            <a:ext cx="6223000" cy="38100"/>
          </a:xfrm>
          <a:prstGeom prst="line">
            <a:avLst/>
          </a:prstGeom>
          <a:noFill/>
          <a:ln w="9525" algn="ctr">
            <a:solidFill>
              <a:schemeClr val="tx1"/>
            </a:solidFill>
            <a:round/>
            <a:headEnd/>
            <a:tailEnd/>
          </a:ln>
        </p:spPr>
      </p:cxnSp>
      <p:cxnSp>
        <p:nvCxnSpPr>
          <p:cNvPr id="34845" name="Straight Connector 8"/>
          <p:cNvCxnSpPr>
            <a:cxnSpLocks noChangeShapeType="1"/>
          </p:cNvCxnSpPr>
          <p:nvPr/>
        </p:nvCxnSpPr>
        <p:spPr bwMode="auto">
          <a:xfrm flipV="1">
            <a:off x="2228850" y="6002338"/>
            <a:ext cx="6221413" cy="38100"/>
          </a:xfrm>
          <a:prstGeom prst="line">
            <a:avLst/>
          </a:prstGeom>
          <a:noFill/>
          <a:ln w="9525" algn="ctr">
            <a:solidFill>
              <a:schemeClr val="tx1"/>
            </a:solidFill>
            <a:round/>
            <a:headEnd/>
            <a:tailEnd/>
          </a:ln>
        </p:spPr>
      </p:cxnSp>
      <p:cxnSp>
        <p:nvCxnSpPr>
          <p:cNvPr id="34846" name="Straight Connector 9"/>
          <p:cNvCxnSpPr>
            <a:cxnSpLocks noChangeShapeType="1"/>
          </p:cNvCxnSpPr>
          <p:nvPr/>
        </p:nvCxnSpPr>
        <p:spPr bwMode="auto">
          <a:xfrm flipV="1">
            <a:off x="539750" y="6654800"/>
            <a:ext cx="7988300" cy="38100"/>
          </a:xfrm>
          <a:prstGeom prst="line">
            <a:avLst/>
          </a:prstGeom>
          <a:noFill/>
          <a:ln w="9525" algn="ctr">
            <a:solidFill>
              <a:schemeClr val="tx1"/>
            </a:solidFill>
            <a:round/>
            <a:headEnd/>
            <a:tailEnd/>
          </a:ln>
        </p:spPr>
      </p:cxnSp>
      <p:sp>
        <p:nvSpPr>
          <p:cNvPr id="12" name="Rectangle 11"/>
          <p:cNvSpPr/>
          <p:nvPr/>
        </p:nvSpPr>
        <p:spPr>
          <a:xfrm>
            <a:off x="0" y="125413"/>
            <a:ext cx="9144000" cy="523875"/>
          </a:xfrm>
          <a:prstGeom prst="rect">
            <a:avLst/>
          </a:prstGeom>
        </p:spPr>
        <p:txBody>
          <a:bodyPr>
            <a:spAutoFit/>
          </a:bodyPr>
          <a:lstStyle/>
          <a:p>
            <a:pPr algn="ctr" eaLnBrk="0" hangingPunct="0">
              <a:defRPr/>
            </a:pPr>
            <a:r>
              <a:rPr lang="en-US" sz="2800" b="1" kern="0" dirty="0">
                <a:latin typeface="Arial" charset="0"/>
                <a:ea typeface="ＭＳ Ｐゴシック" pitchFamily="-109" charset="-128"/>
                <a:cs typeface="ＭＳ Ｐゴシック" pitchFamily="-109" charset="-128"/>
              </a:rPr>
              <a:t>IMPACT ANALYSIS</a:t>
            </a:r>
          </a:p>
        </p:txBody>
      </p:sp>
      <p:cxnSp>
        <p:nvCxnSpPr>
          <p:cNvPr id="34848" name="Straight Connector 12"/>
          <p:cNvCxnSpPr>
            <a:cxnSpLocks noChangeShapeType="1"/>
          </p:cNvCxnSpPr>
          <p:nvPr/>
        </p:nvCxnSpPr>
        <p:spPr bwMode="auto">
          <a:xfrm flipV="1">
            <a:off x="2306638" y="3044825"/>
            <a:ext cx="6221412" cy="38100"/>
          </a:xfrm>
          <a:prstGeom prst="line">
            <a:avLst/>
          </a:prstGeom>
          <a:noFill/>
          <a:ln w="9525" algn="ctr">
            <a:solidFill>
              <a:schemeClr val="tx1"/>
            </a:solidFill>
            <a:round/>
            <a:headEnd/>
            <a:tailEnd/>
          </a:ln>
        </p:spPr>
      </p:cxnSp>
      <p:sp>
        <p:nvSpPr>
          <p:cNvPr id="14" name="Rectangle 13"/>
          <p:cNvSpPr/>
          <p:nvPr/>
        </p:nvSpPr>
        <p:spPr bwMode="auto">
          <a:xfrm>
            <a:off x="501650" y="663575"/>
            <a:ext cx="8180388" cy="614363"/>
          </a:xfrm>
          <a:prstGeom prst="rect">
            <a:avLst/>
          </a:prstGeom>
          <a:solidFill>
            <a:schemeClr val="bg1">
              <a:lumMod val="85000"/>
            </a:schemeClr>
          </a:solidFill>
          <a:ln w="9525" cap="flat" cmpd="sng" algn="ctr">
            <a:solidFill>
              <a:schemeClr val="bg1">
                <a:lumMod val="85000"/>
              </a:schemeClr>
            </a:solidFill>
            <a:prstDash val="solid"/>
            <a:round/>
            <a:headEnd type="none" w="med" len="med"/>
            <a:tailEnd type="none" w="med" len="med"/>
          </a:ln>
          <a:effectLst/>
        </p:spPr>
        <p:txBody>
          <a:bodyPr/>
          <a:lstStyle/>
          <a:p>
            <a:pPr algn="ctr" eaLnBrk="0" hangingPunct="0">
              <a:defRPr/>
            </a:pPr>
            <a:r>
              <a:rPr lang="en-US" sz="1800" b="1" kern="0" dirty="0">
                <a:solidFill>
                  <a:srgbClr val="0070C0"/>
                </a:solidFill>
                <a:latin typeface="Arial" charset="0"/>
                <a:ea typeface="ＭＳ Ｐゴシック" pitchFamily="-109" charset="-128"/>
                <a:cs typeface="ＭＳ Ｐゴシック" pitchFamily="-109" charset="-128"/>
              </a:rPr>
              <a:t>Impact CTSA had on quality and extent of clinical/translational research and success with which CTSA integrated with pre-existing research</a:t>
            </a:r>
            <a:endParaRPr lang="en-US" sz="1600" b="1" kern="0" dirty="0">
              <a:solidFill>
                <a:srgbClr val="0070C0"/>
              </a:solidFill>
              <a:latin typeface="Arial" charset="0"/>
              <a:ea typeface="ＭＳ Ｐゴシック" pitchFamily="-109" charset="-128"/>
              <a:cs typeface="ＭＳ Ｐゴシック" pitchFamily="-109" charset="-128"/>
            </a:endParaRPr>
          </a:p>
        </p:txBody>
      </p:sp>
      <p:pic>
        <p:nvPicPr>
          <p:cNvPr id="34852" name="Picture 6" descr="UWICTR_logo_solid_cube.png"/>
          <p:cNvPicPr>
            <a:picLocks noChangeAspect="1"/>
          </p:cNvPicPr>
          <p:nvPr/>
        </p:nvPicPr>
        <p:blipFill>
          <a:blip r:embed="rId3" cstate="print"/>
          <a:srcRect/>
          <a:stretch>
            <a:fillRect/>
          </a:stretch>
        </p:blipFill>
        <p:spPr bwMode="auto">
          <a:xfrm>
            <a:off x="8604250" y="6308725"/>
            <a:ext cx="390525" cy="395288"/>
          </a:xfrm>
          <a:prstGeom prst="rect">
            <a:avLst/>
          </a:prstGeom>
          <a:noFill/>
          <a:ln w="9525">
            <a:noFill/>
            <a:miter lim="800000"/>
            <a:headEnd/>
            <a:tailEnd/>
          </a:ln>
        </p:spPr>
      </p:pic>
    </p:spTree>
    <p:extLst>
      <p:ext uri="{BB962C8B-B14F-4D97-AF65-F5344CB8AC3E}">
        <p14:creationId xmlns:p14="http://schemas.microsoft.com/office/powerpoint/2010/main" val="20263525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of program change:</a:t>
            </a:r>
            <a:endParaRPr lang="en-US" dirty="0"/>
          </a:p>
        </p:txBody>
      </p:sp>
      <p:sp>
        <p:nvSpPr>
          <p:cNvPr id="3" name="Content Placeholder 2"/>
          <p:cNvSpPr>
            <a:spLocks noGrp="1"/>
          </p:cNvSpPr>
          <p:nvPr>
            <p:ph idx="1"/>
          </p:nvPr>
        </p:nvSpPr>
        <p:spPr>
          <a:xfrm>
            <a:off x="457200" y="1371600"/>
            <a:ext cx="8229600" cy="5105400"/>
          </a:xfrm>
        </p:spPr>
        <p:txBody>
          <a:bodyPr>
            <a:normAutofit/>
          </a:bodyPr>
          <a:lstStyle/>
          <a:p>
            <a:r>
              <a:rPr lang="en-US" dirty="0" smtClean="0"/>
              <a:t> “…a static, fixed, and mechanical cause-effect model where inputs lead to outputs, which produce outcomes and impacts…</a:t>
            </a:r>
          </a:p>
          <a:p>
            <a:r>
              <a:rPr lang="en-US" dirty="0" smtClean="0"/>
              <a:t>“Works well in simple situations of high certainty and high agreement about what to do. But such modeling has significant downsides and distorting effects in complex and dynamic situations where the [program] is emerging, evolving, and adapting.”   </a:t>
            </a:r>
            <a:r>
              <a:rPr lang="en-US" sz="2400" b="1" dirty="0" smtClean="0"/>
              <a:t>MQP 2011</a:t>
            </a:r>
            <a:endParaRPr lang="en-US" sz="24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920" name="Group 32"/>
          <p:cNvGraphicFramePr>
            <a:graphicFrameLocks noGrp="1"/>
          </p:cNvGraphicFramePr>
          <p:nvPr/>
        </p:nvGraphicFramePr>
        <p:xfrm>
          <a:off x="577850" y="1624013"/>
          <a:ext cx="7988300" cy="4599306"/>
        </p:xfrm>
        <a:graphic>
          <a:graphicData uri="http://schemas.openxmlformats.org/drawingml/2006/table">
            <a:tbl>
              <a:tblPr/>
              <a:tblGrid>
                <a:gridCol w="1733550"/>
                <a:gridCol w="6254750"/>
              </a:tblGrid>
              <a:tr h="307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ICTR</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INTERMEDIATE OUTCOME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381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 b="1"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 b="1"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5159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234950" marR="0" lvl="0" indent="-23495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1600" b="0"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Transform the research enterprise by modifying and expanding existing resources, and creating new resources to produce better scientists, more effective research partnerships, and high quality clinical and translational research </a:t>
                      </a:r>
                      <a:endParaRPr kumimoji="0" lang="en-US" sz="2000" b="0" i="0" u="none" strike="noStrike" cap="none" normalizeH="0" baseline="0" dirty="0" smtClean="0">
                        <a:ln>
                          <a:noFill/>
                        </a:ln>
                        <a:solidFill>
                          <a:srgbClr val="FF0000"/>
                        </a:solidFill>
                        <a:effectLst/>
                        <a:latin typeface="Arial"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587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5876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CORES</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NESTED INTERMEDIATE OUTCOMES</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49213">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117475" marR="0" lvl="0" indent="-17463" algn="l" defTabSz="914400" rtl="0" eaLnBrk="1" fontAlgn="base" latinLnBrk="0" hangingPunct="1">
                        <a:lnSpc>
                          <a:spcPct val="100000"/>
                        </a:lnSpc>
                        <a:spcBef>
                          <a:spcPct val="0"/>
                        </a:spcBef>
                        <a:spcAft>
                          <a:spcPts val="600"/>
                        </a:spcAft>
                        <a:buClrTx/>
                        <a:buSzTx/>
                        <a:buFontTx/>
                        <a:buNone/>
                        <a:tabLst/>
                      </a:pPr>
                      <a:r>
                        <a:rPr kumimoji="0" lang="en-US" sz="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4572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Biostats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ts val="60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Improve the availability of biostats resources, and strengthen and expand the quality and capacity for clinical and translational research</a:t>
                      </a:r>
                      <a:endParaRPr kumimoji="0" lang="en-US" sz="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8256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Community Academic Partnerships</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234950" marR="0" lvl="0" indent="-23495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Enhance educational innovations for Type 2 Translational Research</a:t>
                      </a:r>
                    </a:p>
                    <a:p>
                      <a:pPr marL="234950" marR="0" lvl="0" indent="-23495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Establish a diversified array of resources to support Type 2 Translational Research</a:t>
                      </a:r>
                    </a:p>
                    <a:p>
                      <a:pPr marL="234950" marR="0" lvl="0" indent="-23495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16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Support collaborative research partnerships with community based organizations</a:t>
                      </a:r>
                    </a:p>
                    <a:p>
                      <a:pPr marL="234950" marR="0" lvl="0" indent="-234950" algn="l" defTabSz="914400" rtl="0" eaLnBrk="1" fontAlgn="base" latinLnBrk="0" hangingPunct="1">
                        <a:lnSpc>
                          <a:spcPct val="100000"/>
                        </a:lnSpc>
                        <a:spcBef>
                          <a:spcPct val="0"/>
                        </a:spcBef>
                        <a:spcAft>
                          <a:spcPts val="60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Create or expand membership in and use of practice based research networks</a:t>
                      </a:r>
                    </a:p>
                    <a:p>
                      <a:pPr marL="234950" marR="0" lvl="0" indent="-234950" algn="l" defTabSz="914400" rtl="0" eaLnBrk="1" fontAlgn="base" latinLnBrk="0" hangingPunct="1">
                        <a:lnSpc>
                          <a:spcPct val="100000"/>
                        </a:lnSpc>
                        <a:spcBef>
                          <a:spcPct val="0"/>
                        </a:spcBef>
                        <a:spcAft>
                          <a:spcPts val="600"/>
                        </a:spcAft>
                        <a:buClrTx/>
                        <a:buSzTx/>
                        <a:buFontTx/>
                        <a:buNone/>
                        <a:tabLst/>
                      </a:pPr>
                      <a:endParaRPr kumimoji="0" lang="en-US" sz="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bl>
          </a:graphicData>
        </a:graphic>
      </p:graphicFrame>
      <p:cxnSp>
        <p:nvCxnSpPr>
          <p:cNvPr id="35862" name="Straight Connector 5"/>
          <p:cNvCxnSpPr>
            <a:cxnSpLocks noChangeShapeType="1"/>
          </p:cNvCxnSpPr>
          <p:nvPr/>
        </p:nvCxnSpPr>
        <p:spPr bwMode="auto">
          <a:xfrm flipV="1">
            <a:off x="2344738" y="3006725"/>
            <a:ext cx="6221412" cy="38100"/>
          </a:xfrm>
          <a:prstGeom prst="line">
            <a:avLst/>
          </a:prstGeom>
          <a:noFill/>
          <a:ln w="9525" algn="ctr">
            <a:solidFill>
              <a:schemeClr val="tx1"/>
            </a:solidFill>
            <a:round/>
            <a:headEnd/>
            <a:tailEnd/>
          </a:ln>
        </p:spPr>
      </p:cxnSp>
      <p:cxnSp>
        <p:nvCxnSpPr>
          <p:cNvPr id="35863" name="Straight Connector 6"/>
          <p:cNvCxnSpPr>
            <a:cxnSpLocks noChangeShapeType="1"/>
          </p:cNvCxnSpPr>
          <p:nvPr/>
        </p:nvCxnSpPr>
        <p:spPr bwMode="auto">
          <a:xfrm flipV="1">
            <a:off x="2306638" y="4081463"/>
            <a:ext cx="6221412" cy="38100"/>
          </a:xfrm>
          <a:prstGeom prst="line">
            <a:avLst/>
          </a:prstGeom>
          <a:noFill/>
          <a:ln w="9525" algn="ctr">
            <a:solidFill>
              <a:schemeClr val="tx1"/>
            </a:solidFill>
            <a:round/>
            <a:headEnd/>
            <a:tailEnd/>
          </a:ln>
        </p:spPr>
      </p:cxnSp>
      <p:cxnSp>
        <p:nvCxnSpPr>
          <p:cNvPr id="35864" name="Straight Connector 7"/>
          <p:cNvCxnSpPr>
            <a:cxnSpLocks noChangeShapeType="1"/>
          </p:cNvCxnSpPr>
          <p:nvPr/>
        </p:nvCxnSpPr>
        <p:spPr bwMode="auto">
          <a:xfrm flipV="1">
            <a:off x="2344738" y="3313113"/>
            <a:ext cx="6221412" cy="39687"/>
          </a:xfrm>
          <a:prstGeom prst="line">
            <a:avLst/>
          </a:prstGeom>
          <a:noFill/>
          <a:ln w="9525" algn="ctr">
            <a:solidFill>
              <a:schemeClr val="tx1"/>
            </a:solidFill>
            <a:round/>
            <a:headEnd/>
            <a:tailEnd/>
          </a:ln>
        </p:spPr>
      </p:cxnSp>
      <p:cxnSp>
        <p:nvCxnSpPr>
          <p:cNvPr id="35865" name="Straight Connector 8"/>
          <p:cNvCxnSpPr>
            <a:cxnSpLocks noChangeShapeType="1"/>
          </p:cNvCxnSpPr>
          <p:nvPr/>
        </p:nvCxnSpPr>
        <p:spPr bwMode="auto">
          <a:xfrm flipV="1">
            <a:off x="577850" y="6194425"/>
            <a:ext cx="7950200" cy="38100"/>
          </a:xfrm>
          <a:prstGeom prst="line">
            <a:avLst/>
          </a:prstGeom>
          <a:noFill/>
          <a:ln w="9525" algn="ctr">
            <a:solidFill>
              <a:schemeClr val="tx1"/>
            </a:solidFill>
            <a:round/>
            <a:headEnd/>
            <a:tailEnd/>
          </a:ln>
        </p:spPr>
      </p:cxnSp>
      <p:sp>
        <p:nvSpPr>
          <p:cNvPr id="11" name="Rectangle 10"/>
          <p:cNvSpPr/>
          <p:nvPr/>
        </p:nvSpPr>
        <p:spPr>
          <a:xfrm>
            <a:off x="0" y="125413"/>
            <a:ext cx="9144000" cy="523875"/>
          </a:xfrm>
          <a:prstGeom prst="rect">
            <a:avLst/>
          </a:prstGeom>
        </p:spPr>
        <p:txBody>
          <a:bodyPr>
            <a:spAutoFit/>
          </a:bodyPr>
          <a:lstStyle/>
          <a:p>
            <a:pPr algn="ctr" eaLnBrk="0" hangingPunct="0">
              <a:defRPr/>
            </a:pPr>
            <a:r>
              <a:rPr lang="en-US" sz="2800" b="1" kern="0" dirty="0">
                <a:latin typeface="Arial" charset="0"/>
                <a:ea typeface="ＭＳ Ｐゴシック" pitchFamily="-109" charset="-128"/>
                <a:cs typeface="ＭＳ Ｐゴシック" pitchFamily="-109" charset="-128"/>
              </a:rPr>
              <a:t>IMPACT ANALYSIS</a:t>
            </a:r>
          </a:p>
        </p:txBody>
      </p:sp>
      <p:sp>
        <p:nvSpPr>
          <p:cNvPr id="12" name="Rectangle 11"/>
          <p:cNvSpPr/>
          <p:nvPr/>
        </p:nvSpPr>
        <p:spPr bwMode="auto">
          <a:xfrm>
            <a:off x="501650" y="663575"/>
            <a:ext cx="8180388" cy="614363"/>
          </a:xfrm>
          <a:prstGeom prst="rect">
            <a:avLst/>
          </a:prstGeom>
          <a:solidFill>
            <a:schemeClr val="bg1">
              <a:lumMod val="85000"/>
            </a:schemeClr>
          </a:solidFill>
          <a:ln w="9525" cap="flat" cmpd="sng" algn="ctr">
            <a:solidFill>
              <a:schemeClr val="bg1">
                <a:lumMod val="85000"/>
              </a:schemeClr>
            </a:solidFill>
            <a:prstDash val="solid"/>
            <a:round/>
            <a:headEnd type="none" w="med" len="med"/>
            <a:tailEnd type="none" w="med" len="med"/>
          </a:ln>
          <a:effectLst/>
        </p:spPr>
        <p:txBody>
          <a:bodyPr/>
          <a:lstStyle/>
          <a:p>
            <a:pPr algn="ctr" eaLnBrk="0" hangingPunct="0">
              <a:defRPr/>
            </a:pPr>
            <a:r>
              <a:rPr lang="en-US" sz="1800" b="1" kern="0" dirty="0">
                <a:solidFill>
                  <a:srgbClr val="0070C0"/>
                </a:solidFill>
                <a:latin typeface="Arial" charset="0"/>
                <a:ea typeface="ＭＳ Ｐゴシック" pitchFamily="-109" charset="-128"/>
                <a:cs typeface="ＭＳ Ｐゴシック" pitchFamily="-109" charset="-128"/>
              </a:rPr>
              <a:t>Impact CTSA had on quality and extent of clinical/translational research and success CTSA integrated with pre-existing research</a:t>
            </a:r>
            <a:endParaRPr lang="en-US" sz="1600" b="1" kern="0" dirty="0">
              <a:solidFill>
                <a:srgbClr val="0070C0"/>
              </a:solidFill>
              <a:latin typeface="Arial" charset="0"/>
              <a:ea typeface="ＭＳ Ｐゴシック" pitchFamily="-109" charset="-128"/>
              <a:cs typeface="ＭＳ Ｐゴシック" pitchFamily="-109" charset="-128"/>
            </a:endParaRPr>
          </a:p>
        </p:txBody>
      </p:sp>
      <p:pic>
        <p:nvPicPr>
          <p:cNvPr id="35870" name="Picture 6" descr="UWICTR_logo_solid_cube.png"/>
          <p:cNvPicPr>
            <a:picLocks noChangeAspect="1"/>
          </p:cNvPicPr>
          <p:nvPr/>
        </p:nvPicPr>
        <p:blipFill>
          <a:blip r:embed="rId3" cstate="print"/>
          <a:srcRect/>
          <a:stretch>
            <a:fillRect/>
          </a:stretch>
        </p:blipFill>
        <p:spPr bwMode="auto">
          <a:xfrm>
            <a:off x="8604250" y="6194425"/>
            <a:ext cx="390525" cy="395288"/>
          </a:xfrm>
          <a:prstGeom prst="rect">
            <a:avLst/>
          </a:prstGeom>
          <a:noFill/>
          <a:ln w="9525">
            <a:noFill/>
            <a:miter lim="800000"/>
            <a:headEnd/>
            <a:tailEnd/>
          </a:ln>
        </p:spPr>
      </p:pic>
    </p:spTree>
    <p:extLst>
      <p:ext uri="{BB962C8B-B14F-4D97-AF65-F5344CB8AC3E}">
        <p14:creationId xmlns:p14="http://schemas.microsoft.com/office/powerpoint/2010/main" val="367703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47" name="Group 35"/>
          <p:cNvGraphicFramePr>
            <a:graphicFrameLocks noGrp="1"/>
          </p:cNvGraphicFramePr>
          <p:nvPr/>
        </p:nvGraphicFramePr>
        <p:xfrm>
          <a:off x="577850" y="1508125"/>
          <a:ext cx="7988300" cy="4987926"/>
        </p:xfrm>
        <a:graphic>
          <a:graphicData uri="http://schemas.openxmlformats.org/drawingml/2006/table">
            <a:tbl>
              <a:tblPr/>
              <a:tblGrid>
                <a:gridCol w="1733550"/>
                <a:gridCol w="6254750"/>
              </a:tblGrid>
              <a:tr h="346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ICTR</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INTERMEDIATE OUTCOME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381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 b="1"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 b="1"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5159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234950" marR="0" lvl="0" indent="-23495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1600" b="0"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Transform the research enterprise by modifying and expanding existing resources, and creating new resources to produce better scientists, more effective research partnerships, and high quality clinical and translational research </a:t>
                      </a:r>
                      <a:endParaRPr kumimoji="0" lang="en-US" sz="2000" b="0" i="0" u="none" strike="noStrike" cap="none" normalizeH="0" baseline="0" dirty="0" smtClean="0">
                        <a:ln>
                          <a:noFill/>
                        </a:ln>
                        <a:solidFill>
                          <a:srgbClr val="FF0000"/>
                        </a:solidFill>
                        <a:effectLst/>
                        <a:latin typeface="Arial"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587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5876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CORES</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NESTED INTERMEDIATE OUTCOMES</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49213">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117475" marR="0" lvl="0" indent="-17463" algn="l" defTabSz="914400" rtl="0" eaLnBrk="1" fontAlgn="base" latinLnBrk="0" hangingPunct="1">
                        <a:lnSpc>
                          <a:spcPct val="100000"/>
                        </a:lnSpc>
                        <a:spcBef>
                          <a:spcPct val="0"/>
                        </a:spcBef>
                        <a:spcAft>
                          <a:spcPts val="600"/>
                        </a:spcAft>
                        <a:buClrTx/>
                        <a:buSzTx/>
                        <a:buFontTx/>
                        <a:buNone/>
                        <a:tabLst/>
                      </a:pPr>
                      <a:r>
                        <a:rPr kumimoji="0" lang="en-US" sz="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54622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Collaborative Center for Health Equity</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234950" marR="0" lvl="0" indent="-23495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Expand the academic-community infrastructure to assist investigators with health equity research</a:t>
                      </a:r>
                    </a:p>
                    <a:p>
                      <a:pPr marL="234950" marR="0" lvl="0" indent="-23495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Obtain independent (NIH) funding to support a Center of Excellence for Community Health</a:t>
                      </a:r>
                      <a:r>
                        <a:rPr kumimoji="0" lang="en-US" sz="1600" b="1" i="0" u="sng"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16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Equity Research</a:t>
                      </a:r>
                    </a:p>
                    <a:p>
                      <a:pPr marL="234950" marR="0" lvl="0" indent="-234950" algn="l" defTabSz="914400" rtl="0" eaLnBrk="1" fontAlgn="base" latinLnBrk="0" hangingPunct="1">
                        <a:lnSpc>
                          <a:spcPct val="100000"/>
                        </a:lnSpc>
                        <a:spcBef>
                          <a:spcPct val="0"/>
                        </a:spcBef>
                        <a:spcAft>
                          <a:spcPts val="60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Enhance interaction with UW  cancer center to reduce cancer health disparities in rural communities </a:t>
                      </a:r>
                    </a:p>
                    <a:p>
                      <a:pPr marL="234950" marR="0" lvl="0" indent="-234950" algn="l" defTabSz="914400" rtl="0" eaLnBrk="1" fontAlgn="base" latinLnBrk="0" hangingPunct="1">
                        <a:lnSpc>
                          <a:spcPct val="100000"/>
                        </a:lnSpc>
                        <a:spcBef>
                          <a:spcPct val="0"/>
                        </a:spcBef>
                        <a:spcAft>
                          <a:spcPts val="600"/>
                        </a:spcAft>
                        <a:buClrTx/>
                        <a:buSzTx/>
                        <a:buFontTx/>
                        <a:buNone/>
                        <a:tabLst/>
                      </a:pPr>
                      <a:endParaRPr kumimoji="0" lang="en-US" sz="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99853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Lab resources</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234950" marR="0" lvl="0" indent="-23495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Increase awareness about and utilization of core laboratories for clinical and translational research</a:t>
                      </a:r>
                    </a:p>
                    <a:p>
                      <a:pPr marL="234950" marR="0" lvl="0" indent="-234950" algn="l" defTabSz="914400" rtl="0" eaLnBrk="1" fontAlgn="base" latinLnBrk="0" hangingPunct="1">
                        <a:lnSpc>
                          <a:spcPct val="100000"/>
                        </a:lnSpc>
                        <a:spcBef>
                          <a:spcPct val="0"/>
                        </a:spcBef>
                        <a:spcAft>
                          <a:spcPts val="60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Improve collaboration between ICTR and other supported Centers/Institutes</a:t>
                      </a:r>
                    </a:p>
                    <a:p>
                      <a:pPr marL="234950" marR="0" lvl="0" indent="-234950" algn="l" defTabSz="914400" rtl="0" eaLnBrk="1" fontAlgn="base" latinLnBrk="0" hangingPunct="1">
                        <a:lnSpc>
                          <a:spcPct val="100000"/>
                        </a:lnSpc>
                        <a:spcBef>
                          <a:spcPct val="0"/>
                        </a:spcBef>
                        <a:spcAft>
                          <a:spcPts val="600"/>
                        </a:spcAft>
                        <a:buClrTx/>
                        <a:buSzTx/>
                        <a:buFontTx/>
                        <a:buNone/>
                        <a:tabLst/>
                      </a:pPr>
                      <a:endParaRPr kumimoji="0" lang="en-US" sz="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8256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Pilot Grants</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234950" marR="0" lvl="0" indent="-234950" algn="l" defTabSz="914400" rtl="0" eaLnBrk="1" fontAlgn="base" latinLnBrk="0" hangingPunct="1">
                        <a:lnSpc>
                          <a:spcPct val="100000"/>
                        </a:lnSpc>
                        <a:spcBef>
                          <a:spcPct val="0"/>
                        </a:spcBef>
                        <a:spcAft>
                          <a:spcPts val="60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Improve the research infrastructure for young investigators, affording them the opportunity to initiate research projects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bl>
          </a:graphicData>
        </a:graphic>
      </p:graphicFrame>
      <p:cxnSp>
        <p:nvCxnSpPr>
          <p:cNvPr id="36888" name="Straight Connector 2"/>
          <p:cNvCxnSpPr>
            <a:cxnSpLocks noChangeShapeType="1"/>
          </p:cNvCxnSpPr>
          <p:nvPr/>
        </p:nvCxnSpPr>
        <p:spPr bwMode="auto">
          <a:xfrm flipV="1">
            <a:off x="2306638" y="2890838"/>
            <a:ext cx="6221412" cy="39687"/>
          </a:xfrm>
          <a:prstGeom prst="line">
            <a:avLst/>
          </a:prstGeom>
          <a:noFill/>
          <a:ln w="9525" algn="ctr">
            <a:solidFill>
              <a:schemeClr val="tx1"/>
            </a:solidFill>
            <a:round/>
            <a:headEnd/>
            <a:tailEnd/>
          </a:ln>
        </p:spPr>
      </p:cxnSp>
      <p:cxnSp>
        <p:nvCxnSpPr>
          <p:cNvPr id="36889" name="Straight Connector 3"/>
          <p:cNvCxnSpPr>
            <a:cxnSpLocks noChangeShapeType="1"/>
          </p:cNvCxnSpPr>
          <p:nvPr/>
        </p:nvCxnSpPr>
        <p:spPr bwMode="auto">
          <a:xfrm flipV="1">
            <a:off x="2306638" y="3236913"/>
            <a:ext cx="6221412" cy="38100"/>
          </a:xfrm>
          <a:prstGeom prst="line">
            <a:avLst/>
          </a:prstGeom>
          <a:noFill/>
          <a:ln w="9525" algn="ctr">
            <a:solidFill>
              <a:schemeClr val="tx1"/>
            </a:solidFill>
            <a:round/>
            <a:headEnd/>
            <a:tailEnd/>
          </a:ln>
        </p:spPr>
      </p:cxnSp>
      <p:cxnSp>
        <p:nvCxnSpPr>
          <p:cNvPr id="36890" name="Straight Connector 4"/>
          <p:cNvCxnSpPr>
            <a:cxnSpLocks noChangeShapeType="1"/>
          </p:cNvCxnSpPr>
          <p:nvPr/>
        </p:nvCxnSpPr>
        <p:spPr bwMode="auto">
          <a:xfrm flipV="1">
            <a:off x="2306638" y="4811713"/>
            <a:ext cx="6221412" cy="38100"/>
          </a:xfrm>
          <a:prstGeom prst="line">
            <a:avLst/>
          </a:prstGeom>
          <a:noFill/>
          <a:ln w="9525" algn="ctr">
            <a:solidFill>
              <a:schemeClr val="tx1"/>
            </a:solidFill>
            <a:round/>
            <a:headEnd/>
            <a:tailEnd/>
          </a:ln>
        </p:spPr>
      </p:cxnSp>
      <p:cxnSp>
        <p:nvCxnSpPr>
          <p:cNvPr id="36891" name="Straight Connector 5"/>
          <p:cNvCxnSpPr>
            <a:cxnSpLocks noChangeShapeType="1"/>
          </p:cNvCxnSpPr>
          <p:nvPr/>
        </p:nvCxnSpPr>
        <p:spPr bwMode="auto">
          <a:xfrm flipV="1">
            <a:off x="577850" y="6500813"/>
            <a:ext cx="7988300" cy="39687"/>
          </a:xfrm>
          <a:prstGeom prst="line">
            <a:avLst/>
          </a:prstGeom>
          <a:noFill/>
          <a:ln w="9525" algn="ctr">
            <a:solidFill>
              <a:schemeClr val="tx1"/>
            </a:solidFill>
            <a:round/>
            <a:headEnd/>
            <a:tailEnd/>
          </a:ln>
        </p:spPr>
      </p:cxnSp>
      <p:cxnSp>
        <p:nvCxnSpPr>
          <p:cNvPr id="36892" name="Straight Connector 7"/>
          <p:cNvCxnSpPr>
            <a:cxnSpLocks noChangeShapeType="1"/>
          </p:cNvCxnSpPr>
          <p:nvPr/>
        </p:nvCxnSpPr>
        <p:spPr bwMode="auto">
          <a:xfrm flipV="1">
            <a:off x="2306638" y="5924550"/>
            <a:ext cx="6221412" cy="39688"/>
          </a:xfrm>
          <a:prstGeom prst="line">
            <a:avLst/>
          </a:prstGeom>
          <a:noFill/>
          <a:ln w="9525" algn="ctr">
            <a:solidFill>
              <a:schemeClr val="tx1"/>
            </a:solidFill>
            <a:round/>
            <a:headEnd/>
            <a:tailEnd/>
          </a:ln>
        </p:spPr>
      </p:cxnSp>
      <p:pic>
        <p:nvPicPr>
          <p:cNvPr id="36893" name="Picture 6" descr="UWICTR_logo_solid_cube.png"/>
          <p:cNvPicPr>
            <a:picLocks noChangeAspect="1"/>
          </p:cNvPicPr>
          <p:nvPr/>
        </p:nvPicPr>
        <p:blipFill>
          <a:blip r:embed="rId3" cstate="print"/>
          <a:srcRect/>
          <a:stretch>
            <a:fillRect/>
          </a:stretch>
        </p:blipFill>
        <p:spPr bwMode="auto">
          <a:xfrm>
            <a:off x="8604250" y="5964238"/>
            <a:ext cx="390525" cy="433387"/>
          </a:xfrm>
          <a:prstGeom prst="rect">
            <a:avLst/>
          </a:prstGeom>
          <a:noFill/>
          <a:ln w="9525">
            <a:noFill/>
            <a:miter lim="800000"/>
            <a:headEnd/>
            <a:tailEnd/>
          </a:ln>
        </p:spPr>
      </p:pic>
      <p:sp>
        <p:nvSpPr>
          <p:cNvPr id="12" name="Rectangle 11"/>
          <p:cNvSpPr/>
          <p:nvPr/>
        </p:nvSpPr>
        <p:spPr>
          <a:xfrm>
            <a:off x="0" y="0"/>
            <a:ext cx="9144000" cy="523875"/>
          </a:xfrm>
          <a:prstGeom prst="rect">
            <a:avLst/>
          </a:prstGeom>
        </p:spPr>
        <p:txBody>
          <a:bodyPr>
            <a:spAutoFit/>
          </a:bodyPr>
          <a:lstStyle/>
          <a:p>
            <a:pPr algn="ctr" eaLnBrk="0" hangingPunct="0">
              <a:defRPr/>
            </a:pPr>
            <a:r>
              <a:rPr lang="en-US" sz="2800" b="1" kern="0" dirty="0">
                <a:latin typeface="Arial" charset="0"/>
                <a:ea typeface="ＭＳ Ｐゴシック" pitchFamily="-109" charset="-128"/>
                <a:cs typeface="ＭＳ Ｐゴシック" pitchFamily="-109" charset="-128"/>
              </a:rPr>
              <a:t>IMPACT ANALYSIS</a:t>
            </a:r>
          </a:p>
        </p:txBody>
      </p:sp>
      <p:sp>
        <p:nvSpPr>
          <p:cNvPr id="13" name="Rectangle 12"/>
          <p:cNvSpPr/>
          <p:nvPr/>
        </p:nvSpPr>
        <p:spPr bwMode="auto">
          <a:xfrm>
            <a:off x="501650" y="538163"/>
            <a:ext cx="8180388" cy="614362"/>
          </a:xfrm>
          <a:prstGeom prst="rect">
            <a:avLst/>
          </a:prstGeom>
          <a:solidFill>
            <a:schemeClr val="bg1">
              <a:lumMod val="85000"/>
            </a:schemeClr>
          </a:solidFill>
          <a:ln w="9525" cap="flat" cmpd="sng" algn="ctr">
            <a:solidFill>
              <a:schemeClr val="bg1">
                <a:lumMod val="85000"/>
              </a:schemeClr>
            </a:solidFill>
            <a:prstDash val="solid"/>
            <a:round/>
            <a:headEnd type="none" w="med" len="med"/>
            <a:tailEnd type="none" w="med" len="med"/>
          </a:ln>
          <a:effectLst/>
        </p:spPr>
        <p:txBody>
          <a:bodyPr/>
          <a:lstStyle/>
          <a:p>
            <a:pPr algn="ctr" eaLnBrk="0" hangingPunct="0">
              <a:defRPr/>
            </a:pPr>
            <a:r>
              <a:rPr lang="en-US" sz="1800" b="1" kern="0" dirty="0">
                <a:solidFill>
                  <a:srgbClr val="0070C0"/>
                </a:solidFill>
                <a:latin typeface="Arial" charset="0"/>
                <a:ea typeface="ＭＳ Ｐゴシック" pitchFamily="-109" charset="-128"/>
                <a:cs typeface="ＭＳ Ｐゴシック" pitchFamily="-109" charset="-128"/>
              </a:rPr>
              <a:t>Impact CTSA had on quality and extent of clinical/translational research and success CTSA integrated with pre-existing research</a:t>
            </a:r>
            <a:endParaRPr lang="en-US" sz="1600" b="1" kern="0" dirty="0">
              <a:solidFill>
                <a:srgbClr val="0070C0"/>
              </a:solidFill>
              <a:latin typeface="Arial" charset="0"/>
              <a:ea typeface="ＭＳ Ｐゴシック" pitchFamily="-109" charset="-128"/>
              <a:cs typeface="ＭＳ Ｐゴシック" pitchFamily="-109" charset="-128"/>
            </a:endParaRPr>
          </a:p>
        </p:txBody>
      </p:sp>
    </p:spTree>
    <p:extLst>
      <p:ext uri="{BB962C8B-B14F-4D97-AF65-F5344CB8AC3E}">
        <p14:creationId xmlns:p14="http://schemas.microsoft.com/office/powerpoint/2010/main" val="25435291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bwMode="auto">
          <a:xfrm>
            <a:off x="0" y="0"/>
            <a:ext cx="9144000" cy="587375"/>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lgn="r" fontAlgn="base">
              <a:spcBef>
                <a:spcPct val="0"/>
              </a:spcBef>
              <a:spcAft>
                <a:spcPct val="0"/>
              </a:spcAft>
              <a:defRPr/>
            </a:pPr>
            <a:endParaRPr lang="en-US" sz="1400">
              <a:solidFill>
                <a:srgbClr val="000000"/>
              </a:solidFill>
              <a:ea typeface="ＭＳ Ｐゴシック" pitchFamily="-109" charset="-128"/>
            </a:endParaRPr>
          </a:p>
        </p:txBody>
      </p:sp>
      <p:sp>
        <p:nvSpPr>
          <p:cNvPr id="2053" name="Rectangle 2"/>
          <p:cNvSpPr>
            <a:spLocks noChangeArrowheads="1"/>
          </p:cNvSpPr>
          <p:nvPr/>
        </p:nvSpPr>
        <p:spPr bwMode="auto">
          <a:xfrm>
            <a:off x="347663" y="3621088"/>
            <a:ext cx="8372475" cy="3776662"/>
          </a:xfrm>
          <a:prstGeom prst="rect">
            <a:avLst/>
          </a:prstGeom>
          <a:noFill/>
          <a:ln w="9525">
            <a:noFill/>
            <a:miter lim="800000"/>
            <a:headEnd/>
            <a:tailEnd/>
          </a:ln>
        </p:spPr>
        <p:txBody>
          <a:bodyPr>
            <a:spAutoFit/>
          </a:bodyPr>
          <a:lstStyle/>
          <a:p>
            <a:pPr marL="234950" lvl="1" indent="-234950" algn="ctr" fontAlgn="base">
              <a:lnSpc>
                <a:spcPct val="80000"/>
              </a:lnSpc>
              <a:spcBef>
                <a:spcPct val="0"/>
              </a:spcBef>
              <a:spcAft>
                <a:spcPct val="0"/>
              </a:spcAft>
            </a:pPr>
            <a:r>
              <a:rPr lang="en-US" sz="1600" b="1" dirty="0" smtClean="0">
                <a:solidFill>
                  <a:srgbClr val="000000"/>
                </a:solidFill>
                <a:ea typeface="Calibri" pitchFamily="34" charset="0"/>
                <a:cs typeface="Times New Roman" pitchFamily="18" charset="0"/>
              </a:rPr>
              <a:t>Established </a:t>
            </a:r>
            <a:r>
              <a:rPr lang="en-US" sz="1600" b="1" dirty="0">
                <a:solidFill>
                  <a:srgbClr val="000000"/>
                </a:solidFill>
                <a:ea typeface="Calibri" pitchFamily="34" charset="0"/>
                <a:cs typeface="Times New Roman" pitchFamily="18" charset="0"/>
              </a:rPr>
              <a:t>successful KL2 program for 43 trainees, 20 of whom have graduated</a:t>
            </a:r>
          </a:p>
          <a:p>
            <a:pPr marL="1149350" lvl="3" indent="-234950" fontAlgn="base">
              <a:lnSpc>
                <a:spcPct val="80000"/>
              </a:lnSpc>
              <a:spcBef>
                <a:spcPct val="0"/>
              </a:spcBef>
              <a:spcAft>
                <a:spcPct val="0"/>
              </a:spcAft>
              <a:buFont typeface="Arial" pitchFamily="34" charset="0"/>
              <a:buChar char="•"/>
            </a:pPr>
            <a:endParaRPr lang="en-US" sz="1400" b="1" dirty="0">
              <a:solidFill>
                <a:srgbClr val="000000"/>
              </a:solidFill>
              <a:ea typeface="Calibri" pitchFamily="34" charset="0"/>
              <a:cs typeface="Times New Roman" pitchFamily="18" charset="0"/>
            </a:endParaRPr>
          </a:p>
          <a:p>
            <a:pPr marL="1149350" lvl="3" indent="-234950" fontAlgn="base">
              <a:lnSpc>
                <a:spcPct val="80000"/>
              </a:lnSpc>
              <a:spcBef>
                <a:spcPct val="0"/>
              </a:spcBef>
              <a:spcAft>
                <a:spcPct val="0"/>
              </a:spcAft>
              <a:buFont typeface="Arial" pitchFamily="34" charset="0"/>
              <a:buChar char="•"/>
            </a:pPr>
            <a:endParaRPr lang="en-US" sz="1600" b="1" dirty="0">
              <a:solidFill>
                <a:srgbClr val="000000"/>
              </a:solidFill>
              <a:ea typeface="Calibri" pitchFamily="34" charset="0"/>
              <a:cs typeface="Times New Roman" pitchFamily="18" charset="0"/>
            </a:endParaRPr>
          </a:p>
          <a:p>
            <a:pPr marL="1149350" lvl="3" indent="-234950" fontAlgn="base">
              <a:lnSpc>
                <a:spcPct val="80000"/>
              </a:lnSpc>
              <a:spcBef>
                <a:spcPct val="0"/>
              </a:spcBef>
              <a:spcAft>
                <a:spcPct val="0"/>
              </a:spcAft>
              <a:buFont typeface="Arial" pitchFamily="34" charset="0"/>
              <a:buChar char="•"/>
            </a:pPr>
            <a:endParaRPr lang="en-US" sz="1600" b="1" dirty="0">
              <a:solidFill>
                <a:srgbClr val="000000"/>
              </a:solidFill>
              <a:ea typeface="Calibri" pitchFamily="34" charset="0"/>
              <a:cs typeface="Times New Roman" pitchFamily="18" charset="0"/>
            </a:endParaRPr>
          </a:p>
          <a:p>
            <a:pPr marL="1149350" lvl="3" indent="-234950" fontAlgn="base">
              <a:lnSpc>
                <a:spcPct val="80000"/>
              </a:lnSpc>
              <a:spcBef>
                <a:spcPct val="0"/>
              </a:spcBef>
              <a:spcAft>
                <a:spcPct val="0"/>
              </a:spcAft>
              <a:buFont typeface="Arial" pitchFamily="34" charset="0"/>
              <a:buChar char="•"/>
            </a:pPr>
            <a:endParaRPr lang="en-US" sz="1600" b="1" dirty="0">
              <a:solidFill>
                <a:srgbClr val="000000"/>
              </a:solidFill>
              <a:ea typeface="Calibri" pitchFamily="34" charset="0"/>
              <a:cs typeface="Times New Roman" pitchFamily="18" charset="0"/>
            </a:endParaRPr>
          </a:p>
          <a:p>
            <a:pPr marL="1149350" lvl="3" indent="-234950" fontAlgn="base">
              <a:lnSpc>
                <a:spcPct val="80000"/>
              </a:lnSpc>
              <a:spcBef>
                <a:spcPct val="0"/>
              </a:spcBef>
              <a:spcAft>
                <a:spcPct val="0"/>
              </a:spcAft>
              <a:buFont typeface="Arial" pitchFamily="34" charset="0"/>
              <a:buChar char="•"/>
            </a:pPr>
            <a:endParaRPr lang="en-US" sz="1600" b="1" dirty="0">
              <a:solidFill>
                <a:srgbClr val="000000"/>
              </a:solidFill>
              <a:ea typeface="Calibri" pitchFamily="34" charset="0"/>
              <a:cs typeface="Times New Roman" pitchFamily="18" charset="0"/>
            </a:endParaRPr>
          </a:p>
          <a:p>
            <a:pPr marL="1149350" lvl="3" indent="-234950" fontAlgn="base">
              <a:lnSpc>
                <a:spcPct val="80000"/>
              </a:lnSpc>
              <a:spcBef>
                <a:spcPct val="0"/>
              </a:spcBef>
              <a:spcAft>
                <a:spcPct val="0"/>
              </a:spcAft>
              <a:buFont typeface="Arial" pitchFamily="34" charset="0"/>
              <a:buChar char="•"/>
            </a:pPr>
            <a:endParaRPr lang="en-US" sz="1600" b="1" dirty="0">
              <a:solidFill>
                <a:srgbClr val="000000"/>
              </a:solidFill>
              <a:ea typeface="Calibri" pitchFamily="34" charset="0"/>
              <a:cs typeface="Times New Roman" pitchFamily="18" charset="0"/>
            </a:endParaRPr>
          </a:p>
          <a:p>
            <a:pPr marL="1149350" lvl="3" indent="-234950" fontAlgn="base">
              <a:lnSpc>
                <a:spcPct val="80000"/>
              </a:lnSpc>
              <a:spcBef>
                <a:spcPct val="0"/>
              </a:spcBef>
              <a:spcAft>
                <a:spcPct val="0"/>
              </a:spcAft>
              <a:buFont typeface="Arial" pitchFamily="34" charset="0"/>
              <a:buChar char="•"/>
            </a:pPr>
            <a:endParaRPr lang="en-US" sz="1600" b="1" dirty="0">
              <a:solidFill>
                <a:srgbClr val="000000"/>
              </a:solidFill>
              <a:ea typeface="Calibri" pitchFamily="34" charset="0"/>
              <a:cs typeface="Times New Roman" pitchFamily="18" charset="0"/>
            </a:endParaRPr>
          </a:p>
          <a:p>
            <a:pPr marL="1149350" lvl="3" indent="-234950" fontAlgn="base">
              <a:lnSpc>
                <a:spcPct val="80000"/>
              </a:lnSpc>
              <a:spcBef>
                <a:spcPct val="0"/>
              </a:spcBef>
              <a:spcAft>
                <a:spcPct val="0"/>
              </a:spcAft>
              <a:buFont typeface="Arial" pitchFamily="34" charset="0"/>
              <a:buChar char="•"/>
            </a:pPr>
            <a:endParaRPr lang="en-US" sz="1600" b="1" dirty="0">
              <a:solidFill>
                <a:srgbClr val="000000"/>
              </a:solidFill>
              <a:ea typeface="Calibri" pitchFamily="34" charset="0"/>
              <a:cs typeface="Times New Roman" pitchFamily="18" charset="0"/>
            </a:endParaRPr>
          </a:p>
          <a:p>
            <a:pPr marL="1149350" lvl="3" indent="-234950" fontAlgn="base">
              <a:lnSpc>
                <a:spcPct val="80000"/>
              </a:lnSpc>
              <a:spcBef>
                <a:spcPct val="0"/>
              </a:spcBef>
              <a:spcAft>
                <a:spcPct val="0"/>
              </a:spcAft>
              <a:buFont typeface="Arial" pitchFamily="34" charset="0"/>
              <a:buChar char="•"/>
            </a:pPr>
            <a:endParaRPr lang="en-US" sz="1600" b="1" dirty="0">
              <a:solidFill>
                <a:srgbClr val="000000"/>
              </a:solidFill>
              <a:ea typeface="Calibri" pitchFamily="34" charset="0"/>
              <a:cs typeface="Times New Roman" pitchFamily="18" charset="0"/>
            </a:endParaRPr>
          </a:p>
          <a:p>
            <a:pPr marL="1149350" lvl="3" indent="-234950" fontAlgn="base">
              <a:lnSpc>
                <a:spcPct val="80000"/>
              </a:lnSpc>
              <a:spcBef>
                <a:spcPct val="0"/>
              </a:spcBef>
              <a:spcAft>
                <a:spcPct val="0"/>
              </a:spcAft>
              <a:buFont typeface="Arial" pitchFamily="34" charset="0"/>
              <a:buChar char="•"/>
            </a:pPr>
            <a:endParaRPr lang="en-US" sz="1600" b="1" dirty="0">
              <a:solidFill>
                <a:srgbClr val="000000"/>
              </a:solidFill>
              <a:ea typeface="Calibri" pitchFamily="34" charset="0"/>
              <a:cs typeface="Times New Roman" pitchFamily="18" charset="0"/>
            </a:endParaRPr>
          </a:p>
          <a:p>
            <a:pPr marL="1149350" lvl="3" indent="-234950" fontAlgn="base">
              <a:lnSpc>
                <a:spcPct val="80000"/>
              </a:lnSpc>
              <a:spcBef>
                <a:spcPct val="0"/>
              </a:spcBef>
              <a:spcAft>
                <a:spcPct val="0"/>
              </a:spcAft>
              <a:buFont typeface="Arial" pitchFamily="34" charset="0"/>
              <a:buChar char="•"/>
            </a:pPr>
            <a:endParaRPr lang="en-US" sz="1600" b="1" dirty="0">
              <a:solidFill>
                <a:srgbClr val="000000"/>
              </a:solidFill>
              <a:ea typeface="Calibri" pitchFamily="34" charset="0"/>
              <a:cs typeface="Times New Roman" pitchFamily="18" charset="0"/>
            </a:endParaRPr>
          </a:p>
          <a:p>
            <a:pPr marL="1149350" lvl="3" indent="-234950" fontAlgn="base">
              <a:lnSpc>
                <a:spcPct val="80000"/>
              </a:lnSpc>
              <a:spcBef>
                <a:spcPct val="0"/>
              </a:spcBef>
              <a:spcAft>
                <a:spcPct val="0"/>
              </a:spcAft>
              <a:buFont typeface="Arial" pitchFamily="34" charset="0"/>
              <a:buChar char="•"/>
            </a:pPr>
            <a:endParaRPr lang="en-US" sz="1600" b="1" dirty="0">
              <a:solidFill>
                <a:srgbClr val="000000"/>
              </a:solidFill>
              <a:ea typeface="Calibri" pitchFamily="34" charset="0"/>
              <a:cs typeface="Times New Roman" pitchFamily="18" charset="0"/>
            </a:endParaRPr>
          </a:p>
          <a:p>
            <a:pPr marL="692150" lvl="2" indent="-234950" fontAlgn="base">
              <a:lnSpc>
                <a:spcPct val="80000"/>
              </a:lnSpc>
              <a:spcBef>
                <a:spcPct val="0"/>
              </a:spcBef>
              <a:spcAft>
                <a:spcPct val="0"/>
              </a:spcAft>
            </a:pPr>
            <a:endParaRPr lang="en-US" sz="1600" b="1" dirty="0">
              <a:solidFill>
                <a:srgbClr val="000000"/>
              </a:solidFill>
              <a:ea typeface="Calibri" pitchFamily="34" charset="0"/>
              <a:cs typeface="Times New Roman" pitchFamily="18" charset="0"/>
            </a:endParaRPr>
          </a:p>
          <a:p>
            <a:pPr marL="234950" lvl="1" indent="-234950" fontAlgn="base">
              <a:lnSpc>
                <a:spcPct val="80000"/>
              </a:lnSpc>
              <a:spcBef>
                <a:spcPct val="0"/>
              </a:spcBef>
              <a:spcAft>
                <a:spcPct val="0"/>
              </a:spcAft>
              <a:buFont typeface="Arial" pitchFamily="34" charset="0"/>
              <a:buChar char="•"/>
            </a:pPr>
            <a:endParaRPr lang="en-US" sz="1600" dirty="0">
              <a:solidFill>
                <a:srgbClr val="7F7F7F"/>
              </a:solidFill>
              <a:ea typeface="Calibri" pitchFamily="34" charset="0"/>
              <a:cs typeface="Times New Roman" pitchFamily="18" charset="0"/>
            </a:endParaRPr>
          </a:p>
          <a:p>
            <a:pPr marL="234950" lvl="1" indent="-234950" fontAlgn="base">
              <a:lnSpc>
                <a:spcPct val="80000"/>
              </a:lnSpc>
              <a:spcBef>
                <a:spcPct val="0"/>
              </a:spcBef>
              <a:spcAft>
                <a:spcPct val="0"/>
              </a:spcAft>
              <a:buFont typeface="Arial" pitchFamily="34" charset="0"/>
              <a:buChar char="•"/>
            </a:pPr>
            <a:endParaRPr lang="en-US" sz="1600" dirty="0">
              <a:solidFill>
                <a:srgbClr val="7F7F7F"/>
              </a:solidFill>
              <a:ea typeface="Calibri" pitchFamily="34" charset="0"/>
              <a:cs typeface="Times New Roman" pitchFamily="18" charset="0"/>
            </a:endParaRPr>
          </a:p>
          <a:p>
            <a:pPr marL="234950" lvl="1" indent="-234950" fontAlgn="base">
              <a:lnSpc>
                <a:spcPct val="80000"/>
              </a:lnSpc>
              <a:spcBef>
                <a:spcPct val="0"/>
              </a:spcBef>
              <a:spcAft>
                <a:spcPct val="0"/>
              </a:spcAft>
              <a:buFont typeface="Arial" pitchFamily="34" charset="0"/>
              <a:buChar char="•"/>
            </a:pPr>
            <a:endParaRPr lang="en-US" sz="1600" dirty="0">
              <a:solidFill>
                <a:srgbClr val="7F7F7F"/>
              </a:solidFill>
              <a:ea typeface="Calibri" pitchFamily="34" charset="0"/>
              <a:cs typeface="Times New Roman" pitchFamily="18" charset="0"/>
            </a:endParaRPr>
          </a:p>
          <a:p>
            <a:pPr marL="234950" lvl="1" indent="-234950" fontAlgn="base">
              <a:lnSpc>
                <a:spcPct val="80000"/>
              </a:lnSpc>
              <a:spcBef>
                <a:spcPct val="0"/>
              </a:spcBef>
              <a:spcAft>
                <a:spcPct val="0"/>
              </a:spcAft>
              <a:buFont typeface="Arial" pitchFamily="34" charset="0"/>
              <a:buChar char="•"/>
            </a:pPr>
            <a:endParaRPr lang="en-US" sz="1600" b="1" dirty="0">
              <a:solidFill>
                <a:srgbClr val="000000"/>
              </a:solidFill>
              <a:ea typeface="Calibri" pitchFamily="34" charset="0"/>
              <a:cs typeface="Times New Roman" pitchFamily="18" charset="0"/>
            </a:endParaRPr>
          </a:p>
          <a:p>
            <a:pPr marL="234950" lvl="1" indent="-234950" fontAlgn="base">
              <a:lnSpc>
                <a:spcPct val="80000"/>
              </a:lnSpc>
              <a:spcBef>
                <a:spcPct val="0"/>
              </a:spcBef>
              <a:spcAft>
                <a:spcPct val="0"/>
              </a:spcAft>
              <a:buFont typeface="Arial" pitchFamily="34" charset="0"/>
              <a:buChar char="•"/>
            </a:pPr>
            <a:endParaRPr lang="en-US" sz="1600" b="1" dirty="0">
              <a:solidFill>
                <a:srgbClr val="000000"/>
              </a:solidFill>
              <a:ea typeface="Calibri" pitchFamily="34" charset="0"/>
              <a:cs typeface="Times New Roman" pitchFamily="18" charset="0"/>
            </a:endParaRPr>
          </a:p>
        </p:txBody>
      </p:sp>
      <p:sp>
        <p:nvSpPr>
          <p:cNvPr id="21" name="Rectangle 20"/>
          <p:cNvSpPr/>
          <p:nvPr/>
        </p:nvSpPr>
        <p:spPr bwMode="auto">
          <a:xfrm>
            <a:off x="269875" y="125413"/>
            <a:ext cx="8604250" cy="614362"/>
          </a:xfrm>
          <a:prstGeom prst="rect">
            <a:avLst/>
          </a:prstGeom>
          <a:solidFill>
            <a:schemeClr val="bg1">
              <a:lumMod val="85000"/>
            </a:schemeClr>
          </a:solidFill>
          <a:ln w="9525" cap="flat" cmpd="sng" algn="ctr">
            <a:solidFill>
              <a:schemeClr val="bg1">
                <a:lumMod val="85000"/>
              </a:schemeClr>
            </a:solidFill>
            <a:prstDash val="solid"/>
            <a:round/>
            <a:headEnd type="none" w="med" len="med"/>
            <a:tailEnd type="none" w="med" len="med"/>
          </a:ln>
          <a:effectLst/>
        </p:spPr>
        <p:txBody>
          <a:bodyPr/>
          <a:lstStyle/>
          <a:p>
            <a:pPr algn="ctr" eaLnBrk="0" fontAlgn="base" hangingPunct="0">
              <a:spcBef>
                <a:spcPct val="0"/>
              </a:spcBef>
              <a:spcAft>
                <a:spcPct val="0"/>
              </a:spcAft>
              <a:defRPr/>
            </a:pPr>
            <a:r>
              <a:rPr lang="en-US" sz="2400" b="1" dirty="0">
                <a:solidFill>
                  <a:srgbClr val="0070C0"/>
                </a:solidFill>
              </a:rPr>
              <a:t>Impact CTSA had on quality and extent of clinical/translational research and success with which CTSA integrated with pre-existing research</a:t>
            </a:r>
          </a:p>
        </p:txBody>
      </p:sp>
      <p:sp>
        <p:nvSpPr>
          <p:cNvPr id="25" name="Rectangle 24"/>
          <p:cNvSpPr/>
          <p:nvPr/>
        </p:nvSpPr>
        <p:spPr bwMode="auto">
          <a:xfrm>
            <a:off x="461963" y="1739900"/>
            <a:ext cx="8296275" cy="884238"/>
          </a:xfrm>
          <a:prstGeom prst="rect">
            <a:avLst/>
          </a:prstGeom>
          <a:solidFill>
            <a:schemeClr val="bg1">
              <a:lumMod val="85000"/>
            </a:schemeClr>
          </a:solidFill>
          <a:ln w="9525" cap="flat" cmpd="sng" algn="ctr">
            <a:solidFill>
              <a:schemeClr val="bg1">
                <a:lumMod val="85000"/>
              </a:schemeClr>
            </a:solidFill>
            <a:prstDash val="solid"/>
            <a:round/>
            <a:headEnd type="none" w="med" len="med"/>
            <a:tailEnd type="none" w="med" len="med"/>
          </a:ln>
          <a:effectLst/>
        </p:spPr>
        <p:txBody>
          <a:bodyPr/>
          <a:lstStyle/>
          <a:p>
            <a:pPr fontAlgn="base">
              <a:spcBef>
                <a:spcPct val="0"/>
              </a:spcBef>
              <a:spcAft>
                <a:spcPct val="0"/>
              </a:spcAft>
              <a:defRPr/>
            </a:pPr>
            <a:r>
              <a:rPr lang="en-US" b="1" dirty="0">
                <a:solidFill>
                  <a:srgbClr val="FF0000"/>
                </a:solidFill>
              </a:rPr>
              <a:t>Transform the research enterprise by modifying/expanding resources and creating new resources to produce better scientists, more effective research partnerships, and high quality clinical and translational research</a:t>
            </a:r>
            <a:r>
              <a:rPr lang="en-US" sz="1400" dirty="0">
                <a:solidFill>
                  <a:srgbClr val="FF0000"/>
                </a:solidFill>
              </a:rPr>
              <a:t> </a:t>
            </a:r>
          </a:p>
          <a:p>
            <a:pPr algn="ctr" eaLnBrk="0" fontAlgn="base" hangingPunct="0">
              <a:spcBef>
                <a:spcPct val="0"/>
              </a:spcBef>
              <a:spcAft>
                <a:spcPct val="0"/>
              </a:spcAft>
              <a:defRPr/>
            </a:pPr>
            <a:endParaRPr lang="en-US" b="1" dirty="0">
              <a:solidFill>
                <a:srgbClr val="000000"/>
              </a:solidFill>
              <a:ea typeface="Calibri" pitchFamily="34" charset="0"/>
              <a:cs typeface="Times New Roman" pitchFamily="18" charset="0"/>
            </a:endParaRPr>
          </a:p>
        </p:txBody>
      </p:sp>
      <p:sp>
        <p:nvSpPr>
          <p:cNvPr id="2060" name="TextBox 27"/>
          <p:cNvSpPr txBox="1">
            <a:spLocks noChangeArrowheads="1"/>
          </p:cNvSpPr>
          <p:nvPr/>
        </p:nvSpPr>
        <p:spPr bwMode="auto">
          <a:xfrm>
            <a:off x="0" y="1392238"/>
            <a:ext cx="9144000" cy="396875"/>
          </a:xfrm>
          <a:prstGeom prst="rect">
            <a:avLst/>
          </a:prstGeom>
          <a:noFill/>
          <a:ln w="9525">
            <a:noFill/>
            <a:miter lim="800000"/>
            <a:headEnd/>
            <a:tailEnd/>
          </a:ln>
        </p:spPr>
        <p:txBody>
          <a:bodyPr>
            <a:spAutoFit/>
          </a:bodyPr>
          <a:lstStyle/>
          <a:p>
            <a:pPr algn="ctr" fontAlgn="base">
              <a:spcBef>
                <a:spcPct val="0"/>
              </a:spcBef>
              <a:spcAft>
                <a:spcPct val="0"/>
              </a:spcAft>
            </a:pPr>
            <a:r>
              <a:rPr lang="en-US" sz="2000" b="1">
                <a:solidFill>
                  <a:srgbClr val="000000"/>
                </a:solidFill>
              </a:rPr>
              <a:t>ICTR</a:t>
            </a:r>
            <a:endParaRPr lang="en-US" sz="1600" b="1">
              <a:solidFill>
                <a:srgbClr val="000000"/>
              </a:solidFill>
            </a:endParaRPr>
          </a:p>
        </p:txBody>
      </p:sp>
      <p:sp>
        <p:nvSpPr>
          <p:cNvPr id="2061" name="Rectangle 28"/>
          <p:cNvSpPr>
            <a:spLocks noChangeArrowheads="1"/>
          </p:cNvSpPr>
          <p:nvPr/>
        </p:nvSpPr>
        <p:spPr bwMode="auto">
          <a:xfrm>
            <a:off x="0" y="2698750"/>
            <a:ext cx="9144000" cy="311150"/>
          </a:xfrm>
          <a:prstGeom prst="rect">
            <a:avLst/>
          </a:prstGeom>
          <a:noFill/>
          <a:ln w="9525">
            <a:noFill/>
            <a:miter lim="800000"/>
            <a:headEnd/>
            <a:tailEnd/>
          </a:ln>
        </p:spPr>
        <p:txBody>
          <a:bodyPr>
            <a:spAutoFit/>
          </a:bodyPr>
          <a:lstStyle/>
          <a:p>
            <a:pPr marL="234950" lvl="1" indent="-234950" algn="ctr" fontAlgn="base">
              <a:lnSpc>
                <a:spcPct val="80000"/>
              </a:lnSpc>
              <a:spcBef>
                <a:spcPct val="0"/>
              </a:spcBef>
              <a:spcAft>
                <a:spcPct val="0"/>
              </a:spcAft>
            </a:pPr>
            <a:r>
              <a:rPr lang="en-US" b="1" dirty="0" smtClean="0">
                <a:solidFill>
                  <a:srgbClr val="000000"/>
                </a:solidFill>
                <a:ea typeface="Calibri" pitchFamily="34" charset="0"/>
                <a:cs typeface="Times New Roman" pitchFamily="18" charset="0"/>
              </a:rPr>
              <a:t>Research Education Core</a:t>
            </a:r>
            <a:endParaRPr lang="en-US" b="1" dirty="0">
              <a:solidFill>
                <a:srgbClr val="000000"/>
              </a:solidFill>
              <a:ea typeface="Calibri" pitchFamily="34" charset="0"/>
              <a:cs typeface="Times New Roman" pitchFamily="18" charset="0"/>
            </a:endParaRPr>
          </a:p>
        </p:txBody>
      </p:sp>
      <p:pic>
        <p:nvPicPr>
          <p:cNvPr id="2063" name="Picture 6" descr="UWICTR_logo_solid_cube.png"/>
          <p:cNvPicPr>
            <a:picLocks noChangeAspect="1"/>
          </p:cNvPicPr>
          <p:nvPr/>
        </p:nvPicPr>
        <p:blipFill>
          <a:blip r:embed="rId4" cstate="print"/>
          <a:srcRect/>
          <a:stretch>
            <a:fillRect/>
          </a:stretch>
        </p:blipFill>
        <p:spPr bwMode="auto">
          <a:xfrm>
            <a:off x="8604250" y="6116638"/>
            <a:ext cx="390525" cy="433387"/>
          </a:xfrm>
          <a:prstGeom prst="rect">
            <a:avLst/>
          </a:prstGeom>
          <a:noFill/>
          <a:ln w="9525">
            <a:noFill/>
            <a:miter lim="800000"/>
            <a:headEnd/>
            <a:tailEnd/>
          </a:ln>
        </p:spPr>
      </p:pic>
      <p:grpSp>
        <p:nvGrpSpPr>
          <p:cNvPr id="2064" name="Group 71"/>
          <p:cNvGrpSpPr>
            <a:grpSpLocks/>
          </p:cNvGrpSpPr>
          <p:nvPr/>
        </p:nvGrpSpPr>
        <p:grpSpPr bwMode="auto">
          <a:xfrm>
            <a:off x="808038" y="3889375"/>
            <a:ext cx="7578725" cy="3211513"/>
            <a:chOff x="1077145" y="3341015"/>
            <a:chExt cx="7578180" cy="3212496"/>
          </a:xfrm>
        </p:grpSpPr>
        <p:grpSp>
          <p:nvGrpSpPr>
            <p:cNvPr id="2070" name="Group 53"/>
            <p:cNvGrpSpPr>
              <a:grpSpLocks/>
            </p:cNvGrpSpPr>
            <p:nvPr/>
          </p:nvGrpSpPr>
          <p:grpSpPr bwMode="auto">
            <a:xfrm>
              <a:off x="1077145" y="3608630"/>
              <a:ext cx="5150802" cy="2944881"/>
              <a:chOff x="704317" y="2148510"/>
              <a:chExt cx="5445389" cy="3552989"/>
            </a:xfrm>
          </p:grpSpPr>
          <p:graphicFrame>
            <p:nvGraphicFramePr>
              <p:cNvPr id="2051" name="Chart 54"/>
              <p:cNvGraphicFramePr>
                <a:graphicFrameLocks/>
              </p:cNvGraphicFramePr>
              <p:nvPr/>
            </p:nvGraphicFramePr>
            <p:xfrm>
              <a:off x="1071643" y="2148510"/>
              <a:ext cx="5078063" cy="3322980"/>
            </p:xfrm>
            <a:graphic>
              <a:graphicData uri="http://schemas.openxmlformats.org/presentationml/2006/ole">
                <mc:AlternateContent xmlns:mc="http://schemas.openxmlformats.org/markup-compatibility/2006">
                  <mc:Choice xmlns:v="urn:schemas-microsoft-com:vml" Requires="v">
                    <p:oleObj spid="_x0000_s3174" r:id="rId5" imgW="4804064" imgH="2755631" progId="Excel.Sheet.8">
                      <p:embed/>
                    </p:oleObj>
                  </mc:Choice>
                  <mc:Fallback>
                    <p:oleObj r:id="rId5" imgW="4804064" imgH="2755631" progId="Excel.Sheet.8">
                      <p:embed/>
                      <p:pic>
                        <p:nvPicPr>
                          <p:cNvPr id="0" name="Picture 9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1643" y="2148510"/>
                            <a:ext cx="5078063" cy="33229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83" name="TextBox 55"/>
              <p:cNvSpPr txBox="1">
                <a:spLocks noChangeArrowheads="1"/>
              </p:cNvSpPr>
              <p:nvPr/>
            </p:nvSpPr>
            <p:spPr bwMode="auto">
              <a:xfrm>
                <a:off x="3117405" y="5333552"/>
                <a:ext cx="194658" cy="367947"/>
              </a:xfrm>
              <a:prstGeom prst="rect">
                <a:avLst/>
              </a:prstGeom>
              <a:noFill/>
              <a:ln w="9525">
                <a:noFill/>
                <a:miter lim="800000"/>
                <a:headEnd/>
                <a:tailEnd/>
              </a:ln>
            </p:spPr>
            <p:txBody>
              <a:bodyPr wrap="none">
                <a:spAutoFit/>
              </a:bodyPr>
              <a:lstStyle/>
              <a:p>
                <a:pPr fontAlgn="base">
                  <a:spcBef>
                    <a:spcPct val="0"/>
                  </a:spcBef>
                  <a:spcAft>
                    <a:spcPct val="0"/>
                  </a:spcAft>
                </a:pPr>
                <a:endParaRPr lang="en-US" sz="1400" b="1">
                  <a:solidFill>
                    <a:srgbClr val="000000"/>
                  </a:solidFill>
                </a:endParaRPr>
              </a:p>
            </p:txBody>
          </p:sp>
          <p:sp>
            <p:nvSpPr>
              <p:cNvPr id="2084" name="TextBox 56"/>
              <p:cNvSpPr txBox="1">
                <a:spLocks noChangeArrowheads="1"/>
              </p:cNvSpPr>
              <p:nvPr/>
            </p:nvSpPr>
            <p:spPr bwMode="auto">
              <a:xfrm rot="-5400000">
                <a:off x="308234" y="3472126"/>
                <a:ext cx="1147919" cy="355754"/>
              </a:xfrm>
              <a:prstGeom prst="rect">
                <a:avLst/>
              </a:prstGeom>
              <a:noFill/>
              <a:ln w="9525">
                <a:noFill/>
                <a:miter lim="800000"/>
                <a:headEnd/>
                <a:tailEnd/>
              </a:ln>
            </p:spPr>
            <p:txBody>
              <a:bodyPr wrap="none">
                <a:spAutoFit/>
              </a:bodyPr>
              <a:lstStyle/>
              <a:p>
                <a:pPr fontAlgn="base">
                  <a:spcBef>
                    <a:spcPct val="0"/>
                  </a:spcBef>
                  <a:spcAft>
                    <a:spcPct val="0"/>
                  </a:spcAft>
                </a:pPr>
                <a:r>
                  <a:rPr lang="en-US" sz="1600" b="1">
                    <a:solidFill>
                      <a:srgbClr val="000000"/>
                    </a:solidFill>
                  </a:rPr>
                  <a:t>Number</a:t>
                </a:r>
              </a:p>
            </p:txBody>
          </p:sp>
          <p:sp>
            <p:nvSpPr>
              <p:cNvPr id="2085" name="TextBox 57"/>
              <p:cNvSpPr txBox="1">
                <a:spLocks noChangeArrowheads="1"/>
              </p:cNvSpPr>
              <p:nvPr/>
            </p:nvSpPr>
            <p:spPr bwMode="auto">
              <a:xfrm>
                <a:off x="3342265" y="3656690"/>
                <a:ext cx="961542" cy="331539"/>
              </a:xfrm>
              <a:prstGeom prst="rect">
                <a:avLst/>
              </a:prstGeom>
              <a:noFill/>
              <a:ln w="9525">
                <a:noFill/>
                <a:miter lim="800000"/>
                <a:headEnd/>
                <a:tailEnd/>
              </a:ln>
            </p:spPr>
            <p:txBody>
              <a:bodyPr>
                <a:spAutoFit/>
              </a:bodyPr>
              <a:lstStyle/>
              <a:p>
                <a:pPr algn="ctr" fontAlgn="base">
                  <a:spcBef>
                    <a:spcPct val="0"/>
                  </a:spcBef>
                  <a:spcAft>
                    <a:spcPct val="0"/>
                  </a:spcAft>
                </a:pPr>
                <a:endParaRPr lang="en-US" sz="1200">
                  <a:solidFill>
                    <a:srgbClr val="FFFFFF"/>
                  </a:solidFill>
                </a:endParaRPr>
              </a:p>
            </p:txBody>
          </p:sp>
        </p:grpSp>
        <p:grpSp>
          <p:nvGrpSpPr>
            <p:cNvPr id="2071" name="Group 58"/>
            <p:cNvGrpSpPr>
              <a:grpSpLocks/>
            </p:cNvGrpSpPr>
            <p:nvPr/>
          </p:nvGrpSpPr>
          <p:grpSpPr bwMode="auto">
            <a:xfrm>
              <a:off x="4487741" y="3341015"/>
              <a:ext cx="4167584" cy="2020630"/>
              <a:chOff x="4597742" y="1621937"/>
              <a:chExt cx="4139516" cy="2166326"/>
            </a:xfrm>
          </p:grpSpPr>
          <p:graphicFrame>
            <p:nvGraphicFramePr>
              <p:cNvPr id="2050" name="Chart 59"/>
              <p:cNvGraphicFramePr>
                <a:graphicFrameLocks/>
              </p:cNvGraphicFramePr>
              <p:nvPr/>
            </p:nvGraphicFramePr>
            <p:xfrm>
              <a:off x="4597742" y="1621937"/>
              <a:ext cx="4139516" cy="2166326"/>
            </p:xfrm>
            <a:graphic>
              <a:graphicData uri="http://schemas.openxmlformats.org/presentationml/2006/ole">
                <mc:AlternateContent xmlns:mc="http://schemas.openxmlformats.org/markup-compatibility/2006">
                  <mc:Choice xmlns:v="urn:schemas-microsoft-com:vml" Requires="v">
                    <p:oleObj spid="_x0000_s3175" r:id="rId7" imgW="4170025" imgH="2024047" progId="Excel.Sheet.8">
                      <p:embed/>
                    </p:oleObj>
                  </mc:Choice>
                  <mc:Fallback>
                    <p:oleObj r:id="rId7" imgW="4170025" imgH="2024047" progId="Excel.Sheet.8">
                      <p:embed/>
                      <p:pic>
                        <p:nvPicPr>
                          <p:cNvPr id="0" name="Picture 97"/>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97742" y="1621937"/>
                            <a:ext cx="4139516" cy="21663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2" name="TextBox 60"/>
              <p:cNvSpPr txBox="1">
                <a:spLocks noChangeArrowheads="1"/>
              </p:cNvSpPr>
              <p:nvPr/>
            </p:nvSpPr>
            <p:spPr bwMode="auto">
              <a:xfrm>
                <a:off x="4952558" y="2035787"/>
                <a:ext cx="954060" cy="279306"/>
              </a:xfrm>
              <a:prstGeom prst="rect">
                <a:avLst/>
              </a:prstGeom>
              <a:noFill/>
              <a:ln w="9525">
                <a:noFill/>
                <a:miter lim="800000"/>
                <a:headEnd/>
                <a:tailEnd/>
              </a:ln>
            </p:spPr>
            <p:txBody>
              <a:bodyPr wrap="none">
                <a:spAutoFit/>
              </a:bodyPr>
              <a:lstStyle/>
              <a:p>
                <a:pPr fontAlgn="base">
                  <a:spcBef>
                    <a:spcPct val="0"/>
                  </a:spcBef>
                  <a:spcAft>
                    <a:spcPct val="0"/>
                  </a:spcAft>
                </a:pPr>
                <a:r>
                  <a:rPr lang="en-US" sz="1100">
                    <a:solidFill>
                      <a:srgbClr val="000000"/>
                    </a:solidFill>
                  </a:rPr>
                  <a:t>$28,738,284</a:t>
                </a:r>
              </a:p>
            </p:txBody>
          </p:sp>
          <p:sp>
            <p:nvSpPr>
              <p:cNvPr id="2073" name="TextBox 61"/>
              <p:cNvSpPr txBox="1">
                <a:spLocks noChangeArrowheads="1"/>
              </p:cNvSpPr>
              <p:nvPr/>
            </p:nvSpPr>
            <p:spPr bwMode="auto">
              <a:xfrm>
                <a:off x="5791500" y="2057927"/>
                <a:ext cx="1029753" cy="279306"/>
              </a:xfrm>
              <a:prstGeom prst="rect">
                <a:avLst/>
              </a:prstGeom>
              <a:noFill/>
              <a:ln w="9525">
                <a:noFill/>
                <a:miter lim="800000"/>
                <a:headEnd/>
                <a:tailEnd/>
              </a:ln>
            </p:spPr>
            <p:txBody>
              <a:bodyPr wrap="none">
                <a:spAutoFit/>
              </a:bodyPr>
              <a:lstStyle/>
              <a:p>
                <a:pPr fontAlgn="base">
                  <a:spcBef>
                    <a:spcPct val="0"/>
                  </a:spcBef>
                  <a:spcAft>
                    <a:spcPct val="0"/>
                  </a:spcAft>
                </a:pPr>
                <a:r>
                  <a:rPr lang="en-US" sz="1100">
                    <a:solidFill>
                      <a:srgbClr val="000000"/>
                    </a:solidFill>
                  </a:rPr>
                  <a:t>  $24,462,917</a:t>
                </a:r>
              </a:p>
            </p:txBody>
          </p:sp>
          <p:sp>
            <p:nvSpPr>
              <p:cNvPr id="2074" name="TextBox 62"/>
              <p:cNvSpPr txBox="1">
                <a:spLocks noChangeArrowheads="1"/>
              </p:cNvSpPr>
              <p:nvPr/>
            </p:nvSpPr>
            <p:spPr bwMode="auto">
              <a:xfrm>
                <a:off x="6761329" y="2943532"/>
                <a:ext cx="876789" cy="279306"/>
              </a:xfrm>
              <a:prstGeom prst="rect">
                <a:avLst/>
              </a:prstGeom>
              <a:noFill/>
              <a:ln w="9525">
                <a:noFill/>
                <a:miter lim="800000"/>
                <a:headEnd/>
                <a:tailEnd/>
              </a:ln>
            </p:spPr>
            <p:txBody>
              <a:bodyPr wrap="none">
                <a:spAutoFit/>
              </a:bodyPr>
              <a:lstStyle/>
              <a:p>
                <a:pPr fontAlgn="base">
                  <a:spcBef>
                    <a:spcPct val="0"/>
                  </a:spcBef>
                  <a:spcAft>
                    <a:spcPct val="0"/>
                  </a:spcAft>
                </a:pPr>
                <a:r>
                  <a:rPr lang="en-US" sz="1100">
                    <a:solidFill>
                      <a:srgbClr val="000000"/>
                    </a:solidFill>
                  </a:rPr>
                  <a:t>$2,607,467</a:t>
                </a:r>
              </a:p>
            </p:txBody>
          </p:sp>
          <p:sp>
            <p:nvSpPr>
              <p:cNvPr id="2075" name="TextBox 63"/>
              <p:cNvSpPr txBox="1">
                <a:spLocks noChangeArrowheads="1"/>
              </p:cNvSpPr>
              <p:nvPr/>
            </p:nvSpPr>
            <p:spPr bwMode="auto">
              <a:xfrm>
                <a:off x="7628656" y="2999734"/>
                <a:ext cx="876789" cy="279306"/>
              </a:xfrm>
              <a:prstGeom prst="rect">
                <a:avLst/>
              </a:prstGeom>
              <a:noFill/>
              <a:ln w="9525">
                <a:noFill/>
                <a:miter lim="800000"/>
                <a:headEnd/>
                <a:tailEnd/>
              </a:ln>
            </p:spPr>
            <p:txBody>
              <a:bodyPr wrap="none">
                <a:spAutoFit/>
              </a:bodyPr>
              <a:lstStyle/>
              <a:p>
                <a:pPr fontAlgn="base">
                  <a:spcBef>
                    <a:spcPct val="0"/>
                  </a:spcBef>
                  <a:spcAft>
                    <a:spcPct val="0"/>
                  </a:spcAft>
                </a:pPr>
                <a:r>
                  <a:rPr lang="en-US" sz="1100">
                    <a:solidFill>
                      <a:srgbClr val="000000"/>
                    </a:solidFill>
                  </a:rPr>
                  <a:t>$1,325,531</a:t>
                </a:r>
              </a:p>
            </p:txBody>
          </p:sp>
          <p:sp>
            <p:nvSpPr>
              <p:cNvPr id="2076" name="TextBox 64"/>
              <p:cNvSpPr txBox="1">
                <a:spLocks noChangeArrowheads="1"/>
              </p:cNvSpPr>
              <p:nvPr/>
            </p:nvSpPr>
            <p:spPr bwMode="auto">
              <a:xfrm rot="-5400000">
                <a:off x="4200928" y="2739285"/>
                <a:ext cx="1304564" cy="258621"/>
              </a:xfrm>
              <a:prstGeom prst="rect">
                <a:avLst/>
              </a:prstGeom>
              <a:noFill/>
              <a:ln w="9525">
                <a:noFill/>
                <a:miter lim="800000"/>
                <a:headEnd/>
                <a:tailEnd/>
              </a:ln>
            </p:spPr>
            <p:txBody>
              <a:bodyPr wrap="none">
                <a:spAutoFit/>
              </a:bodyPr>
              <a:lstStyle/>
              <a:p>
                <a:pPr algn="ctr" fontAlgn="base">
                  <a:spcBef>
                    <a:spcPct val="0"/>
                  </a:spcBef>
                  <a:spcAft>
                    <a:spcPct val="0"/>
                  </a:spcAft>
                </a:pPr>
                <a:r>
                  <a:rPr lang="en-US" sz="1100">
                    <a:solidFill>
                      <a:srgbClr val="000000"/>
                    </a:solidFill>
                  </a:rPr>
                  <a:t>Amount Funded </a:t>
                </a:r>
              </a:p>
            </p:txBody>
          </p:sp>
          <p:cxnSp>
            <p:nvCxnSpPr>
              <p:cNvPr id="66" name="Straight Connector 65"/>
              <p:cNvCxnSpPr/>
              <p:nvPr/>
            </p:nvCxnSpPr>
            <p:spPr>
              <a:xfrm>
                <a:off x="5106129" y="3378903"/>
                <a:ext cx="3199115"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078" name="TextBox 66"/>
              <p:cNvSpPr txBox="1">
                <a:spLocks noChangeArrowheads="1"/>
              </p:cNvSpPr>
              <p:nvPr/>
            </p:nvSpPr>
            <p:spPr bwMode="auto">
              <a:xfrm>
                <a:off x="5182794" y="3428912"/>
                <a:ext cx="514088" cy="279306"/>
              </a:xfrm>
              <a:prstGeom prst="rect">
                <a:avLst/>
              </a:prstGeom>
              <a:noFill/>
              <a:ln w="9525">
                <a:noFill/>
                <a:miter lim="800000"/>
                <a:headEnd/>
                <a:tailEnd/>
              </a:ln>
            </p:spPr>
            <p:txBody>
              <a:bodyPr wrap="none">
                <a:spAutoFit/>
              </a:bodyPr>
              <a:lstStyle/>
              <a:p>
                <a:pPr fontAlgn="base">
                  <a:spcBef>
                    <a:spcPct val="0"/>
                  </a:spcBef>
                  <a:spcAft>
                    <a:spcPct val="0"/>
                  </a:spcAft>
                </a:pPr>
                <a:r>
                  <a:rPr lang="en-US" sz="1100" b="1">
                    <a:solidFill>
                      <a:srgbClr val="000000"/>
                    </a:solidFill>
                  </a:rPr>
                  <a:t>Total</a:t>
                </a:r>
              </a:p>
            </p:txBody>
          </p:sp>
          <p:sp>
            <p:nvSpPr>
              <p:cNvPr id="2079" name="TextBox 67"/>
              <p:cNvSpPr txBox="1">
                <a:spLocks noChangeArrowheads="1"/>
              </p:cNvSpPr>
              <p:nvPr/>
            </p:nvSpPr>
            <p:spPr bwMode="auto">
              <a:xfrm>
                <a:off x="5990196" y="3428912"/>
                <a:ext cx="676516" cy="279306"/>
              </a:xfrm>
              <a:prstGeom prst="rect">
                <a:avLst/>
              </a:prstGeom>
              <a:noFill/>
              <a:ln w="9525">
                <a:noFill/>
                <a:miter lim="800000"/>
                <a:headEnd/>
                <a:tailEnd/>
              </a:ln>
            </p:spPr>
            <p:txBody>
              <a:bodyPr wrap="none">
                <a:spAutoFit/>
              </a:bodyPr>
              <a:lstStyle/>
              <a:p>
                <a:pPr fontAlgn="base">
                  <a:spcBef>
                    <a:spcPct val="0"/>
                  </a:spcBef>
                  <a:spcAft>
                    <a:spcPct val="0"/>
                  </a:spcAft>
                </a:pPr>
                <a:r>
                  <a:rPr lang="en-US" sz="1100" b="1">
                    <a:solidFill>
                      <a:srgbClr val="000000"/>
                    </a:solidFill>
                  </a:rPr>
                  <a:t>Federal</a:t>
                </a:r>
              </a:p>
            </p:txBody>
          </p:sp>
          <p:sp>
            <p:nvSpPr>
              <p:cNvPr id="2080" name="TextBox 68"/>
              <p:cNvSpPr txBox="1">
                <a:spLocks noChangeArrowheads="1"/>
              </p:cNvSpPr>
              <p:nvPr/>
            </p:nvSpPr>
            <p:spPr bwMode="auto">
              <a:xfrm>
                <a:off x="6698251" y="3428912"/>
                <a:ext cx="1017138" cy="279306"/>
              </a:xfrm>
              <a:prstGeom prst="rect">
                <a:avLst/>
              </a:prstGeom>
              <a:noFill/>
              <a:ln w="9525">
                <a:noFill/>
                <a:miter lim="800000"/>
                <a:headEnd/>
                <a:tailEnd/>
              </a:ln>
            </p:spPr>
            <p:txBody>
              <a:bodyPr wrap="none">
                <a:spAutoFit/>
              </a:bodyPr>
              <a:lstStyle/>
              <a:p>
                <a:pPr fontAlgn="base">
                  <a:spcBef>
                    <a:spcPct val="0"/>
                  </a:spcBef>
                  <a:spcAft>
                    <a:spcPct val="0"/>
                  </a:spcAft>
                </a:pPr>
                <a:r>
                  <a:rPr lang="en-US" sz="1100" b="1">
                    <a:solidFill>
                      <a:srgbClr val="000000"/>
                    </a:solidFill>
                  </a:rPr>
                  <a:t>Foundations</a:t>
                </a:r>
              </a:p>
            </p:txBody>
          </p:sp>
          <p:sp>
            <p:nvSpPr>
              <p:cNvPr id="2081" name="TextBox 69"/>
              <p:cNvSpPr txBox="1">
                <a:spLocks noChangeArrowheads="1"/>
              </p:cNvSpPr>
              <p:nvPr/>
            </p:nvSpPr>
            <p:spPr bwMode="auto">
              <a:xfrm>
                <a:off x="7661775" y="3428937"/>
                <a:ext cx="859444" cy="279316"/>
              </a:xfrm>
              <a:prstGeom prst="rect">
                <a:avLst/>
              </a:prstGeom>
              <a:noFill/>
              <a:ln w="9525">
                <a:noFill/>
                <a:miter lim="800000"/>
                <a:headEnd/>
                <a:tailEnd/>
              </a:ln>
            </p:spPr>
            <p:txBody>
              <a:bodyPr wrap="none">
                <a:spAutoFit/>
              </a:bodyPr>
              <a:lstStyle/>
              <a:p>
                <a:pPr fontAlgn="base">
                  <a:spcBef>
                    <a:spcPct val="0"/>
                  </a:spcBef>
                  <a:spcAft>
                    <a:spcPct val="0"/>
                  </a:spcAft>
                </a:pPr>
                <a:r>
                  <a:rPr lang="en-US" sz="1100" b="1">
                    <a:solidFill>
                      <a:srgbClr val="000000"/>
                    </a:solidFill>
                  </a:rPr>
                  <a:t>Intramural</a:t>
                </a:r>
              </a:p>
            </p:txBody>
          </p:sp>
          <p:cxnSp>
            <p:nvCxnSpPr>
              <p:cNvPr id="71" name="Straight Connector 70"/>
              <p:cNvCxnSpPr/>
              <p:nvPr/>
            </p:nvCxnSpPr>
            <p:spPr>
              <a:xfrm>
                <a:off x="5189694" y="3378903"/>
                <a:ext cx="3200691"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2066" name="Group 39"/>
          <p:cNvGrpSpPr>
            <a:grpSpLocks/>
          </p:cNvGrpSpPr>
          <p:nvPr/>
        </p:nvGrpSpPr>
        <p:grpSpPr bwMode="auto">
          <a:xfrm>
            <a:off x="115888" y="2852738"/>
            <a:ext cx="8912225" cy="768350"/>
            <a:chOff x="0" y="1797"/>
            <a:chExt cx="5614" cy="484"/>
          </a:xfrm>
        </p:grpSpPr>
        <p:sp>
          <p:nvSpPr>
            <p:cNvPr id="30" name="Rectangle 29"/>
            <p:cNvSpPr/>
            <p:nvPr/>
          </p:nvSpPr>
          <p:spPr bwMode="auto">
            <a:xfrm>
              <a:off x="194" y="1870"/>
              <a:ext cx="5201" cy="411"/>
            </a:xfrm>
            <a:prstGeom prst="rect">
              <a:avLst/>
            </a:prstGeom>
            <a:solidFill>
              <a:schemeClr val="bg1">
                <a:lumMod val="85000"/>
              </a:schemeClr>
            </a:solidFill>
            <a:ln w="9525" cap="flat" cmpd="sng" algn="ctr">
              <a:solidFill>
                <a:schemeClr val="bg1">
                  <a:lumMod val="85000"/>
                </a:schemeClr>
              </a:solidFill>
              <a:prstDash val="solid"/>
              <a:round/>
              <a:headEnd type="none" w="med" len="med"/>
              <a:tailEnd type="none" w="med" len="med"/>
            </a:ln>
            <a:effectLst/>
          </p:spPr>
          <p:txBody>
            <a:bodyPr/>
            <a:lstStyle/>
            <a:p>
              <a:pPr marL="342900" indent="-342900" fontAlgn="base">
                <a:spcBef>
                  <a:spcPct val="0"/>
                </a:spcBef>
                <a:spcAft>
                  <a:spcPct val="0"/>
                </a:spcAft>
                <a:defRPr/>
              </a:pPr>
              <a:r>
                <a:rPr lang="en-US" b="1" dirty="0">
                  <a:solidFill>
                    <a:srgbClr val="000000"/>
                  </a:solidFill>
                </a:rPr>
                <a:t>    Expand and enrich the clinical and translational training, education    </a:t>
              </a:r>
            </a:p>
            <a:p>
              <a:pPr marL="342900" indent="-342900" fontAlgn="base">
                <a:spcBef>
                  <a:spcPct val="0"/>
                </a:spcBef>
                <a:spcAft>
                  <a:spcPct val="0"/>
                </a:spcAft>
                <a:defRPr/>
              </a:pPr>
              <a:r>
                <a:rPr lang="en-US" b="1" dirty="0">
                  <a:solidFill>
                    <a:srgbClr val="000000"/>
                  </a:solidFill>
                </a:rPr>
                <a:t>                            and career development environment</a:t>
              </a:r>
            </a:p>
            <a:p>
              <a:pPr marL="266700" lvl="2" indent="-266700" fontAlgn="base">
                <a:lnSpc>
                  <a:spcPct val="80000"/>
                </a:lnSpc>
                <a:spcBef>
                  <a:spcPct val="0"/>
                </a:spcBef>
                <a:spcAft>
                  <a:spcPct val="0"/>
                </a:spcAft>
                <a:defRPr/>
              </a:pPr>
              <a:endParaRPr lang="en-US" sz="2400" b="1" dirty="0">
                <a:solidFill>
                  <a:srgbClr val="000000"/>
                </a:solidFill>
                <a:ea typeface="Calibri" pitchFamily="34" charset="0"/>
                <a:cs typeface="Times New Roman" pitchFamily="18" charset="0"/>
              </a:endParaRPr>
            </a:p>
          </p:txBody>
        </p:sp>
        <p:sp>
          <p:nvSpPr>
            <p:cNvPr id="2068" name="Rectangle 45"/>
            <p:cNvSpPr>
              <a:spLocks noChangeArrowheads="1"/>
            </p:cNvSpPr>
            <p:nvPr/>
          </p:nvSpPr>
          <p:spPr bwMode="auto">
            <a:xfrm>
              <a:off x="5395" y="1797"/>
              <a:ext cx="219" cy="192"/>
            </a:xfrm>
            <a:prstGeom prst="rect">
              <a:avLst/>
            </a:prstGeom>
            <a:noFill/>
            <a:ln w="9525">
              <a:noFill/>
              <a:miter lim="800000"/>
              <a:headEnd/>
              <a:tailEnd/>
            </a:ln>
          </p:spPr>
          <p:txBody>
            <a:bodyPr>
              <a:spAutoFit/>
            </a:bodyPr>
            <a:lstStyle/>
            <a:p>
              <a:pPr fontAlgn="base">
                <a:spcBef>
                  <a:spcPct val="0"/>
                </a:spcBef>
                <a:spcAft>
                  <a:spcPct val="0"/>
                </a:spcAft>
              </a:pPr>
              <a:endParaRPr lang="en-US" sz="1400" b="1">
                <a:solidFill>
                  <a:srgbClr val="000000"/>
                </a:solidFill>
              </a:endParaRPr>
            </a:p>
          </p:txBody>
        </p:sp>
        <p:sp>
          <p:nvSpPr>
            <p:cNvPr id="2069" name="Rectangle 38"/>
            <p:cNvSpPr>
              <a:spLocks noChangeArrowheads="1"/>
            </p:cNvSpPr>
            <p:nvPr/>
          </p:nvSpPr>
          <p:spPr bwMode="auto">
            <a:xfrm>
              <a:off x="0" y="1845"/>
              <a:ext cx="146" cy="192"/>
            </a:xfrm>
            <a:prstGeom prst="rect">
              <a:avLst/>
            </a:prstGeom>
            <a:noFill/>
            <a:ln w="9525">
              <a:noFill/>
              <a:miter lim="800000"/>
              <a:headEnd/>
              <a:tailEnd/>
            </a:ln>
          </p:spPr>
          <p:txBody>
            <a:bodyPr>
              <a:spAutoFit/>
            </a:bodyPr>
            <a:lstStyle/>
            <a:p>
              <a:pPr fontAlgn="base">
                <a:spcBef>
                  <a:spcPct val="0"/>
                </a:spcBef>
                <a:spcAft>
                  <a:spcPct val="0"/>
                </a:spcAft>
              </a:pPr>
              <a:endParaRPr lang="en-US" sz="1400" b="1">
                <a:solidFill>
                  <a:srgbClr val="000000"/>
                </a:solidFill>
              </a:endParaRPr>
            </a:p>
          </p:txBody>
        </p:sp>
      </p:grpSp>
    </p:spTree>
    <p:extLst>
      <p:ext uri="{BB962C8B-B14F-4D97-AF65-F5344CB8AC3E}">
        <p14:creationId xmlns:p14="http://schemas.microsoft.com/office/powerpoint/2010/main" val="20846747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bwMode="auto">
          <a:xfrm>
            <a:off x="0" y="0"/>
            <a:ext cx="9144000" cy="471488"/>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lgn="r" fontAlgn="base">
              <a:spcBef>
                <a:spcPct val="0"/>
              </a:spcBef>
              <a:spcAft>
                <a:spcPct val="0"/>
              </a:spcAft>
              <a:defRPr/>
            </a:pPr>
            <a:endParaRPr lang="en-US" sz="1400">
              <a:solidFill>
                <a:srgbClr val="000000"/>
              </a:solidFill>
              <a:ea typeface="ＭＳ Ｐゴシック" pitchFamily="-109" charset="-128"/>
            </a:endParaRPr>
          </a:p>
        </p:txBody>
      </p:sp>
      <p:sp>
        <p:nvSpPr>
          <p:cNvPr id="3076" name="Rectangle 1"/>
          <p:cNvSpPr>
            <a:spLocks noChangeArrowheads="1"/>
          </p:cNvSpPr>
          <p:nvPr/>
        </p:nvSpPr>
        <p:spPr bwMode="auto">
          <a:xfrm>
            <a:off x="0" y="3582988"/>
            <a:ext cx="8564563" cy="288925"/>
          </a:xfrm>
          <a:prstGeom prst="rect">
            <a:avLst/>
          </a:prstGeom>
          <a:noFill/>
          <a:ln w="9525">
            <a:noFill/>
            <a:miter lim="800000"/>
            <a:headEnd/>
            <a:tailEnd/>
          </a:ln>
        </p:spPr>
        <p:txBody>
          <a:bodyPr>
            <a:spAutoFit/>
          </a:bodyPr>
          <a:lstStyle/>
          <a:p>
            <a:pPr marL="692150" lvl="2" indent="-234950" algn="ctr" fontAlgn="base">
              <a:lnSpc>
                <a:spcPct val="80000"/>
              </a:lnSpc>
              <a:spcBef>
                <a:spcPct val="0"/>
              </a:spcBef>
              <a:spcAft>
                <a:spcPct val="0"/>
              </a:spcAft>
            </a:pPr>
            <a:r>
              <a:rPr lang="en-US" sz="1600" dirty="0">
                <a:solidFill>
                  <a:srgbClr val="000000"/>
                </a:solidFill>
                <a:ea typeface="Calibri" pitchFamily="34" charset="0"/>
                <a:cs typeface="Times New Roman" pitchFamily="18" charset="0"/>
              </a:rPr>
              <a:t>Established successful MS degree program in clinical investigation</a:t>
            </a:r>
          </a:p>
        </p:txBody>
      </p:sp>
      <p:sp>
        <p:nvSpPr>
          <p:cNvPr id="21" name="Rectangle 20"/>
          <p:cNvSpPr/>
          <p:nvPr/>
        </p:nvSpPr>
        <p:spPr bwMode="auto">
          <a:xfrm>
            <a:off x="577850" y="165100"/>
            <a:ext cx="8180388" cy="614363"/>
          </a:xfrm>
          <a:prstGeom prst="rect">
            <a:avLst/>
          </a:prstGeom>
          <a:solidFill>
            <a:schemeClr val="bg1">
              <a:lumMod val="85000"/>
            </a:schemeClr>
          </a:solidFill>
          <a:ln w="9525" cap="flat" cmpd="sng" algn="ctr">
            <a:solidFill>
              <a:schemeClr val="bg1">
                <a:lumMod val="85000"/>
              </a:schemeClr>
            </a:solidFill>
            <a:prstDash val="solid"/>
            <a:round/>
            <a:headEnd type="none" w="med" len="med"/>
            <a:tailEnd type="none" w="med" len="med"/>
          </a:ln>
          <a:effectLst/>
        </p:spPr>
        <p:txBody>
          <a:bodyPr/>
          <a:lstStyle/>
          <a:p>
            <a:pPr algn="ctr" eaLnBrk="0" fontAlgn="base" hangingPunct="0">
              <a:spcBef>
                <a:spcPct val="0"/>
              </a:spcBef>
              <a:spcAft>
                <a:spcPct val="0"/>
              </a:spcAft>
              <a:defRPr/>
            </a:pPr>
            <a:r>
              <a:rPr lang="en-US" sz="2400" b="1" dirty="0">
                <a:solidFill>
                  <a:srgbClr val="0070C0"/>
                </a:solidFill>
              </a:rPr>
              <a:t>Impact CTSA had on quality and extent of clinical/translational research and success with which CTSA integrated with pre-existing research</a:t>
            </a:r>
            <a:endParaRPr lang="en-US" sz="2000" b="1" dirty="0">
              <a:solidFill>
                <a:srgbClr val="0070C0"/>
              </a:solidFill>
            </a:endParaRPr>
          </a:p>
        </p:txBody>
      </p:sp>
      <p:sp>
        <p:nvSpPr>
          <p:cNvPr id="28" name="Rectangle 27"/>
          <p:cNvSpPr/>
          <p:nvPr/>
        </p:nvSpPr>
        <p:spPr bwMode="auto">
          <a:xfrm>
            <a:off x="501650" y="2968625"/>
            <a:ext cx="8218488" cy="538163"/>
          </a:xfrm>
          <a:prstGeom prst="rect">
            <a:avLst/>
          </a:prstGeom>
          <a:solidFill>
            <a:schemeClr val="bg1">
              <a:lumMod val="85000"/>
            </a:schemeClr>
          </a:solidFill>
          <a:ln w="9525" cap="flat" cmpd="sng" algn="ctr">
            <a:solidFill>
              <a:schemeClr val="bg1">
                <a:lumMod val="85000"/>
              </a:schemeClr>
            </a:solidFill>
            <a:prstDash val="solid"/>
            <a:round/>
            <a:headEnd type="none" w="med" len="med"/>
            <a:tailEnd type="none" w="med" len="med"/>
          </a:ln>
          <a:effectLst/>
        </p:spPr>
        <p:txBody>
          <a:bodyPr/>
          <a:lstStyle/>
          <a:p>
            <a:pPr marL="0" lvl="2" algn="ctr" fontAlgn="base">
              <a:lnSpc>
                <a:spcPct val="80000"/>
              </a:lnSpc>
              <a:spcBef>
                <a:spcPct val="0"/>
              </a:spcBef>
              <a:spcAft>
                <a:spcPct val="0"/>
              </a:spcAft>
              <a:tabLst>
                <a:tab pos="339725" algn="l"/>
              </a:tabLst>
              <a:defRPr/>
            </a:pPr>
            <a:r>
              <a:rPr lang="en-US" sz="1600">
                <a:solidFill>
                  <a:srgbClr val="000000"/>
                </a:solidFill>
                <a:ea typeface="Calibri" pitchFamily="34" charset="0"/>
                <a:cs typeface="Times New Roman" pitchFamily="18" charset="0"/>
              </a:rPr>
              <a:t> </a:t>
            </a:r>
            <a:r>
              <a:rPr lang="en-US" b="1">
                <a:solidFill>
                  <a:srgbClr val="000000"/>
                </a:solidFill>
                <a:ea typeface="Calibri" pitchFamily="34" charset="0"/>
                <a:cs typeface="Times New Roman" pitchFamily="18" charset="0"/>
              </a:rPr>
              <a:t>Expand and enrich the clinical and translational training, education and career development environment</a:t>
            </a:r>
          </a:p>
        </p:txBody>
      </p:sp>
      <p:sp>
        <p:nvSpPr>
          <p:cNvPr id="25" name="Rectangle 24"/>
          <p:cNvSpPr/>
          <p:nvPr/>
        </p:nvSpPr>
        <p:spPr bwMode="auto">
          <a:xfrm>
            <a:off x="423863" y="1739900"/>
            <a:ext cx="8296275" cy="884238"/>
          </a:xfrm>
          <a:prstGeom prst="rect">
            <a:avLst/>
          </a:prstGeom>
          <a:solidFill>
            <a:schemeClr val="bg1">
              <a:lumMod val="85000"/>
            </a:schemeClr>
          </a:solidFill>
          <a:ln w="9525" cap="flat" cmpd="sng" algn="ctr">
            <a:solidFill>
              <a:schemeClr val="bg1">
                <a:lumMod val="85000"/>
              </a:schemeClr>
            </a:solidFill>
            <a:prstDash val="solid"/>
            <a:round/>
            <a:headEnd type="none" w="med" len="med"/>
            <a:tailEnd type="none" w="med" len="med"/>
          </a:ln>
          <a:effectLst/>
        </p:spPr>
        <p:txBody>
          <a:bodyPr/>
          <a:lstStyle/>
          <a:p>
            <a:pPr fontAlgn="base">
              <a:spcBef>
                <a:spcPct val="0"/>
              </a:spcBef>
              <a:spcAft>
                <a:spcPct val="0"/>
              </a:spcAft>
            </a:pPr>
            <a:r>
              <a:rPr lang="en-US" b="1">
                <a:solidFill>
                  <a:srgbClr val="FF0000"/>
                </a:solidFill>
              </a:rPr>
              <a:t>Transform the research enterprise by modifying/expanding resources and creating new resources to produce better scientists, more effective research partnerships, and high quality clinical and translational research</a:t>
            </a:r>
            <a:r>
              <a:rPr lang="en-US" sz="1400">
                <a:solidFill>
                  <a:srgbClr val="FF0000"/>
                </a:solidFill>
              </a:rPr>
              <a:t> </a:t>
            </a:r>
          </a:p>
        </p:txBody>
      </p:sp>
      <p:sp>
        <p:nvSpPr>
          <p:cNvPr id="3088" name="TextBox 27"/>
          <p:cNvSpPr txBox="1">
            <a:spLocks noChangeArrowheads="1"/>
          </p:cNvSpPr>
          <p:nvPr/>
        </p:nvSpPr>
        <p:spPr bwMode="auto">
          <a:xfrm>
            <a:off x="0" y="1392238"/>
            <a:ext cx="9144000" cy="396875"/>
          </a:xfrm>
          <a:prstGeom prst="rect">
            <a:avLst/>
          </a:prstGeom>
          <a:noFill/>
          <a:ln w="9525">
            <a:noFill/>
            <a:miter lim="800000"/>
            <a:headEnd/>
            <a:tailEnd/>
          </a:ln>
        </p:spPr>
        <p:txBody>
          <a:bodyPr>
            <a:spAutoFit/>
          </a:bodyPr>
          <a:lstStyle/>
          <a:p>
            <a:pPr algn="ctr" fontAlgn="base">
              <a:spcBef>
                <a:spcPct val="0"/>
              </a:spcBef>
              <a:spcAft>
                <a:spcPct val="0"/>
              </a:spcAft>
            </a:pPr>
            <a:r>
              <a:rPr lang="en-US" sz="2000" b="1">
                <a:solidFill>
                  <a:srgbClr val="000000"/>
                </a:solidFill>
              </a:rPr>
              <a:t>ICTR</a:t>
            </a:r>
            <a:endParaRPr lang="en-US" sz="1600" b="1">
              <a:solidFill>
                <a:srgbClr val="000000"/>
              </a:solidFill>
            </a:endParaRPr>
          </a:p>
        </p:txBody>
      </p:sp>
      <p:sp>
        <p:nvSpPr>
          <p:cNvPr id="3089" name="Rectangle 28"/>
          <p:cNvSpPr>
            <a:spLocks noChangeArrowheads="1"/>
          </p:cNvSpPr>
          <p:nvPr/>
        </p:nvSpPr>
        <p:spPr bwMode="auto">
          <a:xfrm>
            <a:off x="3024642" y="2660650"/>
            <a:ext cx="2993128" cy="313932"/>
          </a:xfrm>
          <a:prstGeom prst="rect">
            <a:avLst/>
          </a:prstGeom>
          <a:noFill/>
          <a:ln w="9525">
            <a:noFill/>
            <a:miter lim="800000"/>
            <a:headEnd/>
            <a:tailEnd/>
          </a:ln>
        </p:spPr>
        <p:txBody>
          <a:bodyPr wrap="none">
            <a:spAutoFit/>
          </a:bodyPr>
          <a:lstStyle/>
          <a:p>
            <a:pPr marL="234950" lvl="1" indent="-234950" algn="ctr" fontAlgn="base">
              <a:lnSpc>
                <a:spcPct val="80000"/>
              </a:lnSpc>
              <a:spcBef>
                <a:spcPct val="0"/>
              </a:spcBef>
              <a:spcAft>
                <a:spcPct val="0"/>
              </a:spcAft>
            </a:pPr>
            <a:r>
              <a:rPr lang="en-US" b="1" dirty="0" smtClean="0">
                <a:solidFill>
                  <a:srgbClr val="000000"/>
                </a:solidFill>
                <a:ea typeface="Calibri" pitchFamily="34" charset="0"/>
                <a:cs typeface="Times New Roman" pitchFamily="18" charset="0"/>
              </a:rPr>
              <a:t>Research Education Core</a:t>
            </a:r>
            <a:endParaRPr lang="en-US" b="1" dirty="0">
              <a:solidFill>
                <a:srgbClr val="000000"/>
              </a:solidFill>
              <a:ea typeface="Calibri" pitchFamily="34" charset="0"/>
              <a:cs typeface="Times New Roman" pitchFamily="18" charset="0"/>
            </a:endParaRPr>
          </a:p>
        </p:txBody>
      </p:sp>
      <p:pic>
        <p:nvPicPr>
          <p:cNvPr id="3091" name="Picture 6" descr="UWICTR_logo_solid_cube.png"/>
          <p:cNvPicPr>
            <a:picLocks noChangeAspect="1"/>
          </p:cNvPicPr>
          <p:nvPr/>
        </p:nvPicPr>
        <p:blipFill>
          <a:blip r:embed="rId4" cstate="print"/>
          <a:srcRect/>
          <a:stretch>
            <a:fillRect/>
          </a:stretch>
        </p:blipFill>
        <p:spPr bwMode="auto">
          <a:xfrm>
            <a:off x="8566150" y="6348413"/>
            <a:ext cx="423863" cy="361950"/>
          </a:xfrm>
          <a:prstGeom prst="rect">
            <a:avLst/>
          </a:prstGeom>
          <a:noFill/>
          <a:ln w="9525">
            <a:noFill/>
            <a:miter lim="800000"/>
            <a:headEnd/>
            <a:tailEnd/>
          </a:ln>
        </p:spPr>
      </p:pic>
      <p:grpSp>
        <p:nvGrpSpPr>
          <p:cNvPr id="3134" name="Group 62"/>
          <p:cNvGrpSpPr>
            <a:grpSpLocks/>
          </p:cNvGrpSpPr>
          <p:nvPr/>
        </p:nvGrpSpPr>
        <p:grpSpPr bwMode="auto">
          <a:xfrm>
            <a:off x="1192213" y="3775075"/>
            <a:ext cx="6124575" cy="2876550"/>
            <a:chOff x="485" y="2378"/>
            <a:chExt cx="3858" cy="1812"/>
          </a:xfrm>
        </p:grpSpPr>
        <p:sp>
          <p:nvSpPr>
            <p:cNvPr id="3077" name="TextBox 11"/>
            <p:cNvSpPr txBox="1">
              <a:spLocks noChangeArrowheads="1"/>
            </p:cNvSpPr>
            <p:nvPr/>
          </p:nvSpPr>
          <p:spPr bwMode="auto">
            <a:xfrm>
              <a:off x="485" y="3950"/>
              <a:ext cx="276" cy="231"/>
            </a:xfrm>
            <a:prstGeom prst="rect">
              <a:avLst/>
            </a:prstGeom>
            <a:noFill/>
            <a:ln w="9525">
              <a:noFill/>
              <a:miter lim="800000"/>
              <a:headEnd/>
              <a:tailEnd/>
            </a:ln>
          </p:spPr>
          <p:txBody>
            <a:bodyPr wrap="none">
              <a:spAutoFit/>
            </a:bodyPr>
            <a:lstStyle/>
            <a:p>
              <a:pPr fontAlgn="base">
                <a:spcBef>
                  <a:spcPct val="0"/>
                </a:spcBef>
                <a:spcAft>
                  <a:spcPct val="0"/>
                </a:spcAft>
              </a:pPr>
              <a:r>
                <a:rPr lang="en-US">
                  <a:solidFill>
                    <a:srgbClr val="000000"/>
                  </a:solidFill>
                </a:rPr>
                <a:t>    </a:t>
              </a:r>
            </a:p>
          </p:txBody>
        </p:sp>
        <p:graphicFrame>
          <p:nvGraphicFramePr>
            <p:cNvPr id="3127" name="Chart 3"/>
            <p:cNvGraphicFramePr>
              <a:graphicFrameLocks/>
            </p:cNvGraphicFramePr>
            <p:nvPr/>
          </p:nvGraphicFramePr>
          <p:xfrm>
            <a:off x="1421" y="2378"/>
            <a:ext cx="2922" cy="1481"/>
          </p:xfrm>
          <a:graphic>
            <a:graphicData uri="http://schemas.openxmlformats.org/presentationml/2006/ole">
              <mc:AlternateContent xmlns:mc="http://schemas.openxmlformats.org/markup-compatibility/2006">
                <mc:Choice xmlns:v="urn:schemas-microsoft-com:vml" Requires="v">
                  <p:oleObj spid="_x0000_s4148" r:id="rId5" imgW="4871126" imgH="2572735" progId="Excel.Sheet.8">
                    <p:embed/>
                  </p:oleObj>
                </mc:Choice>
                <mc:Fallback>
                  <p:oleObj r:id="rId5" imgW="4871126" imgH="2572735" progId="Excel.Sheet.8">
                    <p:embed/>
                    <p:pic>
                      <p:nvPicPr>
                        <p:cNvPr id="0" name="Picture 4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1" y="2378"/>
                          <a:ext cx="2922" cy="14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28" name="TextBox 4"/>
            <p:cNvSpPr txBox="1">
              <a:spLocks noChangeArrowheads="1"/>
            </p:cNvSpPr>
            <p:nvPr/>
          </p:nvSpPr>
          <p:spPr bwMode="auto">
            <a:xfrm>
              <a:off x="533" y="3786"/>
              <a:ext cx="1236" cy="404"/>
            </a:xfrm>
            <a:prstGeom prst="rect">
              <a:avLst/>
            </a:prstGeom>
            <a:noFill/>
            <a:ln w="9525">
              <a:noFill/>
              <a:miter lim="800000"/>
              <a:headEnd/>
              <a:tailEnd/>
            </a:ln>
          </p:spPr>
          <p:txBody>
            <a:bodyPr wrap="none">
              <a:spAutoFit/>
            </a:bodyPr>
            <a:lstStyle/>
            <a:p>
              <a:pPr algn="r" fontAlgn="base">
                <a:spcBef>
                  <a:spcPct val="0"/>
                </a:spcBef>
                <a:spcAft>
                  <a:spcPct val="0"/>
                </a:spcAft>
              </a:pPr>
              <a:r>
                <a:rPr lang="en-US" b="1">
                  <a:solidFill>
                    <a:srgbClr val="000000"/>
                  </a:solidFill>
                </a:rPr>
                <a:t>Awarded</a:t>
              </a:r>
            </a:p>
            <a:p>
              <a:pPr algn="r" fontAlgn="base">
                <a:spcBef>
                  <a:spcPct val="0"/>
                </a:spcBef>
                <a:spcAft>
                  <a:spcPct val="0"/>
                </a:spcAft>
              </a:pPr>
              <a:r>
                <a:rPr lang="en-US" b="1">
                  <a:solidFill>
                    <a:srgbClr val="000000"/>
                  </a:solidFill>
                </a:rPr>
                <a:t>Federal Funding</a:t>
              </a:r>
            </a:p>
          </p:txBody>
        </p:sp>
        <p:sp>
          <p:nvSpPr>
            <p:cNvPr id="3129" name="TextBox 6"/>
            <p:cNvSpPr txBox="1">
              <a:spLocks noChangeArrowheads="1"/>
            </p:cNvSpPr>
            <p:nvPr/>
          </p:nvSpPr>
          <p:spPr bwMode="auto">
            <a:xfrm rot="-5400000">
              <a:off x="1081" y="2888"/>
              <a:ext cx="660" cy="231"/>
            </a:xfrm>
            <a:prstGeom prst="rect">
              <a:avLst/>
            </a:prstGeom>
            <a:noFill/>
            <a:ln w="9525">
              <a:noFill/>
              <a:miter lim="800000"/>
              <a:headEnd/>
              <a:tailEnd/>
            </a:ln>
          </p:spPr>
          <p:txBody>
            <a:bodyPr wrap="none">
              <a:spAutoFit/>
            </a:bodyPr>
            <a:lstStyle/>
            <a:p>
              <a:pPr fontAlgn="base">
                <a:spcBef>
                  <a:spcPct val="0"/>
                </a:spcBef>
                <a:spcAft>
                  <a:spcPct val="0"/>
                </a:spcAft>
              </a:pPr>
              <a:r>
                <a:rPr lang="en-US" b="1">
                  <a:solidFill>
                    <a:srgbClr val="000000"/>
                  </a:solidFill>
                </a:rPr>
                <a:t>Number</a:t>
              </a:r>
            </a:p>
          </p:txBody>
        </p:sp>
        <p:sp>
          <p:nvSpPr>
            <p:cNvPr id="3130" name="TextBox 28"/>
            <p:cNvSpPr txBox="1">
              <a:spLocks noChangeArrowheads="1"/>
            </p:cNvSpPr>
            <p:nvPr/>
          </p:nvSpPr>
          <p:spPr bwMode="auto">
            <a:xfrm>
              <a:off x="1994" y="3957"/>
              <a:ext cx="1050" cy="231"/>
            </a:xfrm>
            <a:prstGeom prst="rect">
              <a:avLst/>
            </a:prstGeom>
            <a:noFill/>
            <a:ln w="9525">
              <a:noFill/>
              <a:miter lim="800000"/>
              <a:headEnd/>
              <a:tailEnd/>
            </a:ln>
          </p:spPr>
          <p:txBody>
            <a:bodyPr>
              <a:spAutoFit/>
            </a:bodyPr>
            <a:lstStyle/>
            <a:p>
              <a:pPr fontAlgn="base">
                <a:spcBef>
                  <a:spcPct val="0"/>
                </a:spcBef>
                <a:spcAft>
                  <a:spcPct val="0"/>
                </a:spcAft>
              </a:pPr>
              <a:r>
                <a:rPr lang="en-US" b="1">
                  <a:solidFill>
                    <a:srgbClr val="000000"/>
                  </a:solidFill>
                </a:rPr>
                <a:t>$3,238,201</a:t>
              </a:r>
            </a:p>
          </p:txBody>
        </p:sp>
        <p:sp>
          <p:nvSpPr>
            <p:cNvPr id="3131" name="TextBox 27"/>
            <p:cNvSpPr txBox="1">
              <a:spLocks noChangeArrowheads="1"/>
            </p:cNvSpPr>
            <p:nvPr/>
          </p:nvSpPr>
          <p:spPr bwMode="auto">
            <a:xfrm>
              <a:off x="2082" y="3775"/>
              <a:ext cx="352" cy="231"/>
            </a:xfrm>
            <a:prstGeom prst="rect">
              <a:avLst/>
            </a:prstGeom>
            <a:noFill/>
            <a:ln w="9525">
              <a:noFill/>
              <a:miter lim="800000"/>
              <a:headEnd/>
              <a:tailEnd/>
            </a:ln>
          </p:spPr>
          <p:txBody>
            <a:bodyPr>
              <a:spAutoFit/>
            </a:bodyPr>
            <a:lstStyle/>
            <a:p>
              <a:pPr fontAlgn="base">
                <a:spcBef>
                  <a:spcPct val="0"/>
                </a:spcBef>
                <a:spcAft>
                  <a:spcPct val="0"/>
                </a:spcAft>
              </a:pPr>
              <a:r>
                <a:rPr lang="en-US" b="1">
                  <a:solidFill>
                    <a:srgbClr val="000000"/>
                  </a:solidFill>
                </a:rPr>
                <a:t>2</a:t>
              </a:r>
            </a:p>
          </p:txBody>
        </p:sp>
        <p:sp>
          <p:nvSpPr>
            <p:cNvPr id="3132" name="TextBox 29"/>
            <p:cNvSpPr txBox="1">
              <a:spLocks noChangeArrowheads="1"/>
            </p:cNvSpPr>
            <p:nvPr/>
          </p:nvSpPr>
          <p:spPr bwMode="auto">
            <a:xfrm>
              <a:off x="2885" y="3775"/>
              <a:ext cx="352" cy="231"/>
            </a:xfrm>
            <a:prstGeom prst="rect">
              <a:avLst/>
            </a:prstGeom>
            <a:noFill/>
            <a:ln w="9525">
              <a:noFill/>
              <a:miter lim="800000"/>
              <a:headEnd/>
              <a:tailEnd/>
            </a:ln>
          </p:spPr>
          <p:txBody>
            <a:bodyPr>
              <a:spAutoFit/>
            </a:bodyPr>
            <a:lstStyle/>
            <a:p>
              <a:pPr fontAlgn="base">
                <a:spcBef>
                  <a:spcPct val="0"/>
                </a:spcBef>
                <a:spcAft>
                  <a:spcPct val="0"/>
                </a:spcAft>
              </a:pPr>
              <a:r>
                <a:rPr lang="en-US" b="1">
                  <a:solidFill>
                    <a:srgbClr val="000000"/>
                  </a:solidFill>
                </a:rPr>
                <a:t>4</a:t>
              </a:r>
            </a:p>
          </p:txBody>
        </p:sp>
        <p:sp>
          <p:nvSpPr>
            <p:cNvPr id="3133" name="TextBox 31"/>
            <p:cNvSpPr txBox="1">
              <a:spLocks noChangeArrowheads="1"/>
            </p:cNvSpPr>
            <p:nvPr/>
          </p:nvSpPr>
          <p:spPr bwMode="auto">
            <a:xfrm>
              <a:off x="3692" y="3775"/>
              <a:ext cx="352" cy="231"/>
            </a:xfrm>
            <a:prstGeom prst="rect">
              <a:avLst/>
            </a:prstGeom>
            <a:noFill/>
            <a:ln w="9525">
              <a:noFill/>
              <a:miter lim="800000"/>
              <a:headEnd/>
              <a:tailEnd/>
            </a:ln>
          </p:spPr>
          <p:txBody>
            <a:bodyPr>
              <a:spAutoFit/>
            </a:bodyPr>
            <a:lstStyle/>
            <a:p>
              <a:pPr fontAlgn="base">
                <a:spcBef>
                  <a:spcPct val="0"/>
                </a:spcBef>
                <a:spcAft>
                  <a:spcPct val="0"/>
                </a:spcAft>
              </a:pPr>
              <a:r>
                <a:rPr lang="en-US" b="1">
                  <a:solidFill>
                    <a:srgbClr val="000000"/>
                  </a:solidFill>
                </a:rPr>
                <a:t> 5</a:t>
              </a:r>
            </a:p>
          </p:txBody>
        </p:sp>
      </p:grpSp>
    </p:spTree>
    <p:extLst>
      <p:ext uri="{BB962C8B-B14F-4D97-AF65-F5344CB8AC3E}">
        <p14:creationId xmlns:p14="http://schemas.microsoft.com/office/powerpoint/2010/main" val="4994769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Take home messages…</a:t>
            </a:r>
            <a:endParaRPr lang="en-US" i="1" dirty="0"/>
          </a:p>
        </p:txBody>
      </p:sp>
      <p:sp>
        <p:nvSpPr>
          <p:cNvPr id="3" name="Content Placeholder 2"/>
          <p:cNvSpPr>
            <a:spLocks noGrp="1"/>
          </p:cNvSpPr>
          <p:nvPr>
            <p:ph idx="1"/>
          </p:nvPr>
        </p:nvSpPr>
        <p:spPr>
          <a:xfrm>
            <a:off x="457200" y="1219200"/>
            <a:ext cx="8458200" cy="4906963"/>
          </a:xfrm>
        </p:spPr>
        <p:txBody>
          <a:bodyPr>
            <a:normAutofit/>
          </a:bodyPr>
          <a:lstStyle/>
          <a:p>
            <a:r>
              <a:rPr lang="en-US" dirty="0" smtClean="0"/>
              <a:t>Embedded evaluators working in complex research infrastructures might find logic modeling to be an extremely useful tool for participatory program evaluation</a:t>
            </a:r>
          </a:p>
          <a:p>
            <a:pPr>
              <a:buNone/>
            </a:pPr>
            <a:endParaRPr lang="en-US" dirty="0"/>
          </a:p>
        </p:txBody>
      </p:sp>
      <p:pic>
        <p:nvPicPr>
          <p:cNvPr id="4" name="Picture 5" descr="UWICTR_logoh300.png"/>
          <p:cNvPicPr>
            <a:picLocks noChangeAspect="1"/>
          </p:cNvPicPr>
          <p:nvPr/>
        </p:nvPicPr>
        <p:blipFill>
          <a:blip r:embed="rId2" cstate="print"/>
          <a:srcRect/>
          <a:stretch>
            <a:fillRect/>
          </a:stretch>
        </p:blipFill>
        <p:spPr bwMode="auto">
          <a:xfrm>
            <a:off x="193675" y="6078538"/>
            <a:ext cx="45720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Take home messages…</a:t>
            </a:r>
            <a:endParaRPr lang="en-US" i="1" dirty="0"/>
          </a:p>
        </p:txBody>
      </p:sp>
      <p:sp>
        <p:nvSpPr>
          <p:cNvPr id="3" name="Content Placeholder 2"/>
          <p:cNvSpPr>
            <a:spLocks noGrp="1"/>
          </p:cNvSpPr>
          <p:nvPr>
            <p:ph idx="1"/>
          </p:nvPr>
        </p:nvSpPr>
        <p:spPr>
          <a:xfrm>
            <a:off x="457200" y="1219200"/>
            <a:ext cx="8458200" cy="4906963"/>
          </a:xfrm>
        </p:spPr>
        <p:txBody>
          <a:bodyPr>
            <a:normAutofit/>
          </a:bodyPr>
          <a:lstStyle/>
          <a:p>
            <a:r>
              <a:rPr lang="en-US" dirty="0" smtClean="0"/>
              <a:t>Embedded evaluators working in complex research infrastructures might find logic modeling to be an extremely useful tool for participatory program evaluation</a:t>
            </a:r>
          </a:p>
          <a:p>
            <a:r>
              <a:rPr lang="en-US" i="1" dirty="0" smtClean="0"/>
              <a:t>“Did I understand your program accurately?”</a:t>
            </a:r>
          </a:p>
          <a:p>
            <a:endParaRPr lang="en-US" dirty="0"/>
          </a:p>
        </p:txBody>
      </p:sp>
      <p:pic>
        <p:nvPicPr>
          <p:cNvPr id="4" name="Picture 5" descr="UWICTR_logoh300.png"/>
          <p:cNvPicPr>
            <a:picLocks noChangeAspect="1"/>
          </p:cNvPicPr>
          <p:nvPr/>
        </p:nvPicPr>
        <p:blipFill>
          <a:blip r:embed="rId2" cstate="print"/>
          <a:srcRect/>
          <a:stretch>
            <a:fillRect/>
          </a:stretch>
        </p:blipFill>
        <p:spPr bwMode="auto">
          <a:xfrm>
            <a:off x="193675" y="6078538"/>
            <a:ext cx="45720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Take home messages…</a:t>
            </a:r>
            <a:endParaRPr lang="en-US" i="1" dirty="0"/>
          </a:p>
        </p:txBody>
      </p:sp>
      <p:sp>
        <p:nvSpPr>
          <p:cNvPr id="3" name="Content Placeholder 2"/>
          <p:cNvSpPr>
            <a:spLocks noGrp="1"/>
          </p:cNvSpPr>
          <p:nvPr>
            <p:ph idx="1"/>
          </p:nvPr>
        </p:nvSpPr>
        <p:spPr>
          <a:xfrm>
            <a:off x="457200" y="1219200"/>
            <a:ext cx="8458200" cy="4906963"/>
          </a:xfrm>
        </p:spPr>
        <p:txBody>
          <a:bodyPr>
            <a:normAutofit/>
          </a:bodyPr>
          <a:lstStyle/>
          <a:p>
            <a:r>
              <a:rPr lang="en-US" dirty="0" smtClean="0"/>
              <a:t>Embedded evaluators working in complex research infrastructures might find logic modeling to be an extremely useful tool for participatory program evaluation</a:t>
            </a:r>
          </a:p>
          <a:p>
            <a:r>
              <a:rPr lang="en-US" i="1" dirty="0" smtClean="0"/>
              <a:t>“Did I understand your program accurately?”</a:t>
            </a:r>
          </a:p>
          <a:p>
            <a:r>
              <a:rPr lang="en-US" dirty="0" smtClean="0"/>
              <a:t>The </a:t>
            </a:r>
            <a:r>
              <a:rPr lang="en-US" b="1" dirty="0" smtClean="0"/>
              <a:t>process</a:t>
            </a:r>
            <a:r>
              <a:rPr lang="en-US" dirty="0" smtClean="0"/>
              <a:t> of using them is likely more beneficial that the actual matrix</a:t>
            </a:r>
          </a:p>
          <a:p>
            <a:endParaRPr lang="en-US" dirty="0"/>
          </a:p>
        </p:txBody>
      </p:sp>
      <p:pic>
        <p:nvPicPr>
          <p:cNvPr id="4" name="Picture 5" descr="UWICTR_logoh300.png"/>
          <p:cNvPicPr>
            <a:picLocks noChangeAspect="1"/>
          </p:cNvPicPr>
          <p:nvPr/>
        </p:nvPicPr>
        <p:blipFill>
          <a:blip r:embed="rId2" cstate="print"/>
          <a:srcRect/>
          <a:stretch>
            <a:fillRect/>
          </a:stretch>
        </p:blipFill>
        <p:spPr bwMode="auto">
          <a:xfrm>
            <a:off x="193675" y="6078538"/>
            <a:ext cx="45720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Take home messages…</a:t>
            </a:r>
            <a:endParaRPr lang="en-US" i="1" dirty="0"/>
          </a:p>
        </p:txBody>
      </p:sp>
      <p:sp>
        <p:nvSpPr>
          <p:cNvPr id="3" name="Content Placeholder 2"/>
          <p:cNvSpPr>
            <a:spLocks noGrp="1"/>
          </p:cNvSpPr>
          <p:nvPr>
            <p:ph idx="1"/>
          </p:nvPr>
        </p:nvSpPr>
        <p:spPr>
          <a:xfrm>
            <a:off x="457200" y="1219200"/>
            <a:ext cx="8458200" cy="4906963"/>
          </a:xfrm>
        </p:spPr>
        <p:txBody>
          <a:bodyPr>
            <a:normAutofit/>
          </a:bodyPr>
          <a:lstStyle/>
          <a:p>
            <a:r>
              <a:rPr lang="en-US" dirty="0" smtClean="0"/>
              <a:t>Embedded evaluators working in complex research infrastructures might find logic modeling to be an extremely useful tool for participatory program evaluation</a:t>
            </a:r>
          </a:p>
          <a:p>
            <a:r>
              <a:rPr lang="en-US" i="1" dirty="0" smtClean="0"/>
              <a:t>“Did I understand your program accurately?”</a:t>
            </a:r>
          </a:p>
          <a:p>
            <a:r>
              <a:rPr lang="en-US" dirty="0" smtClean="0"/>
              <a:t>The </a:t>
            </a:r>
            <a:r>
              <a:rPr lang="en-US" b="1" dirty="0" smtClean="0"/>
              <a:t>process</a:t>
            </a:r>
            <a:r>
              <a:rPr lang="en-US" dirty="0" smtClean="0"/>
              <a:t> of using them is likely more </a:t>
            </a:r>
            <a:r>
              <a:rPr lang="en-US" smtClean="0"/>
              <a:t>beneficial than </a:t>
            </a:r>
            <a:r>
              <a:rPr lang="en-US" dirty="0" smtClean="0"/>
              <a:t>the actual matrix</a:t>
            </a:r>
          </a:p>
          <a:p>
            <a:r>
              <a:rPr lang="en-US" dirty="0" smtClean="0"/>
              <a:t>Logic models evolve just like programs do – put a date on them and check back regularly</a:t>
            </a:r>
          </a:p>
          <a:p>
            <a:endParaRPr lang="en-US" dirty="0"/>
          </a:p>
        </p:txBody>
      </p:sp>
      <p:pic>
        <p:nvPicPr>
          <p:cNvPr id="4" name="Picture 5" descr="UWICTR_logoh300.png"/>
          <p:cNvPicPr>
            <a:picLocks noChangeAspect="1"/>
          </p:cNvPicPr>
          <p:nvPr/>
        </p:nvPicPr>
        <p:blipFill>
          <a:blip r:embed="rId3" cstate="print"/>
          <a:srcRect/>
          <a:stretch>
            <a:fillRect/>
          </a:stretch>
        </p:blipFill>
        <p:spPr bwMode="auto">
          <a:xfrm>
            <a:off x="193675" y="6078538"/>
            <a:ext cx="45720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endParaRPr lang="en-US" i="1" dirty="0"/>
          </a:p>
        </p:txBody>
      </p:sp>
      <p:pic>
        <p:nvPicPr>
          <p:cNvPr id="6146" name="Picture 2"/>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2008156" y="-389188"/>
            <a:ext cx="11761756" cy="785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57200" y="381000"/>
            <a:ext cx="9067800" cy="646331"/>
          </a:xfrm>
          <a:prstGeom prst="rect">
            <a:avLst/>
          </a:prstGeom>
          <a:noFill/>
        </p:spPr>
        <p:txBody>
          <a:bodyPr wrap="square" rtlCol="0">
            <a:spAutoFit/>
          </a:bodyPr>
          <a:lstStyle/>
          <a:p>
            <a:r>
              <a:rPr lang="en-US" sz="3600" b="1" dirty="0" smtClean="0"/>
              <a:t>Questions?   jhogle@wisc.edu</a:t>
            </a:r>
            <a:endParaRPr lang="en-US" sz="3600" b="1" dirty="0"/>
          </a:p>
        </p:txBody>
      </p:sp>
    </p:spTree>
    <p:extLst>
      <p:ext uri="{BB962C8B-B14F-4D97-AF65-F5344CB8AC3E}">
        <p14:creationId xmlns:p14="http://schemas.microsoft.com/office/powerpoint/2010/main" val="35315866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317500"/>
            <a:ext cx="8229600" cy="1054100"/>
          </a:xfrm>
        </p:spPr>
        <p:txBody>
          <a:bodyPr>
            <a:normAutofit/>
          </a:bodyPr>
          <a:lstStyle/>
          <a:p>
            <a:r>
              <a:rPr lang="en-US" dirty="0" smtClean="0">
                <a:ea typeface="ＭＳ Ｐゴシック" charset="-128"/>
              </a:rPr>
              <a:t>In 12 minutes…</a:t>
            </a:r>
          </a:p>
        </p:txBody>
      </p:sp>
      <p:sp>
        <p:nvSpPr>
          <p:cNvPr id="4099" name="Content Placeholder 2"/>
          <p:cNvSpPr>
            <a:spLocks noGrp="1"/>
          </p:cNvSpPr>
          <p:nvPr>
            <p:ph idx="1"/>
          </p:nvPr>
        </p:nvSpPr>
        <p:spPr>
          <a:xfrm>
            <a:off x="501653" y="1752600"/>
            <a:ext cx="8229600" cy="3946525"/>
          </a:xfrm>
        </p:spPr>
        <p:txBody>
          <a:bodyPr>
            <a:normAutofit/>
          </a:bodyPr>
          <a:lstStyle/>
          <a:p>
            <a:pPr marL="514350" indent="-514350">
              <a:buFont typeface="+mj-lt"/>
              <a:buAutoNum type="arabicPeriod"/>
            </a:pPr>
            <a:r>
              <a:rPr lang="en-US" dirty="0" smtClean="0">
                <a:ea typeface="ＭＳ Ｐゴシック" charset="-128"/>
              </a:rPr>
              <a:t>Why are logic models linear?</a:t>
            </a:r>
          </a:p>
          <a:p>
            <a:pPr marL="514350" indent="-514350">
              <a:buFont typeface="+mj-lt"/>
              <a:buAutoNum type="arabicPeriod"/>
            </a:pPr>
            <a:r>
              <a:rPr lang="en-US" dirty="0" smtClean="0">
                <a:ea typeface="ＭＳ Ｐゴシック" charset="-128"/>
              </a:rPr>
              <a:t>Why is CTSA-land </a:t>
            </a:r>
            <a:r>
              <a:rPr lang="en-US" i="1" dirty="0" smtClean="0">
                <a:ea typeface="ＭＳ Ｐゴシック" charset="-128"/>
              </a:rPr>
              <a:t>nonlinear?</a:t>
            </a:r>
          </a:p>
          <a:p>
            <a:pPr marL="0" indent="0">
              <a:buNone/>
            </a:pPr>
            <a:r>
              <a:rPr lang="en-US" i="1" dirty="0">
                <a:ea typeface="ＭＳ Ｐゴシック" charset="-128"/>
              </a:rPr>
              <a:t> </a:t>
            </a:r>
            <a:r>
              <a:rPr lang="en-US" i="1" dirty="0" smtClean="0">
                <a:ea typeface="ＭＳ Ｐゴシック" charset="-128"/>
              </a:rPr>
              <a:t>     [do we have a problem?]</a:t>
            </a:r>
          </a:p>
          <a:p>
            <a:pPr marL="514350" indent="-514350">
              <a:buFont typeface="+mj-lt"/>
              <a:buAutoNum type="arabicPeriod" startAt="3"/>
            </a:pPr>
            <a:r>
              <a:rPr lang="en-US" dirty="0" smtClean="0">
                <a:ea typeface="ＭＳ Ｐゴシック" charset="-128"/>
              </a:rPr>
              <a:t>How does UW-ICTR use logic models?</a:t>
            </a:r>
          </a:p>
          <a:p>
            <a:pPr marL="514350" indent="-514350">
              <a:buFont typeface="+mj-lt"/>
              <a:buAutoNum type="arabicPeriod" startAt="3"/>
            </a:pPr>
            <a:r>
              <a:rPr lang="en-US" dirty="0" smtClean="0">
                <a:ea typeface="ＭＳ Ｐゴシック" charset="-128"/>
              </a:rPr>
              <a:t>What happens when they are “used”?</a:t>
            </a:r>
          </a:p>
        </p:txBody>
      </p:sp>
      <p:pic>
        <p:nvPicPr>
          <p:cNvPr id="4100" name="Picture 5" descr="UWICTR_logoh300.png"/>
          <p:cNvPicPr>
            <a:picLocks noChangeAspect="1"/>
          </p:cNvPicPr>
          <p:nvPr/>
        </p:nvPicPr>
        <p:blipFill>
          <a:blip r:embed="rId3" cstate="print"/>
          <a:srcRect/>
          <a:stretch>
            <a:fillRect/>
          </a:stretch>
        </p:blipFill>
        <p:spPr bwMode="auto">
          <a:xfrm>
            <a:off x="193675" y="6078538"/>
            <a:ext cx="4572000" cy="609600"/>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26183" y="4806484"/>
            <a:ext cx="2559050" cy="188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509588"/>
            <a:ext cx="8229600" cy="862012"/>
          </a:xfrm>
        </p:spPr>
        <p:txBody>
          <a:bodyPr>
            <a:normAutofit/>
          </a:bodyPr>
          <a:lstStyle/>
          <a:p>
            <a:r>
              <a:rPr lang="en-US" sz="4000" b="1" i="1" dirty="0" smtClean="0">
                <a:ea typeface="ＭＳ Ｐゴシック" charset="-128"/>
              </a:rPr>
              <a:t>1. Why are logic models linear?</a:t>
            </a:r>
          </a:p>
        </p:txBody>
      </p:sp>
      <p:pic>
        <p:nvPicPr>
          <p:cNvPr id="12292" name="Picture 5" descr="UWICTR_logoh300.png"/>
          <p:cNvPicPr>
            <a:picLocks noChangeAspect="1"/>
          </p:cNvPicPr>
          <p:nvPr/>
        </p:nvPicPr>
        <p:blipFill>
          <a:blip r:embed="rId3" cstate="print"/>
          <a:srcRect/>
          <a:stretch>
            <a:fillRect/>
          </a:stretch>
        </p:blipFill>
        <p:spPr bwMode="auto">
          <a:xfrm>
            <a:off x="193675" y="6078538"/>
            <a:ext cx="4572000" cy="609600"/>
          </a:xfrm>
          <a:prstGeom prst="rect">
            <a:avLst/>
          </a:prstGeom>
          <a:noFill/>
          <a:ln w="9525">
            <a:noFill/>
            <a:miter lim="800000"/>
            <a:headEnd/>
            <a:tailEnd/>
          </a:ln>
        </p:spPr>
      </p:pic>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1752600"/>
            <a:ext cx="2676525" cy="1546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1066800" y="1606902"/>
            <a:ext cx="2486025"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200" y="3886200"/>
            <a:ext cx="273367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10200" y="3886200"/>
            <a:ext cx="3043238"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8"/>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HandelGotDBol" pitchFamily="34" charset="0"/>
                <a:ea typeface="ＭＳ Ｐゴシック" pitchFamily="57" charset="-128"/>
              </a:defRPr>
            </a:lvl1pPr>
            <a:lvl2pPr marL="742950" indent="-285750" eaLnBrk="0" hangingPunct="0">
              <a:defRPr sz="1600">
                <a:solidFill>
                  <a:schemeClr val="tx1"/>
                </a:solidFill>
                <a:latin typeface="HandelGotDBol" pitchFamily="34" charset="0"/>
                <a:ea typeface="ＭＳ Ｐゴシック" pitchFamily="57" charset="-128"/>
              </a:defRPr>
            </a:lvl2pPr>
            <a:lvl3pPr marL="1143000" indent="-228600" eaLnBrk="0" hangingPunct="0">
              <a:defRPr sz="1600">
                <a:solidFill>
                  <a:schemeClr val="tx1"/>
                </a:solidFill>
                <a:latin typeface="HandelGotDBol" pitchFamily="34" charset="0"/>
                <a:ea typeface="ＭＳ Ｐゴシック" pitchFamily="57" charset="-128"/>
              </a:defRPr>
            </a:lvl3pPr>
            <a:lvl4pPr marL="1600200" indent="-228600" eaLnBrk="0" hangingPunct="0">
              <a:defRPr sz="1600">
                <a:solidFill>
                  <a:schemeClr val="tx1"/>
                </a:solidFill>
                <a:latin typeface="HandelGotDBol" pitchFamily="34" charset="0"/>
                <a:ea typeface="ＭＳ Ｐゴシック" pitchFamily="57" charset="-128"/>
              </a:defRPr>
            </a:lvl4pPr>
            <a:lvl5pPr marL="2057400" indent="-228600" eaLnBrk="0" hangingPunct="0">
              <a:defRPr sz="1600">
                <a:solidFill>
                  <a:schemeClr val="tx1"/>
                </a:solidFill>
                <a:latin typeface="HandelGotDBol" pitchFamily="34" charset="0"/>
                <a:ea typeface="ＭＳ Ｐゴシック" pitchFamily="57" charset="-128"/>
              </a:defRPr>
            </a:lvl5pPr>
            <a:lvl6pPr marL="2514600" indent="-228600" eaLnBrk="0" fontAlgn="base" hangingPunct="0">
              <a:spcBef>
                <a:spcPct val="0"/>
              </a:spcBef>
              <a:spcAft>
                <a:spcPct val="0"/>
              </a:spcAft>
              <a:defRPr sz="1600">
                <a:solidFill>
                  <a:schemeClr val="tx1"/>
                </a:solidFill>
                <a:latin typeface="HandelGotDBol" pitchFamily="34" charset="0"/>
                <a:ea typeface="ＭＳ Ｐゴシック" pitchFamily="57" charset="-128"/>
              </a:defRPr>
            </a:lvl6pPr>
            <a:lvl7pPr marL="2971800" indent="-228600" eaLnBrk="0" fontAlgn="base" hangingPunct="0">
              <a:spcBef>
                <a:spcPct val="0"/>
              </a:spcBef>
              <a:spcAft>
                <a:spcPct val="0"/>
              </a:spcAft>
              <a:defRPr sz="1600">
                <a:solidFill>
                  <a:schemeClr val="tx1"/>
                </a:solidFill>
                <a:latin typeface="HandelGotDBol" pitchFamily="34" charset="0"/>
                <a:ea typeface="ＭＳ Ｐゴシック" pitchFamily="57" charset="-128"/>
              </a:defRPr>
            </a:lvl7pPr>
            <a:lvl8pPr marL="3429000" indent="-228600" eaLnBrk="0" fontAlgn="base" hangingPunct="0">
              <a:spcBef>
                <a:spcPct val="0"/>
              </a:spcBef>
              <a:spcAft>
                <a:spcPct val="0"/>
              </a:spcAft>
              <a:defRPr sz="1600">
                <a:solidFill>
                  <a:schemeClr val="tx1"/>
                </a:solidFill>
                <a:latin typeface="HandelGotDBol" pitchFamily="34" charset="0"/>
                <a:ea typeface="ＭＳ Ｐゴシック" pitchFamily="57" charset="-128"/>
              </a:defRPr>
            </a:lvl8pPr>
            <a:lvl9pPr marL="3886200" indent="-228600" eaLnBrk="0" fontAlgn="base" hangingPunct="0">
              <a:spcBef>
                <a:spcPct val="0"/>
              </a:spcBef>
              <a:spcAft>
                <a:spcPct val="0"/>
              </a:spcAft>
              <a:defRPr sz="1600">
                <a:solidFill>
                  <a:schemeClr val="tx1"/>
                </a:solidFill>
                <a:latin typeface="HandelGotDBol" pitchFamily="34" charset="0"/>
                <a:ea typeface="ＭＳ Ｐゴシック" pitchFamily="57" charset="-128"/>
              </a:defRPr>
            </a:lvl9pPr>
          </a:lstStyle>
          <a:p>
            <a:endParaRPr lang="en-US" sz="1400" dirty="0">
              <a:latin typeface="HandelGotDMed" pitchFamily="2" charset="0"/>
            </a:endParaRPr>
          </a:p>
        </p:txBody>
      </p:sp>
      <p:sp>
        <p:nvSpPr>
          <p:cNvPr id="3891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HandelGotDBol" pitchFamily="34" charset="0"/>
                <a:ea typeface="ＭＳ Ｐゴシック" pitchFamily="57" charset="-128"/>
              </a:defRPr>
            </a:lvl1pPr>
            <a:lvl2pPr marL="742950" indent="-285750" eaLnBrk="0" hangingPunct="0">
              <a:defRPr sz="1600">
                <a:solidFill>
                  <a:schemeClr val="tx1"/>
                </a:solidFill>
                <a:latin typeface="HandelGotDBol" pitchFamily="34" charset="0"/>
                <a:ea typeface="ＭＳ Ｐゴシック" pitchFamily="57" charset="-128"/>
              </a:defRPr>
            </a:lvl2pPr>
            <a:lvl3pPr marL="1143000" indent="-228600" eaLnBrk="0" hangingPunct="0">
              <a:defRPr sz="1600">
                <a:solidFill>
                  <a:schemeClr val="tx1"/>
                </a:solidFill>
                <a:latin typeface="HandelGotDBol" pitchFamily="34" charset="0"/>
                <a:ea typeface="ＭＳ Ｐゴシック" pitchFamily="57" charset="-128"/>
              </a:defRPr>
            </a:lvl3pPr>
            <a:lvl4pPr marL="1600200" indent="-228600" eaLnBrk="0" hangingPunct="0">
              <a:defRPr sz="1600">
                <a:solidFill>
                  <a:schemeClr val="tx1"/>
                </a:solidFill>
                <a:latin typeface="HandelGotDBol" pitchFamily="34" charset="0"/>
                <a:ea typeface="ＭＳ Ｐゴシック" pitchFamily="57" charset="-128"/>
              </a:defRPr>
            </a:lvl4pPr>
            <a:lvl5pPr marL="2057400" indent="-228600" eaLnBrk="0" hangingPunct="0">
              <a:defRPr sz="1600">
                <a:solidFill>
                  <a:schemeClr val="tx1"/>
                </a:solidFill>
                <a:latin typeface="HandelGotDBol" pitchFamily="34" charset="0"/>
                <a:ea typeface="ＭＳ Ｐゴシック" pitchFamily="57" charset="-128"/>
              </a:defRPr>
            </a:lvl5pPr>
            <a:lvl6pPr marL="2514600" indent="-228600" eaLnBrk="0" fontAlgn="base" hangingPunct="0">
              <a:spcBef>
                <a:spcPct val="0"/>
              </a:spcBef>
              <a:spcAft>
                <a:spcPct val="0"/>
              </a:spcAft>
              <a:defRPr sz="1600">
                <a:solidFill>
                  <a:schemeClr val="tx1"/>
                </a:solidFill>
                <a:latin typeface="HandelGotDBol" pitchFamily="34" charset="0"/>
                <a:ea typeface="ＭＳ Ｐゴシック" pitchFamily="57" charset="-128"/>
              </a:defRPr>
            </a:lvl6pPr>
            <a:lvl7pPr marL="2971800" indent="-228600" eaLnBrk="0" fontAlgn="base" hangingPunct="0">
              <a:spcBef>
                <a:spcPct val="0"/>
              </a:spcBef>
              <a:spcAft>
                <a:spcPct val="0"/>
              </a:spcAft>
              <a:defRPr sz="1600">
                <a:solidFill>
                  <a:schemeClr val="tx1"/>
                </a:solidFill>
                <a:latin typeface="HandelGotDBol" pitchFamily="34" charset="0"/>
                <a:ea typeface="ＭＳ Ｐゴシック" pitchFamily="57" charset="-128"/>
              </a:defRPr>
            </a:lvl7pPr>
            <a:lvl8pPr marL="3429000" indent="-228600" eaLnBrk="0" fontAlgn="base" hangingPunct="0">
              <a:spcBef>
                <a:spcPct val="0"/>
              </a:spcBef>
              <a:spcAft>
                <a:spcPct val="0"/>
              </a:spcAft>
              <a:defRPr sz="1600">
                <a:solidFill>
                  <a:schemeClr val="tx1"/>
                </a:solidFill>
                <a:latin typeface="HandelGotDBol" pitchFamily="34" charset="0"/>
                <a:ea typeface="ＭＳ Ｐゴシック" pitchFamily="57" charset="-128"/>
              </a:defRPr>
            </a:lvl8pPr>
            <a:lvl9pPr marL="3886200" indent="-228600" eaLnBrk="0" fontAlgn="base" hangingPunct="0">
              <a:spcBef>
                <a:spcPct val="0"/>
              </a:spcBef>
              <a:spcAft>
                <a:spcPct val="0"/>
              </a:spcAft>
              <a:defRPr sz="1600">
                <a:solidFill>
                  <a:schemeClr val="tx1"/>
                </a:solidFill>
                <a:latin typeface="HandelGotDBol" pitchFamily="34" charset="0"/>
                <a:ea typeface="ＭＳ Ｐゴシック" pitchFamily="57" charset="-128"/>
              </a:defRPr>
            </a:lvl9pPr>
          </a:lstStyle>
          <a:p>
            <a:r>
              <a:rPr lang="en-US" sz="1200">
                <a:latin typeface="HandelGotDMed" pitchFamily="2" charset="0"/>
              </a:rPr>
              <a:t>University of Wisconsin-Extension, Program Development and Evaluation</a:t>
            </a:r>
          </a:p>
        </p:txBody>
      </p:sp>
      <p:sp>
        <p:nvSpPr>
          <p:cNvPr id="38916" name="Rectangle 2"/>
          <p:cNvSpPr>
            <a:spLocks noGrp="1" noChangeArrowheads="1"/>
          </p:cNvSpPr>
          <p:nvPr>
            <p:ph type="ctrTitle"/>
          </p:nvPr>
        </p:nvSpPr>
        <p:spPr/>
        <p:txBody>
          <a:bodyPr/>
          <a:lstStyle/>
          <a:p>
            <a:endParaRPr lang="en-US" smtClean="0"/>
          </a:p>
        </p:txBody>
      </p:sp>
      <p:sp>
        <p:nvSpPr>
          <p:cNvPr id="38917" name="Rectangle 3"/>
          <p:cNvSpPr>
            <a:spLocks noGrp="1" noChangeArrowheads="1"/>
          </p:cNvSpPr>
          <p:nvPr>
            <p:ph type="subTitle" idx="1"/>
          </p:nvPr>
        </p:nvSpPr>
        <p:spPr/>
        <p:txBody>
          <a:bodyPr/>
          <a:lstStyle/>
          <a:p>
            <a:endParaRPr lang="en-US" smtClean="0"/>
          </a:p>
        </p:txBody>
      </p:sp>
      <p:pic>
        <p:nvPicPr>
          <p:cNvPr id="38918" name="Picture 4" descr="LM_pdande-co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275" y="777875"/>
            <a:ext cx="7954963" cy="499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9" name="Text Box 5"/>
          <p:cNvSpPr txBox="1">
            <a:spLocks noChangeArrowheads="1"/>
          </p:cNvSpPr>
          <p:nvPr/>
        </p:nvSpPr>
        <p:spPr bwMode="auto">
          <a:xfrm>
            <a:off x="365125" y="228600"/>
            <a:ext cx="58531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HandelGotDBol" pitchFamily="34" charset="0"/>
                <a:ea typeface="ＭＳ Ｐゴシック" pitchFamily="57" charset="-128"/>
              </a:defRPr>
            </a:lvl1pPr>
            <a:lvl2pPr marL="742950" indent="-285750" eaLnBrk="0" hangingPunct="0">
              <a:defRPr sz="1600">
                <a:solidFill>
                  <a:schemeClr val="tx1"/>
                </a:solidFill>
                <a:latin typeface="HandelGotDBol" pitchFamily="34" charset="0"/>
                <a:ea typeface="ＭＳ Ｐゴシック" pitchFamily="57" charset="-128"/>
              </a:defRPr>
            </a:lvl2pPr>
            <a:lvl3pPr marL="1143000" indent="-228600" eaLnBrk="0" hangingPunct="0">
              <a:defRPr sz="1600">
                <a:solidFill>
                  <a:schemeClr val="tx1"/>
                </a:solidFill>
                <a:latin typeface="HandelGotDBol" pitchFamily="34" charset="0"/>
                <a:ea typeface="ＭＳ Ｐゴシック" pitchFamily="57" charset="-128"/>
              </a:defRPr>
            </a:lvl3pPr>
            <a:lvl4pPr marL="1600200" indent="-228600" eaLnBrk="0" hangingPunct="0">
              <a:defRPr sz="1600">
                <a:solidFill>
                  <a:schemeClr val="tx1"/>
                </a:solidFill>
                <a:latin typeface="HandelGotDBol" pitchFamily="34" charset="0"/>
                <a:ea typeface="ＭＳ Ｐゴシック" pitchFamily="57" charset="-128"/>
              </a:defRPr>
            </a:lvl4pPr>
            <a:lvl5pPr marL="2057400" indent="-228600" eaLnBrk="0" hangingPunct="0">
              <a:defRPr sz="1600">
                <a:solidFill>
                  <a:schemeClr val="tx1"/>
                </a:solidFill>
                <a:latin typeface="HandelGotDBol" pitchFamily="34" charset="0"/>
                <a:ea typeface="ＭＳ Ｐゴシック" pitchFamily="57" charset="-128"/>
              </a:defRPr>
            </a:lvl5pPr>
            <a:lvl6pPr marL="2514600" indent="-228600" eaLnBrk="0" fontAlgn="base" hangingPunct="0">
              <a:spcBef>
                <a:spcPct val="0"/>
              </a:spcBef>
              <a:spcAft>
                <a:spcPct val="0"/>
              </a:spcAft>
              <a:defRPr sz="1600">
                <a:solidFill>
                  <a:schemeClr val="tx1"/>
                </a:solidFill>
                <a:latin typeface="HandelGotDBol" pitchFamily="34" charset="0"/>
                <a:ea typeface="ＭＳ Ｐゴシック" pitchFamily="57" charset="-128"/>
              </a:defRPr>
            </a:lvl6pPr>
            <a:lvl7pPr marL="2971800" indent="-228600" eaLnBrk="0" fontAlgn="base" hangingPunct="0">
              <a:spcBef>
                <a:spcPct val="0"/>
              </a:spcBef>
              <a:spcAft>
                <a:spcPct val="0"/>
              </a:spcAft>
              <a:defRPr sz="1600">
                <a:solidFill>
                  <a:schemeClr val="tx1"/>
                </a:solidFill>
                <a:latin typeface="HandelGotDBol" pitchFamily="34" charset="0"/>
                <a:ea typeface="ＭＳ Ｐゴシック" pitchFamily="57" charset="-128"/>
              </a:defRPr>
            </a:lvl7pPr>
            <a:lvl8pPr marL="3429000" indent="-228600" eaLnBrk="0" fontAlgn="base" hangingPunct="0">
              <a:spcBef>
                <a:spcPct val="0"/>
              </a:spcBef>
              <a:spcAft>
                <a:spcPct val="0"/>
              </a:spcAft>
              <a:defRPr sz="1600">
                <a:solidFill>
                  <a:schemeClr val="tx1"/>
                </a:solidFill>
                <a:latin typeface="HandelGotDBol" pitchFamily="34" charset="0"/>
                <a:ea typeface="ＭＳ Ｐゴシック" pitchFamily="57" charset="-128"/>
              </a:defRPr>
            </a:lvl8pPr>
            <a:lvl9pPr marL="3886200" indent="-228600" eaLnBrk="0" fontAlgn="base" hangingPunct="0">
              <a:spcBef>
                <a:spcPct val="0"/>
              </a:spcBef>
              <a:spcAft>
                <a:spcPct val="0"/>
              </a:spcAft>
              <a:defRPr sz="1600">
                <a:solidFill>
                  <a:schemeClr val="tx1"/>
                </a:solidFill>
                <a:latin typeface="HandelGotDBol" pitchFamily="34" charset="0"/>
                <a:ea typeface="ＭＳ Ｐゴシック" pitchFamily="57" charset="-128"/>
              </a:defRPr>
            </a:lvl9pPr>
          </a:lstStyle>
          <a:p>
            <a:pPr eaLnBrk="1" hangingPunct="1">
              <a:spcBef>
                <a:spcPct val="50000"/>
              </a:spcBef>
            </a:pPr>
            <a:r>
              <a:rPr lang="en-US" sz="2800" dirty="0" smtClean="0">
                <a:latin typeface="Arial" pitchFamily="34" charset="0"/>
                <a:cs typeface="Arial" pitchFamily="34" charset="0"/>
              </a:rPr>
              <a:t>Logic model template </a:t>
            </a:r>
            <a:r>
              <a:rPr lang="en-US" sz="1800" dirty="0" smtClean="0">
                <a:solidFill>
                  <a:srgbClr val="FF0000"/>
                </a:solidFill>
                <a:latin typeface="Arial" pitchFamily="34" charset="0"/>
                <a:cs typeface="Arial" pitchFamily="34" charset="0"/>
              </a:rPr>
              <a:t>update mm/</a:t>
            </a:r>
            <a:r>
              <a:rPr lang="en-US" sz="1800" dirty="0" err="1" smtClean="0">
                <a:solidFill>
                  <a:srgbClr val="FF0000"/>
                </a:solidFill>
                <a:latin typeface="Arial" pitchFamily="34" charset="0"/>
                <a:cs typeface="Arial" pitchFamily="34" charset="0"/>
              </a:rPr>
              <a:t>dd</a:t>
            </a:r>
            <a:r>
              <a:rPr lang="en-US" sz="1800" dirty="0" smtClean="0">
                <a:solidFill>
                  <a:srgbClr val="FF0000"/>
                </a:solidFill>
                <a:latin typeface="Arial" pitchFamily="34" charset="0"/>
                <a:cs typeface="Arial" pitchFamily="34" charset="0"/>
              </a:rPr>
              <a:t>/</a:t>
            </a:r>
            <a:r>
              <a:rPr lang="en-US" sz="1800" dirty="0" err="1" smtClean="0">
                <a:solidFill>
                  <a:srgbClr val="FF0000"/>
                </a:solidFill>
                <a:latin typeface="Arial" pitchFamily="34" charset="0"/>
                <a:cs typeface="Arial" pitchFamily="34" charset="0"/>
              </a:rPr>
              <a:t>yy</a:t>
            </a:r>
            <a:endParaRPr lang="en-US" sz="1800" dirty="0">
              <a:latin typeface="Arial" pitchFamily="34" charset="0"/>
              <a:cs typeface="Arial" pitchFamily="34" charset="0"/>
            </a:endParaRPr>
          </a:p>
        </p:txBody>
      </p:sp>
      <p:sp>
        <p:nvSpPr>
          <p:cNvPr id="38920" name="Rectangle 6"/>
          <p:cNvSpPr>
            <a:spLocks noChangeArrowheads="1"/>
          </p:cNvSpPr>
          <p:nvPr/>
        </p:nvSpPr>
        <p:spPr bwMode="auto">
          <a:xfrm>
            <a:off x="4000500" y="777875"/>
            <a:ext cx="3314700" cy="250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Tree>
    <p:extLst>
      <p:ext uri="{BB962C8B-B14F-4D97-AF65-F5344CB8AC3E}">
        <p14:creationId xmlns:p14="http://schemas.microsoft.com/office/powerpoint/2010/main" val="40265313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1000"/>
            <a:ext cx="9144000" cy="7239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57200" y="838200"/>
            <a:ext cx="4800600" cy="1323439"/>
          </a:xfrm>
          <a:prstGeom prst="rect">
            <a:avLst/>
          </a:prstGeom>
          <a:noFill/>
        </p:spPr>
        <p:txBody>
          <a:bodyPr wrap="square" rtlCol="0">
            <a:spAutoFit/>
          </a:bodyPr>
          <a:lstStyle/>
          <a:p>
            <a:r>
              <a:rPr lang="en-US" sz="4000" b="1" i="1" dirty="0" smtClean="0">
                <a:solidFill>
                  <a:schemeClr val="bg1"/>
                </a:solidFill>
              </a:rPr>
              <a:t>2. Why is CTSA-land non-linear?</a:t>
            </a:r>
            <a:endParaRPr lang="en-US" sz="4000" b="1" i="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“Non-linearity”</a:t>
            </a:r>
            <a:endParaRPr lang="en-US" dirty="0"/>
          </a:p>
        </p:txBody>
      </p:sp>
      <p:sp>
        <p:nvSpPr>
          <p:cNvPr id="3" name="Content Placeholder 2"/>
          <p:cNvSpPr>
            <a:spLocks noGrp="1"/>
          </p:cNvSpPr>
          <p:nvPr>
            <p:ph idx="1"/>
          </p:nvPr>
        </p:nvSpPr>
        <p:spPr>
          <a:xfrm>
            <a:off x="457200" y="1066800"/>
            <a:ext cx="8229600" cy="5059363"/>
          </a:xfrm>
        </p:spPr>
        <p:txBody>
          <a:bodyPr/>
          <a:lstStyle/>
          <a:p>
            <a:r>
              <a:rPr lang="en-US" dirty="0" smtClean="0"/>
              <a:t>“Real world”: budget, time, data, politics</a:t>
            </a:r>
          </a:p>
          <a:p>
            <a:r>
              <a:rPr lang="en-US" dirty="0" smtClean="0"/>
              <a:t>Complexity and unpredictability</a:t>
            </a:r>
          </a:p>
          <a:p>
            <a:r>
              <a:rPr lang="en-US" dirty="0" smtClean="0"/>
              <a:t>Lack of agreement on what to do and how to do it best</a:t>
            </a:r>
          </a:p>
          <a:p>
            <a:r>
              <a:rPr lang="en-US" dirty="0" smtClean="0"/>
              <a:t>Fuzzy definitions; uncertain outcomes</a:t>
            </a:r>
          </a:p>
          <a:p>
            <a:r>
              <a:rPr lang="en-US" dirty="0" smtClean="0"/>
              <a:t>Metric mania in the absence of clarity about what the evaluation questions really are</a:t>
            </a:r>
          </a:p>
          <a:p>
            <a:r>
              <a:rPr lang="en-US" dirty="0" smtClean="0"/>
              <a:t>Emergent; “unexpectedness”</a:t>
            </a:r>
          </a:p>
          <a:p>
            <a:endParaRPr lang="en-US" dirty="0" smtClean="0"/>
          </a:p>
          <a:p>
            <a:endParaRPr lang="en-US" dirty="0"/>
          </a:p>
        </p:txBody>
      </p:sp>
      <p:pic>
        <p:nvPicPr>
          <p:cNvPr id="4" name="Picture 5" descr="UWICTR_logoh300.png"/>
          <p:cNvPicPr>
            <a:picLocks noChangeAspect="1"/>
          </p:cNvPicPr>
          <p:nvPr/>
        </p:nvPicPr>
        <p:blipFill>
          <a:blip r:embed="rId3" cstate="print"/>
          <a:srcRect/>
          <a:stretch>
            <a:fillRect/>
          </a:stretch>
        </p:blipFill>
        <p:spPr bwMode="auto">
          <a:xfrm>
            <a:off x="193675" y="6078538"/>
            <a:ext cx="4572000" cy="609600"/>
          </a:xfrm>
          <a:prstGeom prst="rect">
            <a:avLst/>
          </a:prstGeom>
          <a:noFill/>
          <a:ln w="9525">
            <a:noFill/>
            <a:miter lim="800000"/>
            <a:headEnd/>
            <a:tailEnd/>
          </a:ln>
        </p:spPr>
      </p:pic>
      <p:pic>
        <p:nvPicPr>
          <p:cNvPr id="106498" name="Picture 2" descr="http://www.emeraldinsight.com/content_images/fig/2610330206001.png"/>
          <p:cNvPicPr>
            <a:picLocks noChangeAspect="1" noChangeArrowheads="1"/>
          </p:cNvPicPr>
          <p:nvPr/>
        </p:nvPicPr>
        <p:blipFill>
          <a:blip r:embed="rId4" cstate="print"/>
          <a:srcRect/>
          <a:stretch>
            <a:fillRect/>
          </a:stretch>
        </p:blipFill>
        <p:spPr bwMode="auto">
          <a:xfrm>
            <a:off x="6400800" y="5029200"/>
            <a:ext cx="2066925" cy="150585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“unexpectedness” </a:t>
            </a:r>
            <a:r>
              <a:rPr lang="en-US" sz="3200" dirty="0" smtClean="0"/>
              <a:t/>
            </a:r>
            <a:br>
              <a:rPr lang="en-US" sz="3200" dirty="0" smtClean="0"/>
            </a:br>
            <a:r>
              <a:rPr lang="en-US" sz="3200" dirty="0" smtClean="0"/>
              <a:t>-- characteristic </a:t>
            </a:r>
            <a:r>
              <a:rPr lang="en-US" sz="3200" dirty="0"/>
              <a:t>of large-scale interventions</a:t>
            </a:r>
          </a:p>
        </p:txBody>
      </p:sp>
      <p:sp>
        <p:nvSpPr>
          <p:cNvPr id="3" name="Content Placeholder 2"/>
          <p:cNvSpPr>
            <a:spLocks noGrp="1"/>
          </p:cNvSpPr>
          <p:nvPr>
            <p:ph idx="1"/>
          </p:nvPr>
        </p:nvSpPr>
        <p:spPr>
          <a:xfrm>
            <a:off x="457200" y="1600201"/>
            <a:ext cx="8229600" cy="4495800"/>
          </a:xfrm>
        </p:spPr>
        <p:txBody>
          <a:bodyPr>
            <a:normAutofit/>
          </a:bodyPr>
          <a:lstStyle/>
          <a:p>
            <a:pPr marL="0" lvl="0" indent="0">
              <a:buNone/>
            </a:pPr>
            <a:r>
              <a:rPr lang="en-US" sz="3900" dirty="0" smtClean="0">
                <a:solidFill>
                  <a:srgbClr val="FF0000"/>
                </a:solidFill>
              </a:rPr>
              <a:t>…50-60% of what we’re working on are things that we didn’t know about…</a:t>
            </a:r>
            <a:endParaRPr lang="en-US" sz="3900" dirty="0" smtClean="0"/>
          </a:p>
        </p:txBody>
      </p:sp>
    </p:spTree>
    <p:extLst>
      <p:ext uri="{BB962C8B-B14F-4D97-AF65-F5344CB8AC3E}">
        <p14:creationId xmlns:p14="http://schemas.microsoft.com/office/powerpoint/2010/main" val="11788868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“unexpectedness” </a:t>
            </a:r>
            <a:r>
              <a:rPr lang="en-US" sz="3200" dirty="0" smtClean="0"/>
              <a:t/>
            </a:r>
            <a:br>
              <a:rPr lang="en-US" sz="3200" dirty="0" smtClean="0"/>
            </a:br>
            <a:r>
              <a:rPr lang="en-US" sz="3200" dirty="0" smtClean="0"/>
              <a:t>-- characteristic </a:t>
            </a:r>
            <a:r>
              <a:rPr lang="en-US" sz="3200" dirty="0"/>
              <a:t>of large-scale interventions</a:t>
            </a:r>
          </a:p>
        </p:txBody>
      </p:sp>
      <p:sp>
        <p:nvSpPr>
          <p:cNvPr id="3" name="Content Placeholder 2"/>
          <p:cNvSpPr>
            <a:spLocks noGrp="1"/>
          </p:cNvSpPr>
          <p:nvPr>
            <p:ph idx="1"/>
          </p:nvPr>
        </p:nvSpPr>
        <p:spPr>
          <a:xfrm>
            <a:off x="457200" y="3276600"/>
            <a:ext cx="8229600" cy="3428999"/>
          </a:xfrm>
        </p:spPr>
        <p:txBody>
          <a:bodyPr>
            <a:normAutofit/>
          </a:bodyPr>
          <a:lstStyle/>
          <a:p>
            <a:pPr marL="0" lvl="0" indent="0">
              <a:buNone/>
            </a:pPr>
            <a:r>
              <a:rPr lang="en-US" sz="3900" dirty="0" smtClean="0">
                <a:solidFill>
                  <a:srgbClr val="FF0000"/>
                </a:solidFill>
              </a:rPr>
              <a:t>…things </a:t>
            </a:r>
            <a:r>
              <a:rPr lang="en-US" sz="3900" dirty="0">
                <a:solidFill>
                  <a:srgbClr val="FF0000"/>
                </a:solidFill>
              </a:rPr>
              <a:t>are more </a:t>
            </a:r>
            <a:r>
              <a:rPr lang="en-US" sz="3900" dirty="0" smtClean="0">
                <a:solidFill>
                  <a:srgbClr val="FF0000"/>
                </a:solidFill>
              </a:rPr>
              <a:t>complex…</a:t>
            </a:r>
            <a:endParaRPr lang="en-US" sz="2900" dirty="0"/>
          </a:p>
        </p:txBody>
      </p:sp>
      <p:sp>
        <p:nvSpPr>
          <p:cNvPr id="4" name="Content Placeholder 2"/>
          <p:cNvSpPr txBox="1">
            <a:spLocks/>
          </p:cNvSpPr>
          <p:nvPr/>
        </p:nvSpPr>
        <p:spPr>
          <a:xfrm>
            <a:off x="457200" y="1600200"/>
            <a:ext cx="8229600" cy="5105399"/>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900" b="0" i="0" u="none" strike="noStrike" kern="1200" cap="none" spc="0" normalizeH="0" baseline="0" noProof="0" dirty="0" smtClean="0">
                <a:ln>
                  <a:noFill/>
                </a:ln>
                <a:solidFill>
                  <a:srgbClr val="FF0000"/>
                </a:solidFill>
                <a:effectLst/>
                <a:uLnTx/>
                <a:uFillTx/>
                <a:latin typeface="+mn-lt"/>
                <a:ea typeface="+mn-ea"/>
                <a:cs typeface="+mn-cs"/>
              </a:rPr>
              <a:t>…50-60% of what we’re working on are things that we didn’t know about…</a:t>
            </a:r>
            <a:endParaRPr kumimoji="0" lang="en-US" sz="39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1788868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HISPANIC">
  <a:themeElements>
    <a:clrScheme name="HISPANI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HISPANIC">
      <a:majorFont>
        <a:latin typeface="HandelGotDLig"/>
        <a:ea typeface=""/>
        <a:cs typeface=""/>
      </a:majorFont>
      <a:minorFont>
        <a:latin typeface="HandelGotDLig"/>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HandelGotDBo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HandelGotDBol" pitchFamily="34" charset="0"/>
          </a:defRPr>
        </a:defPPr>
      </a:lstStyle>
    </a:lnDef>
  </a:objectDefaults>
  <a:extraClrSchemeLst>
    <a:extraClrScheme>
      <a:clrScheme name="HISPANI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ISPANI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ISPANI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ISPANI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ISPANI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ISPANI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ISPANI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4539</TotalTime>
  <Words>3610</Words>
  <Application>Microsoft Office PowerPoint</Application>
  <PresentationFormat>On-screen Show (4:3)</PresentationFormat>
  <Paragraphs>347</Paragraphs>
  <Slides>28</Slides>
  <Notes>25</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28</vt:i4>
      </vt:variant>
    </vt:vector>
  </HeadingPairs>
  <TitlesOfParts>
    <vt:vector size="33" baseType="lpstr">
      <vt:lpstr>Office Theme</vt:lpstr>
      <vt:lpstr>Default Design</vt:lpstr>
      <vt:lpstr>1_Default Design</vt:lpstr>
      <vt:lpstr>HISPANIC</vt:lpstr>
      <vt:lpstr>Microsoft Excel 97-2003 Worksheet</vt:lpstr>
      <vt:lpstr>Linear Logic Modeling in the Non-Linear World of Translational Research Infrastructure </vt:lpstr>
      <vt:lpstr>Theory of program change:</vt:lpstr>
      <vt:lpstr>In 12 minutes…</vt:lpstr>
      <vt:lpstr>1. Why are logic models linear?</vt:lpstr>
      <vt:lpstr>PowerPoint Presentation</vt:lpstr>
      <vt:lpstr>PowerPoint Presentation</vt:lpstr>
      <vt:lpstr>“Non-linearity”</vt:lpstr>
      <vt:lpstr>“unexpectedness”  -- characteristic of large-scale interventions</vt:lpstr>
      <vt:lpstr>“unexpectedness”  -- characteristic of large-scale interventions</vt:lpstr>
      <vt:lpstr>“unexpectedness”  -- characteristic of large-scale interventions</vt:lpstr>
      <vt:lpstr>3. How we use logic models in ICTR</vt:lpstr>
      <vt:lpstr>“Nested” logic models</vt:lpstr>
      <vt:lpstr>4. What happens when logic models are used?</vt:lpstr>
      <vt:lpstr>Program manager comment:</vt:lpstr>
      <vt:lpstr>Program manager comment:</vt:lpstr>
      <vt:lpstr>Program manager comment: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Take home messages…</vt:lpstr>
      <vt:lpstr>Take home messages…</vt:lpstr>
      <vt:lpstr>Take home messages…</vt:lpstr>
      <vt:lpstr>Take home messages…</vt:lpstr>
      <vt:lpstr>PowerPoint Presentation</vt:lpstr>
    </vt:vector>
  </TitlesOfParts>
  <Company>UW School of Medicine and Public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Incorporating External Advisory Committee (EAC) Recommendations into Utilization-Focused Evaluation   </dc:title>
  <dc:creator>jhogle</dc:creator>
  <cp:lastModifiedBy>Janice Hogle</cp:lastModifiedBy>
  <cp:revision>118</cp:revision>
  <cp:lastPrinted>2011-10-26T18:57:24Z</cp:lastPrinted>
  <dcterms:created xsi:type="dcterms:W3CDTF">2010-11-03T14:28:17Z</dcterms:created>
  <dcterms:modified xsi:type="dcterms:W3CDTF">2011-11-18T20:14:24Z</dcterms:modified>
</cp:coreProperties>
</file>