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5"/>
  </p:notesMasterIdLst>
  <p:sldIdLst>
    <p:sldId id="256" r:id="rId2"/>
    <p:sldId id="257" r:id="rId3"/>
    <p:sldId id="258" r:id="rId4"/>
    <p:sldId id="264" r:id="rId5"/>
    <p:sldId id="265" r:id="rId6"/>
    <p:sldId id="266" r:id="rId7"/>
    <p:sldId id="263" r:id="rId8"/>
    <p:sldId id="269" r:id="rId9"/>
    <p:sldId id="268" r:id="rId10"/>
    <p:sldId id="272" r:id="rId11"/>
    <p:sldId id="271" r:id="rId12"/>
    <p:sldId id="267"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EIE" initials="W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46464"/>
    <a:srgbClr val="CCCCFF"/>
    <a:srgbClr val="9900FF"/>
    <a:srgbClr val="9933FF"/>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10-22T14:44:06.502" idx="2">
    <p:pos x="5113" y="2680"/>
    <p:text>This was white I changed it to a darker grey because I couldnt see the words very well when it was white. Feel free to change it back if you would like.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14DA35-D3D8-4EB6-BF40-1E3BE3E45F43}" type="datetimeFigureOut">
              <a:rPr lang="en-US" smtClean="0"/>
              <a:t>10/27/2012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E68705-A863-43DD-ABF8-258C01A35BF1}" type="slidenum">
              <a:rPr lang="en-US" smtClean="0"/>
              <a:t>‹#›</a:t>
            </a:fld>
            <a:endParaRPr lang="en-US"/>
          </a:p>
        </p:txBody>
      </p:sp>
    </p:spTree>
    <p:extLst>
      <p:ext uri="{BB962C8B-B14F-4D97-AF65-F5344CB8AC3E}">
        <p14:creationId xmlns:p14="http://schemas.microsoft.com/office/powerpoint/2010/main" val="1473291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Address:</a:t>
            </a:r>
            <a:r>
              <a:rPr lang="en-US" baseline="0" dirty="0" smtClean="0"/>
              <a:t> Why this approach chosen?</a:t>
            </a:r>
            <a:endParaRPr lang="en-US" dirty="0"/>
          </a:p>
        </p:txBody>
      </p:sp>
      <p:sp>
        <p:nvSpPr>
          <p:cNvPr id="4" name="Slide Number Placeholder 3"/>
          <p:cNvSpPr>
            <a:spLocks noGrp="1"/>
          </p:cNvSpPr>
          <p:nvPr>
            <p:ph type="sldNum" sz="quarter" idx="10"/>
          </p:nvPr>
        </p:nvSpPr>
        <p:spPr/>
        <p:txBody>
          <a:bodyPr/>
          <a:lstStyle/>
          <a:p>
            <a:fld id="{A5E68705-A863-43DD-ABF8-258C01A35BF1}" type="slidenum">
              <a:rPr lang="en-US" smtClean="0"/>
              <a:t>4</a:t>
            </a:fld>
            <a:endParaRPr lang="en-US"/>
          </a:p>
        </p:txBody>
      </p:sp>
    </p:spTree>
    <p:extLst>
      <p:ext uri="{BB962C8B-B14F-4D97-AF65-F5344CB8AC3E}">
        <p14:creationId xmlns:p14="http://schemas.microsoft.com/office/powerpoint/2010/main" val="209736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400" dirty="0" smtClean="0"/>
              <a:t>Success Factors of Collaboration:</a:t>
            </a:r>
          </a:p>
          <a:p>
            <a:pPr lvl="1"/>
            <a:endParaRPr lang="en-US" sz="1400" dirty="0" smtClean="0"/>
          </a:p>
          <a:p>
            <a:pPr lvl="1"/>
            <a:r>
              <a:rPr lang="en-US" sz="1400" dirty="0" smtClean="0"/>
              <a:t>Satisfaction: Judgment of participant regarding process and outcome.</a:t>
            </a:r>
          </a:p>
          <a:p>
            <a:pPr lvl="1"/>
            <a:r>
              <a:rPr lang="en-US" sz="1400" dirty="0" smtClean="0"/>
              <a:t>Commitment: Willingness of participant to expend resources (time, effort) to reach goal/outcome.</a:t>
            </a:r>
          </a:p>
          <a:p>
            <a:pPr lvl="1"/>
            <a:r>
              <a:rPr lang="en-US" sz="1400" dirty="0" smtClean="0"/>
              <a:t>Efficiency: Usage of resources by the participant meets expected expense of resources.</a:t>
            </a:r>
          </a:p>
          <a:p>
            <a:pPr lvl="1"/>
            <a:r>
              <a:rPr lang="en-US" sz="1400" dirty="0" smtClean="0"/>
              <a:t>Productivity and Effectiveness: Collaborative outcomes meet participant’s intended goal within expected use of resources.</a:t>
            </a:r>
          </a:p>
          <a:p>
            <a:pPr lvl="1"/>
            <a:endParaRPr lang="en-US" sz="1400" dirty="0" smtClean="0"/>
          </a:p>
          <a:p>
            <a:pPr lvl="1"/>
            <a:r>
              <a:rPr lang="en-US" sz="1400" dirty="0" smtClean="0"/>
              <a:t>Key Dimensions</a:t>
            </a:r>
            <a:r>
              <a:rPr lang="en-US" sz="1400" baseline="0" dirty="0" smtClean="0"/>
              <a:t> of Collaboration:</a:t>
            </a:r>
          </a:p>
          <a:p>
            <a:pPr lvl="1"/>
            <a:r>
              <a:rPr lang="en-US" sz="1400" dirty="0" smtClean="0"/>
              <a:t>Governance: Structure that allows decision making.</a:t>
            </a:r>
          </a:p>
          <a:p>
            <a:pPr lvl="1"/>
            <a:r>
              <a:rPr lang="en-US" sz="1400" dirty="0" smtClean="0"/>
              <a:t>Administration: Movement from governance to action occurs with defined roles, communication channels, and monitoring activities. </a:t>
            </a:r>
          </a:p>
          <a:p>
            <a:pPr lvl="1"/>
            <a:r>
              <a:rPr lang="en-US" sz="1400" dirty="0" smtClean="0"/>
              <a:t>Organizational Autonomy: Not Used</a:t>
            </a:r>
          </a:p>
          <a:p>
            <a:pPr lvl="1"/>
            <a:r>
              <a:rPr lang="en-US" sz="1400" dirty="0" smtClean="0"/>
              <a:t>Mutuality: Commitment to similar goals and interests go beyond an individual or organization.</a:t>
            </a:r>
          </a:p>
          <a:p>
            <a:pPr lvl="1"/>
            <a:r>
              <a:rPr lang="en-US" sz="1400" dirty="0" smtClean="0"/>
              <a:t>Norms: Collaborative action requires norms of trust, reciprocity, and reputation. </a:t>
            </a:r>
          </a:p>
          <a:p>
            <a:pPr lvl="1"/>
            <a:endParaRPr lang="en-US" sz="1400" dirty="0" smtClean="0"/>
          </a:p>
          <a:p>
            <a:pPr lvl="1"/>
            <a:endParaRPr lang="en-US" sz="1400" dirty="0" smtClean="0"/>
          </a:p>
          <a:p>
            <a:endParaRPr lang="en-US" dirty="0"/>
          </a:p>
        </p:txBody>
      </p:sp>
      <p:sp>
        <p:nvSpPr>
          <p:cNvPr id="4" name="Slide Number Placeholder 3"/>
          <p:cNvSpPr>
            <a:spLocks noGrp="1"/>
          </p:cNvSpPr>
          <p:nvPr>
            <p:ph type="sldNum" sz="quarter" idx="10"/>
          </p:nvPr>
        </p:nvSpPr>
        <p:spPr/>
        <p:txBody>
          <a:bodyPr/>
          <a:lstStyle/>
          <a:p>
            <a:fld id="{A5E68705-A863-43DD-ABF8-258C01A35BF1}" type="slidenum">
              <a:rPr lang="en-US" smtClean="0"/>
              <a:t>10</a:t>
            </a:fld>
            <a:endParaRPr lang="en-US"/>
          </a:p>
        </p:txBody>
      </p:sp>
    </p:spTree>
    <p:extLst>
      <p:ext uri="{BB962C8B-B14F-4D97-AF65-F5344CB8AC3E}">
        <p14:creationId xmlns:p14="http://schemas.microsoft.com/office/powerpoint/2010/main" val="510080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4B269C-D9FF-4EF0-AA08-63FF290D9C14}" type="datetimeFigureOut">
              <a:rPr lang="en-US" smtClean="0"/>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1EAA1-24C3-434E-8B34-82325176917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B269C-D9FF-4EF0-AA08-63FF290D9C14}" type="datetimeFigureOut">
              <a:rPr lang="en-US" smtClean="0"/>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1EAA1-24C3-434E-8B34-8232517691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B269C-D9FF-4EF0-AA08-63FF290D9C14}" type="datetimeFigureOut">
              <a:rPr lang="en-US" smtClean="0"/>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1EAA1-24C3-434E-8B34-8232517691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B269C-D9FF-4EF0-AA08-63FF290D9C14}" type="datetimeFigureOut">
              <a:rPr lang="en-US" smtClean="0"/>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1EAA1-24C3-434E-8B34-8232517691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4B269C-D9FF-4EF0-AA08-63FF290D9C14}" type="datetimeFigureOut">
              <a:rPr lang="en-US" smtClean="0"/>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1EAA1-24C3-434E-8B34-82325176917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4B269C-D9FF-4EF0-AA08-63FF290D9C14}" type="datetimeFigureOut">
              <a:rPr lang="en-US" smtClean="0"/>
              <a:t>10/27/2012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1EAA1-24C3-434E-8B34-8232517691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4B269C-D9FF-4EF0-AA08-63FF290D9C14}" type="datetimeFigureOut">
              <a:rPr lang="en-US" smtClean="0"/>
              <a:t>10/27/2012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31EAA1-24C3-434E-8B34-8232517691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4B269C-D9FF-4EF0-AA08-63FF290D9C14}" type="datetimeFigureOut">
              <a:rPr lang="en-US" smtClean="0"/>
              <a:t>10/27/2012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31EAA1-24C3-434E-8B34-8232517691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B269C-D9FF-4EF0-AA08-63FF290D9C14}" type="datetimeFigureOut">
              <a:rPr lang="en-US" smtClean="0"/>
              <a:t>10/27/2012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31EAA1-24C3-434E-8B34-8232517691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4B269C-D9FF-4EF0-AA08-63FF290D9C14}" type="datetimeFigureOut">
              <a:rPr lang="en-US" smtClean="0"/>
              <a:t>10/27/2012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1EAA1-24C3-434E-8B34-82325176917D}"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84B269C-D9FF-4EF0-AA08-63FF290D9C14}" type="datetimeFigureOut">
              <a:rPr lang="en-US" smtClean="0"/>
              <a:t>10/27/2012</a:t>
            </a:fld>
            <a:endParaRPr lang="en-US"/>
          </a:p>
        </p:txBody>
      </p:sp>
      <p:sp>
        <p:nvSpPr>
          <p:cNvPr id="9" name="Slide Number Placeholder 8"/>
          <p:cNvSpPr>
            <a:spLocks noGrp="1"/>
          </p:cNvSpPr>
          <p:nvPr>
            <p:ph type="sldNum" sz="quarter" idx="11"/>
          </p:nvPr>
        </p:nvSpPr>
        <p:spPr/>
        <p:txBody>
          <a:bodyPr/>
          <a:lstStyle/>
          <a:p>
            <a:fld id="{AE31EAA1-24C3-434E-8B34-82325176917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E31EAA1-24C3-434E-8B34-82325176917D}"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84B269C-D9FF-4EF0-AA08-63FF290D9C14}" type="datetimeFigureOut">
              <a:rPr lang="en-US" smtClean="0"/>
              <a:t>10/27/2012</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3" y="533400"/>
            <a:ext cx="8358187" cy="2514600"/>
          </a:xfrm>
        </p:spPr>
        <p:txBody>
          <a:bodyPr>
            <a:normAutofit fontScale="90000"/>
          </a:bodyPr>
          <a:lstStyle/>
          <a:p>
            <a:pPr algn="ctr"/>
            <a:r>
              <a:rPr lang="en-US" dirty="0" smtClean="0">
                <a:solidFill>
                  <a:srgbClr val="7030A0"/>
                </a:solidFill>
              </a:rPr>
              <a:t>Measuring Collaboration: </a:t>
            </a:r>
            <a:r>
              <a:rPr lang="en-US" sz="4900" dirty="0" smtClean="0">
                <a:solidFill>
                  <a:srgbClr val="7030A0"/>
                </a:solidFill>
              </a:rPr>
              <a:t>How Do You Know When Professionals “Collaborate” Well?</a:t>
            </a:r>
            <a:endParaRPr lang="en-US" sz="4900" dirty="0">
              <a:solidFill>
                <a:srgbClr val="7030A0"/>
              </a:solidFill>
            </a:endParaRPr>
          </a:p>
        </p:txBody>
      </p:sp>
      <p:sp>
        <p:nvSpPr>
          <p:cNvPr id="3" name="Subtitle 2"/>
          <p:cNvSpPr>
            <a:spLocks noGrp="1"/>
          </p:cNvSpPr>
          <p:nvPr>
            <p:ph type="subTitle" idx="1"/>
          </p:nvPr>
        </p:nvSpPr>
        <p:spPr>
          <a:xfrm>
            <a:off x="685800" y="3581400"/>
            <a:ext cx="4572000" cy="1143000"/>
          </a:xfrm>
        </p:spPr>
        <p:txBody>
          <a:bodyPr>
            <a:normAutofit/>
          </a:bodyPr>
          <a:lstStyle/>
          <a:p>
            <a:pPr algn="l"/>
            <a:r>
              <a:rPr lang="en-US" dirty="0" err="1" smtClean="0">
                <a:solidFill>
                  <a:schemeClr val="tx1"/>
                </a:solidFill>
              </a:rPr>
              <a:t>Cindi</a:t>
            </a:r>
            <a:r>
              <a:rPr lang="en-US" dirty="0" smtClean="0">
                <a:solidFill>
                  <a:schemeClr val="tx1"/>
                </a:solidFill>
              </a:rPr>
              <a:t> Dunn, </a:t>
            </a:r>
            <a:r>
              <a:rPr lang="en-US" dirty="0" err="1" smtClean="0">
                <a:solidFill>
                  <a:schemeClr val="tx1"/>
                </a:solidFill>
              </a:rPr>
              <a:t>EdD</a:t>
            </a:r>
            <a:endParaRPr lang="en-US" dirty="0" smtClean="0">
              <a:solidFill>
                <a:schemeClr val="tx1"/>
              </a:solidFill>
            </a:endParaRPr>
          </a:p>
          <a:p>
            <a:pPr algn="l"/>
            <a:r>
              <a:rPr lang="en-US" dirty="0" smtClean="0">
                <a:solidFill>
                  <a:schemeClr val="tx1"/>
                </a:solidFill>
              </a:rPr>
              <a:t>Amy Hilgendorf, PhD</a:t>
            </a:r>
          </a:p>
          <a:p>
            <a:pPr algn="l"/>
            <a:r>
              <a:rPr lang="en-US" dirty="0" smtClean="0">
                <a:solidFill>
                  <a:schemeClr val="tx1"/>
                </a:solidFill>
              </a:rPr>
              <a:t>Christa Smith, MA</a:t>
            </a:r>
            <a:endParaRPr lang="en-US" dirty="0">
              <a:solidFill>
                <a:schemeClr val="tx1"/>
              </a:solidFill>
            </a:endParaRPr>
          </a:p>
        </p:txBody>
      </p:sp>
      <p:sp>
        <p:nvSpPr>
          <p:cNvPr id="4" name="Subtitle 2"/>
          <p:cNvSpPr txBox="1">
            <a:spLocks/>
          </p:cNvSpPr>
          <p:nvPr/>
        </p:nvSpPr>
        <p:spPr>
          <a:xfrm>
            <a:off x="4419600" y="3567344"/>
            <a:ext cx="4038600" cy="1066800"/>
          </a:xfrm>
          <a:prstGeom prst="rect">
            <a:avLst/>
          </a:prstGeom>
        </p:spPr>
        <p:txBody>
          <a:bodyPr vert="horz" lIns="91440" tIns="45720" rIns="91440" bIns="45720" rtlCol="0">
            <a:normAutofit fontScale="70000" lnSpcReduction="20000"/>
          </a:bodyPr>
          <a:lstStyle>
            <a:lvl1pPr marL="0" indent="0" algn="l" defTabSz="914400" rtl="0" eaLnBrk="1" latinLnBrk="0" hangingPunct="1">
              <a:spcBef>
                <a:spcPts val="1200"/>
              </a:spcBef>
              <a:spcAft>
                <a:spcPts val="0"/>
              </a:spcAft>
              <a:buClr>
                <a:schemeClr val="accent5"/>
              </a:buClr>
              <a:buFont typeface="Arial" pitchFamily="34" charset="0"/>
              <a:buNone/>
              <a:defRPr sz="2000" b="0" i="1" kern="1200" cap="none" spc="120" baseline="0">
                <a:solidFill>
                  <a:schemeClr val="tx1"/>
                </a:solidFill>
                <a:latin typeface="+mn-lt"/>
                <a:ea typeface="+mn-ea"/>
                <a:cs typeface="Tahoma" pitchFamily="34" charset="0"/>
              </a:defRPr>
            </a:lvl1pPr>
            <a:lvl2pPr marL="4572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Tahoma" pitchFamily="34" charset="0"/>
              </a:defRPr>
            </a:lvl2pPr>
            <a:lvl3pPr marL="9144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Tahoma" pitchFamily="34" charset="0"/>
              </a:defRPr>
            </a:lvl3pPr>
            <a:lvl4pPr marL="13716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Tahoma" pitchFamily="34" charset="0"/>
              </a:defRPr>
            </a:lvl4pPr>
            <a:lvl5pPr marL="18288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Tahoma" pitchFamily="34" charset="0"/>
              </a:defRPr>
            </a:lvl5pPr>
            <a:lvl6pPr marL="22860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9pPr>
          </a:lstStyle>
          <a:p>
            <a:pPr algn="r">
              <a:lnSpc>
                <a:spcPct val="120000"/>
              </a:lnSpc>
            </a:pPr>
            <a:r>
              <a:rPr lang="en-US" dirty="0" smtClean="0"/>
              <a:t>American Evaluation Association</a:t>
            </a:r>
          </a:p>
          <a:p>
            <a:pPr algn="r">
              <a:lnSpc>
                <a:spcPct val="120000"/>
              </a:lnSpc>
            </a:pPr>
            <a:r>
              <a:rPr lang="en-US" dirty="0" smtClean="0"/>
              <a:t>Minnesota, MN</a:t>
            </a:r>
          </a:p>
          <a:p>
            <a:pPr algn="r">
              <a:lnSpc>
                <a:spcPct val="120000"/>
              </a:lnSpc>
            </a:pPr>
            <a:r>
              <a:rPr lang="en-US" dirty="0" smtClean="0"/>
              <a:t>October 27, 2012</a:t>
            </a: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9000" y="4925328"/>
            <a:ext cx="2209800" cy="1559940"/>
          </a:xfrm>
          <a:prstGeom prst="rect">
            <a:avLst/>
          </a:prstGeom>
        </p:spPr>
      </p:pic>
    </p:spTree>
    <p:extLst>
      <p:ext uri="{BB962C8B-B14F-4D97-AF65-F5344CB8AC3E}">
        <p14:creationId xmlns:p14="http://schemas.microsoft.com/office/powerpoint/2010/main" val="3785562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 y="35859"/>
            <a:ext cx="9144000" cy="1143000"/>
          </a:xfrm>
        </p:spPr>
        <p:txBody>
          <a:bodyPr>
            <a:normAutofit fontScale="90000"/>
          </a:bodyPr>
          <a:lstStyle/>
          <a:p>
            <a:r>
              <a:rPr lang="en-US" sz="4900" dirty="0" smtClean="0">
                <a:solidFill>
                  <a:srgbClr val="7030A0"/>
                </a:solidFill>
              </a:rPr>
              <a:t>Example #3: </a:t>
            </a:r>
            <a:r>
              <a:rPr lang="en-US" dirty="0" smtClean="0">
                <a:solidFill>
                  <a:srgbClr val="7030A0"/>
                </a:solidFill>
              </a:rPr>
              <a:t/>
            </a:r>
            <a:br>
              <a:rPr lang="en-US" dirty="0" smtClean="0">
                <a:solidFill>
                  <a:srgbClr val="7030A0"/>
                </a:solidFill>
              </a:rPr>
            </a:br>
            <a:r>
              <a:rPr lang="en-US" sz="3600" dirty="0" smtClean="0">
                <a:solidFill>
                  <a:srgbClr val="7030A0"/>
                </a:solidFill>
              </a:rPr>
              <a:t>Modification of Existing Instrumentation</a:t>
            </a:r>
            <a:endParaRPr lang="en-US" sz="3200" dirty="0">
              <a:solidFill>
                <a:srgbClr val="7030A0"/>
              </a:solidFill>
            </a:endParaRPr>
          </a:p>
        </p:txBody>
      </p:sp>
      <p:sp>
        <p:nvSpPr>
          <p:cNvPr id="3" name="Content Placeholder 2"/>
          <p:cNvSpPr>
            <a:spLocks noGrp="1"/>
          </p:cNvSpPr>
          <p:nvPr>
            <p:ph idx="1"/>
          </p:nvPr>
        </p:nvSpPr>
        <p:spPr>
          <a:xfrm>
            <a:off x="609600" y="1219200"/>
            <a:ext cx="7924800" cy="4114800"/>
          </a:xfrm>
        </p:spPr>
        <p:txBody>
          <a:bodyPr>
            <a:noAutofit/>
          </a:bodyPr>
          <a:lstStyle/>
          <a:p>
            <a:r>
              <a:rPr lang="en-US" sz="2400" dirty="0" smtClean="0"/>
              <a:t>Collaboration: Participant perceptions of the quality of collaboration for the project (as a group &amp; among sub-groups in the project)</a:t>
            </a:r>
          </a:p>
          <a:p>
            <a:r>
              <a:rPr lang="en-US" sz="2400" dirty="0" smtClean="0"/>
              <a:t>Approach:</a:t>
            </a:r>
          </a:p>
          <a:p>
            <a:pPr marL="0" indent="0">
              <a:buNone/>
            </a:pP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337897381"/>
              </p:ext>
            </p:extLst>
          </p:nvPr>
        </p:nvGraphicFramePr>
        <p:xfrm>
          <a:off x="304800" y="2757084"/>
          <a:ext cx="8000999" cy="4105398"/>
        </p:xfrm>
        <a:graphic>
          <a:graphicData uri="http://schemas.openxmlformats.org/drawingml/2006/table">
            <a:tbl>
              <a:tblPr firstRow="1" bandRow="1"/>
              <a:tblGrid>
                <a:gridCol w="2260169"/>
                <a:gridCol w="1870290"/>
                <a:gridCol w="1870290"/>
                <a:gridCol w="2000250"/>
              </a:tblGrid>
              <a:tr h="355428">
                <a:tc gridSpan="2">
                  <a:txBody>
                    <a:bodyPr/>
                    <a:lstStyle/>
                    <a:p>
                      <a:pPr algn="ctr"/>
                      <a:r>
                        <a:rPr lang="en-US" sz="1800" b="1" dirty="0" smtClean="0">
                          <a:solidFill>
                            <a:schemeClr val="tx1"/>
                          </a:solidFill>
                        </a:rPr>
                        <a:t>Overall</a:t>
                      </a:r>
                      <a:r>
                        <a:rPr lang="en-US" sz="1800" b="1" baseline="0" dirty="0" smtClean="0">
                          <a:solidFill>
                            <a:schemeClr val="tx1"/>
                          </a:solidFill>
                        </a:rPr>
                        <a:t> Quality of the Entire Collaboration</a:t>
                      </a:r>
                      <a:endParaRPr lang="en-US" sz="1800" b="1" dirty="0" smtClean="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tc gridSpan="2">
                  <a:txBody>
                    <a:bodyPr/>
                    <a:lstStyle/>
                    <a:p>
                      <a:pPr algn="ctr"/>
                      <a:r>
                        <a:rPr lang="en-US" sz="1800" b="1" dirty="0" smtClean="0">
                          <a:solidFill>
                            <a:schemeClr val="tx1"/>
                          </a:solidFill>
                        </a:rPr>
                        <a:t>Quality of the Sub-Group Collaboration</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tr>
              <a:tr h="822030">
                <a:tc gridSpan="2">
                  <a:txBody>
                    <a:bodyPr/>
                    <a:lstStyle/>
                    <a:p>
                      <a:pPr marL="0" marR="0">
                        <a:lnSpc>
                          <a:spcPct val="115000"/>
                        </a:lnSpc>
                        <a:spcBef>
                          <a:spcPts val="0"/>
                        </a:spcBef>
                        <a:spcAft>
                          <a:spcPts val="0"/>
                        </a:spcAft>
                      </a:pPr>
                      <a:r>
                        <a:rPr lang="en-US" sz="1400" b="1" kern="1200" dirty="0">
                          <a:solidFill>
                            <a:schemeClr val="bg1"/>
                          </a:solidFill>
                          <a:effectLst/>
                          <a:latin typeface="Century Gothic"/>
                          <a:ea typeface="Times New Roman"/>
                          <a:cs typeface="Arial"/>
                        </a:rPr>
                        <a:t>Success Factors of Collaboration</a:t>
                      </a:r>
                      <a:endParaRPr lang="en-US" sz="1000" dirty="0">
                        <a:solidFill>
                          <a:schemeClr val="bg1"/>
                        </a:solidFill>
                        <a:effectLst/>
                        <a:latin typeface="Calibri"/>
                        <a:ea typeface="Calibri"/>
                        <a:cs typeface="Times New Roman"/>
                      </a:endParaRPr>
                    </a:p>
                    <a:p>
                      <a:pPr marL="0" marR="0">
                        <a:lnSpc>
                          <a:spcPct val="115000"/>
                        </a:lnSpc>
                        <a:spcBef>
                          <a:spcPts val="0"/>
                        </a:spcBef>
                        <a:spcAft>
                          <a:spcPts val="0"/>
                        </a:spcAft>
                      </a:pPr>
                      <a:r>
                        <a:rPr lang="en-US" sz="1400" b="1" kern="1200" dirty="0">
                          <a:solidFill>
                            <a:schemeClr val="bg1"/>
                          </a:solidFill>
                          <a:effectLst/>
                          <a:latin typeface="Century Gothic"/>
                          <a:ea typeface="Times New Roman"/>
                          <a:cs typeface="Arial"/>
                        </a:rPr>
                        <a:t>(</a:t>
                      </a:r>
                      <a:r>
                        <a:rPr lang="en-US" sz="1400" b="1" kern="1200" dirty="0" err="1">
                          <a:solidFill>
                            <a:schemeClr val="bg1"/>
                          </a:solidFill>
                          <a:effectLst/>
                          <a:latin typeface="Century Gothic"/>
                          <a:ea typeface="Times New Roman"/>
                          <a:cs typeface="Arial"/>
                        </a:rPr>
                        <a:t>Deokar</a:t>
                      </a:r>
                      <a:r>
                        <a:rPr lang="en-US" sz="1400" b="1" kern="1200" dirty="0">
                          <a:solidFill>
                            <a:schemeClr val="bg1"/>
                          </a:solidFill>
                          <a:effectLst/>
                          <a:latin typeface="Century Gothic"/>
                          <a:ea typeface="Times New Roman"/>
                          <a:cs typeface="Arial"/>
                        </a:rPr>
                        <a:t>, A.V., </a:t>
                      </a:r>
                      <a:r>
                        <a:rPr lang="en-US" sz="1400" b="1" kern="1200" dirty="0" err="1">
                          <a:solidFill>
                            <a:schemeClr val="bg1"/>
                          </a:solidFill>
                          <a:effectLst/>
                          <a:latin typeface="Century Gothic"/>
                          <a:ea typeface="Times New Roman"/>
                          <a:cs typeface="Arial"/>
                        </a:rPr>
                        <a:t>Helquist</a:t>
                      </a:r>
                      <a:r>
                        <a:rPr lang="en-US" sz="1400" b="1" kern="1200" dirty="0">
                          <a:solidFill>
                            <a:schemeClr val="bg1"/>
                          </a:solidFill>
                          <a:effectLst/>
                          <a:latin typeface="Century Gothic"/>
                          <a:ea typeface="Times New Roman"/>
                          <a:cs typeface="Arial"/>
                        </a:rPr>
                        <a:t>, J., </a:t>
                      </a:r>
                      <a:r>
                        <a:rPr lang="en-US" sz="1400" b="1" kern="1200" dirty="0" err="1">
                          <a:solidFill>
                            <a:schemeClr val="bg1"/>
                          </a:solidFill>
                          <a:effectLst/>
                          <a:latin typeface="Century Gothic"/>
                          <a:ea typeface="Times New Roman"/>
                          <a:cs typeface="Arial"/>
                        </a:rPr>
                        <a:t>Meservey</a:t>
                      </a:r>
                      <a:r>
                        <a:rPr lang="en-US" sz="1400" b="1" kern="1200" dirty="0">
                          <a:solidFill>
                            <a:schemeClr val="bg1"/>
                          </a:solidFill>
                          <a:effectLst/>
                          <a:latin typeface="Century Gothic"/>
                          <a:ea typeface="Times New Roman"/>
                          <a:cs typeface="Arial"/>
                        </a:rPr>
                        <a:t>, T.O., &amp; Kruse, J, 2010)</a:t>
                      </a:r>
                      <a:endParaRPr lang="en-US" sz="1000" dirty="0">
                        <a:solidFill>
                          <a:schemeClr val="bg1"/>
                        </a:solidFill>
                        <a:effectLst/>
                        <a:latin typeface="Calibri"/>
                        <a:ea typeface="Calibri"/>
                        <a:cs typeface="Times New Roman"/>
                      </a:endParaRPr>
                    </a:p>
                  </a:txBody>
                  <a:tcPr marL="80591" marR="80591" marT="40296" marB="402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tc gridSpan="2">
                  <a:txBody>
                    <a:bodyPr/>
                    <a:lstStyle/>
                    <a:p>
                      <a:pPr marL="0" marR="0">
                        <a:lnSpc>
                          <a:spcPct val="115000"/>
                        </a:lnSpc>
                        <a:spcBef>
                          <a:spcPts val="0"/>
                        </a:spcBef>
                        <a:spcAft>
                          <a:spcPts val="0"/>
                        </a:spcAft>
                      </a:pPr>
                      <a:r>
                        <a:rPr lang="en-US" sz="1400" b="1" kern="1200" dirty="0">
                          <a:solidFill>
                            <a:srgbClr val="FFFFFF"/>
                          </a:solidFill>
                          <a:effectLst/>
                          <a:latin typeface="Century Gothic"/>
                          <a:ea typeface="Times New Roman"/>
                          <a:cs typeface="Arial"/>
                        </a:rPr>
                        <a:t>Key Dimensions of Collaboration</a:t>
                      </a:r>
                      <a:endParaRPr lang="en-US" sz="1000" dirty="0">
                        <a:effectLst/>
                        <a:latin typeface="Calibri"/>
                        <a:ea typeface="Calibri"/>
                        <a:cs typeface="Times New Roman"/>
                      </a:endParaRPr>
                    </a:p>
                    <a:p>
                      <a:pPr marL="0" marR="0">
                        <a:lnSpc>
                          <a:spcPct val="115000"/>
                        </a:lnSpc>
                        <a:spcBef>
                          <a:spcPts val="0"/>
                        </a:spcBef>
                        <a:spcAft>
                          <a:spcPts val="0"/>
                        </a:spcAft>
                      </a:pPr>
                      <a:r>
                        <a:rPr lang="en-US" sz="1400" b="1" kern="1200" dirty="0">
                          <a:solidFill>
                            <a:srgbClr val="FFFFFF"/>
                          </a:solidFill>
                          <a:effectLst/>
                          <a:latin typeface="Century Gothic"/>
                          <a:ea typeface="Times New Roman"/>
                          <a:cs typeface="Arial"/>
                        </a:rPr>
                        <a:t>(Thomson, A.M., Perry, J.L., &amp; Miller, T. K., 2007; Walsh, J.P., &amp; </a:t>
                      </a:r>
                      <a:r>
                        <a:rPr lang="en-US" sz="1400" b="1" kern="1200" dirty="0" err="1">
                          <a:solidFill>
                            <a:srgbClr val="FFFFFF"/>
                          </a:solidFill>
                          <a:effectLst/>
                          <a:latin typeface="Century Gothic"/>
                          <a:ea typeface="Times New Roman"/>
                          <a:cs typeface="Arial"/>
                        </a:rPr>
                        <a:t>Meloney</a:t>
                      </a:r>
                      <a:r>
                        <a:rPr lang="en-US" sz="1400" b="1" kern="1200" dirty="0">
                          <a:solidFill>
                            <a:srgbClr val="FFFFFF"/>
                          </a:solidFill>
                          <a:effectLst/>
                          <a:latin typeface="Century Gothic"/>
                          <a:ea typeface="Times New Roman"/>
                          <a:cs typeface="Arial"/>
                        </a:rPr>
                        <a:t>, N.G., 2007)</a:t>
                      </a:r>
                      <a:endParaRPr lang="en-US" sz="1000" dirty="0">
                        <a:effectLst/>
                        <a:latin typeface="Calibri"/>
                        <a:ea typeface="Calibri"/>
                        <a:cs typeface="Times New Roman"/>
                      </a:endParaRPr>
                    </a:p>
                  </a:txBody>
                  <a:tcPr marL="80591" marR="80591" marT="40296" marB="402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tr>
              <a:tr h="822030">
                <a:tc gridSpan="2">
                  <a:txBody>
                    <a:bodyPr/>
                    <a:lstStyle/>
                    <a:p>
                      <a:pPr marL="285750" indent="-285750">
                        <a:buFont typeface="Arial" pitchFamily="34" charset="0"/>
                        <a:buChar char="•"/>
                      </a:pPr>
                      <a:r>
                        <a:rPr lang="en-US" sz="1400" dirty="0" smtClean="0">
                          <a:solidFill>
                            <a:srgbClr val="646464"/>
                          </a:solidFill>
                          <a:latin typeface="Arial Rounded MT Bold" pitchFamily="34" charset="0"/>
                        </a:rPr>
                        <a:t>Used for 4 multi-institutional</a:t>
                      </a:r>
                      <a:r>
                        <a:rPr lang="en-US" sz="1400" baseline="0" dirty="0" smtClean="0">
                          <a:solidFill>
                            <a:srgbClr val="646464"/>
                          </a:solidFill>
                          <a:latin typeface="Arial Rounded MT Bold" pitchFamily="34" charset="0"/>
                        </a:rPr>
                        <a:t> </a:t>
                      </a:r>
                      <a:r>
                        <a:rPr lang="en-US" sz="1400" dirty="0" smtClean="0">
                          <a:solidFill>
                            <a:srgbClr val="646464"/>
                          </a:solidFill>
                          <a:latin typeface="Arial Rounded MT Bold" pitchFamily="34" charset="0"/>
                        </a:rPr>
                        <a:t>projects</a:t>
                      </a:r>
                    </a:p>
                    <a:p>
                      <a:pPr marL="285750" indent="-285750">
                        <a:buFont typeface="Arial" pitchFamily="34" charset="0"/>
                        <a:buChar char="•"/>
                      </a:pPr>
                      <a:r>
                        <a:rPr lang="en-US" sz="1400" dirty="0" smtClean="0">
                          <a:solidFill>
                            <a:srgbClr val="646464"/>
                          </a:solidFill>
                          <a:latin typeface="Arial Rounded MT Bold" pitchFamily="34" charset="0"/>
                        </a:rPr>
                        <a:t>3 rather than 5 items per factor</a:t>
                      </a:r>
                    </a:p>
                    <a:p>
                      <a:pPr marL="285750" indent="-285750">
                        <a:buFont typeface="Arial" pitchFamily="34" charset="0"/>
                        <a:buChar char="•"/>
                      </a:pPr>
                      <a:r>
                        <a:rPr lang="en-US" sz="1400" dirty="0" smtClean="0">
                          <a:solidFill>
                            <a:srgbClr val="646464"/>
                          </a:solidFill>
                          <a:latin typeface="Arial Rounded MT Bold" pitchFamily="34" charset="0"/>
                        </a:rPr>
                        <a:t>5-point rather than 7-point scale</a:t>
                      </a:r>
                    </a:p>
                    <a:p>
                      <a:pPr marL="285750" indent="-285750">
                        <a:buFont typeface="Arial" pitchFamily="34" charset="0"/>
                        <a:buChar char="•"/>
                      </a:pPr>
                      <a:r>
                        <a:rPr lang="en-US" sz="1400" dirty="0" smtClean="0">
                          <a:solidFill>
                            <a:srgbClr val="646464"/>
                          </a:solidFill>
                          <a:latin typeface="Arial Rounded MT Bold" pitchFamily="34" charset="0"/>
                        </a:rPr>
                        <a:t>α &gt; .70 for each success factor &amp; combining outcome/process and productivity/effectiveness</a:t>
                      </a:r>
                      <a:endParaRPr lang="en-US" sz="1400" dirty="0">
                        <a:solidFill>
                          <a:srgbClr val="646464"/>
                        </a:solidFill>
                        <a:latin typeface="Arial Rounded MT Bold" pitchFamily="34" charset="0"/>
                      </a:endParaRPr>
                    </a:p>
                  </a:txBody>
                  <a:tcPr marL="80591" marR="80591" marT="40296" marB="402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hMerge="1">
                  <a:txBody>
                    <a:bodyPr/>
                    <a:lstStyle/>
                    <a:p>
                      <a:endParaRPr lang="en-US"/>
                    </a:p>
                  </a:txBody>
                  <a:tcPr/>
                </a:tc>
                <a:tc gridSpan="2">
                  <a:txBody>
                    <a:bodyPr/>
                    <a:lstStyle/>
                    <a:p>
                      <a:pPr marL="285750" indent="-285750">
                        <a:buFont typeface="Arial" pitchFamily="34" charset="0"/>
                        <a:buChar char="•"/>
                      </a:pPr>
                      <a:r>
                        <a:rPr lang="en-US" sz="1400" dirty="0" smtClean="0">
                          <a:solidFill>
                            <a:srgbClr val="646464"/>
                          </a:solidFill>
                          <a:latin typeface="Arial Rounded MT Bold" pitchFamily="34" charset="0"/>
                        </a:rPr>
                        <a:t>Used for 2 multi-institutional</a:t>
                      </a:r>
                      <a:r>
                        <a:rPr lang="en-US" sz="1400" baseline="0" dirty="0" smtClean="0">
                          <a:solidFill>
                            <a:srgbClr val="646464"/>
                          </a:solidFill>
                          <a:latin typeface="Arial Rounded MT Bold" pitchFamily="34" charset="0"/>
                        </a:rPr>
                        <a:t> </a:t>
                      </a:r>
                      <a:r>
                        <a:rPr lang="en-US" sz="1400" dirty="0" smtClean="0">
                          <a:solidFill>
                            <a:srgbClr val="646464"/>
                          </a:solidFill>
                          <a:latin typeface="Arial Rounded MT Bold" pitchFamily="34" charset="0"/>
                        </a:rPr>
                        <a:t>projects</a:t>
                      </a:r>
                    </a:p>
                    <a:p>
                      <a:pPr marL="285750" indent="-285750">
                        <a:buFont typeface="Arial" pitchFamily="34" charset="0"/>
                        <a:buChar char="•"/>
                      </a:pPr>
                      <a:r>
                        <a:rPr lang="en-US" sz="1400" dirty="0" smtClean="0">
                          <a:solidFill>
                            <a:srgbClr val="646464"/>
                          </a:solidFill>
                          <a:latin typeface="Arial Rounded MT Bold" pitchFamily="34" charset="0"/>
                        </a:rPr>
                        <a:t>3 rather than 10-12 items per dimension</a:t>
                      </a:r>
                    </a:p>
                    <a:p>
                      <a:pPr marL="285750" indent="-285750">
                        <a:buFont typeface="Arial" pitchFamily="34" charset="0"/>
                        <a:buChar char="•"/>
                      </a:pPr>
                      <a:r>
                        <a:rPr lang="en-US" sz="1400" dirty="0" smtClean="0">
                          <a:solidFill>
                            <a:srgbClr val="646464"/>
                          </a:solidFill>
                          <a:latin typeface="Arial Rounded MT Bold" pitchFamily="34" charset="0"/>
                        </a:rPr>
                        <a:t>Omitted autonomy dimension</a:t>
                      </a:r>
                    </a:p>
                    <a:p>
                      <a:pPr marL="285750" indent="-285750">
                        <a:buFont typeface="Arial" pitchFamily="34" charset="0"/>
                        <a:buChar char="•"/>
                      </a:pPr>
                      <a:r>
                        <a:rPr lang="en-US" sz="1400" dirty="0" smtClean="0">
                          <a:solidFill>
                            <a:srgbClr val="646464"/>
                          </a:solidFill>
                          <a:latin typeface="Arial Rounded MT Bold" pitchFamily="34" charset="0"/>
                        </a:rPr>
                        <a:t>5-point</a:t>
                      </a:r>
                      <a:r>
                        <a:rPr lang="en-US" sz="1400" baseline="0" dirty="0" smtClean="0">
                          <a:solidFill>
                            <a:srgbClr val="646464"/>
                          </a:solidFill>
                          <a:latin typeface="Arial Rounded MT Bold" pitchFamily="34" charset="0"/>
                        </a:rPr>
                        <a:t> rather than 7-point scale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solidFill>
                            <a:srgbClr val="646464"/>
                          </a:solidFill>
                          <a:latin typeface="Arial Rounded MT Bold" pitchFamily="34" charset="0"/>
                        </a:rPr>
                        <a:t>Overall</a:t>
                      </a:r>
                      <a:r>
                        <a:rPr lang="en-US" sz="1400" baseline="0" dirty="0" smtClean="0">
                          <a:solidFill>
                            <a:srgbClr val="646464"/>
                          </a:solidFill>
                          <a:latin typeface="Arial Rounded MT Bold" pitchFamily="34" charset="0"/>
                        </a:rPr>
                        <a:t> </a:t>
                      </a:r>
                      <a:r>
                        <a:rPr lang="en-US" sz="1400" dirty="0" smtClean="0">
                          <a:solidFill>
                            <a:srgbClr val="646464"/>
                          </a:solidFill>
                          <a:latin typeface="Arial Rounded MT Bold" pitchFamily="34" charset="0"/>
                        </a:rPr>
                        <a:t>α &gt; .70 for each sub-group; not consistent</a:t>
                      </a:r>
                      <a:r>
                        <a:rPr lang="en-US" sz="1400" baseline="0" dirty="0" smtClean="0">
                          <a:solidFill>
                            <a:srgbClr val="646464"/>
                          </a:solidFill>
                          <a:latin typeface="Arial Rounded MT Bold" pitchFamily="34" charset="0"/>
                        </a:rPr>
                        <a:t> for </a:t>
                      </a:r>
                      <a:r>
                        <a:rPr lang="en-US" sz="1400" dirty="0" smtClean="0">
                          <a:solidFill>
                            <a:srgbClr val="646464"/>
                          </a:solidFill>
                          <a:latin typeface="Arial Rounded MT Bold" pitchFamily="34" charset="0"/>
                        </a:rPr>
                        <a:t>dimensions</a:t>
                      </a:r>
                    </a:p>
                  </a:txBody>
                  <a:tcPr marL="80591" marR="80591" marT="40296" marB="402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hMerge="1">
                  <a:txBody>
                    <a:bodyPr/>
                    <a:lstStyle/>
                    <a:p>
                      <a:endParaRPr lang="en-US"/>
                    </a:p>
                  </a:txBody>
                  <a:tcPr/>
                </a:tc>
              </a:tr>
              <a:tr h="1069176">
                <a:tc>
                  <a:txBody>
                    <a:bodyPr/>
                    <a:lstStyle/>
                    <a:p>
                      <a:pPr marL="0" marR="0">
                        <a:lnSpc>
                          <a:spcPct val="115000"/>
                        </a:lnSpc>
                        <a:spcBef>
                          <a:spcPts val="0"/>
                        </a:spcBef>
                        <a:spcAft>
                          <a:spcPts val="0"/>
                        </a:spcAft>
                      </a:pPr>
                      <a:r>
                        <a:rPr lang="en-US" sz="1400" kern="1200">
                          <a:solidFill>
                            <a:srgbClr val="000000"/>
                          </a:solidFill>
                          <a:effectLst/>
                          <a:latin typeface="Arial Rounded MT Bold" pitchFamily="34" charset="0"/>
                          <a:ea typeface="Times New Roman"/>
                          <a:cs typeface="Arial"/>
                        </a:rPr>
                        <a:t>Satisfaction - Outcome  </a:t>
                      </a:r>
                      <a:endParaRPr lang="en-US" sz="1000">
                        <a:effectLst/>
                        <a:latin typeface="Arial Rounded MT Bold" pitchFamily="34" charset="0"/>
                        <a:ea typeface="Calibri"/>
                        <a:cs typeface="Times New Roman"/>
                      </a:endParaRPr>
                    </a:p>
                    <a:p>
                      <a:pPr marL="0" marR="0">
                        <a:lnSpc>
                          <a:spcPct val="115000"/>
                        </a:lnSpc>
                        <a:spcBef>
                          <a:spcPts val="0"/>
                        </a:spcBef>
                        <a:spcAft>
                          <a:spcPts val="0"/>
                        </a:spcAft>
                      </a:pPr>
                      <a:r>
                        <a:rPr lang="en-US" sz="1400" kern="1200">
                          <a:solidFill>
                            <a:srgbClr val="000000"/>
                          </a:solidFill>
                          <a:effectLst/>
                          <a:latin typeface="Arial Rounded MT Bold" pitchFamily="34" charset="0"/>
                          <a:ea typeface="Times New Roman"/>
                          <a:cs typeface="Arial"/>
                        </a:rPr>
                        <a:t>Satisfaction - Process</a:t>
                      </a:r>
                      <a:endParaRPr lang="en-US" sz="1000">
                        <a:effectLst/>
                        <a:latin typeface="Arial Rounded MT Bold" pitchFamily="34" charset="0"/>
                        <a:ea typeface="Calibri"/>
                        <a:cs typeface="Times New Roman"/>
                      </a:endParaRPr>
                    </a:p>
                  </a:txBody>
                  <a:tcPr marL="80591" marR="80591" marT="40296" marB="402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a:txBody>
                    <a:bodyPr/>
                    <a:lstStyle/>
                    <a:p>
                      <a:pPr marL="342900" marR="0" lvl="0" indent="-342900">
                        <a:lnSpc>
                          <a:spcPct val="115000"/>
                        </a:lnSpc>
                        <a:spcBef>
                          <a:spcPts val="0"/>
                        </a:spcBef>
                        <a:spcAft>
                          <a:spcPts val="0"/>
                        </a:spcAft>
                        <a:buFont typeface="Arial"/>
                        <a:buChar char="•"/>
                        <a:tabLst>
                          <a:tab pos="457200" algn="l"/>
                        </a:tabLst>
                      </a:pPr>
                      <a:r>
                        <a:rPr lang="en-US" sz="1400" kern="1200" dirty="0">
                          <a:solidFill>
                            <a:srgbClr val="000000"/>
                          </a:solidFill>
                          <a:effectLst/>
                          <a:latin typeface="Arial Rounded MT Bold" pitchFamily="34" charset="0"/>
                          <a:ea typeface="Times New Roman"/>
                          <a:cs typeface="Arial"/>
                        </a:rPr>
                        <a:t>Commitment</a:t>
                      </a:r>
                      <a:endParaRPr lang="en-US" sz="1000" dirty="0">
                        <a:effectLst/>
                        <a:latin typeface="Arial Rounded MT Bold" pitchFamily="34" charset="0"/>
                        <a:cs typeface="Times New Roman"/>
                      </a:endParaRPr>
                    </a:p>
                    <a:p>
                      <a:pPr marL="342900" marR="0" lvl="0" indent="-342900">
                        <a:lnSpc>
                          <a:spcPct val="115000"/>
                        </a:lnSpc>
                        <a:spcBef>
                          <a:spcPts val="0"/>
                        </a:spcBef>
                        <a:spcAft>
                          <a:spcPts val="0"/>
                        </a:spcAft>
                        <a:buFont typeface="Arial"/>
                        <a:buChar char="•"/>
                        <a:tabLst>
                          <a:tab pos="457200" algn="l"/>
                        </a:tabLst>
                      </a:pPr>
                      <a:r>
                        <a:rPr lang="en-US" sz="1400" kern="1200" dirty="0">
                          <a:solidFill>
                            <a:srgbClr val="000000"/>
                          </a:solidFill>
                          <a:effectLst/>
                          <a:latin typeface="Arial Rounded MT Bold" pitchFamily="34" charset="0"/>
                          <a:ea typeface="Times New Roman"/>
                          <a:cs typeface="Arial"/>
                        </a:rPr>
                        <a:t>Efficiencies</a:t>
                      </a:r>
                      <a:endParaRPr lang="en-US" sz="1000" dirty="0">
                        <a:effectLst/>
                        <a:latin typeface="Arial Rounded MT Bold" pitchFamily="34" charset="0"/>
                        <a:cs typeface="Times New Roman"/>
                      </a:endParaRPr>
                    </a:p>
                    <a:p>
                      <a:pPr marL="342900" marR="0" lvl="0" indent="-342900">
                        <a:lnSpc>
                          <a:spcPct val="115000"/>
                        </a:lnSpc>
                        <a:spcBef>
                          <a:spcPts val="0"/>
                        </a:spcBef>
                        <a:spcAft>
                          <a:spcPts val="0"/>
                        </a:spcAft>
                        <a:buFont typeface="Arial"/>
                        <a:buChar char="•"/>
                        <a:tabLst>
                          <a:tab pos="457200" algn="l"/>
                        </a:tabLst>
                      </a:pPr>
                      <a:r>
                        <a:rPr lang="en-US" sz="1400" kern="1200" dirty="0">
                          <a:solidFill>
                            <a:srgbClr val="000000"/>
                          </a:solidFill>
                          <a:effectLst/>
                          <a:latin typeface="Arial Rounded MT Bold" pitchFamily="34" charset="0"/>
                          <a:ea typeface="Times New Roman"/>
                          <a:cs typeface="Arial"/>
                        </a:rPr>
                        <a:t>Productivity</a:t>
                      </a:r>
                      <a:endParaRPr lang="en-US" sz="1000" dirty="0">
                        <a:effectLst/>
                        <a:latin typeface="Arial Rounded MT Bold" pitchFamily="34" charset="0"/>
                        <a:cs typeface="Times New Roman"/>
                      </a:endParaRPr>
                    </a:p>
                    <a:p>
                      <a:pPr marL="342900" marR="0" lvl="0" indent="-342900">
                        <a:lnSpc>
                          <a:spcPct val="115000"/>
                        </a:lnSpc>
                        <a:spcBef>
                          <a:spcPts val="0"/>
                        </a:spcBef>
                        <a:spcAft>
                          <a:spcPts val="0"/>
                        </a:spcAft>
                        <a:buFont typeface="Arial"/>
                        <a:buChar char="•"/>
                        <a:tabLst>
                          <a:tab pos="457200" algn="l"/>
                        </a:tabLst>
                      </a:pPr>
                      <a:r>
                        <a:rPr lang="en-US" sz="1400" kern="1200" dirty="0">
                          <a:solidFill>
                            <a:srgbClr val="000000"/>
                          </a:solidFill>
                          <a:effectLst/>
                          <a:latin typeface="Arial Rounded MT Bold" pitchFamily="34" charset="0"/>
                          <a:ea typeface="Times New Roman"/>
                          <a:cs typeface="Arial"/>
                        </a:rPr>
                        <a:t>Effectiveness</a:t>
                      </a:r>
                      <a:endParaRPr lang="en-US" sz="1000" dirty="0">
                        <a:effectLst/>
                        <a:latin typeface="Arial Rounded MT Bold" pitchFamily="34" charset="0"/>
                        <a:cs typeface="Times New Roman"/>
                      </a:endParaRPr>
                    </a:p>
                  </a:txBody>
                  <a:tcPr marL="80591" marR="80591" marT="40296" marB="402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a:txBody>
                    <a:bodyPr/>
                    <a:lstStyle/>
                    <a:p>
                      <a:pPr marL="342900" marR="0" lvl="0" indent="-342900">
                        <a:lnSpc>
                          <a:spcPct val="115000"/>
                        </a:lnSpc>
                        <a:spcBef>
                          <a:spcPts val="0"/>
                        </a:spcBef>
                        <a:spcAft>
                          <a:spcPts val="0"/>
                        </a:spcAft>
                        <a:buFont typeface="Arial"/>
                        <a:buChar char="•"/>
                        <a:tabLst>
                          <a:tab pos="457200" algn="l"/>
                        </a:tabLst>
                      </a:pPr>
                      <a:r>
                        <a:rPr lang="en-US" sz="1400" kern="1200" dirty="0">
                          <a:solidFill>
                            <a:srgbClr val="000000"/>
                          </a:solidFill>
                          <a:effectLst/>
                          <a:latin typeface="Arial Rounded MT Bold" pitchFamily="34" charset="0"/>
                          <a:ea typeface="Times New Roman"/>
                          <a:cs typeface="Arial"/>
                        </a:rPr>
                        <a:t>Governance</a:t>
                      </a:r>
                      <a:endParaRPr lang="en-US" sz="1000" dirty="0">
                        <a:effectLst/>
                        <a:latin typeface="Arial Rounded MT Bold" pitchFamily="34" charset="0"/>
                        <a:cs typeface="Times New Roman"/>
                      </a:endParaRPr>
                    </a:p>
                    <a:p>
                      <a:pPr marL="342900" marR="0" lvl="0" indent="-342900">
                        <a:lnSpc>
                          <a:spcPct val="115000"/>
                        </a:lnSpc>
                        <a:spcBef>
                          <a:spcPts val="0"/>
                        </a:spcBef>
                        <a:spcAft>
                          <a:spcPts val="0"/>
                        </a:spcAft>
                        <a:buFont typeface="Arial"/>
                        <a:buChar char="•"/>
                        <a:tabLst>
                          <a:tab pos="457200" algn="l"/>
                        </a:tabLst>
                      </a:pPr>
                      <a:r>
                        <a:rPr lang="en-US" sz="1400" kern="1200" dirty="0">
                          <a:solidFill>
                            <a:srgbClr val="000000"/>
                          </a:solidFill>
                          <a:effectLst/>
                          <a:latin typeface="Arial Rounded MT Bold" pitchFamily="34" charset="0"/>
                          <a:ea typeface="Times New Roman"/>
                          <a:cs typeface="Arial"/>
                        </a:rPr>
                        <a:t>Administration</a:t>
                      </a:r>
                      <a:endParaRPr lang="en-US" sz="1000" dirty="0">
                        <a:effectLst/>
                        <a:latin typeface="Arial Rounded MT Bold" pitchFamily="34" charset="0"/>
                        <a:cs typeface="Times New Roman"/>
                      </a:endParaRPr>
                    </a:p>
                  </a:txBody>
                  <a:tcPr marL="80591" marR="80591" marT="40296" marB="402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a:txBody>
                    <a:bodyPr/>
                    <a:lstStyle/>
                    <a:p>
                      <a:pPr marL="342900" marR="0" lvl="0" indent="-342900">
                        <a:lnSpc>
                          <a:spcPct val="115000"/>
                        </a:lnSpc>
                        <a:spcBef>
                          <a:spcPts val="0"/>
                        </a:spcBef>
                        <a:spcAft>
                          <a:spcPts val="0"/>
                        </a:spcAft>
                        <a:buFont typeface="Arial"/>
                        <a:buChar char="•"/>
                        <a:tabLst>
                          <a:tab pos="457200" algn="l"/>
                        </a:tabLst>
                      </a:pPr>
                      <a:r>
                        <a:rPr lang="en-US" sz="1400" kern="1200" dirty="0">
                          <a:solidFill>
                            <a:srgbClr val="000000"/>
                          </a:solidFill>
                          <a:effectLst/>
                          <a:latin typeface="Arial Rounded MT Bold" pitchFamily="34" charset="0"/>
                          <a:ea typeface="Times New Roman"/>
                          <a:cs typeface="Arial"/>
                        </a:rPr>
                        <a:t>Mutuality</a:t>
                      </a:r>
                      <a:endParaRPr lang="en-US" sz="1000" dirty="0">
                        <a:effectLst/>
                        <a:latin typeface="Arial Rounded MT Bold" pitchFamily="34" charset="0"/>
                        <a:cs typeface="Times New Roman"/>
                      </a:endParaRPr>
                    </a:p>
                    <a:p>
                      <a:pPr marL="342900" marR="0" lvl="0" indent="-342900">
                        <a:lnSpc>
                          <a:spcPct val="115000"/>
                        </a:lnSpc>
                        <a:spcBef>
                          <a:spcPts val="0"/>
                        </a:spcBef>
                        <a:spcAft>
                          <a:spcPts val="0"/>
                        </a:spcAft>
                        <a:buFont typeface="Arial"/>
                        <a:buChar char="•"/>
                        <a:tabLst>
                          <a:tab pos="457200" algn="l"/>
                        </a:tabLst>
                      </a:pPr>
                      <a:r>
                        <a:rPr lang="en-US" sz="1400" kern="1200" dirty="0" smtClean="0">
                          <a:solidFill>
                            <a:srgbClr val="000000"/>
                          </a:solidFill>
                          <a:effectLst/>
                          <a:latin typeface="Arial Rounded MT Bold" pitchFamily="34" charset="0"/>
                          <a:ea typeface="Times New Roman"/>
                          <a:cs typeface="Arial"/>
                        </a:rPr>
                        <a:t>Norms</a:t>
                      </a:r>
                    </a:p>
                    <a:p>
                      <a:pPr marL="342900" marR="0" lvl="0" indent="-342900">
                        <a:lnSpc>
                          <a:spcPct val="115000"/>
                        </a:lnSpc>
                        <a:spcBef>
                          <a:spcPts val="0"/>
                        </a:spcBef>
                        <a:spcAft>
                          <a:spcPts val="0"/>
                        </a:spcAft>
                        <a:buFont typeface="Arial"/>
                        <a:buChar char="•"/>
                        <a:tabLst>
                          <a:tab pos="457200" algn="l"/>
                        </a:tabLst>
                      </a:pPr>
                      <a:r>
                        <a:rPr lang="en-US" sz="1400" kern="1200" dirty="0" smtClean="0">
                          <a:solidFill>
                            <a:srgbClr val="000000"/>
                          </a:solidFill>
                          <a:effectLst/>
                          <a:latin typeface="Arial Rounded MT Bold" pitchFamily="34" charset="0"/>
                          <a:cs typeface="Arial"/>
                        </a:rPr>
                        <a:t>Overall</a:t>
                      </a:r>
                      <a:endParaRPr lang="en-US" sz="1000" dirty="0">
                        <a:effectLst/>
                        <a:latin typeface="Arial Rounded MT Bold" pitchFamily="34" charset="0"/>
                        <a:cs typeface="Times New Roman"/>
                      </a:endParaRPr>
                    </a:p>
                  </a:txBody>
                  <a:tcPr marL="80591" marR="80591" marT="40296" marB="402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r>
            </a:tbl>
          </a:graphicData>
        </a:graphic>
      </p:graphicFrame>
    </p:spTree>
    <p:extLst>
      <p:ext uri="{BB962C8B-B14F-4D97-AF65-F5344CB8AC3E}">
        <p14:creationId xmlns:p14="http://schemas.microsoft.com/office/powerpoint/2010/main" val="2247226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859"/>
            <a:ext cx="9144000" cy="1143000"/>
          </a:xfrm>
        </p:spPr>
        <p:txBody>
          <a:bodyPr>
            <a:normAutofit fontScale="90000"/>
          </a:bodyPr>
          <a:lstStyle/>
          <a:p>
            <a:r>
              <a:rPr lang="en-US" sz="5100" dirty="0">
                <a:solidFill>
                  <a:srgbClr val="7030A0"/>
                </a:solidFill>
              </a:rPr>
              <a:t>Example </a:t>
            </a:r>
            <a:r>
              <a:rPr lang="en-US" sz="5100" dirty="0" smtClean="0">
                <a:solidFill>
                  <a:srgbClr val="7030A0"/>
                </a:solidFill>
              </a:rPr>
              <a:t>#3: </a:t>
            </a:r>
            <a:r>
              <a:rPr lang="en-US" sz="3600" dirty="0">
                <a:solidFill>
                  <a:srgbClr val="7030A0"/>
                </a:solidFill>
              </a:rPr>
              <a:t/>
            </a:r>
            <a:br>
              <a:rPr lang="en-US" sz="3600" dirty="0">
                <a:solidFill>
                  <a:srgbClr val="7030A0"/>
                </a:solidFill>
              </a:rPr>
            </a:br>
            <a:r>
              <a:rPr lang="en-US" sz="4000" dirty="0">
                <a:solidFill>
                  <a:srgbClr val="7030A0"/>
                </a:solidFill>
              </a:rPr>
              <a:t>Modification of Existing Instrumentation</a:t>
            </a:r>
            <a:endParaRPr lang="en-US" sz="3600" dirty="0">
              <a:solidFill>
                <a:srgbClr val="7030A0"/>
              </a:solidFill>
            </a:endParaRPr>
          </a:p>
        </p:txBody>
      </p:sp>
      <p:sp>
        <p:nvSpPr>
          <p:cNvPr id="3" name="Content Placeholder 2"/>
          <p:cNvSpPr>
            <a:spLocks noGrp="1"/>
          </p:cNvSpPr>
          <p:nvPr>
            <p:ph sz="half" idx="1"/>
          </p:nvPr>
        </p:nvSpPr>
        <p:spPr>
          <a:xfrm>
            <a:off x="76200" y="1447800"/>
            <a:ext cx="4724400" cy="4525963"/>
          </a:xfrm>
        </p:spPr>
        <p:txBody>
          <a:bodyPr>
            <a:normAutofit fontScale="92500" lnSpcReduction="20000"/>
          </a:bodyPr>
          <a:lstStyle/>
          <a:p>
            <a:r>
              <a:rPr lang="en-US" sz="2600" b="1" dirty="0" smtClean="0"/>
              <a:t>Considerations </a:t>
            </a:r>
          </a:p>
          <a:p>
            <a:pPr marL="0" indent="0">
              <a:buNone/>
            </a:pPr>
            <a:r>
              <a:rPr lang="en-US" sz="2600" b="1" dirty="0"/>
              <a:t> </a:t>
            </a:r>
            <a:r>
              <a:rPr lang="en-US" sz="2600" b="1" dirty="0" smtClean="0"/>
              <a:t>    and Challenges:</a:t>
            </a:r>
          </a:p>
          <a:p>
            <a:pPr marL="0" indent="0">
              <a:buNone/>
            </a:pPr>
            <a:endParaRPr lang="en-US" sz="2400" b="1" dirty="0"/>
          </a:p>
          <a:p>
            <a:pPr marL="0" indent="0">
              <a:buNone/>
            </a:pPr>
            <a:endParaRPr lang="en-US" sz="2400" b="1" dirty="0" smtClean="0"/>
          </a:p>
          <a:p>
            <a:pPr marL="0" indent="0">
              <a:buNone/>
            </a:pPr>
            <a:endParaRPr lang="en-US" sz="2400" b="1" dirty="0" smtClean="0"/>
          </a:p>
          <a:p>
            <a:pPr marL="457200" lvl="1"/>
            <a:r>
              <a:rPr lang="en-US" sz="2600" dirty="0"/>
              <a:t>Clients find the specific factors helpful in pinpointing areas for improvement.</a:t>
            </a:r>
          </a:p>
          <a:p>
            <a:pPr marL="457200" lvl="1"/>
            <a:r>
              <a:rPr lang="en-US" sz="2600" dirty="0" smtClean="0"/>
              <a:t>Survey findings triangulate </a:t>
            </a:r>
            <a:r>
              <a:rPr lang="en-US" sz="2600" dirty="0"/>
              <a:t>with interview and focus group data.</a:t>
            </a:r>
          </a:p>
          <a:p>
            <a:pPr marL="457200" lvl="1"/>
            <a:r>
              <a:rPr lang="en-US" sz="2600" dirty="0" smtClean="0"/>
              <a:t>Inconsistency in sub-group reliability for dimensions.</a:t>
            </a:r>
          </a:p>
          <a:p>
            <a:pPr marL="457200" lvl="1"/>
            <a:r>
              <a:rPr lang="en-US" sz="2600" dirty="0" smtClean="0"/>
              <a:t>One or multiple methods.</a:t>
            </a:r>
            <a:endParaRPr lang="en-US" sz="2600" dirty="0"/>
          </a:p>
          <a:p>
            <a:pPr lvl="1"/>
            <a:endParaRPr lang="en-US" b="1" dirty="0"/>
          </a:p>
        </p:txBody>
      </p:sp>
      <p:graphicFrame>
        <p:nvGraphicFramePr>
          <p:cNvPr id="10" name="Table 9"/>
          <p:cNvGraphicFramePr>
            <a:graphicFrameLocks noGrp="1"/>
          </p:cNvGraphicFramePr>
          <p:nvPr>
            <p:extLst>
              <p:ext uri="{D42A27DB-BD31-4B8C-83A1-F6EECF244321}">
                <p14:modId xmlns:p14="http://schemas.microsoft.com/office/powerpoint/2010/main" val="2075063889"/>
              </p:ext>
            </p:extLst>
          </p:nvPr>
        </p:nvGraphicFramePr>
        <p:xfrm>
          <a:off x="4572000" y="3505200"/>
          <a:ext cx="3733800" cy="2759833"/>
        </p:xfrm>
        <a:graphic>
          <a:graphicData uri="http://schemas.openxmlformats.org/drawingml/2006/table">
            <a:tbl>
              <a:tblPr firstRow="1" firstCol="1" lastRow="1" lastCol="1" bandRow="1" bandCol="1"/>
              <a:tblGrid>
                <a:gridCol w="622300"/>
                <a:gridCol w="622300"/>
                <a:gridCol w="622300"/>
                <a:gridCol w="622300"/>
                <a:gridCol w="622300"/>
                <a:gridCol w="622300"/>
              </a:tblGrid>
              <a:tr h="219431">
                <a:tc gridSpan="6">
                  <a:txBody>
                    <a:bodyPr/>
                    <a:lstStyle/>
                    <a:p>
                      <a:pPr marL="0" marR="0" algn="ctr">
                        <a:lnSpc>
                          <a:spcPts val="1710"/>
                        </a:lnSpc>
                        <a:spcBef>
                          <a:spcPts val="0"/>
                        </a:spcBef>
                        <a:spcAft>
                          <a:spcPts val="0"/>
                        </a:spcAft>
                      </a:pPr>
                      <a:r>
                        <a:rPr lang="en-US" sz="1200" b="1" kern="1200" dirty="0">
                          <a:solidFill>
                            <a:srgbClr val="FFFFFF"/>
                          </a:solidFill>
                          <a:effectLst/>
                          <a:latin typeface="Arial Rounded MT Bold"/>
                          <a:ea typeface="Times New Roman"/>
                          <a:cs typeface="Arial"/>
                        </a:rPr>
                        <a:t>Year 1 Status</a:t>
                      </a:r>
                      <a:endParaRPr lang="en-US" sz="1100" dirty="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6543">
                <a:tc>
                  <a:txBody>
                    <a:bodyPr/>
                    <a:lstStyle/>
                    <a:p>
                      <a:pPr marL="0" marR="0">
                        <a:lnSpc>
                          <a:spcPct val="115000"/>
                        </a:lnSpc>
                        <a:spcBef>
                          <a:spcPts val="0"/>
                        </a:spcBef>
                        <a:spcAft>
                          <a:spcPts val="0"/>
                        </a:spcAft>
                      </a:pPr>
                      <a:r>
                        <a:rPr lang="en-US" sz="900" b="1" kern="1200">
                          <a:solidFill>
                            <a:srgbClr val="FFFFFF"/>
                          </a:solidFill>
                          <a:effectLst/>
                          <a:latin typeface="Arial Rounded MT Bold"/>
                          <a:ea typeface="Times New Roman"/>
                          <a:cs typeface="Arial"/>
                        </a:rPr>
                        <a:t>CI Strategy</a:t>
                      </a:r>
                      <a:endParaRPr lang="en-US" sz="1100">
                        <a:effectLst/>
                        <a:latin typeface="Calibri"/>
                        <a:ea typeface="Calibri"/>
                        <a:cs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tc>
                  <a:txBody>
                    <a:bodyPr/>
                    <a:lstStyle/>
                    <a:p>
                      <a:pPr marL="0" marR="0" algn="ctr">
                        <a:lnSpc>
                          <a:spcPct val="115000"/>
                        </a:lnSpc>
                        <a:spcBef>
                          <a:spcPts val="0"/>
                        </a:spcBef>
                        <a:spcAft>
                          <a:spcPts val="0"/>
                        </a:spcAft>
                      </a:pPr>
                      <a:r>
                        <a:rPr lang="en-US" sz="900" kern="1200">
                          <a:solidFill>
                            <a:srgbClr val="000000"/>
                          </a:solidFill>
                          <a:effectLst/>
                          <a:latin typeface="Arial Rounded MT Bold"/>
                          <a:ea typeface="Times New Roman"/>
                          <a:cs typeface="Arial"/>
                        </a:rPr>
                        <a:t>Govern-ance</a:t>
                      </a:r>
                      <a:endParaRPr lang="en-US" sz="1100">
                        <a:effectLst/>
                        <a:latin typeface="Calibri"/>
                        <a:ea typeface="Calibri"/>
                        <a:cs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900" kern="1200">
                          <a:solidFill>
                            <a:srgbClr val="000000"/>
                          </a:solidFill>
                          <a:effectLst/>
                          <a:latin typeface="Arial Rounded MT Bold"/>
                          <a:ea typeface="Times New Roman"/>
                          <a:cs typeface="Arial"/>
                        </a:rPr>
                        <a:t>Admini-stration</a:t>
                      </a:r>
                      <a:endParaRPr lang="en-US" sz="1100">
                        <a:effectLst/>
                        <a:latin typeface="Calibri"/>
                        <a:ea typeface="Calibri"/>
                        <a:cs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900" kern="1200" dirty="0" smtClean="0">
                          <a:solidFill>
                            <a:srgbClr val="000000"/>
                          </a:solidFill>
                          <a:effectLst/>
                          <a:latin typeface="Arial Rounded MT Bold"/>
                          <a:ea typeface="Times New Roman"/>
                          <a:cs typeface="Arial"/>
                        </a:rPr>
                        <a:t>Mutual-</a:t>
                      </a:r>
                      <a:r>
                        <a:rPr lang="en-US" sz="900" kern="1200" dirty="0" err="1" smtClean="0">
                          <a:solidFill>
                            <a:srgbClr val="000000"/>
                          </a:solidFill>
                          <a:effectLst/>
                          <a:latin typeface="Arial Rounded MT Bold"/>
                          <a:ea typeface="Times New Roman"/>
                          <a:cs typeface="Arial"/>
                        </a:rPr>
                        <a:t>ity</a:t>
                      </a:r>
                      <a:endParaRPr lang="en-US" sz="1100" dirty="0">
                        <a:effectLst/>
                        <a:latin typeface="Calibri"/>
                        <a:ea typeface="Calibri"/>
                        <a:cs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900" kern="1200">
                          <a:solidFill>
                            <a:srgbClr val="000000"/>
                          </a:solidFill>
                          <a:effectLst/>
                          <a:latin typeface="Arial Rounded MT Bold"/>
                          <a:ea typeface="Times New Roman"/>
                          <a:cs typeface="Arial"/>
                        </a:rPr>
                        <a:t>Norms</a:t>
                      </a:r>
                      <a:endParaRPr lang="en-US" sz="1100">
                        <a:effectLst/>
                        <a:latin typeface="Calibri"/>
                        <a:ea typeface="Calibri"/>
                        <a:cs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900" b="1" kern="1200">
                          <a:solidFill>
                            <a:srgbClr val="FFFFFF"/>
                          </a:solidFill>
                          <a:effectLst/>
                          <a:latin typeface="Arial Rounded MT Bold"/>
                          <a:ea typeface="Times New Roman"/>
                          <a:cs typeface="Arial"/>
                        </a:rPr>
                        <a:t>Overall</a:t>
                      </a:r>
                      <a:endParaRPr lang="en-US" sz="1100">
                        <a:effectLst/>
                        <a:latin typeface="Calibri"/>
                        <a:ea typeface="Calibri"/>
                        <a:cs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tr>
              <a:tr h="353563">
                <a:tc>
                  <a:txBody>
                    <a:bodyPr/>
                    <a:lstStyle/>
                    <a:p>
                      <a:pPr marL="0" marR="0">
                        <a:lnSpc>
                          <a:spcPct val="115000"/>
                        </a:lnSpc>
                        <a:spcBef>
                          <a:spcPts val="0"/>
                        </a:spcBef>
                        <a:spcAft>
                          <a:spcPts val="0"/>
                        </a:spcAft>
                      </a:pPr>
                      <a:r>
                        <a:rPr lang="en-US" sz="1000" b="1" kern="1200">
                          <a:solidFill>
                            <a:srgbClr val="FFFFFF"/>
                          </a:solidFill>
                          <a:effectLst/>
                          <a:latin typeface="Arial Rounded MT Bold"/>
                          <a:ea typeface="Times New Roman"/>
                          <a:cs typeface="Arial"/>
                        </a:rPr>
                        <a:t>CI1:</a:t>
                      </a:r>
                      <a:endParaRPr lang="en-US" sz="1100">
                        <a:effectLst/>
                        <a:latin typeface="Calibri"/>
                        <a:ea typeface="Calibri"/>
                        <a:cs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tc>
                  <a:txBody>
                    <a:bodyPr/>
                    <a:lstStyle/>
                    <a:p>
                      <a:pPr marL="0" marR="0" algn="ctr">
                        <a:lnSpc>
                          <a:spcPct val="115000"/>
                        </a:lnSpc>
                        <a:spcBef>
                          <a:spcPts val="0"/>
                        </a:spcBef>
                        <a:spcAft>
                          <a:spcPts val="0"/>
                        </a:spcAft>
                      </a:pPr>
                      <a:r>
                        <a:rPr lang="en-US" sz="1000" b="0" kern="1200" dirty="0">
                          <a:solidFill>
                            <a:srgbClr val="FF0000"/>
                          </a:solidFill>
                          <a:effectLst/>
                          <a:latin typeface="Arial Rounded MT Bold"/>
                          <a:ea typeface="Times New Roman"/>
                          <a:cs typeface="Arial"/>
                        </a:rPr>
                        <a:t>3.87</a:t>
                      </a:r>
                      <a:endParaRPr lang="en-US" sz="1100" b="0" dirty="0">
                        <a:solidFill>
                          <a:srgbClr val="FF0000"/>
                        </a:solidFill>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1000" b="0" kern="1200" dirty="0">
                          <a:solidFill>
                            <a:srgbClr val="000000"/>
                          </a:solidFill>
                          <a:effectLst/>
                          <a:latin typeface="Arial Rounded MT Bold"/>
                          <a:ea typeface="Times New Roman"/>
                          <a:cs typeface="Arial"/>
                        </a:rPr>
                        <a:t>3.87</a:t>
                      </a:r>
                      <a:endParaRPr lang="en-US" sz="1100" b="0" dirty="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a:txBody>
                    <a:bodyPr/>
                    <a:lstStyle/>
                    <a:p>
                      <a:pPr marL="0" marR="0" algn="ctr">
                        <a:lnSpc>
                          <a:spcPct val="115000"/>
                        </a:lnSpc>
                        <a:spcBef>
                          <a:spcPts val="0"/>
                        </a:spcBef>
                        <a:spcAft>
                          <a:spcPts val="0"/>
                        </a:spcAft>
                      </a:pPr>
                      <a:r>
                        <a:rPr lang="en-US" sz="1000" b="0" kern="1200">
                          <a:solidFill>
                            <a:srgbClr val="000000"/>
                          </a:solidFill>
                          <a:effectLst/>
                          <a:latin typeface="Arial Rounded MT Bold"/>
                          <a:ea typeface="Times New Roman"/>
                          <a:cs typeface="Arial"/>
                        </a:rPr>
                        <a:t>3.60</a:t>
                      </a:r>
                      <a:endParaRPr lang="en-US" sz="1100" b="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1000" b="0" kern="1200">
                          <a:solidFill>
                            <a:srgbClr val="000000"/>
                          </a:solidFill>
                          <a:effectLst/>
                          <a:latin typeface="Arial Rounded MT Bold"/>
                          <a:ea typeface="Times New Roman"/>
                          <a:cs typeface="Arial"/>
                        </a:rPr>
                        <a:t>3.80</a:t>
                      </a:r>
                      <a:endParaRPr lang="en-US" sz="1100" b="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a:txBody>
                    <a:bodyPr/>
                    <a:lstStyle/>
                    <a:p>
                      <a:pPr marL="0" marR="0" algn="ctr">
                        <a:lnSpc>
                          <a:spcPct val="115000"/>
                        </a:lnSpc>
                        <a:spcBef>
                          <a:spcPts val="0"/>
                        </a:spcBef>
                        <a:spcAft>
                          <a:spcPts val="0"/>
                        </a:spcAft>
                      </a:pPr>
                      <a:r>
                        <a:rPr lang="en-US" sz="1000" b="1" kern="1200">
                          <a:solidFill>
                            <a:srgbClr val="FFFFFF"/>
                          </a:solidFill>
                          <a:effectLst/>
                          <a:latin typeface="Arial Rounded MT Bold"/>
                          <a:ea typeface="Times New Roman"/>
                          <a:cs typeface="Arial"/>
                        </a:rPr>
                        <a:t>3.80</a:t>
                      </a:r>
                      <a:endParaRPr lang="en-US" sz="110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tr>
              <a:tr h="353563">
                <a:tc>
                  <a:txBody>
                    <a:bodyPr/>
                    <a:lstStyle/>
                    <a:p>
                      <a:pPr marL="0" marR="0">
                        <a:lnSpc>
                          <a:spcPct val="115000"/>
                        </a:lnSpc>
                        <a:spcBef>
                          <a:spcPts val="0"/>
                        </a:spcBef>
                        <a:spcAft>
                          <a:spcPts val="0"/>
                        </a:spcAft>
                      </a:pPr>
                      <a:r>
                        <a:rPr lang="en-US" sz="1000" b="1" kern="1200">
                          <a:solidFill>
                            <a:srgbClr val="FFFFFF"/>
                          </a:solidFill>
                          <a:effectLst/>
                          <a:latin typeface="Arial Rounded MT Bold"/>
                          <a:ea typeface="Times New Roman"/>
                          <a:cs typeface="Arial"/>
                        </a:rPr>
                        <a:t>CI2.1</a:t>
                      </a:r>
                      <a:endParaRPr lang="en-US" sz="1100">
                        <a:effectLst/>
                        <a:latin typeface="Calibri"/>
                        <a:ea typeface="Calibri"/>
                        <a:cs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tc>
                  <a:txBody>
                    <a:bodyPr/>
                    <a:lstStyle/>
                    <a:p>
                      <a:pPr marL="0" marR="0" algn="ctr">
                        <a:lnSpc>
                          <a:spcPct val="115000"/>
                        </a:lnSpc>
                        <a:spcBef>
                          <a:spcPts val="0"/>
                        </a:spcBef>
                        <a:spcAft>
                          <a:spcPts val="0"/>
                        </a:spcAft>
                      </a:pPr>
                      <a:r>
                        <a:rPr lang="en-US" sz="1000" b="0" kern="1200" dirty="0">
                          <a:solidFill>
                            <a:srgbClr val="000000"/>
                          </a:solidFill>
                          <a:effectLst/>
                          <a:latin typeface="Arial Rounded MT Bold"/>
                          <a:ea typeface="Times New Roman"/>
                          <a:cs typeface="Arial"/>
                        </a:rPr>
                        <a:t>3.36</a:t>
                      </a:r>
                      <a:endParaRPr lang="en-US" sz="1100" b="0" dirty="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1000" b="0" kern="1200" dirty="0">
                          <a:solidFill>
                            <a:srgbClr val="FF0000"/>
                          </a:solidFill>
                          <a:effectLst/>
                          <a:latin typeface="Arial Rounded MT Bold"/>
                          <a:ea typeface="Times New Roman"/>
                          <a:cs typeface="Arial"/>
                        </a:rPr>
                        <a:t>3.64</a:t>
                      </a:r>
                      <a:endParaRPr lang="en-US" sz="1100" b="0" dirty="0">
                        <a:solidFill>
                          <a:srgbClr val="FF0000"/>
                        </a:solidFill>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1000" b="0" kern="1200" dirty="0">
                          <a:solidFill>
                            <a:srgbClr val="000000"/>
                          </a:solidFill>
                          <a:effectLst/>
                          <a:latin typeface="Arial Rounded MT Bold"/>
                          <a:ea typeface="Times New Roman"/>
                          <a:cs typeface="Arial"/>
                        </a:rPr>
                        <a:t>3.64</a:t>
                      </a:r>
                      <a:endParaRPr lang="en-US" sz="1100" b="0" dirty="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1000" b="0" kern="1200">
                          <a:solidFill>
                            <a:srgbClr val="000000"/>
                          </a:solidFill>
                          <a:effectLst/>
                          <a:latin typeface="Arial Rounded MT Bold"/>
                          <a:ea typeface="Times New Roman"/>
                          <a:cs typeface="Arial"/>
                        </a:rPr>
                        <a:t>3.45</a:t>
                      </a:r>
                      <a:endParaRPr lang="en-US" sz="1100" b="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1000" b="1" kern="1200">
                          <a:solidFill>
                            <a:srgbClr val="FFFFFF"/>
                          </a:solidFill>
                          <a:effectLst/>
                          <a:latin typeface="Arial Rounded MT Bold"/>
                          <a:ea typeface="Times New Roman"/>
                          <a:cs typeface="Arial"/>
                        </a:rPr>
                        <a:t>3.52</a:t>
                      </a:r>
                      <a:endParaRPr lang="en-US" sz="110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tr>
              <a:tr h="353563">
                <a:tc>
                  <a:txBody>
                    <a:bodyPr/>
                    <a:lstStyle/>
                    <a:p>
                      <a:pPr marL="0" marR="0">
                        <a:lnSpc>
                          <a:spcPct val="115000"/>
                        </a:lnSpc>
                        <a:spcBef>
                          <a:spcPts val="0"/>
                        </a:spcBef>
                        <a:spcAft>
                          <a:spcPts val="0"/>
                        </a:spcAft>
                      </a:pPr>
                      <a:r>
                        <a:rPr lang="en-US" sz="1000" b="1" kern="1200" dirty="0">
                          <a:solidFill>
                            <a:srgbClr val="FFFFFF"/>
                          </a:solidFill>
                          <a:effectLst/>
                          <a:latin typeface="Arial Rounded MT Bold"/>
                          <a:ea typeface="Times New Roman"/>
                          <a:cs typeface="Arial"/>
                        </a:rPr>
                        <a:t>CI2.2</a:t>
                      </a:r>
                      <a:endParaRPr lang="en-US" sz="1100" dirty="0">
                        <a:effectLst/>
                        <a:latin typeface="Calibri"/>
                        <a:ea typeface="Calibri"/>
                        <a:cs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tc>
                  <a:txBody>
                    <a:bodyPr/>
                    <a:lstStyle/>
                    <a:p>
                      <a:pPr marL="0" marR="0" algn="ctr">
                        <a:lnSpc>
                          <a:spcPct val="115000"/>
                        </a:lnSpc>
                        <a:spcBef>
                          <a:spcPts val="0"/>
                        </a:spcBef>
                        <a:spcAft>
                          <a:spcPts val="0"/>
                        </a:spcAft>
                      </a:pPr>
                      <a:r>
                        <a:rPr lang="en-US" sz="1000" b="0" kern="1200">
                          <a:solidFill>
                            <a:srgbClr val="000000"/>
                          </a:solidFill>
                          <a:effectLst/>
                          <a:latin typeface="Arial Rounded MT Bold"/>
                          <a:ea typeface="Times New Roman"/>
                          <a:cs typeface="Arial"/>
                        </a:rPr>
                        <a:t>3.87</a:t>
                      </a:r>
                      <a:endParaRPr lang="en-US" sz="1100" b="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1000" b="0" kern="1200" dirty="0">
                          <a:solidFill>
                            <a:srgbClr val="FF0000"/>
                          </a:solidFill>
                          <a:effectLst/>
                          <a:latin typeface="Arial Rounded MT Bold"/>
                          <a:ea typeface="Times New Roman"/>
                          <a:cs typeface="Arial"/>
                        </a:rPr>
                        <a:t>3.80</a:t>
                      </a:r>
                      <a:endParaRPr lang="en-US" sz="1100" b="0" dirty="0">
                        <a:solidFill>
                          <a:srgbClr val="FF0000"/>
                        </a:solidFill>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a:txBody>
                    <a:bodyPr/>
                    <a:lstStyle/>
                    <a:p>
                      <a:pPr marL="0" marR="0" algn="ctr">
                        <a:lnSpc>
                          <a:spcPct val="115000"/>
                        </a:lnSpc>
                        <a:spcBef>
                          <a:spcPts val="0"/>
                        </a:spcBef>
                        <a:spcAft>
                          <a:spcPts val="0"/>
                        </a:spcAft>
                      </a:pPr>
                      <a:r>
                        <a:rPr lang="en-US" sz="1000" b="0" kern="1200" dirty="0">
                          <a:solidFill>
                            <a:srgbClr val="000000"/>
                          </a:solidFill>
                          <a:effectLst/>
                          <a:latin typeface="Arial Rounded MT Bold"/>
                          <a:ea typeface="Times New Roman"/>
                          <a:cs typeface="Arial"/>
                        </a:rPr>
                        <a:t>4.40</a:t>
                      </a:r>
                      <a:endParaRPr lang="en-US" sz="1100" b="0" dirty="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1000" b="0" kern="1200">
                          <a:solidFill>
                            <a:srgbClr val="000000"/>
                          </a:solidFill>
                          <a:effectLst/>
                          <a:latin typeface="Arial Rounded MT Bold"/>
                          <a:ea typeface="Times New Roman"/>
                          <a:cs typeface="Arial"/>
                        </a:rPr>
                        <a:t>4.40</a:t>
                      </a:r>
                      <a:endParaRPr lang="en-US" sz="1100" b="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a:txBody>
                    <a:bodyPr/>
                    <a:lstStyle/>
                    <a:p>
                      <a:pPr marL="0" marR="0" algn="ctr">
                        <a:lnSpc>
                          <a:spcPct val="115000"/>
                        </a:lnSpc>
                        <a:spcBef>
                          <a:spcPts val="0"/>
                        </a:spcBef>
                        <a:spcAft>
                          <a:spcPts val="0"/>
                        </a:spcAft>
                      </a:pPr>
                      <a:r>
                        <a:rPr lang="en-US" sz="1000" b="1" kern="1200">
                          <a:solidFill>
                            <a:srgbClr val="FFFFFF"/>
                          </a:solidFill>
                          <a:effectLst/>
                          <a:latin typeface="Arial Rounded MT Bold"/>
                          <a:ea typeface="Times New Roman"/>
                          <a:cs typeface="Arial"/>
                        </a:rPr>
                        <a:t>4.02</a:t>
                      </a:r>
                      <a:endParaRPr lang="en-US" sz="110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tr>
              <a:tr h="353563">
                <a:tc>
                  <a:txBody>
                    <a:bodyPr/>
                    <a:lstStyle/>
                    <a:p>
                      <a:pPr marL="0" marR="0">
                        <a:lnSpc>
                          <a:spcPct val="115000"/>
                        </a:lnSpc>
                        <a:spcBef>
                          <a:spcPts val="0"/>
                        </a:spcBef>
                        <a:spcAft>
                          <a:spcPts val="0"/>
                        </a:spcAft>
                      </a:pPr>
                      <a:r>
                        <a:rPr lang="en-US" sz="1000" b="1" kern="1200">
                          <a:solidFill>
                            <a:srgbClr val="FFFFFF"/>
                          </a:solidFill>
                          <a:effectLst/>
                          <a:latin typeface="Arial Rounded MT Bold"/>
                          <a:ea typeface="Times New Roman"/>
                          <a:cs typeface="Arial"/>
                        </a:rPr>
                        <a:t>CI2.3</a:t>
                      </a:r>
                      <a:endParaRPr lang="en-US" sz="1100">
                        <a:effectLst/>
                        <a:latin typeface="Calibri"/>
                        <a:ea typeface="Calibri"/>
                        <a:cs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tc>
                  <a:txBody>
                    <a:bodyPr/>
                    <a:lstStyle/>
                    <a:p>
                      <a:pPr marL="0" marR="0" algn="ctr">
                        <a:lnSpc>
                          <a:spcPct val="115000"/>
                        </a:lnSpc>
                        <a:spcBef>
                          <a:spcPts val="0"/>
                        </a:spcBef>
                        <a:spcAft>
                          <a:spcPts val="0"/>
                        </a:spcAft>
                      </a:pPr>
                      <a:r>
                        <a:rPr lang="en-US" sz="1000" b="0" kern="1200">
                          <a:solidFill>
                            <a:srgbClr val="000000"/>
                          </a:solidFill>
                          <a:effectLst/>
                          <a:latin typeface="Arial Rounded MT Bold"/>
                          <a:ea typeface="Times New Roman"/>
                          <a:cs typeface="Arial"/>
                        </a:rPr>
                        <a:t>4.17</a:t>
                      </a:r>
                      <a:endParaRPr lang="en-US" sz="1100" b="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1000" b="0" kern="1200" dirty="0">
                          <a:solidFill>
                            <a:srgbClr val="000000"/>
                          </a:solidFill>
                          <a:effectLst/>
                          <a:latin typeface="Arial Rounded MT Bold"/>
                          <a:ea typeface="Times New Roman"/>
                          <a:cs typeface="Arial"/>
                        </a:rPr>
                        <a:t>3.78</a:t>
                      </a:r>
                      <a:endParaRPr lang="en-US" sz="1100" b="0" dirty="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1000" b="0" kern="1200" dirty="0">
                          <a:solidFill>
                            <a:srgbClr val="000000"/>
                          </a:solidFill>
                          <a:effectLst/>
                          <a:latin typeface="Arial Rounded MT Bold"/>
                          <a:ea typeface="Times New Roman"/>
                          <a:cs typeface="Arial"/>
                        </a:rPr>
                        <a:t>4.00</a:t>
                      </a:r>
                      <a:endParaRPr lang="en-US" sz="1100" b="0" dirty="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1000" b="0" kern="1200">
                          <a:solidFill>
                            <a:srgbClr val="000000"/>
                          </a:solidFill>
                          <a:effectLst/>
                          <a:latin typeface="Arial Rounded MT Bold"/>
                          <a:ea typeface="Times New Roman"/>
                          <a:cs typeface="Arial"/>
                        </a:rPr>
                        <a:t>4.00</a:t>
                      </a:r>
                      <a:endParaRPr lang="en-US" sz="1100" b="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1000" b="1" kern="1200">
                          <a:solidFill>
                            <a:srgbClr val="FFFFFF"/>
                          </a:solidFill>
                          <a:effectLst/>
                          <a:latin typeface="Arial Rounded MT Bold"/>
                          <a:ea typeface="Times New Roman"/>
                          <a:cs typeface="Arial"/>
                        </a:rPr>
                        <a:t>3.98</a:t>
                      </a:r>
                      <a:endParaRPr lang="en-US" sz="110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tr>
              <a:tr h="353563">
                <a:tc>
                  <a:txBody>
                    <a:bodyPr/>
                    <a:lstStyle/>
                    <a:p>
                      <a:pPr marL="0" marR="0">
                        <a:lnSpc>
                          <a:spcPct val="115000"/>
                        </a:lnSpc>
                        <a:spcBef>
                          <a:spcPts val="0"/>
                        </a:spcBef>
                        <a:spcAft>
                          <a:spcPts val="0"/>
                        </a:spcAft>
                      </a:pPr>
                      <a:r>
                        <a:rPr lang="en-US" sz="1000" b="1" kern="1200">
                          <a:solidFill>
                            <a:srgbClr val="FFFFFF"/>
                          </a:solidFill>
                          <a:effectLst/>
                          <a:latin typeface="Arial Rounded MT Bold"/>
                          <a:ea typeface="Times New Roman"/>
                          <a:cs typeface="Arial"/>
                        </a:rPr>
                        <a:t>CI2.4</a:t>
                      </a:r>
                      <a:endParaRPr lang="en-US" sz="1100">
                        <a:effectLst/>
                        <a:latin typeface="Calibri"/>
                        <a:ea typeface="Calibri"/>
                        <a:cs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tc>
                  <a:txBody>
                    <a:bodyPr/>
                    <a:lstStyle/>
                    <a:p>
                      <a:pPr marL="0" marR="0" algn="ctr">
                        <a:lnSpc>
                          <a:spcPct val="115000"/>
                        </a:lnSpc>
                        <a:spcBef>
                          <a:spcPts val="0"/>
                        </a:spcBef>
                        <a:spcAft>
                          <a:spcPts val="0"/>
                        </a:spcAft>
                      </a:pPr>
                      <a:r>
                        <a:rPr lang="en-US" sz="1000" b="0" kern="1200">
                          <a:solidFill>
                            <a:srgbClr val="000000"/>
                          </a:solidFill>
                          <a:effectLst/>
                          <a:latin typeface="Arial Rounded MT Bold"/>
                          <a:ea typeface="Times New Roman"/>
                          <a:cs typeface="Arial"/>
                        </a:rPr>
                        <a:t>4.78</a:t>
                      </a:r>
                      <a:endParaRPr lang="en-US" sz="1100" b="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1000" b="0" kern="1200">
                          <a:solidFill>
                            <a:srgbClr val="000000"/>
                          </a:solidFill>
                          <a:effectLst/>
                          <a:latin typeface="Arial Rounded MT Bold"/>
                          <a:ea typeface="Times New Roman"/>
                          <a:cs typeface="Arial"/>
                        </a:rPr>
                        <a:t>4.33</a:t>
                      </a:r>
                      <a:endParaRPr lang="en-US" sz="1100" b="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a:txBody>
                    <a:bodyPr/>
                    <a:lstStyle/>
                    <a:p>
                      <a:pPr marL="0" marR="0" algn="ctr">
                        <a:lnSpc>
                          <a:spcPct val="115000"/>
                        </a:lnSpc>
                        <a:spcBef>
                          <a:spcPts val="0"/>
                        </a:spcBef>
                        <a:spcAft>
                          <a:spcPts val="0"/>
                        </a:spcAft>
                      </a:pPr>
                      <a:r>
                        <a:rPr lang="en-US" sz="1000" b="0" kern="1200" dirty="0">
                          <a:solidFill>
                            <a:srgbClr val="000000"/>
                          </a:solidFill>
                          <a:effectLst/>
                          <a:latin typeface="Arial Rounded MT Bold"/>
                          <a:ea typeface="Times New Roman"/>
                          <a:cs typeface="Arial"/>
                        </a:rPr>
                        <a:t>4.50</a:t>
                      </a:r>
                      <a:endParaRPr lang="en-US" sz="1100" b="0" dirty="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ct val="115000"/>
                        </a:lnSpc>
                        <a:spcBef>
                          <a:spcPts val="0"/>
                        </a:spcBef>
                        <a:spcAft>
                          <a:spcPts val="0"/>
                        </a:spcAft>
                      </a:pPr>
                      <a:r>
                        <a:rPr lang="en-US" sz="1000" b="0" kern="1200">
                          <a:solidFill>
                            <a:srgbClr val="000000"/>
                          </a:solidFill>
                          <a:effectLst/>
                          <a:latin typeface="Arial Rounded MT Bold"/>
                          <a:ea typeface="Times New Roman"/>
                          <a:cs typeface="Arial"/>
                        </a:rPr>
                        <a:t>5.00</a:t>
                      </a:r>
                      <a:endParaRPr lang="en-US" sz="1100" b="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a:txBody>
                    <a:bodyPr/>
                    <a:lstStyle/>
                    <a:p>
                      <a:pPr marL="0" marR="0" algn="ctr">
                        <a:lnSpc>
                          <a:spcPct val="115000"/>
                        </a:lnSpc>
                        <a:spcBef>
                          <a:spcPts val="0"/>
                        </a:spcBef>
                        <a:spcAft>
                          <a:spcPts val="0"/>
                        </a:spcAft>
                      </a:pPr>
                      <a:r>
                        <a:rPr lang="en-US" sz="1000" b="1" kern="1200">
                          <a:solidFill>
                            <a:srgbClr val="FFFFFF"/>
                          </a:solidFill>
                          <a:effectLst/>
                          <a:latin typeface="Arial Rounded MT Bold"/>
                          <a:ea typeface="Times New Roman"/>
                          <a:cs typeface="Arial"/>
                        </a:rPr>
                        <a:t>4.59</a:t>
                      </a:r>
                      <a:endParaRPr lang="en-US" sz="110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tr>
              <a:tr h="194707">
                <a:tc>
                  <a:txBody>
                    <a:bodyPr/>
                    <a:lstStyle/>
                    <a:p>
                      <a:pPr marL="0" marR="0">
                        <a:lnSpc>
                          <a:spcPts val="1475"/>
                        </a:lnSpc>
                        <a:spcBef>
                          <a:spcPts val="0"/>
                        </a:spcBef>
                        <a:spcAft>
                          <a:spcPts val="0"/>
                        </a:spcAft>
                      </a:pPr>
                      <a:r>
                        <a:rPr lang="en-US" sz="1000" b="1" kern="1200">
                          <a:solidFill>
                            <a:srgbClr val="FFFFFF"/>
                          </a:solidFill>
                          <a:effectLst/>
                          <a:latin typeface="Arial Rounded MT Bold"/>
                          <a:ea typeface="Times New Roman"/>
                          <a:cs typeface="Arial"/>
                        </a:rPr>
                        <a:t>CI3</a:t>
                      </a:r>
                      <a:endParaRPr lang="en-US" sz="1100">
                        <a:effectLst/>
                        <a:latin typeface="Calibri"/>
                        <a:ea typeface="Calibri"/>
                        <a:cs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030A0"/>
                    </a:solidFill>
                  </a:tcPr>
                </a:tc>
                <a:tc>
                  <a:txBody>
                    <a:bodyPr/>
                    <a:lstStyle/>
                    <a:p>
                      <a:pPr marL="0" marR="0" algn="ctr">
                        <a:lnSpc>
                          <a:spcPts val="1475"/>
                        </a:lnSpc>
                        <a:spcBef>
                          <a:spcPts val="0"/>
                        </a:spcBef>
                        <a:spcAft>
                          <a:spcPts val="0"/>
                        </a:spcAft>
                      </a:pPr>
                      <a:r>
                        <a:rPr lang="en-US" sz="1000" b="0" kern="1200">
                          <a:solidFill>
                            <a:srgbClr val="000000"/>
                          </a:solidFill>
                          <a:effectLst/>
                          <a:latin typeface="Arial Rounded MT Bold"/>
                          <a:ea typeface="Times New Roman"/>
                          <a:cs typeface="Arial"/>
                        </a:rPr>
                        <a:t>3.71</a:t>
                      </a:r>
                      <a:endParaRPr lang="en-US" sz="1100" b="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ts val="1475"/>
                        </a:lnSpc>
                        <a:spcBef>
                          <a:spcPts val="0"/>
                        </a:spcBef>
                        <a:spcAft>
                          <a:spcPts val="0"/>
                        </a:spcAft>
                      </a:pPr>
                      <a:r>
                        <a:rPr lang="en-US" sz="1000" b="0" kern="1200">
                          <a:solidFill>
                            <a:srgbClr val="000000"/>
                          </a:solidFill>
                          <a:effectLst/>
                          <a:latin typeface="Arial Rounded MT Bold"/>
                          <a:ea typeface="Times New Roman"/>
                          <a:cs typeface="Arial"/>
                        </a:rPr>
                        <a:t>3.67</a:t>
                      </a:r>
                      <a:endParaRPr lang="en-US" sz="1100" b="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ts val="1475"/>
                        </a:lnSpc>
                        <a:spcBef>
                          <a:spcPts val="0"/>
                        </a:spcBef>
                        <a:spcAft>
                          <a:spcPts val="0"/>
                        </a:spcAft>
                      </a:pPr>
                      <a:r>
                        <a:rPr lang="en-US" sz="1000" b="0" kern="1200" dirty="0">
                          <a:solidFill>
                            <a:srgbClr val="000000"/>
                          </a:solidFill>
                          <a:effectLst/>
                          <a:latin typeface="Arial Rounded MT Bold"/>
                          <a:ea typeface="Times New Roman"/>
                          <a:cs typeface="Arial"/>
                        </a:rPr>
                        <a:t>3.75</a:t>
                      </a:r>
                      <a:endParaRPr lang="en-US" sz="1100" b="0" dirty="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ts val="1475"/>
                        </a:lnSpc>
                        <a:spcBef>
                          <a:spcPts val="0"/>
                        </a:spcBef>
                        <a:spcAft>
                          <a:spcPts val="0"/>
                        </a:spcAft>
                      </a:pPr>
                      <a:r>
                        <a:rPr lang="en-US" sz="1000" b="0" kern="1200" dirty="0">
                          <a:solidFill>
                            <a:srgbClr val="000000"/>
                          </a:solidFill>
                          <a:effectLst/>
                          <a:latin typeface="Arial Rounded MT Bold"/>
                          <a:ea typeface="Times New Roman"/>
                          <a:cs typeface="Arial"/>
                        </a:rPr>
                        <a:t>3.88</a:t>
                      </a:r>
                      <a:endParaRPr lang="en-US" sz="1100" b="0" dirty="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5CDDF"/>
                    </a:solidFill>
                  </a:tcPr>
                </a:tc>
                <a:tc>
                  <a:txBody>
                    <a:bodyPr/>
                    <a:lstStyle/>
                    <a:p>
                      <a:pPr marL="0" marR="0" algn="ctr">
                        <a:lnSpc>
                          <a:spcPts val="1475"/>
                        </a:lnSpc>
                        <a:spcBef>
                          <a:spcPts val="0"/>
                        </a:spcBef>
                        <a:spcAft>
                          <a:spcPts val="0"/>
                        </a:spcAft>
                      </a:pPr>
                      <a:r>
                        <a:rPr lang="en-US" sz="1000" b="1" kern="1200">
                          <a:solidFill>
                            <a:srgbClr val="FFFFFF"/>
                          </a:solidFill>
                          <a:effectLst/>
                          <a:latin typeface="Arial Rounded MT Bold"/>
                          <a:ea typeface="Times New Roman"/>
                          <a:cs typeface="Arial"/>
                        </a:rPr>
                        <a:t>3.72</a:t>
                      </a:r>
                      <a:endParaRPr lang="en-US" sz="110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030A0"/>
                    </a:solidFill>
                  </a:tcPr>
                </a:tc>
              </a:tr>
              <a:tr h="194707">
                <a:tc>
                  <a:txBody>
                    <a:bodyPr/>
                    <a:lstStyle/>
                    <a:p>
                      <a:pPr marL="0" marR="0">
                        <a:lnSpc>
                          <a:spcPts val="1475"/>
                        </a:lnSpc>
                        <a:spcBef>
                          <a:spcPts val="0"/>
                        </a:spcBef>
                        <a:spcAft>
                          <a:spcPts val="0"/>
                        </a:spcAft>
                      </a:pPr>
                      <a:r>
                        <a:rPr lang="en-US" sz="1000" b="1" kern="1200">
                          <a:solidFill>
                            <a:srgbClr val="FFFFFF"/>
                          </a:solidFill>
                          <a:effectLst/>
                          <a:latin typeface="Arial Rounded MT Bold"/>
                          <a:ea typeface="Times New Roman"/>
                          <a:cs typeface="Arial"/>
                        </a:rPr>
                        <a:t>CI4</a:t>
                      </a:r>
                      <a:endParaRPr lang="en-US" sz="1100">
                        <a:effectLst/>
                        <a:latin typeface="Calibri"/>
                        <a:ea typeface="Calibri"/>
                        <a:cs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tc>
                  <a:txBody>
                    <a:bodyPr/>
                    <a:lstStyle/>
                    <a:p>
                      <a:pPr marL="0" marR="0" algn="ctr">
                        <a:lnSpc>
                          <a:spcPts val="1475"/>
                        </a:lnSpc>
                        <a:spcBef>
                          <a:spcPts val="0"/>
                        </a:spcBef>
                        <a:spcAft>
                          <a:spcPts val="0"/>
                        </a:spcAft>
                      </a:pPr>
                      <a:r>
                        <a:rPr lang="en-US" sz="1000" b="0" kern="1200" dirty="0">
                          <a:solidFill>
                            <a:srgbClr val="FF0000"/>
                          </a:solidFill>
                          <a:effectLst/>
                          <a:latin typeface="Arial Rounded MT Bold"/>
                          <a:ea typeface="Times New Roman"/>
                          <a:cs typeface="Arial"/>
                        </a:rPr>
                        <a:t>3.47</a:t>
                      </a:r>
                      <a:endParaRPr lang="en-US" sz="1100" b="0" dirty="0">
                        <a:solidFill>
                          <a:srgbClr val="FF0000"/>
                        </a:solidFill>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9"/>
                    </a:solidFill>
                  </a:tcPr>
                </a:tc>
                <a:tc>
                  <a:txBody>
                    <a:bodyPr/>
                    <a:lstStyle/>
                    <a:p>
                      <a:pPr marL="0" marR="0" algn="ctr">
                        <a:lnSpc>
                          <a:spcPts val="1475"/>
                        </a:lnSpc>
                        <a:spcBef>
                          <a:spcPts val="0"/>
                        </a:spcBef>
                        <a:spcAft>
                          <a:spcPts val="0"/>
                        </a:spcAft>
                      </a:pPr>
                      <a:r>
                        <a:rPr lang="en-US" sz="1000" b="0" kern="1200" dirty="0">
                          <a:solidFill>
                            <a:schemeClr val="bg1"/>
                          </a:solidFill>
                          <a:effectLst/>
                          <a:latin typeface="Arial Rounded MT Bold"/>
                          <a:ea typeface="Times New Roman"/>
                          <a:cs typeface="Arial"/>
                        </a:rPr>
                        <a:t>3.87</a:t>
                      </a:r>
                      <a:endParaRPr lang="en-US" sz="1100" b="0" dirty="0">
                        <a:solidFill>
                          <a:schemeClr val="bg1"/>
                        </a:solidFill>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marL="0" marR="0" algn="ctr">
                        <a:lnSpc>
                          <a:spcPts val="1475"/>
                        </a:lnSpc>
                        <a:spcBef>
                          <a:spcPts val="0"/>
                        </a:spcBef>
                        <a:spcAft>
                          <a:spcPts val="0"/>
                        </a:spcAft>
                      </a:pPr>
                      <a:r>
                        <a:rPr lang="en-US" sz="1000" b="0" kern="1200" dirty="0">
                          <a:solidFill>
                            <a:schemeClr val="bg1"/>
                          </a:solidFill>
                          <a:effectLst/>
                          <a:latin typeface="Arial Rounded MT Bold"/>
                          <a:ea typeface="Times New Roman"/>
                          <a:cs typeface="Arial"/>
                        </a:rPr>
                        <a:t>3.80</a:t>
                      </a:r>
                      <a:endParaRPr lang="en-US" sz="1100" b="0" dirty="0">
                        <a:solidFill>
                          <a:schemeClr val="bg1"/>
                        </a:solidFill>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marL="0" marR="0" algn="ctr">
                        <a:lnSpc>
                          <a:spcPts val="1475"/>
                        </a:lnSpc>
                        <a:spcBef>
                          <a:spcPts val="0"/>
                        </a:spcBef>
                        <a:spcAft>
                          <a:spcPts val="0"/>
                        </a:spcAft>
                      </a:pPr>
                      <a:r>
                        <a:rPr lang="en-US" sz="1000" b="0" kern="1200" dirty="0">
                          <a:solidFill>
                            <a:schemeClr val="bg1"/>
                          </a:solidFill>
                          <a:effectLst/>
                          <a:latin typeface="Arial Rounded MT Bold"/>
                          <a:ea typeface="Times New Roman"/>
                          <a:cs typeface="Arial"/>
                        </a:rPr>
                        <a:t>4.00</a:t>
                      </a:r>
                      <a:endParaRPr lang="en-US" sz="1100" b="0" dirty="0">
                        <a:solidFill>
                          <a:schemeClr val="bg1"/>
                        </a:solidFill>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0D9"/>
                    </a:solidFill>
                  </a:tcPr>
                </a:tc>
                <a:tc>
                  <a:txBody>
                    <a:bodyPr/>
                    <a:lstStyle/>
                    <a:p>
                      <a:pPr marL="0" marR="0" algn="ctr">
                        <a:lnSpc>
                          <a:spcPts val="1475"/>
                        </a:lnSpc>
                        <a:spcBef>
                          <a:spcPts val="0"/>
                        </a:spcBef>
                        <a:spcAft>
                          <a:spcPts val="0"/>
                        </a:spcAft>
                      </a:pPr>
                      <a:r>
                        <a:rPr lang="en-US" sz="1000" b="1" kern="1200" dirty="0">
                          <a:solidFill>
                            <a:srgbClr val="FFFFFF"/>
                          </a:solidFill>
                          <a:effectLst/>
                          <a:latin typeface="Arial Rounded MT Bold"/>
                          <a:ea typeface="Times New Roman"/>
                          <a:cs typeface="Arial"/>
                        </a:rPr>
                        <a:t>3.73</a:t>
                      </a:r>
                      <a:endParaRPr lang="en-US" sz="1100" dirty="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106355252"/>
              </p:ext>
            </p:extLst>
          </p:nvPr>
        </p:nvGraphicFramePr>
        <p:xfrm>
          <a:off x="2743200" y="1143000"/>
          <a:ext cx="5638801" cy="1995424"/>
        </p:xfrm>
        <a:graphic>
          <a:graphicData uri="http://schemas.openxmlformats.org/drawingml/2006/table">
            <a:tbl>
              <a:tblPr firstRow="1" bandRow="1"/>
              <a:tblGrid>
                <a:gridCol w="928998"/>
                <a:gridCol w="1024948"/>
                <a:gridCol w="833048"/>
                <a:gridCol w="894049"/>
                <a:gridCol w="928362"/>
                <a:gridCol w="1029396"/>
              </a:tblGrid>
              <a:tr h="512064">
                <a:tc>
                  <a:txBody>
                    <a:bodyPr/>
                    <a:lstStyle/>
                    <a:p>
                      <a:pPr marL="0" marR="0" algn="ctr">
                        <a:lnSpc>
                          <a:spcPct val="115000"/>
                        </a:lnSpc>
                        <a:spcBef>
                          <a:spcPts val="0"/>
                        </a:spcBef>
                        <a:spcAft>
                          <a:spcPts val="0"/>
                        </a:spcAft>
                      </a:pPr>
                      <a:r>
                        <a:rPr lang="en-US" sz="1200" b="1" kern="1200" dirty="0">
                          <a:solidFill>
                            <a:srgbClr val="FFFFFF"/>
                          </a:solidFill>
                          <a:effectLst/>
                          <a:latin typeface="Century Gothic"/>
                          <a:ea typeface="Times New Roman"/>
                          <a:cs typeface="Arial"/>
                        </a:rPr>
                        <a:t>Satisfaction - Outcomes</a:t>
                      </a:r>
                      <a:endParaRPr lang="en-US" sz="1100" dirty="0">
                        <a:effectLst/>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030A0"/>
                    </a:solidFill>
                  </a:tcPr>
                </a:tc>
                <a:tc>
                  <a:txBody>
                    <a:bodyPr/>
                    <a:lstStyle/>
                    <a:p>
                      <a:pPr marL="0" marR="0" algn="ctr">
                        <a:lnSpc>
                          <a:spcPct val="115000"/>
                        </a:lnSpc>
                        <a:spcBef>
                          <a:spcPts val="0"/>
                        </a:spcBef>
                        <a:spcAft>
                          <a:spcPts val="0"/>
                        </a:spcAft>
                      </a:pPr>
                      <a:r>
                        <a:rPr lang="en-US" sz="1200" b="1" kern="1200">
                          <a:solidFill>
                            <a:srgbClr val="FFFFFF"/>
                          </a:solidFill>
                          <a:effectLst/>
                          <a:latin typeface="Century Gothic"/>
                          <a:ea typeface="Times New Roman"/>
                          <a:cs typeface="Arial"/>
                        </a:rPr>
                        <a:t>Satisfaction - Process</a:t>
                      </a:r>
                      <a:endParaRPr lang="en-US" sz="11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030A0"/>
                    </a:solidFill>
                  </a:tcPr>
                </a:tc>
                <a:tc>
                  <a:txBody>
                    <a:bodyPr/>
                    <a:lstStyle/>
                    <a:p>
                      <a:pPr marL="0" marR="0" algn="ctr">
                        <a:lnSpc>
                          <a:spcPct val="115000"/>
                        </a:lnSpc>
                        <a:spcBef>
                          <a:spcPts val="0"/>
                        </a:spcBef>
                        <a:spcAft>
                          <a:spcPts val="0"/>
                        </a:spcAft>
                      </a:pPr>
                      <a:r>
                        <a:rPr lang="en-US" sz="1200" b="1" kern="1200">
                          <a:solidFill>
                            <a:srgbClr val="FFFFFF"/>
                          </a:solidFill>
                          <a:effectLst/>
                          <a:latin typeface="Century Gothic"/>
                          <a:ea typeface="Times New Roman"/>
                          <a:cs typeface="Arial"/>
                        </a:rPr>
                        <a:t>Commit-ment</a:t>
                      </a:r>
                      <a:endParaRPr lang="en-US" sz="11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030A0"/>
                    </a:solidFill>
                  </a:tcPr>
                </a:tc>
                <a:tc>
                  <a:txBody>
                    <a:bodyPr/>
                    <a:lstStyle/>
                    <a:p>
                      <a:pPr marL="0" marR="0" algn="ctr">
                        <a:lnSpc>
                          <a:spcPct val="115000"/>
                        </a:lnSpc>
                        <a:spcBef>
                          <a:spcPts val="0"/>
                        </a:spcBef>
                        <a:spcAft>
                          <a:spcPts val="0"/>
                        </a:spcAft>
                      </a:pPr>
                      <a:r>
                        <a:rPr lang="en-US" sz="1200" b="1" kern="1200">
                          <a:solidFill>
                            <a:srgbClr val="FFFFFF"/>
                          </a:solidFill>
                          <a:effectLst/>
                          <a:latin typeface="Century Gothic"/>
                          <a:ea typeface="Times New Roman"/>
                          <a:cs typeface="Arial"/>
                        </a:rPr>
                        <a:t>Efficiency</a:t>
                      </a:r>
                      <a:endParaRPr lang="en-US" sz="11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030A0"/>
                    </a:solidFill>
                  </a:tcPr>
                </a:tc>
                <a:tc>
                  <a:txBody>
                    <a:bodyPr/>
                    <a:lstStyle/>
                    <a:p>
                      <a:pPr marL="0" marR="0" algn="ctr">
                        <a:lnSpc>
                          <a:spcPct val="115000"/>
                        </a:lnSpc>
                        <a:spcBef>
                          <a:spcPts val="0"/>
                        </a:spcBef>
                        <a:spcAft>
                          <a:spcPts val="0"/>
                        </a:spcAft>
                      </a:pPr>
                      <a:r>
                        <a:rPr lang="en-US" sz="1200" b="1" kern="1200">
                          <a:solidFill>
                            <a:srgbClr val="FFFFFF"/>
                          </a:solidFill>
                          <a:effectLst/>
                          <a:latin typeface="Century Gothic"/>
                          <a:ea typeface="Times New Roman"/>
                          <a:cs typeface="Arial"/>
                        </a:rPr>
                        <a:t>Effective-ness</a:t>
                      </a:r>
                      <a:endParaRPr lang="en-US" sz="11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030A0"/>
                    </a:solidFill>
                  </a:tcPr>
                </a:tc>
                <a:tc>
                  <a:txBody>
                    <a:bodyPr/>
                    <a:lstStyle/>
                    <a:p>
                      <a:pPr marL="0" marR="0" algn="ctr">
                        <a:lnSpc>
                          <a:spcPct val="115000"/>
                        </a:lnSpc>
                        <a:spcBef>
                          <a:spcPts val="0"/>
                        </a:spcBef>
                        <a:spcAft>
                          <a:spcPts val="0"/>
                        </a:spcAft>
                      </a:pPr>
                      <a:r>
                        <a:rPr lang="en-US" sz="1200" b="1" kern="1200">
                          <a:solidFill>
                            <a:srgbClr val="FFFFFF"/>
                          </a:solidFill>
                          <a:effectLst/>
                          <a:latin typeface="Century Gothic"/>
                          <a:ea typeface="Times New Roman"/>
                          <a:cs typeface="Arial"/>
                        </a:rPr>
                        <a:t>Productivity</a:t>
                      </a:r>
                      <a:endParaRPr lang="en-US" sz="1100">
                        <a:effectLst/>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030A0"/>
                    </a:solidFill>
                  </a:tcPr>
                </a:tc>
              </a:tr>
              <a:tr h="370840">
                <a:tc>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4.20</a:t>
                      </a:r>
                      <a:endParaRPr lang="en-US" sz="1100">
                        <a:effectLst/>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marL="0" marR="0" algn="ctr">
                        <a:lnSpc>
                          <a:spcPct val="115000"/>
                        </a:lnSpc>
                        <a:spcBef>
                          <a:spcPts val="0"/>
                        </a:spcBef>
                        <a:spcAft>
                          <a:spcPts val="0"/>
                        </a:spcAft>
                      </a:pPr>
                      <a:r>
                        <a:rPr lang="en-US" sz="1400" kern="1200" dirty="0">
                          <a:solidFill>
                            <a:srgbClr val="000000"/>
                          </a:solidFill>
                          <a:effectLst/>
                          <a:latin typeface="Century Gothic"/>
                          <a:ea typeface="Times New Roman"/>
                          <a:cs typeface="Arial"/>
                        </a:rPr>
                        <a:t>4.10</a:t>
                      </a:r>
                      <a:endParaRPr lang="en-US" sz="1100" dirty="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4.49</a:t>
                      </a:r>
                      <a:endParaRPr lang="en-US" sz="11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4.19</a:t>
                      </a:r>
                      <a:endParaRPr lang="en-US" sz="11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4.15</a:t>
                      </a:r>
                      <a:endParaRPr lang="en-US" sz="11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4.16</a:t>
                      </a:r>
                      <a:endParaRPr lang="en-US" sz="1100">
                        <a:effectLst/>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r>
              <a:tr h="370840">
                <a:tc gridSpan="2">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3.94</a:t>
                      </a:r>
                      <a:endParaRPr lang="en-US" sz="1100">
                        <a:effectLst/>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hMerge="1">
                  <a:txBody>
                    <a:bodyPr/>
                    <a:lstStyle/>
                    <a:p>
                      <a:endParaRPr lang="en-US"/>
                    </a:p>
                  </a:txBody>
                  <a:tcPr/>
                </a:tc>
                <a:tc>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4.38</a:t>
                      </a:r>
                      <a:endParaRPr lang="en-US" sz="11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4.18</a:t>
                      </a:r>
                      <a:endParaRPr lang="en-US" sz="11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gridSpan="2">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4.09</a:t>
                      </a:r>
                      <a:endParaRPr lang="en-US" sz="11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hMerge="1">
                  <a:txBody>
                    <a:bodyPr/>
                    <a:lstStyle/>
                    <a:p>
                      <a:endParaRPr lang="en-US"/>
                    </a:p>
                  </a:txBody>
                  <a:tcPr/>
                </a:tc>
              </a:tr>
              <a:tr h="370840">
                <a:tc>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4.10</a:t>
                      </a:r>
                      <a:endParaRPr lang="en-US" sz="1100">
                        <a:effectLst/>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3.99</a:t>
                      </a:r>
                      <a:endParaRPr lang="en-US" sz="11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4.22</a:t>
                      </a:r>
                      <a:endParaRPr lang="en-US" sz="11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3.98</a:t>
                      </a:r>
                      <a:endParaRPr lang="en-US" sz="11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4.05</a:t>
                      </a:r>
                      <a:endParaRPr lang="en-US" sz="11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c>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3.94</a:t>
                      </a:r>
                      <a:endParaRPr lang="en-US" sz="1100">
                        <a:effectLst/>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DFEC"/>
                    </a:solidFill>
                  </a:tcPr>
                </a:tc>
              </a:tr>
              <a:tr h="370840">
                <a:tc>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3.84</a:t>
                      </a:r>
                      <a:endParaRPr lang="en-US" sz="1100">
                        <a:effectLst/>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3.73</a:t>
                      </a:r>
                      <a:endParaRPr lang="en-US" sz="11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4.44</a:t>
                      </a:r>
                      <a:endParaRPr lang="en-US" sz="11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a:txBody>
                    <a:bodyPr/>
                    <a:lstStyle/>
                    <a:p>
                      <a:pPr marL="0" marR="0" algn="ctr">
                        <a:lnSpc>
                          <a:spcPct val="115000"/>
                        </a:lnSpc>
                        <a:spcBef>
                          <a:spcPts val="0"/>
                        </a:spcBef>
                        <a:spcAft>
                          <a:spcPts val="0"/>
                        </a:spcAft>
                      </a:pPr>
                      <a:r>
                        <a:rPr lang="en-US" sz="1400" kern="1200">
                          <a:solidFill>
                            <a:srgbClr val="000000"/>
                          </a:solidFill>
                          <a:effectLst/>
                          <a:latin typeface="Century Gothic"/>
                          <a:ea typeface="Times New Roman"/>
                          <a:cs typeface="Arial"/>
                        </a:rPr>
                        <a:t>3.87</a:t>
                      </a:r>
                      <a:endParaRPr lang="en-US" sz="11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gridSpan="2">
                  <a:txBody>
                    <a:bodyPr/>
                    <a:lstStyle/>
                    <a:p>
                      <a:pPr marL="0" marR="0" algn="ctr">
                        <a:lnSpc>
                          <a:spcPct val="115000"/>
                        </a:lnSpc>
                        <a:spcBef>
                          <a:spcPts val="0"/>
                        </a:spcBef>
                        <a:spcAft>
                          <a:spcPts val="0"/>
                        </a:spcAft>
                      </a:pPr>
                      <a:r>
                        <a:rPr lang="en-US" sz="1400" kern="1200" dirty="0">
                          <a:solidFill>
                            <a:srgbClr val="000000"/>
                          </a:solidFill>
                          <a:effectLst/>
                          <a:latin typeface="Century Gothic"/>
                          <a:ea typeface="Times New Roman"/>
                          <a:cs typeface="Arial"/>
                        </a:rPr>
                        <a:t>3.88</a:t>
                      </a:r>
                      <a:endParaRPr lang="en-US" sz="1100" dirty="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8F0"/>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1150626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382000" cy="1399032"/>
          </a:xfrm>
        </p:spPr>
        <p:txBody>
          <a:bodyPr/>
          <a:lstStyle/>
          <a:p>
            <a:pPr algn="ctr"/>
            <a:r>
              <a:rPr lang="en-US" sz="3600" dirty="0" smtClean="0">
                <a:solidFill>
                  <a:srgbClr val="7030A0"/>
                </a:solidFill>
              </a:rPr>
              <a:t>Discussion</a:t>
            </a:r>
            <a:endParaRPr lang="en-US" sz="3600" dirty="0">
              <a:solidFill>
                <a:srgbClr val="7030A0"/>
              </a:solidFill>
            </a:endParaRPr>
          </a:p>
        </p:txBody>
      </p:sp>
      <p:sp>
        <p:nvSpPr>
          <p:cNvPr id="3" name="Content Placeholder 2"/>
          <p:cNvSpPr>
            <a:spLocks noGrp="1"/>
          </p:cNvSpPr>
          <p:nvPr>
            <p:ph idx="1"/>
          </p:nvPr>
        </p:nvSpPr>
        <p:spPr>
          <a:xfrm>
            <a:off x="152400" y="1219200"/>
            <a:ext cx="8229600" cy="5235608"/>
          </a:xfrm>
        </p:spPr>
        <p:txBody>
          <a:bodyPr>
            <a:noAutofit/>
          </a:bodyPr>
          <a:lstStyle/>
          <a:p>
            <a:r>
              <a:rPr lang="en-US" sz="2600" dirty="0" smtClean="0"/>
              <a:t>What does “collaboration” mean in the projects you work on?</a:t>
            </a:r>
          </a:p>
          <a:p>
            <a:pPr lvl="1"/>
            <a:r>
              <a:rPr lang="en-US" sz="2600" dirty="0" smtClean="0"/>
              <a:t>How will that information be used?</a:t>
            </a:r>
          </a:p>
          <a:p>
            <a:pPr lvl="1"/>
            <a:endParaRPr lang="en-US" sz="2600" dirty="0" smtClean="0"/>
          </a:p>
          <a:p>
            <a:r>
              <a:rPr lang="en-US" sz="2600" dirty="0" smtClean="0"/>
              <a:t>What approaches have you tried or are considering for evaluating collaboration in your projects? </a:t>
            </a:r>
          </a:p>
          <a:p>
            <a:pPr lvl="1"/>
            <a:r>
              <a:rPr lang="en-US" sz="2600" dirty="0" smtClean="0"/>
              <a:t>Why this approach?</a:t>
            </a:r>
          </a:p>
          <a:p>
            <a:pPr lvl="1"/>
            <a:r>
              <a:rPr lang="en-US" sz="2600" dirty="0" smtClean="0"/>
              <a:t>What are the strengths and challenges it presents?</a:t>
            </a:r>
          </a:p>
          <a:p>
            <a:pPr lvl="1"/>
            <a:endParaRPr lang="en-US" sz="2600" dirty="0" smtClean="0"/>
          </a:p>
          <a:p>
            <a:r>
              <a:rPr lang="en-US" sz="2600" dirty="0" smtClean="0"/>
              <a:t>What resources have been most helpful to you for evaluating collaboration?</a:t>
            </a:r>
            <a:endParaRPr lang="en-US" sz="2600" dirty="0"/>
          </a:p>
        </p:txBody>
      </p:sp>
    </p:spTree>
    <p:extLst>
      <p:ext uri="{BB962C8B-B14F-4D97-AF65-F5344CB8AC3E}">
        <p14:creationId xmlns:p14="http://schemas.microsoft.com/office/powerpoint/2010/main" val="3332945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382000" cy="1399032"/>
          </a:xfrm>
        </p:spPr>
        <p:txBody>
          <a:bodyPr/>
          <a:lstStyle/>
          <a:p>
            <a:pPr algn="ctr"/>
            <a:r>
              <a:rPr lang="en-US" sz="3200" dirty="0" smtClean="0">
                <a:solidFill>
                  <a:srgbClr val="7030A0"/>
                </a:solidFill>
              </a:rPr>
              <a:t>Contact Information</a:t>
            </a:r>
            <a:endParaRPr lang="en-US" sz="3200" dirty="0">
              <a:solidFill>
                <a:srgbClr val="7030A0"/>
              </a:solidFill>
            </a:endParaRPr>
          </a:p>
        </p:txBody>
      </p:sp>
      <p:sp>
        <p:nvSpPr>
          <p:cNvPr id="3" name="Content Placeholder 2"/>
          <p:cNvSpPr>
            <a:spLocks noGrp="1"/>
          </p:cNvSpPr>
          <p:nvPr>
            <p:ph idx="1"/>
          </p:nvPr>
        </p:nvSpPr>
        <p:spPr>
          <a:xfrm>
            <a:off x="457200" y="1143000"/>
            <a:ext cx="8229600" cy="5311808"/>
          </a:xfrm>
        </p:spPr>
        <p:txBody>
          <a:bodyPr>
            <a:noAutofit/>
          </a:bodyPr>
          <a:lstStyle/>
          <a:p>
            <a:pPr marL="0" indent="0">
              <a:buNone/>
            </a:pPr>
            <a:r>
              <a:rPr lang="en-US" sz="1600" b="1" dirty="0" err="1" smtClean="0"/>
              <a:t>Cindi</a:t>
            </a:r>
            <a:r>
              <a:rPr lang="en-US" sz="1600" b="1" dirty="0" smtClean="0"/>
              <a:t> Dunn and Amy </a:t>
            </a:r>
            <a:r>
              <a:rPr lang="en-US" sz="1600" b="1" dirty="0" err="1" smtClean="0"/>
              <a:t>Hilgendorf</a:t>
            </a:r>
            <a:endParaRPr lang="en-US" sz="1600" b="1" dirty="0" smtClean="0"/>
          </a:p>
          <a:p>
            <a:pPr marL="400050" lvl="1" indent="0">
              <a:buNone/>
            </a:pPr>
            <a:r>
              <a:rPr lang="en-US" sz="1600" dirty="0" smtClean="0"/>
              <a:t>Office of Educational Innovation and Evaluation</a:t>
            </a:r>
          </a:p>
          <a:p>
            <a:pPr marL="400050" lvl="1" indent="0">
              <a:buNone/>
            </a:pPr>
            <a:r>
              <a:rPr lang="en-US" sz="1600" dirty="0" smtClean="0"/>
              <a:t>College of Education, Kansas State University</a:t>
            </a:r>
          </a:p>
          <a:p>
            <a:pPr marL="400050" lvl="1" indent="0">
              <a:buNone/>
            </a:pPr>
            <a:r>
              <a:rPr lang="en-US" sz="1600" dirty="0" smtClean="0"/>
              <a:t>2323 Anderson Ave., Suite 220</a:t>
            </a:r>
          </a:p>
          <a:p>
            <a:pPr marL="400050" lvl="1" indent="0">
              <a:buNone/>
            </a:pPr>
            <a:r>
              <a:rPr lang="en-US" sz="1600" dirty="0" smtClean="0"/>
              <a:t>Manhattan, KS 66502</a:t>
            </a:r>
          </a:p>
          <a:p>
            <a:pPr marL="400050" lvl="1" indent="0">
              <a:buNone/>
            </a:pPr>
            <a:r>
              <a:rPr lang="en-US" sz="1600" dirty="0" err="1" smtClean="0"/>
              <a:t>Cindi</a:t>
            </a:r>
            <a:r>
              <a:rPr lang="en-US" sz="1600" dirty="0" smtClean="0"/>
              <a:t> Phone: </a:t>
            </a:r>
            <a:r>
              <a:rPr lang="en-US" sz="1600" dirty="0" smtClean="0"/>
              <a:t>	785.532.1651 	</a:t>
            </a:r>
            <a:r>
              <a:rPr lang="en-US" sz="1600" dirty="0" err="1" smtClean="0"/>
              <a:t>Cindi</a:t>
            </a:r>
            <a:r>
              <a:rPr lang="en-US" sz="1600" dirty="0" smtClean="0"/>
              <a:t> </a:t>
            </a:r>
            <a:r>
              <a:rPr lang="en-US" sz="1600" dirty="0" smtClean="0"/>
              <a:t>email: </a:t>
            </a:r>
            <a:r>
              <a:rPr lang="en-US" sz="1600" dirty="0" smtClean="0"/>
              <a:t>    </a:t>
            </a:r>
            <a:r>
              <a:rPr lang="en-US" sz="1600" u="sng" dirty="0" smtClean="0"/>
              <a:t>ckdunn@k-state.edu</a:t>
            </a:r>
            <a:endParaRPr lang="en-US" sz="1600" u="sng" dirty="0" smtClean="0"/>
          </a:p>
          <a:p>
            <a:pPr marL="400050" lvl="1" indent="0">
              <a:buNone/>
            </a:pPr>
            <a:r>
              <a:rPr lang="en-US" sz="1600" dirty="0" smtClean="0"/>
              <a:t>Amy Phone: </a:t>
            </a:r>
            <a:r>
              <a:rPr lang="en-US" sz="1600" dirty="0" smtClean="0"/>
              <a:t>	785.532.5538  	Amy </a:t>
            </a:r>
            <a:r>
              <a:rPr lang="en-US" sz="1600" dirty="0" smtClean="0"/>
              <a:t>email: </a:t>
            </a:r>
            <a:r>
              <a:rPr lang="en-US" sz="1600" dirty="0" smtClean="0"/>
              <a:t>     </a:t>
            </a:r>
            <a:r>
              <a:rPr lang="en-US" sz="1600" u="sng" dirty="0" smtClean="0"/>
              <a:t>aehilgen@k-state.edu</a:t>
            </a:r>
            <a:endParaRPr lang="en-US" sz="1600" u="sng" dirty="0" smtClean="0"/>
          </a:p>
          <a:p>
            <a:pPr marL="400050" lvl="1" indent="0">
              <a:buNone/>
            </a:pPr>
            <a:r>
              <a:rPr lang="en-US" sz="1600" dirty="0" smtClean="0"/>
              <a:t>www.oeie.ksu.edu</a:t>
            </a:r>
            <a:endParaRPr lang="en-US" sz="1600" dirty="0" smtClean="0"/>
          </a:p>
          <a:p>
            <a:pPr marL="0" indent="0">
              <a:buNone/>
            </a:pPr>
            <a:endParaRPr lang="en-US" sz="1600" dirty="0" smtClean="0"/>
          </a:p>
          <a:p>
            <a:pPr marL="0" indent="0">
              <a:buNone/>
            </a:pPr>
            <a:r>
              <a:rPr lang="en-US" sz="1600" b="1" dirty="0" smtClean="0"/>
              <a:t>Christa Smith</a:t>
            </a:r>
          </a:p>
          <a:p>
            <a:pPr marL="297180" lvl="1" indent="0">
              <a:buNone/>
            </a:pPr>
            <a:r>
              <a:rPr lang="en-US" sz="1600" dirty="0" smtClean="0"/>
              <a:t>Washburn </a:t>
            </a:r>
            <a:r>
              <a:rPr lang="en-US" sz="1600" dirty="0"/>
              <a:t>University</a:t>
            </a:r>
          </a:p>
          <a:p>
            <a:pPr marL="297180" lvl="1" indent="0">
              <a:buNone/>
            </a:pPr>
            <a:r>
              <a:rPr lang="en-US" sz="1600" dirty="0"/>
              <a:t>1700 SW College </a:t>
            </a:r>
            <a:r>
              <a:rPr lang="en-US" sz="1600" dirty="0" smtClean="0"/>
              <a:t>Ave </a:t>
            </a:r>
          </a:p>
          <a:p>
            <a:pPr marL="297180" lvl="1" indent="0">
              <a:buNone/>
            </a:pPr>
            <a:r>
              <a:rPr lang="en-US" sz="1600" dirty="0" smtClean="0"/>
              <a:t>Lower </a:t>
            </a:r>
            <a:r>
              <a:rPr lang="en-US" sz="1600" dirty="0"/>
              <a:t>Level, BTAC</a:t>
            </a:r>
          </a:p>
          <a:p>
            <a:pPr marL="297180" lvl="1" indent="0">
              <a:buNone/>
            </a:pPr>
            <a:r>
              <a:rPr lang="en-US" sz="1600" dirty="0"/>
              <a:t>Topeka, KS 66621</a:t>
            </a:r>
          </a:p>
          <a:p>
            <a:pPr marL="297180" lvl="1" indent="0">
              <a:buNone/>
            </a:pPr>
            <a:r>
              <a:rPr lang="en-US" sz="1600" dirty="0" smtClean="0"/>
              <a:t>785-670-2288</a:t>
            </a:r>
          </a:p>
          <a:p>
            <a:pPr marL="297180" lvl="1" indent="0">
              <a:buNone/>
            </a:pPr>
            <a:r>
              <a:rPr lang="en-US" sz="1600" u="sng" dirty="0" smtClean="0"/>
              <a:t>christa.smith@washburn.edu</a:t>
            </a:r>
            <a:endParaRPr lang="en-US" sz="1600" u="sng" dirty="0"/>
          </a:p>
          <a:p>
            <a:pPr marL="297180" lvl="1" indent="0">
              <a:buNone/>
            </a:pPr>
            <a:r>
              <a:rPr lang="en-US" sz="1600" dirty="0"/>
              <a:t>www.washburn.edu</a:t>
            </a:r>
          </a:p>
        </p:txBody>
      </p:sp>
    </p:spTree>
    <p:extLst>
      <p:ext uri="{BB962C8B-B14F-4D97-AF65-F5344CB8AC3E}">
        <p14:creationId xmlns:p14="http://schemas.microsoft.com/office/powerpoint/2010/main" val="4090177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8458200" cy="1066800"/>
          </a:xfrm>
        </p:spPr>
        <p:txBody>
          <a:bodyPr/>
          <a:lstStyle/>
          <a:p>
            <a:pPr algn="ctr"/>
            <a:r>
              <a:rPr lang="en-US" sz="3600" dirty="0" smtClean="0">
                <a:solidFill>
                  <a:srgbClr val="7030A0"/>
                </a:solidFill>
              </a:rPr>
              <a:t>Purpose of Session</a:t>
            </a:r>
            <a:endParaRPr lang="en-US" sz="3600" dirty="0">
              <a:solidFill>
                <a:srgbClr val="7030A0"/>
              </a:solidFill>
            </a:endParaRPr>
          </a:p>
        </p:txBody>
      </p:sp>
      <p:sp>
        <p:nvSpPr>
          <p:cNvPr id="2" name="Content Placeholder 1"/>
          <p:cNvSpPr>
            <a:spLocks noGrp="1"/>
          </p:cNvSpPr>
          <p:nvPr>
            <p:ph idx="1"/>
          </p:nvPr>
        </p:nvSpPr>
        <p:spPr>
          <a:xfrm>
            <a:off x="152400" y="1676400"/>
            <a:ext cx="8153400" cy="4511040"/>
          </a:xfrm>
          <a:ln>
            <a:solidFill>
              <a:schemeClr val="tx2"/>
            </a:solidFill>
          </a:ln>
        </p:spPr>
        <p:txBody>
          <a:bodyPr>
            <a:normAutofit/>
          </a:bodyPr>
          <a:lstStyle/>
          <a:p>
            <a:pPr algn="ctr"/>
            <a:r>
              <a:rPr lang="en-US" sz="2400" dirty="0" smtClean="0"/>
              <a:t>In tracing the development of strategies for evaluating collaboration, we will provide a foundation for considering such evaluation in your own work. </a:t>
            </a:r>
          </a:p>
          <a:p>
            <a:pPr algn="ctr"/>
            <a:endParaRPr lang="en-US" sz="2400" dirty="0" smtClean="0"/>
          </a:p>
          <a:p>
            <a:pPr algn="ctr"/>
            <a:r>
              <a:rPr lang="en-US" sz="2400" dirty="0" smtClean="0"/>
              <a:t>We will discuss a few approaches that we have taken for projects of different focuses, goals, and scope, and the questions we considered to decide on these approaches. We will share lessons learned and pose thought-provoking questions to facilitate an exchange of ideas.</a:t>
            </a:r>
            <a:endParaRPr lang="en-US" sz="2400" dirty="0"/>
          </a:p>
        </p:txBody>
      </p:sp>
    </p:spTree>
    <p:extLst>
      <p:ext uri="{BB962C8B-B14F-4D97-AF65-F5344CB8AC3E}">
        <p14:creationId xmlns:p14="http://schemas.microsoft.com/office/powerpoint/2010/main" val="1216397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65" y="13447"/>
            <a:ext cx="8449235" cy="1066800"/>
          </a:xfrm>
        </p:spPr>
        <p:txBody>
          <a:bodyPr/>
          <a:lstStyle/>
          <a:p>
            <a:pPr algn="ctr"/>
            <a:r>
              <a:rPr lang="en-US" sz="3600" dirty="0" smtClean="0">
                <a:solidFill>
                  <a:srgbClr val="7030A0"/>
                </a:solidFill>
              </a:rPr>
              <a:t>General Considerations</a:t>
            </a:r>
            <a:endParaRPr lang="en-US" sz="3600" dirty="0">
              <a:solidFill>
                <a:srgbClr val="7030A0"/>
              </a:solidFill>
            </a:endParaRPr>
          </a:p>
        </p:txBody>
      </p:sp>
      <p:sp>
        <p:nvSpPr>
          <p:cNvPr id="2" name="Content Placeholder 1"/>
          <p:cNvSpPr>
            <a:spLocks noGrp="1"/>
          </p:cNvSpPr>
          <p:nvPr>
            <p:ph idx="1"/>
          </p:nvPr>
        </p:nvSpPr>
        <p:spPr>
          <a:xfrm>
            <a:off x="838200" y="1371600"/>
            <a:ext cx="7680960" cy="5181600"/>
          </a:xfrm>
        </p:spPr>
        <p:txBody>
          <a:bodyPr>
            <a:normAutofit/>
          </a:bodyPr>
          <a:lstStyle/>
          <a:p>
            <a:r>
              <a:rPr lang="en-US" sz="2400" dirty="0" smtClean="0"/>
              <a:t>How to define collaboration?</a:t>
            </a:r>
          </a:p>
          <a:p>
            <a:pPr lvl="1"/>
            <a:r>
              <a:rPr lang="en-US" sz="2400" dirty="0" smtClean="0"/>
              <a:t>Who are the collaborators?</a:t>
            </a:r>
          </a:p>
          <a:p>
            <a:pPr lvl="1"/>
            <a:r>
              <a:rPr lang="en-US" sz="2400" dirty="0" smtClean="0"/>
              <a:t>What is the goal of their collaboration?</a:t>
            </a:r>
          </a:p>
          <a:p>
            <a:r>
              <a:rPr lang="en-US" sz="2400" dirty="0" smtClean="0"/>
              <a:t>How will this information be used?</a:t>
            </a:r>
          </a:p>
          <a:p>
            <a:pPr lvl="1"/>
            <a:r>
              <a:rPr lang="en-US" sz="2400" dirty="0" smtClean="0"/>
              <a:t>For reporting towards a program goal?</a:t>
            </a:r>
          </a:p>
          <a:p>
            <a:pPr lvl="1"/>
            <a:r>
              <a:rPr lang="en-US" sz="2400" dirty="0" smtClean="0"/>
              <a:t>For program improvement?</a:t>
            </a:r>
          </a:p>
          <a:p>
            <a:r>
              <a:rPr lang="en-US" sz="2400" dirty="0" smtClean="0"/>
              <a:t>What is the scope of the program?</a:t>
            </a:r>
          </a:p>
          <a:p>
            <a:pPr lvl="1"/>
            <a:r>
              <a:rPr lang="en-US" sz="2400" dirty="0" smtClean="0"/>
              <a:t>Budget? Timeline?</a:t>
            </a:r>
          </a:p>
          <a:p>
            <a:pPr lvl="1"/>
            <a:r>
              <a:rPr lang="en-US" sz="2400" dirty="0" smtClean="0"/>
              <a:t>Number of collaborators?</a:t>
            </a:r>
          </a:p>
          <a:p>
            <a:pPr lvl="1"/>
            <a:r>
              <a:rPr lang="en-US" sz="2400" dirty="0" smtClean="0"/>
              <a:t>Available sources of information?</a:t>
            </a:r>
            <a:endParaRPr lang="en-US" sz="2400" dirty="0"/>
          </a:p>
        </p:txBody>
      </p:sp>
    </p:spTree>
    <p:extLst>
      <p:ext uri="{BB962C8B-B14F-4D97-AF65-F5344CB8AC3E}">
        <p14:creationId xmlns:p14="http://schemas.microsoft.com/office/powerpoint/2010/main" val="2455730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 y="26894"/>
            <a:ext cx="9067800" cy="1399032"/>
          </a:xfrm>
        </p:spPr>
        <p:txBody>
          <a:bodyPr>
            <a:normAutofit/>
          </a:bodyPr>
          <a:lstStyle/>
          <a:p>
            <a:r>
              <a:rPr lang="en-US" dirty="0" smtClean="0">
                <a:solidFill>
                  <a:srgbClr val="7030A0"/>
                </a:solidFill>
              </a:rPr>
              <a:t>Example #1: </a:t>
            </a:r>
            <a:br>
              <a:rPr lang="en-US" dirty="0" smtClean="0">
                <a:solidFill>
                  <a:srgbClr val="7030A0"/>
                </a:solidFill>
              </a:rPr>
            </a:br>
            <a:r>
              <a:rPr lang="en-US" sz="3600" dirty="0" smtClean="0">
                <a:solidFill>
                  <a:srgbClr val="7030A0"/>
                </a:solidFill>
              </a:rPr>
              <a:t>Offerings and Limitations of Archival Data</a:t>
            </a:r>
            <a:endParaRPr lang="en-US" sz="3600" dirty="0">
              <a:solidFill>
                <a:srgbClr val="7030A0"/>
              </a:solidFill>
            </a:endParaRPr>
          </a:p>
        </p:txBody>
      </p:sp>
      <p:sp>
        <p:nvSpPr>
          <p:cNvPr id="3" name="Content Placeholder 2"/>
          <p:cNvSpPr>
            <a:spLocks noGrp="1"/>
          </p:cNvSpPr>
          <p:nvPr>
            <p:ph idx="1"/>
          </p:nvPr>
        </p:nvSpPr>
        <p:spPr>
          <a:xfrm>
            <a:off x="457200" y="1676400"/>
            <a:ext cx="8229600" cy="4953000"/>
          </a:xfrm>
        </p:spPr>
        <p:txBody>
          <a:bodyPr>
            <a:noAutofit/>
          </a:bodyPr>
          <a:lstStyle/>
          <a:p>
            <a:r>
              <a:rPr lang="en-US" b="1" dirty="0" smtClean="0"/>
              <a:t>Collaboration: </a:t>
            </a:r>
          </a:p>
          <a:p>
            <a:pPr lvl="1"/>
            <a:r>
              <a:rPr lang="en-US" sz="2200" dirty="0" smtClean="0"/>
              <a:t>Collaboration among project members to further research, inform education, and extend findings to broader audiences</a:t>
            </a:r>
          </a:p>
          <a:p>
            <a:pPr lvl="2"/>
            <a:r>
              <a:rPr lang="en-US" sz="2200" dirty="0" smtClean="0"/>
              <a:t>Reporting</a:t>
            </a:r>
          </a:p>
          <a:p>
            <a:pPr lvl="2"/>
            <a:r>
              <a:rPr lang="en-US" sz="2200" dirty="0" smtClean="0"/>
              <a:t>Project improvement</a:t>
            </a:r>
          </a:p>
          <a:p>
            <a:r>
              <a:rPr lang="en-US" b="1" dirty="0" smtClean="0"/>
              <a:t>Approach: </a:t>
            </a:r>
          </a:p>
          <a:p>
            <a:pPr lvl="1"/>
            <a:r>
              <a:rPr lang="en-US" sz="2200" dirty="0" smtClean="0"/>
              <a:t>Archival review of project members’ submitted statements of work (~baseline)</a:t>
            </a:r>
          </a:p>
          <a:p>
            <a:pPr lvl="1"/>
            <a:r>
              <a:rPr lang="en-US" sz="2200" dirty="0" smtClean="0"/>
              <a:t>Compare to responses of annual collaboration survey</a:t>
            </a:r>
          </a:p>
          <a:p>
            <a:pPr lvl="1"/>
            <a:r>
              <a:rPr lang="en-US" sz="2200" dirty="0" smtClean="0"/>
              <a:t>Social Network Analysis</a:t>
            </a:r>
          </a:p>
          <a:p>
            <a:pPr lvl="2"/>
            <a:r>
              <a:rPr lang="en-US" sz="2200" dirty="0" smtClean="0"/>
              <a:t>Visual patterns</a:t>
            </a:r>
          </a:p>
          <a:p>
            <a:pPr lvl="2"/>
            <a:r>
              <a:rPr lang="en-US" sz="2200" dirty="0" smtClean="0"/>
              <a:t>Network and node level measures</a:t>
            </a:r>
          </a:p>
        </p:txBody>
      </p:sp>
    </p:spTree>
    <p:extLst>
      <p:ext uri="{BB962C8B-B14F-4D97-AF65-F5344CB8AC3E}">
        <p14:creationId xmlns:p14="http://schemas.microsoft.com/office/powerpoint/2010/main" val="784629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859"/>
            <a:ext cx="9144000" cy="1143000"/>
          </a:xfrm>
        </p:spPr>
        <p:txBody>
          <a:bodyPr>
            <a:normAutofit fontScale="90000"/>
          </a:bodyPr>
          <a:lstStyle/>
          <a:p>
            <a:r>
              <a:rPr lang="en-US" sz="5100" dirty="0">
                <a:solidFill>
                  <a:srgbClr val="7030A0"/>
                </a:solidFill>
              </a:rPr>
              <a:t>Example </a:t>
            </a:r>
            <a:r>
              <a:rPr lang="en-US" sz="5100" dirty="0" smtClean="0">
                <a:solidFill>
                  <a:srgbClr val="7030A0"/>
                </a:solidFill>
              </a:rPr>
              <a:t>#1</a:t>
            </a:r>
            <a:r>
              <a:rPr lang="en-US" dirty="0" smtClean="0">
                <a:solidFill>
                  <a:srgbClr val="7030A0"/>
                </a:solidFill>
              </a:rPr>
              <a:t>: </a:t>
            </a:r>
            <a:r>
              <a:rPr lang="en-US" sz="3600" dirty="0">
                <a:solidFill>
                  <a:srgbClr val="7030A0"/>
                </a:solidFill>
              </a:rPr>
              <a:t/>
            </a:r>
            <a:br>
              <a:rPr lang="en-US" sz="3600" dirty="0">
                <a:solidFill>
                  <a:srgbClr val="7030A0"/>
                </a:solidFill>
              </a:rPr>
            </a:br>
            <a:r>
              <a:rPr lang="en-US" sz="4000" dirty="0">
                <a:solidFill>
                  <a:srgbClr val="7030A0"/>
                </a:solidFill>
              </a:rPr>
              <a:t>Offerings and Limitations of Archival Data</a:t>
            </a:r>
            <a:endParaRPr lang="en-US" sz="3600" dirty="0">
              <a:solidFill>
                <a:srgbClr val="7030A0"/>
              </a:solidFill>
            </a:endParaRPr>
          </a:p>
        </p:txBody>
      </p:sp>
      <p:sp>
        <p:nvSpPr>
          <p:cNvPr id="3" name="Content Placeholder 2"/>
          <p:cNvSpPr>
            <a:spLocks noGrp="1"/>
          </p:cNvSpPr>
          <p:nvPr>
            <p:ph sz="half" idx="1"/>
          </p:nvPr>
        </p:nvSpPr>
        <p:spPr>
          <a:xfrm>
            <a:off x="152400" y="1447800"/>
            <a:ext cx="4343400" cy="5105399"/>
          </a:xfrm>
        </p:spPr>
        <p:txBody>
          <a:bodyPr>
            <a:normAutofit/>
          </a:bodyPr>
          <a:lstStyle/>
          <a:p>
            <a:r>
              <a:rPr lang="en-US" sz="2400" b="1" dirty="0" smtClean="0"/>
              <a:t>Considerations and Challenges:</a:t>
            </a:r>
          </a:p>
          <a:p>
            <a:pPr lvl="1"/>
            <a:r>
              <a:rPr lang="en-US" dirty="0" smtClean="0"/>
              <a:t>How to interpret collaboration data collected for another purpose? Trust it? </a:t>
            </a:r>
          </a:p>
          <a:p>
            <a:pPr lvl="1"/>
            <a:r>
              <a:rPr lang="en-US" dirty="0" smtClean="0"/>
              <a:t>When best to administer the survey?</a:t>
            </a:r>
          </a:p>
          <a:p>
            <a:pPr lvl="1"/>
            <a:r>
              <a:rPr lang="en-US" dirty="0" smtClean="0"/>
              <a:t>How to compare the data?</a:t>
            </a:r>
          </a:p>
          <a:p>
            <a:pPr lvl="2"/>
            <a:r>
              <a:rPr lang="en-US" sz="2400" dirty="0" smtClean="0"/>
              <a:t>Differing data collection</a:t>
            </a:r>
          </a:p>
          <a:p>
            <a:pPr lvl="2"/>
            <a:r>
              <a:rPr lang="en-US" sz="2400" dirty="0" smtClean="0"/>
              <a:t>Variable response rate</a:t>
            </a:r>
          </a:p>
          <a:p>
            <a:pPr lvl="1"/>
            <a:endParaRPr lang="en-US" b="1"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343400" y="1905000"/>
            <a:ext cx="4622103" cy="3810000"/>
          </a:xfrm>
        </p:spPr>
      </p:pic>
    </p:spTree>
    <p:extLst>
      <p:ext uri="{BB962C8B-B14F-4D97-AF65-F5344CB8AC3E}">
        <p14:creationId xmlns:p14="http://schemas.microsoft.com/office/powerpoint/2010/main" val="3102479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592"/>
            <a:ext cx="9144000" cy="1399032"/>
          </a:xfrm>
        </p:spPr>
        <p:txBody>
          <a:bodyPr>
            <a:normAutofit/>
          </a:bodyPr>
          <a:lstStyle/>
          <a:p>
            <a:r>
              <a:rPr lang="en-US" dirty="0">
                <a:solidFill>
                  <a:srgbClr val="7030A0"/>
                </a:solidFill>
              </a:rPr>
              <a:t>E</a:t>
            </a:r>
            <a:r>
              <a:rPr lang="en-US" dirty="0" smtClean="0">
                <a:solidFill>
                  <a:srgbClr val="7030A0"/>
                </a:solidFill>
              </a:rPr>
              <a:t>xample #1: </a:t>
            </a:r>
            <a:r>
              <a:rPr lang="en-US" sz="4800" dirty="0">
                <a:solidFill>
                  <a:srgbClr val="7030A0"/>
                </a:solidFill>
              </a:rPr>
              <a:t/>
            </a:r>
            <a:br>
              <a:rPr lang="en-US" sz="4800" dirty="0">
                <a:solidFill>
                  <a:srgbClr val="7030A0"/>
                </a:solidFill>
              </a:rPr>
            </a:br>
            <a:r>
              <a:rPr lang="en-US" sz="3600" dirty="0">
                <a:solidFill>
                  <a:srgbClr val="7030A0"/>
                </a:solidFill>
              </a:rPr>
              <a:t>Offerings and Limitations of Archival Data</a:t>
            </a:r>
          </a:p>
        </p:txBody>
      </p:sp>
      <p:sp>
        <p:nvSpPr>
          <p:cNvPr id="5" name="Content Placeholder 4"/>
          <p:cNvSpPr>
            <a:spLocks noGrp="1"/>
          </p:cNvSpPr>
          <p:nvPr>
            <p:ph idx="1"/>
          </p:nvPr>
        </p:nvSpPr>
        <p:spPr>
          <a:xfrm>
            <a:off x="457200" y="1882808"/>
            <a:ext cx="8382000" cy="4572000"/>
          </a:xfrm>
        </p:spPr>
        <p:txBody>
          <a:bodyPr>
            <a:normAutofit/>
          </a:bodyPr>
          <a:lstStyle/>
          <a:p>
            <a:r>
              <a:rPr lang="en-US" sz="3000" dirty="0" smtClean="0"/>
              <a:t>How can one compare archival data to data collected from different sources and address validity concerns?</a:t>
            </a:r>
          </a:p>
          <a:p>
            <a:endParaRPr lang="en-US" sz="3000" dirty="0" smtClean="0"/>
          </a:p>
          <a:p>
            <a:r>
              <a:rPr lang="en-US" sz="3000" dirty="0" smtClean="0"/>
              <a:t>How do you address less-than-ideal timing for data collection activities?</a:t>
            </a:r>
            <a:endParaRPr lang="en-US" sz="3000" dirty="0"/>
          </a:p>
        </p:txBody>
      </p:sp>
    </p:spTree>
    <p:extLst>
      <p:ext uri="{BB962C8B-B14F-4D97-AF65-F5344CB8AC3E}">
        <p14:creationId xmlns:p14="http://schemas.microsoft.com/office/powerpoint/2010/main" val="3747323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 y="35859"/>
            <a:ext cx="9144000" cy="1143000"/>
          </a:xfrm>
        </p:spPr>
        <p:txBody>
          <a:bodyPr>
            <a:normAutofit fontScale="90000"/>
          </a:bodyPr>
          <a:lstStyle/>
          <a:p>
            <a:r>
              <a:rPr lang="en-US" sz="5100" dirty="0" smtClean="0">
                <a:solidFill>
                  <a:srgbClr val="7030A0"/>
                </a:solidFill>
              </a:rPr>
              <a:t>Example #2: </a:t>
            </a:r>
            <a:r>
              <a:rPr lang="en-US" dirty="0" smtClean="0">
                <a:solidFill>
                  <a:srgbClr val="7030A0"/>
                </a:solidFill>
              </a:rPr>
              <a:t/>
            </a:r>
            <a:br>
              <a:rPr lang="en-US" dirty="0" smtClean="0">
                <a:solidFill>
                  <a:srgbClr val="7030A0"/>
                </a:solidFill>
              </a:rPr>
            </a:br>
            <a:r>
              <a:rPr lang="en-US" sz="4000" dirty="0" smtClean="0">
                <a:solidFill>
                  <a:srgbClr val="7030A0"/>
                </a:solidFill>
              </a:rPr>
              <a:t>Perceptions Collaboration</a:t>
            </a:r>
            <a:endParaRPr lang="en-US" sz="3100" dirty="0">
              <a:solidFill>
                <a:srgbClr val="7030A0"/>
              </a:solidFill>
            </a:endParaRPr>
          </a:p>
        </p:txBody>
      </p:sp>
      <p:sp>
        <p:nvSpPr>
          <p:cNvPr id="3" name="Content Placeholder 2"/>
          <p:cNvSpPr>
            <a:spLocks noGrp="1"/>
          </p:cNvSpPr>
          <p:nvPr>
            <p:ph idx="1"/>
          </p:nvPr>
        </p:nvSpPr>
        <p:spPr>
          <a:xfrm>
            <a:off x="457200" y="1371600"/>
            <a:ext cx="7620000" cy="5029200"/>
          </a:xfrm>
        </p:spPr>
        <p:txBody>
          <a:bodyPr>
            <a:noAutofit/>
          </a:bodyPr>
          <a:lstStyle/>
          <a:p>
            <a:r>
              <a:rPr lang="en-US" sz="2400" b="1" dirty="0" smtClean="0"/>
              <a:t>15 Consortia Team Members</a:t>
            </a:r>
          </a:p>
          <a:p>
            <a:r>
              <a:rPr lang="en-US" sz="2400" b="1" dirty="0" smtClean="0"/>
              <a:t>Dimensions of Perceived Collaboration </a:t>
            </a:r>
          </a:p>
          <a:p>
            <a:pPr lvl="1"/>
            <a:r>
              <a:rPr lang="en-US" sz="2400" dirty="0"/>
              <a:t>M</a:t>
            </a:r>
            <a:r>
              <a:rPr lang="en-US" sz="2400" dirty="0" smtClean="0"/>
              <a:t>etrics from the fields of Extension, Community Engagement, and Engineering</a:t>
            </a:r>
            <a:r>
              <a:rPr lang="en-US" sz="2400" dirty="0"/>
              <a:t> </a:t>
            </a:r>
            <a:r>
              <a:rPr lang="en-US" sz="2400" dirty="0" smtClean="0"/>
              <a:t>(</a:t>
            </a:r>
            <a:r>
              <a:rPr lang="en-US" sz="2400" dirty="0" err="1"/>
              <a:t>Boden</a:t>
            </a:r>
            <a:r>
              <a:rPr lang="en-US" sz="2400" dirty="0"/>
              <a:t> and Perkins, 1999, Bright, 1998, </a:t>
            </a:r>
            <a:r>
              <a:rPr lang="en-US" sz="2400" dirty="0" smtClean="0"/>
              <a:t>and </a:t>
            </a:r>
            <a:r>
              <a:rPr lang="en-US" sz="2400" dirty="0" err="1" smtClean="0"/>
              <a:t>Duivenvoorde</a:t>
            </a:r>
            <a:r>
              <a:rPr lang="en-US" sz="2400" dirty="0"/>
              <a:t>, </a:t>
            </a:r>
            <a:r>
              <a:rPr lang="en-US" sz="2400" dirty="0" err="1"/>
              <a:t>Kolfschoten</a:t>
            </a:r>
            <a:r>
              <a:rPr lang="en-US" sz="2400" dirty="0"/>
              <a:t>, Briggs, &amp; </a:t>
            </a:r>
            <a:r>
              <a:rPr lang="en-US" sz="2400" dirty="0" err="1"/>
              <a:t>Vreede</a:t>
            </a:r>
            <a:r>
              <a:rPr lang="en-US" sz="2400" dirty="0"/>
              <a:t>, 2009</a:t>
            </a:r>
            <a:r>
              <a:rPr lang="en-US" sz="2400" dirty="0" smtClean="0"/>
              <a:t>)</a:t>
            </a:r>
          </a:p>
          <a:p>
            <a:pPr lvl="1"/>
            <a:r>
              <a:rPr lang="en-US" sz="2400" dirty="0"/>
              <a:t>M</a:t>
            </a:r>
            <a:r>
              <a:rPr lang="en-US" sz="2400" dirty="0" smtClean="0"/>
              <a:t>odified to 5-point </a:t>
            </a:r>
            <a:r>
              <a:rPr lang="en-US" sz="2400" dirty="0" err="1" smtClean="0"/>
              <a:t>Likert</a:t>
            </a:r>
            <a:r>
              <a:rPr lang="en-US" sz="2400" dirty="0" smtClean="0"/>
              <a:t>-type agreement scales </a:t>
            </a:r>
          </a:p>
          <a:p>
            <a:r>
              <a:rPr lang="en-US" sz="2400" b="1" dirty="0" smtClean="0"/>
              <a:t>Metrics</a:t>
            </a:r>
          </a:p>
          <a:p>
            <a:pPr marL="0" indent="0">
              <a:buNone/>
            </a:pPr>
            <a:endParaRPr lang="en-US" sz="2000" b="1" dirty="0" smtClean="0"/>
          </a:p>
        </p:txBody>
      </p:sp>
      <p:graphicFrame>
        <p:nvGraphicFramePr>
          <p:cNvPr id="4" name="Table 3"/>
          <p:cNvGraphicFramePr>
            <a:graphicFrameLocks noGrp="1"/>
          </p:cNvGraphicFramePr>
          <p:nvPr>
            <p:extLst>
              <p:ext uri="{D42A27DB-BD31-4B8C-83A1-F6EECF244321}">
                <p14:modId xmlns:p14="http://schemas.microsoft.com/office/powerpoint/2010/main" val="2872108325"/>
              </p:ext>
            </p:extLst>
          </p:nvPr>
        </p:nvGraphicFramePr>
        <p:xfrm>
          <a:off x="228600" y="4648200"/>
          <a:ext cx="8077200" cy="1905000"/>
        </p:xfrm>
        <a:graphic>
          <a:graphicData uri="http://schemas.openxmlformats.org/drawingml/2006/table">
            <a:tbl>
              <a:tblPr firstRow="1" firstCol="1" bandRow="1"/>
              <a:tblGrid>
                <a:gridCol w="3733800"/>
                <a:gridCol w="4343400"/>
              </a:tblGrid>
              <a:tr h="476250">
                <a:tc>
                  <a:txBody>
                    <a:bodyPr/>
                    <a:lstStyle/>
                    <a:p>
                      <a:pPr marL="0" marR="0" lvl="0" indent="0" algn="ctr">
                        <a:spcBef>
                          <a:spcPts val="0"/>
                        </a:spcBef>
                        <a:spcAft>
                          <a:spcPts val="0"/>
                        </a:spcAft>
                        <a:buClr>
                          <a:schemeClr val="tx2"/>
                        </a:buClr>
                        <a:buFont typeface="Symbol"/>
                        <a:buNone/>
                      </a:pPr>
                      <a:r>
                        <a:rPr lang="en-US" sz="1600" kern="1200" spc="30" dirty="0">
                          <a:solidFill>
                            <a:schemeClr val="tx1"/>
                          </a:solidFill>
                          <a:effectLst/>
                          <a:latin typeface="+mn-lt"/>
                          <a:ea typeface="Times New Roman"/>
                          <a:cs typeface="Times New Roman"/>
                        </a:rPr>
                        <a:t>Satisfaction with Process (6 items α= .97)</a:t>
                      </a:r>
                      <a:endParaRPr lang="en-US" sz="1200" dirty="0">
                        <a:solidFill>
                          <a:schemeClr val="tx1"/>
                        </a:solidFill>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a:spcBef>
                          <a:spcPts val="0"/>
                        </a:spcBef>
                        <a:spcAft>
                          <a:spcPts val="0"/>
                        </a:spcAft>
                        <a:buClr>
                          <a:schemeClr val="tx2"/>
                        </a:buClr>
                        <a:buFont typeface="Symbol"/>
                        <a:buNone/>
                      </a:pPr>
                      <a:r>
                        <a:rPr lang="en-US" sz="1600" kern="1200" spc="30">
                          <a:solidFill>
                            <a:schemeClr val="tx1"/>
                          </a:solidFill>
                          <a:effectLst/>
                          <a:latin typeface="+mn-lt"/>
                          <a:ea typeface="Times New Roman"/>
                          <a:cs typeface="Times New Roman"/>
                        </a:rPr>
                        <a:t>Commitment (5 items α= .86)</a:t>
                      </a:r>
                      <a:endParaRPr lang="en-US" sz="1200">
                        <a:solidFill>
                          <a:schemeClr val="tx1"/>
                        </a:solidFill>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250">
                <a:tc>
                  <a:txBody>
                    <a:bodyPr/>
                    <a:lstStyle/>
                    <a:p>
                      <a:pPr marL="0" marR="0" lvl="0" indent="0" algn="ctr">
                        <a:spcBef>
                          <a:spcPts val="0"/>
                        </a:spcBef>
                        <a:spcAft>
                          <a:spcPts val="0"/>
                        </a:spcAft>
                        <a:buClr>
                          <a:schemeClr val="tx2"/>
                        </a:buClr>
                        <a:buFont typeface="Symbol"/>
                        <a:buNone/>
                      </a:pPr>
                      <a:r>
                        <a:rPr lang="en-US" sz="1600" kern="1200" spc="30" dirty="0">
                          <a:solidFill>
                            <a:schemeClr val="tx1"/>
                          </a:solidFill>
                          <a:effectLst/>
                          <a:latin typeface="+mn-lt"/>
                          <a:ea typeface="Times New Roman"/>
                          <a:cs typeface="Times New Roman"/>
                        </a:rPr>
                        <a:t>Contributions (4 items α= .68)</a:t>
                      </a:r>
                      <a:endParaRPr lang="en-US" sz="1200" dirty="0">
                        <a:solidFill>
                          <a:schemeClr val="tx1"/>
                        </a:solidFill>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a:spcBef>
                          <a:spcPts val="0"/>
                        </a:spcBef>
                        <a:spcAft>
                          <a:spcPts val="0"/>
                        </a:spcAft>
                        <a:buClr>
                          <a:schemeClr val="tx2"/>
                        </a:buClr>
                        <a:buFont typeface="Symbol"/>
                        <a:buNone/>
                      </a:pPr>
                      <a:r>
                        <a:rPr lang="en-US" sz="1600" kern="1200" spc="30" dirty="0">
                          <a:solidFill>
                            <a:schemeClr val="tx1"/>
                          </a:solidFill>
                          <a:effectLst/>
                          <a:latin typeface="+mn-lt"/>
                          <a:ea typeface="Times New Roman"/>
                          <a:cs typeface="Times New Roman"/>
                        </a:rPr>
                        <a:t>Achievement (4 items α= .96)</a:t>
                      </a:r>
                      <a:endParaRPr lang="en-US" sz="1200" dirty="0">
                        <a:solidFill>
                          <a:schemeClr val="tx1"/>
                        </a:solidFill>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250">
                <a:tc>
                  <a:txBody>
                    <a:bodyPr/>
                    <a:lstStyle/>
                    <a:p>
                      <a:pPr marL="0" marR="0" lvl="0" indent="0" algn="ctr">
                        <a:spcBef>
                          <a:spcPts val="0"/>
                        </a:spcBef>
                        <a:spcAft>
                          <a:spcPts val="0"/>
                        </a:spcAft>
                        <a:buClr>
                          <a:schemeClr val="tx2"/>
                        </a:buClr>
                        <a:buFont typeface="Symbol"/>
                        <a:buNone/>
                      </a:pPr>
                      <a:r>
                        <a:rPr lang="en-US" sz="1600" kern="1200" spc="30" dirty="0">
                          <a:solidFill>
                            <a:schemeClr val="tx1"/>
                          </a:solidFill>
                          <a:effectLst/>
                          <a:latin typeface="+mn-lt"/>
                          <a:ea typeface="Times New Roman"/>
                          <a:cs typeface="Times New Roman"/>
                        </a:rPr>
                        <a:t>Communication (6 items α= .90)</a:t>
                      </a:r>
                      <a:endParaRPr lang="en-US" sz="1200" dirty="0">
                        <a:solidFill>
                          <a:schemeClr val="tx1"/>
                        </a:solidFill>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a:spcBef>
                          <a:spcPts val="0"/>
                        </a:spcBef>
                        <a:spcAft>
                          <a:spcPts val="0"/>
                        </a:spcAft>
                        <a:buClr>
                          <a:schemeClr val="tx2"/>
                        </a:buClr>
                        <a:buFont typeface="Symbol"/>
                        <a:buNone/>
                      </a:pPr>
                      <a:r>
                        <a:rPr lang="en-US" sz="1600" kern="1200" spc="30" dirty="0">
                          <a:solidFill>
                            <a:schemeClr val="tx1"/>
                          </a:solidFill>
                          <a:effectLst/>
                          <a:latin typeface="+mn-lt"/>
                          <a:ea typeface="Times New Roman"/>
                          <a:cs typeface="Times New Roman"/>
                        </a:rPr>
                        <a:t>Belongingness (5 items α= .97)</a:t>
                      </a:r>
                      <a:endParaRPr lang="en-US" sz="1200" dirty="0">
                        <a:solidFill>
                          <a:schemeClr val="tx1"/>
                        </a:solidFill>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250">
                <a:tc>
                  <a:txBody>
                    <a:bodyPr/>
                    <a:lstStyle/>
                    <a:p>
                      <a:pPr marL="0" marR="0" lvl="0" indent="0" algn="ctr">
                        <a:spcBef>
                          <a:spcPts val="0"/>
                        </a:spcBef>
                        <a:spcAft>
                          <a:spcPts val="0"/>
                        </a:spcAft>
                        <a:buClr>
                          <a:schemeClr val="tx2"/>
                        </a:buClr>
                        <a:buFont typeface="Symbol"/>
                        <a:buNone/>
                      </a:pPr>
                      <a:r>
                        <a:rPr lang="en-US" sz="1600" kern="1200" spc="30" dirty="0">
                          <a:solidFill>
                            <a:schemeClr val="tx1"/>
                          </a:solidFill>
                          <a:effectLst/>
                          <a:latin typeface="+mn-lt"/>
                          <a:ea typeface="Times New Roman"/>
                          <a:cs typeface="Times New Roman"/>
                        </a:rPr>
                        <a:t>Perceptions of Equity (7 items α= .89)</a:t>
                      </a:r>
                      <a:endParaRPr lang="en-US" sz="1200" dirty="0">
                        <a:solidFill>
                          <a:schemeClr val="tx1"/>
                        </a:solidFill>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a:spcBef>
                          <a:spcPts val="0"/>
                        </a:spcBef>
                        <a:spcAft>
                          <a:spcPts val="0"/>
                        </a:spcAft>
                        <a:buClr>
                          <a:schemeClr val="tx2"/>
                        </a:buClr>
                        <a:buFont typeface="Symbol"/>
                        <a:buNone/>
                      </a:pPr>
                      <a:r>
                        <a:rPr lang="en-US" sz="1600" kern="1200" spc="30" dirty="0">
                          <a:solidFill>
                            <a:schemeClr val="tx1"/>
                          </a:solidFill>
                          <a:effectLst/>
                          <a:latin typeface="+mn-lt"/>
                          <a:ea typeface="Times New Roman"/>
                          <a:cs typeface="Times New Roman"/>
                        </a:rPr>
                        <a:t>Dissemination of Information (4 items α= .83)</a:t>
                      </a:r>
                      <a:endParaRPr lang="en-US" sz="1200" dirty="0">
                        <a:solidFill>
                          <a:schemeClr val="tx1"/>
                        </a:solidFill>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64411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894"/>
            <a:ext cx="9144000" cy="1143000"/>
          </a:xfrm>
        </p:spPr>
        <p:txBody>
          <a:bodyPr>
            <a:normAutofit fontScale="90000"/>
          </a:bodyPr>
          <a:lstStyle/>
          <a:p>
            <a:r>
              <a:rPr lang="en-US" sz="5100" dirty="0">
                <a:solidFill>
                  <a:srgbClr val="7030A0"/>
                </a:solidFill>
              </a:rPr>
              <a:t>Example #2: </a:t>
            </a:r>
            <a:r>
              <a:rPr lang="en-US" dirty="0">
                <a:solidFill>
                  <a:srgbClr val="7030A0"/>
                </a:solidFill>
              </a:rPr>
              <a:t/>
            </a:r>
            <a:br>
              <a:rPr lang="en-US" dirty="0">
                <a:solidFill>
                  <a:srgbClr val="7030A0"/>
                </a:solidFill>
              </a:rPr>
            </a:br>
            <a:r>
              <a:rPr lang="en-US" sz="4000" dirty="0" smtClean="0">
                <a:solidFill>
                  <a:srgbClr val="7030A0"/>
                </a:solidFill>
              </a:rPr>
              <a:t>Perceptions of Collaboration</a:t>
            </a:r>
            <a:endParaRPr lang="en-US" sz="3600" dirty="0">
              <a:solidFill>
                <a:srgbClr val="7030A0"/>
              </a:solidFill>
            </a:endParaRPr>
          </a:p>
        </p:txBody>
      </p:sp>
      <p:sp>
        <p:nvSpPr>
          <p:cNvPr id="3" name="Content Placeholder 2"/>
          <p:cNvSpPr>
            <a:spLocks noGrp="1"/>
          </p:cNvSpPr>
          <p:nvPr>
            <p:ph idx="1"/>
          </p:nvPr>
        </p:nvSpPr>
        <p:spPr>
          <a:xfrm>
            <a:off x="457200" y="1447800"/>
            <a:ext cx="7620000" cy="4953000"/>
          </a:xfrm>
        </p:spPr>
        <p:txBody>
          <a:bodyPr>
            <a:noAutofit/>
          </a:bodyPr>
          <a:lstStyle/>
          <a:p>
            <a:r>
              <a:rPr lang="en-US" b="1" dirty="0" smtClean="0"/>
              <a:t>Findings</a:t>
            </a:r>
          </a:p>
          <a:p>
            <a:pPr lvl="1"/>
            <a:r>
              <a:rPr lang="en-US" sz="2200" dirty="0" smtClean="0"/>
              <a:t>Three items in the Commitment scale had the highest mean scores of all the scale items (</a:t>
            </a:r>
            <a:r>
              <a:rPr lang="en-US" sz="2200" i="1" dirty="0" err="1" smtClean="0"/>
              <a:t>M</a:t>
            </a:r>
            <a:r>
              <a:rPr lang="en-US" sz="2200" dirty="0" err="1" smtClean="0"/>
              <a:t>s</a:t>
            </a:r>
            <a:r>
              <a:rPr lang="en-US" sz="2200" dirty="0" smtClean="0"/>
              <a:t> = 4.80).</a:t>
            </a:r>
          </a:p>
          <a:p>
            <a:pPr lvl="2"/>
            <a:r>
              <a:rPr lang="en-US" sz="2200" dirty="0" smtClean="0"/>
              <a:t>Question 6.1: I support the goals of the LEADER Consortium.</a:t>
            </a:r>
          </a:p>
          <a:p>
            <a:pPr lvl="2"/>
            <a:r>
              <a:rPr lang="en-US" sz="2200" dirty="0" smtClean="0"/>
              <a:t>Question 6.3: I am motivated to contribute to the LEADER Consortium.</a:t>
            </a:r>
          </a:p>
          <a:p>
            <a:pPr lvl="2"/>
            <a:r>
              <a:rPr lang="en-US" sz="2200" dirty="0" smtClean="0"/>
              <a:t>Question 6.5: I find the goals of the LEADER Consortium important.</a:t>
            </a:r>
          </a:p>
          <a:p>
            <a:pPr lvl="1"/>
            <a:r>
              <a:rPr lang="en-US" sz="2200" dirty="0" smtClean="0"/>
              <a:t>Item with the next highest mean score (</a:t>
            </a:r>
            <a:r>
              <a:rPr lang="en-US" sz="2200" i="1" dirty="0" smtClean="0"/>
              <a:t>M</a:t>
            </a:r>
            <a:r>
              <a:rPr lang="en-US" sz="2200" b="1" dirty="0" smtClean="0"/>
              <a:t> </a:t>
            </a:r>
            <a:r>
              <a:rPr lang="en-US" sz="2200" dirty="0" smtClean="0"/>
              <a:t>= 4.75) was from the Perception of Equity scale.</a:t>
            </a:r>
          </a:p>
          <a:p>
            <a:pPr lvl="1"/>
            <a:r>
              <a:rPr lang="en-US" sz="2200" dirty="0" smtClean="0"/>
              <a:t>Third highest mean score values (</a:t>
            </a:r>
            <a:r>
              <a:rPr lang="en-US" sz="2200" i="1" dirty="0" err="1" smtClean="0"/>
              <a:t>M</a:t>
            </a:r>
            <a:r>
              <a:rPr lang="en-US" sz="2200" dirty="0" err="1" smtClean="0"/>
              <a:t>s</a:t>
            </a:r>
            <a:r>
              <a:rPr lang="en-US" sz="2200" dirty="0" smtClean="0"/>
              <a:t> = 4.73): one item from the Commitment scale and four items from the Belongingness scale.</a:t>
            </a:r>
            <a:endParaRPr lang="en-US" sz="2200" dirty="0"/>
          </a:p>
        </p:txBody>
      </p:sp>
    </p:spTree>
    <p:extLst>
      <p:ext uri="{BB962C8B-B14F-4D97-AF65-F5344CB8AC3E}">
        <p14:creationId xmlns:p14="http://schemas.microsoft.com/office/powerpoint/2010/main" val="1722311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sz="5100" dirty="0">
                <a:solidFill>
                  <a:srgbClr val="7030A0"/>
                </a:solidFill>
              </a:rPr>
              <a:t>Example #2: </a:t>
            </a:r>
            <a:r>
              <a:rPr lang="en-US" dirty="0">
                <a:solidFill>
                  <a:srgbClr val="7030A0"/>
                </a:solidFill>
              </a:rPr>
              <a:t/>
            </a:r>
            <a:br>
              <a:rPr lang="en-US" dirty="0">
                <a:solidFill>
                  <a:srgbClr val="7030A0"/>
                </a:solidFill>
              </a:rPr>
            </a:br>
            <a:r>
              <a:rPr lang="en-US" sz="4000" dirty="0" smtClean="0">
                <a:solidFill>
                  <a:srgbClr val="7030A0"/>
                </a:solidFill>
              </a:rPr>
              <a:t>Perceptions of Collaboration</a:t>
            </a:r>
            <a:endParaRPr lang="en-US" sz="3600" dirty="0">
              <a:solidFill>
                <a:srgbClr val="7030A0"/>
              </a:solidFill>
            </a:endParaRPr>
          </a:p>
        </p:txBody>
      </p:sp>
      <p:sp>
        <p:nvSpPr>
          <p:cNvPr id="3" name="Content Placeholder 2"/>
          <p:cNvSpPr>
            <a:spLocks noGrp="1"/>
          </p:cNvSpPr>
          <p:nvPr>
            <p:ph idx="1"/>
          </p:nvPr>
        </p:nvSpPr>
        <p:spPr/>
        <p:txBody>
          <a:bodyPr>
            <a:normAutofit lnSpcReduction="10000"/>
          </a:bodyPr>
          <a:lstStyle/>
          <a:p>
            <a:r>
              <a:rPr lang="en-US" sz="2600" b="1" dirty="0" smtClean="0"/>
              <a:t>Limitations and Challenges</a:t>
            </a:r>
          </a:p>
          <a:p>
            <a:pPr lvl="1"/>
            <a:r>
              <a:rPr lang="en-US" sz="2600" dirty="0"/>
              <a:t>B</a:t>
            </a:r>
            <a:r>
              <a:rPr lang="en-US" sz="2600" dirty="0" smtClean="0"/>
              <a:t>aseline survey </a:t>
            </a:r>
            <a:endParaRPr lang="en-US" sz="2600" dirty="0"/>
          </a:p>
          <a:p>
            <a:pPr lvl="2"/>
            <a:r>
              <a:rPr lang="en-US" sz="2600" dirty="0"/>
              <a:t>C</a:t>
            </a:r>
            <a:r>
              <a:rPr lang="en-US" sz="2600" dirty="0" smtClean="0"/>
              <a:t>omparative analysis to measure changes in pre- to post-project team perceived collaboration</a:t>
            </a:r>
          </a:p>
          <a:p>
            <a:pPr lvl="1"/>
            <a:r>
              <a:rPr lang="en-US" sz="2600" dirty="0" smtClean="0"/>
              <a:t>High turnover in project </a:t>
            </a:r>
            <a:r>
              <a:rPr lang="en-US" sz="2600" dirty="0"/>
              <a:t>team </a:t>
            </a:r>
            <a:r>
              <a:rPr lang="en-US" sz="2600" dirty="0" smtClean="0"/>
              <a:t>members </a:t>
            </a:r>
          </a:p>
          <a:p>
            <a:pPr lvl="2"/>
            <a:r>
              <a:rPr lang="en-US" sz="2600" dirty="0"/>
              <a:t>P</a:t>
            </a:r>
            <a:r>
              <a:rPr lang="en-US" sz="2600" dirty="0" smtClean="0"/>
              <a:t>otential mediating factor</a:t>
            </a:r>
          </a:p>
          <a:p>
            <a:pPr lvl="2"/>
            <a:r>
              <a:rPr lang="en-US" sz="2600" dirty="0"/>
              <a:t>A</a:t>
            </a:r>
            <a:r>
              <a:rPr lang="en-US" sz="2600" dirty="0" smtClean="0"/>
              <a:t>nticipate lower levels of perceived collaboration in post-measure</a:t>
            </a:r>
          </a:p>
          <a:p>
            <a:pPr lvl="1"/>
            <a:r>
              <a:rPr lang="en-US" sz="2600" dirty="0" smtClean="0"/>
              <a:t>Mixed-method approach: mid-program review interviews with project team</a:t>
            </a:r>
          </a:p>
          <a:p>
            <a:pPr lvl="1"/>
            <a:endParaRPr lang="en-US" dirty="0" smtClean="0"/>
          </a:p>
          <a:p>
            <a:pPr lvl="1"/>
            <a:endParaRPr lang="en-US" dirty="0"/>
          </a:p>
        </p:txBody>
      </p:sp>
    </p:spTree>
    <p:extLst>
      <p:ext uri="{BB962C8B-B14F-4D97-AF65-F5344CB8AC3E}">
        <p14:creationId xmlns:p14="http://schemas.microsoft.com/office/powerpoint/2010/main" val="23366318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369</TotalTime>
  <Words>1120</Words>
  <Application>Microsoft Office PowerPoint</Application>
  <PresentationFormat>On-screen Show (4:3)</PresentationFormat>
  <Paragraphs>233</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Measuring Collaboration: How Do You Know When Professionals “Collaborate” Well?</vt:lpstr>
      <vt:lpstr>Purpose of Session</vt:lpstr>
      <vt:lpstr>General Considerations</vt:lpstr>
      <vt:lpstr>Example #1:  Offerings and Limitations of Archival Data</vt:lpstr>
      <vt:lpstr>Example #1:  Offerings and Limitations of Archival Data</vt:lpstr>
      <vt:lpstr>Example #1:  Offerings and Limitations of Archival Data</vt:lpstr>
      <vt:lpstr>Example #2:  Perceptions Collaboration</vt:lpstr>
      <vt:lpstr>Example #2:  Perceptions of Collaboration</vt:lpstr>
      <vt:lpstr>Example #2:  Perceptions of Collaboration</vt:lpstr>
      <vt:lpstr>Example #3:  Modification of Existing Instrumentation</vt:lpstr>
      <vt:lpstr>Example #3:  Modification of Existing Instrumentation</vt:lpstr>
      <vt:lpstr>Discussion</vt:lpstr>
      <vt:lpstr>Contact Information</vt:lpstr>
    </vt:vector>
  </TitlesOfParts>
  <Company>Kansas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Collaboration: How Do You Know When Professionals “Collaborate” Well?</dc:title>
  <dc:creator>Amy Hilgendorf</dc:creator>
  <cp:lastModifiedBy>Amy Hilgendorf</cp:lastModifiedBy>
  <cp:revision>51</cp:revision>
  <dcterms:created xsi:type="dcterms:W3CDTF">2012-10-19T19:32:57Z</dcterms:created>
  <dcterms:modified xsi:type="dcterms:W3CDTF">2012-10-27T14:13:27Z</dcterms:modified>
</cp:coreProperties>
</file>