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notesSlides/notesSlide11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12.xml" ContentType="application/vnd.openxmlformats-officedocument.presentationml.notesSlide+xml"/>
  <Override PartName="/ppt/charts/chart6.xml" ContentType="application/vnd.openxmlformats-officedocument.drawingml.chart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317" r:id="rId2"/>
    <p:sldId id="288" r:id="rId3"/>
    <p:sldId id="326" r:id="rId4"/>
    <p:sldId id="295" r:id="rId5"/>
    <p:sldId id="290" r:id="rId6"/>
    <p:sldId id="281" r:id="rId7"/>
    <p:sldId id="332" r:id="rId8"/>
    <p:sldId id="292" r:id="rId9"/>
    <p:sldId id="316" r:id="rId10"/>
    <p:sldId id="314" r:id="rId11"/>
    <p:sldId id="300" r:id="rId12"/>
    <p:sldId id="329" r:id="rId13"/>
    <p:sldId id="282" r:id="rId14"/>
    <p:sldId id="323" r:id="rId15"/>
    <p:sldId id="264" r:id="rId16"/>
    <p:sldId id="319" r:id="rId17"/>
    <p:sldId id="318" r:id="rId18"/>
    <p:sldId id="259" r:id="rId19"/>
    <p:sldId id="324" r:id="rId20"/>
    <p:sldId id="328" r:id="rId21"/>
    <p:sldId id="303" r:id="rId22"/>
    <p:sldId id="302" r:id="rId23"/>
    <p:sldId id="331" r:id="rId24"/>
    <p:sldId id="330" r:id="rId25"/>
    <p:sldId id="306" r:id="rId26"/>
  </p:sldIdLst>
  <p:sldSz cx="9144000" cy="6858000" type="screen4x3"/>
  <p:notesSz cx="7010400" cy="9296400"/>
  <p:embeddedFontLst>
    <p:embeddedFont>
      <p:font typeface="Elephant" panose="02020904090505020303" pitchFamily="18" charset="0"/>
      <p:regular r:id="rId29"/>
      <p:italic r:id="rId30"/>
    </p:embeddedFont>
    <p:embeddedFont>
      <p:font typeface="Franklin Gothic Medium" panose="020B0603020102020204" pitchFamily="34" charset="0"/>
      <p:regular r:id="rId31"/>
      <p:italic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Cooper Black" panose="0208090404030B020404" pitchFamily="18" charset="0"/>
      <p:regular r:id="rId37"/>
    </p:embeddedFont>
    <p:embeddedFont>
      <p:font typeface="Franklin Gothic Book" panose="020B0503020102020204" pitchFamily="34" charset="0"/>
      <p:regular r:id="rId38"/>
      <p:italic r:id="rId39"/>
    </p:embeddedFont>
    <p:embeddedFont>
      <p:font typeface="Gill Sans MT Condensed" panose="020B0506020104020203" pitchFamily="34" charset="0"/>
      <p:regular r:id="rId4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50"/>
    <a:srgbClr val="990033"/>
    <a:srgbClr val="10253F"/>
    <a:srgbClr val="558ED5"/>
    <a:srgbClr val="1C4372"/>
    <a:srgbClr val="D5D5D5"/>
    <a:srgbClr val="A6A6A6"/>
    <a:srgbClr val="A1C1E7"/>
    <a:srgbClr val="94B8E4"/>
    <a:srgbClr val="AFCA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1" autoAdjust="0"/>
    <p:restoredTop sz="95802" autoAdjust="0"/>
  </p:normalViewPr>
  <p:slideViewPr>
    <p:cSldViewPr>
      <p:cViewPr varScale="1">
        <p:scale>
          <a:sx n="112" d="100"/>
          <a:sy n="112" d="100"/>
        </p:scale>
        <p:origin x="-158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lso-filesrv\OPEstaff\For%20Rakesh%20AEA%20chart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bg1">
                <a:lumMod val="85000"/>
              </a:schemeClr>
            </a:solidFill>
            <a:ln>
              <a:solidFill>
                <a:srgbClr val="000066"/>
              </a:solidFill>
            </a:ln>
          </c:spPr>
          <c:invertIfNegative val="0"/>
          <c:cat>
            <c:strRef>
              <c:f>Sheet1!$A$2:$A$13</c:f>
              <c:strCache>
                <c:ptCount val="12"/>
                <c:pt idx="0">
                  <c:v>Other</c:v>
                </c:pt>
                <c:pt idx="1">
                  <c:v>Lacks awareness  of importance</c:v>
                </c:pt>
                <c:pt idx="2">
                  <c:v>Lacks interest</c:v>
                </c:pt>
                <c:pt idx="3">
                  <c:v>Lacks family support</c:v>
                </c:pt>
                <c:pt idx="4">
                  <c:v>Family obligations</c:v>
                </c:pt>
                <c:pt idx="5">
                  <c:v>Poor academics</c:v>
                </c:pt>
                <c:pt idx="6">
                  <c:v>Fear or uncertainty</c:v>
                </c:pt>
                <c:pt idx="7">
                  <c:v>Insufficient scholarships</c:v>
                </c:pt>
                <c:pt idx="8">
                  <c:v>Likeihood of job after education</c:v>
                </c:pt>
                <c:pt idx="9">
                  <c:v>Access to scholarships</c:v>
                </c:pt>
                <c:pt idx="10">
                  <c:v>Access to financial aid</c:v>
                </c:pt>
                <c:pt idx="11">
                  <c:v>Ability to pay for college</c:v>
                </c:pt>
              </c:strCache>
            </c:strRef>
          </c:cat>
          <c:val>
            <c:numRef>
              <c:f>Sheet1!$B$2:$B$13</c:f>
              <c:numCache>
                <c:formatCode>0%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-0.11000000000000008</c:v>
                </c:pt>
                <c:pt idx="3">
                  <c:v>-0.12000000000000002</c:v>
                </c:pt>
                <c:pt idx="4">
                  <c:v>-0.15000000000000016</c:v>
                </c:pt>
                <c:pt idx="5">
                  <c:v>-0.21000000000000016</c:v>
                </c:pt>
                <c:pt idx="6">
                  <c:v>-0.24000000000000016</c:v>
                </c:pt>
                <c:pt idx="7">
                  <c:v>-0.25</c:v>
                </c:pt>
                <c:pt idx="8">
                  <c:v>-0.31000000000000033</c:v>
                </c:pt>
                <c:pt idx="9">
                  <c:v>-0.31000000000000033</c:v>
                </c:pt>
                <c:pt idx="10">
                  <c:v>-0.34000000000000047</c:v>
                </c:pt>
                <c:pt idx="11">
                  <c:v>-0.83000000000000063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"/>
        <c:overlap val="100"/>
        <c:axId val="101168256"/>
        <c:axId val="101169792"/>
      </c:barChart>
      <c:catAx>
        <c:axId val="101168256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one"/>
        <c:crossAx val="101169792"/>
        <c:crosses val="autoZero"/>
        <c:auto val="1"/>
        <c:lblAlgn val="ctr"/>
        <c:lblOffset val="100"/>
        <c:noMultiLvlLbl val="0"/>
      </c:catAx>
      <c:valAx>
        <c:axId val="101169792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one"/>
        <c:crossAx val="10116825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4184395842929595E-2"/>
          <c:y val="3.4782608695652174E-2"/>
          <c:w val="0.97399527428796262"/>
          <c:h val="0.9574879227053135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Sheet1!$A$42</c:f>
              <c:strCache>
                <c:ptCount val="1"/>
                <c:pt idx="0">
                  <c:v>Doctorate degree</c:v>
                </c:pt>
              </c:strCache>
            </c:strRef>
          </c:tx>
          <c:spPr>
            <a:solidFill>
              <a:srgbClr val="10253F"/>
            </a:solidFill>
            <a:ln>
              <a:solidFill>
                <a:srgbClr val="10253F"/>
              </a:solidFill>
            </a:ln>
          </c:spPr>
          <c:invertIfNegative val="0"/>
          <c:val>
            <c:numRef>
              <c:f>Sheet1!$B$42</c:f>
              <c:numCache>
                <c:formatCode>0%</c:formatCode>
                <c:ptCount val="1"/>
                <c:pt idx="0">
                  <c:v>1.0000000000000005E-2</c:v>
                </c:pt>
              </c:numCache>
            </c:numRef>
          </c:val>
        </c:ser>
        <c:ser>
          <c:idx val="1"/>
          <c:order val="1"/>
          <c:tx>
            <c:strRef>
              <c:f>Sheet1!$A$43</c:f>
              <c:strCache>
                <c:ptCount val="1"/>
                <c:pt idx="0">
                  <c:v>Master's degree</c:v>
                </c:pt>
              </c:strCache>
            </c:strRef>
          </c:tx>
          <c:spPr>
            <a:solidFill>
              <a:srgbClr val="1C4372"/>
            </a:solidFill>
            <a:ln>
              <a:solidFill>
                <a:srgbClr val="1C4372"/>
              </a:solidFill>
            </a:ln>
          </c:spPr>
          <c:invertIfNegative val="0"/>
          <c:val>
            <c:numRef>
              <c:f>Sheet1!$B$43</c:f>
              <c:numCache>
                <c:formatCode>0%</c:formatCode>
                <c:ptCount val="1"/>
                <c:pt idx="0">
                  <c:v>3.0000000000000002E-2</c:v>
                </c:pt>
              </c:numCache>
            </c:numRef>
          </c:val>
        </c:ser>
        <c:ser>
          <c:idx val="2"/>
          <c:order val="2"/>
          <c:tx>
            <c:strRef>
              <c:f>Sheet1!$A$44</c:f>
              <c:strCache>
                <c:ptCount val="1"/>
                <c:pt idx="0">
                  <c:v>Professional degree beyond a bachelor's</c:v>
                </c:pt>
              </c:strCache>
            </c:strRef>
          </c:tx>
          <c:spPr>
            <a:solidFill>
              <a:srgbClr val="558ED5"/>
            </a:solidFill>
            <a:ln>
              <a:solidFill>
                <a:srgbClr val="558ED5"/>
              </a:solidFill>
            </a:ln>
          </c:spPr>
          <c:invertIfNegative val="0"/>
          <c:val>
            <c:numRef>
              <c:f>Sheet1!$B$44</c:f>
              <c:numCache>
                <c:formatCode>0%</c:formatCode>
                <c:ptCount val="1"/>
                <c:pt idx="0">
                  <c:v>1.0000000000000005E-2</c:v>
                </c:pt>
              </c:numCache>
            </c:numRef>
          </c:val>
        </c:ser>
        <c:ser>
          <c:idx val="3"/>
          <c:order val="3"/>
          <c:tx>
            <c:strRef>
              <c:f>Sheet1!$A$45</c:f>
              <c:strCache>
                <c:ptCount val="1"/>
                <c:pt idx="0">
                  <c:v>Bachelor's degree</c:v>
                </c:pt>
              </c:strCache>
            </c:strRef>
          </c:tx>
          <c:spPr>
            <a:solidFill>
              <a:srgbClr val="A1C1E7"/>
            </a:solidFill>
            <a:ln>
              <a:solidFill>
                <a:schemeClr val="bg1">
                  <a:lumMod val="65000"/>
                </a:schemeClr>
              </a:solidFill>
            </a:ln>
          </c:spPr>
          <c:invertIfNegative val="0"/>
          <c:val>
            <c:numRef>
              <c:f>Sheet1!$B$45</c:f>
              <c:numCache>
                <c:formatCode>0%</c:formatCode>
                <c:ptCount val="1"/>
                <c:pt idx="0">
                  <c:v>0.18000000000000013</c:v>
                </c:pt>
              </c:numCache>
            </c:numRef>
          </c:val>
        </c:ser>
        <c:ser>
          <c:idx val="4"/>
          <c:order val="4"/>
          <c:tx>
            <c:strRef>
              <c:f>Sheet1!$A$46</c:f>
              <c:strCache>
                <c:ptCount val="1"/>
                <c:pt idx="0">
                  <c:v>Associate's degree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c:spPr>
          </c:dPt>
          <c:val>
            <c:numRef>
              <c:f>Sheet1!$B$46</c:f>
              <c:numCache>
                <c:formatCode>0%</c:formatCode>
                <c:ptCount val="1"/>
                <c:pt idx="0">
                  <c:v>9.0000000000000024E-2</c:v>
                </c:pt>
              </c:numCache>
            </c:numRef>
          </c:val>
        </c:ser>
        <c:ser>
          <c:idx val="5"/>
          <c:order val="5"/>
          <c:tx>
            <c:strRef>
              <c:f>Sheet1!$A$47</c:f>
              <c:strCache>
                <c:ptCount val="1"/>
                <c:pt idx="0">
                  <c:v>1+ years college credit; no degree</c:v>
                </c:pt>
              </c:strCache>
            </c:strRef>
          </c:tx>
          <c:spPr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c:spPr>
          <c:invertIfNegative val="0"/>
          <c:val>
            <c:numRef>
              <c:f>Sheet1!$B$47</c:f>
              <c:numCache>
                <c:formatCode>0%</c:formatCode>
                <c:ptCount val="1"/>
                <c:pt idx="0">
                  <c:v>0.21000000000000013</c:v>
                </c:pt>
              </c:numCache>
            </c:numRef>
          </c:val>
        </c:ser>
        <c:ser>
          <c:idx val="6"/>
          <c:order val="6"/>
          <c:tx>
            <c:strRef>
              <c:f>Sheet1!$A$48</c:f>
              <c:strCache>
                <c:ptCount val="1"/>
                <c:pt idx="0">
                  <c:v>Some college but &lt;1 year</c:v>
                </c:pt>
              </c:strCache>
            </c:strRef>
          </c:tx>
          <c:spPr>
            <a:noFill/>
          </c:spPr>
          <c:invertIfNegative val="0"/>
          <c:val>
            <c:numRef>
              <c:f>Sheet1!$B$48</c:f>
              <c:numCache>
                <c:formatCode>0%</c:formatCode>
                <c:ptCount val="1"/>
                <c:pt idx="0">
                  <c:v>8.0000000000000043E-2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0693632"/>
        <c:axId val="30720000"/>
      </c:barChart>
      <c:catAx>
        <c:axId val="30693632"/>
        <c:scaling>
          <c:orientation val="minMax"/>
        </c:scaling>
        <c:delete val="1"/>
        <c:axPos val="l"/>
        <c:majorTickMark val="out"/>
        <c:minorTickMark val="none"/>
        <c:tickLblPos val="none"/>
        <c:crossAx val="30720000"/>
        <c:crosses val="autoZero"/>
        <c:auto val="1"/>
        <c:lblAlgn val="ctr"/>
        <c:lblOffset val="100"/>
        <c:noMultiLvlLbl val="0"/>
      </c:catAx>
      <c:valAx>
        <c:axId val="30720000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one"/>
        <c:crossAx val="30693632"/>
        <c:crosses val="autoZero"/>
        <c:crossBetween val="between"/>
        <c:majorUnit val="0.2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bg1">
                <a:lumMod val="85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c:spPr>
          <c:invertIfNegative val="0"/>
          <c:dPt>
            <c:idx val="8"/>
            <c:invertIfNegative val="0"/>
            <c:bubble3D val="0"/>
            <c:spPr>
              <a:solidFill>
                <a:srgbClr val="990033"/>
              </a:solidFill>
              <a:ln>
                <a:solidFill>
                  <a:srgbClr val="990033"/>
                </a:solidFill>
              </a:ln>
            </c:spPr>
          </c:dPt>
          <c:cat>
            <c:strRef>
              <c:f>Sheet1!$A$2:$A$13</c:f>
              <c:strCache>
                <c:ptCount val="12"/>
                <c:pt idx="0">
                  <c:v>Other</c:v>
                </c:pt>
                <c:pt idx="1">
                  <c:v>Lacks awareness  of importance</c:v>
                </c:pt>
                <c:pt idx="2">
                  <c:v>Lacks interest</c:v>
                </c:pt>
                <c:pt idx="3">
                  <c:v>Lacks family support</c:v>
                </c:pt>
                <c:pt idx="4">
                  <c:v>Family obligations</c:v>
                </c:pt>
                <c:pt idx="5">
                  <c:v>Poor academics</c:v>
                </c:pt>
                <c:pt idx="6">
                  <c:v>Fear or uncertainty</c:v>
                </c:pt>
                <c:pt idx="7">
                  <c:v>Insufficient scholarships</c:v>
                </c:pt>
                <c:pt idx="8">
                  <c:v>Likeihood of job after education</c:v>
                </c:pt>
                <c:pt idx="9">
                  <c:v>Access to scholarships</c:v>
                </c:pt>
                <c:pt idx="10">
                  <c:v>Access to financial aid</c:v>
                </c:pt>
                <c:pt idx="11">
                  <c:v>Ability to pay for college</c:v>
                </c:pt>
              </c:strCache>
            </c:strRef>
          </c:cat>
          <c:val>
            <c:numRef>
              <c:f>Sheet1!$B$2:$B$13</c:f>
              <c:numCache>
                <c:formatCode>0%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-0.11000000000000001</c:v>
                </c:pt>
                <c:pt idx="3">
                  <c:v>-0.12000000000000002</c:v>
                </c:pt>
                <c:pt idx="4">
                  <c:v>-0.15000000000000016</c:v>
                </c:pt>
                <c:pt idx="5">
                  <c:v>-0.21000000000000016</c:v>
                </c:pt>
                <c:pt idx="6">
                  <c:v>-0.24000000000000016</c:v>
                </c:pt>
                <c:pt idx="7">
                  <c:v>-0.25</c:v>
                </c:pt>
                <c:pt idx="8">
                  <c:v>-0.31000000000000033</c:v>
                </c:pt>
                <c:pt idx="9">
                  <c:v>-0.31000000000000033</c:v>
                </c:pt>
                <c:pt idx="10">
                  <c:v>-0.34000000000000008</c:v>
                </c:pt>
                <c:pt idx="11">
                  <c:v>-0.83000000000000063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"/>
        <c:overlap val="100"/>
        <c:axId val="107144704"/>
        <c:axId val="107146240"/>
      </c:barChart>
      <c:catAx>
        <c:axId val="107144704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one"/>
        <c:crossAx val="107146240"/>
        <c:crosses val="autoZero"/>
        <c:auto val="1"/>
        <c:lblAlgn val="ctr"/>
        <c:lblOffset val="100"/>
        <c:noMultiLvlLbl val="0"/>
      </c:catAx>
      <c:valAx>
        <c:axId val="107146240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one"/>
        <c:crossAx val="10714470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spPr>
            <a:ln>
              <a:solidFill>
                <a:srgbClr val="3174C5"/>
              </a:solidFill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>
                    <a:latin typeface="Franklin Gothic Book" pitchFamily="34" charset="0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Analysis!$U$61:$Y$61</c:f>
              <c:numCache>
                <c:formatCode>0</c:formatCode>
                <c:ptCount val="5"/>
                <c:pt idx="0">
                  <c:v>2002</c:v>
                </c:pt>
                <c:pt idx="1">
                  <c:v>2004</c:v>
                </c:pt>
                <c:pt idx="2">
                  <c:v>2006</c:v>
                </c:pt>
                <c:pt idx="3">
                  <c:v>2008</c:v>
                </c:pt>
                <c:pt idx="4">
                  <c:v>2018</c:v>
                </c:pt>
              </c:numCache>
            </c:numRef>
          </c:cat>
          <c:val>
            <c:numRef>
              <c:f>Analysis!$U$64:$Y$64</c:f>
              <c:numCache>
                <c:formatCode>0.0%</c:formatCode>
                <c:ptCount val="5"/>
                <c:pt idx="0">
                  <c:v>0.29048862747303489</c:v>
                </c:pt>
                <c:pt idx="1">
                  <c:v>0.29145702121670591</c:v>
                </c:pt>
                <c:pt idx="2">
                  <c:v>0.29211313321309684</c:v>
                </c:pt>
                <c:pt idx="3">
                  <c:v>0.29902865405407797</c:v>
                </c:pt>
                <c:pt idx="4">
                  <c:v>0.306307264009125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7239680"/>
        <c:axId val="107241472"/>
      </c:lineChart>
      <c:catAx>
        <c:axId val="107239680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2400" baseline="0">
                <a:latin typeface="Franklin Gothic Book" pitchFamily="34" charset="0"/>
              </a:defRPr>
            </a:pPr>
            <a:endParaRPr lang="en-US"/>
          </a:p>
        </c:txPr>
        <c:crossAx val="107241472"/>
        <c:crosses val="autoZero"/>
        <c:auto val="1"/>
        <c:lblAlgn val="ctr"/>
        <c:lblOffset val="100"/>
        <c:noMultiLvlLbl val="0"/>
      </c:catAx>
      <c:valAx>
        <c:axId val="107241472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one"/>
        <c:crossAx val="107239680"/>
        <c:crosses val="autoZero"/>
        <c:crossBetween val="between"/>
        <c:majorUnit val="5.0000000000000024E-2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Sheet1!$D$15</c:f>
              <c:strCache>
                <c:ptCount val="1"/>
                <c:pt idx="0">
                  <c:v>Less than Postsecondary Education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z="2400" dirty="0">
                        <a:latin typeface="Franklin Gothic Book" pitchFamily="34" charset="0"/>
                      </a:rPr>
                      <a:t>71.1%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2400" dirty="0">
                        <a:latin typeface="Franklin Gothic Book" pitchFamily="34" charset="0"/>
                      </a:rPr>
                      <a:t>70.7%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Sheet1!$B$1:$C$1</c:f>
              <c:numCache>
                <c:formatCode>General</c:formatCode>
                <c:ptCount val="2"/>
                <c:pt idx="0">
                  <c:v>2010</c:v>
                </c:pt>
                <c:pt idx="1">
                  <c:v>2020</c:v>
                </c:pt>
              </c:numCache>
            </c:numRef>
          </c:cat>
          <c:val>
            <c:numRef>
              <c:f>Sheet1!$E$15:$F$15</c:f>
              <c:numCache>
                <c:formatCode>0.0%</c:formatCode>
                <c:ptCount val="2"/>
                <c:pt idx="0">
                  <c:v>0.71146425032712868</c:v>
                </c:pt>
                <c:pt idx="1">
                  <c:v>0.70727074334489115</c:v>
                </c:pt>
              </c:numCache>
            </c:numRef>
          </c:val>
        </c:ser>
        <c:ser>
          <c:idx val="1"/>
          <c:order val="1"/>
          <c:tx>
            <c:strRef>
              <c:f>Sheet1!$D$16</c:f>
              <c:strCache>
                <c:ptCount val="1"/>
                <c:pt idx="0">
                  <c:v>Postsecondary Education</c:v>
                </c:pt>
              </c:strCache>
            </c:strRef>
          </c:tx>
          <c:spPr>
            <a:solidFill>
              <a:srgbClr val="3174C5"/>
            </a:solidFill>
          </c:spPr>
          <c:invertIfNegative val="0"/>
          <c:dLbls>
            <c:dLbl>
              <c:idx val="0"/>
              <c:layout>
                <c:manualLayout>
                  <c:x val="1.8544271747466187E-3"/>
                  <c:y val="-2.7406643154500357E-3"/>
                </c:manualLayout>
              </c:layout>
              <c:tx>
                <c:rich>
                  <a:bodyPr/>
                  <a:lstStyle/>
                  <a:p>
                    <a:r>
                      <a:rPr lang="en-US" sz="2400" dirty="0">
                        <a:latin typeface="Franklin Gothic Book" pitchFamily="34" charset="0"/>
                      </a:rPr>
                      <a:t>28.9%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2400" dirty="0">
                        <a:latin typeface="Franklin Gothic Book" pitchFamily="34" charset="0"/>
                      </a:rPr>
                      <a:t>29.3%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Sheet1!$B$1:$C$1</c:f>
              <c:numCache>
                <c:formatCode>General</c:formatCode>
                <c:ptCount val="2"/>
                <c:pt idx="0">
                  <c:v>2010</c:v>
                </c:pt>
                <c:pt idx="1">
                  <c:v>2020</c:v>
                </c:pt>
              </c:numCache>
            </c:numRef>
          </c:cat>
          <c:val>
            <c:numRef>
              <c:f>Sheet1!$E$16:$F$16</c:f>
              <c:numCache>
                <c:formatCode>0.0%</c:formatCode>
                <c:ptCount val="2"/>
                <c:pt idx="0">
                  <c:v>0.28853574967287138</c:v>
                </c:pt>
                <c:pt idx="1">
                  <c:v>0.29272925665510929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1"/>
        <c:overlap val="100"/>
        <c:axId val="35242368"/>
        <c:axId val="35243904"/>
      </c:barChart>
      <c:catAx>
        <c:axId val="35242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2400" baseline="0">
                <a:latin typeface="Franklin Gothic Book" pitchFamily="34" charset="0"/>
              </a:defRPr>
            </a:pPr>
            <a:endParaRPr lang="en-US"/>
          </a:p>
        </c:txPr>
        <c:crossAx val="35243904"/>
        <c:crosses val="autoZero"/>
        <c:auto val="1"/>
        <c:lblAlgn val="ctr"/>
        <c:lblOffset val="100"/>
        <c:noMultiLvlLbl val="0"/>
      </c:catAx>
      <c:valAx>
        <c:axId val="35243904"/>
        <c:scaling>
          <c:orientation val="minMax"/>
          <c:max val="1"/>
        </c:scaling>
        <c:delete val="1"/>
        <c:axPos val="l"/>
        <c:numFmt formatCode="0.0%" sourceLinked="1"/>
        <c:majorTickMark val="none"/>
        <c:minorTickMark val="none"/>
        <c:tickLblPos val="none"/>
        <c:crossAx val="35242368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c:spPr>
          <c:invertIfNegative val="0"/>
          <c:dPt>
            <c:idx val="6"/>
            <c:invertIfNegative val="0"/>
            <c:bubble3D val="0"/>
            <c:spPr>
              <a:solidFill>
                <a:srgbClr val="990033"/>
              </a:solidFill>
              <a:ln>
                <a:solidFill>
                  <a:srgbClr val="B0003B"/>
                </a:solidFill>
              </a:ln>
            </c:spPr>
          </c:dPt>
          <c:cat>
            <c:strRef>
              <c:f>Sheet1!$A$15:$A$22</c:f>
              <c:strCache>
                <c:ptCount val="8"/>
                <c:pt idx="0">
                  <c:v>Washington</c:v>
                </c:pt>
                <c:pt idx="1">
                  <c:v>United States</c:v>
                </c:pt>
                <c:pt idx="2">
                  <c:v>Oregon</c:v>
                </c:pt>
                <c:pt idx="3">
                  <c:v>Nevada</c:v>
                </c:pt>
                <c:pt idx="4">
                  <c:v>Montana</c:v>
                </c:pt>
                <c:pt idx="5">
                  <c:v>Utah</c:v>
                </c:pt>
                <c:pt idx="6">
                  <c:v>Idaho</c:v>
                </c:pt>
                <c:pt idx="7">
                  <c:v>Wyoming</c:v>
                </c:pt>
              </c:strCache>
            </c:strRef>
          </c:cat>
          <c:val>
            <c:numRef>
              <c:f>Sheet1!$B$15:$B$22</c:f>
              <c:numCache>
                <c:formatCode>General</c:formatCode>
                <c:ptCount val="8"/>
                <c:pt idx="0">
                  <c:v>923</c:v>
                </c:pt>
                <c:pt idx="1">
                  <c:v>611</c:v>
                </c:pt>
                <c:pt idx="2">
                  <c:v>525</c:v>
                </c:pt>
                <c:pt idx="3">
                  <c:v>189</c:v>
                </c:pt>
                <c:pt idx="4">
                  <c:v>149</c:v>
                </c:pt>
                <c:pt idx="5">
                  <c:v>73</c:v>
                </c:pt>
                <c:pt idx="6">
                  <c:v>63</c:v>
                </c:pt>
                <c:pt idx="7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"/>
        <c:axId val="35308672"/>
        <c:axId val="35310208"/>
      </c:barChart>
      <c:catAx>
        <c:axId val="3530867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crossAx val="35310208"/>
        <c:crosses val="autoZero"/>
        <c:auto val="1"/>
        <c:lblAlgn val="ctr"/>
        <c:lblOffset val="100"/>
        <c:noMultiLvlLbl val="0"/>
      </c:catAx>
      <c:valAx>
        <c:axId val="35310208"/>
        <c:scaling>
          <c:orientation val="minMax"/>
        </c:scaling>
        <c:delete val="1"/>
        <c:axPos val="b"/>
        <c:numFmt formatCode="&quot;$&quot;#,##0" sourceLinked="0"/>
        <c:majorTickMark val="out"/>
        <c:minorTickMark val="none"/>
        <c:tickLblPos val="none"/>
        <c:crossAx val="3530867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>
          <a:latin typeface="Franklin Gothic Book" pitchFamily="34" charset="0"/>
        </a:defRPr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0.40416</cdr:x>
      <cdr:y>0.32508</cdr:y>
    </cdr:from>
    <cdr:to>
      <cdr:x>0.40416</cdr:x>
      <cdr:y>0.7029</cdr:y>
    </cdr:to>
    <cdr:cxnSp macro="">
      <cdr:nvCxnSpPr>
        <cdr:cNvPr id="5" name="Straight Connector 4"/>
        <cdr:cNvCxnSpPr/>
      </cdr:nvCxnSpPr>
      <cdr:spPr>
        <a:xfrm xmlns:a="http://schemas.openxmlformats.org/drawingml/2006/main">
          <a:off x="4342376" y="2136507"/>
          <a:ext cx="0" cy="2483128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chemeClr val="tx1"/>
          </a:solidFill>
          <a:headEnd type="diamond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0.66701</cdr:x>
      <cdr:y>0.4825</cdr:y>
    </cdr:from>
    <cdr:to>
      <cdr:x>0.73793</cdr:x>
      <cdr:y>0.52113</cdr:y>
    </cdr:to>
    <cdr:sp macro="" textlink="">
      <cdr:nvSpPr>
        <cdr:cNvPr id="2" name="Right Arrow 1"/>
        <cdr:cNvSpPr/>
      </cdr:nvSpPr>
      <cdr:spPr>
        <a:xfrm xmlns:a="http://schemas.openxmlformats.org/drawingml/2006/main">
          <a:off x="7166500" y="3171123"/>
          <a:ext cx="761979" cy="253886"/>
        </a:xfrm>
        <a:prstGeom xmlns:a="http://schemas.openxmlformats.org/drawingml/2006/main" prst="rightArrow">
          <a:avLst/>
        </a:prstGeom>
        <a:solidFill xmlns:a="http://schemas.openxmlformats.org/drawingml/2006/main">
          <a:schemeClr val="tx1">
            <a:lumMod val="50000"/>
            <a:lumOff val="50000"/>
          </a:schemeClr>
        </a:solidFill>
        <a:ln xmlns:a="http://schemas.openxmlformats.org/drawingml/2006/main">
          <a:solidFill>
            <a:schemeClr val="tx1">
              <a:lumMod val="50000"/>
              <a:lumOff val="50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0.31738</cdr:x>
      <cdr:y>0.76522</cdr:y>
    </cdr:from>
    <cdr:to>
      <cdr:x>0.44591</cdr:x>
      <cdr:y>0.94786</cdr:y>
    </cdr:to>
    <cdr:sp macro="" textlink="">
      <cdr:nvSpPr>
        <cdr:cNvPr id="6" name="TextBox 17"/>
        <cdr:cNvSpPr txBox="1"/>
      </cdr:nvSpPr>
      <cdr:spPr>
        <a:xfrm xmlns:a="http://schemas.openxmlformats.org/drawingml/2006/main">
          <a:off x="3409950" y="5029200"/>
          <a:ext cx="1380953" cy="120035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dirty="0" smtClean="0">
              <a:solidFill>
                <a:schemeClr val="bg1"/>
              </a:solidFill>
              <a:latin typeface="Franklin Gothic Book" pitchFamily="34" charset="0"/>
            </a:rPr>
            <a:t>1% Professional above a bachelor</a:t>
          </a:r>
          <a:endParaRPr lang="en-US" dirty="0">
            <a:solidFill>
              <a:schemeClr val="bg1"/>
            </a:solidFill>
            <a:latin typeface="Franklin Gothic Book" pitchFamily="34" charset="0"/>
          </a:endParaRPr>
        </a:p>
      </cdr:txBody>
    </cdr:sp>
  </cdr:relSizeAnchor>
  <cdr:relSizeAnchor xmlns:cdr="http://schemas.openxmlformats.org/drawingml/2006/chartDrawing">
    <cdr:from>
      <cdr:x>0.06915</cdr:x>
      <cdr:y>0.73043</cdr:y>
    </cdr:from>
    <cdr:to>
      <cdr:x>0.18262</cdr:x>
      <cdr:y>0.78841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742950" y="4800600"/>
          <a:ext cx="12192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dirty="0" smtClean="0">
              <a:latin typeface="Franklin Gothic Book" pitchFamily="34" charset="0"/>
            </a:rPr>
            <a:t>Doctorate</a:t>
          </a:r>
          <a:endParaRPr lang="en-US" sz="1800" dirty="0">
            <a:latin typeface="Franklin Gothic Book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0.40313</cdr:x>
      <cdr:y>0.38786</cdr:y>
    </cdr:from>
    <cdr:to>
      <cdr:x>0.47813</cdr:x>
      <cdr:y>0.49071</cdr:y>
    </cdr:to>
    <cdr:sp macro="" textlink="">
      <cdr:nvSpPr>
        <cdr:cNvPr id="2" name="Oval 1"/>
        <cdr:cNvSpPr/>
      </cdr:nvSpPr>
      <cdr:spPr>
        <a:xfrm xmlns:a="http://schemas.openxmlformats.org/drawingml/2006/main">
          <a:off x="2457450" y="1724025"/>
          <a:ext cx="457200" cy="457200"/>
        </a:xfrm>
        <a:prstGeom xmlns:a="http://schemas.openxmlformats.org/drawingml/2006/main" prst="ellipse">
          <a:avLst/>
        </a:prstGeom>
        <a:solidFill xmlns:a="http://schemas.openxmlformats.org/drawingml/2006/main">
          <a:schemeClr val="tx1">
            <a:lumMod val="50000"/>
            <a:lumOff val="50000"/>
          </a:schemeClr>
        </a:solidFill>
        <a:ln xmlns:a="http://schemas.openxmlformats.org/drawingml/2006/main">
          <a:solidFill>
            <a:schemeClr val="tx1">
              <a:lumMod val="50000"/>
              <a:lumOff val="50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1" cy="465138"/>
          </a:xfrm>
          <a:prstGeom prst="rect">
            <a:avLst/>
          </a:prstGeom>
        </p:spPr>
        <p:txBody>
          <a:bodyPr vert="horz" lIns="92472" tIns="46236" rIns="92472" bIns="4623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1"/>
            <a:ext cx="3037841" cy="465138"/>
          </a:xfrm>
          <a:prstGeom prst="rect">
            <a:avLst/>
          </a:prstGeom>
        </p:spPr>
        <p:txBody>
          <a:bodyPr vert="horz" lIns="92472" tIns="46236" rIns="92472" bIns="46236" rtlCol="0"/>
          <a:lstStyle>
            <a:lvl1pPr algn="r">
              <a:defRPr sz="1200"/>
            </a:lvl1pPr>
          </a:lstStyle>
          <a:p>
            <a:fld id="{9276A85F-2036-47C2-AF28-01C8E2253CEA}" type="datetimeFigureOut">
              <a:rPr lang="en-US" smtClean="0"/>
              <a:pPr/>
              <a:t>10/22/2013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6"/>
            <a:ext cx="3037841" cy="465138"/>
          </a:xfrm>
          <a:prstGeom prst="rect">
            <a:avLst/>
          </a:prstGeom>
        </p:spPr>
        <p:txBody>
          <a:bodyPr vert="horz" lIns="92472" tIns="46236" rIns="92472" bIns="4623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676"/>
            <a:ext cx="3037841" cy="465138"/>
          </a:xfrm>
          <a:prstGeom prst="rect">
            <a:avLst/>
          </a:prstGeom>
        </p:spPr>
        <p:txBody>
          <a:bodyPr vert="horz" lIns="92472" tIns="46236" rIns="92472" bIns="46236" rtlCol="0" anchor="b"/>
          <a:lstStyle>
            <a:lvl1pPr algn="r">
              <a:defRPr sz="1200"/>
            </a:lvl1pPr>
          </a:lstStyle>
          <a:p>
            <a:fld id="{C74E27C9-2485-432F-A036-F755604101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6076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1" cy="464820"/>
          </a:xfrm>
          <a:prstGeom prst="rect">
            <a:avLst/>
          </a:prstGeom>
        </p:spPr>
        <p:txBody>
          <a:bodyPr vert="horz" lIns="92472" tIns="46236" rIns="92472" bIns="4623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1" cy="464820"/>
          </a:xfrm>
          <a:prstGeom prst="rect">
            <a:avLst/>
          </a:prstGeom>
        </p:spPr>
        <p:txBody>
          <a:bodyPr vert="horz" lIns="92472" tIns="46236" rIns="92472" bIns="46236" rtlCol="0"/>
          <a:lstStyle>
            <a:lvl1pPr algn="r">
              <a:defRPr sz="1200"/>
            </a:lvl1pPr>
          </a:lstStyle>
          <a:p>
            <a:fld id="{0EF56627-0A7D-4CE0-AA0D-2B69BA7CAAC2}" type="datetimeFigureOut">
              <a:rPr lang="en-US" smtClean="0"/>
              <a:pPr/>
              <a:t>10/22/2013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72" tIns="46236" rIns="92472" bIns="4623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1"/>
            <a:ext cx="5608320" cy="4183380"/>
          </a:xfrm>
          <a:prstGeom prst="rect">
            <a:avLst/>
          </a:prstGeom>
        </p:spPr>
        <p:txBody>
          <a:bodyPr vert="horz" lIns="92472" tIns="46236" rIns="92472" bIns="4623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1" cy="464820"/>
          </a:xfrm>
          <a:prstGeom prst="rect">
            <a:avLst/>
          </a:prstGeom>
        </p:spPr>
        <p:txBody>
          <a:bodyPr vert="horz" lIns="92472" tIns="46236" rIns="92472" bIns="4623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1" cy="464820"/>
          </a:xfrm>
          <a:prstGeom prst="rect">
            <a:avLst/>
          </a:prstGeom>
        </p:spPr>
        <p:txBody>
          <a:bodyPr vert="horz" lIns="92472" tIns="46236" rIns="92472" bIns="46236" rtlCol="0" anchor="b"/>
          <a:lstStyle>
            <a:lvl1pPr algn="r">
              <a:defRPr sz="1200"/>
            </a:lvl1pPr>
          </a:lstStyle>
          <a:p>
            <a:fld id="{9D272986-9707-4F51-9BA0-F6CB460A07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147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Include boy in</a:t>
            </a:r>
            <a:r>
              <a:rPr lang="en-US" baseline="0" dirty="0" smtClean="0"/>
              <a:t> picture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272986-9707-4F51-9BA0-F6CB460A072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0393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Margaret,</a:t>
            </a:r>
          </a:p>
          <a:p>
            <a:endParaRPr lang="en-US" dirty="0" smtClean="0"/>
          </a:p>
          <a:p>
            <a:r>
              <a:rPr lang="en-US" dirty="0" smtClean="0"/>
              <a:t>We need only</a:t>
            </a:r>
            <a:r>
              <a:rPr lang="en-US" baseline="0" dirty="0" smtClean="0"/>
              <a:t> student survey responses that are on p. 62 of the report.  Have three charts: (1) no highlights, (2) highlight the 1</a:t>
            </a:r>
            <a:r>
              <a:rPr lang="en-US" baseline="30000" dirty="0" smtClean="0"/>
              <a:t>st</a:t>
            </a:r>
            <a:r>
              <a:rPr lang="en-US" baseline="0" dirty="0" smtClean="0"/>
              <a:t>, 2</a:t>
            </a:r>
            <a:r>
              <a:rPr lang="en-US" baseline="30000" dirty="0" smtClean="0"/>
              <a:t>nd</a:t>
            </a:r>
            <a:r>
              <a:rPr lang="en-US" baseline="0" dirty="0" smtClean="0"/>
              <a:t>, 3</a:t>
            </a:r>
            <a:r>
              <a:rPr lang="en-US" baseline="30000" dirty="0" smtClean="0"/>
              <a:t>rd</a:t>
            </a:r>
            <a:r>
              <a:rPr lang="en-US" baseline="0" dirty="0" smtClean="0"/>
              <a:t>, &amp; 5</a:t>
            </a:r>
            <a:r>
              <a:rPr lang="en-US" baseline="30000" dirty="0" smtClean="0"/>
              <a:t>th</a:t>
            </a:r>
            <a:r>
              <a:rPr lang="en-US" baseline="0" dirty="0" smtClean="0"/>
              <a:t> bar, and (3) highlight the 4</a:t>
            </a:r>
            <a:r>
              <a:rPr lang="en-US" baseline="30000" dirty="0" smtClean="0"/>
              <a:t>th</a:t>
            </a:r>
            <a:r>
              <a:rPr lang="en-US" baseline="0" dirty="0" smtClean="0"/>
              <a:t> bar.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272986-9707-4F51-9BA0-F6CB460A0729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5418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272986-9707-4F51-9BA0-F6CB460A0729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5863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272986-9707-4F51-9BA0-F6CB460A0729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7135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272986-9707-4F51-9BA0-F6CB460A0729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8808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Margaret,</a:t>
            </a:r>
          </a:p>
          <a:p>
            <a:endParaRPr lang="en-US" dirty="0" smtClean="0"/>
          </a:p>
          <a:p>
            <a:r>
              <a:rPr lang="en-US" dirty="0" smtClean="0"/>
              <a:t>We need only</a:t>
            </a:r>
            <a:r>
              <a:rPr lang="en-US" baseline="0" dirty="0" smtClean="0"/>
              <a:t> student survey responses that are on p. 62 of the report.  Have three charts: (1) no highlights, (2) highlight the 1</a:t>
            </a:r>
            <a:r>
              <a:rPr lang="en-US" baseline="30000" dirty="0" smtClean="0"/>
              <a:t>st</a:t>
            </a:r>
            <a:r>
              <a:rPr lang="en-US" baseline="0" dirty="0" smtClean="0"/>
              <a:t>, 2</a:t>
            </a:r>
            <a:r>
              <a:rPr lang="en-US" baseline="30000" dirty="0" smtClean="0"/>
              <a:t>nd</a:t>
            </a:r>
            <a:r>
              <a:rPr lang="en-US" baseline="0" dirty="0" smtClean="0"/>
              <a:t>, 3</a:t>
            </a:r>
            <a:r>
              <a:rPr lang="en-US" baseline="30000" dirty="0" smtClean="0"/>
              <a:t>rd</a:t>
            </a:r>
            <a:r>
              <a:rPr lang="en-US" baseline="0" dirty="0" smtClean="0"/>
              <a:t>, &amp; 5</a:t>
            </a:r>
            <a:r>
              <a:rPr lang="en-US" baseline="30000" dirty="0" smtClean="0"/>
              <a:t>th</a:t>
            </a:r>
            <a:r>
              <a:rPr lang="en-US" baseline="0" dirty="0" smtClean="0"/>
              <a:t> bar, and (3) highlight the 4</a:t>
            </a:r>
            <a:r>
              <a:rPr lang="en-US" baseline="30000" dirty="0" smtClean="0"/>
              <a:t>th</a:t>
            </a:r>
            <a:r>
              <a:rPr lang="en-US" baseline="0" dirty="0" smtClean="0"/>
              <a:t> bar.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272986-9707-4F51-9BA0-F6CB460A0729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5418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272986-9707-4F51-9BA0-F6CB460A0729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0840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272986-9707-4F51-9BA0-F6CB460A0729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9833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272986-9707-4F51-9BA0-F6CB460A0729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3525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272986-9707-4F51-9BA0-F6CB460A0729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6480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272986-9707-4F51-9BA0-F6CB460A0729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1643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272986-9707-4F51-9BA0-F6CB460A0729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715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3E403-6C99-46FC-AE77-EFB486AFD095}" type="datetime1">
              <a:rPr lang="en-US" smtClean="0"/>
              <a:pPr/>
              <a:t>10/22/2013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Reducing Barriers to Postsecondary Education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CFCDA-67F2-43F5-867A-71CFD18368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98B29-6EA6-4B27-BF34-3E4F891E279F}" type="datetime1">
              <a:rPr lang="en-US" smtClean="0"/>
              <a:pPr/>
              <a:t>10/22/2013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Reducing Barriers to Postsecondary Education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CFCDA-67F2-43F5-867A-71CFD18368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4676D-C26E-40E7-A8EC-A7DDA54551E4}" type="datetime1">
              <a:rPr lang="en-US" smtClean="0"/>
              <a:pPr/>
              <a:t>10/22/2013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Reducing Barriers to Postsecondary Education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CFCDA-67F2-43F5-867A-71CFD18368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329FC-4B83-4474-B8BF-D6540A64369B}" type="datetime1">
              <a:rPr lang="en-US" smtClean="0"/>
              <a:pPr/>
              <a:t>10/22/2013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Reducing Barriers to Postsecondary Education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CFCDA-67F2-43F5-867A-71CFD18368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4BC3C-0165-41A8-8A67-63351DBF601B}" type="datetime1">
              <a:rPr lang="en-US" smtClean="0"/>
              <a:pPr/>
              <a:t>10/22/2013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Reducing Barriers to Postsecondary Education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CFCDA-67F2-43F5-867A-71CFD18368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6429E-C391-4F58-8078-C6DC4ADB4792}" type="datetime1">
              <a:rPr lang="en-US" smtClean="0"/>
              <a:pPr/>
              <a:t>10/22/2013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Reducing Barriers to Postsecondary Education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CFCDA-67F2-43F5-867A-71CFD18368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DBF30-3EF8-49F2-ADEA-3D3A3F75CF7A}" type="datetime1">
              <a:rPr lang="en-US" smtClean="0"/>
              <a:pPr/>
              <a:t>10/22/2013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Reducing Barriers to Postsecondary Education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CFCDA-67F2-43F5-867A-71CFD18368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CF50F-B839-40C9-8327-123AF9769E00}" type="datetime1">
              <a:rPr lang="en-US" smtClean="0"/>
              <a:pPr/>
              <a:t>10/22/2013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Reducing Barriers to Postsecondary Education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CFCDA-67F2-43F5-867A-71CFD18368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9C82D-5496-44CC-B903-763F190374DA}" type="datetime1">
              <a:rPr lang="en-US" smtClean="0"/>
              <a:pPr/>
              <a:t>10/22/2013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Reducing Barriers to Postsecondary Education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CFCDA-67F2-43F5-867A-71CFD18368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8202B-717A-4B05-B171-79B89AE5BAAF}" type="datetime1">
              <a:rPr lang="en-US" smtClean="0"/>
              <a:pPr/>
              <a:t>10/22/2013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Reducing Barriers to Postsecondary Education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CFCDA-67F2-43F5-867A-71CFD18368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4C702-AD71-4D9F-81CE-A63913AA4C7A}" type="datetime1">
              <a:rPr lang="en-US" smtClean="0"/>
              <a:pPr/>
              <a:t>10/22/2013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Reducing Barriers to Postsecondary Education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CFCDA-67F2-43F5-867A-71CFD18368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96DFD9-4F31-4EEF-BCFA-8A6D2A6B8CBB}" type="datetime1">
              <a:rPr lang="en-US" smtClean="0"/>
              <a:pPr/>
              <a:t>10/22/2013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Reducing Barriers to Postsecondary Education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ACFCDA-67F2-43F5-867A-71CFD18368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rmohan@ope.idaho.gov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ww.legislature.idaho.gov/ope/publications/reports/r1201.html" TargetMode="External"/><Relationship Id="rId4" Type="http://schemas.openxmlformats.org/officeDocument/2006/relationships/hyperlink" Target="http://www.legislature.idaho.gov/op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032"/>
            <a:ext cx="5105400" cy="6807200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CFCDA-67F2-43F5-867A-71CFD18368E3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4038600" y="0"/>
            <a:ext cx="5105400" cy="6858000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304800" y="314325"/>
            <a:ext cx="8839200" cy="1971676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en-US" sz="4400" dirty="0" smtClean="0">
                <a:solidFill>
                  <a:srgbClr val="990033"/>
                </a:solidFill>
                <a:latin typeface="Franklin Gothic Medium" pitchFamily="34" charset="0"/>
              </a:rPr>
              <a:t>Connecting the Dots Between Postsecondary Education Policies</a:t>
            </a:r>
            <a:br>
              <a:rPr lang="en-US" sz="4400" dirty="0" smtClean="0">
                <a:solidFill>
                  <a:srgbClr val="990033"/>
                </a:solidFill>
                <a:latin typeface="Franklin Gothic Medium" pitchFamily="34" charset="0"/>
              </a:rPr>
            </a:br>
            <a:r>
              <a:rPr lang="en-US" sz="4400" dirty="0" smtClean="0">
                <a:solidFill>
                  <a:srgbClr val="990033"/>
                </a:solidFill>
                <a:latin typeface="Franklin Gothic Medium" pitchFamily="34" charset="0"/>
              </a:rPr>
              <a:t>and Labor Market Projections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2819400"/>
            <a:ext cx="3657600" cy="38862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endParaRPr lang="en-US" sz="2000" dirty="0" smtClean="0">
              <a:latin typeface="Franklin Gothic Book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000" dirty="0" smtClean="0">
              <a:latin typeface="Franklin Gothic Book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>
                <a:latin typeface="Franklin Gothic Book" pitchFamily="34" charset="0"/>
              </a:rPr>
              <a:t>Rakesh Mohan, Director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>
                <a:latin typeface="Franklin Gothic Book" pitchFamily="34" charset="0"/>
              </a:rPr>
              <a:t>Office of Performance Evaluations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>
                <a:latin typeface="Franklin Gothic Book" pitchFamily="34" charset="0"/>
              </a:rPr>
              <a:t>Idaho Legislature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dirty="0" smtClean="0">
              <a:latin typeface="Franklin Gothic Book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800" dirty="0" smtClean="0">
              <a:latin typeface="Franklin Gothic Book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800" dirty="0" smtClean="0">
              <a:latin typeface="Franklin Gothic Book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>
                <a:latin typeface="Franklin Gothic Book" pitchFamily="34" charset="0"/>
              </a:rPr>
              <a:t>American Evaluation Association </a:t>
            </a:r>
            <a:br>
              <a:rPr lang="en-US" sz="1800" dirty="0" smtClean="0">
                <a:latin typeface="Franklin Gothic Book" pitchFamily="34" charset="0"/>
              </a:rPr>
            </a:br>
            <a:r>
              <a:rPr lang="en-US" sz="1800" dirty="0" smtClean="0">
                <a:latin typeface="Franklin Gothic Book" pitchFamily="34" charset="0"/>
              </a:rPr>
              <a:t>Annual Conference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>
                <a:latin typeface="Franklin Gothic Book" pitchFamily="34" charset="0"/>
              </a:rPr>
              <a:t>Washington, DC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>
                <a:latin typeface="Franklin Gothic Book" pitchFamily="34" charset="0"/>
              </a:rPr>
              <a:t>October 17, 2013</a:t>
            </a:r>
          </a:p>
        </p:txBody>
      </p:sp>
    </p:spTree>
    <p:extLst>
      <p:ext uri="{BB962C8B-B14F-4D97-AF65-F5344CB8AC3E}">
        <p14:creationId xmlns:p14="http://schemas.microsoft.com/office/powerpoint/2010/main" val="410055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CFCDA-67F2-43F5-867A-71CFD18368E3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9" r="11521"/>
          <a:stretch/>
        </p:blipFill>
        <p:spPr>
          <a:xfrm>
            <a:off x="5114924" y="3230474"/>
            <a:ext cx="4029075" cy="36361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dirty="0" smtClean="0">
                <a:latin typeface="Franklin Gothic Book" pitchFamily="34" charset="0"/>
              </a:rPr>
              <a:t>Educational data is </a:t>
            </a:r>
            <a:r>
              <a:rPr lang="en-US" sz="4000" b="1" dirty="0" smtClean="0">
                <a:solidFill>
                  <a:srgbClr val="990033"/>
                </a:solidFill>
                <a:latin typeface="Franklin Gothic Book" pitchFamily="34" charset="0"/>
              </a:rPr>
              <a:t>incomplete</a:t>
            </a:r>
            <a:endParaRPr lang="en-US" sz="4000" b="1" dirty="0">
              <a:solidFill>
                <a:srgbClr val="990033"/>
              </a:solidFill>
              <a:latin typeface="Franklin Gothic Boo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715000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spcAft>
                <a:spcPts val="2400"/>
              </a:spcAft>
              <a:buNone/>
            </a:pPr>
            <a:r>
              <a:rPr lang="en-US" sz="3700" dirty="0">
                <a:latin typeface="Franklin Gothic Book" pitchFamily="34" charset="0"/>
              </a:rPr>
              <a:t>No way to track </a:t>
            </a:r>
            <a:r>
              <a:rPr lang="en-US" sz="3700" dirty="0" smtClean="0">
                <a:latin typeface="Franklin Gothic Book" pitchFamily="34" charset="0"/>
              </a:rPr>
              <a:t>all one-year </a:t>
            </a:r>
            <a:r>
              <a:rPr lang="en-US" sz="3700" dirty="0">
                <a:latin typeface="Franklin Gothic Book" pitchFamily="34" charset="0"/>
              </a:rPr>
              <a:t>certificates</a:t>
            </a:r>
          </a:p>
          <a:p>
            <a:pPr marL="0" indent="0">
              <a:spcAft>
                <a:spcPts val="2400"/>
              </a:spcAft>
              <a:buNone/>
            </a:pPr>
            <a:r>
              <a:rPr lang="en-US" sz="3700" dirty="0">
                <a:latin typeface="Franklin Gothic Book" pitchFamily="34" charset="0"/>
              </a:rPr>
              <a:t>Private institutions and proprietary schools will not report to longitudinal data system </a:t>
            </a:r>
            <a:endParaRPr lang="en-US" sz="3700" dirty="0" smtClean="0">
              <a:latin typeface="Franklin Gothic Book" pitchFamily="34" charset="0"/>
            </a:endParaRPr>
          </a:p>
          <a:p>
            <a:pPr marL="0" indent="0">
              <a:spcAft>
                <a:spcPts val="2400"/>
              </a:spcAft>
              <a:buNone/>
            </a:pPr>
            <a:r>
              <a:rPr lang="en-US" sz="3700" dirty="0" smtClean="0">
                <a:latin typeface="Franklin Gothic Book" pitchFamily="34" charset="0"/>
              </a:rPr>
              <a:t>29% of students in sample data will</a:t>
            </a:r>
            <a:br>
              <a:rPr lang="en-US" sz="3700" dirty="0" smtClean="0">
                <a:latin typeface="Franklin Gothic Book" pitchFamily="34" charset="0"/>
              </a:rPr>
            </a:br>
            <a:r>
              <a:rPr lang="en-US" sz="3700" dirty="0" smtClean="0">
                <a:latin typeface="Franklin Gothic Book" pitchFamily="34" charset="0"/>
              </a:rPr>
              <a:t>not be captured in system</a:t>
            </a:r>
          </a:p>
          <a:p>
            <a:pPr marL="0" indent="0">
              <a:spcAft>
                <a:spcPts val="2400"/>
              </a:spcAft>
              <a:buNone/>
            </a:pPr>
            <a:r>
              <a:rPr lang="en-US" sz="3700" dirty="0" smtClean="0">
                <a:latin typeface="Franklin Gothic Book" pitchFamily="34" charset="0"/>
              </a:rPr>
              <a:t>The state system </a:t>
            </a:r>
            <a:r>
              <a:rPr lang="en-US" sz="3700" dirty="0">
                <a:latin typeface="Franklin Gothic Book" pitchFamily="34" charset="0"/>
              </a:rPr>
              <a:t>will not be </a:t>
            </a:r>
            <a:br>
              <a:rPr lang="en-US" sz="3700" dirty="0">
                <a:latin typeface="Franklin Gothic Book" pitchFamily="34" charset="0"/>
              </a:rPr>
            </a:br>
            <a:r>
              <a:rPr lang="en-US" sz="3700" dirty="0">
                <a:latin typeface="Franklin Gothic Book" pitchFamily="34" charset="0"/>
              </a:rPr>
              <a:t>used to measure </a:t>
            </a:r>
            <a:r>
              <a:rPr lang="en-US" sz="3700" dirty="0" smtClean="0">
                <a:latin typeface="Franklin Gothic Book" pitchFamily="34" charset="0"/>
              </a:rPr>
              <a:t>progress—</a:t>
            </a:r>
            <a:br>
              <a:rPr lang="en-US" sz="3700" dirty="0" smtClean="0">
                <a:latin typeface="Franklin Gothic Book" pitchFamily="34" charset="0"/>
              </a:rPr>
            </a:br>
            <a:r>
              <a:rPr lang="en-US" sz="3700" dirty="0" smtClean="0">
                <a:latin typeface="Franklin Gothic Book" pitchFamily="34" charset="0"/>
              </a:rPr>
              <a:t>will rely on census data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35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657255"/>
            <a:ext cx="6096000" cy="1143000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latin typeface="Franklin Gothic Book" pitchFamily="34" charset="0"/>
              </a:rPr>
              <a:t>Board of Education</a:t>
            </a:r>
            <a:endParaRPr lang="en-US" sz="4000" dirty="0">
              <a:latin typeface="Franklin Gothic Boo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8229600" cy="639763"/>
          </a:xfrm>
        </p:spPr>
        <p:txBody>
          <a:bodyPr>
            <a:noAutofit/>
          </a:bodyPr>
          <a:lstStyle/>
          <a:p>
            <a:pPr marL="3175" lvl="1" indent="0">
              <a:spcAft>
                <a:spcPts val="3600"/>
              </a:spcAft>
              <a:buNone/>
            </a:pPr>
            <a:r>
              <a:rPr lang="en-US" sz="2800" b="1" dirty="0" smtClean="0">
                <a:latin typeface="Franklin Gothic Book" pitchFamily="34" charset="0"/>
              </a:rPr>
              <a:t>Set a baseline and measure progress</a:t>
            </a:r>
            <a:endParaRPr lang="en-US" sz="2800" b="1" dirty="0">
              <a:latin typeface="Franklin Gothic Book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CFCDA-67F2-43F5-867A-71CFD18368E3}" type="slidenum">
              <a:rPr lang="en-US" smtClean="0"/>
              <a:pPr/>
              <a:t>11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552450" y="411910"/>
            <a:ext cx="1143000" cy="1200329"/>
            <a:chOff x="609600" y="457200"/>
            <a:chExt cx="1143000" cy="1200329"/>
          </a:xfrm>
        </p:grpSpPr>
        <p:sp>
          <p:nvSpPr>
            <p:cNvPr id="10" name="Rectangle 9"/>
            <p:cNvSpPr/>
            <p:nvPr/>
          </p:nvSpPr>
          <p:spPr>
            <a:xfrm>
              <a:off x="609600" y="506766"/>
              <a:ext cx="1143000" cy="1013930"/>
            </a:xfrm>
            <a:prstGeom prst="rect">
              <a:avLst/>
            </a:prstGeom>
            <a:solidFill>
              <a:srgbClr val="990033"/>
            </a:solidFill>
            <a:ln>
              <a:noFill/>
            </a:ln>
            <a:effectLst>
              <a:outerShdw blurRad="50800" dist="50800" dir="5400000" algn="ctr" rotWithShape="0">
                <a:schemeClr val="bg1">
                  <a:lumMod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 rot="20700000">
              <a:off x="712354" y="556412"/>
              <a:ext cx="914400" cy="91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77088" y="457200"/>
              <a:ext cx="838200" cy="1200329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bg1">
                  <a:lumMod val="50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dirty="0" smtClean="0">
                  <a:solidFill>
                    <a:srgbClr val="990033"/>
                  </a:solidFill>
                  <a:latin typeface="Elephant" pitchFamily="18" charset="0"/>
                </a:rPr>
                <a:t>R</a:t>
              </a:r>
              <a:endParaRPr lang="en-US" sz="7200" dirty="0">
                <a:solidFill>
                  <a:srgbClr val="990033"/>
                </a:solidFill>
                <a:latin typeface="Elephant" pitchFamily="18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981200" y="457200"/>
            <a:ext cx="365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990033"/>
                </a:solidFill>
                <a:latin typeface="Franklin Gothic Book" pitchFamily="34" charset="0"/>
              </a:rPr>
              <a:t>Recommendations for the</a:t>
            </a:r>
            <a:endParaRPr lang="en-US" sz="2000" b="1" dirty="0">
              <a:solidFill>
                <a:srgbClr val="990033"/>
              </a:solidFill>
              <a:latin typeface="Franklin Gothic Book" pitchFamily="34" charset="0"/>
            </a:endParaRPr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2819400"/>
            <a:ext cx="7620000" cy="4144963"/>
          </a:xfrm>
        </p:spPr>
        <p:txBody>
          <a:bodyPr>
            <a:noAutofit/>
          </a:bodyPr>
          <a:lstStyle/>
          <a:p>
            <a:pPr marL="3175" lvl="1" indent="0">
              <a:spcAft>
                <a:spcPts val="1200"/>
              </a:spcAft>
              <a:buNone/>
            </a:pPr>
            <a:r>
              <a:rPr lang="en-US" sz="2800" dirty="0" smtClean="0">
                <a:latin typeface="Franklin Gothic Book" pitchFamily="34" charset="0"/>
              </a:rPr>
              <a:t>Which </a:t>
            </a:r>
            <a:r>
              <a:rPr lang="en-US" sz="2800" dirty="0">
                <a:latin typeface="Franklin Gothic Book" pitchFamily="34" charset="0"/>
              </a:rPr>
              <a:t>institutions or schools offer programs of at least one year?</a:t>
            </a:r>
          </a:p>
          <a:p>
            <a:pPr marL="3175" lvl="1" indent="0">
              <a:spcAft>
                <a:spcPts val="1200"/>
              </a:spcAft>
              <a:buNone/>
            </a:pPr>
            <a:r>
              <a:rPr lang="en-US" sz="2800" dirty="0">
                <a:latin typeface="Franklin Gothic Book" pitchFamily="34" charset="0"/>
              </a:rPr>
              <a:t>Are those entities reporting to the board? If not, how will they be accounted for?</a:t>
            </a:r>
          </a:p>
          <a:p>
            <a:pPr marL="3175" lvl="1" indent="0">
              <a:spcAft>
                <a:spcPts val="1200"/>
              </a:spcAft>
              <a:buNone/>
            </a:pPr>
            <a:r>
              <a:rPr lang="en-US" sz="2800" dirty="0">
                <a:latin typeface="Franklin Gothic Book" pitchFamily="34" charset="0"/>
              </a:rPr>
              <a:t>What data will the board use to determine current baseline and measure progress?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23875" y="2858155"/>
            <a:ext cx="609601" cy="570845"/>
            <a:chOff x="523876" y="2781955"/>
            <a:chExt cx="609601" cy="570845"/>
          </a:xfrm>
        </p:grpSpPr>
        <p:sp>
          <p:nvSpPr>
            <p:cNvPr id="15" name="Oval 14"/>
            <p:cNvSpPr/>
            <p:nvPr/>
          </p:nvSpPr>
          <p:spPr>
            <a:xfrm>
              <a:off x="523876" y="2819400"/>
              <a:ext cx="533401" cy="5334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00076" y="2781955"/>
              <a:ext cx="5334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  <a:latin typeface="Cooper Black" pitchFamily="18" charset="0"/>
                </a:rPr>
                <a:t>1</a:t>
              </a:r>
              <a:endParaRPr lang="en-US" sz="2800" dirty="0">
                <a:solidFill>
                  <a:schemeClr val="bg1"/>
                </a:solidFill>
                <a:latin typeface="Cooper Black" pitchFamily="18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23875" y="3924955"/>
            <a:ext cx="609601" cy="570845"/>
            <a:chOff x="533400" y="3894415"/>
            <a:chExt cx="609601" cy="570845"/>
          </a:xfrm>
        </p:grpSpPr>
        <p:sp>
          <p:nvSpPr>
            <p:cNvPr id="17" name="Oval 16"/>
            <p:cNvSpPr/>
            <p:nvPr/>
          </p:nvSpPr>
          <p:spPr>
            <a:xfrm>
              <a:off x="533400" y="3931860"/>
              <a:ext cx="533401" cy="5334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09600" y="3894415"/>
              <a:ext cx="5334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  <a:latin typeface="Cooper Black" pitchFamily="18" charset="0"/>
                </a:rPr>
                <a:t>2</a:t>
              </a:r>
              <a:endParaRPr lang="en-US" sz="2800" dirty="0">
                <a:solidFill>
                  <a:schemeClr val="bg1"/>
                </a:solidFill>
                <a:latin typeface="Cooper Black" pitchFamily="18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23875" y="5048250"/>
            <a:ext cx="609601" cy="570845"/>
            <a:chOff x="523875" y="5048250"/>
            <a:chExt cx="609601" cy="570845"/>
          </a:xfrm>
        </p:grpSpPr>
        <p:sp>
          <p:nvSpPr>
            <p:cNvPr id="19" name="Oval 18"/>
            <p:cNvSpPr/>
            <p:nvPr/>
          </p:nvSpPr>
          <p:spPr>
            <a:xfrm>
              <a:off x="523875" y="5085695"/>
              <a:ext cx="533401" cy="5334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00075" y="5048250"/>
              <a:ext cx="5334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  <a:latin typeface="Cooper Black" pitchFamily="18" charset="0"/>
                </a:rPr>
                <a:t>3</a:t>
              </a:r>
              <a:endParaRPr lang="en-US" sz="2800" dirty="0">
                <a:solidFill>
                  <a:schemeClr val="bg1"/>
                </a:solidFill>
                <a:latin typeface="Cooper Black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5809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657255"/>
            <a:ext cx="6096000" cy="1143000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latin typeface="Franklin Gothic Book" pitchFamily="34" charset="0"/>
              </a:rPr>
              <a:t>Board of Education</a:t>
            </a:r>
            <a:endParaRPr lang="en-US" sz="4000" dirty="0">
              <a:latin typeface="Franklin Gothic Boo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2358" y="3048000"/>
            <a:ext cx="7014442" cy="2895600"/>
          </a:xfrm>
        </p:spPr>
        <p:txBody>
          <a:bodyPr>
            <a:noAutofit/>
          </a:bodyPr>
          <a:lstStyle/>
          <a:p>
            <a:pPr marL="3175" lvl="1" indent="0">
              <a:spcAft>
                <a:spcPts val="2400"/>
              </a:spcAft>
              <a:buNone/>
            </a:pPr>
            <a:r>
              <a:rPr lang="en-US" sz="2800" dirty="0" smtClean="0">
                <a:latin typeface="Franklin Gothic Book" pitchFamily="34" charset="0"/>
              </a:rPr>
              <a:t>Strategically </a:t>
            </a:r>
            <a:r>
              <a:rPr lang="en-US" sz="2800" dirty="0">
                <a:latin typeface="Franklin Gothic Book" pitchFamily="34" charset="0"/>
              </a:rPr>
              <a:t>increase number of degrees awarded at public institutions</a:t>
            </a:r>
          </a:p>
          <a:p>
            <a:pPr marL="3175" lvl="1" indent="0">
              <a:spcAft>
                <a:spcPts val="2400"/>
              </a:spcAft>
              <a:buNone/>
            </a:pPr>
            <a:r>
              <a:rPr lang="en-US" sz="2800" dirty="0">
                <a:latin typeface="Franklin Gothic Book" pitchFamily="34" charset="0"/>
              </a:rPr>
              <a:t>Formally coordinate with private institutions and proprietary schools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CFCDA-67F2-43F5-867A-71CFD18368E3}" type="slidenum">
              <a:rPr lang="en-US" smtClean="0"/>
              <a:pPr/>
              <a:t>12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552450" y="411910"/>
            <a:ext cx="1143000" cy="1200329"/>
            <a:chOff x="609600" y="457200"/>
            <a:chExt cx="1143000" cy="1200329"/>
          </a:xfrm>
        </p:grpSpPr>
        <p:sp>
          <p:nvSpPr>
            <p:cNvPr id="10" name="Rectangle 9"/>
            <p:cNvSpPr/>
            <p:nvPr/>
          </p:nvSpPr>
          <p:spPr>
            <a:xfrm>
              <a:off x="609600" y="506766"/>
              <a:ext cx="1143000" cy="1013930"/>
            </a:xfrm>
            <a:prstGeom prst="rect">
              <a:avLst/>
            </a:prstGeom>
            <a:solidFill>
              <a:srgbClr val="990033"/>
            </a:solidFill>
            <a:ln>
              <a:noFill/>
            </a:ln>
            <a:effectLst>
              <a:outerShdw blurRad="50800" dist="50800" dir="5400000" algn="ctr" rotWithShape="0">
                <a:schemeClr val="bg1">
                  <a:lumMod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 rot="20700000">
              <a:off x="712354" y="556412"/>
              <a:ext cx="914400" cy="91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77088" y="457200"/>
              <a:ext cx="838200" cy="1200329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bg1">
                  <a:lumMod val="50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dirty="0" smtClean="0">
                  <a:solidFill>
                    <a:srgbClr val="990033"/>
                  </a:solidFill>
                  <a:latin typeface="Elephant" pitchFamily="18" charset="0"/>
                </a:rPr>
                <a:t>R</a:t>
              </a:r>
              <a:endParaRPr lang="en-US" sz="7200" dirty="0">
                <a:solidFill>
                  <a:srgbClr val="990033"/>
                </a:solidFill>
                <a:latin typeface="Elephant" pitchFamily="18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981200" y="457200"/>
            <a:ext cx="365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990033"/>
                </a:solidFill>
                <a:latin typeface="Franklin Gothic Book" pitchFamily="34" charset="0"/>
              </a:rPr>
              <a:t>Recommendations for the</a:t>
            </a:r>
            <a:endParaRPr lang="en-US" sz="2000" b="1" dirty="0">
              <a:solidFill>
                <a:srgbClr val="990033"/>
              </a:solidFill>
              <a:latin typeface="Franklin Gothic Book" pitchFamily="34" charset="0"/>
            </a:endParaRPr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590550" y="2133600"/>
            <a:ext cx="8229600" cy="762001"/>
          </a:xfrm>
        </p:spPr>
        <p:txBody>
          <a:bodyPr>
            <a:noAutofit/>
          </a:bodyPr>
          <a:lstStyle/>
          <a:p>
            <a:pPr marL="3175" lvl="1" indent="0">
              <a:spcAft>
                <a:spcPts val="3600"/>
              </a:spcAft>
              <a:buNone/>
            </a:pPr>
            <a:r>
              <a:rPr lang="en-US" sz="2800" b="1" dirty="0" smtClean="0">
                <a:latin typeface="Franklin Gothic Book" pitchFamily="34" charset="0"/>
              </a:rPr>
              <a:t>Establish performance measures and benchmarks</a:t>
            </a:r>
            <a:endParaRPr lang="en-US" sz="2800" b="1" dirty="0">
              <a:latin typeface="Franklin Gothic Book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62000" y="3162955"/>
            <a:ext cx="609601" cy="570845"/>
            <a:chOff x="790576" y="3162955"/>
            <a:chExt cx="609601" cy="570845"/>
          </a:xfrm>
        </p:grpSpPr>
        <p:sp>
          <p:nvSpPr>
            <p:cNvPr id="15" name="Oval 14"/>
            <p:cNvSpPr/>
            <p:nvPr/>
          </p:nvSpPr>
          <p:spPr>
            <a:xfrm>
              <a:off x="790576" y="3200400"/>
              <a:ext cx="533401" cy="5334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66776" y="3162955"/>
              <a:ext cx="5334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  <a:latin typeface="Cooper Black" pitchFamily="18" charset="0"/>
                </a:rPr>
                <a:t>1</a:t>
              </a:r>
              <a:endParaRPr lang="en-US" sz="2800" dirty="0">
                <a:solidFill>
                  <a:schemeClr val="bg1"/>
                </a:solidFill>
                <a:latin typeface="Cooper Black" pitchFamily="18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762000" y="4417635"/>
            <a:ext cx="609601" cy="570845"/>
            <a:chOff x="762000" y="4417635"/>
            <a:chExt cx="609601" cy="570845"/>
          </a:xfrm>
        </p:grpSpPr>
        <p:sp>
          <p:nvSpPr>
            <p:cNvPr id="17" name="Oval 16"/>
            <p:cNvSpPr/>
            <p:nvPr/>
          </p:nvSpPr>
          <p:spPr>
            <a:xfrm>
              <a:off x="762000" y="4455080"/>
              <a:ext cx="533401" cy="5334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38200" y="4417635"/>
              <a:ext cx="5334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  <a:latin typeface="Cooper Black" pitchFamily="18" charset="0"/>
                </a:rPr>
                <a:t>2</a:t>
              </a:r>
              <a:endParaRPr lang="en-US" sz="2800" dirty="0">
                <a:solidFill>
                  <a:schemeClr val="bg1"/>
                </a:solidFill>
                <a:latin typeface="Cooper Black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3147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4349" y="-76200"/>
            <a:ext cx="10418212" cy="6934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990033"/>
                </a:solidFill>
                <a:latin typeface="Franklin Gothic Book" pitchFamily="34" charset="0"/>
              </a:rPr>
              <a:t>Linking</a:t>
            </a:r>
            <a:br>
              <a:rPr lang="en-US" b="1" dirty="0" smtClean="0">
                <a:solidFill>
                  <a:srgbClr val="990033"/>
                </a:solidFill>
                <a:latin typeface="Franklin Gothic Book" pitchFamily="34" charset="0"/>
              </a:rPr>
            </a:br>
            <a:r>
              <a:rPr lang="en-US" b="1" dirty="0" smtClean="0">
                <a:solidFill>
                  <a:srgbClr val="990033"/>
                </a:solidFill>
                <a:latin typeface="Franklin Gothic Book" pitchFamily="34" charset="0"/>
              </a:rPr>
              <a:t>Education and Employment</a:t>
            </a:r>
            <a:endParaRPr lang="en-US" b="1" dirty="0">
              <a:solidFill>
                <a:srgbClr val="990033"/>
              </a:solidFill>
              <a:latin typeface="Franklin Gothic Boo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152400"/>
            <a:ext cx="6400800" cy="1524000"/>
          </a:xfrm>
        </p:spPr>
        <p:txBody>
          <a:bodyPr>
            <a:noAutofit/>
          </a:bodyPr>
          <a:lstStyle/>
          <a:p>
            <a:pPr algn="l"/>
            <a:r>
              <a:rPr lang="en-US" sz="3200" dirty="0">
                <a:latin typeface="Franklin Gothic Book" pitchFamily="34" charset="0"/>
              </a:rPr>
              <a:t>o</a:t>
            </a:r>
            <a:r>
              <a:rPr lang="en-US" sz="3200" dirty="0" smtClean="0">
                <a:latin typeface="Franklin Gothic Book" pitchFamily="34" charset="0"/>
              </a:rPr>
              <a:t>f students questioned whether they would be able to get a good job after college</a:t>
            </a:r>
            <a:endParaRPr lang="en-US" sz="3200" dirty="0">
              <a:latin typeface="Franklin Gothic Book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CFCDA-67F2-43F5-867A-71CFD18368E3}" type="slidenum">
              <a:rPr lang="en-US" smtClean="0"/>
              <a:pPr/>
              <a:t>14</a:t>
            </a:fld>
            <a:endParaRPr lang="en-US" dirty="0"/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8324483"/>
              </p:ext>
            </p:extLst>
          </p:nvPr>
        </p:nvGraphicFramePr>
        <p:xfrm>
          <a:off x="1371600" y="1736472"/>
          <a:ext cx="6591300" cy="4748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943100" y="1915251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Franklin Gothic Book" pitchFamily="34" charset="0"/>
              </a:rPr>
              <a:t>Ability to pay for college</a:t>
            </a:r>
            <a:endParaRPr lang="en-US" dirty="0">
              <a:latin typeface="Franklin Gothic Book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43100" y="2277559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Franklin Gothic Book" pitchFamily="34" charset="0"/>
              </a:rPr>
              <a:t>Access to financial aid</a:t>
            </a:r>
            <a:endParaRPr lang="en-US" dirty="0">
              <a:latin typeface="Franklin Gothic Book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43100" y="2644163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Franklin Gothic Book" pitchFamily="34" charset="0"/>
              </a:rPr>
              <a:t>Access to scholarships</a:t>
            </a:r>
            <a:endParaRPr lang="en-US" dirty="0">
              <a:latin typeface="Franklin Gothic Book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43100" y="3008039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Franklin Gothic Book" pitchFamily="34" charset="0"/>
              </a:rPr>
              <a:t>Likelihood of job after college</a:t>
            </a:r>
            <a:endParaRPr lang="en-US" dirty="0">
              <a:latin typeface="Franklin Gothic Book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943100" y="3374643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Franklin Gothic Book" pitchFamily="34" charset="0"/>
              </a:rPr>
              <a:t>Insufficient scholarship amounts</a:t>
            </a:r>
            <a:endParaRPr lang="en-US" dirty="0">
              <a:latin typeface="Franklin Gothic Book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943100" y="3743975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Franklin Gothic Book" pitchFamily="34" charset="0"/>
              </a:rPr>
              <a:t>Fear or uncertainty</a:t>
            </a:r>
            <a:endParaRPr lang="en-US" dirty="0">
              <a:latin typeface="Franklin Gothic Book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943100" y="4110579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Franklin Gothic Book" pitchFamily="34" charset="0"/>
              </a:rPr>
              <a:t>Poor academics in HS</a:t>
            </a:r>
            <a:endParaRPr lang="en-US" dirty="0">
              <a:latin typeface="Franklin Gothic Book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43100" y="4474455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Franklin Gothic Book" pitchFamily="34" charset="0"/>
              </a:rPr>
              <a:t>Family obligations</a:t>
            </a:r>
            <a:endParaRPr lang="en-US" dirty="0">
              <a:latin typeface="Franklin Gothic Book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943100" y="4841059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Franklin Gothic Book" pitchFamily="34" charset="0"/>
              </a:rPr>
              <a:t>Lacks family support</a:t>
            </a:r>
            <a:endParaRPr lang="en-US" dirty="0">
              <a:latin typeface="Franklin Gothic Book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943100" y="5210391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Franklin Gothic Book" pitchFamily="34" charset="0"/>
              </a:rPr>
              <a:t>Lacks interest</a:t>
            </a:r>
            <a:endParaRPr lang="en-US" dirty="0">
              <a:latin typeface="Franklin Gothic Book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105650" y="1882501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Franklin Gothic Book" pitchFamily="34" charset="0"/>
              </a:rPr>
              <a:t>83%</a:t>
            </a:r>
            <a:endParaRPr lang="en-US" dirty="0">
              <a:latin typeface="Franklin Gothic Book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105650" y="2250189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Franklin Gothic Book" pitchFamily="34" charset="0"/>
              </a:rPr>
              <a:t>34%</a:t>
            </a:r>
            <a:endParaRPr lang="en-US" dirty="0">
              <a:latin typeface="Franklin Gothic Book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105650" y="2620106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Franklin Gothic Book" pitchFamily="34" charset="0"/>
              </a:rPr>
              <a:t>31%</a:t>
            </a:r>
            <a:endParaRPr lang="en-US" dirty="0">
              <a:latin typeface="Franklin Gothic Book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105650" y="2989438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  <a:latin typeface="Franklin Gothic Book" pitchFamily="34" charset="0"/>
              </a:rPr>
              <a:t>31%</a:t>
            </a:r>
            <a:endParaRPr lang="en-US" dirty="0">
              <a:solidFill>
                <a:schemeClr val="bg1"/>
              </a:solidFill>
              <a:latin typeface="Franklin Gothic Book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105650" y="3358553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Franklin Gothic Book" pitchFamily="34" charset="0"/>
              </a:rPr>
              <a:t>25%</a:t>
            </a:r>
            <a:endParaRPr lang="en-US" dirty="0">
              <a:latin typeface="Franklin Gothic Book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105650" y="3732539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Franklin Gothic Book" pitchFamily="34" charset="0"/>
              </a:rPr>
              <a:t>24%</a:t>
            </a:r>
            <a:endParaRPr lang="en-US" dirty="0">
              <a:latin typeface="Franklin Gothic Book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105650" y="4109086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Franklin Gothic Book" pitchFamily="34" charset="0"/>
              </a:rPr>
              <a:t>21%</a:t>
            </a:r>
            <a:endParaRPr lang="en-US" dirty="0">
              <a:latin typeface="Franklin Gothic Book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105650" y="4473114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Franklin Gothic Book" pitchFamily="34" charset="0"/>
              </a:rPr>
              <a:t>15%</a:t>
            </a:r>
            <a:endParaRPr lang="en-US" dirty="0">
              <a:latin typeface="Franklin Gothic Book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105650" y="4848658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Franklin Gothic Book" pitchFamily="34" charset="0"/>
              </a:rPr>
              <a:t>12%</a:t>
            </a:r>
            <a:endParaRPr lang="en-US" dirty="0">
              <a:latin typeface="Franklin Gothic Book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105650" y="523704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Franklin Gothic Book" pitchFamily="34" charset="0"/>
              </a:rPr>
              <a:t>11%</a:t>
            </a:r>
            <a:endParaRPr lang="en-US" dirty="0">
              <a:latin typeface="Franklin Gothic Book" pitchFamily="34" charset="0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381000" y="228600"/>
            <a:ext cx="17526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0" b="1" dirty="0" smtClean="0">
                <a:solidFill>
                  <a:srgbClr val="990033"/>
                </a:solidFill>
                <a:latin typeface="Franklin Gothic Book" pitchFamily="34" charset="0"/>
              </a:rPr>
              <a:t>31%</a:t>
            </a:r>
            <a:endParaRPr lang="en-US" sz="2700" b="1" dirty="0">
              <a:latin typeface="Franklin Gothic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048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905000" y="4579203"/>
            <a:ext cx="2133600" cy="83099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Franklin Gothic Book" pitchFamily="34" charset="0"/>
              </a:rPr>
              <a:t>2008 = 29.9%</a:t>
            </a:r>
          </a:p>
          <a:p>
            <a:pPr algn="ctr"/>
            <a:r>
              <a:rPr lang="en-US" sz="2400" dirty="0" smtClean="0">
                <a:latin typeface="Franklin Gothic Book" pitchFamily="34" charset="0"/>
              </a:rPr>
              <a:t>2018 = 30.6%</a:t>
            </a:r>
            <a:endParaRPr lang="en-US" sz="2400" dirty="0">
              <a:latin typeface="Franklin Gothic Book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19800" y="4579203"/>
            <a:ext cx="2133600" cy="83099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Franklin Gothic Book" pitchFamily="34" charset="0"/>
              </a:rPr>
              <a:t>2008 = 60.5%</a:t>
            </a:r>
          </a:p>
          <a:p>
            <a:pPr algn="ctr"/>
            <a:r>
              <a:rPr lang="en-US" sz="2400" dirty="0" smtClean="0">
                <a:latin typeface="Franklin Gothic Book" pitchFamily="34" charset="0"/>
              </a:rPr>
              <a:t>2018 = 61.2%</a:t>
            </a:r>
            <a:endParaRPr lang="en-US" sz="2400" dirty="0">
              <a:latin typeface="Franklin Gothic Boo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1933575"/>
          </a:xfrm>
        </p:spPr>
        <p:txBody>
          <a:bodyPr>
            <a:normAutofit fontScale="92500" lnSpcReduction="20000"/>
          </a:bodyPr>
          <a:lstStyle/>
          <a:p>
            <a:pPr marL="0" indent="0">
              <a:spcAft>
                <a:spcPts val="2400"/>
              </a:spcAft>
              <a:buNone/>
            </a:pPr>
            <a:r>
              <a:rPr lang="en-US" sz="3000" dirty="0" smtClean="0">
                <a:latin typeface="Franklin Gothic Book" pitchFamily="34" charset="0"/>
              </a:rPr>
              <a:t>Definitions differ for postsecondary education</a:t>
            </a:r>
          </a:p>
          <a:p>
            <a:pPr marL="0" indent="0">
              <a:buNone/>
            </a:pPr>
            <a:r>
              <a:rPr lang="en-US" sz="3000" dirty="0" smtClean="0">
                <a:latin typeface="Franklin Gothic Book" pitchFamily="34" charset="0"/>
              </a:rPr>
              <a:t>Projections differ but follow similar trends</a:t>
            </a:r>
          </a:p>
          <a:p>
            <a:pPr marL="914400" lvl="2" indent="0">
              <a:buNone/>
            </a:pPr>
            <a:endParaRPr lang="en-US" sz="2800" dirty="0" smtClean="0">
              <a:latin typeface="Franklin Gothic Book" pitchFamily="34" charset="0"/>
            </a:endParaRPr>
          </a:p>
          <a:p>
            <a:pPr marL="914400" lvl="2" indent="0">
              <a:buNone/>
            </a:pPr>
            <a:r>
              <a:rPr lang="en-US" dirty="0" smtClean="0">
                <a:latin typeface="Franklin Gothic Book" pitchFamily="34" charset="0"/>
              </a:rPr>
              <a:t>		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dirty="0" smtClean="0">
                <a:latin typeface="Franklin Gothic Book" pitchFamily="34" charset="0"/>
              </a:rPr>
              <a:t>Employment Data</a:t>
            </a:r>
            <a:endParaRPr lang="en-US" sz="4000" dirty="0">
              <a:latin typeface="Franklin Gothic Book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CFCDA-67F2-43F5-867A-71CFD18368E3}" type="slidenum">
              <a:rPr lang="en-US" smtClean="0"/>
              <a:pPr/>
              <a:t>15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762000" y="3349198"/>
            <a:ext cx="2895600" cy="1295400"/>
            <a:chOff x="609600" y="3349198"/>
            <a:chExt cx="2895600" cy="1295400"/>
          </a:xfrm>
        </p:grpSpPr>
        <p:sp>
          <p:nvSpPr>
            <p:cNvPr id="4" name="Oval 3"/>
            <p:cNvSpPr/>
            <p:nvPr/>
          </p:nvSpPr>
          <p:spPr>
            <a:xfrm>
              <a:off x="609600" y="3349198"/>
              <a:ext cx="2895600" cy="1295400"/>
            </a:xfrm>
            <a:prstGeom prst="ellipse">
              <a:avLst/>
            </a:prstGeom>
            <a:solidFill>
              <a:srgbClr val="3174C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52475" y="3533775"/>
              <a:ext cx="25908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chemeClr val="bg1"/>
                  </a:solidFill>
                  <a:latin typeface="Franklin Gothic Book" pitchFamily="34" charset="0"/>
                </a:rPr>
                <a:t>Department </a:t>
              </a:r>
              <a:br>
                <a:rPr lang="en-US" sz="2800" dirty="0" smtClean="0">
                  <a:solidFill>
                    <a:schemeClr val="bg1"/>
                  </a:solidFill>
                  <a:latin typeface="Franklin Gothic Book" pitchFamily="34" charset="0"/>
                </a:rPr>
              </a:br>
              <a:r>
                <a:rPr lang="en-US" sz="2800" dirty="0" smtClean="0">
                  <a:solidFill>
                    <a:schemeClr val="bg1"/>
                  </a:solidFill>
                  <a:latin typeface="Franklin Gothic Book" pitchFamily="34" charset="0"/>
                </a:rPr>
                <a:t>of Labor</a:t>
              </a:r>
              <a:endParaRPr lang="en-US" sz="2800" dirty="0">
                <a:solidFill>
                  <a:schemeClr val="bg1"/>
                </a:solidFill>
                <a:latin typeface="Franklin Gothic Book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029200" y="3349198"/>
            <a:ext cx="2895600" cy="1295400"/>
            <a:chOff x="609600" y="3349198"/>
            <a:chExt cx="2895600" cy="1295400"/>
          </a:xfrm>
        </p:grpSpPr>
        <p:sp>
          <p:nvSpPr>
            <p:cNvPr id="11" name="Oval 10"/>
            <p:cNvSpPr/>
            <p:nvPr/>
          </p:nvSpPr>
          <p:spPr>
            <a:xfrm>
              <a:off x="609600" y="3349198"/>
              <a:ext cx="2895600" cy="1295400"/>
            </a:xfrm>
            <a:prstGeom prst="ellipse">
              <a:avLst/>
            </a:prstGeom>
            <a:solidFill>
              <a:srgbClr val="3174C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52475" y="3533775"/>
              <a:ext cx="25908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chemeClr val="bg1"/>
                  </a:solidFill>
                  <a:latin typeface="Franklin Gothic Book" pitchFamily="34" charset="0"/>
                </a:rPr>
                <a:t>Georgetown University</a:t>
              </a:r>
              <a:endParaRPr lang="en-US" sz="2800" dirty="0">
                <a:solidFill>
                  <a:schemeClr val="bg1"/>
                </a:solidFill>
                <a:latin typeface="Franklin Gothic Book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0102498"/>
              </p:ext>
            </p:extLst>
          </p:nvPr>
        </p:nvGraphicFramePr>
        <p:xfrm>
          <a:off x="381000" y="1524000"/>
          <a:ext cx="8296275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CFCDA-67F2-43F5-867A-71CFD18368E3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457200"/>
            <a:ext cx="7772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Franklin Gothic Book" pitchFamily="34" charset="0"/>
              </a:rPr>
              <a:t>Percentage of jobs requiring postsecondary education are growing </a:t>
            </a:r>
            <a:r>
              <a:rPr lang="en-US" sz="4000" b="1" dirty="0" smtClean="0">
                <a:solidFill>
                  <a:srgbClr val="990033"/>
                </a:solidFill>
                <a:latin typeface="Franklin Gothic Book" pitchFamily="34" charset="0"/>
              </a:rPr>
              <a:t>slightly</a:t>
            </a:r>
            <a:endParaRPr lang="en-US" sz="4000" b="1" dirty="0">
              <a:solidFill>
                <a:srgbClr val="990033"/>
              </a:solidFill>
              <a:latin typeface="Franklin Gothic Book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162800" y="5745718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Franklin Gothic Book" pitchFamily="34" charset="0"/>
              </a:rPr>
              <a:t>Projected</a:t>
            </a:r>
            <a:endParaRPr lang="en-US" sz="2000" dirty="0">
              <a:latin typeface="Franklin Gothic Book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6934200" y="2895600"/>
            <a:ext cx="0" cy="238125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885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CFCDA-67F2-43F5-867A-71CFD18368E3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172200" y="1219200"/>
            <a:ext cx="2514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Book" pitchFamily="34" charset="0"/>
              </a:rPr>
              <a:t>Updated projections show a </a:t>
            </a:r>
            <a:r>
              <a:rPr lang="en-US" sz="2800" b="1" dirty="0" smtClean="0">
                <a:solidFill>
                  <a:srgbClr val="990033"/>
                </a:solidFill>
                <a:latin typeface="Franklin Gothic Book" pitchFamily="34" charset="0"/>
              </a:rPr>
              <a:t>similar increase</a:t>
            </a:r>
            <a:r>
              <a:rPr lang="en-US" sz="2800" dirty="0" smtClean="0">
                <a:solidFill>
                  <a:srgbClr val="990033"/>
                </a:solidFill>
                <a:latin typeface="Franklin Gothic Book" pitchFamily="34" charset="0"/>
              </a:rPr>
              <a:t> </a:t>
            </a:r>
            <a:r>
              <a:rPr lang="en-US" sz="2800" dirty="0" smtClean="0">
                <a:latin typeface="Franklin Gothic Book" pitchFamily="34" charset="0"/>
              </a:rPr>
              <a:t>in percentage of Idaho jobs requiring postsecondary education</a:t>
            </a:r>
            <a:endParaRPr lang="en-US" sz="2800" dirty="0">
              <a:latin typeface="Franklin Gothic Book" pitchFamily="34" charset="0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6647475"/>
              </p:ext>
            </p:extLst>
          </p:nvPr>
        </p:nvGraphicFramePr>
        <p:xfrm>
          <a:off x="457200" y="1219200"/>
          <a:ext cx="5962651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9583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C:\Users\mcampbell\AppData\Local\Microsoft\Windows\Temporary Internet Files\Content.IE5\1GMZY4DT\MP900411794[1].jpg"/>
          <p:cNvPicPr>
            <a:picLocks noChangeAspect="1" noChangeArrowheads="1"/>
          </p:cNvPicPr>
          <p:nvPr/>
        </p:nvPicPr>
        <p:blipFill rotWithShape="1"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20"/>
          <a:stretch/>
        </p:blipFill>
        <p:spPr bwMode="auto">
          <a:xfrm flipH="1">
            <a:off x="4078886" y="-1"/>
            <a:ext cx="5085659" cy="6858001"/>
          </a:xfrm>
          <a:prstGeom prst="rect">
            <a:avLst/>
          </a:prstGeom>
          <a:noFill/>
          <a:effectLst>
            <a:glow rad="101600">
              <a:schemeClr val="bg1"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CFCDA-67F2-43F5-867A-71CFD18368E3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1012953"/>
            <a:ext cx="6934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Franklin Gothic Book" pitchFamily="34" charset="0"/>
              </a:rPr>
              <a:t>From 1999 to 2009,</a:t>
            </a:r>
          </a:p>
          <a:p>
            <a:r>
              <a:rPr lang="en-US" sz="4000" dirty="0" smtClean="0">
                <a:latin typeface="Franklin Gothic Book" pitchFamily="34" charset="0"/>
              </a:rPr>
              <a:t>median family income in Idaho has increased less than </a:t>
            </a:r>
            <a:r>
              <a:rPr lang="en-US" sz="4000" b="1" dirty="0" smtClean="0">
                <a:solidFill>
                  <a:srgbClr val="990033"/>
                </a:solidFill>
                <a:latin typeface="Franklin Gothic Book" pitchFamily="34" charset="0"/>
              </a:rPr>
              <a:t>10%</a:t>
            </a:r>
          </a:p>
          <a:p>
            <a:r>
              <a:rPr lang="en-US" sz="4000" dirty="0" smtClean="0">
                <a:latin typeface="Franklin Gothic Book" pitchFamily="34" charset="0"/>
              </a:rPr>
              <a:t>and</a:t>
            </a:r>
          </a:p>
          <a:p>
            <a:r>
              <a:rPr lang="en-US" sz="4000" dirty="0" smtClean="0">
                <a:latin typeface="Franklin Gothic Book" pitchFamily="34" charset="0"/>
              </a:rPr>
              <a:t>tuition has increased </a:t>
            </a:r>
            <a:br>
              <a:rPr lang="en-US" sz="4000" dirty="0" smtClean="0">
                <a:latin typeface="Franklin Gothic Book" pitchFamily="34" charset="0"/>
              </a:rPr>
            </a:br>
            <a:r>
              <a:rPr lang="en-US" sz="4000" dirty="0" smtClean="0">
                <a:latin typeface="Franklin Gothic Book" pitchFamily="34" charset="0"/>
              </a:rPr>
              <a:t>more than </a:t>
            </a:r>
            <a:r>
              <a:rPr lang="en-US" sz="4000" b="1" dirty="0" smtClean="0">
                <a:solidFill>
                  <a:srgbClr val="990033"/>
                </a:solidFill>
                <a:latin typeface="Franklin Gothic Book" pitchFamily="34" charset="0"/>
              </a:rPr>
              <a:t>50%</a:t>
            </a:r>
            <a:endParaRPr lang="en-US" sz="4000" b="1" dirty="0">
              <a:solidFill>
                <a:srgbClr val="990033"/>
              </a:solidFill>
              <a:latin typeface="Franklin Gothic Boo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CFCDA-67F2-43F5-867A-71CFD18368E3}" type="slidenum">
              <a:rPr lang="en-US" smtClean="0"/>
              <a:pPr/>
              <a:t>19</a:t>
            </a:fld>
            <a:endParaRPr lang="en-US" dirty="0"/>
          </a:p>
        </p:txBody>
      </p:sp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2047454920"/>
              </p:ext>
            </p:extLst>
          </p:nvPr>
        </p:nvGraphicFramePr>
        <p:xfrm>
          <a:off x="381000" y="2057400"/>
          <a:ext cx="6096000" cy="444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Oval 11"/>
          <p:cNvSpPr/>
          <p:nvPr/>
        </p:nvSpPr>
        <p:spPr>
          <a:xfrm>
            <a:off x="2114550" y="2209800"/>
            <a:ext cx="457200" cy="4572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019300" y="2257425"/>
            <a:ext cx="60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Franklin Gothic Book" pitchFamily="34" charset="0"/>
              </a:rPr>
              <a:t>$7</a:t>
            </a:r>
            <a:endParaRPr lang="en-US" sz="1600" dirty="0">
              <a:solidFill>
                <a:schemeClr val="bg1"/>
              </a:solidFill>
              <a:latin typeface="Franklin Gothic Book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400300" y="2743200"/>
            <a:ext cx="457200" cy="457200"/>
          </a:xfrm>
          <a:prstGeom prst="ellipse">
            <a:avLst/>
          </a:prstGeom>
          <a:solidFill>
            <a:srgbClr val="B0003B"/>
          </a:solidFill>
          <a:ln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314575" y="2800350"/>
            <a:ext cx="60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Franklin Gothic Book" pitchFamily="34" charset="0"/>
              </a:rPr>
              <a:t>$63</a:t>
            </a:r>
            <a:endParaRPr lang="en-US" sz="1600" dirty="0">
              <a:solidFill>
                <a:schemeClr val="bg1"/>
              </a:solidFill>
              <a:latin typeface="Franklin Gothic Book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2505075" y="3257550"/>
            <a:ext cx="457200" cy="4572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3038475" y="4305300"/>
            <a:ext cx="457200" cy="4572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4457700" y="4819650"/>
            <a:ext cx="457200" cy="4572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4876800" y="5343525"/>
            <a:ext cx="457200" cy="4572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6200775" y="5867400"/>
            <a:ext cx="457200" cy="4572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2428875" y="3314700"/>
            <a:ext cx="60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Franklin Gothic Book" pitchFamily="34" charset="0"/>
              </a:rPr>
              <a:t>$73</a:t>
            </a:r>
            <a:endParaRPr lang="en-US" sz="1600" dirty="0">
              <a:solidFill>
                <a:schemeClr val="bg1"/>
              </a:solidFill>
              <a:latin typeface="Franklin Gothic Book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695575" y="3831193"/>
            <a:ext cx="7334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Franklin Gothic Book" pitchFamily="34" charset="0"/>
              </a:rPr>
              <a:t>$149</a:t>
            </a:r>
            <a:endParaRPr lang="en-US" sz="1600" dirty="0">
              <a:solidFill>
                <a:schemeClr val="bg1"/>
              </a:solidFill>
              <a:latin typeface="Franklin Gothic Book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876550" y="4358759"/>
            <a:ext cx="7810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Franklin Gothic Book" pitchFamily="34" charset="0"/>
              </a:rPr>
              <a:t>$189</a:t>
            </a:r>
            <a:endParaRPr lang="en-US" sz="1600" dirty="0">
              <a:solidFill>
                <a:schemeClr val="bg1"/>
              </a:solidFill>
              <a:latin typeface="Franklin Gothic Book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324350" y="4882634"/>
            <a:ext cx="723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Franklin Gothic Book" pitchFamily="34" charset="0"/>
              </a:rPr>
              <a:t>$525</a:t>
            </a:r>
            <a:endParaRPr lang="en-US" sz="1600" dirty="0">
              <a:solidFill>
                <a:schemeClr val="bg1"/>
              </a:solidFill>
              <a:latin typeface="Franklin Gothic Book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724400" y="5400675"/>
            <a:ext cx="76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Franklin Gothic Book" pitchFamily="34" charset="0"/>
              </a:rPr>
              <a:t>$611</a:t>
            </a:r>
            <a:endParaRPr lang="en-US" sz="1600" dirty="0">
              <a:solidFill>
                <a:schemeClr val="bg1"/>
              </a:solidFill>
              <a:latin typeface="Franklin Gothic Book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019799" y="5930384"/>
            <a:ext cx="8096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Franklin Gothic Book" pitchFamily="34" charset="0"/>
              </a:rPr>
              <a:t>$923</a:t>
            </a:r>
            <a:endParaRPr lang="en-US" sz="1600" dirty="0">
              <a:solidFill>
                <a:schemeClr val="bg1"/>
              </a:solidFill>
              <a:latin typeface="Franklin Gothic Book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581400" y="914400"/>
            <a:ext cx="501491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latin typeface="Franklin Gothic Book" pitchFamily="34" charset="0"/>
              </a:rPr>
              <a:t>State-funded, need-based financial aid </a:t>
            </a:r>
            <a:br>
              <a:rPr lang="en-US" sz="3600" dirty="0" smtClean="0">
                <a:latin typeface="Franklin Gothic Book" pitchFamily="34" charset="0"/>
              </a:rPr>
            </a:br>
            <a:r>
              <a:rPr lang="en-US" sz="3600" dirty="0" smtClean="0">
                <a:latin typeface="Franklin Gothic Book" pitchFamily="34" charset="0"/>
              </a:rPr>
              <a:t>per student is </a:t>
            </a:r>
            <a:br>
              <a:rPr lang="en-US" sz="3600" dirty="0" smtClean="0">
                <a:latin typeface="Franklin Gothic Book" pitchFamily="34" charset="0"/>
              </a:rPr>
            </a:br>
            <a:r>
              <a:rPr lang="en-US" sz="3600" b="1" dirty="0" smtClean="0">
                <a:solidFill>
                  <a:srgbClr val="990033"/>
                </a:solidFill>
                <a:latin typeface="Franklin Gothic Book" pitchFamily="34" charset="0"/>
              </a:rPr>
              <a:t>lower</a:t>
            </a:r>
            <a:r>
              <a:rPr lang="en-US" sz="3600" dirty="0" smtClean="0">
                <a:latin typeface="Franklin Gothic Book" pitchFamily="34" charset="0"/>
              </a:rPr>
              <a:t> than all but one neighboring </a:t>
            </a:r>
            <a:br>
              <a:rPr lang="en-US" sz="3600" dirty="0" smtClean="0">
                <a:latin typeface="Franklin Gothic Book" pitchFamily="34" charset="0"/>
              </a:rPr>
            </a:br>
            <a:r>
              <a:rPr lang="en-US" sz="3600" dirty="0" smtClean="0">
                <a:latin typeface="Franklin Gothic Book" pitchFamily="34" charset="0"/>
              </a:rPr>
              <a:t>sta</a:t>
            </a:r>
            <a:r>
              <a:rPr lang="en-US" sz="4000" dirty="0" smtClean="0">
                <a:latin typeface="Franklin Gothic Book" pitchFamily="34" charset="0"/>
              </a:rPr>
              <a:t>te</a:t>
            </a:r>
            <a:endParaRPr lang="en-US" sz="4000" dirty="0">
              <a:latin typeface="Franklin Gothic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08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170"/>
          <a:stretch/>
        </p:blipFill>
        <p:spPr>
          <a:xfrm>
            <a:off x="0" y="2157055"/>
            <a:ext cx="9144000" cy="471099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CFCDA-67F2-43F5-867A-71CFD18368E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933700" y="236518"/>
            <a:ext cx="2514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990033"/>
                </a:solidFill>
                <a:latin typeface="Franklin Gothic Book" pitchFamily="34" charset="0"/>
              </a:rPr>
              <a:t>16,500</a:t>
            </a:r>
            <a:r>
              <a:rPr lang="en-US" sz="3200" dirty="0" smtClean="0">
                <a:solidFill>
                  <a:srgbClr val="000066"/>
                </a:solidFill>
                <a:latin typeface="Cooper Black" pitchFamily="18" charset="0"/>
              </a:rPr>
              <a:t> </a:t>
            </a:r>
            <a:r>
              <a:rPr lang="en-US" sz="2400" dirty="0" smtClean="0">
                <a:latin typeface="Franklin Gothic Book" pitchFamily="34" charset="0"/>
              </a:rPr>
              <a:t>instructional staff</a:t>
            </a:r>
            <a:endParaRPr lang="en-US" sz="2400" dirty="0">
              <a:latin typeface="Franklin Gothic Boo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95600" y="1190625"/>
            <a:ext cx="2133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990033"/>
                </a:solidFill>
                <a:latin typeface="Franklin Gothic Book" pitchFamily="34" charset="0"/>
              </a:rPr>
              <a:t>280,000</a:t>
            </a:r>
            <a:r>
              <a:rPr lang="en-US" sz="3200" dirty="0" smtClean="0">
                <a:latin typeface="Cooper Black" pitchFamily="18" charset="0"/>
              </a:rPr>
              <a:t> </a:t>
            </a:r>
            <a:r>
              <a:rPr lang="en-US" sz="2400" dirty="0" smtClean="0">
                <a:latin typeface="Franklin Gothic Book" pitchFamily="34" charset="0"/>
              </a:rPr>
              <a:t/>
            </a:r>
            <a:br>
              <a:rPr lang="en-US" sz="2400" dirty="0" smtClean="0">
                <a:latin typeface="Franklin Gothic Book" pitchFamily="34" charset="0"/>
              </a:rPr>
            </a:br>
            <a:r>
              <a:rPr lang="en-US" sz="2400" dirty="0" smtClean="0">
                <a:latin typeface="Franklin Gothic Book" pitchFamily="34" charset="0"/>
              </a:rPr>
              <a:t>K–12 </a:t>
            </a:r>
            <a:r>
              <a:rPr lang="en-US" sz="2400" dirty="0">
                <a:latin typeface="Franklin Gothic Book" pitchFamily="34" charset="0"/>
              </a:rPr>
              <a:t>students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48400" y="236518"/>
            <a:ext cx="12414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990033"/>
                </a:solidFill>
                <a:latin typeface="Franklin Gothic Book" pitchFamily="34" charset="0"/>
              </a:rPr>
              <a:t>115</a:t>
            </a:r>
            <a:r>
              <a:rPr lang="en-US" sz="3200" dirty="0" smtClean="0">
                <a:solidFill>
                  <a:srgbClr val="000066"/>
                </a:solidFill>
                <a:latin typeface="Cooper Black" pitchFamily="18" charset="0"/>
              </a:rPr>
              <a:t> </a:t>
            </a:r>
            <a:r>
              <a:rPr lang="en-US" sz="2400" dirty="0" smtClean="0">
                <a:latin typeface="Franklin Gothic Book" pitchFamily="34" charset="0"/>
              </a:rPr>
              <a:t/>
            </a:r>
            <a:br>
              <a:rPr lang="en-US" sz="2400" dirty="0" smtClean="0">
                <a:latin typeface="Franklin Gothic Book" pitchFamily="34" charset="0"/>
              </a:rPr>
            </a:br>
            <a:r>
              <a:rPr lang="en-US" sz="2400" dirty="0" smtClean="0">
                <a:latin typeface="Franklin Gothic Book" pitchFamily="34" charset="0"/>
              </a:rPr>
              <a:t>districts</a:t>
            </a:r>
            <a:endParaRPr lang="en-US" sz="2400" dirty="0">
              <a:latin typeface="Franklin Gothic Book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48400" y="1190625"/>
            <a:ext cx="1752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990033"/>
                </a:solidFill>
                <a:latin typeface="Franklin Gothic Book" pitchFamily="34" charset="0"/>
              </a:rPr>
              <a:t>43</a:t>
            </a:r>
            <a:r>
              <a:rPr lang="en-US" sz="3200" dirty="0" smtClean="0">
                <a:latin typeface="Cooper Black" pitchFamily="18" charset="0"/>
              </a:rPr>
              <a:t> </a:t>
            </a:r>
            <a:r>
              <a:rPr lang="en-US" sz="2400" dirty="0" smtClean="0">
                <a:latin typeface="Franklin Gothic Book" pitchFamily="34" charset="0"/>
              </a:rPr>
              <a:t>charter schools</a:t>
            </a:r>
            <a:endParaRPr lang="en-US" sz="2400" dirty="0">
              <a:latin typeface="Franklin Gothic Book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00000">
            <a:off x="674837" y="281901"/>
            <a:ext cx="1724025" cy="265747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79637" y="1929011"/>
            <a:ext cx="16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Franklin Gothic Book" pitchFamily="34" charset="0"/>
              </a:rPr>
              <a:t>Public education</a:t>
            </a:r>
            <a:endParaRPr lang="en-US" sz="2400" dirty="0">
              <a:solidFill>
                <a:schemeClr val="bg1"/>
              </a:solidFill>
              <a:latin typeface="Franklin Gothic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16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3100" y="733425"/>
            <a:ext cx="6096000" cy="1143000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latin typeface="Franklin Gothic Book" pitchFamily="34" charset="0"/>
              </a:rPr>
              <a:t>Board of Education</a:t>
            </a:r>
            <a:endParaRPr lang="en-US" sz="4000" dirty="0">
              <a:latin typeface="Franklin Gothic Boo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38400"/>
            <a:ext cx="8229600" cy="3687763"/>
          </a:xfrm>
        </p:spPr>
        <p:txBody>
          <a:bodyPr>
            <a:normAutofit fontScale="92500" lnSpcReduction="20000"/>
          </a:bodyPr>
          <a:lstStyle/>
          <a:p>
            <a:pPr marL="0" indent="0">
              <a:spcAft>
                <a:spcPts val="2400"/>
              </a:spcAft>
              <a:buNone/>
            </a:pPr>
            <a:r>
              <a:rPr lang="en-US" sz="3200" dirty="0" smtClean="0">
                <a:latin typeface="Franklin Gothic Book" pitchFamily="34" charset="0"/>
              </a:rPr>
              <a:t>Review current appropriations for need-based scholarships</a:t>
            </a:r>
          </a:p>
          <a:p>
            <a:pPr marL="0" indent="0">
              <a:spcAft>
                <a:spcPts val="2400"/>
              </a:spcAft>
              <a:buNone/>
            </a:pPr>
            <a:r>
              <a:rPr lang="en-US" sz="3200" dirty="0" smtClean="0">
                <a:latin typeface="Franklin Gothic Book" pitchFamily="34" charset="0"/>
              </a:rPr>
              <a:t>Consider reallocating funds from merit-based scholarships or create new, need-based scholarships</a:t>
            </a:r>
          </a:p>
          <a:p>
            <a:pPr marL="0" indent="0">
              <a:spcAft>
                <a:spcPts val="2400"/>
              </a:spcAft>
              <a:buNone/>
            </a:pPr>
            <a:r>
              <a:rPr lang="en-US" sz="3200" dirty="0" smtClean="0">
                <a:latin typeface="Franklin Gothic Book" pitchFamily="34" charset="0"/>
              </a:rPr>
              <a:t>Collect data on scholarship recipients and track academic progress</a:t>
            </a:r>
            <a:endParaRPr lang="en-US" sz="3200" dirty="0">
              <a:latin typeface="Franklin Gothic Book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CFCDA-67F2-43F5-867A-71CFD18368E3}" type="slidenum">
              <a:rPr lang="en-US" smtClean="0"/>
              <a:pPr/>
              <a:t>20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552450" y="411910"/>
            <a:ext cx="1143000" cy="1200329"/>
            <a:chOff x="609600" y="457200"/>
            <a:chExt cx="1143000" cy="1200329"/>
          </a:xfrm>
        </p:grpSpPr>
        <p:sp>
          <p:nvSpPr>
            <p:cNvPr id="10" name="Rectangle 9"/>
            <p:cNvSpPr/>
            <p:nvPr/>
          </p:nvSpPr>
          <p:spPr>
            <a:xfrm>
              <a:off x="609600" y="506766"/>
              <a:ext cx="1143000" cy="1013930"/>
            </a:xfrm>
            <a:prstGeom prst="rect">
              <a:avLst/>
            </a:prstGeom>
            <a:solidFill>
              <a:srgbClr val="990033"/>
            </a:solidFill>
            <a:ln>
              <a:noFill/>
            </a:ln>
            <a:effectLst>
              <a:outerShdw blurRad="50800" dist="50800" dir="5400000" algn="ctr" rotWithShape="0">
                <a:schemeClr val="bg1">
                  <a:lumMod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 rot="20700000">
              <a:off x="712354" y="556412"/>
              <a:ext cx="914400" cy="91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77088" y="457200"/>
              <a:ext cx="838200" cy="1200329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bg1">
                  <a:lumMod val="50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dirty="0" smtClean="0">
                  <a:solidFill>
                    <a:srgbClr val="990033"/>
                  </a:solidFill>
                  <a:latin typeface="Elephant" pitchFamily="18" charset="0"/>
                </a:rPr>
                <a:t>R</a:t>
              </a:r>
              <a:endParaRPr lang="en-US" sz="7200" dirty="0">
                <a:solidFill>
                  <a:srgbClr val="990033"/>
                </a:solidFill>
                <a:latin typeface="Elephant" pitchFamily="18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981200" y="457200"/>
            <a:ext cx="365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990033"/>
                </a:solidFill>
                <a:latin typeface="Franklin Gothic Book" pitchFamily="34" charset="0"/>
              </a:rPr>
              <a:t>Recommendations for the</a:t>
            </a:r>
            <a:endParaRPr lang="en-US" sz="2000" b="1" dirty="0">
              <a:solidFill>
                <a:srgbClr val="990033"/>
              </a:solidFill>
              <a:latin typeface="Franklin Gothic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372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62000"/>
            <a:ext cx="6096000" cy="1428929"/>
          </a:xfrm>
        </p:spPr>
        <p:txBody>
          <a:bodyPr>
            <a:noAutofit/>
          </a:bodyPr>
          <a:lstStyle/>
          <a:p>
            <a:pPr algn="l"/>
            <a:r>
              <a:rPr lang="en-US" sz="4000" dirty="0" smtClean="0">
                <a:latin typeface="Franklin Gothic Book" pitchFamily="34" charset="0"/>
              </a:rPr>
              <a:t>Board of Education &amp;</a:t>
            </a:r>
            <a:br>
              <a:rPr lang="en-US" sz="4000" dirty="0" smtClean="0">
                <a:latin typeface="Franklin Gothic Book" pitchFamily="34" charset="0"/>
              </a:rPr>
            </a:br>
            <a:r>
              <a:rPr lang="en-US" sz="4000" dirty="0" smtClean="0">
                <a:latin typeface="Franklin Gothic Book" pitchFamily="34" charset="0"/>
              </a:rPr>
              <a:t>Department of Labor</a:t>
            </a:r>
            <a:endParaRPr lang="en-US" sz="4000" dirty="0">
              <a:latin typeface="Franklin Gothic Boo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38400"/>
            <a:ext cx="8229600" cy="3687763"/>
          </a:xfrm>
        </p:spPr>
        <p:txBody>
          <a:bodyPr>
            <a:normAutofit fontScale="85000" lnSpcReduction="10000"/>
          </a:bodyPr>
          <a:lstStyle/>
          <a:p>
            <a:pPr marL="0" indent="0">
              <a:spcAft>
                <a:spcPts val="2400"/>
              </a:spcAft>
              <a:buNone/>
            </a:pPr>
            <a:r>
              <a:rPr lang="en-US" dirty="0" smtClean="0">
                <a:latin typeface="Franklin Gothic Book" pitchFamily="34" charset="0"/>
              </a:rPr>
              <a:t>Board: Develop strategic </a:t>
            </a:r>
            <a:r>
              <a:rPr lang="en-US" dirty="0">
                <a:latin typeface="Franklin Gothic Book" pitchFamily="34" charset="0"/>
              </a:rPr>
              <a:t>plan for meeting </a:t>
            </a:r>
            <a:r>
              <a:rPr lang="en-US" dirty="0" smtClean="0">
                <a:latin typeface="Franklin Gothic Book" pitchFamily="34" charset="0"/>
              </a:rPr>
              <a:t>its 60% goal </a:t>
            </a:r>
            <a:r>
              <a:rPr lang="en-US" dirty="0">
                <a:latin typeface="Franklin Gothic Book" pitchFamily="34" charset="0"/>
              </a:rPr>
              <a:t>to produce the right types of graduates for the right types of </a:t>
            </a:r>
            <a:r>
              <a:rPr lang="en-US" dirty="0" smtClean="0">
                <a:latin typeface="Franklin Gothic Book" pitchFamily="34" charset="0"/>
              </a:rPr>
              <a:t>jobs in Idaho</a:t>
            </a:r>
            <a:endParaRPr lang="en-US" dirty="0">
              <a:latin typeface="Franklin Gothic Book" pitchFamily="34" charset="0"/>
            </a:endParaRPr>
          </a:p>
          <a:p>
            <a:pPr marL="0" indent="0">
              <a:spcAft>
                <a:spcPts val="2400"/>
              </a:spcAft>
              <a:buNone/>
            </a:pPr>
            <a:r>
              <a:rPr lang="en-US" dirty="0" smtClean="0">
                <a:latin typeface="Franklin Gothic Book" pitchFamily="34" charset="0"/>
              </a:rPr>
              <a:t>Board: Work </a:t>
            </a:r>
            <a:r>
              <a:rPr lang="en-US" dirty="0">
                <a:latin typeface="Franklin Gothic Book" pitchFamily="34" charset="0"/>
              </a:rPr>
              <a:t>with postsecondary institutions and the Department of Labor to track graduates of Idaho’s postsecondary institutions into the </a:t>
            </a:r>
            <a:r>
              <a:rPr lang="en-US" dirty="0" smtClean="0">
                <a:latin typeface="Franklin Gothic Book" pitchFamily="34" charset="0"/>
              </a:rPr>
              <a:t>workforce</a:t>
            </a:r>
          </a:p>
          <a:p>
            <a:pPr marL="0" indent="0">
              <a:spcAft>
                <a:spcPts val="2400"/>
              </a:spcAft>
              <a:buNone/>
            </a:pPr>
            <a:r>
              <a:rPr lang="en-US" dirty="0" smtClean="0">
                <a:latin typeface="Franklin Gothic Book" pitchFamily="34" charset="0"/>
              </a:rPr>
              <a:t>Labor: Enter </a:t>
            </a:r>
            <a:r>
              <a:rPr lang="en-US" dirty="0">
                <a:latin typeface="Franklin Gothic Book" pitchFamily="34" charset="0"/>
              </a:rPr>
              <a:t>into new or expand existing agreements to track </a:t>
            </a:r>
            <a:r>
              <a:rPr lang="en-US" dirty="0" smtClean="0">
                <a:latin typeface="Franklin Gothic Book" pitchFamily="34" charset="0"/>
              </a:rPr>
              <a:t>postsecondary </a:t>
            </a:r>
            <a:r>
              <a:rPr lang="en-US" dirty="0">
                <a:latin typeface="Franklin Gothic Book" pitchFamily="34" charset="0"/>
              </a:rPr>
              <a:t>graduates in the workforce outside of </a:t>
            </a:r>
            <a:r>
              <a:rPr lang="en-US" dirty="0" smtClean="0">
                <a:latin typeface="Franklin Gothic Book" pitchFamily="34" charset="0"/>
              </a:rPr>
              <a:t>Idaho</a:t>
            </a:r>
            <a:endParaRPr lang="en-US" dirty="0">
              <a:latin typeface="Franklin Gothic Book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CFCDA-67F2-43F5-867A-71CFD18368E3}" type="slidenum">
              <a:rPr lang="en-US" smtClean="0"/>
              <a:pPr/>
              <a:t>21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552450" y="411910"/>
            <a:ext cx="1143000" cy="1200329"/>
            <a:chOff x="609600" y="457200"/>
            <a:chExt cx="1143000" cy="1200329"/>
          </a:xfrm>
        </p:grpSpPr>
        <p:sp>
          <p:nvSpPr>
            <p:cNvPr id="10" name="Rectangle 9"/>
            <p:cNvSpPr/>
            <p:nvPr/>
          </p:nvSpPr>
          <p:spPr>
            <a:xfrm>
              <a:off x="609600" y="506766"/>
              <a:ext cx="1143000" cy="1013930"/>
            </a:xfrm>
            <a:prstGeom prst="rect">
              <a:avLst/>
            </a:prstGeom>
            <a:solidFill>
              <a:srgbClr val="990033"/>
            </a:solidFill>
            <a:ln>
              <a:noFill/>
            </a:ln>
            <a:effectLst>
              <a:outerShdw blurRad="50800" dist="50800" dir="5400000" algn="ctr" rotWithShape="0">
                <a:schemeClr val="bg1">
                  <a:lumMod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 rot="20700000">
              <a:off x="712354" y="556412"/>
              <a:ext cx="914400" cy="91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77088" y="457200"/>
              <a:ext cx="838200" cy="1200329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bg1">
                  <a:lumMod val="50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dirty="0" smtClean="0">
                  <a:solidFill>
                    <a:srgbClr val="990033"/>
                  </a:solidFill>
                  <a:latin typeface="Elephant" pitchFamily="18" charset="0"/>
                </a:rPr>
                <a:t>R</a:t>
              </a:r>
              <a:endParaRPr lang="en-US" sz="7200" dirty="0">
                <a:solidFill>
                  <a:srgbClr val="990033"/>
                </a:solidFill>
                <a:latin typeface="Elephant" pitchFamily="18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981200" y="457200"/>
            <a:ext cx="365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990033"/>
                </a:solidFill>
                <a:latin typeface="Franklin Gothic Book" pitchFamily="34" charset="0"/>
              </a:rPr>
              <a:t>Recommendations for the</a:t>
            </a:r>
            <a:endParaRPr lang="en-US" sz="2000" b="1" dirty="0">
              <a:solidFill>
                <a:srgbClr val="990033"/>
              </a:solidFill>
              <a:latin typeface="Franklin Gothic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18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CFCDA-67F2-43F5-867A-71CFD18368E3}" type="slidenum">
              <a:rPr lang="en-US" smtClean="0"/>
              <a:pPr/>
              <a:t>22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752475" y="1885295"/>
            <a:ext cx="7696200" cy="4038600"/>
            <a:chOff x="762001" y="2286000"/>
            <a:chExt cx="7696200" cy="4038600"/>
          </a:xfrm>
        </p:grpSpPr>
        <p:sp>
          <p:nvSpPr>
            <p:cNvPr id="7" name="Content Placeholder 2"/>
            <p:cNvSpPr txBox="1">
              <a:spLocks/>
            </p:cNvSpPr>
            <p:nvPr/>
          </p:nvSpPr>
          <p:spPr>
            <a:xfrm>
              <a:off x="762001" y="2286000"/>
              <a:ext cx="7696200" cy="40386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914400" lvl="1" indent="0">
                <a:spcAft>
                  <a:spcPts val="2400"/>
                </a:spcAft>
                <a:buNone/>
              </a:pPr>
              <a:r>
                <a:rPr lang="en-US" dirty="0" smtClean="0">
                  <a:latin typeface="Franklin Gothic Book" pitchFamily="34" charset="0"/>
                </a:rPr>
                <a:t>Increase number </a:t>
              </a:r>
              <a:r>
                <a:rPr lang="en-US" dirty="0">
                  <a:latin typeface="Franklin Gothic Book" pitchFamily="34" charset="0"/>
                </a:rPr>
                <a:t>of college graduates in order to attract employers that require a more educated </a:t>
              </a:r>
              <a:r>
                <a:rPr lang="en-US" dirty="0" smtClean="0">
                  <a:latin typeface="Franklin Gothic Book" pitchFamily="34" charset="0"/>
                </a:rPr>
                <a:t>workforce</a:t>
              </a:r>
              <a:endParaRPr lang="en-US" dirty="0">
                <a:latin typeface="Franklin Gothic Book" pitchFamily="34" charset="0"/>
              </a:endParaRPr>
            </a:p>
            <a:p>
              <a:pPr marL="914400" lvl="1" indent="0">
                <a:spcAft>
                  <a:spcPts val="2400"/>
                </a:spcAft>
                <a:buNone/>
              </a:pPr>
              <a:r>
                <a:rPr lang="en-US" dirty="0" smtClean="0">
                  <a:latin typeface="Franklin Gothic Book" pitchFamily="34" charset="0"/>
                </a:rPr>
                <a:t>Attract employers </a:t>
              </a:r>
              <a:r>
                <a:rPr lang="en-US" dirty="0">
                  <a:latin typeface="Franklin Gothic Book" pitchFamily="34" charset="0"/>
                </a:rPr>
                <a:t>requiring an educated workforce in order to incentivize more students to pursue postsecondary </a:t>
              </a:r>
              <a:r>
                <a:rPr lang="en-US" dirty="0" smtClean="0">
                  <a:latin typeface="Franklin Gothic Book" pitchFamily="34" charset="0"/>
                </a:rPr>
                <a:t>education</a:t>
              </a:r>
              <a:endParaRPr lang="en-US" dirty="0">
                <a:latin typeface="Franklin Gothic Book" pitchFamily="34" charset="0"/>
              </a:endParaRPr>
            </a:p>
            <a:p>
              <a:pPr marL="914400" lvl="1" indent="0">
                <a:buNone/>
              </a:pPr>
              <a:r>
                <a:rPr lang="en-US" dirty="0" smtClean="0">
                  <a:latin typeface="Franklin Gothic Book" pitchFamily="34" charset="0"/>
                </a:rPr>
                <a:t>Coordinate </a:t>
              </a:r>
              <a:r>
                <a:rPr lang="en-US" dirty="0">
                  <a:latin typeface="Franklin Gothic Book" pitchFamily="34" charset="0"/>
                </a:rPr>
                <a:t>education and employment initiatives </a:t>
              </a:r>
              <a:r>
                <a:rPr lang="en-US" dirty="0" smtClean="0">
                  <a:latin typeface="Franklin Gothic Book" pitchFamily="34" charset="0"/>
                </a:rPr>
                <a:t>simultaneously</a:t>
              </a:r>
              <a:endParaRPr lang="en-US" dirty="0">
                <a:latin typeface="Franklin Gothic Book" pitchFamily="34" charset="0"/>
              </a:endParaRPr>
            </a:p>
          </p:txBody>
        </p:sp>
        <p:sp>
          <p:nvSpPr>
            <p:cNvPr id="2" name="Oval 1"/>
            <p:cNvSpPr/>
            <p:nvPr/>
          </p:nvSpPr>
          <p:spPr>
            <a:xfrm>
              <a:off x="914400" y="2438400"/>
              <a:ext cx="533401" cy="5334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990600" y="2400955"/>
              <a:ext cx="5334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  <a:latin typeface="Cooper Black" pitchFamily="18" charset="0"/>
                </a:rPr>
                <a:t>1</a:t>
              </a:r>
              <a:endParaRPr lang="en-US" sz="2800" dirty="0">
                <a:solidFill>
                  <a:schemeClr val="bg1"/>
                </a:solidFill>
                <a:latin typeface="Cooper Black" pitchFamily="18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914400" y="3904595"/>
              <a:ext cx="533401" cy="5334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90600" y="3867150"/>
              <a:ext cx="5334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  <a:latin typeface="Cooper Black" pitchFamily="18" charset="0"/>
                </a:rPr>
                <a:t>2</a:t>
              </a:r>
              <a:endParaRPr lang="en-US" sz="2800" dirty="0">
                <a:solidFill>
                  <a:schemeClr val="bg1"/>
                </a:solidFill>
                <a:latin typeface="Cooper Black" pitchFamily="18" charset="0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14400" y="5352395"/>
              <a:ext cx="533401" cy="5334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90600" y="5314950"/>
              <a:ext cx="5334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  <a:latin typeface="Cooper Black" pitchFamily="18" charset="0"/>
                </a:rPr>
                <a:t>3</a:t>
              </a:r>
              <a:endParaRPr lang="en-US" sz="2800" dirty="0">
                <a:solidFill>
                  <a:schemeClr val="bg1"/>
                </a:solidFill>
                <a:latin typeface="Cooper Black" pitchFamily="18" charset="0"/>
              </a:endParaRPr>
            </a:p>
          </p:txBody>
        </p:sp>
      </p:grpSp>
      <p:sp>
        <p:nvSpPr>
          <p:cNvPr id="14" name="Content Placeholder 2"/>
          <p:cNvSpPr txBox="1">
            <a:spLocks/>
          </p:cNvSpPr>
          <p:nvPr/>
        </p:nvSpPr>
        <p:spPr>
          <a:xfrm>
            <a:off x="762001" y="609600"/>
            <a:ext cx="7696199" cy="990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Aft>
                <a:spcPts val="2400"/>
              </a:spcAft>
              <a:buNone/>
            </a:pPr>
            <a:r>
              <a:rPr lang="en-US" sz="4000" dirty="0" smtClean="0">
                <a:latin typeface="Franklin Gothic Book" pitchFamily="34" charset="0"/>
              </a:rPr>
              <a:t>Options to </a:t>
            </a:r>
            <a:r>
              <a:rPr lang="en-US" sz="4000" b="1" dirty="0" smtClean="0">
                <a:solidFill>
                  <a:srgbClr val="990033"/>
                </a:solidFill>
                <a:latin typeface="Franklin Gothic Book" pitchFamily="34" charset="0"/>
              </a:rPr>
              <a:t>link</a:t>
            </a:r>
            <a:r>
              <a:rPr lang="en-US" sz="4000" dirty="0" smtClean="0">
                <a:latin typeface="Franklin Gothic Book" pitchFamily="34" charset="0"/>
              </a:rPr>
              <a:t> workforce needs</a:t>
            </a:r>
          </a:p>
        </p:txBody>
      </p:sp>
    </p:spTree>
    <p:extLst>
      <p:ext uri="{BB962C8B-B14F-4D97-AF65-F5344CB8AC3E}">
        <p14:creationId xmlns:p14="http://schemas.microsoft.com/office/powerpoint/2010/main" val="262743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752600"/>
            <a:ext cx="8991600" cy="1981200"/>
          </a:xfrm>
          <a:noFill/>
        </p:spPr>
        <p:txBody>
          <a:bodyPr>
            <a:noAutofit/>
          </a:bodyPr>
          <a:lstStyle/>
          <a:p>
            <a:pPr marL="457200" indent="0">
              <a:buNone/>
              <a:tabLst>
                <a:tab pos="514350" algn="l"/>
              </a:tabLst>
            </a:pPr>
            <a:r>
              <a:rPr lang="en-US" sz="3200" dirty="0" smtClean="0">
                <a:solidFill>
                  <a:schemeClr val="bg1"/>
                </a:solidFill>
                <a:latin typeface="Franklin Gothic Book" pitchFamily="34" charset="0"/>
              </a:rPr>
              <a:t>The </a:t>
            </a:r>
            <a:r>
              <a:rPr lang="en-US" sz="3200" dirty="0">
                <a:solidFill>
                  <a:schemeClr val="bg1"/>
                </a:solidFill>
                <a:latin typeface="Franklin Gothic Book" pitchFamily="34" charset="0"/>
              </a:rPr>
              <a:t>Governor’s Workforce Development </a:t>
            </a:r>
            <a:r>
              <a:rPr lang="en-US" sz="3200" dirty="0" smtClean="0">
                <a:solidFill>
                  <a:schemeClr val="bg1"/>
                </a:solidFill>
                <a:latin typeface="Franklin Gothic Book" pitchFamily="34" charset="0"/>
              </a:rPr>
              <a:t>Council created the Educational Attainment Task Force in July 2012</a:t>
            </a:r>
            <a:endParaRPr lang="en-US" sz="3200" dirty="0">
              <a:solidFill>
                <a:schemeClr val="bg1"/>
              </a:solidFill>
              <a:latin typeface="Franklin Gothic Book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CFCDA-67F2-43F5-867A-71CFD18368E3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-152400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/>
            <a:endParaRPr lang="en-US" sz="2400" dirty="0" smtClean="0">
              <a:solidFill>
                <a:srgbClr val="990033"/>
              </a:solidFill>
              <a:latin typeface="Franklin Gothic Book" pitchFamily="34" charset="0"/>
            </a:endParaRPr>
          </a:p>
          <a:p>
            <a:pPr marL="457200"/>
            <a:r>
              <a:rPr lang="en-US" sz="3200" dirty="0" smtClean="0">
                <a:solidFill>
                  <a:schemeClr val="bg1"/>
                </a:solidFill>
                <a:latin typeface="Franklin Gothic Book" pitchFamily="34" charset="0"/>
              </a:rPr>
              <a:t>Senate Bill 1027 reorganized the state’s scholarship program </a:t>
            </a:r>
            <a:endParaRPr lang="en-US" sz="3200" dirty="0">
              <a:solidFill>
                <a:schemeClr val="bg1"/>
              </a:solidFill>
              <a:latin typeface="Franklin Gothic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88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CFCDA-67F2-43F5-867A-71CFD18368E3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14400" y="533400"/>
            <a:ext cx="7162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Franklin Gothic Book" pitchFamily="34" charset="0"/>
              </a:rPr>
              <a:t>We </a:t>
            </a:r>
            <a:r>
              <a:rPr lang="en-US" sz="3600" dirty="0">
                <a:latin typeface="Franklin Gothic Book" pitchFamily="34" charset="0"/>
              </a:rPr>
              <a:t>believe—and agree—a better understanding of the correlation between education, training and workforce outcomes will result in a better quality of life for all Idahoans</a:t>
            </a:r>
            <a:r>
              <a:rPr lang="en-US" sz="3600" dirty="0" smtClean="0">
                <a:latin typeface="Franklin Gothic Book" pitchFamily="34" charset="0"/>
              </a:rPr>
              <a:t>.</a:t>
            </a:r>
            <a:endParaRPr lang="en-US" sz="3600" dirty="0">
              <a:latin typeface="Franklin Gothic Book" pitchFamily="34" charset="0"/>
            </a:endParaRP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4152900" y="3962399"/>
            <a:ext cx="3733800" cy="117316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itchFamily="34" charset="0"/>
              <a:buNone/>
            </a:pPr>
            <a:r>
              <a:rPr lang="en-US" sz="2400" dirty="0" smtClean="0">
                <a:solidFill>
                  <a:srgbClr val="000050"/>
                </a:solidFill>
                <a:latin typeface="Franklin Gothic Book" pitchFamily="34" charset="0"/>
              </a:rPr>
              <a:t>Roger Madsen, Director </a:t>
            </a:r>
            <a:br>
              <a:rPr lang="en-US" sz="2400" dirty="0" smtClean="0">
                <a:solidFill>
                  <a:srgbClr val="000050"/>
                </a:solidFill>
                <a:latin typeface="Franklin Gothic Book" pitchFamily="34" charset="0"/>
              </a:rPr>
            </a:br>
            <a:r>
              <a:rPr lang="en-US" sz="2400" dirty="0" smtClean="0">
                <a:solidFill>
                  <a:srgbClr val="000050"/>
                </a:solidFill>
                <a:latin typeface="Franklin Gothic Book" pitchFamily="34" charset="0"/>
              </a:rPr>
              <a:t>Idaho Department of Labor</a:t>
            </a:r>
            <a:br>
              <a:rPr lang="en-US" sz="2400" dirty="0" smtClean="0">
                <a:solidFill>
                  <a:srgbClr val="000050"/>
                </a:solidFill>
                <a:latin typeface="Franklin Gothic Book" pitchFamily="34" charset="0"/>
              </a:rPr>
            </a:br>
            <a:r>
              <a:rPr lang="en-US" sz="2400" dirty="0" smtClean="0">
                <a:solidFill>
                  <a:srgbClr val="000050"/>
                </a:solidFill>
                <a:latin typeface="Franklin Gothic Book" pitchFamily="34" charset="0"/>
              </a:rPr>
              <a:t>February 2013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600" y="304799"/>
            <a:ext cx="76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000050"/>
                </a:solidFill>
                <a:latin typeface="Gill Sans MT Condensed" pitchFamily="34" charset="0"/>
              </a:rPr>
              <a:t>“</a:t>
            </a:r>
            <a:endParaRPr lang="en-US" sz="6000" dirty="0">
              <a:solidFill>
                <a:srgbClr val="000050"/>
              </a:solidFill>
              <a:latin typeface="Gill Sans MT Condensed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91449" y="2600317"/>
            <a:ext cx="76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000050"/>
                </a:solidFill>
                <a:latin typeface="Gill Sans MT Condensed" pitchFamily="34" charset="0"/>
              </a:rPr>
              <a:t>”</a:t>
            </a:r>
            <a:endParaRPr lang="en-US" sz="6000" dirty="0">
              <a:solidFill>
                <a:srgbClr val="000050"/>
              </a:solidFill>
              <a:latin typeface="Gill Sans MT Condensed" pitchFamily="34" charset="0"/>
            </a:endParaRPr>
          </a:p>
        </p:txBody>
      </p:sp>
      <p:pic>
        <p:nvPicPr>
          <p:cNvPr id="1026" name="Picture 2" descr="C:\Users\bwelch\Desktop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574" y="5165729"/>
            <a:ext cx="1285875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883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DDEE7"/>
          </a:solidFill>
          <a:ln>
            <a:solidFill>
              <a:srgbClr val="DDDE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0000">
            <a:off x="4242897" y="640881"/>
            <a:ext cx="4229411" cy="5473355"/>
          </a:xfrm>
          <a:effectLst>
            <a:outerShdw blurRad="50800" dist="63500" algn="l" rotWithShape="0">
              <a:prstClr val="black">
                <a:alpha val="40000"/>
              </a:prstClr>
            </a:outerShdw>
          </a:effec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990600"/>
            <a:ext cx="3657600" cy="5562600"/>
          </a:xfrm>
        </p:spPr>
        <p:txBody>
          <a:bodyPr/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 smtClean="0">
                <a:solidFill>
                  <a:srgbClr val="0000DE"/>
                </a:solidFill>
                <a:latin typeface="Franklin Gothic Book" pitchFamily="34" charset="0"/>
              </a:rPr>
              <a:t>Rakesh Mohan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>
                <a:solidFill>
                  <a:srgbClr val="640000"/>
                </a:solidFill>
                <a:latin typeface="Franklin Gothic Book" pitchFamily="34" charset="0"/>
              </a:rPr>
              <a:t/>
            </a:r>
            <a:br>
              <a:rPr lang="en-US" dirty="0" smtClean="0">
                <a:solidFill>
                  <a:srgbClr val="640000"/>
                </a:solidFill>
                <a:latin typeface="Franklin Gothic Book" pitchFamily="34" charset="0"/>
              </a:rPr>
            </a:br>
            <a:r>
              <a:rPr lang="en-US" sz="2000" dirty="0" smtClean="0">
                <a:solidFill>
                  <a:srgbClr val="FF0000"/>
                </a:solidFill>
                <a:latin typeface="Franklin Gothic Book" pitchFamily="34" charset="0"/>
                <a:hlinkClick r:id="rId3"/>
              </a:rPr>
              <a:t>rmohan@ope.idaho.gov</a:t>
            </a:r>
            <a:endParaRPr lang="en-US" sz="2000" dirty="0" smtClean="0">
              <a:solidFill>
                <a:srgbClr val="FF0000"/>
              </a:solidFill>
              <a:latin typeface="Franklin Gothic Book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>
                <a:latin typeface="Franklin Gothic Book" pitchFamily="34" charset="0"/>
              </a:rPr>
              <a:t>208-332-1470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>
                <a:latin typeface="Franklin Gothic Book" pitchFamily="34" charset="0"/>
                <a:hlinkClick r:id="rId4"/>
              </a:rPr>
              <a:t>www.legislature.idaho.gov/ope</a:t>
            </a:r>
            <a:endParaRPr lang="en-US" sz="2000" dirty="0" smtClean="0">
              <a:latin typeface="Franklin Gothic Book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000" dirty="0" smtClean="0">
              <a:latin typeface="Franklin Gothic Book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000" dirty="0">
              <a:latin typeface="Franklin Gothic Book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>
                <a:latin typeface="Franklin Gothic Book" pitchFamily="34" charset="0"/>
                <a:hlinkClick r:id="rId5"/>
              </a:rPr>
              <a:t>Reducing Barriers to Postsecondary Education, January 2012</a:t>
            </a:r>
            <a:endParaRPr lang="en-US" sz="2000" dirty="0" smtClean="0">
              <a:latin typeface="Franklin Gothic Book" pitchFamily="34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2000" dirty="0" smtClean="0">
              <a:latin typeface="Franklin Gothic Book" pitchFamily="34" charset="0"/>
            </a:endParaRPr>
          </a:p>
          <a:p>
            <a:pPr marL="0" indent="0">
              <a:buNone/>
            </a:pPr>
            <a:endParaRPr lang="en-US" sz="1800" dirty="0" smtClean="0">
              <a:latin typeface="Franklin Gothic Book" pitchFamily="34" charset="0"/>
            </a:endParaRPr>
          </a:p>
          <a:p>
            <a:pPr marL="0" indent="0">
              <a:buNone/>
            </a:pPr>
            <a:endParaRPr lang="en-US" sz="2000" dirty="0">
              <a:latin typeface="Franklin Gothic Book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CFCDA-67F2-43F5-867A-71CFD18368E3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36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81000"/>
            <a:ext cx="6248400" cy="1477962"/>
          </a:xfrm>
        </p:spPr>
        <p:txBody>
          <a:bodyPr>
            <a:normAutofit/>
          </a:bodyPr>
          <a:lstStyle/>
          <a:p>
            <a:pPr algn="l"/>
            <a:r>
              <a:rPr lang="en-US" sz="4000" dirty="0">
                <a:latin typeface="Franklin Gothic Book" pitchFamily="34" charset="0"/>
              </a:rPr>
              <a:t>m</a:t>
            </a:r>
            <a:r>
              <a:rPr lang="en-US" sz="4000" dirty="0" smtClean="0">
                <a:latin typeface="Franklin Gothic Book" pitchFamily="34" charset="0"/>
              </a:rPr>
              <a:t>ajor barriers to </a:t>
            </a:r>
            <a:br>
              <a:rPr lang="en-US" sz="4000" dirty="0" smtClean="0">
                <a:latin typeface="Franklin Gothic Book" pitchFamily="34" charset="0"/>
              </a:rPr>
            </a:br>
            <a:r>
              <a:rPr lang="en-US" sz="4000" dirty="0" smtClean="0">
                <a:latin typeface="Franklin Gothic Book" pitchFamily="34" charset="0"/>
              </a:rPr>
              <a:t>postsecondary education</a:t>
            </a:r>
            <a:endParaRPr lang="en-US" sz="4000" dirty="0">
              <a:latin typeface="Franklin Gothic Book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CFCDA-67F2-43F5-867A-71CFD18368E3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6429375" y="2209800"/>
            <a:ext cx="1905000" cy="43434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505575" y="280276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Franklin Gothic Book" pitchFamily="34" charset="0"/>
              </a:rPr>
              <a:t>Affordability</a:t>
            </a:r>
            <a:endParaRPr lang="en-US" sz="2400" b="1" dirty="0">
              <a:latin typeface="Franklin Gothic Book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28675" y="2209800"/>
            <a:ext cx="1905000" cy="43434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81075" y="2618095"/>
            <a:ext cx="16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Franklin Gothic Book" pitchFamily="34" charset="0"/>
              </a:rPr>
              <a:t>Academic Readiness</a:t>
            </a:r>
            <a:endParaRPr lang="en-US" sz="2400" b="1" dirty="0">
              <a:latin typeface="Franklin Gothic Book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629025" y="2209800"/>
            <a:ext cx="1905000" cy="43434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819525" y="280276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Franklin Gothic Book" pitchFamily="34" charset="0"/>
              </a:rPr>
              <a:t>Access</a:t>
            </a:r>
            <a:endParaRPr lang="en-US" sz="2400" b="1" dirty="0">
              <a:latin typeface="Franklin Gothic Book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75" r="6674"/>
          <a:stretch/>
        </p:blipFill>
        <p:spPr>
          <a:xfrm>
            <a:off x="3675413" y="3959430"/>
            <a:ext cx="1810987" cy="2327251"/>
          </a:xfrm>
          <a:prstGeom prst="rect">
            <a:avLst/>
          </a:prstGeom>
        </p:spPr>
      </p:pic>
      <p:pic>
        <p:nvPicPr>
          <p:cNvPr id="3074" name="Picture 2" descr="C:\Users\bwelch\AppData\Local\Microsoft\Windows\Temporary Internet Files\Content.IE5\NDAFW2US\MP900408982[1]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5" r="21008"/>
          <a:stretch/>
        </p:blipFill>
        <p:spPr bwMode="auto">
          <a:xfrm>
            <a:off x="895350" y="3949904"/>
            <a:ext cx="1771650" cy="232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campbell\AppData\Local\Microsoft\Windows\Temporary Internet Files\Content.IE5\1GMZY4DT\MP900411794[1]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20"/>
          <a:stretch/>
        </p:blipFill>
        <p:spPr bwMode="auto">
          <a:xfrm>
            <a:off x="6524625" y="3959430"/>
            <a:ext cx="1725809" cy="232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1143000" y="198438"/>
            <a:ext cx="1143000" cy="1782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2000" b="1" dirty="0" smtClean="0">
                <a:solidFill>
                  <a:srgbClr val="990033"/>
                </a:solidFill>
                <a:latin typeface="Franklin Gothic Book" pitchFamily="34" charset="0"/>
              </a:rPr>
              <a:t>3</a:t>
            </a:r>
            <a:endParaRPr lang="en-US" sz="12000" dirty="0">
              <a:solidFill>
                <a:srgbClr val="990033"/>
              </a:solidFill>
              <a:latin typeface="Franklin Gothic Boo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3" descr="C:\Users\mcampbell\AppData\Local\Microsoft\Windows\Temporary Internet Files\Content.IE5\1GMZY4DT\MP900411794[1].jpg"/>
          <p:cNvPicPr>
            <a:picLocks noChangeAspect="1" noChangeArrowheads="1"/>
          </p:cNvPicPr>
          <p:nvPr/>
        </p:nvPicPr>
        <p:blipFill rotWithShape="1"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20"/>
          <a:stretch/>
        </p:blipFill>
        <p:spPr bwMode="auto">
          <a:xfrm>
            <a:off x="0" y="1828800"/>
            <a:ext cx="2895600" cy="3904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198438"/>
            <a:ext cx="6096000" cy="1554162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>
                <a:latin typeface="Franklin Gothic Book" pitchFamily="34" charset="0"/>
              </a:rPr>
              <a:t>of surveyed high school students expressed concerns about paying</a:t>
            </a:r>
            <a:br>
              <a:rPr lang="en-US" sz="3200" dirty="0" smtClean="0">
                <a:latin typeface="Franklin Gothic Book" pitchFamily="34" charset="0"/>
              </a:rPr>
            </a:br>
            <a:r>
              <a:rPr lang="en-US" sz="3200" dirty="0" smtClean="0">
                <a:latin typeface="Franklin Gothic Book" pitchFamily="34" charset="0"/>
              </a:rPr>
              <a:t>for college</a:t>
            </a:r>
            <a:endParaRPr lang="en-US" sz="3200" dirty="0">
              <a:latin typeface="Franklin Gothic Book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CFCDA-67F2-43F5-867A-71CFD18368E3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2334737"/>
              </p:ext>
            </p:extLst>
          </p:nvPr>
        </p:nvGraphicFramePr>
        <p:xfrm>
          <a:off x="1333500" y="1752600"/>
          <a:ext cx="6591300" cy="4748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943100" y="1907143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Franklin Gothic Book" pitchFamily="34" charset="0"/>
              </a:rPr>
              <a:t>Ability to pay for college</a:t>
            </a:r>
            <a:endParaRPr lang="en-US" dirty="0">
              <a:latin typeface="Franklin Gothic Book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43100" y="2277559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Franklin Gothic Book" pitchFamily="34" charset="0"/>
              </a:rPr>
              <a:t>Access to financial aid</a:t>
            </a:r>
            <a:endParaRPr lang="en-US" dirty="0">
              <a:latin typeface="Franklin Gothic Book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43100" y="2644163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Franklin Gothic Book" pitchFamily="34" charset="0"/>
              </a:rPr>
              <a:t>Access to scholarships</a:t>
            </a:r>
            <a:endParaRPr lang="en-US" dirty="0">
              <a:latin typeface="Franklin Gothic Book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43100" y="3008039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Franklin Gothic Book" pitchFamily="34" charset="0"/>
              </a:rPr>
              <a:t>Likelihood of job after college</a:t>
            </a:r>
            <a:endParaRPr lang="en-US" dirty="0">
              <a:latin typeface="Franklin Gothic Book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943100" y="3374643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Franklin Gothic Book" pitchFamily="34" charset="0"/>
              </a:rPr>
              <a:t>Insufficient scholarship amounts</a:t>
            </a:r>
            <a:endParaRPr lang="en-US" dirty="0">
              <a:latin typeface="Franklin Gothic Book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943100" y="3743975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Franklin Gothic Book" pitchFamily="34" charset="0"/>
              </a:rPr>
              <a:t>Fear or uncertainty</a:t>
            </a:r>
            <a:endParaRPr lang="en-US" dirty="0">
              <a:latin typeface="Franklin Gothic Book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943100" y="4110579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Franklin Gothic Book" pitchFamily="34" charset="0"/>
              </a:rPr>
              <a:t>Poor academics in HS</a:t>
            </a:r>
            <a:endParaRPr lang="en-US" dirty="0">
              <a:latin typeface="Franklin Gothic Book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43100" y="4474455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Franklin Gothic Book" pitchFamily="34" charset="0"/>
              </a:rPr>
              <a:t>Family obligations</a:t>
            </a:r>
            <a:endParaRPr lang="en-US" dirty="0">
              <a:latin typeface="Franklin Gothic Book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943100" y="4841059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Franklin Gothic Book" pitchFamily="34" charset="0"/>
              </a:rPr>
              <a:t>Lacks family support</a:t>
            </a:r>
            <a:endParaRPr lang="en-US" dirty="0">
              <a:latin typeface="Franklin Gothic Book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943100" y="5210391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Franklin Gothic Book" pitchFamily="34" charset="0"/>
              </a:rPr>
              <a:t>Lacks interest</a:t>
            </a:r>
            <a:endParaRPr lang="en-US" dirty="0">
              <a:latin typeface="Franklin Gothic Book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105650" y="1892026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Franklin Gothic Book" pitchFamily="34" charset="0"/>
              </a:rPr>
              <a:t>83%</a:t>
            </a:r>
            <a:endParaRPr lang="en-US" dirty="0">
              <a:latin typeface="Franklin Gothic Book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105650" y="2269239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Franklin Gothic Book" pitchFamily="34" charset="0"/>
              </a:rPr>
              <a:t>34%</a:t>
            </a:r>
            <a:endParaRPr lang="en-US" dirty="0">
              <a:latin typeface="Franklin Gothic Book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105650" y="2639156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Franklin Gothic Book" pitchFamily="34" charset="0"/>
              </a:rPr>
              <a:t>31%</a:t>
            </a:r>
            <a:endParaRPr lang="en-US" dirty="0">
              <a:latin typeface="Franklin Gothic Book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105650" y="3008488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Franklin Gothic Book" pitchFamily="34" charset="0"/>
              </a:rPr>
              <a:t>31%</a:t>
            </a:r>
            <a:endParaRPr lang="en-US" dirty="0">
              <a:latin typeface="Franklin Gothic Book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105650" y="3387128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Franklin Gothic Book" pitchFamily="34" charset="0"/>
              </a:rPr>
              <a:t>25%</a:t>
            </a:r>
            <a:endParaRPr lang="en-US" dirty="0">
              <a:latin typeface="Franklin Gothic Book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105650" y="3751589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Franklin Gothic Book" pitchFamily="34" charset="0"/>
              </a:rPr>
              <a:t>24%</a:t>
            </a:r>
            <a:endParaRPr lang="en-US" dirty="0">
              <a:latin typeface="Franklin Gothic Book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105650" y="4128136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Franklin Gothic Book" pitchFamily="34" charset="0"/>
              </a:rPr>
              <a:t>21%</a:t>
            </a:r>
            <a:endParaRPr lang="en-US" dirty="0">
              <a:latin typeface="Franklin Gothic Book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105650" y="4501689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Franklin Gothic Book" pitchFamily="34" charset="0"/>
              </a:rPr>
              <a:t>15%</a:t>
            </a:r>
            <a:endParaRPr lang="en-US" dirty="0">
              <a:latin typeface="Franklin Gothic Book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105650" y="4867708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Franklin Gothic Book" pitchFamily="34" charset="0"/>
              </a:rPr>
              <a:t>12%</a:t>
            </a:r>
            <a:endParaRPr lang="en-US" dirty="0">
              <a:latin typeface="Franklin Gothic Book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105650" y="5246565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Franklin Gothic Book" pitchFamily="34" charset="0"/>
              </a:rPr>
              <a:t>11%</a:t>
            </a:r>
            <a:endParaRPr lang="en-US" dirty="0">
              <a:latin typeface="Franklin Gothic Book" pitchFamily="34" charset="0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457200" y="142875"/>
            <a:ext cx="2133600" cy="1401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8000" dirty="0" smtClean="0">
                <a:solidFill>
                  <a:srgbClr val="990033"/>
                </a:solidFill>
                <a:latin typeface="Franklin Gothic Book" pitchFamily="34" charset="0"/>
              </a:rPr>
              <a:t>83%</a:t>
            </a:r>
            <a:endParaRPr lang="en-US" sz="8000" dirty="0">
              <a:latin typeface="Franklin Gothic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4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990600"/>
            <a:ext cx="2286000" cy="4495800"/>
          </a:xfrm>
        </p:spPr>
        <p:txBody>
          <a:bodyPr>
            <a:normAutofit/>
          </a:bodyPr>
          <a:lstStyle/>
          <a:p>
            <a:pPr algn="r"/>
            <a:r>
              <a:rPr lang="en-US" sz="12000" b="1" dirty="0" smtClean="0">
                <a:solidFill>
                  <a:srgbClr val="990033"/>
                </a:solidFill>
                <a:latin typeface="Franklin Gothic Book" pitchFamily="34" charset="0"/>
              </a:rPr>
              <a:t>2</a:t>
            </a:r>
            <a:r>
              <a:rPr lang="en-US" sz="4000" dirty="0" smtClean="0">
                <a:solidFill>
                  <a:srgbClr val="990033"/>
                </a:solidFill>
                <a:latin typeface="Franklin Gothic Book" pitchFamily="34" charset="0"/>
              </a:rPr>
              <a:t> </a:t>
            </a:r>
            <a:br>
              <a:rPr lang="en-US" sz="4000" dirty="0" smtClean="0">
                <a:solidFill>
                  <a:srgbClr val="990033"/>
                </a:solidFill>
                <a:latin typeface="Franklin Gothic Book" pitchFamily="34" charset="0"/>
              </a:rPr>
            </a:br>
            <a:r>
              <a:rPr lang="en-US" sz="4000" dirty="0" smtClean="0">
                <a:latin typeface="Franklin Gothic Book" pitchFamily="34" charset="0"/>
              </a:rPr>
              <a:t>findings that surprised us</a:t>
            </a:r>
            <a:endParaRPr lang="en-US" sz="4000" dirty="0">
              <a:latin typeface="Franklin Gothic Book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CFCDA-67F2-43F5-867A-71CFD18368E3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3200400" y="1295400"/>
            <a:ext cx="2381250" cy="4343400"/>
          </a:xfrm>
          <a:prstGeom prst="roundRect">
            <a:avLst/>
          </a:prstGeom>
          <a:gradFill>
            <a:gsLst>
              <a:gs pos="0">
                <a:schemeClr val="bg1"/>
              </a:gs>
              <a:gs pos="50000">
                <a:schemeClr val="bg1"/>
              </a:gs>
              <a:gs pos="100000">
                <a:schemeClr val="bg1"/>
              </a:gs>
            </a:gsLst>
            <a:lin ang="5400000" scaled="0"/>
          </a:gra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352800" y="1478341"/>
            <a:ext cx="20764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Franklin Gothic Book" pitchFamily="34" charset="0"/>
              </a:rPr>
              <a:t>Confusion over baseline of current education levels</a:t>
            </a:r>
            <a:endParaRPr lang="en-US" sz="2400" b="1" dirty="0">
              <a:latin typeface="Franklin Gothic Book" pitchFamily="34" charset="0"/>
            </a:endParaRPr>
          </a:p>
        </p:txBody>
      </p:sp>
      <p:pic>
        <p:nvPicPr>
          <p:cNvPr id="18" name="Content Placeholder 4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425" y="3429000"/>
            <a:ext cx="1933575" cy="2056995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6172200" y="1295400"/>
            <a:ext cx="2362200" cy="4343400"/>
          </a:xfrm>
          <a:prstGeom prst="roundRect">
            <a:avLst/>
          </a:prstGeom>
          <a:gradFill>
            <a:gsLst>
              <a:gs pos="0">
                <a:schemeClr val="bg1"/>
              </a:gs>
              <a:gs pos="41000">
                <a:schemeClr val="bg1"/>
              </a:gs>
              <a:gs pos="100000">
                <a:srgbClr val="BABAC2"/>
              </a:gs>
            </a:gsLst>
            <a:lin ang="5400000" scaled="0"/>
          </a:gra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219445" y="1478341"/>
            <a:ext cx="2279522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Franklin Gothic Book" pitchFamily="34" charset="0"/>
              </a:rPr>
              <a:t>Education efforts and workforce needs are not linked </a:t>
            </a:r>
            <a:endParaRPr lang="en-US" sz="2400" b="1" dirty="0">
              <a:latin typeface="Franklin Gothic Book" pitchFamily="34" charset="0"/>
            </a:endParaRPr>
          </a:p>
        </p:txBody>
      </p:sp>
      <p:pic>
        <p:nvPicPr>
          <p:cNvPr id="6146" name="Picture 2" descr="C:\Users\bwelch\AppData\Local\Microsoft\Windows\Temporary Internet Files\Content.IE5\77HPTORT\MP900400941[1]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06" r="11706"/>
          <a:stretch/>
        </p:blipFill>
        <p:spPr bwMode="auto">
          <a:xfrm>
            <a:off x="6381750" y="3429000"/>
            <a:ext cx="1981200" cy="2069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072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41"/>
          <a:stretch/>
        </p:blipFill>
        <p:spPr bwMode="auto">
          <a:xfrm>
            <a:off x="1" y="-565609"/>
            <a:ext cx="9144000" cy="7423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Franklin Gothic Book" pitchFamily="34" charset="0"/>
              </a:rPr>
              <a:t>Measuring </a:t>
            </a:r>
            <a:br>
              <a:rPr lang="en-US" b="1" dirty="0" smtClean="0">
                <a:solidFill>
                  <a:schemeClr val="bg1"/>
                </a:solidFill>
                <a:latin typeface="Franklin Gothic Book" pitchFamily="34" charset="0"/>
              </a:rPr>
            </a:br>
            <a:r>
              <a:rPr lang="en-US" b="1" dirty="0" smtClean="0">
                <a:solidFill>
                  <a:schemeClr val="bg1"/>
                </a:solidFill>
                <a:latin typeface="Franklin Gothic Book" pitchFamily="34" charset="0"/>
              </a:rPr>
              <a:t>Postsecondary Education </a:t>
            </a:r>
            <a:endParaRPr lang="en-US" b="1" dirty="0">
              <a:solidFill>
                <a:schemeClr val="bg1"/>
              </a:solidFill>
              <a:latin typeface="Franklin Gothic Boo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7770" y="533400"/>
            <a:ext cx="8134350" cy="3200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>
                <a:latin typeface="Franklin Gothic Book" pitchFamily="34" charset="0"/>
              </a:rPr>
              <a:t>Board of Education Goal</a:t>
            </a:r>
          </a:p>
          <a:p>
            <a:pPr marL="0" indent="0">
              <a:buNone/>
            </a:pPr>
            <a:endParaRPr lang="en-US" sz="1800" dirty="0" smtClean="0">
              <a:latin typeface="Franklin Gothic Book" pitchFamily="34" charset="0"/>
            </a:endParaRPr>
          </a:p>
          <a:p>
            <a:pPr marL="0" indent="0">
              <a:buNone/>
            </a:pPr>
            <a:r>
              <a:rPr lang="en-US" sz="3200" dirty="0" smtClean="0">
                <a:latin typeface="Franklin Gothic Book" pitchFamily="34" charset="0"/>
              </a:rPr>
              <a:t>By 2020, </a:t>
            </a:r>
            <a:r>
              <a:rPr lang="en-US" sz="3200" b="1" dirty="0" smtClean="0">
                <a:solidFill>
                  <a:srgbClr val="990033"/>
                </a:solidFill>
                <a:latin typeface="Franklin Gothic Book" pitchFamily="34" charset="0"/>
              </a:rPr>
              <a:t>60%</a:t>
            </a:r>
            <a:r>
              <a:rPr lang="en-US" sz="3200" dirty="0" smtClean="0">
                <a:latin typeface="Franklin Gothic Book" pitchFamily="34" charset="0"/>
              </a:rPr>
              <a:t>  of Idaho residents between the ages of 25 and 34 will have a college degree or certificate of one year or more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CFCDA-67F2-43F5-867A-71CFD18368E3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352800"/>
            <a:ext cx="3200400" cy="3200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68" r="26501"/>
          <a:stretch/>
        </p:blipFill>
        <p:spPr>
          <a:xfrm>
            <a:off x="3302000" y="4203315"/>
            <a:ext cx="5336470" cy="149936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743200" y="5790129"/>
            <a:ext cx="56187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Used the images with permission of J.A. &amp; Kathryn Albertson Foundation.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64400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CFCDA-67F2-43F5-867A-71CFD18368E3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762000"/>
            <a:ext cx="5029200" cy="5638800"/>
          </a:xfrm>
        </p:spPr>
        <p:txBody>
          <a:bodyPr>
            <a:normAutofit lnSpcReduction="10000"/>
          </a:bodyPr>
          <a:lstStyle/>
          <a:p>
            <a:pPr marL="0" indent="0">
              <a:spcAft>
                <a:spcPts val="3200"/>
              </a:spcAft>
              <a:buNone/>
            </a:pPr>
            <a:r>
              <a:rPr lang="en-US" sz="3600" dirty="0" smtClean="0">
                <a:latin typeface="Franklin Gothic Book" pitchFamily="34" charset="0"/>
              </a:rPr>
              <a:t>What does this goal mean?</a:t>
            </a:r>
          </a:p>
          <a:p>
            <a:pPr marL="0" indent="0">
              <a:spcAft>
                <a:spcPts val="3200"/>
              </a:spcAft>
              <a:buNone/>
            </a:pPr>
            <a:r>
              <a:rPr lang="en-US" sz="3600" dirty="0" smtClean="0">
                <a:latin typeface="Franklin Gothic Book" pitchFamily="34" charset="0"/>
              </a:rPr>
              <a:t>How will we measure progress in reaching the goal?</a:t>
            </a:r>
          </a:p>
          <a:p>
            <a:pPr marL="0" indent="0">
              <a:spcAft>
                <a:spcPts val="2400"/>
              </a:spcAft>
              <a:buNone/>
            </a:pPr>
            <a:r>
              <a:rPr lang="en-US" sz="3600" dirty="0" smtClean="0">
                <a:latin typeface="Franklin Gothic Book" pitchFamily="34" charset="0"/>
              </a:rPr>
              <a:t>How will we know when we have achieved this goal?</a:t>
            </a:r>
          </a:p>
          <a:p>
            <a:pPr marL="0" indent="0">
              <a:buNone/>
            </a:pPr>
            <a:endParaRPr lang="en-US" sz="4000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C:\Users\mcampbell\AppData\Local\Microsoft\Windows\Temporary Internet Files\Content.IE5\1GMZY4DT\MC900434859[1]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838200"/>
            <a:ext cx="42672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2434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943868"/>
              </p:ext>
            </p:extLst>
          </p:nvPr>
        </p:nvGraphicFramePr>
        <p:xfrm>
          <a:off x="476250" y="381000"/>
          <a:ext cx="10744201" cy="6572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74" y="381000"/>
            <a:ext cx="7009326" cy="1554162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latin typeface="Franklin Gothic Book" pitchFamily="34" charset="0"/>
              </a:rPr>
              <a:t>The goal was set </a:t>
            </a:r>
            <a:r>
              <a:rPr lang="en-US" sz="4000" b="1" dirty="0" smtClean="0">
                <a:solidFill>
                  <a:srgbClr val="990033"/>
                </a:solidFill>
                <a:latin typeface="Franklin Gothic Book" pitchFamily="34" charset="0"/>
              </a:rPr>
              <a:t>before</a:t>
            </a:r>
            <a:r>
              <a:rPr lang="en-US" sz="4000" dirty="0" smtClean="0">
                <a:latin typeface="Franklin Gothic Book" pitchFamily="34" charset="0"/>
              </a:rPr>
              <a:t> the  baseline was known</a:t>
            </a:r>
            <a:endParaRPr lang="en-US" sz="4000" dirty="0">
              <a:latin typeface="Franklin Gothic Book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62450" y="2145268"/>
            <a:ext cx="859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Franklin Gothic Book" pitchFamily="34" charset="0"/>
              </a:rPr>
              <a:t>31.5%</a:t>
            </a:r>
            <a:endParaRPr lang="en-US" dirty="0">
              <a:latin typeface="Franklin Gothic Book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113032" y="2145268"/>
            <a:ext cx="859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Franklin Gothic Book" pitchFamily="34" charset="0"/>
              </a:rPr>
              <a:t>52.9%</a:t>
            </a:r>
            <a:endParaRPr lang="en-US" dirty="0">
              <a:latin typeface="Franklin Gothic Book" pitchFamily="34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8458200" y="2517517"/>
            <a:ext cx="0" cy="2483109"/>
          </a:xfrm>
          <a:prstGeom prst="line">
            <a:avLst/>
          </a:prstGeom>
          <a:ln w="34925">
            <a:solidFill>
              <a:schemeClr val="tx1"/>
            </a:solidFill>
            <a:head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8023740" y="1040189"/>
            <a:ext cx="85939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Franklin Gothic Book" pitchFamily="34" charset="0"/>
              </a:rPr>
              <a:t>Board</a:t>
            </a:r>
            <a:br>
              <a:rPr lang="en-US" dirty="0" smtClean="0">
                <a:latin typeface="Franklin Gothic Book" pitchFamily="34" charset="0"/>
              </a:rPr>
            </a:br>
            <a:r>
              <a:rPr lang="en-US" dirty="0" smtClean="0">
                <a:latin typeface="Franklin Gothic Book" pitchFamily="34" charset="0"/>
              </a:rPr>
              <a:t>Goal by 2020 </a:t>
            </a:r>
            <a:br>
              <a:rPr lang="en-US" dirty="0" smtClean="0">
                <a:latin typeface="Franklin Gothic Book" pitchFamily="34" charset="0"/>
              </a:rPr>
            </a:br>
            <a:r>
              <a:rPr lang="en-US" dirty="0" smtClean="0">
                <a:latin typeface="Franklin Gothic Book" pitchFamily="34" charset="0"/>
              </a:rPr>
              <a:t>60%</a:t>
            </a:r>
            <a:endParaRPr lang="en-US" dirty="0">
              <a:latin typeface="Franklin Gothic Book" pitchFamily="34" charset="0"/>
            </a:endParaRPr>
          </a:p>
        </p:txBody>
      </p:sp>
      <p:sp>
        <p:nvSpPr>
          <p:cNvPr id="23" name="TextBox 2"/>
          <p:cNvSpPr txBox="1"/>
          <p:nvPr/>
        </p:nvSpPr>
        <p:spPr>
          <a:xfrm>
            <a:off x="1863119" y="3435904"/>
            <a:ext cx="10995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 smtClean="0">
                <a:latin typeface="Franklin Gothic Book" pitchFamily="34" charset="0"/>
              </a:rPr>
              <a:t>18%</a:t>
            </a:r>
            <a:r>
              <a:rPr lang="en-US" sz="1800" dirty="0" smtClean="0">
                <a:latin typeface="Franklin Gothic Book" pitchFamily="34" charset="0"/>
              </a:rPr>
              <a:t> Bachelor</a:t>
            </a:r>
            <a:endParaRPr lang="en-US" sz="1800" dirty="0">
              <a:latin typeface="Franklin Gothic Book" pitchFamily="34" charset="0"/>
            </a:endParaRPr>
          </a:p>
        </p:txBody>
      </p:sp>
      <p:sp>
        <p:nvSpPr>
          <p:cNvPr id="28" name="TextBox 2"/>
          <p:cNvSpPr txBox="1"/>
          <p:nvPr/>
        </p:nvSpPr>
        <p:spPr>
          <a:xfrm>
            <a:off x="3629025" y="3476625"/>
            <a:ext cx="1137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 smtClean="0">
                <a:latin typeface="Franklin Gothic Book" pitchFamily="34" charset="0"/>
              </a:rPr>
              <a:t>9%</a:t>
            </a:r>
            <a:r>
              <a:rPr lang="en-US" sz="1800" dirty="0" smtClean="0">
                <a:latin typeface="Franklin Gothic Book" pitchFamily="34" charset="0"/>
              </a:rPr>
              <a:t> Associate</a:t>
            </a:r>
            <a:endParaRPr lang="en-US" sz="1800" dirty="0">
              <a:latin typeface="Franklin Gothic Book" pitchFamily="34" charset="0"/>
            </a:endParaRPr>
          </a:p>
        </p:txBody>
      </p:sp>
      <p:sp>
        <p:nvSpPr>
          <p:cNvPr id="31" name="TextBox 2"/>
          <p:cNvSpPr txBox="1"/>
          <p:nvPr/>
        </p:nvSpPr>
        <p:spPr>
          <a:xfrm>
            <a:off x="5562600" y="3061126"/>
            <a:ext cx="12202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 smtClean="0">
                <a:latin typeface="Franklin Gothic Book" pitchFamily="34" charset="0"/>
              </a:rPr>
              <a:t>21%</a:t>
            </a:r>
            <a:r>
              <a:rPr lang="en-US" sz="1800" dirty="0" smtClean="0">
                <a:latin typeface="Franklin Gothic Book" pitchFamily="34" charset="0"/>
              </a:rPr>
              <a:t> </a:t>
            </a:r>
            <a:r>
              <a:rPr lang="en-US" sz="1800" dirty="0">
                <a:latin typeface="Franklin Gothic Book" pitchFamily="34" charset="0"/>
              </a:rPr>
              <a:t> </a:t>
            </a:r>
            <a:r>
              <a:rPr lang="en-US" sz="1800" dirty="0" smtClean="0">
                <a:latin typeface="Franklin Gothic Book" pitchFamily="34" charset="0"/>
              </a:rPr>
              <a:t/>
            </a:r>
            <a:br>
              <a:rPr lang="en-US" sz="1800" dirty="0" smtClean="0">
                <a:latin typeface="Franklin Gothic Book" pitchFamily="34" charset="0"/>
              </a:rPr>
            </a:br>
            <a:r>
              <a:rPr lang="en-US" sz="1800" u="sng" dirty="0" smtClean="0">
                <a:latin typeface="Franklin Gothic Book" pitchFamily="34" charset="0"/>
              </a:rPr>
              <a:t>&gt;</a:t>
            </a:r>
            <a:r>
              <a:rPr lang="en-US" sz="1800" dirty="0" smtClean="0">
                <a:latin typeface="Franklin Gothic Book" pitchFamily="34" charset="0"/>
              </a:rPr>
              <a:t> 1 year of college credit, no degree</a:t>
            </a:r>
            <a:endParaRPr lang="en-US" sz="1800" dirty="0">
              <a:latin typeface="Franklin Gothic Book" pitchFamily="34" charset="0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7543800" y="2517516"/>
            <a:ext cx="0" cy="2483109"/>
          </a:xfrm>
          <a:prstGeom prst="line">
            <a:avLst/>
          </a:prstGeom>
          <a:ln w="34925">
            <a:solidFill>
              <a:schemeClr val="tx1"/>
            </a:solidFill>
            <a:head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09600" y="5181600"/>
            <a:ext cx="609600" cy="369332"/>
          </a:xfrm>
          <a:prstGeom prst="rect">
            <a:avLst/>
          </a:prstGeom>
          <a:solidFill>
            <a:srgbClr val="10253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Franklin Gothic Book" pitchFamily="34" charset="0"/>
              </a:rPr>
              <a:t>1%</a:t>
            </a:r>
            <a:endParaRPr lang="en-US" dirty="0">
              <a:solidFill>
                <a:schemeClr val="bg1"/>
              </a:solidFill>
              <a:latin typeface="Franklin Gothic Book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9600" y="5638800"/>
            <a:ext cx="609600" cy="369332"/>
          </a:xfrm>
          <a:prstGeom prst="rect">
            <a:avLst/>
          </a:prstGeom>
          <a:solidFill>
            <a:srgbClr val="1C437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Franklin Gothic Book" pitchFamily="34" charset="0"/>
              </a:rPr>
              <a:t>3%</a:t>
            </a:r>
            <a:endParaRPr lang="en-US" dirty="0">
              <a:solidFill>
                <a:schemeClr val="bg1"/>
              </a:solidFill>
              <a:latin typeface="Franklin Gothic Book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219200" y="5638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Franklin Gothic Book" pitchFamily="34" charset="0"/>
              </a:rPr>
              <a:t>Master</a:t>
            </a:r>
            <a:endParaRPr lang="en-US" dirty="0">
              <a:latin typeface="Franklin Gothic Book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09600" y="6096000"/>
            <a:ext cx="609600" cy="369332"/>
          </a:xfrm>
          <a:prstGeom prst="rect">
            <a:avLst/>
          </a:prstGeom>
          <a:solidFill>
            <a:srgbClr val="558ED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Franklin Gothic Book" pitchFamily="34" charset="0"/>
              </a:rPr>
              <a:t>1%</a:t>
            </a:r>
            <a:endParaRPr lang="en-US" dirty="0">
              <a:solidFill>
                <a:schemeClr val="bg1"/>
              </a:solidFill>
              <a:latin typeface="Franklin Gothic Book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219200" y="60960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Professional above a bachelor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18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5597</TotalTime>
  <Words>883</Words>
  <Application>Microsoft Office PowerPoint</Application>
  <PresentationFormat>On-screen Show (4:3)</PresentationFormat>
  <Paragraphs>222</Paragraphs>
  <Slides>25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Elephant</vt:lpstr>
      <vt:lpstr>Franklin Gothic Medium</vt:lpstr>
      <vt:lpstr>Calibri</vt:lpstr>
      <vt:lpstr>Cooper Black</vt:lpstr>
      <vt:lpstr>Franklin Gothic Book</vt:lpstr>
      <vt:lpstr>Gill Sans MT Condensed</vt:lpstr>
      <vt:lpstr>Office Theme</vt:lpstr>
      <vt:lpstr>PowerPoint Presentation</vt:lpstr>
      <vt:lpstr>PowerPoint Presentation</vt:lpstr>
      <vt:lpstr>major barriers to  postsecondary education</vt:lpstr>
      <vt:lpstr>of surveyed high school students expressed concerns about paying for college</vt:lpstr>
      <vt:lpstr>2  findings that surprised us</vt:lpstr>
      <vt:lpstr>Measuring  Postsecondary Education </vt:lpstr>
      <vt:lpstr>PowerPoint Presentation</vt:lpstr>
      <vt:lpstr>PowerPoint Presentation</vt:lpstr>
      <vt:lpstr>The goal was set before the  baseline was known</vt:lpstr>
      <vt:lpstr>Educational data is incomplete</vt:lpstr>
      <vt:lpstr>Board of Education</vt:lpstr>
      <vt:lpstr>Board of Education</vt:lpstr>
      <vt:lpstr>Linking Education and Employment</vt:lpstr>
      <vt:lpstr>of students questioned whether they would be able to get a good job after college</vt:lpstr>
      <vt:lpstr>Employment Data</vt:lpstr>
      <vt:lpstr>PowerPoint Presentation</vt:lpstr>
      <vt:lpstr>PowerPoint Presentation</vt:lpstr>
      <vt:lpstr>PowerPoint Presentation</vt:lpstr>
      <vt:lpstr>PowerPoint Presentation</vt:lpstr>
      <vt:lpstr>Board of Education</vt:lpstr>
      <vt:lpstr>Board of Education &amp; Department of Labor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Reducing Barriers to Postsecondary Education</dc:title>
  <dc:creator>Bryon Welch</dc:creator>
  <cp:lastModifiedBy>Rakesh Mohan</cp:lastModifiedBy>
  <cp:revision>430</cp:revision>
  <cp:lastPrinted>2013-10-22T23:24:14Z</cp:lastPrinted>
  <dcterms:created xsi:type="dcterms:W3CDTF">2012-01-10T22:00:52Z</dcterms:created>
  <dcterms:modified xsi:type="dcterms:W3CDTF">2013-10-23T00:28:14Z</dcterms:modified>
</cp:coreProperties>
</file>