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notesMasterIdLst>
    <p:notesMasterId r:id="rId13"/>
  </p:notesMasterIdLst>
  <p:sldIdLst>
    <p:sldId id="256" r:id="rId2"/>
    <p:sldId id="266" r:id="rId3"/>
    <p:sldId id="258" r:id="rId4"/>
    <p:sldId id="260" r:id="rId5"/>
    <p:sldId id="274" r:id="rId6"/>
    <p:sldId id="271" r:id="rId7"/>
    <p:sldId id="275" r:id="rId8"/>
    <p:sldId id="272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5224" autoAdjust="0"/>
  </p:normalViewPr>
  <p:slideViewPr>
    <p:cSldViewPr snapToGrid="0">
      <p:cViewPr varScale="1">
        <p:scale>
          <a:sx n="55" d="100"/>
          <a:sy n="55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89914-31B9-4108-A595-0DD963240BD0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48571-4EEC-4530-898E-A1012B701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63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Reflect</a:t>
            </a:r>
            <a:r>
              <a:rPr lang="en-US" baseline="0" dirty="0" smtClean="0"/>
              <a:t> on AEA last year – CI session was controversial and heated, if it’s anything different, so need to evaluate differently? Will CI just go away and then something new come?</a:t>
            </a:r>
          </a:p>
          <a:p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Amy situation and what hope to get here today: CI is the program, so need to evaluate, but the evaluation/literature base isn’t there</a:t>
            </a:r>
          </a:p>
          <a:p>
            <a:endParaRPr lang="en-US" baseline="0" dirty="0" smtClean="0"/>
          </a:p>
          <a:p>
            <a:r>
              <a:rPr lang="en-US" baseline="0" dirty="0" smtClean="0"/>
              <a:t>Victoria what hope to get today</a:t>
            </a:r>
          </a:p>
          <a:p>
            <a:endParaRPr lang="en-US" baseline="0" dirty="0" smtClean="0"/>
          </a:p>
          <a:p>
            <a:r>
              <a:rPr lang="en-US" baseline="0" dirty="0" smtClean="0"/>
              <a:t>Take advantage of the group brain here to try to make some progress w/how we approach evaluating CI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We’ll give an overview of CI and its tenets, talk about frameworks/models/theories we’ve explored and interrogate their value, then “harvest” your ideas on frameworks and interrogate those</a:t>
            </a:r>
          </a:p>
          <a:p>
            <a:r>
              <a:rPr lang="en-US" baseline="0" dirty="0" smtClean="0"/>
              <a:t>With time, we’ll look at evaluation tools/instruments in the </a:t>
            </a:r>
            <a:r>
              <a:rPr lang="en-US" baseline="0" smtClean="0"/>
              <a:t>same manner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48571-4EEC-4530-898E-A1012B7014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85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baseline="0" dirty="0" smtClean="0"/>
              <a:t> would like to begin with a definition of collective impact as defined by </a:t>
            </a:r>
            <a:r>
              <a:rPr lang="en-US" baseline="0" dirty="0" err="1" smtClean="0"/>
              <a:t>Kania</a:t>
            </a:r>
            <a:r>
              <a:rPr lang="en-US" baseline="0" dirty="0" smtClean="0"/>
              <a:t> &amp; Kramer, 2011. Collective impact is…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48571-4EEC-4530-898E-A1012B7014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23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Factors that support collective impact include 1)</a:t>
            </a:r>
            <a:r>
              <a:rPr lang="en-US" baseline="0" dirty="0" smtClean="0"/>
              <a:t> a shared vision and agenda for change, 2) a shared measurement system to benchmark and track that change, 3) the “actors” creating and implementing a mutually reinforcing set of activities that facilitate that change, 4) clear and effective communication among actors and 5) a backbone organization that support’s their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48571-4EEC-4530-898E-A1012B7014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17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i="1" dirty="0" smtClean="0"/>
              <a:t>What do these offer?</a:t>
            </a:r>
          </a:p>
          <a:p>
            <a:pPr marL="0" indent="0" algn="l">
              <a:buNone/>
            </a:pPr>
            <a:r>
              <a:rPr lang="en-US" i="1" dirty="0" smtClean="0"/>
              <a:t>What are the limitations, constraints, tradeoffs?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48571-4EEC-4530-898E-A1012B7014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98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i="1" dirty="0" smtClean="0"/>
              <a:t>What do these offer?</a:t>
            </a:r>
          </a:p>
          <a:p>
            <a:pPr marL="0" indent="0" algn="l">
              <a:buNone/>
            </a:pPr>
            <a:r>
              <a:rPr lang="en-US" i="1" dirty="0" smtClean="0"/>
              <a:t>What are the limitations, constraints, tradeoffs?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48571-4EEC-4530-898E-A1012B7014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98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1619-C340-A341-80D5-AF25D086CDC7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2015 statewide conference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63A8B4AC-3F77-46D4-9649-6E765B756411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CD11-8996-426E-B567-CC91875CB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1619-C340-A341-80D5-AF25D086CDC7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2015 statewide conference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40131619-C340-A341-80D5-AF25D086CDC7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2015 statewide conference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40131619-C340-A341-80D5-AF25D086CDC7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2015 statewide conference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B4AC-3F77-46D4-9649-6E765B756411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CD11-8996-426E-B567-CC91875CB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B4AC-3F77-46D4-9649-6E765B756411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CD11-8996-426E-B567-CC91875CB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CD11-8996-426E-B567-CC91875CB6B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46" y="6398324"/>
            <a:ext cx="1143055" cy="382404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November 2015 statewide conference</a:t>
            </a:r>
          </a:p>
        </p:txBody>
      </p:sp>
    </p:spTree>
    <p:extLst>
      <p:ext uri="{BB962C8B-B14F-4D97-AF65-F5344CB8AC3E}">
        <p14:creationId xmlns:p14="http://schemas.microsoft.com/office/powerpoint/2010/main" val="720311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1619-C340-A341-80D5-AF25D086CDC7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2015 statewide conference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CD11-8996-426E-B567-CC91875CB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1619-C340-A341-80D5-AF25D086CDC7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2015 statewide conference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1619-C340-A341-80D5-AF25D086CDC7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2015 statewide conference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CD11-8996-426E-B567-CC91875CB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40131619-C340-A341-80D5-AF25D086CDC7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2015 statewide conference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CD11-8996-426E-B567-CC91875CB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40131619-C340-A341-80D5-AF25D086CDC7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r>
              <a:rPr lang="en-US" smtClean="0"/>
              <a:t>November 2015 statewide conference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CD11-8996-426E-B567-CC91875CB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46" y="6398324"/>
            <a:ext cx="1143055" cy="3824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1619-C340-A341-80D5-AF25D086CDC7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2015 statewide conference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CD11-8996-426E-B567-CC91875CB6B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46" y="6398324"/>
            <a:ext cx="1143055" cy="3824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1619-C340-A341-80D5-AF25D086CDC7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2015 statewide conference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CD11-8996-426E-B567-CC91875CB6B5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46" y="6398324"/>
            <a:ext cx="1143055" cy="3824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63A8B4AC-3F77-46D4-9649-6E765B756411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0131619-C340-A341-80D5-AF25D086CDC7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November 2015 statewide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29ACD11-8996-426E-B567-CC91875CB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708" r:id="rId16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vnfaust@wisc.edu" TargetMode="External"/><Relationship Id="rId2" Type="http://schemas.openxmlformats.org/officeDocument/2006/relationships/hyperlink" Target="mailto:ahilgendorf@wisc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Evaluating Collective Impact – Think Tank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86329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cap="none" dirty="0" smtClean="0"/>
              <a:t>Lori </a:t>
            </a:r>
            <a:r>
              <a:rPr lang="en-US" b="1" cap="none" dirty="0" err="1" smtClean="0"/>
              <a:t>Bakken</a:t>
            </a:r>
            <a:r>
              <a:rPr lang="en-US" b="1" cap="none" dirty="0" smtClean="0"/>
              <a:t>, PhD</a:t>
            </a:r>
          </a:p>
          <a:p>
            <a:pPr>
              <a:lnSpc>
                <a:spcPct val="120000"/>
              </a:lnSpc>
            </a:pPr>
            <a:r>
              <a:rPr lang="en-US" b="1" cap="none" dirty="0" smtClean="0"/>
              <a:t>Amy Hilgendorf, </a:t>
            </a:r>
            <a:r>
              <a:rPr lang="en-US" b="1" dirty="0" smtClean="0"/>
              <a:t>PhD</a:t>
            </a:r>
          </a:p>
          <a:p>
            <a:pPr>
              <a:lnSpc>
                <a:spcPct val="120000"/>
              </a:lnSpc>
            </a:pPr>
            <a:r>
              <a:rPr lang="en-US" b="1" cap="none" dirty="0" smtClean="0"/>
              <a:t>Victoria Faust, MPA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University of Wisconsin-Madison</a:t>
            </a:r>
            <a:endParaRPr lang="en-US" cap="none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923009" y="6400800"/>
            <a:ext cx="3343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2015 AEA ANNUAL CONFERENCE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47177" y="464687"/>
            <a:ext cx="41509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2015 AEA Annual Conference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367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Collective impact forum</a:t>
            </a:r>
          </a:p>
          <a:p>
            <a:r>
              <a:rPr lang="en-US" dirty="0" err="1" smtClean="0"/>
              <a:t>Tamarak</a:t>
            </a:r>
            <a:r>
              <a:rPr lang="en-US" dirty="0"/>
              <a:t> </a:t>
            </a:r>
            <a:r>
              <a:rPr lang="en-US" dirty="0" smtClean="0"/>
              <a:t>preconditions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75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  <a:hlinkClick r:id="rId2"/>
              </a:rPr>
              <a:t>ahilgendorf@wisc.edu</a:t>
            </a:r>
            <a:endParaRPr lang="en-US" sz="4400" dirty="0" smtClean="0">
              <a:solidFill>
                <a:schemeClr val="tx1"/>
              </a:solidFill>
            </a:endParaRPr>
          </a:p>
          <a:p>
            <a:r>
              <a:rPr lang="en-US" sz="4400" dirty="0" smtClean="0">
                <a:solidFill>
                  <a:schemeClr val="tx1"/>
                </a:solidFill>
                <a:hlinkClick r:id="rId3"/>
              </a:rPr>
              <a:t>vnfaust@wisc.edu</a:t>
            </a:r>
            <a:endParaRPr lang="en-US" sz="44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83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Collective Impact Defined</a:t>
            </a:r>
          </a:p>
          <a:p>
            <a:r>
              <a:rPr lang="en-US" dirty="0" smtClean="0"/>
              <a:t>Gaps in the Literature on Collective Impact</a:t>
            </a:r>
          </a:p>
          <a:p>
            <a:r>
              <a:rPr lang="en-US" dirty="0" smtClean="0"/>
              <a:t>Conceptualizing Collective Impact</a:t>
            </a:r>
          </a:p>
          <a:p>
            <a:r>
              <a:rPr lang="en-US" dirty="0" smtClean="0"/>
              <a:t>“Harvesting”: Evaluating Collective Impact</a:t>
            </a:r>
          </a:p>
          <a:p>
            <a:pPr lvl="1"/>
            <a:r>
              <a:rPr lang="en-US" dirty="0"/>
              <a:t>Models, Theories, </a:t>
            </a:r>
            <a:r>
              <a:rPr lang="en-US" dirty="0" smtClean="0"/>
              <a:t>Frameworks</a:t>
            </a:r>
          </a:p>
          <a:p>
            <a:pPr lvl="1"/>
            <a:r>
              <a:rPr lang="en-US" dirty="0" smtClean="0"/>
              <a:t>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46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Collective Impact Defined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84856" y="2648714"/>
            <a:ext cx="6606862" cy="322038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“</a:t>
            </a:r>
            <a:r>
              <a:rPr lang="en-US" sz="2800" i="1" dirty="0"/>
              <a:t>The commitment of a group of important actors from different sectors to a common agenda for solving a specific social problem</a:t>
            </a:r>
            <a:r>
              <a:rPr lang="en-US" sz="2800" dirty="0"/>
              <a:t>” (</a:t>
            </a:r>
            <a:r>
              <a:rPr lang="en-US" sz="2800" dirty="0" err="1"/>
              <a:t>Kania</a:t>
            </a:r>
            <a:r>
              <a:rPr lang="en-US" sz="2800" dirty="0"/>
              <a:t> &amp; Kramer, p. 36, 2011)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813827" y="6400800"/>
            <a:ext cx="3343701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2015 STATE CONFERENCE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75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Conditions for Collective </a:t>
            </a:r>
            <a:r>
              <a:rPr lang="en-US" dirty="0"/>
              <a:t>I</a:t>
            </a:r>
            <a:r>
              <a:rPr lang="en-US" dirty="0" smtClean="0"/>
              <a:t>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961" y="2524116"/>
            <a:ext cx="7452360" cy="264899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800" dirty="0" smtClean="0"/>
              <a:t>Common agenda</a:t>
            </a:r>
          </a:p>
          <a:p>
            <a:pPr marL="0" indent="0" algn="ctr">
              <a:buNone/>
            </a:pPr>
            <a:r>
              <a:rPr lang="en-US" sz="2800" dirty="0" smtClean="0"/>
              <a:t>Shared measurement system</a:t>
            </a:r>
          </a:p>
          <a:p>
            <a:pPr marL="0" indent="0" algn="ctr">
              <a:buNone/>
            </a:pPr>
            <a:r>
              <a:rPr lang="en-US" sz="2800" dirty="0" smtClean="0"/>
              <a:t>Mutually reinforcing activities</a:t>
            </a:r>
          </a:p>
          <a:p>
            <a:pPr marL="0" indent="0" algn="ctr">
              <a:buNone/>
            </a:pPr>
            <a:r>
              <a:rPr lang="en-US" sz="2800" dirty="0" smtClean="0"/>
              <a:t>Continuous communication</a:t>
            </a:r>
          </a:p>
          <a:p>
            <a:pPr marL="0" indent="0" algn="ctr">
              <a:buNone/>
            </a:pPr>
            <a:r>
              <a:rPr lang="en-US" sz="2800" dirty="0" smtClean="0"/>
              <a:t>Backbone support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>
            <a:off x="830867" y="827945"/>
            <a:ext cx="7418465" cy="6030055"/>
          </a:xfrm>
          <a:prstGeom prst="irregularSeal1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77289" y="6400800"/>
            <a:ext cx="3343701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2015 STATE CONFERENCE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6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Conceptualizing Collective Impact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A puzzle?</a:t>
            </a:r>
          </a:p>
          <a:p>
            <a:r>
              <a:rPr lang="en-US" sz="3600" dirty="0" smtClean="0"/>
              <a:t>A team sport?</a:t>
            </a:r>
          </a:p>
          <a:p>
            <a:r>
              <a:rPr lang="en-US" sz="3600" dirty="0" smtClean="0"/>
              <a:t>An orchestra?</a:t>
            </a:r>
          </a:p>
          <a:p>
            <a:r>
              <a:rPr lang="en-US" sz="3600" dirty="0" smtClean="0"/>
              <a:t>A spine and skeleton?</a:t>
            </a:r>
          </a:p>
          <a:p>
            <a:r>
              <a:rPr lang="en-US" sz="3600" dirty="0" smtClean="0"/>
              <a:t>A pirate ship?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368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Evaluating Collective Impact	</a:t>
            </a:r>
            <a:br>
              <a:rPr lang="en-US" dirty="0" smtClean="0"/>
            </a:br>
            <a:r>
              <a:rPr lang="en-US" dirty="0" smtClean="0"/>
              <a:t>Models, Theories, Frameworks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68538"/>
            <a:ext cx="8229600" cy="418217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 “Collective Impact theory”? (</a:t>
            </a:r>
            <a:r>
              <a:rPr lang="en-US" dirty="0" err="1" smtClean="0"/>
              <a:t>Kania</a:t>
            </a:r>
            <a:r>
              <a:rPr lang="en-US" dirty="0" smtClean="0"/>
              <a:t> &amp; Kramer, 2011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Challenges/tensions – what are contextual thresholds for conditions?  What constellation of conditions are present and how is this different in different contexts? Any literature on this?</a:t>
            </a:r>
          </a:p>
          <a:p>
            <a:pPr lvl="1"/>
            <a:r>
              <a:rPr lang="en-US" dirty="0" smtClean="0"/>
              <a:t>What are the implications of the t</a:t>
            </a:r>
            <a:r>
              <a:rPr lang="en-US" dirty="0" smtClean="0"/>
              <a:t>ensions of identity, sharing resources? (what does organizational theory tell us?)</a:t>
            </a:r>
          </a:p>
          <a:p>
            <a:pPr lvl="1"/>
            <a:r>
              <a:rPr lang="en-US" dirty="0" smtClean="0"/>
              <a:t>Framework, according to the definitions in the literature</a:t>
            </a:r>
          </a:p>
          <a:p>
            <a:pPr lvl="1"/>
            <a:r>
              <a:rPr lang="en-US" dirty="0" smtClean="0"/>
              <a:t>What is meant by collaboration?</a:t>
            </a:r>
            <a:endParaRPr lang="en-US" dirty="0" smtClean="0"/>
          </a:p>
          <a:p>
            <a:r>
              <a:rPr lang="en-US" dirty="0" smtClean="0"/>
              <a:t>Community Coalition Action Theory (</a:t>
            </a:r>
            <a:r>
              <a:rPr lang="en-US" dirty="0" err="1" smtClean="0"/>
              <a:t>Butterfoss</a:t>
            </a:r>
            <a:r>
              <a:rPr lang="en-US" dirty="0" smtClean="0"/>
              <a:t> &amp; </a:t>
            </a:r>
            <a:r>
              <a:rPr lang="en-US" dirty="0" err="1" smtClean="0"/>
              <a:t>Kegler</a:t>
            </a:r>
            <a:r>
              <a:rPr lang="en-US" dirty="0" smtClean="0"/>
              <a:t>, 2002, 2009)</a:t>
            </a:r>
          </a:p>
          <a:p>
            <a:r>
              <a:rPr lang="en-US" dirty="0" smtClean="0"/>
              <a:t>Systems Thinking (Foster-Fishman, et al</a:t>
            </a:r>
            <a:r>
              <a:rPr lang="en-US" dirty="0" smtClean="0"/>
              <a:t>.), Systems Theory</a:t>
            </a:r>
          </a:p>
          <a:p>
            <a:pPr lvl="1"/>
            <a:r>
              <a:rPr lang="en-US" dirty="0" smtClean="0"/>
              <a:t>Organizations as </a:t>
            </a:r>
            <a:r>
              <a:rPr lang="en-US" dirty="0" err="1" smtClean="0"/>
              <a:t>complexl,adaptive</a:t>
            </a:r>
            <a:r>
              <a:rPr lang="en-US" dirty="0" smtClean="0"/>
              <a:t>, ecological  systems, </a:t>
            </a:r>
            <a:r>
              <a:rPr lang="en-US" dirty="0" err="1" smtClean="0"/>
              <a:t>systemwide</a:t>
            </a:r>
            <a:r>
              <a:rPr lang="en-US" dirty="0" smtClean="0"/>
              <a:t> patterns influencing individuals and vice versa, attending to identities in systems, combining systems theories with collective impact  frameworks</a:t>
            </a:r>
          </a:p>
          <a:p>
            <a:pPr lvl="1"/>
            <a:r>
              <a:rPr lang="en-US" dirty="0" smtClean="0"/>
              <a:t>“conditions” aren</a:t>
            </a:r>
            <a:r>
              <a:rPr lang="en-US" dirty="0" smtClean="0"/>
              <a:t>’t static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810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223" y="460513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“Harvesting” Models, Theories, Frameworks: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>What </a:t>
            </a:r>
            <a:r>
              <a:rPr lang="en-US" sz="2400" i="1" dirty="0"/>
              <a:t>are </a:t>
            </a:r>
            <a:r>
              <a:rPr lang="en-US" sz="2400" i="1" dirty="0" smtClean="0"/>
              <a:t>you using</a:t>
            </a:r>
            <a:r>
              <a:rPr lang="en-US" sz="2400" i="1" dirty="0"/>
              <a:t>? What might be useful? What haven’t we considered but should?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598" y="1819185"/>
            <a:ext cx="7610476" cy="3670767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Kania</a:t>
            </a:r>
            <a:r>
              <a:rPr lang="en-US" dirty="0" smtClean="0"/>
              <a:t> &amp; </a:t>
            </a:r>
            <a:r>
              <a:rPr lang="en-US" dirty="0" err="1" smtClean="0"/>
              <a:t>kramer</a:t>
            </a:r>
            <a:r>
              <a:rPr lang="en-US" dirty="0" smtClean="0"/>
              <a:t> – how </a:t>
            </a:r>
            <a:r>
              <a:rPr lang="en-US" dirty="0" smtClean="0"/>
              <a:t>did it start, what are the pieces, where is it going</a:t>
            </a:r>
          </a:p>
          <a:p>
            <a:r>
              <a:rPr lang="en-US" dirty="0" smtClean="0"/>
              <a:t>Developmental evaluation</a:t>
            </a:r>
          </a:p>
          <a:p>
            <a:r>
              <a:rPr lang="en-US" dirty="0" smtClean="0"/>
              <a:t>NIH </a:t>
            </a:r>
            <a:r>
              <a:rPr lang="en-US" dirty="0" smtClean="0"/>
              <a:t>SAMHSA </a:t>
            </a:r>
            <a:r>
              <a:rPr lang="en-US" dirty="0" smtClean="0"/>
              <a:t>coalition evaluations – useful for collective impact?</a:t>
            </a:r>
          </a:p>
          <a:p>
            <a:pPr lvl="1"/>
            <a:r>
              <a:rPr lang="en-US" dirty="0" smtClean="0"/>
              <a:t>Programmatically driven, more clear cut</a:t>
            </a:r>
          </a:p>
          <a:p>
            <a:r>
              <a:rPr lang="en-US" dirty="0" smtClean="0"/>
              <a:t>Considerations </a:t>
            </a:r>
          </a:p>
          <a:p>
            <a:pPr lvl="1"/>
            <a:r>
              <a:rPr lang="en-US" dirty="0" smtClean="0"/>
              <a:t>challenges with using deficit model/problem based common agenda – opportunity for asset-focused/appreciative inquiry driven frameworks, focusing on the issue with the vision</a:t>
            </a:r>
          </a:p>
          <a:p>
            <a:pPr lvl="1"/>
            <a:r>
              <a:rPr lang="en-US" dirty="0" smtClean="0"/>
              <a:t>Combining different frameworks such as organizing and collective impact – combining models for practice and evaluation</a:t>
            </a:r>
          </a:p>
          <a:p>
            <a:pPr lvl="1"/>
            <a:r>
              <a:rPr lang="en-US" dirty="0" smtClean="0"/>
              <a:t>Limitations of pre-identified outcomes from funders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02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Evaluating Collective Impact	</a:t>
            </a:r>
            <a:br>
              <a:rPr lang="en-US" dirty="0" smtClean="0"/>
            </a:br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84028"/>
            <a:ext cx="8229600" cy="4321586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Kania</a:t>
            </a:r>
            <a:r>
              <a:rPr lang="en-US" dirty="0" smtClean="0"/>
              <a:t> &amp; Kramer?</a:t>
            </a:r>
          </a:p>
          <a:p>
            <a:pPr lvl="1"/>
            <a:r>
              <a:rPr lang="en-US" dirty="0" err="1" smtClean="0"/>
              <a:t>Preskill</a:t>
            </a:r>
            <a:r>
              <a:rPr lang="en-US" dirty="0" smtClean="0"/>
              <a:t>, </a:t>
            </a:r>
            <a:r>
              <a:rPr lang="en-US" dirty="0" err="1" smtClean="0"/>
              <a:t>Parkhurst</a:t>
            </a:r>
            <a:r>
              <a:rPr lang="en-US" dirty="0" smtClean="0"/>
              <a:t>, &amp; </a:t>
            </a:r>
            <a:r>
              <a:rPr lang="en-US" dirty="0" err="1" smtClean="0"/>
              <a:t>Juster</a:t>
            </a:r>
            <a:r>
              <a:rPr lang="en-US" dirty="0" smtClean="0"/>
              <a:t>, 2014 guide</a:t>
            </a:r>
          </a:p>
          <a:p>
            <a:pPr lvl="1"/>
            <a:r>
              <a:rPr lang="en-US" dirty="0" smtClean="0"/>
              <a:t>Qualitative coding of group’s archives, interviews</a:t>
            </a:r>
          </a:p>
          <a:p>
            <a:pPr lvl="1"/>
            <a:r>
              <a:rPr lang="en-US" dirty="0" smtClean="0"/>
              <a:t>Self assessment</a:t>
            </a:r>
          </a:p>
          <a:p>
            <a:r>
              <a:rPr lang="en-US" dirty="0" smtClean="0"/>
              <a:t>Community Coalition Action Theory</a:t>
            </a:r>
          </a:p>
          <a:p>
            <a:pPr lvl="1"/>
            <a:r>
              <a:rPr lang="en-US" dirty="0" smtClean="0"/>
              <a:t>CCHC survey and adaptation</a:t>
            </a:r>
          </a:p>
          <a:p>
            <a:r>
              <a:rPr lang="en-US" dirty="0" smtClean="0"/>
              <a:t>Systems Thinking</a:t>
            </a:r>
          </a:p>
          <a:p>
            <a:pPr lvl="1"/>
            <a:r>
              <a:rPr lang="en-US" dirty="0" smtClean="0"/>
              <a:t>Social Network Analysis</a:t>
            </a:r>
          </a:p>
          <a:p>
            <a:pPr lvl="1"/>
            <a:r>
              <a:rPr lang="en-US" dirty="0" smtClean="0"/>
              <a:t>Systems Mapping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/>
              <a:t>What do these offer?</a:t>
            </a:r>
          </a:p>
          <a:p>
            <a:pPr marL="0" indent="0" algn="ctr">
              <a:buNone/>
            </a:pPr>
            <a:r>
              <a:rPr lang="en-US" i="1" dirty="0"/>
              <a:t>What are the limitations, constraints, tradeoffs</a:t>
            </a:r>
            <a:r>
              <a:rPr lang="en-US" i="1" dirty="0" smtClean="0"/>
              <a:t>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2475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223" y="460513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“Harvesting” Tools: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>What </a:t>
            </a:r>
            <a:r>
              <a:rPr lang="en-US" sz="2400" i="1" dirty="0"/>
              <a:t>are </a:t>
            </a:r>
            <a:r>
              <a:rPr lang="en-US" sz="2400" i="1" dirty="0" smtClean="0"/>
              <a:t>you using</a:t>
            </a:r>
            <a:r>
              <a:rPr lang="en-US" sz="2400" i="1" dirty="0"/>
              <a:t>? What might be useful? What haven’t we considered but should?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Tom Wolff’s power of collaborative solutions </a:t>
            </a:r>
          </a:p>
          <a:p>
            <a:r>
              <a:rPr lang="en-US" dirty="0" smtClean="0"/>
              <a:t>SWOT analysis – different modifications of this (</a:t>
            </a:r>
            <a:r>
              <a:rPr lang="en-US" dirty="0" err="1" smtClean="0"/>
              <a:t>eg</a:t>
            </a:r>
            <a:r>
              <a:rPr lang="en-US" dirty="0" smtClean="0"/>
              <a:t> SOAR)</a:t>
            </a:r>
          </a:p>
          <a:p>
            <a:r>
              <a:rPr lang="en-US" dirty="0" smtClean="0"/>
              <a:t>Outcome mapping</a:t>
            </a:r>
          </a:p>
          <a:p>
            <a:r>
              <a:rPr lang="en-US" dirty="0" smtClean="0"/>
              <a:t>Drawing conceptualizations of collective impact over time</a:t>
            </a:r>
          </a:p>
          <a:p>
            <a:r>
              <a:rPr lang="en-US" dirty="0" smtClean="0"/>
              <a:t>Developmental evaluation – coaching questions and documentation of learning</a:t>
            </a:r>
          </a:p>
          <a:p>
            <a:r>
              <a:rPr lang="en-US" dirty="0" smtClean="0"/>
              <a:t>Any leads from complex systems theory?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974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3257</TotalTime>
  <Words>728</Words>
  <Application>Microsoft Office PowerPoint</Application>
  <PresentationFormat>On-screen Show (4:3)</PresentationFormat>
  <Paragraphs>95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Perception</vt:lpstr>
      <vt:lpstr>Evaluating Collective Impact – Think Tank</vt:lpstr>
      <vt:lpstr>Overview</vt:lpstr>
      <vt:lpstr>Collective Impact Defined</vt:lpstr>
      <vt:lpstr>Conditions for Collective Impact</vt:lpstr>
      <vt:lpstr>Conceptualizing Collective Impact</vt:lpstr>
      <vt:lpstr>Evaluating Collective Impact  Models, Theories, Frameworks</vt:lpstr>
      <vt:lpstr>“Harvesting” Models, Theories, Frameworks: What are you using? What might be useful? What haven’t we considered but should? </vt:lpstr>
      <vt:lpstr>Evaluating Collective Impact  Tools</vt:lpstr>
      <vt:lpstr>“Harvesting” Tools: What are you using? What might be useful? What haven’t we considered but should? </vt:lpstr>
      <vt:lpstr>Other resources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Bakken</dc:creator>
  <cp:lastModifiedBy>User</cp:lastModifiedBy>
  <cp:revision>56</cp:revision>
  <dcterms:created xsi:type="dcterms:W3CDTF">2015-10-25T21:43:55Z</dcterms:created>
  <dcterms:modified xsi:type="dcterms:W3CDTF">2015-11-14T17:32:56Z</dcterms:modified>
</cp:coreProperties>
</file>