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8"/>
  </p:notesMasterIdLst>
  <p:handoutMasterIdLst>
    <p:handoutMasterId r:id="rId39"/>
  </p:handoutMasterIdLst>
  <p:sldIdLst>
    <p:sldId id="256" r:id="rId6"/>
    <p:sldId id="258" r:id="rId7"/>
    <p:sldId id="361" r:id="rId8"/>
    <p:sldId id="418" r:id="rId9"/>
    <p:sldId id="368" r:id="rId10"/>
    <p:sldId id="305" r:id="rId11"/>
    <p:sldId id="394" r:id="rId12"/>
    <p:sldId id="390" r:id="rId13"/>
    <p:sldId id="360" r:id="rId14"/>
    <p:sldId id="419" r:id="rId15"/>
    <p:sldId id="363" r:id="rId16"/>
    <p:sldId id="414" r:id="rId17"/>
    <p:sldId id="410" r:id="rId18"/>
    <p:sldId id="420" r:id="rId19"/>
    <p:sldId id="409" r:id="rId20"/>
    <p:sldId id="407" r:id="rId21"/>
    <p:sldId id="406" r:id="rId22"/>
    <p:sldId id="392" r:id="rId23"/>
    <p:sldId id="421" r:id="rId24"/>
    <p:sldId id="422" r:id="rId25"/>
    <p:sldId id="423" r:id="rId26"/>
    <p:sldId id="424" r:id="rId27"/>
    <p:sldId id="425" r:id="rId28"/>
    <p:sldId id="426" r:id="rId29"/>
    <p:sldId id="435" r:id="rId30"/>
    <p:sldId id="434" r:id="rId31"/>
    <p:sldId id="430" r:id="rId32"/>
    <p:sldId id="431" r:id="rId33"/>
    <p:sldId id="432" r:id="rId34"/>
    <p:sldId id="429" r:id="rId35"/>
    <p:sldId id="436" r:id="rId36"/>
    <p:sldId id="257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y Love" initials="E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BAF"/>
    <a:srgbClr val="EBC554"/>
    <a:srgbClr val="EAF8EC"/>
    <a:srgbClr val="666666"/>
    <a:srgbClr val="844880"/>
    <a:srgbClr val="ABC5B6"/>
    <a:srgbClr val="6F92A4"/>
    <a:srgbClr val="D7E5F5"/>
    <a:srgbClr val="BBD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4" autoAdjust="0"/>
    <p:restoredTop sz="83217" autoAdjust="0"/>
  </p:normalViewPr>
  <p:slideViewPr>
    <p:cSldViewPr snapToGrid="0" snapToObjects="1">
      <p:cViewPr varScale="1">
        <p:scale>
          <a:sx n="62" d="100"/>
          <a:sy n="62" d="100"/>
        </p:scale>
        <p:origin x="-17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604605156839465E-2"/>
          <c:y val="0.1597823174201127"/>
          <c:w val="0.87525597516870901"/>
          <c:h val="0.63689958335627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HKCS!$B$41</c:f>
              <c:strCache>
                <c:ptCount val="1"/>
                <c:pt idx="0">
                  <c:v>White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3600" b="1">
                    <a:latin typeface="Lato Black" panose="020F0A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HKCS!$A$42:$A$43</c:f>
              <c:numCache>
                <c:formatCode>General</c:formatCode>
                <c:ptCount val="2"/>
                <c:pt idx="0">
                  <c:v>2005</c:v>
                </c:pt>
                <c:pt idx="1">
                  <c:v>2009</c:v>
                </c:pt>
              </c:numCache>
            </c:numRef>
          </c:cat>
          <c:val>
            <c:numRef>
              <c:f>HKCS!$B$42:$B$43</c:f>
              <c:numCache>
                <c:formatCode>0.00%</c:formatCode>
                <c:ptCount val="2"/>
                <c:pt idx="0">
                  <c:v>0.29699999999999999</c:v>
                </c:pt>
                <c:pt idx="1">
                  <c:v>0.25800000000000001</c:v>
                </c:pt>
              </c:numCache>
            </c:numRef>
          </c:val>
        </c:ser>
        <c:ser>
          <c:idx val="1"/>
          <c:order val="1"/>
          <c:tx>
            <c:strRef>
              <c:f>HKCS!$C$41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EBC554"/>
            </a:solidFill>
            <a:ln>
              <a:solidFill>
                <a:schemeClr val="accent5"/>
              </a:solidFill>
            </a:ln>
          </c:spPr>
          <c:invertIfNegative val="0"/>
          <c:dLbls>
            <c:numFmt formatCode="0.0%" sourceLinked="0"/>
            <c:spPr>
              <a:ln>
                <a:solidFill>
                  <a:schemeClr val="accent5"/>
                </a:solidFill>
              </a:ln>
            </c:spPr>
            <c:txPr>
              <a:bodyPr/>
              <a:lstStyle/>
              <a:p>
                <a:pPr>
                  <a:defRPr sz="3600">
                    <a:latin typeface="Lato Black" panose="020F0A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HKCS!$A$42:$A$43</c:f>
              <c:numCache>
                <c:formatCode>General</c:formatCode>
                <c:ptCount val="2"/>
                <c:pt idx="0">
                  <c:v>2005</c:v>
                </c:pt>
                <c:pt idx="1">
                  <c:v>2009</c:v>
                </c:pt>
              </c:numCache>
            </c:numRef>
          </c:cat>
          <c:val>
            <c:numRef>
              <c:f>HKCS!$C$42:$C$43</c:f>
              <c:numCache>
                <c:formatCode>0.00%</c:formatCode>
                <c:ptCount val="2"/>
                <c:pt idx="0">
                  <c:v>0.34499999999999997</c:v>
                </c:pt>
                <c:pt idx="1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56601216"/>
        <c:axId val="56430976"/>
      </c:barChart>
      <c:catAx>
        <c:axId val="5660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600">
                <a:latin typeface="Lato Black" panose="020F0A02020204030203" pitchFamily="34" charset="0"/>
              </a:defRPr>
            </a:pPr>
            <a:endParaRPr lang="en-US"/>
          </a:p>
        </c:txPr>
        <c:crossAx val="56430976"/>
        <c:crosses val="autoZero"/>
        <c:auto val="1"/>
        <c:lblAlgn val="ctr"/>
        <c:lblOffset val="100"/>
        <c:noMultiLvlLbl val="0"/>
      </c:catAx>
      <c:valAx>
        <c:axId val="56430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6601216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16426162817975828"/>
          <c:y val="1.6710630284082581E-3"/>
          <c:w val="0.73658636619467155"/>
          <c:h val="0.15603259213015166"/>
        </c:manualLayout>
      </c:layout>
      <c:overlay val="0"/>
      <c:txPr>
        <a:bodyPr/>
        <a:lstStyle/>
        <a:p>
          <a:pPr>
            <a:defRPr sz="3600">
              <a:latin typeface="Lato Black" panose="020F0A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C262B-FCCE-40A9-A982-777DC524DBC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844663-CD39-4A06-B4B8-11220BEF9981}">
      <dgm:prSet phldrT="[Text]" custT="1"/>
      <dgm:spPr>
        <a:solidFill>
          <a:schemeClr val="bg1"/>
        </a:solidFill>
        <a:ln w="76200"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4000" dirty="0" smtClean="0">
              <a:solidFill>
                <a:srgbClr val="666666"/>
              </a:solidFill>
              <a:latin typeface="Lato Black" panose="020F0A02020204030203" pitchFamily="34" charset="0"/>
            </a:rPr>
            <a:t>Incorporating Technology</a:t>
          </a:r>
          <a:endParaRPr lang="en-US" sz="4000" dirty="0">
            <a:solidFill>
              <a:srgbClr val="666666"/>
            </a:solidFill>
            <a:latin typeface="Lato Black" panose="020F0A02020204030203" pitchFamily="34" charset="0"/>
          </a:endParaRPr>
        </a:p>
      </dgm:t>
    </dgm:pt>
    <dgm:pt modelId="{9B206573-6FB0-453E-8F40-44451430A379}" type="parTrans" cxnId="{9CFAF822-1676-4CE3-AAD9-03DFE3F146D4}">
      <dgm:prSet/>
      <dgm:spPr/>
      <dgm:t>
        <a:bodyPr/>
        <a:lstStyle/>
        <a:p>
          <a:endParaRPr lang="en-US"/>
        </a:p>
      </dgm:t>
    </dgm:pt>
    <dgm:pt modelId="{6AFCBBEB-2649-4046-B49C-35B6DFB2A2C9}" type="sibTrans" cxnId="{9CFAF822-1676-4CE3-AAD9-03DFE3F146D4}">
      <dgm:prSet/>
      <dgm:spPr/>
      <dgm:t>
        <a:bodyPr/>
        <a:lstStyle/>
        <a:p>
          <a:endParaRPr lang="en-US"/>
        </a:p>
      </dgm:t>
    </dgm:pt>
    <dgm:pt modelId="{228910BA-F2F5-4067-82CC-A920AB6FF6E3}">
      <dgm:prSet phldrT="[Text]" custT="1"/>
      <dgm:spPr>
        <a:solidFill>
          <a:srgbClr val="6F92A4"/>
        </a:solidFill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Lato Black" panose="020F0A02020204030203" pitchFamily="34" charset="0"/>
            </a:rPr>
            <a:t>Background</a:t>
          </a:r>
          <a:endParaRPr lang="en-US" sz="4000" dirty="0">
            <a:solidFill>
              <a:schemeClr val="tx1"/>
            </a:solidFill>
            <a:latin typeface="Lato Black" panose="020F0A02020204030203" pitchFamily="34" charset="0"/>
          </a:endParaRPr>
        </a:p>
      </dgm:t>
    </dgm:pt>
    <dgm:pt modelId="{B9561456-BA61-4EFC-8705-B06A80418E0F}" type="parTrans" cxnId="{2DB3B6C3-A79E-4BB7-B58E-DF7B9572D26A}">
      <dgm:prSet/>
      <dgm:spPr/>
      <dgm:t>
        <a:bodyPr/>
        <a:lstStyle/>
        <a:p>
          <a:endParaRPr lang="en-US"/>
        </a:p>
      </dgm:t>
    </dgm:pt>
    <dgm:pt modelId="{60A7378C-CE60-4485-84F2-36DE3997160B}" type="sibTrans" cxnId="{2DB3B6C3-A79E-4BB7-B58E-DF7B9572D26A}">
      <dgm:prSet/>
      <dgm:spPr/>
      <dgm:t>
        <a:bodyPr/>
        <a:lstStyle/>
        <a:p>
          <a:endParaRPr lang="en-US"/>
        </a:p>
      </dgm:t>
    </dgm:pt>
    <dgm:pt modelId="{E41AF87C-2DF4-4198-8D53-FA72FEF9FD02}">
      <dgm:prSet phldrT="[Text]" custT="1"/>
      <dgm:spPr>
        <a:solidFill>
          <a:srgbClr val="ABC5B6"/>
        </a:solidFill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Lato Black" panose="020F0A02020204030203" pitchFamily="34" charset="0"/>
            </a:rPr>
            <a:t>Collaboration assessment</a:t>
          </a:r>
          <a:endParaRPr lang="en-US" sz="4000" dirty="0">
            <a:solidFill>
              <a:schemeClr val="tx1"/>
            </a:solidFill>
            <a:latin typeface="Lato Black" panose="020F0A02020204030203" pitchFamily="34" charset="0"/>
          </a:endParaRPr>
        </a:p>
      </dgm:t>
    </dgm:pt>
    <dgm:pt modelId="{582B8F13-F068-4929-BBD9-3F4EB57ED791}" type="parTrans" cxnId="{AED8FDD8-DEB9-4C8E-A9F6-339C605ECFD2}">
      <dgm:prSet/>
      <dgm:spPr/>
      <dgm:t>
        <a:bodyPr/>
        <a:lstStyle/>
        <a:p>
          <a:endParaRPr lang="en-US"/>
        </a:p>
      </dgm:t>
    </dgm:pt>
    <dgm:pt modelId="{38DD6A0E-8D4E-43D9-B43D-11E8FAE77B6E}" type="sibTrans" cxnId="{AED8FDD8-DEB9-4C8E-A9F6-339C605ECFD2}">
      <dgm:prSet/>
      <dgm:spPr/>
      <dgm:t>
        <a:bodyPr/>
        <a:lstStyle/>
        <a:p>
          <a:endParaRPr lang="en-US"/>
        </a:p>
      </dgm:t>
    </dgm:pt>
    <dgm:pt modelId="{E65BD9FC-3439-4D41-8B0C-9AD5345E70F1}">
      <dgm:prSet phldrT="[Text]" custT="1"/>
      <dgm:spPr>
        <a:solidFill>
          <a:srgbClr val="EBC554"/>
        </a:solidFill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Lato Black" panose="020F0A02020204030203" pitchFamily="34" charset="0"/>
            </a:rPr>
            <a:t>Process data</a:t>
          </a:r>
          <a:endParaRPr lang="en-US" sz="4000" dirty="0">
            <a:solidFill>
              <a:schemeClr val="tx1"/>
            </a:solidFill>
            <a:latin typeface="Lato Black" panose="020F0A02020204030203" pitchFamily="34" charset="0"/>
          </a:endParaRPr>
        </a:p>
      </dgm:t>
    </dgm:pt>
    <dgm:pt modelId="{C126EBB4-FB37-4BCB-8166-FE7215B32ED7}" type="parTrans" cxnId="{B86D201C-7FB3-495D-AC1C-87D070430EC6}">
      <dgm:prSet/>
      <dgm:spPr/>
      <dgm:t>
        <a:bodyPr/>
        <a:lstStyle/>
        <a:p>
          <a:endParaRPr lang="en-US"/>
        </a:p>
      </dgm:t>
    </dgm:pt>
    <dgm:pt modelId="{295374C2-ED1C-46A0-BA50-948B728BD033}" type="sibTrans" cxnId="{B86D201C-7FB3-495D-AC1C-87D070430EC6}">
      <dgm:prSet/>
      <dgm:spPr/>
      <dgm:t>
        <a:bodyPr/>
        <a:lstStyle/>
        <a:p>
          <a:endParaRPr lang="en-US"/>
        </a:p>
      </dgm:t>
    </dgm:pt>
    <dgm:pt modelId="{7E493A78-D343-44E2-851C-24E612F77E5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Lato Black" panose="020F0A02020204030203" pitchFamily="34" charset="0"/>
            </a:rPr>
            <a:t>Data dashboard</a:t>
          </a:r>
          <a:endParaRPr lang="en-US" sz="4000" dirty="0">
            <a:solidFill>
              <a:schemeClr val="tx1"/>
            </a:solidFill>
            <a:latin typeface="Lato Black" panose="020F0A02020204030203" pitchFamily="34" charset="0"/>
          </a:endParaRPr>
        </a:p>
      </dgm:t>
    </dgm:pt>
    <dgm:pt modelId="{B2835872-D94F-4632-B336-49D05CA7EE8F}" type="parTrans" cxnId="{D5E13DD8-ECBF-4337-B375-5E78F0A46D2D}">
      <dgm:prSet/>
      <dgm:spPr/>
      <dgm:t>
        <a:bodyPr/>
        <a:lstStyle/>
        <a:p>
          <a:endParaRPr lang="en-US"/>
        </a:p>
      </dgm:t>
    </dgm:pt>
    <dgm:pt modelId="{F135262F-350E-4721-807D-9C6D0FC48EDD}" type="sibTrans" cxnId="{D5E13DD8-ECBF-4337-B375-5E78F0A46D2D}">
      <dgm:prSet/>
      <dgm:spPr/>
      <dgm:t>
        <a:bodyPr/>
        <a:lstStyle/>
        <a:p>
          <a:endParaRPr lang="en-US"/>
        </a:p>
      </dgm:t>
    </dgm:pt>
    <dgm:pt modelId="{B4304D96-AEB9-4E88-9376-70A70ACC18EA}" type="pres">
      <dgm:prSet presAssocID="{A6CC262B-FCCE-40A9-A982-777DC524DBC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B2EF68-F7D9-48D6-AA8E-33514AF1209E}" type="pres">
      <dgm:prSet presAssocID="{A6CC262B-FCCE-40A9-A982-777DC524DBC3}" presName="matrix" presStyleCnt="0"/>
      <dgm:spPr/>
    </dgm:pt>
    <dgm:pt modelId="{717DCC91-ECBF-409E-A15A-D9F3462433ED}" type="pres">
      <dgm:prSet presAssocID="{A6CC262B-FCCE-40A9-A982-777DC524DBC3}" presName="tile1" presStyleLbl="node1" presStyleIdx="0" presStyleCnt="4"/>
      <dgm:spPr/>
      <dgm:t>
        <a:bodyPr/>
        <a:lstStyle/>
        <a:p>
          <a:endParaRPr lang="en-US"/>
        </a:p>
      </dgm:t>
    </dgm:pt>
    <dgm:pt modelId="{0BF8B52E-141A-42AC-963A-7B65763BCEEB}" type="pres">
      <dgm:prSet presAssocID="{A6CC262B-FCCE-40A9-A982-777DC524DBC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A7540-9835-4AA9-A890-6C09E37A0819}" type="pres">
      <dgm:prSet presAssocID="{A6CC262B-FCCE-40A9-A982-777DC524DBC3}" presName="tile2" presStyleLbl="node1" presStyleIdx="1" presStyleCnt="4"/>
      <dgm:spPr/>
      <dgm:t>
        <a:bodyPr/>
        <a:lstStyle/>
        <a:p>
          <a:endParaRPr lang="en-US"/>
        </a:p>
      </dgm:t>
    </dgm:pt>
    <dgm:pt modelId="{462F6A59-CE87-4B42-9030-BA3EA81A31CB}" type="pres">
      <dgm:prSet presAssocID="{A6CC262B-FCCE-40A9-A982-777DC524DBC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A3CDA-9116-4C69-85D3-D08DF53FF6A5}" type="pres">
      <dgm:prSet presAssocID="{A6CC262B-FCCE-40A9-A982-777DC524DBC3}" presName="tile3" presStyleLbl="node1" presStyleIdx="2" presStyleCnt="4"/>
      <dgm:spPr/>
      <dgm:t>
        <a:bodyPr/>
        <a:lstStyle/>
        <a:p>
          <a:endParaRPr lang="en-US"/>
        </a:p>
      </dgm:t>
    </dgm:pt>
    <dgm:pt modelId="{1805A93D-7AD6-4CCA-A7B7-87B0F55F9079}" type="pres">
      <dgm:prSet presAssocID="{A6CC262B-FCCE-40A9-A982-777DC524DBC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F4076-D260-4AA9-96FD-F39A44582A80}" type="pres">
      <dgm:prSet presAssocID="{A6CC262B-FCCE-40A9-A982-777DC524DBC3}" presName="tile4" presStyleLbl="node1" presStyleIdx="3" presStyleCnt="4"/>
      <dgm:spPr/>
      <dgm:t>
        <a:bodyPr/>
        <a:lstStyle/>
        <a:p>
          <a:endParaRPr lang="en-US"/>
        </a:p>
      </dgm:t>
    </dgm:pt>
    <dgm:pt modelId="{1B3C9CBA-958C-41B0-8879-358EC09B4B1A}" type="pres">
      <dgm:prSet presAssocID="{A6CC262B-FCCE-40A9-A982-777DC524DBC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E7DC1-BC0F-4576-B39B-9A68719E4EE2}" type="pres">
      <dgm:prSet presAssocID="{A6CC262B-FCCE-40A9-A982-777DC524DBC3}" presName="centerTile" presStyleLbl="fgShp" presStyleIdx="0" presStyleCnt="1" custScaleX="21627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42FFA-DA96-49DF-81B1-3B302BCFB06B}" type="presOf" srcId="{A6CC262B-FCCE-40A9-A982-777DC524DBC3}" destId="{B4304D96-AEB9-4E88-9376-70A70ACC18EA}" srcOrd="0" destOrd="0" presId="urn:microsoft.com/office/officeart/2005/8/layout/matrix1"/>
    <dgm:cxn modelId="{C9FE279D-7A48-4E1F-AF9B-F7DD52B1297E}" type="presOf" srcId="{228910BA-F2F5-4067-82CC-A920AB6FF6E3}" destId="{0BF8B52E-141A-42AC-963A-7B65763BCEEB}" srcOrd="1" destOrd="0" presId="urn:microsoft.com/office/officeart/2005/8/layout/matrix1"/>
    <dgm:cxn modelId="{B86D201C-7FB3-495D-AC1C-87D070430EC6}" srcId="{A0844663-CD39-4A06-B4B8-11220BEF9981}" destId="{E65BD9FC-3439-4D41-8B0C-9AD5345E70F1}" srcOrd="2" destOrd="0" parTransId="{C126EBB4-FB37-4BCB-8166-FE7215B32ED7}" sibTransId="{295374C2-ED1C-46A0-BA50-948B728BD033}"/>
    <dgm:cxn modelId="{4ABEA8DA-71D8-4A38-957C-E5124369258D}" type="presOf" srcId="{E65BD9FC-3439-4D41-8B0C-9AD5345E70F1}" destId="{2B1A3CDA-9116-4C69-85D3-D08DF53FF6A5}" srcOrd="0" destOrd="0" presId="urn:microsoft.com/office/officeart/2005/8/layout/matrix1"/>
    <dgm:cxn modelId="{5021C180-8AC9-427C-9901-FA25920A6BA7}" type="presOf" srcId="{E41AF87C-2DF4-4198-8D53-FA72FEF9FD02}" destId="{60EA7540-9835-4AA9-A890-6C09E37A0819}" srcOrd="0" destOrd="0" presId="urn:microsoft.com/office/officeart/2005/8/layout/matrix1"/>
    <dgm:cxn modelId="{073AF4EC-AAF8-48A0-A538-3EC1B0687AB0}" type="presOf" srcId="{228910BA-F2F5-4067-82CC-A920AB6FF6E3}" destId="{717DCC91-ECBF-409E-A15A-D9F3462433ED}" srcOrd="0" destOrd="0" presId="urn:microsoft.com/office/officeart/2005/8/layout/matrix1"/>
    <dgm:cxn modelId="{1B4BC43E-739B-489F-9056-44882E7F5EE7}" type="presOf" srcId="{7E493A78-D343-44E2-851C-24E612F77E59}" destId="{1B3C9CBA-958C-41B0-8879-358EC09B4B1A}" srcOrd="1" destOrd="0" presId="urn:microsoft.com/office/officeart/2005/8/layout/matrix1"/>
    <dgm:cxn modelId="{2DB3B6C3-A79E-4BB7-B58E-DF7B9572D26A}" srcId="{A0844663-CD39-4A06-B4B8-11220BEF9981}" destId="{228910BA-F2F5-4067-82CC-A920AB6FF6E3}" srcOrd="0" destOrd="0" parTransId="{B9561456-BA61-4EFC-8705-B06A80418E0F}" sibTransId="{60A7378C-CE60-4485-84F2-36DE3997160B}"/>
    <dgm:cxn modelId="{9CFAF822-1676-4CE3-AAD9-03DFE3F146D4}" srcId="{A6CC262B-FCCE-40A9-A982-777DC524DBC3}" destId="{A0844663-CD39-4A06-B4B8-11220BEF9981}" srcOrd="0" destOrd="0" parTransId="{9B206573-6FB0-453E-8F40-44451430A379}" sibTransId="{6AFCBBEB-2649-4046-B49C-35B6DFB2A2C9}"/>
    <dgm:cxn modelId="{D5E13DD8-ECBF-4337-B375-5E78F0A46D2D}" srcId="{A0844663-CD39-4A06-B4B8-11220BEF9981}" destId="{7E493A78-D343-44E2-851C-24E612F77E59}" srcOrd="3" destOrd="0" parTransId="{B2835872-D94F-4632-B336-49D05CA7EE8F}" sibTransId="{F135262F-350E-4721-807D-9C6D0FC48EDD}"/>
    <dgm:cxn modelId="{13B3958E-EACC-4213-8A5C-9B6079407538}" type="presOf" srcId="{7E493A78-D343-44E2-851C-24E612F77E59}" destId="{E98F4076-D260-4AA9-96FD-F39A44582A80}" srcOrd="0" destOrd="0" presId="urn:microsoft.com/office/officeart/2005/8/layout/matrix1"/>
    <dgm:cxn modelId="{E2082CD7-72EB-4857-9037-2F4C9367AF21}" type="presOf" srcId="{A0844663-CD39-4A06-B4B8-11220BEF9981}" destId="{C57E7DC1-BC0F-4576-B39B-9A68719E4EE2}" srcOrd="0" destOrd="0" presId="urn:microsoft.com/office/officeart/2005/8/layout/matrix1"/>
    <dgm:cxn modelId="{AC7E2901-9B38-4D0E-A910-0012DEA526D7}" type="presOf" srcId="{E41AF87C-2DF4-4198-8D53-FA72FEF9FD02}" destId="{462F6A59-CE87-4B42-9030-BA3EA81A31CB}" srcOrd="1" destOrd="0" presId="urn:microsoft.com/office/officeart/2005/8/layout/matrix1"/>
    <dgm:cxn modelId="{AED8FDD8-DEB9-4C8E-A9F6-339C605ECFD2}" srcId="{A0844663-CD39-4A06-B4B8-11220BEF9981}" destId="{E41AF87C-2DF4-4198-8D53-FA72FEF9FD02}" srcOrd="1" destOrd="0" parTransId="{582B8F13-F068-4929-BBD9-3F4EB57ED791}" sibTransId="{38DD6A0E-8D4E-43D9-B43D-11E8FAE77B6E}"/>
    <dgm:cxn modelId="{0349B507-DB01-4D7D-9C4E-863528AC8B81}" type="presOf" srcId="{E65BD9FC-3439-4D41-8B0C-9AD5345E70F1}" destId="{1805A93D-7AD6-4CCA-A7B7-87B0F55F9079}" srcOrd="1" destOrd="0" presId="urn:microsoft.com/office/officeart/2005/8/layout/matrix1"/>
    <dgm:cxn modelId="{33D2AF0F-A83E-4F5C-ABB6-7986910A3E44}" type="presParOf" srcId="{B4304D96-AEB9-4E88-9376-70A70ACC18EA}" destId="{50B2EF68-F7D9-48D6-AA8E-33514AF1209E}" srcOrd="0" destOrd="0" presId="urn:microsoft.com/office/officeart/2005/8/layout/matrix1"/>
    <dgm:cxn modelId="{EE086149-C2B3-41CD-B3ED-F01B66B23841}" type="presParOf" srcId="{50B2EF68-F7D9-48D6-AA8E-33514AF1209E}" destId="{717DCC91-ECBF-409E-A15A-D9F3462433ED}" srcOrd="0" destOrd="0" presId="urn:microsoft.com/office/officeart/2005/8/layout/matrix1"/>
    <dgm:cxn modelId="{293631AF-B4CD-457D-B0A9-EBC0B9C01C30}" type="presParOf" srcId="{50B2EF68-F7D9-48D6-AA8E-33514AF1209E}" destId="{0BF8B52E-141A-42AC-963A-7B65763BCEEB}" srcOrd="1" destOrd="0" presId="urn:microsoft.com/office/officeart/2005/8/layout/matrix1"/>
    <dgm:cxn modelId="{A3637684-078B-49BF-A847-8E2CB8020E90}" type="presParOf" srcId="{50B2EF68-F7D9-48D6-AA8E-33514AF1209E}" destId="{60EA7540-9835-4AA9-A890-6C09E37A0819}" srcOrd="2" destOrd="0" presId="urn:microsoft.com/office/officeart/2005/8/layout/matrix1"/>
    <dgm:cxn modelId="{84910530-D9F9-4C99-835B-A50D3A85E2D6}" type="presParOf" srcId="{50B2EF68-F7D9-48D6-AA8E-33514AF1209E}" destId="{462F6A59-CE87-4B42-9030-BA3EA81A31CB}" srcOrd="3" destOrd="0" presId="urn:microsoft.com/office/officeart/2005/8/layout/matrix1"/>
    <dgm:cxn modelId="{19F38A28-88F6-41BF-BC0C-39C39BCAEF01}" type="presParOf" srcId="{50B2EF68-F7D9-48D6-AA8E-33514AF1209E}" destId="{2B1A3CDA-9116-4C69-85D3-D08DF53FF6A5}" srcOrd="4" destOrd="0" presId="urn:microsoft.com/office/officeart/2005/8/layout/matrix1"/>
    <dgm:cxn modelId="{6ACE09BF-4630-4E82-A419-89770A66D07F}" type="presParOf" srcId="{50B2EF68-F7D9-48D6-AA8E-33514AF1209E}" destId="{1805A93D-7AD6-4CCA-A7B7-87B0F55F9079}" srcOrd="5" destOrd="0" presId="urn:microsoft.com/office/officeart/2005/8/layout/matrix1"/>
    <dgm:cxn modelId="{B4F5D8D1-384B-487E-817F-688353E5E592}" type="presParOf" srcId="{50B2EF68-F7D9-48D6-AA8E-33514AF1209E}" destId="{E98F4076-D260-4AA9-96FD-F39A44582A80}" srcOrd="6" destOrd="0" presId="urn:microsoft.com/office/officeart/2005/8/layout/matrix1"/>
    <dgm:cxn modelId="{CE2E9E7D-BFB5-4CE4-ABAA-0B186B6B1AEB}" type="presParOf" srcId="{50B2EF68-F7D9-48D6-AA8E-33514AF1209E}" destId="{1B3C9CBA-958C-41B0-8879-358EC09B4B1A}" srcOrd="7" destOrd="0" presId="urn:microsoft.com/office/officeart/2005/8/layout/matrix1"/>
    <dgm:cxn modelId="{B477A3BF-A2FF-4AE1-9B63-93795DA1CD56}" type="presParOf" srcId="{B4304D96-AEB9-4E88-9376-70A70ACC18EA}" destId="{C57E7DC1-BC0F-4576-B39B-9A68719E4EE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DCC91-ECBF-409E-A15A-D9F3462433ED}">
      <dsp:nvSpPr>
        <dsp:cNvPr id="0" name=""/>
        <dsp:cNvSpPr/>
      </dsp:nvSpPr>
      <dsp:spPr>
        <a:xfrm rot="16200000">
          <a:off x="724482" y="-724482"/>
          <a:ext cx="2621229" cy="4070195"/>
        </a:xfrm>
        <a:prstGeom prst="round1Rect">
          <a:avLst/>
        </a:prstGeom>
        <a:solidFill>
          <a:srgbClr val="6F92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Lato Black" panose="020F0A02020204030203" pitchFamily="34" charset="0"/>
            </a:rPr>
            <a:t>Background</a:t>
          </a:r>
          <a:endParaRPr lang="en-US" sz="4000" kern="1200" dirty="0">
            <a:solidFill>
              <a:schemeClr val="tx1"/>
            </a:solidFill>
            <a:latin typeface="Lato Black" panose="020F0A02020204030203" pitchFamily="34" charset="0"/>
          </a:endParaRPr>
        </a:p>
      </dsp:txBody>
      <dsp:txXfrm rot="5400000">
        <a:off x="0" y="0"/>
        <a:ext cx="4070195" cy="1965922"/>
      </dsp:txXfrm>
    </dsp:sp>
    <dsp:sp modelId="{60EA7540-9835-4AA9-A890-6C09E37A0819}">
      <dsp:nvSpPr>
        <dsp:cNvPr id="0" name=""/>
        <dsp:cNvSpPr/>
      </dsp:nvSpPr>
      <dsp:spPr>
        <a:xfrm>
          <a:off x="4070195" y="0"/>
          <a:ext cx="4070195" cy="2621229"/>
        </a:xfrm>
        <a:prstGeom prst="round1Rect">
          <a:avLst/>
        </a:prstGeom>
        <a:solidFill>
          <a:srgbClr val="ABC5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Lato Black" panose="020F0A02020204030203" pitchFamily="34" charset="0"/>
            </a:rPr>
            <a:t>Collaboration assessment</a:t>
          </a:r>
          <a:endParaRPr lang="en-US" sz="4000" kern="1200" dirty="0">
            <a:solidFill>
              <a:schemeClr val="tx1"/>
            </a:solidFill>
            <a:latin typeface="Lato Black" panose="020F0A02020204030203" pitchFamily="34" charset="0"/>
          </a:endParaRPr>
        </a:p>
      </dsp:txBody>
      <dsp:txXfrm>
        <a:off x="4070195" y="0"/>
        <a:ext cx="4070195" cy="1965922"/>
      </dsp:txXfrm>
    </dsp:sp>
    <dsp:sp modelId="{2B1A3CDA-9116-4C69-85D3-D08DF53FF6A5}">
      <dsp:nvSpPr>
        <dsp:cNvPr id="0" name=""/>
        <dsp:cNvSpPr/>
      </dsp:nvSpPr>
      <dsp:spPr>
        <a:xfrm rot="10800000">
          <a:off x="0" y="2621229"/>
          <a:ext cx="4070195" cy="2621229"/>
        </a:xfrm>
        <a:prstGeom prst="round1Rect">
          <a:avLst/>
        </a:prstGeom>
        <a:solidFill>
          <a:srgbClr val="EBC5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Lato Black" panose="020F0A02020204030203" pitchFamily="34" charset="0"/>
            </a:rPr>
            <a:t>Process data</a:t>
          </a:r>
          <a:endParaRPr lang="en-US" sz="4000" kern="1200" dirty="0">
            <a:solidFill>
              <a:schemeClr val="tx1"/>
            </a:solidFill>
            <a:latin typeface="Lato Black" panose="020F0A02020204030203" pitchFamily="34" charset="0"/>
          </a:endParaRPr>
        </a:p>
      </dsp:txBody>
      <dsp:txXfrm rot="10800000">
        <a:off x="0" y="3276536"/>
        <a:ext cx="4070195" cy="1965922"/>
      </dsp:txXfrm>
    </dsp:sp>
    <dsp:sp modelId="{E98F4076-D260-4AA9-96FD-F39A44582A80}">
      <dsp:nvSpPr>
        <dsp:cNvPr id="0" name=""/>
        <dsp:cNvSpPr/>
      </dsp:nvSpPr>
      <dsp:spPr>
        <a:xfrm rot="5400000">
          <a:off x="4794677" y="1896746"/>
          <a:ext cx="2621229" cy="4070195"/>
        </a:xfrm>
        <a:prstGeom prst="round1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Lato Black" panose="020F0A02020204030203" pitchFamily="34" charset="0"/>
            </a:rPr>
            <a:t>Data dashboard</a:t>
          </a:r>
          <a:endParaRPr lang="en-US" sz="4000" kern="1200" dirty="0">
            <a:solidFill>
              <a:schemeClr val="tx1"/>
            </a:solidFill>
            <a:latin typeface="Lato Black" panose="020F0A02020204030203" pitchFamily="34" charset="0"/>
          </a:endParaRPr>
        </a:p>
      </dsp:txBody>
      <dsp:txXfrm rot="-5400000">
        <a:off x="4070195" y="3276536"/>
        <a:ext cx="4070195" cy="1965922"/>
      </dsp:txXfrm>
    </dsp:sp>
    <dsp:sp modelId="{C57E7DC1-BC0F-4576-B39B-9A68719E4EE2}">
      <dsp:nvSpPr>
        <dsp:cNvPr id="0" name=""/>
        <dsp:cNvSpPr/>
      </dsp:nvSpPr>
      <dsp:spPr>
        <a:xfrm>
          <a:off x="1429411" y="1965922"/>
          <a:ext cx="5281566" cy="1310614"/>
        </a:xfrm>
        <a:prstGeom prst="roundRect">
          <a:avLst/>
        </a:prstGeom>
        <a:solidFill>
          <a:schemeClr val="bg1"/>
        </a:solidFill>
        <a:ln w="762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666666"/>
              </a:solidFill>
              <a:latin typeface="Lato Black" panose="020F0A02020204030203" pitchFamily="34" charset="0"/>
            </a:rPr>
            <a:t>Incorporating Technology</a:t>
          </a:r>
          <a:endParaRPr lang="en-US" sz="4000" kern="1200" dirty="0">
            <a:solidFill>
              <a:srgbClr val="666666"/>
            </a:solidFill>
            <a:latin typeface="Lato Black" panose="020F0A02020204030203" pitchFamily="34" charset="0"/>
          </a:endParaRPr>
        </a:p>
      </dsp:txBody>
      <dsp:txXfrm>
        <a:off x="1493390" y="2029901"/>
        <a:ext cx="5153608" cy="1182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32C67-52B7-481C-8CC0-A9BA41E92F5E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C2F98-3F02-4E93-9EB9-DB7BF0F44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65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1CD6C3-ABAF-40DE-8A9E-F0BE73FEF688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24B816-B7F4-4C06-AB9D-B64690D3D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6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6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aseline="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78384D90-0701-41D8-868A-D054014D27DC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US" sz="1200" dirty="0" smtClean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78384D90-0701-41D8-868A-D054014D27DC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3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2CCC9EAC-D8A8-4714-AECA-51BA3DBC0E5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2CCC9EAC-D8A8-4714-AECA-51BA3DBC0E5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3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effectLst/>
              <a:latin typeface="Lato" panose="020F0502020204030203" pitchFamily="34" charset="0"/>
              <a:ea typeface="Times New Roman"/>
              <a:cs typeface="Times New Roman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78384D90-0701-41D8-868A-D054014D27DC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78384D90-0701-41D8-868A-D054014D27DC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56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56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68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56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66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42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42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42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5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2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42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2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100" baseline="0" dirty="0" smtClean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78384D90-0701-41D8-868A-D054014D27DC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31C8D9BA-6D98-49DB-A77A-CCF47A6121EB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31C8D9BA-6D98-49DB-A77A-CCF47A6121EB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Lucida Grande" charset="0"/>
              <a:buNone/>
              <a:tabLst/>
              <a:defRPr/>
            </a:pPr>
            <a:endParaRPr lang="en-US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31C8D9BA-6D98-49DB-A77A-CCF47A6121EB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100" baseline="0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A78710F6-F456-4B5C-BE0A-8538927CDDDC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4B816-B7F4-4C06-AB9D-B64690D3D14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23" y="5285689"/>
            <a:ext cx="1172260" cy="9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002489"/>
            <a:ext cx="7772400" cy="1004046"/>
          </a:xfrm>
        </p:spPr>
        <p:txBody>
          <a:bodyPr/>
          <a:lstStyle>
            <a:lvl1pPr>
              <a:defRPr>
                <a:solidFill>
                  <a:srgbClr val="83A3B2"/>
                </a:solidFill>
                <a:latin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930823" y="5285689"/>
            <a:ext cx="1252538" cy="98742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497931" y="5285689"/>
            <a:ext cx="1252538" cy="98742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54287" y="5285689"/>
            <a:ext cx="1252538" cy="98742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86315" y="5285689"/>
            <a:ext cx="1252538" cy="98742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342671" y="5285689"/>
            <a:ext cx="1252538" cy="98742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Lato Light"/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Lato Light"/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213357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"/>
            <a:ext cx="9144000" cy="111556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8531"/>
          </a:xfrm>
        </p:spPr>
        <p:txBody>
          <a:bodyPr>
            <a:normAutofit/>
          </a:bodyPr>
          <a:lstStyle>
            <a:lvl1pPr marL="342900" indent="-3429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1pPr>
            <a:lvl2pPr marL="742950" indent="-285750">
              <a:buSzPct val="89000"/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2pPr>
            <a:lvl3pPr marL="11430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3pPr>
            <a:lvl4pPr marL="16002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260086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371475"/>
            <a:ext cx="588963" cy="339725"/>
          </a:xfrm>
          <a:prstGeom prst="rect">
            <a:avLst/>
          </a:prstGeom>
          <a:solidFill>
            <a:srgbClr val="EBC55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97" y="52292"/>
            <a:ext cx="7940262" cy="978090"/>
          </a:xfrm>
        </p:spPr>
        <p:txBody>
          <a:bodyPr/>
          <a:lstStyle>
            <a:lvl1pPr algn="l">
              <a:defRPr>
                <a:solidFill>
                  <a:srgbClr val="EBC554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4168"/>
            <a:ext cx="8229600" cy="4525963"/>
          </a:xfrm>
        </p:spPr>
        <p:txBody>
          <a:bodyPr>
            <a:normAutofit/>
          </a:bodyPr>
          <a:lstStyle>
            <a:lvl1pPr marL="342900" indent="-3429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1pPr>
            <a:lvl2pPr marL="742950" indent="-285750">
              <a:buSzPct val="89000"/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2pPr>
            <a:lvl3pPr marL="11430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3pPr>
            <a:lvl4pPr marL="16002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1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371475"/>
            <a:ext cx="588963" cy="339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97" y="52292"/>
            <a:ext cx="7940262" cy="978090"/>
          </a:xfrm>
        </p:spPr>
        <p:txBody>
          <a:bodyPr/>
          <a:lstStyle>
            <a:lvl1pPr algn="l">
              <a:defRPr>
                <a:solidFill>
                  <a:srgbClr val="ABC5B6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4168"/>
            <a:ext cx="8229600" cy="4525963"/>
          </a:xfrm>
        </p:spPr>
        <p:txBody>
          <a:bodyPr>
            <a:normAutofit/>
          </a:bodyPr>
          <a:lstStyle>
            <a:lvl1pPr marL="342900" indent="-3429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1pPr>
            <a:lvl2pPr marL="742950" indent="-285750">
              <a:buSzPct val="89000"/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2pPr>
            <a:lvl3pPr marL="11430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3pPr>
            <a:lvl4pPr marL="16002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2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711200"/>
            <a:ext cx="588963" cy="339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94" y="274638"/>
            <a:ext cx="7966006" cy="1143000"/>
          </a:xfrm>
        </p:spPr>
        <p:txBody>
          <a:bodyPr/>
          <a:lstStyle>
            <a:lvl1pPr algn="l">
              <a:defRPr>
                <a:solidFill>
                  <a:srgbClr val="ABC5B6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66666"/>
                </a:solidFill>
              </a:defRPr>
            </a:lvl1pPr>
            <a:lvl2pPr>
              <a:defRPr sz="24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66666"/>
                </a:solidFill>
              </a:defRPr>
            </a:lvl1pPr>
            <a:lvl2pPr>
              <a:defRPr sz="24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22882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97" y="52292"/>
            <a:ext cx="7940262" cy="978090"/>
          </a:xfrm>
        </p:spPr>
        <p:txBody>
          <a:bodyPr/>
          <a:lstStyle>
            <a:lvl1pPr algn="l">
              <a:defRPr>
                <a:solidFill>
                  <a:srgbClr val="EBC554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Lucida Grande"/>
              <a:buChar char="»"/>
              <a:defRPr>
                <a:solidFill>
                  <a:srgbClr val="666666"/>
                </a:solidFill>
              </a:defRPr>
            </a:lvl1pPr>
            <a:lvl2pPr marL="742950" indent="-285750">
              <a:buSzPct val="89000"/>
              <a:buFont typeface="Lucida Grande"/>
              <a:buChar char="»"/>
              <a:defRPr>
                <a:solidFill>
                  <a:srgbClr val="666666"/>
                </a:solidFill>
              </a:defRPr>
            </a:lvl2pPr>
            <a:lvl3pPr marL="1143000" indent="-228600">
              <a:buFont typeface="Lucida Grande"/>
              <a:buChar char="»"/>
              <a:defRPr>
                <a:solidFill>
                  <a:srgbClr val="666666"/>
                </a:solidFill>
              </a:defRPr>
            </a:lvl3pPr>
            <a:lvl4pPr marL="1600200" indent="-228600">
              <a:buFont typeface="Lucida Grande"/>
              <a:buChar char="»"/>
              <a:defRPr>
                <a:solidFill>
                  <a:srgbClr val="666666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357308"/>
            <a:ext cx="588963" cy="339725"/>
          </a:xfrm>
          <a:prstGeom prst="rect">
            <a:avLst/>
          </a:prstGeom>
          <a:solidFill>
            <a:srgbClr val="EBC55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929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3029521"/>
            <a:ext cx="588963" cy="339725"/>
          </a:xfrm>
          <a:prstGeom prst="rect">
            <a:avLst/>
          </a:prstGeom>
          <a:solidFill>
            <a:srgbClr val="ABC5B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21" y="3199384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ABC5B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21" y="169056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49420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711200"/>
            <a:ext cx="588963" cy="339725"/>
          </a:xfrm>
          <a:prstGeom prst="rect">
            <a:avLst/>
          </a:prstGeom>
          <a:solidFill>
            <a:srgbClr val="83A3B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92" y="274638"/>
            <a:ext cx="7897359" cy="1143000"/>
          </a:xfrm>
        </p:spPr>
        <p:txBody>
          <a:bodyPr/>
          <a:lstStyle>
            <a:lvl1pPr algn="l">
              <a:defRPr>
                <a:solidFill>
                  <a:srgbClr val="83A3B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1F1EA"/>
                </a:solidFill>
              </a:rPr>
              <a:t>Tel: 800.279.2070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9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711200"/>
            <a:ext cx="588963" cy="339725"/>
          </a:xfrm>
          <a:prstGeom prst="rect">
            <a:avLst/>
          </a:prstGeom>
          <a:solidFill>
            <a:srgbClr val="6F92A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1DBAF"/>
              </a:solidFill>
              <a:latin typeface="+mn-lt"/>
              <a:ea typeface="+mn-ea"/>
            </a:endParaRPr>
          </a:p>
        </p:txBody>
      </p:sp>
      <p:pic>
        <p:nvPicPr>
          <p:cNvPr id="8" name="Picture 7" descr="quot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362200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quot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514600"/>
            <a:ext cx="11541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385522" y="2316954"/>
            <a:ext cx="6438329" cy="1921750"/>
          </a:xfrm>
        </p:spPr>
        <p:txBody>
          <a:bodyPr/>
          <a:lstStyle>
            <a:lvl1pPr marL="0" indent="0">
              <a:buNone/>
              <a:defRPr sz="2000" b="0" i="1">
                <a:solidFill>
                  <a:srgbClr val="6666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2177241" y="4828150"/>
            <a:ext cx="5954424" cy="69700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0792" y="274638"/>
            <a:ext cx="7897359" cy="1143000"/>
          </a:xfrm>
        </p:spPr>
        <p:txBody>
          <a:bodyPr/>
          <a:lstStyle>
            <a:lvl1pPr algn="l">
              <a:defRPr>
                <a:solidFill>
                  <a:srgbClr val="6F92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125392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666666"/>
                </a:solidFill>
              </a:defRPr>
            </a:lvl1pPr>
            <a:lvl2pPr>
              <a:defRPr sz="2800">
                <a:solidFill>
                  <a:srgbClr val="666666"/>
                </a:solidFill>
              </a:defRPr>
            </a:lvl2pPr>
            <a:lvl3pPr>
              <a:defRPr sz="24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413070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245822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124200" y="6518275"/>
            <a:ext cx="2895600" cy="27463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ato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1F1EA"/>
                </a:solidFill>
              </a:rPr>
              <a:t>www.omni.org</a:t>
            </a:r>
            <a:endParaRPr lang="en-US" dirty="0" smtClean="0">
              <a:solidFill>
                <a:srgbClr val="F1F1EA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330950" y="6518275"/>
            <a:ext cx="2355850" cy="27463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Lato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1F1EA"/>
                </a:solidFill>
              </a:rPr>
              <a:t>Tel: 800.279.2070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83A3B2"/>
                </a:solidFill>
                <a:latin typeface="Lat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6666"/>
                </a:solidFill>
                <a:latin typeface="Lat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4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259138" y="5362575"/>
            <a:ext cx="200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OMNI Institute</a:t>
            </a:r>
          </a:p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899 Logan Street, Suite 600</a:t>
            </a:r>
          </a:p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Denver, CO. 80203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861050" y="5364163"/>
            <a:ext cx="2620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www.OMNI.org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Lato Light"/>
              <a:cs typeface="Lato Light"/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tel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:  303.839.9422  or  800.279.2070</a:t>
            </a:r>
          </a:p>
          <a:p>
            <a:pPr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fax: 303.839.9420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58343" y="1054959"/>
            <a:ext cx="5537059" cy="60108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58344" y="1681337"/>
            <a:ext cx="5537058" cy="1330432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94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"/>
            <a:ext cx="9144000" cy="1115567"/>
          </a:xfrm>
          <a:prstGeom prst="rect">
            <a:avLst/>
          </a:prstGeom>
          <a:solidFill>
            <a:srgbClr val="83A3B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9"/>
            <a:ext cx="8229600" cy="978090"/>
          </a:xfrm>
          <a:ln>
            <a:noFill/>
          </a:ln>
        </p:spPr>
        <p:txBody>
          <a:bodyPr/>
          <a:lstStyle>
            <a:lvl1pPr algn="l"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8531"/>
          </a:xfrm>
        </p:spPr>
        <p:txBody>
          <a:bodyPr>
            <a:normAutofit/>
          </a:bodyPr>
          <a:lstStyle>
            <a:lvl1pPr marL="342900" indent="-3429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1pPr>
            <a:lvl2pPr marL="742950" indent="-285750">
              <a:buSzPct val="89000"/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2pPr>
            <a:lvl3pPr marL="11430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3pPr>
            <a:lvl4pPr marL="16002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11130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"/>
            <a:ext cx="9144000" cy="111556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9"/>
            <a:ext cx="8229600" cy="978090"/>
          </a:xfrm>
          <a:ln>
            <a:noFill/>
          </a:ln>
        </p:spPr>
        <p:txBody>
          <a:bodyPr/>
          <a:lstStyle>
            <a:lvl1pPr algn="l"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8531"/>
          </a:xfrm>
        </p:spPr>
        <p:txBody>
          <a:bodyPr>
            <a:normAutofit/>
          </a:bodyPr>
          <a:lstStyle>
            <a:lvl1pPr marL="342900" indent="-3429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1pPr>
            <a:lvl2pPr marL="742950" indent="-285750">
              <a:buSzPct val="89000"/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2pPr>
            <a:lvl3pPr marL="11430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3pPr>
            <a:lvl4pPr marL="16002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49529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"/>
            <a:ext cx="9144000" cy="111556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9"/>
            <a:ext cx="8229600" cy="978090"/>
          </a:xfrm>
          <a:ln>
            <a:noFill/>
          </a:ln>
        </p:spPr>
        <p:txBody>
          <a:bodyPr/>
          <a:lstStyle>
            <a:lvl1pPr algn="l"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8531"/>
          </a:xfrm>
        </p:spPr>
        <p:txBody>
          <a:bodyPr>
            <a:normAutofit/>
          </a:bodyPr>
          <a:lstStyle>
            <a:lvl1pPr marL="342900" indent="-3429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1pPr>
            <a:lvl2pPr marL="742950" indent="-285750">
              <a:buSzPct val="89000"/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2pPr>
            <a:lvl3pPr marL="11430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3pPr>
            <a:lvl4pPr marL="16002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307713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"/>
            <a:ext cx="9144000" cy="1115567"/>
          </a:xfrm>
          <a:prstGeom prst="rect">
            <a:avLst/>
          </a:prstGeom>
          <a:solidFill>
            <a:srgbClr val="EBC55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9"/>
            <a:ext cx="8229600" cy="978090"/>
          </a:xfrm>
          <a:ln>
            <a:noFill/>
          </a:ln>
        </p:spPr>
        <p:txBody>
          <a:bodyPr/>
          <a:lstStyle>
            <a:lvl1pPr algn="l"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8531"/>
          </a:xfrm>
        </p:spPr>
        <p:txBody>
          <a:bodyPr>
            <a:normAutofit/>
          </a:bodyPr>
          <a:lstStyle>
            <a:lvl1pPr marL="342900" indent="-3429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1pPr>
            <a:lvl2pPr marL="742950" indent="-285750">
              <a:buSzPct val="89000"/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2pPr>
            <a:lvl3pPr marL="11430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3pPr>
            <a:lvl4pPr marL="16002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90356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"/>
            <a:ext cx="9144000" cy="111556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9"/>
            <a:ext cx="8229600" cy="978090"/>
          </a:xfrm>
          <a:ln>
            <a:noFill/>
          </a:ln>
        </p:spPr>
        <p:txBody>
          <a:bodyPr/>
          <a:lstStyle>
            <a:lvl1pPr algn="l"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8531"/>
          </a:xfrm>
        </p:spPr>
        <p:txBody>
          <a:bodyPr>
            <a:normAutofit/>
          </a:bodyPr>
          <a:lstStyle>
            <a:lvl1pPr marL="342900" indent="-3429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1pPr>
            <a:lvl2pPr marL="742950" indent="-285750">
              <a:buSzPct val="89000"/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2pPr>
            <a:lvl3pPr marL="11430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3pPr>
            <a:lvl4pPr marL="16002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188648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"/>
            <a:ext cx="9144000" cy="111556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9"/>
            <a:ext cx="8229600" cy="978090"/>
          </a:xfrm>
          <a:ln>
            <a:noFill/>
          </a:ln>
        </p:spPr>
        <p:txBody>
          <a:bodyPr/>
          <a:lstStyle>
            <a:lvl1pPr algn="l"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8531"/>
          </a:xfrm>
        </p:spPr>
        <p:txBody>
          <a:bodyPr>
            <a:normAutofit/>
          </a:bodyPr>
          <a:lstStyle>
            <a:lvl1pPr marL="342900" indent="-3429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1pPr>
            <a:lvl2pPr marL="742950" indent="-285750">
              <a:buSzPct val="89000"/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2pPr>
            <a:lvl3pPr marL="11430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3pPr>
            <a:lvl4pPr marL="16002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43216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"/>
            <a:ext cx="9144000" cy="111556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9"/>
            <a:ext cx="8229600" cy="978090"/>
          </a:xfrm>
          <a:ln>
            <a:noFill/>
          </a:ln>
        </p:spPr>
        <p:txBody>
          <a:bodyPr/>
          <a:lstStyle>
            <a:lvl1pPr algn="l">
              <a:defRPr b="1" cap="none" spc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8531"/>
          </a:xfrm>
        </p:spPr>
        <p:txBody>
          <a:bodyPr>
            <a:normAutofit/>
          </a:bodyPr>
          <a:lstStyle>
            <a:lvl1pPr marL="342900" indent="-3429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1pPr>
            <a:lvl2pPr marL="742950" indent="-285750">
              <a:buSzPct val="89000"/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2pPr>
            <a:lvl3pPr marL="11430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3pPr>
            <a:lvl4pPr marL="16002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666666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1F1EA"/>
                </a:solidFill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</p:spTree>
    <p:extLst>
      <p:ext uri="{BB962C8B-B14F-4D97-AF65-F5344CB8AC3E}">
        <p14:creationId xmlns:p14="http://schemas.microsoft.com/office/powerpoint/2010/main" val="292973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82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Lato Ligh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www.omni.org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0950" y="6518275"/>
            <a:ext cx="23558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Lato Ligh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Tel: 800.279.2070</a:t>
            </a:r>
          </a:p>
        </p:txBody>
      </p:sp>
      <p:pic>
        <p:nvPicPr>
          <p:cNvPr id="1030" name="Picture 6" descr="logo-footer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515100"/>
            <a:ext cx="371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20" r:id="rId4"/>
    <p:sldLayoutId id="2147483824" r:id="rId5"/>
    <p:sldLayoutId id="2147483821" r:id="rId6"/>
    <p:sldLayoutId id="2147483825" r:id="rId7"/>
    <p:sldLayoutId id="2147483822" r:id="rId8"/>
    <p:sldLayoutId id="2147483823" r:id="rId9"/>
    <p:sldLayoutId id="2147483826" r:id="rId10"/>
    <p:sldLayoutId id="2147483819" r:id="rId11"/>
    <p:sldLayoutId id="2147483816" r:id="rId12"/>
    <p:sldLayoutId id="2147483810" r:id="rId13"/>
    <p:sldLayoutId id="2147483818" r:id="rId14"/>
    <p:sldLayoutId id="2147483809" r:id="rId15"/>
    <p:sldLayoutId id="2147483811" r:id="rId16"/>
    <p:sldLayoutId id="2147483812" r:id="rId17"/>
    <p:sldLayoutId id="2147483813" r:id="rId18"/>
    <p:sldLayoutId id="2147483814" r:id="rId19"/>
    <p:sldLayoutId id="2147483815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3A3B2"/>
          </a:solidFill>
          <a:latin typeface="Lato Ligh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83A3B2"/>
          </a:solidFill>
          <a:latin typeface="Lato Ligh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3200" kern="1200">
          <a:solidFill>
            <a:srgbClr val="666666"/>
          </a:solidFill>
          <a:latin typeface="Lato Ligh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2800" kern="1200">
          <a:solidFill>
            <a:srgbClr val="666666"/>
          </a:solidFill>
          <a:latin typeface="Lato Ligh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2400" kern="1200">
          <a:solidFill>
            <a:srgbClr val="666666"/>
          </a:solidFill>
          <a:latin typeface="Lato Ligh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2000" kern="1200">
          <a:solidFill>
            <a:srgbClr val="666666"/>
          </a:solidFill>
          <a:latin typeface="Lato Ligh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2000" kern="1200">
          <a:solidFill>
            <a:srgbClr val="666666"/>
          </a:solidFill>
          <a:latin typeface="Lato Ligh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clay@omni.org" TargetMode="External"/><Relationship Id="rId5" Type="http://schemas.openxmlformats.org/officeDocument/2006/relationships/image" Target="../media/image7.png"/><Relationship Id="rId4" Type="http://schemas.openxmlformats.org/officeDocument/2006/relationships/hyperlink" Target="mailto:ahendrickson@omni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tm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hendrickson@omni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mailto:aclay@omni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>
          <a:xfrm>
            <a:off x="265363" y="393700"/>
            <a:ext cx="8613274" cy="3175000"/>
          </a:xfrm>
        </p:spPr>
        <p:txBody>
          <a:bodyPr/>
          <a:lstStyle/>
          <a:p>
            <a:r>
              <a:rPr lang="en-US" sz="4800" b="1" dirty="0">
                <a:solidFill>
                  <a:srgbClr val="666666"/>
                </a:solidFill>
                <a:latin typeface="Lato Black" panose="020F0A02020204030203" pitchFamily="34" charset="0"/>
              </a:rPr>
              <a:t>Incorporating innovative data collection and presentation methods into state- and community-level evaluation</a:t>
            </a:r>
          </a:p>
        </p:txBody>
      </p:sp>
      <p:pic>
        <p:nvPicPr>
          <p:cNvPr id="12292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b="4276"/>
          <a:stretch>
            <a:fillRect/>
          </a:stretch>
        </p:blipFill>
        <p:spPr>
          <a:xfrm>
            <a:off x="685800" y="5286375"/>
            <a:ext cx="1252538" cy="987425"/>
          </a:xfrm>
        </p:spPr>
      </p:pic>
      <p:sp>
        <p:nvSpPr>
          <p:cNvPr id="2" name="TextBox 1"/>
          <p:cNvSpPr txBox="1"/>
          <p:nvPr/>
        </p:nvSpPr>
        <p:spPr>
          <a:xfrm>
            <a:off x="1096940" y="4071707"/>
            <a:ext cx="347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April Hendrickson, MA</a:t>
            </a:r>
          </a:p>
          <a:p>
            <a:pPr algn="ctr"/>
            <a:r>
              <a:rPr lang="en-US" sz="2400" dirty="0" smtClean="0">
                <a:hlinkClick r:id="rId4"/>
              </a:rPr>
              <a:t>ahendrickson@omni.org</a:t>
            </a:r>
            <a:endParaRPr lang="en-US" sz="2400" dirty="0" smtClean="0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5422900"/>
            <a:ext cx="2997200" cy="73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4071707"/>
            <a:ext cx="347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Alex Clay</a:t>
            </a:r>
          </a:p>
          <a:p>
            <a:pPr algn="ctr"/>
            <a:r>
              <a:rPr lang="en-US" sz="2400" dirty="0">
                <a:hlinkClick r:id="rId6"/>
              </a:rPr>
              <a:t>aclay@omni.org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" y="0"/>
            <a:ext cx="9144001" cy="6857999"/>
            <a:chOff x="-1" y="0"/>
            <a:chExt cx="9144001" cy="6857999"/>
          </a:xfrm>
        </p:grpSpPr>
        <p:sp>
          <p:nvSpPr>
            <p:cNvPr id="5" name="Freeform 4"/>
            <p:cNvSpPr/>
            <p:nvPr/>
          </p:nvSpPr>
          <p:spPr>
            <a:xfrm rot="21600000">
              <a:off x="-1" y="0"/>
              <a:ext cx="4572001" cy="3429000"/>
            </a:xfrm>
            <a:custGeom>
              <a:avLst/>
              <a:gdLst>
                <a:gd name="connsiteX0" fmla="*/ 0 w 3428999"/>
                <a:gd name="connsiteY0" fmla="*/ 0 h 4572000"/>
                <a:gd name="connsiteX1" fmla="*/ 2857488 w 3428999"/>
                <a:gd name="connsiteY1" fmla="*/ 0 h 4572000"/>
                <a:gd name="connsiteX2" fmla="*/ 3428999 w 3428999"/>
                <a:gd name="connsiteY2" fmla="*/ 571511 h 4572000"/>
                <a:gd name="connsiteX3" fmla="*/ 3428999 w 3428999"/>
                <a:gd name="connsiteY3" fmla="*/ 4572000 h 4572000"/>
                <a:gd name="connsiteX4" fmla="*/ 0 w 3428999"/>
                <a:gd name="connsiteY4" fmla="*/ 4572000 h 4572000"/>
                <a:gd name="connsiteX5" fmla="*/ 0 w 3428999"/>
                <a:gd name="connsiteY5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8999" h="4572000">
                  <a:moveTo>
                    <a:pt x="0" y="4571999"/>
                  </a:moveTo>
                  <a:lnTo>
                    <a:pt x="0" y="762015"/>
                  </a:lnTo>
                  <a:cubicBezTo>
                    <a:pt x="0" y="341166"/>
                    <a:pt x="191906" y="1"/>
                    <a:pt x="428633" y="1"/>
                  </a:cubicBezTo>
                  <a:lnTo>
                    <a:pt x="3428999" y="1"/>
                  </a:lnTo>
                  <a:lnTo>
                    <a:pt x="3428999" y="4571999"/>
                  </a:lnTo>
                  <a:lnTo>
                    <a:pt x="0" y="4571999"/>
                  </a:lnTo>
                  <a:close/>
                </a:path>
              </a:pathLst>
            </a:custGeom>
            <a:solidFill>
              <a:srgbClr val="6F92A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341375" rIns="341376" bIns="1198627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572000" y="0"/>
              <a:ext cx="4572000" cy="3428999"/>
            </a:xfrm>
            <a:custGeom>
              <a:avLst/>
              <a:gdLst>
                <a:gd name="connsiteX0" fmla="*/ 0 w 4572000"/>
                <a:gd name="connsiteY0" fmla="*/ 0 h 3428999"/>
                <a:gd name="connsiteX1" fmla="*/ 4000489 w 4572000"/>
                <a:gd name="connsiteY1" fmla="*/ 0 h 3428999"/>
                <a:gd name="connsiteX2" fmla="*/ 4572000 w 4572000"/>
                <a:gd name="connsiteY2" fmla="*/ 571511 h 3428999"/>
                <a:gd name="connsiteX3" fmla="*/ 4572000 w 4572000"/>
                <a:gd name="connsiteY3" fmla="*/ 3428999 h 3428999"/>
                <a:gd name="connsiteX4" fmla="*/ 0 w 4572000"/>
                <a:gd name="connsiteY4" fmla="*/ 3428999 h 3428999"/>
                <a:gd name="connsiteX5" fmla="*/ 0 w 4572000"/>
                <a:gd name="connsiteY5" fmla="*/ 0 h 342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3428999">
                  <a:moveTo>
                    <a:pt x="0" y="0"/>
                  </a:moveTo>
                  <a:lnTo>
                    <a:pt x="4000489" y="0"/>
                  </a:lnTo>
                  <a:cubicBezTo>
                    <a:pt x="4316126" y="0"/>
                    <a:pt x="4572000" y="255874"/>
                    <a:pt x="4572000" y="571511"/>
                  </a:cubicBezTo>
                  <a:lnTo>
                    <a:pt x="4572000" y="3428999"/>
                  </a:lnTo>
                  <a:lnTo>
                    <a:pt x="0" y="3428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5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341376" rIns="341376" bIns="119862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solidFill>
                    <a:schemeClr val="tx1"/>
                  </a:solidFill>
                  <a:latin typeface="Lato Black" panose="020F0A02020204030203" pitchFamily="34" charset="0"/>
                </a:rPr>
                <a:t>Collaboration assessment</a:t>
              </a: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0" y="3428998"/>
              <a:ext cx="4572001" cy="3429000"/>
            </a:xfrm>
            <a:custGeom>
              <a:avLst/>
              <a:gdLst>
                <a:gd name="connsiteX0" fmla="*/ 0 w 4572000"/>
                <a:gd name="connsiteY0" fmla="*/ 0 h 3428999"/>
                <a:gd name="connsiteX1" fmla="*/ 4000489 w 4572000"/>
                <a:gd name="connsiteY1" fmla="*/ 0 h 3428999"/>
                <a:gd name="connsiteX2" fmla="*/ 4572000 w 4572000"/>
                <a:gd name="connsiteY2" fmla="*/ 571511 h 3428999"/>
                <a:gd name="connsiteX3" fmla="*/ 4572000 w 4572000"/>
                <a:gd name="connsiteY3" fmla="*/ 3428999 h 3428999"/>
                <a:gd name="connsiteX4" fmla="*/ 0 w 4572000"/>
                <a:gd name="connsiteY4" fmla="*/ 3428999 h 3428999"/>
                <a:gd name="connsiteX5" fmla="*/ 0 w 4572000"/>
                <a:gd name="connsiteY5" fmla="*/ 0 h 342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3428999">
                  <a:moveTo>
                    <a:pt x="4572000" y="3428999"/>
                  </a:moveTo>
                  <a:lnTo>
                    <a:pt x="571511" y="3428999"/>
                  </a:lnTo>
                  <a:cubicBezTo>
                    <a:pt x="255874" y="3428999"/>
                    <a:pt x="0" y="3173125"/>
                    <a:pt x="0" y="2857488"/>
                  </a:cubicBezTo>
                  <a:lnTo>
                    <a:pt x="0" y="0"/>
                  </a:lnTo>
                  <a:lnTo>
                    <a:pt x="4572000" y="0"/>
                  </a:lnTo>
                  <a:lnTo>
                    <a:pt x="4572000" y="3428999"/>
                  </a:lnTo>
                  <a:close/>
                </a:path>
              </a:pathLst>
            </a:custGeom>
            <a:solidFill>
              <a:srgbClr val="EBC5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5" tIns="1198627" rIns="341377" bIns="34137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571999" y="3428999"/>
              <a:ext cx="4572001" cy="3429000"/>
            </a:xfrm>
            <a:custGeom>
              <a:avLst/>
              <a:gdLst>
                <a:gd name="connsiteX0" fmla="*/ 0 w 3428999"/>
                <a:gd name="connsiteY0" fmla="*/ 0 h 4572000"/>
                <a:gd name="connsiteX1" fmla="*/ 2857488 w 3428999"/>
                <a:gd name="connsiteY1" fmla="*/ 0 h 4572000"/>
                <a:gd name="connsiteX2" fmla="*/ 3428999 w 3428999"/>
                <a:gd name="connsiteY2" fmla="*/ 571511 h 4572000"/>
                <a:gd name="connsiteX3" fmla="*/ 3428999 w 3428999"/>
                <a:gd name="connsiteY3" fmla="*/ 4572000 h 4572000"/>
                <a:gd name="connsiteX4" fmla="*/ 0 w 3428999"/>
                <a:gd name="connsiteY4" fmla="*/ 4572000 h 4572000"/>
                <a:gd name="connsiteX5" fmla="*/ 0 w 3428999"/>
                <a:gd name="connsiteY5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8999" h="4572000">
                  <a:moveTo>
                    <a:pt x="3428999" y="1"/>
                  </a:moveTo>
                  <a:lnTo>
                    <a:pt x="3428999" y="3809985"/>
                  </a:lnTo>
                  <a:cubicBezTo>
                    <a:pt x="3428999" y="4230834"/>
                    <a:pt x="3237093" y="4571999"/>
                    <a:pt x="3000366" y="4571999"/>
                  </a:cubicBezTo>
                  <a:lnTo>
                    <a:pt x="0" y="4571999"/>
                  </a:lnTo>
                  <a:lnTo>
                    <a:pt x="0" y="1"/>
                  </a:lnTo>
                  <a:lnTo>
                    <a:pt x="3428999" y="1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7" tIns="1198626" rIns="341376" bIns="341377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05640" y="2571749"/>
              <a:ext cx="5932718" cy="1714499"/>
            </a:xfrm>
            <a:custGeom>
              <a:avLst/>
              <a:gdLst>
                <a:gd name="connsiteX0" fmla="*/ 0 w 5932718"/>
                <a:gd name="connsiteY0" fmla="*/ 285756 h 1714499"/>
                <a:gd name="connsiteX1" fmla="*/ 285756 w 5932718"/>
                <a:gd name="connsiteY1" fmla="*/ 0 h 1714499"/>
                <a:gd name="connsiteX2" fmla="*/ 5646962 w 5932718"/>
                <a:gd name="connsiteY2" fmla="*/ 0 h 1714499"/>
                <a:gd name="connsiteX3" fmla="*/ 5932718 w 5932718"/>
                <a:gd name="connsiteY3" fmla="*/ 285756 h 1714499"/>
                <a:gd name="connsiteX4" fmla="*/ 5932718 w 5932718"/>
                <a:gd name="connsiteY4" fmla="*/ 1428743 h 1714499"/>
                <a:gd name="connsiteX5" fmla="*/ 5646962 w 5932718"/>
                <a:gd name="connsiteY5" fmla="*/ 1714499 h 1714499"/>
                <a:gd name="connsiteX6" fmla="*/ 285756 w 5932718"/>
                <a:gd name="connsiteY6" fmla="*/ 1714499 h 1714499"/>
                <a:gd name="connsiteX7" fmla="*/ 0 w 5932718"/>
                <a:gd name="connsiteY7" fmla="*/ 1428743 h 1714499"/>
                <a:gd name="connsiteX8" fmla="*/ 0 w 5932718"/>
                <a:gd name="connsiteY8" fmla="*/ 285756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718" h="1714499">
                  <a:moveTo>
                    <a:pt x="0" y="285756"/>
                  </a:moveTo>
                  <a:cubicBezTo>
                    <a:pt x="0" y="127937"/>
                    <a:pt x="127937" y="0"/>
                    <a:pt x="285756" y="0"/>
                  </a:cubicBezTo>
                  <a:lnTo>
                    <a:pt x="5646962" y="0"/>
                  </a:lnTo>
                  <a:cubicBezTo>
                    <a:pt x="5804781" y="0"/>
                    <a:pt x="5932718" y="127937"/>
                    <a:pt x="5932718" y="285756"/>
                  </a:cubicBezTo>
                  <a:lnTo>
                    <a:pt x="5932718" y="1428743"/>
                  </a:lnTo>
                  <a:cubicBezTo>
                    <a:pt x="5932718" y="1586562"/>
                    <a:pt x="5804781" y="1714499"/>
                    <a:pt x="5646962" y="1714499"/>
                  </a:cubicBezTo>
                  <a:lnTo>
                    <a:pt x="285756" y="1714499"/>
                  </a:lnTo>
                  <a:cubicBezTo>
                    <a:pt x="127937" y="1714499"/>
                    <a:pt x="0" y="1586562"/>
                    <a:pt x="0" y="1428743"/>
                  </a:cubicBezTo>
                  <a:lnTo>
                    <a:pt x="0" y="285756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575" tIns="266575" rIns="266575" bIns="266575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solidFill>
                    <a:srgbClr val="666666"/>
                  </a:solidFill>
                  <a:latin typeface="Lato Black" panose="020F0A02020204030203" pitchFamily="34" charset="0"/>
                </a:rPr>
                <a:t>Incorporating Technology</a:t>
              </a:r>
              <a:endParaRPr lang="en-US" sz="4800" kern="1200" dirty="0">
                <a:solidFill>
                  <a:srgbClr val="666666"/>
                </a:solidFill>
                <a:latin typeface="Lato Black" panose="020F0A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9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2447364" cy="6858001"/>
          </a:xfrm>
          <a:solidFill>
            <a:srgbClr val="ABC5B6"/>
          </a:solidFill>
        </p:spPr>
        <p:txBody>
          <a:bodyPr/>
          <a:lstStyle/>
          <a:p>
            <a:r>
              <a:rPr lang="en-US" sz="4800" b="1" dirty="0" smtClean="0">
                <a:latin typeface="Lato Black" panose="020F0A02020204030203" pitchFamily="34" charset="0"/>
              </a:rPr>
              <a:t>Quality Process Survey</a:t>
            </a:r>
            <a:endParaRPr lang="en-US" sz="4800" b="1" dirty="0">
              <a:latin typeface="Lato Black" panose="020F0A02020204030203" pitchFamily="34" charset="0"/>
            </a:endParaRPr>
          </a:p>
        </p:txBody>
      </p:sp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" r="2376"/>
          <a:stretch/>
        </p:blipFill>
        <p:spPr>
          <a:xfrm>
            <a:off x="2447364" y="0"/>
            <a:ext cx="6696635" cy="6858000"/>
          </a:xfrm>
        </p:spPr>
      </p:pic>
    </p:spTree>
    <p:extLst>
      <p:ext uri="{BB962C8B-B14F-4D97-AF65-F5344CB8AC3E}">
        <p14:creationId xmlns:p14="http://schemas.microsoft.com/office/powerpoint/2010/main" val="37612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5" y="68739"/>
            <a:ext cx="8803340" cy="978090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Benefits of online administration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40538" y="1402080"/>
            <a:ext cx="5503462" cy="5455919"/>
          </a:xfrm>
          <a:solidFill>
            <a:schemeClr val="bg1"/>
          </a:solidFill>
        </p:spPr>
        <p:txBody>
          <a:bodyPr anchor="t">
            <a:normAutofit lnSpcReduction="10000"/>
          </a:bodyPr>
          <a:lstStyle/>
          <a:p>
            <a:pPr marL="182880" lvl="1" indent="-18288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No need to train how to administer</a:t>
            </a:r>
          </a:p>
          <a:p>
            <a:pPr marL="182880" lvl="1" indent="-18288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Take it whenever &amp; where ever</a:t>
            </a:r>
          </a:p>
          <a:p>
            <a:pPr marL="182880" lvl="1" indent="-18288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No need to use valuable meeting time</a:t>
            </a:r>
          </a:p>
          <a:p>
            <a:pPr marL="182880" lvl="1" indent="-18288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Members who did not attend a meeting could still take it</a:t>
            </a:r>
          </a:p>
          <a:p>
            <a:pPr marL="182880" lvl="1" indent="-18288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Provides complete anonymity</a:t>
            </a:r>
          </a:p>
          <a:p>
            <a:pPr marL="182880" lvl="1" indent="-18288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Efficient analysis and reporting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684"/>
            <a:ext cx="3640538" cy="56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5" y="68739"/>
            <a:ext cx="8803340" cy="978090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295" y="1483360"/>
            <a:ext cx="8964705" cy="5374639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marL="182880" lvl="1" indent="-182880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Less </a:t>
            </a:r>
            <a:r>
              <a:rPr lang="en-US" sz="3600" dirty="0"/>
              <a:t>opportunity to create buy-in</a:t>
            </a:r>
          </a:p>
          <a:p>
            <a:pPr marL="182880" lvl="1" indent="-182880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Loss </a:t>
            </a:r>
            <a:r>
              <a:rPr lang="en-US" sz="3600" dirty="0"/>
              <a:t>of a captive audience</a:t>
            </a:r>
          </a:p>
          <a:p>
            <a:pPr marL="182880" lvl="1" indent="-182880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Non-consistent </a:t>
            </a:r>
            <a:r>
              <a:rPr lang="en-US" sz="3600" dirty="0"/>
              <a:t>members </a:t>
            </a:r>
            <a:r>
              <a:rPr lang="en-US" sz="3600" dirty="0" smtClean="0"/>
              <a:t>could respond</a:t>
            </a:r>
            <a:endParaRPr lang="en-US" sz="3600" dirty="0"/>
          </a:p>
          <a:p>
            <a:pPr marL="182880" lvl="1" indent="-182880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Reminders </a:t>
            </a:r>
            <a:r>
              <a:rPr lang="en-US" sz="3600" dirty="0"/>
              <a:t>and extending deadline helped increase response rate</a:t>
            </a:r>
          </a:p>
        </p:txBody>
      </p:sp>
    </p:spTree>
    <p:extLst>
      <p:ext uri="{BB962C8B-B14F-4D97-AF65-F5344CB8AC3E}">
        <p14:creationId xmlns:p14="http://schemas.microsoft.com/office/powerpoint/2010/main" val="5654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" y="0"/>
            <a:ext cx="9144001" cy="6857999"/>
            <a:chOff x="-1" y="0"/>
            <a:chExt cx="9144001" cy="6857999"/>
          </a:xfrm>
        </p:grpSpPr>
        <p:sp>
          <p:nvSpPr>
            <p:cNvPr id="5" name="Freeform 4"/>
            <p:cNvSpPr/>
            <p:nvPr/>
          </p:nvSpPr>
          <p:spPr>
            <a:xfrm rot="21600000">
              <a:off x="-1" y="0"/>
              <a:ext cx="4572001" cy="3429000"/>
            </a:xfrm>
            <a:custGeom>
              <a:avLst/>
              <a:gdLst>
                <a:gd name="connsiteX0" fmla="*/ 0 w 3428999"/>
                <a:gd name="connsiteY0" fmla="*/ 0 h 4572000"/>
                <a:gd name="connsiteX1" fmla="*/ 2857488 w 3428999"/>
                <a:gd name="connsiteY1" fmla="*/ 0 h 4572000"/>
                <a:gd name="connsiteX2" fmla="*/ 3428999 w 3428999"/>
                <a:gd name="connsiteY2" fmla="*/ 571511 h 4572000"/>
                <a:gd name="connsiteX3" fmla="*/ 3428999 w 3428999"/>
                <a:gd name="connsiteY3" fmla="*/ 4572000 h 4572000"/>
                <a:gd name="connsiteX4" fmla="*/ 0 w 3428999"/>
                <a:gd name="connsiteY4" fmla="*/ 4572000 h 4572000"/>
                <a:gd name="connsiteX5" fmla="*/ 0 w 3428999"/>
                <a:gd name="connsiteY5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8999" h="4572000">
                  <a:moveTo>
                    <a:pt x="0" y="4571999"/>
                  </a:moveTo>
                  <a:lnTo>
                    <a:pt x="0" y="762015"/>
                  </a:lnTo>
                  <a:cubicBezTo>
                    <a:pt x="0" y="341166"/>
                    <a:pt x="191906" y="1"/>
                    <a:pt x="428633" y="1"/>
                  </a:cubicBezTo>
                  <a:lnTo>
                    <a:pt x="3428999" y="1"/>
                  </a:lnTo>
                  <a:lnTo>
                    <a:pt x="3428999" y="4571999"/>
                  </a:lnTo>
                  <a:lnTo>
                    <a:pt x="0" y="4571999"/>
                  </a:lnTo>
                  <a:close/>
                </a:path>
              </a:pathLst>
            </a:custGeom>
            <a:solidFill>
              <a:srgbClr val="6F92A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341375" rIns="341376" bIns="1198627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572000" y="0"/>
              <a:ext cx="4572000" cy="3428999"/>
            </a:xfrm>
            <a:custGeom>
              <a:avLst/>
              <a:gdLst>
                <a:gd name="connsiteX0" fmla="*/ 0 w 4572000"/>
                <a:gd name="connsiteY0" fmla="*/ 0 h 3428999"/>
                <a:gd name="connsiteX1" fmla="*/ 4000489 w 4572000"/>
                <a:gd name="connsiteY1" fmla="*/ 0 h 3428999"/>
                <a:gd name="connsiteX2" fmla="*/ 4572000 w 4572000"/>
                <a:gd name="connsiteY2" fmla="*/ 571511 h 3428999"/>
                <a:gd name="connsiteX3" fmla="*/ 4572000 w 4572000"/>
                <a:gd name="connsiteY3" fmla="*/ 3428999 h 3428999"/>
                <a:gd name="connsiteX4" fmla="*/ 0 w 4572000"/>
                <a:gd name="connsiteY4" fmla="*/ 3428999 h 3428999"/>
                <a:gd name="connsiteX5" fmla="*/ 0 w 4572000"/>
                <a:gd name="connsiteY5" fmla="*/ 0 h 342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3428999">
                  <a:moveTo>
                    <a:pt x="0" y="0"/>
                  </a:moveTo>
                  <a:lnTo>
                    <a:pt x="4000489" y="0"/>
                  </a:lnTo>
                  <a:cubicBezTo>
                    <a:pt x="4316126" y="0"/>
                    <a:pt x="4572000" y="255874"/>
                    <a:pt x="4572000" y="571511"/>
                  </a:cubicBezTo>
                  <a:lnTo>
                    <a:pt x="4572000" y="3428999"/>
                  </a:lnTo>
                  <a:lnTo>
                    <a:pt x="0" y="3428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5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341376" rIns="341376" bIns="119862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0" y="3428998"/>
              <a:ext cx="4572001" cy="3429000"/>
            </a:xfrm>
            <a:custGeom>
              <a:avLst/>
              <a:gdLst>
                <a:gd name="connsiteX0" fmla="*/ 0 w 4572000"/>
                <a:gd name="connsiteY0" fmla="*/ 0 h 3428999"/>
                <a:gd name="connsiteX1" fmla="*/ 4000489 w 4572000"/>
                <a:gd name="connsiteY1" fmla="*/ 0 h 3428999"/>
                <a:gd name="connsiteX2" fmla="*/ 4572000 w 4572000"/>
                <a:gd name="connsiteY2" fmla="*/ 571511 h 3428999"/>
                <a:gd name="connsiteX3" fmla="*/ 4572000 w 4572000"/>
                <a:gd name="connsiteY3" fmla="*/ 3428999 h 3428999"/>
                <a:gd name="connsiteX4" fmla="*/ 0 w 4572000"/>
                <a:gd name="connsiteY4" fmla="*/ 3428999 h 3428999"/>
                <a:gd name="connsiteX5" fmla="*/ 0 w 4572000"/>
                <a:gd name="connsiteY5" fmla="*/ 0 h 342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3428999">
                  <a:moveTo>
                    <a:pt x="4572000" y="3428999"/>
                  </a:moveTo>
                  <a:lnTo>
                    <a:pt x="571511" y="3428999"/>
                  </a:lnTo>
                  <a:cubicBezTo>
                    <a:pt x="255874" y="3428999"/>
                    <a:pt x="0" y="3173125"/>
                    <a:pt x="0" y="2857488"/>
                  </a:cubicBezTo>
                  <a:lnTo>
                    <a:pt x="0" y="0"/>
                  </a:lnTo>
                  <a:lnTo>
                    <a:pt x="4572000" y="0"/>
                  </a:lnTo>
                  <a:lnTo>
                    <a:pt x="4572000" y="3428999"/>
                  </a:lnTo>
                  <a:close/>
                </a:path>
              </a:pathLst>
            </a:custGeom>
            <a:solidFill>
              <a:srgbClr val="EBC5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5" tIns="1198627" rIns="341377" bIns="34137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solidFill>
                    <a:schemeClr val="tx1"/>
                  </a:solidFill>
                  <a:latin typeface="Lato Black" panose="020F0A02020204030203" pitchFamily="34" charset="0"/>
                </a:rPr>
                <a:t>Process </a:t>
              </a:r>
            </a:p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solidFill>
                    <a:schemeClr val="tx1"/>
                  </a:solidFill>
                  <a:latin typeface="Lato Black" panose="020F0A02020204030203" pitchFamily="34" charset="0"/>
                </a:rPr>
                <a:t>data</a:t>
              </a: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571999" y="3428999"/>
              <a:ext cx="4572001" cy="3429000"/>
            </a:xfrm>
            <a:custGeom>
              <a:avLst/>
              <a:gdLst>
                <a:gd name="connsiteX0" fmla="*/ 0 w 3428999"/>
                <a:gd name="connsiteY0" fmla="*/ 0 h 4572000"/>
                <a:gd name="connsiteX1" fmla="*/ 2857488 w 3428999"/>
                <a:gd name="connsiteY1" fmla="*/ 0 h 4572000"/>
                <a:gd name="connsiteX2" fmla="*/ 3428999 w 3428999"/>
                <a:gd name="connsiteY2" fmla="*/ 571511 h 4572000"/>
                <a:gd name="connsiteX3" fmla="*/ 3428999 w 3428999"/>
                <a:gd name="connsiteY3" fmla="*/ 4572000 h 4572000"/>
                <a:gd name="connsiteX4" fmla="*/ 0 w 3428999"/>
                <a:gd name="connsiteY4" fmla="*/ 4572000 h 4572000"/>
                <a:gd name="connsiteX5" fmla="*/ 0 w 3428999"/>
                <a:gd name="connsiteY5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8999" h="4572000">
                  <a:moveTo>
                    <a:pt x="3428999" y="1"/>
                  </a:moveTo>
                  <a:lnTo>
                    <a:pt x="3428999" y="3809985"/>
                  </a:lnTo>
                  <a:cubicBezTo>
                    <a:pt x="3428999" y="4230834"/>
                    <a:pt x="3237093" y="4571999"/>
                    <a:pt x="3000366" y="4571999"/>
                  </a:cubicBezTo>
                  <a:lnTo>
                    <a:pt x="0" y="4571999"/>
                  </a:lnTo>
                  <a:lnTo>
                    <a:pt x="0" y="1"/>
                  </a:lnTo>
                  <a:lnTo>
                    <a:pt x="3428999" y="1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7" tIns="1198626" rIns="341376" bIns="341377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05640" y="2571749"/>
              <a:ext cx="5932718" cy="1714499"/>
            </a:xfrm>
            <a:custGeom>
              <a:avLst/>
              <a:gdLst>
                <a:gd name="connsiteX0" fmla="*/ 0 w 5932718"/>
                <a:gd name="connsiteY0" fmla="*/ 285756 h 1714499"/>
                <a:gd name="connsiteX1" fmla="*/ 285756 w 5932718"/>
                <a:gd name="connsiteY1" fmla="*/ 0 h 1714499"/>
                <a:gd name="connsiteX2" fmla="*/ 5646962 w 5932718"/>
                <a:gd name="connsiteY2" fmla="*/ 0 h 1714499"/>
                <a:gd name="connsiteX3" fmla="*/ 5932718 w 5932718"/>
                <a:gd name="connsiteY3" fmla="*/ 285756 h 1714499"/>
                <a:gd name="connsiteX4" fmla="*/ 5932718 w 5932718"/>
                <a:gd name="connsiteY4" fmla="*/ 1428743 h 1714499"/>
                <a:gd name="connsiteX5" fmla="*/ 5646962 w 5932718"/>
                <a:gd name="connsiteY5" fmla="*/ 1714499 h 1714499"/>
                <a:gd name="connsiteX6" fmla="*/ 285756 w 5932718"/>
                <a:gd name="connsiteY6" fmla="*/ 1714499 h 1714499"/>
                <a:gd name="connsiteX7" fmla="*/ 0 w 5932718"/>
                <a:gd name="connsiteY7" fmla="*/ 1428743 h 1714499"/>
                <a:gd name="connsiteX8" fmla="*/ 0 w 5932718"/>
                <a:gd name="connsiteY8" fmla="*/ 285756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718" h="1714499">
                  <a:moveTo>
                    <a:pt x="0" y="285756"/>
                  </a:moveTo>
                  <a:cubicBezTo>
                    <a:pt x="0" y="127937"/>
                    <a:pt x="127937" y="0"/>
                    <a:pt x="285756" y="0"/>
                  </a:cubicBezTo>
                  <a:lnTo>
                    <a:pt x="5646962" y="0"/>
                  </a:lnTo>
                  <a:cubicBezTo>
                    <a:pt x="5804781" y="0"/>
                    <a:pt x="5932718" y="127937"/>
                    <a:pt x="5932718" y="285756"/>
                  </a:cubicBezTo>
                  <a:lnTo>
                    <a:pt x="5932718" y="1428743"/>
                  </a:lnTo>
                  <a:cubicBezTo>
                    <a:pt x="5932718" y="1586562"/>
                    <a:pt x="5804781" y="1714499"/>
                    <a:pt x="5646962" y="1714499"/>
                  </a:cubicBezTo>
                  <a:lnTo>
                    <a:pt x="285756" y="1714499"/>
                  </a:lnTo>
                  <a:cubicBezTo>
                    <a:pt x="127937" y="1714499"/>
                    <a:pt x="0" y="1586562"/>
                    <a:pt x="0" y="1428743"/>
                  </a:cubicBezTo>
                  <a:lnTo>
                    <a:pt x="0" y="285756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575" tIns="266575" rIns="266575" bIns="266575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solidFill>
                    <a:srgbClr val="666666"/>
                  </a:solidFill>
                  <a:latin typeface="Lato Black" panose="020F0A02020204030203" pitchFamily="34" charset="0"/>
                </a:rPr>
                <a:t>Incorporating Technology</a:t>
              </a:r>
              <a:endParaRPr lang="en-US" sz="4800" kern="1200" dirty="0">
                <a:solidFill>
                  <a:srgbClr val="666666"/>
                </a:solidFill>
                <a:latin typeface="Lato Black" panose="020F0A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4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-1"/>
            <a:ext cx="2794001" cy="6858001"/>
          </a:xfrm>
          <a:solidFill>
            <a:srgbClr val="EBC554"/>
          </a:solidFill>
        </p:spPr>
        <p:txBody>
          <a:bodyPr anchor="ctr"/>
          <a:lstStyle/>
          <a:p>
            <a:r>
              <a:rPr lang="en-US" sz="4800" b="1" dirty="0" smtClean="0">
                <a:latin typeface="Lato Black" panose="020F0A02020204030203" pitchFamily="34" charset="0"/>
              </a:rPr>
              <a:t>Process </a:t>
            </a:r>
            <a:r>
              <a:rPr lang="en-US" sz="4800" dirty="0"/>
              <a:t>d</a:t>
            </a:r>
            <a:r>
              <a:rPr lang="en-US" sz="4800" b="1" dirty="0" smtClean="0">
                <a:latin typeface="Lato Black" panose="020F0A02020204030203" pitchFamily="34" charset="0"/>
              </a:rPr>
              <a:t>ata</a:t>
            </a:r>
            <a:endParaRPr lang="en-US" sz="4800" b="1" dirty="0">
              <a:latin typeface="Lato Black" panose="020F0A02020204030203" pitchFamily="34" charset="0"/>
            </a:endParaRPr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58533" y="0"/>
            <a:ext cx="6485466" cy="6855908"/>
          </a:xfrm>
        </p:spPr>
      </p:pic>
    </p:spTree>
    <p:extLst>
      <p:ext uri="{BB962C8B-B14F-4D97-AF65-F5344CB8AC3E}">
        <p14:creationId xmlns:p14="http://schemas.microsoft.com/office/powerpoint/2010/main" val="22729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68739"/>
            <a:ext cx="9144000" cy="978090"/>
          </a:xfrm>
        </p:spPr>
        <p:txBody>
          <a:bodyPr/>
          <a:lstStyle/>
          <a:p>
            <a:pPr algn="ctr"/>
            <a:r>
              <a:rPr lang="en-US" b="1" dirty="0" smtClean="0">
                <a:ea typeface="ＭＳ Ｐゴシック" charset="-128"/>
              </a:rPr>
              <a:t>Benefits of online </a:t>
            </a:r>
            <a:r>
              <a:rPr lang="en-US" dirty="0">
                <a:ea typeface="ＭＳ Ｐゴシック" charset="-128"/>
              </a:rPr>
              <a:t>d</a:t>
            </a:r>
            <a:r>
              <a:rPr lang="en-US" b="1" dirty="0" smtClean="0">
                <a:ea typeface="ＭＳ Ｐゴシック" charset="-128"/>
              </a:rPr>
              <a:t>ata </a:t>
            </a:r>
            <a:r>
              <a:rPr lang="en-US" dirty="0" smtClean="0">
                <a:ea typeface="ＭＳ Ｐゴシック" charset="-128"/>
              </a:rPr>
              <a:t>co</a:t>
            </a:r>
            <a:r>
              <a:rPr lang="en-US" b="1" dirty="0" smtClean="0">
                <a:ea typeface="ＭＳ Ｐゴシック" charset="-128"/>
              </a:rPr>
              <a:t>llection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179512"/>
            <a:ext cx="4338917" cy="5526456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38917" y="1186435"/>
            <a:ext cx="4661648" cy="54833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3200" kern="1200">
                <a:solidFill>
                  <a:srgbClr val="666666"/>
                </a:solidFill>
                <a:latin typeface="Lato Black" panose="020F0A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9000"/>
              <a:buFont typeface="Lucida Grande"/>
              <a:buChar char="»"/>
              <a:defRPr sz="2800" kern="1200">
                <a:solidFill>
                  <a:srgbClr val="666666"/>
                </a:solidFill>
                <a:latin typeface="Lato Black" panose="020F0A02020204030203" pitchFamily="34" charset="0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400" kern="1200">
                <a:solidFill>
                  <a:srgbClr val="666666"/>
                </a:solidFill>
                <a:latin typeface="Lato Black" panose="020F0A02020204030203" pitchFamily="34" charset="0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rgbClr val="666666"/>
                </a:solidFill>
                <a:latin typeface="Lato Black" panose="020F0A02020204030203" pitchFamily="34" charset="0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rgbClr val="666666"/>
                </a:solidFill>
                <a:latin typeface="Lato Black" panose="020F0A02020204030203" pitchFamily="34" charset="0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Complete it whenever and where ever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Program implementers can also access and enter data</a:t>
            </a:r>
          </a:p>
        </p:txBody>
      </p:sp>
    </p:spTree>
    <p:extLst>
      <p:ext uri="{BB962C8B-B14F-4D97-AF65-F5344CB8AC3E}">
        <p14:creationId xmlns:p14="http://schemas.microsoft.com/office/powerpoint/2010/main" val="4375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1" y="1204333"/>
            <a:ext cx="9180001" cy="5653668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68739"/>
            <a:ext cx="9144000" cy="978090"/>
          </a:xfrm>
        </p:spPr>
        <p:txBody>
          <a:bodyPr/>
          <a:lstStyle/>
          <a:p>
            <a:pPr algn="ctr"/>
            <a:r>
              <a:rPr lang="en-US" b="1" dirty="0" smtClean="0">
                <a:ea typeface="ＭＳ Ｐゴシック" charset="-128"/>
              </a:rPr>
              <a:t>Benefits of online </a:t>
            </a:r>
            <a:r>
              <a:rPr lang="en-US" dirty="0">
                <a:ea typeface="ＭＳ Ｐゴシック" charset="-128"/>
              </a:rPr>
              <a:t>d</a:t>
            </a:r>
            <a:r>
              <a:rPr lang="en-US" b="1" dirty="0" smtClean="0">
                <a:ea typeface="ＭＳ Ｐゴシック" charset="-128"/>
              </a:rPr>
              <a:t>ata </a:t>
            </a:r>
            <a:r>
              <a:rPr lang="en-US" dirty="0">
                <a:ea typeface="ＭＳ Ｐゴシック" charset="-128"/>
              </a:rPr>
              <a:t>c</a:t>
            </a:r>
            <a:r>
              <a:rPr lang="en-US" b="1" dirty="0" smtClean="0">
                <a:ea typeface="ＭＳ Ｐゴシック" charset="-128"/>
              </a:rPr>
              <a:t>ollection</a:t>
            </a:r>
          </a:p>
        </p:txBody>
      </p:sp>
    </p:spTree>
    <p:extLst>
      <p:ext uri="{BB962C8B-B14F-4D97-AF65-F5344CB8AC3E}">
        <p14:creationId xmlns:p14="http://schemas.microsoft.com/office/powerpoint/2010/main" val="32650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EBC554"/>
          </a:solidFill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Lessons learned</a:t>
            </a:r>
            <a:endParaRPr lang="en-US" sz="48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63040"/>
            <a:ext cx="9144000" cy="539496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Buy-in is essential</a:t>
            </a:r>
          </a:p>
          <a:p>
            <a:pPr marL="45720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In-depth technical assistance important</a:t>
            </a:r>
          </a:p>
          <a:p>
            <a:pPr marL="45720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Interactive reports have not been well utilized</a:t>
            </a:r>
          </a:p>
          <a:p>
            <a:pPr marL="45720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Required reporting is a great motivator</a:t>
            </a:r>
          </a:p>
        </p:txBody>
      </p:sp>
    </p:spTree>
    <p:extLst>
      <p:ext uri="{BB962C8B-B14F-4D97-AF65-F5344CB8AC3E}">
        <p14:creationId xmlns:p14="http://schemas.microsoft.com/office/powerpoint/2010/main" val="5010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" y="0"/>
            <a:ext cx="9144001" cy="6857999"/>
            <a:chOff x="-1" y="0"/>
            <a:chExt cx="9144001" cy="6857999"/>
          </a:xfrm>
        </p:grpSpPr>
        <p:sp>
          <p:nvSpPr>
            <p:cNvPr id="5" name="Freeform 4"/>
            <p:cNvSpPr/>
            <p:nvPr/>
          </p:nvSpPr>
          <p:spPr>
            <a:xfrm rot="21600000">
              <a:off x="-1" y="0"/>
              <a:ext cx="4572001" cy="3429000"/>
            </a:xfrm>
            <a:custGeom>
              <a:avLst/>
              <a:gdLst>
                <a:gd name="connsiteX0" fmla="*/ 0 w 3428999"/>
                <a:gd name="connsiteY0" fmla="*/ 0 h 4572000"/>
                <a:gd name="connsiteX1" fmla="*/ 2857488 w 3428999"/>
                <a:gd name="connsiteY1" fmla="*/ 0 h 4572000"/>
                <a:gd name="connsiteX2" fmla="*/ 3428999 w 3428999"/>
                <a:gd name="connsiteY2" fmla="*/ 571511 h 4572000"/>
                <a:gd name="connsiteX3" fmla="*/ 3428999 w 3428999"/>
                <a:gd name="connsiteY3" fmla="*/ 4572000 h 4572000"/>
                <a:gd name="connsiteX4" fmla="*/ 0 w 3428999"/>
                <a:gd name="connsiteY4" fmla="*/ 4572000 h 4572000"/>
                <a:gd name="connsiteX5" fmla="*/ 0 w 3428999"/>
                <a:gd name="connsiteY5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8999" h="4572000">
                  <a:moveTo>
                    <a:pt x="0" y="4571999"/>
                  </a:moveTo>
                  <a:lnTo>
                    <a:pt x="0" y="762015"/>
                  </a:lnTo>
                  <a:cubicBezTo>
                    <a:pt x="0" y="341166"/>
                    <a:pt x="191906" y="1"/>
                    <a:pt x="428633" y="1"/>
                  </a:cubicBezTo>
                  <a:lnTo>
                    <a:pt x="3428999" y="1"/>
                  </a:lnTo>
                  <a:lnTo>
                    <a:pt x="3428999" y="4571999"/>
                  </a:lnTo>
                  <a:lnTo>
                    <a:pt x="0" y="4571999"/>
                  </a:lnTo>
                  <a:close/>
                </a:path>
              </a:pathLst>
            </a:custGeom>
            <a:solidFill>
              <a:srgbClr val="6F92A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341375" rIns="341376" bIns="1198627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572000" y="0"/>
              <a:ext cx="4572000" cy="3428999"/>
            </a:xfrm>
            <a:custGeom>
              <a:avLst/>
              <a:gdLst>
                <a:gd name="connsiteX0" fmla="*/ 0 w 4572000"/>
                <a:gd name="connsiteY0" fmla="*/ 0 h 3428999"/>
                <a:gd name="connsiteX1" fmla="*/ 4000489 w 4572000"/>
                <a:gd name="connsiteY1" fmla="*/ 0 h 3428999"/>
                <a:gd name="connsiteX2" fmla="*/ 4572000 w 4572000"/>
                <a:gd name="connsiteY2" fmla="*/ 571511 h 3428999"/>
                <a:gd name="connsiteX3" fmla="*/ 4572000 w 4572000"/>
                <a:gd name="connsiteY3" fmla="*/ 3428999 h 3428999"/>
                <a:gd name="connsiteX4" fmla="*/ 0 w 4572000"/>
                <a:gd name="connsiteY4" fmla="*/ 3428999 h 3428999"/>
                <a:gd name="connsiteX5" fmla="*/ 0 w 4572000"/>
                <a:gd name="connsiteY5" fmla="*/ 0 h 342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3428999">
                  <a:moveTo>
                    <a:pt x="0" y="0"/>
                  </a:moveTo>
                  <a:lnTo>
                    <a:pt x="4000489" y="0"/>
                  </a:lnTo>
                  <a:cubicBezTo>
                    <a:pt x="4316126" y="0"/>
                    <a:pt x="4572000" y="255874"/>
                    <a:pt x="4572000" y="571511"/>
                  </a:cubicBezTo>
                  <a:lnTo>
                    <a:pt x="4572000" y="3428999"/>
                  </a:lnTo>
                  <a:lnTo>
                    <a:pt x="0" y="3428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5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341376" rIns="341376" bIns="119862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0" y="3428998"/>
              <a:ext cx="4572001" cy="3429000"/>
            </a:xfrm>
            <a:custGeom>
              <a:avLst/>
              <a:gdLst>
                <a:gd name="connsiteX0" fmla="*/ 0 w 4572000"/>
                <a:gd name="connsiteY0" fmla="*/ 0 h 3428999"/>
                <a:gd name="connsiteX1" fmla="*/ 4000489 w 4572000"/>
                <a:gd name="connsiteY1" fmla="*/ 0 h 3428999"/>
                <a:gd name="connsiteX2" fmla="*/ 4572000 w 4572000"/>
                <a:gd name="connsiteY2" fmla="*/ 571511 h 3428999"/>
                <a:gd name="connsiteX3" fmla="*/ 4572000 w 4572000"/>
                <a:gd name="connsiteY3" fmla="*/ 3428999 h 3428999"/>
                <a:gd name="connsiteX4" fmla="*/ 0 w 4572000"/>
                <a:gd name="connsiteY4" fmla="*/ 3428999 h 3428999"/>
                <a:gd name="connsiteX5" fmla="*/ 0 w 4572000"/>
                <a:gd name="connsiteY5" fmla="*/ 0 h 342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3428999">
                  <a:moveTo>
                    <a:pt x="4572000" y="3428999"/>
                  </a:moveTo>
                  <a:lnTo>
                    <a:pt x="571511" y="3428999"/>
                  </a:lnTo>
                  <a:cubicBezTo>
                    <a:pt x="255874" y="3428999"/>
                    <a:pt x="0" y="3173125"/>
                    <a:pt x="0" y="2857488"/>
                  </a:cubicBezTo>
                  <a:lnTo>
                    <a:pt x="0" y="0"/>
                  </a:lnTo>
                  <a:lnTo>
                    <a:pt x="4572000" y="0"/>
                  </a:lnTo>
                  <a:lnTo>
                    <a:pt x="4572000" y="3428999"/>
                  </a:lnTo>
                  <a:close/>
                </a:path>
              </a:pathLst>
            </a:custGeom>
            <a:solidFill>
              <a:srgbClr val="EBC5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5" tIns="1198627" rIns="341377" bIns="34137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571999" y="3428999"/>
              <a:ext cx="4572001" cy="3429000"/>
            </a:xfrm>
            <a:custGeom>
              <a:avLst/>
              <a:gdLst>
                <a:gd name="connsiteX0" fmla="*/ 0 w 3428999"/>
                <a:gd name="connsiteY0" fmla="*/ 0 h 4572000"/>
                <a:gd name="connsiteX1" fmla="*/ 2857488 w 3428999"/>
                <a:gd name="connsiteY1" fmla="*/ 0 h 4572000"/>
                <a:gd name="connsiteX2" fmla="*/ 3428999 w 3428999"/>
                <a:gd name="connsiteY2" fmla="*/ 571511 h 4572000"/>
                <a:gd name="connsiteX3" fmla="*/ 3428999 w 3428999"/>
                <a:gd name="connsiteY3" fmla="*/ 4572000 h 4572000"/>
                <a:gd name="connsiteX4" fmla="*/ 0 w 3428999"/>
                <a:gd name="connsiteY4" fmla="*/ 4572000 h 4572000"/>
                <a:gd name="connsiteX5" fmla="*/ 0 w 3428999"/>
                <a:gd name="connsiteY5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8999" h="4572000">
                  <a:moveTo>
                    <a:pt x="3428999" y="1"/>
                  </a:moveTo>
                  <a:lnTo>
                    <a:pt x="3428999" y="3809985"/>
                  </a:lnTo>
                  <a:cubicBezTo>
                    <a:pt x="3428999" y="4230834"/>
                    <a:pt x="3237093" y="4571999"/>
                    <a:pt x="3000366" y="4571999"/>
                  </a:cubicBezTo>
                  <a:lnTo>
                    <a:pt x="0" y="4571999"/>
                  </a:lnTo>
                  <a:lnTo>
                    <a:pt x="0" y="1"/>
                  </a:lnTo>
                  <a:lnTo>
                    <a:pt x="3428999" y="1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7" tIns="1198626" rIns="341376" bIns="341377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solidFill>
                    <a:schemeClr val="tx1"/>
                  </a:solidFill>
                  <a:latin typeface="Lato Black" panose="020F0A02020204030203" pitchFamily="34" charset="0"/>
                </a:rPr>
                <a:t>Data dashboard</a:t>
              </a: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05640" y="2571749"/>
              <a:ext cx="5932718" cy="1714499"/>
            </a:xfrm>
            <a:custGeom>
              <a:avLst/>
              <a:gdLst>
                <a:gd name="connsiteX0" fmla="*/ 0 w 5932718"/>
                <a:gd name="connsiteY0" fmla="*/ 285756 h 1714499"/>
                <a:gd name="connsiteX1" fmla="*/ 285756 w 5932718"/>
                <a:gd name="connsiteY1" fmla="*/ 0 h 1714499"/>
                <a:gd name="connsiteX2" fmla="*/ 5646962 w 5932718"/>
                <a:gd name="connsiteY2" fmla="*/ 0 h 1714499"/>
                <a:gd name="connsiteX3" fmla="*/ 5932718 w 5932718"/>
                <a:gd name="connsiteY3" fmla="*/ 285756 h 1714499"/>
                <a:gd name="connsiteX4" fmla="*/ 5932718 w 5932718"/>
                <a:gd name="connsiteY4" fmla="*/ 1428743 h 1714499"/>
                <a:gd name="connsiteX5" fmla="*/ 5646962 w 5932718"/>
                <a:gd name="connsiteY5" fmla="*/ 1714499 h 1714499"/>
                <a:gd name="connsiteX6" fmla="*/ 285756 w 5932718"/>
                <a:gd name="connsiteY6" fmla="*/ 1714499 h 1714499"/>
                <a:gd name="connsiteX7" fmla="*/ 0 w 5932718"/>
                <a:gd name="connsiteY7" fmla="*/ 1428743 h 1714499"/>
                <a:gd name="connsiteX8" fmla="*/ 0 w 5932718"/>
                <a:gd name="connsiteY8" fmla="*/ 285756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718" h="1714499">
                  <a:moveTo>
                    <a:pt x="0" y="285756"/>
                  </a:moveTo>
                  <a:cubicBezTo>
                    <a:pt x="0" y="127937"/>
                    <a:pt x="127937" y="0"/>
                    <a:pt x="285756" y="0"/>
                  </a:cubicBezTo>
                  <a:lnTo>
                    <a:pt x="5646962" y="0"/>
                  </a:lnTo>
                  <a:cubicBezTo>
                    <a:pt x="5804781" y="0"/>
                    <a:pt x="5932718" y="127937"/>
                    <a:pt x="5932718" y="285756"/>
                  </a:cubicBezTo>
                  <a:lnTo>
                    <a:pt x="5932718" y="1428743"/>
                  </a:lnTo>
                  <a:cubicBezTo>
                    <a:pt x="5932718" y="1586562"/>
                    <a:pt x="5804781" y="1714499"/>
                    <a:pt x="5646962" y="1714499"/>
                  </a:cubicBezTo>
                  <a:lnTo>
                    <a:pt x="285756" y="1714499"/>
                  </a:lnTo>
                  <a:cubicBezTo>
                    <a:pt x="127937" y="1714499"/>
                    <a:pt x="0" y="1586562"/>
                    <a:pt x="0" y="1428743"/>
                  </a:cubicBezTo>
                  <a:lnTo>
                    <a:pt x="0" y="285756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575" tIns="266575" rIns="266575" bIns="266575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solidFill>
                    <a:srgbClr val="666666"/>
                  </a:solidFill>
                  <a:latin typeface="Lato Black" panose="020F0A02020204030203" pitchFamily="34" charset="0"/>
                </a:rPr>
                <a:t>Incorporating Technology</a:t>
              </a:r>
              <a:endParaRPr lang="en-US" sz="4800" kern="1200" dirty="0">
                <a:solidFill>
                  <a:srgbClr val="666666"/>
                </a:solidFill>
                <a:latin typeface="Lato Black" panose="020F0A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1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Lato Black" panose="020F0A02020204030203" pitchFamily="34" charset="0"/>
                <a:ea typeface="ＭＳ Ｐゴシック" charset="-128"/>
              </a:rPr>
              <a:t>Overview &amp;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43181081"/>
              </p:ext>
            </p:extLst>
          </p:nvPr>
        </p:nvGraphicFramePr>
        <p:xfrm>
          <a:off x="501805" y="1381365"/>
          <a:ext cx="8140390" cy="5242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E7DC1-BC0F-4576-B39B-9A68719E4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7DCC91-ECBF-409E-A15A-D9F346243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A7540-9835-4AA9-A890-6C09E37A0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1A3CDA-9116-4C69-85D3-D08DF53FF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F4076-D260-4AA9-96FD-F39A44582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5709138"/>
            <a:ext cx="9144000" cy="1148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3200" kern="1200">
                <a:solidFill>
                  <a:srgbClr val="666666"/>
                </a:solidFill>
                <a:latin typeface="Lato Black" panose="020F0A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9000"/>
              <a:buFont typeface="Lucida Grande"/>
              <a:buChar char="»"/>
              <a:defRPr sz="2800" kern="1200">
                <a:solidFill>
                  <a:srgbClr val="666666"/>
                </a:solidFill>
                <a:latin typeface="Lato Black" panose="020F0A02020204030203" pitchFamily="34" charset="0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400" kern="1200">
                <a:solidFill>
                  <a:srgbClr val="666666"/>
                </a:solidFill>
                <a:latin typeface="Lato Black" panose="020F0A02020204030203" pitchFamily="34" charset="0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rgbClr val="666666"/>
                </a:solidFill>
                <a:latin typeface="Lato Black" panose="020F0A02020204030203" pitchFamily="34" charset="0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rgbClr val="666666"/>
                </a:solidFill>
                <a:latin typeface="Lato Black" panose="020F0A02020204030203" pitchFamily="34" charset="0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 Grande"/>
              <a:buNone/>
            </a:pPr>
            <a:endParaRPr lang="en-US" sz="3000" b="1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data dashboard?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43" y="1254224"/>
            <a:ext cx="8730448" cy="313230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i="1" dirty="0">
                <a:latin typeface="+mn-lt"/>
              </a:rPr>
              <a:t>"An easy to read, often single page, real-time user interface, showing a graphical presentation of the current status (snapshot) and historical trends of an organization’s key performance indicators (KPIs) to enable instantaneous and informed decisions to be made at a glance</a:t>
            </a:r>
            <a:r>
              <a:rPr lang="en-US" sz="2800" b="1" i="1" dirty="0" smtClean="0">
                <a:latin typeface="+mn-lt"/>
              </a:rPr>
              <a:t>.”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dirty="0" smtClean="0"/>
              <a:t>Peter </a:t>
            </a:r>
            <a:r>
              <a:rPr lang="en-US" sz="1200" dirty="0"/>
              <a:t>McFadden CEO of </a:t>
            </a:r>
            <a:r>
              <a:rPr lang="en-US" sz="1200" dirty="0" err="1"/>
              <a:t>ExcelDashboardWidgets</a:t>
            </a:r>
            <a:r>
              <a:rPr lang="en-US" sz="1200" dirty="0"/>
              <a:t> </a:t>
            </a:r>
            <a:r>
              <a:rPr lang="en-US" sz="1200" i="1" dirty="0"/>
              <a:t>"What is Dashboard Reporting</a:t>
            </a:r>
            <a:r>
              <a:rPr lang="en-US" sz="1200" i="1" dirty="0" smtClean="0"/>
              <a:t>"</a:t>
            </a:r>
            <a:r>
              <a:rPr lang="en-US" sz="1200" dirty="0" smtClean="0"/>
              <a:t>.</a:t>
            </a:r>
            <a:endParaRPr lang="en-US" sz="24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473"/>
            <a:ext cx="9144000" cy="22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Provides a snapshot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727"/>
            <a:ext cx="9144000" cy="56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7263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900"/>
            <a:ext cx="9144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Combine data from different sources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059"/>
            <a:ext cx="9144000" cy="55013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69059"/>
            <a:ext cx="4572000" cy="20195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1269059"/>
            <a:ext cx="4572000" cy="5501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320716"/>
            <a:ext cx="4572000" cy="34496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Customizable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483"/>
            <a:ext cx="9144000" cy="571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9483"/>
            <a:ext cx="9144001" cy="5869077"/>
          </a:xfrm>
          <a:prstGeom prst="rect">
            <a:avLst/>
          </a:prstGeom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39490"/>
            <a:ext cx="9144000" cy="58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1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/>
              <a:t>Provides a snapshot of key indicators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/>
              <a:t>Interactive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/>
              <a:t>Combine data from different sources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/>
              <a:t>Customizable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However…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87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"/>
          <a:stretch/>
        </p:blipFill>
        <p:spPr bwMode="auto">
          <a:xfrm>
            <a:off x="0" y="1371598"/>
            <a:ext cx="9143999" cy="547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91440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224"/>
            <a:ext cx="9144000" cy="5777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828"/>
            <a:ext cx="9144000" cy="581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739"/>
            <a:ext cx="9144000" cy="978090"/>
          </a:xfrm>
        </p:spPr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999"/>
            <a:ext cx="9144000" cy="536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051"/>
            <a:ext cx="9046545" cy="56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Lato Black" panose="020F0A02020204030203" pitchFamily="34" charset="0"/>
              </a:rPr>
              <a:t>Please Share!</a:t>
            </a:r>
            <a:endParaRPr lang="en-US" sz="4800" b="1" dirty="0">
              <a:latin typeface="Lato Black" panose="020F0A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332"/>
            <a:ext cx="9144000" cy="56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Lessons learned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637"/>
            <a:ext cx="9143999" cy="376795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18" y="3416969"/>
            <a:ext cx="7934581" cy="32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Conclusion</a:t>
            </a:r>
            <a:endParaRPr lang="en-US" sz="4800" b="1" dirty="0">
              <a:latin typeface="Lato Black" panose="020F0A02020204030203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idx="1"/>
          </p:nvPr>
        </p:nvSpPr>
        <p:spPr>
          <a:xfrm>
            <a:off x="284480" y="1371600"/>
            <a:ext cx="8554720" cy="519176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“Evaluators must constantly scan for emerging technologies, consider their utility, and selectively deploy them into practice.”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chemeClr val="tx1"/>
              </a:solidFill>
              <a:latin typeface="Lato Black" panose="020F0A02020204030203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Galen</a:t>
            </a:r>
            <a:r>
              <a:rPr lang="en-US" sz="1800" dirty="0">
                <a:solidFill>
                  <a:schemeClr val="tx1"/>
                </a:solidFill>
              </a:rPr>
              <a:t>, M., &amp; </a:t>
            </a:r>
            <a:r>
              <a:rPr lang="en-US" sz="1800" dirty="0" err="1">
                <a:solidFill>
                  <a:schemeClr val="tx1"/>
                </a:solidFill>
              </a:rPr>
              <a:t>Grodzicki</a:t>
            </a:r>
            <a:r>
              <a:rPr lang="en-US" sz="1800" dirty="0">
                <a:solidFill>
                  <a:schemeClr val="tx1"/>
                </a:solidFill>
              </a:rPr>
              <a:t>, D. (2011). Utilizing emerging technology in program </a:t>
            </a:r>
            <a:r>
              <a:rPr lang="en-US" sz="1800" dirty="0" smtClean="0">
                <a:solidFill>
                  <a:schemeClr val="tx1"/>
                </a:solidFill>
              </a:rPr>
              <a:t>evaluation. In </a:t>
            </a:r>
            <a:r>
              <a:rPr lang="en-US" sz="1800" dirty="0">
                <a:solidFill>
                  <a:schemeClr val="tx1"/>
                </a:solidFill>
              </a:rPr>
              <a:t>S. </a:t>
            </a:r>
            <a:r>
              <a:rPr lang="en-US" sz="1800" dirty="0" err="1">
                <a:solidFill>
                  <a:schemeClr val="tx1"/>
                </a:solidFill>
              </a:rPr>
              <a:t>Mathison</a:t>
            </a:r>
            <a:r>
              <a:rPr lang="en-US" sz="1800" dirty="0">
                <a:solidFill>
                  <a:schemeClr val="tx1"/>
                </a:solidFill>
              </a:rPr>
              <a:t> (Ed.), </a:t>
            </a:r>
            <a:r>
              <a:rPr lang="en-US" sz="1800" i="1" dirty="0">
                <a:solidFill>
                  <a:schemeClr val="tx1"/>
                </a:solidFill>
              </a:rPr>
              <a:t>Really new directions in evaluation: Young evaluators’ </a:t>
            </a:r>
            <a:r>
              <a:rPr lang="en-US" sz="1800" i="1" dirty="0" smtClean="0">
                <a:solidFill>
                  <a:schemeClr val="tx1"/>
                </a:solidFill>
              </a:rPr>
              <a:t>perspectives. New </a:t>
            </a:r>
            <a:r>
              <a:rPr lang="en-US" sz="1800" i="1" dirty="0">
                <a:solidFill>
                  <a:schemeClr val="tx1"/>
                </a:solidFill>
              </a:rPr>
              <a:t>Directions for Evaluation, 131, </a:t>
            </a:r>
            <a:r>
              <a:rPr lang="en-US" sz="1800" dirty="0">
                <a:solidFill>
                  <a:schemeClr val="tx1"/>
                </a:solidFill>
              </a:rPr>
              <a:t>123–128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27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4024" y="646042"/>
            <a:ext cx="8330726" cy="600075"/>
          </a:xfrm>
        </p:spPr>
        <p:txBody>
          <a:bodyPr/>
          <a:lstStyle/>
          <a:p>
            <a:pPr algn="ctr"/>
            <a:r>
              <a:rPr lang="en-US" dirty="0" smtClean="0">
                <a:latin typeface="Lato Light" charset="0"/>
                <a:ea typeface="ＭＳ Ｐゴシック" charset="-128"/>
              </a:rPr>
              <a:t>Thank you!</a:t>
            </a:r>
          </a:p>
          <a:p>
            <a:pPr algn="ctr"/>
            <a:endParaRPr lang="en-US" dirty="0">
              <a:latin typeface="Lato Light" charset="0"/>
              <a:ea typeface="ＭＳ Ｐゴシック" charset="-128"/>
            </a:endParaRPr>
          </a:p>
          <a:p>
            <a:pPr algn="ctr"/>
            <a:endParaRPr lang="en-US" dirty="0" smtClean="0">
              <a:latin typeface="Lato Light" charset="0"/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26598" y="1942249"/>
            <a:ext cx="4868152" cy="2891008"/>
          </a:xfrm>
        </p:spPr>
        <p:txBody>
          <a:bodyPr/>
          <a:lstStyle/>
          <a:p>
            <a:endParaRPr lang="en-US" dirty="0" smtClean="0">
              <a:latin typeface="Lato Light" charset="0"/>
              <a:ea typeface="ＭＳ Ｐゴシック" charset="-128"/>
            </a:endParaRPr>
          </a:p>
          <a:p>
            <a:pPr algn="ctr"/>
            <a:r>
              <a:rPr lang="en-US" sz="2400" dirty="0"/>
              <a:t>April Hendrickson, </a:t>
            </a:r>
            <a:r>
              <a:rPr lang="en-US" sz="2400" dirty="0" smtClean="0"/>
              <a:t>MA</a:t>
            </a:r>
          </a:p>
          <a:p>
            <a:pPr algn="ctr"/>
            <a:r>
              <a:rPr lang="en-US" sz="2400" dirty="0" smtClean="0">
                <a:hlinkClick r:id="rId3"/>
              </a:rPr>
              <a:t>ahendrickson@omni.com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Alex Clay</a:t>
            </a:r>
          </a:p>
          <a:p>
            <a:pPr algn="ctr"/>
            <a:r>
              <a:rPr lang="en-US" sz="2400" dirty="0" smtClean="0">
                <a:hlinkClick r:id="rId4"/>
              </a:rPr>
              <a:t>aclay@omni.org</a:t>
            </a:r>
            <a:endParaRPr lang="en-US" sz="2400" dirty="0" smtClean="0"/>
          </a:p>
          <a:p>
            <a:pPr algn="ctr"/>
            <a:endParaRPr lang="en-US" sz="2400" dirty="0"/>
          </a:p>
          <a:p>
            <a:endParaRPr lang="en-US" dirty="0" smtClean="0">
              <a:latin typeface="Lato Light" charset="0"/>
              <a:ea typeface="ＭＳ Ｐゴシック" charset="-128"/>
            </a:endParaRPr>
          </a:p>
        </p:txBody>
      </p:sp>
      <p:pic>
        <p:nvPicPr>
          <p:cNvPr id="5" name="Picture 4" descr="logo-shap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0" y="1937543"/>
            <a:ext cx="2444371" cy="182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-ta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3" y="3868109"/>
            <a:ext cx="3300224" cy="26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" y="0"/>
            <a:ext cx="9144001" cy="6857999"/>
            <a:chOff x="-1" y="0"/>
            <a:chExt cx="9144001" cy="6857999"/>
          </a:xfrm>
        </p:grpSpPr>
        <p:sp>
          <p:nvSpPr>
            <p:cNvPr id="5" name="Freeform 4"/>
            <p:cNvSpPr/>
            <p:nvPr/>
          </p:nvSpPr>
          <p:spPr>
            <a:xfrm rot="21600000">
              <a:off x="-1" y="0"/>
              <a:ext cx="4572001" cy="3429000"/>
            </a:xfrm>
            <a:custGeom>
              <a:avLst/>
              <a:gdLst>
                <a:gd name="connsiteX0" fmla="*/ 0 w 3428999"/>
                <a:gd name="connsiteY0" fmla="*/ 0 h 4572000"/>
                <a:gd name="connsiteX1" fmla="*/ 2857488 w 3428999"/>
                <a:gd name="connsiteY1" fmla="*/ 0 h 4572000"/>
                <a:gd name="connsiteX2" fmla="*/ 3428999 w 3428999"/>
                <a:gd name="connsiteY2" fmla="*/ 571511 h 4572000"/>
                <a:gd name="connsiteX3" fmla="*/ 3428999 w 3428999"/>
                <a:gd name="connsiteY3" fmla="*/ 4572000 h 4572000"/>
                <a:gd name="connsiteX4" fmla="*/ 0 w 3428999"/>
                <a:gd name="connsiteY4" fmla="*/ 4572000 h 4572000"/>
                <a:gd name="connsiteX5" fmla="*/ 0 w 3428999"/>
                <a:gd name="connsiteY5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8999" h="4572000">
                  <a:moveTo>
                    <a:pt x="0" y="4571999"/>
                  </a:moveTo>
                  <a:lnTo>
                    <a:pt x="0" y="762015"/>
                  </a:lnTo>
                  <a:cubicBezTo>
                    <a:pt x="0" y="341166"/>
                    <a:pt x="191906" y="1"/>
                    <a:pt x="428633" y="1"/>
                  </a:cubicBezTo>
                  <a:lnTo>
                    <a:pt x="3428999" y="1"/>
                  </a:lnTo>
                  <a:lnTo>
                    <a:pt x="3428999" y="4571999"/>
                  </a:lnTo>
                  <a:lnTo>
                    <a:pt x="0" y="4571999"/>
                  </a:lnTo>
                  <a:close/>
                </a:path>
              </a:pathLst>
            </a:custGeom>
            <a:solidFill>
              <a:srgbClr val="6F92A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341375" rIns="341376" bIns="1198627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 smtClean="0">
                  <a:solidFill>
                    <a:schemeClr val="tx1"/>
                  </a:solidFill>
                  <a:latin typeface="Lato Black" panose="020F0A02020204030203" pitchFamily="34" charset="0"/>
                </a:rPr>
                <a:t>Project b</a:t>
              </a:r>
              <a:r>
                <a:rPr lang="en-US" sz="4800" kern="1200" dirty="0" smtClean="0">
                  <a:solidFill>
                    <a:schemeClr val="tx1"/>
                  </a:solidFill>
                  <a:latin typeface="Lato Black" panose="020F0A02020204030203" pitchFamily="34" charset="0"/>
                </a:rPr>
                <a:t>ackground</a:t>
              </a: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572000" y="0"/>
              <a:ext cx="4572000" cy="3428999"/>
            </a:xfrm>
            <a:custGeom>
              <a:avLst/>
              <a:gdLst>
                <a:gd name="connsiteX0" fmla="*/ 0 w 4572000"/>
                <a:gd name="connsiteY0" fmla="*/ 0 h 3428999"/>
                <a:gd name="connsiteX1" fmla="*/ 4000489 w 4572000"/>
                <a:gd name="connsiteY1" fmla="*/ 0 h 3428999"/>
                <a:gd name="connsiteX2" fmla="*/ 4572000 w 4572000"/>
                <a:gd name="connsiteY2" fmla="*/ 571511 h 3428999"/>
                <a:gd name="connsiteX3" fmla="*/ 4572000 w 4572000"/>
                <a:gd name="connsiteY3" fmla="*/ 3428999 h 3428999"/>
                <a:gd name="connsiteX4" fmla="*/ 0 w 4572000"/>
                <a:gd name="connsiteY4" fmla="*/ 3428999 h 3428999"/>
                <a:gd name="connsiteX5" fmla="*/ 0 w 4572000"/>
                <a:gd name="connsiteY5" fmla="*/ 0 h 342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3428999">
                  <a:moveTo>
                    <a:pt x="0" y="0"/>
                  </a:moveTo>
                  <a:lnTo>
                    <a:pt x="4000489" y="0"/>
                  </a:lnTo>
                  <a:cubicBezTo>
                    <a:pt x="4316126" y="0"/>
                    <a:pt x="4572000" y="255874"/>
                    <a:pt x="4572000" y="571511"/>
                  </a:cubicBezTo>
                  <a:lnTo>
                    <a:pt x="4572000" y="3428999"/>
                  </a:lnTo>
                  <a:lnTo>
                    <a:pt x="0" y="3428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5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341376" rIns="341376" bIns="119862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0" y="3428998"/>
              <a:ext cx="4572001" cy="3429000"/>
            </a:xfrm>
            <a:custGeom>
              <a:avLst/>
              <a:gdLst>
                <a:gd name="connsiteX0" fmla="*/ 0 w 4572000"/>
                <a:gd name="connsiteY0" fmla="*/ 0 h 3428999"/>
                <a:gd name="connsiteX1" fmla="*/ 4000489 w 4572000"/>
                <a:gd name="connsiteY1" fmla="*/ 0 h 3428999"/>
                <a:gd name="connsiteX2" fmla="*/ 4572000 w 4572000"/>
                <a:gd name="connsiteY2" fmla="*/ 571511 h 3428999"/>
                <a:gd name="connsiteX3" fmla="*/ 4572000 w 4572000"/>
                <a:gd name="connsiteY3" fmla="*/ 3428999 h 3428999"/>
                <a:gd name="connsiteX4" fmla="*/ 0 w 4572000"/>
                <a:gd name="connsiteY4" fmla="*/ 3428999 h 3428999"/>
                <a:gd name="connsiteX5" fmla="*/ 0 w 4572000"/>
                <a:gd name="connsiteY5" fmla="*/ 0 h 342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3428999">
                  <a:moveTo>
                    <a:pt x="4572000" y="3428999"/>
                  </a:moveTo>
                  <a:lnTo>
                    <a:pt x="571511" y="3428999"/>
                  </a:lnTo>
                  <a:cubicBezTo>
                    <a:pt x="255874" y="3428999"/>
                    <a:pt x="0" y="3173125"/>
                    <a:pt x="0" y="2857488"/>
                  </a:cubicBezTo>
                  <a:lnTo>
                    <a:pt x="0" y="0"/>
                  </a:lnTo>
                  <a:lnTo>
                    <a:pt x="4572000" y="0"/>
                  </a:lnTo>
                  <a:lnTo>
                    <a:pt x="4572000" y="3428999"/>
                  </a:lnTo>
                  <a:close/>
                </a:path>
              </a:pathLst>
            </a:custGeom>
            <a:solidFill>
              <a:srgbClr val="EBC5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5" tIns="1198627" rIns="341377" bIns="34137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571999" y="3428999"/>
              <a:ext cx="4572001" cy="3429000"/>
            </a:xfrm>
            <a:custGeom>
              <a:avLst/>
              <a:gdLst>
                <a:gd name="connsiteX0" fmla="*/ 0 w 3428999"/>
                <a:gd name="connsiteY0" fmla="*/ 0 h 4572000"/>
                <a:gd name="connsiteX1" fmla="*/ 2857488 w 3428999"/>
                <a:gd name="connsiteY1" fmla="*/ 0 h 4572000"/>
                <a:gd name="connsiteX2" fmla="*/ 3428999 w 3428999"/>
                <a:gd name="connsiteY2" fmla="*/ 571511 h 4572000"/>
                <a:gd name="connsiteX3" fmla="*/ 3428999 w 3428999"/>
                <a:gd name="connsiteY3" fmla="*/ 4572000 h 4572000"/>
                <a:gd name="connsiteX4" fmla="*/ 0 w 3428999"/>
                <a:gd name="connsiteY4" fmla="*/ 4572000 h 4572000"/>
                <a:gd name="connsiteX5" fmla="*/ 0 w 3428999"/>
                <a:gd name="connsiteY5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8999" h="4572000">
                  <a:moveTo>
                    <a:pt x="3428999" y="1"/>
                  </a:moveTo>
                  <a:lnTo>
                    <a:pt x="3428999" y="3809985"/>
                  </a:lnTo>
                  <a:cubicBezTo>
                    <a:pt x="3428999" y="4230834"/>
                    <a:pt x="3237093" y="4571999"/>
                    <a:pt x="3000366" y="4571999"/>
                  </a:cubicBezTo>
                  <a:lnTo>
                    <a:pt x="0" y="4571999"/>
                  </a:lnTo>
                  <a:lnTo>
                    <a:pt x="0" y="1"/>
                  </a:lnTo>
                  <a:lnTo>
                    <a:pt x="3428999" y="1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7" tIns="1198626" rIns="341376" bIns="341377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>
                <a:solidFill>
                  <a:schemeClr val="tx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05640" y="2571749"/>
              <a:ext cx="5932718" cy="1714499"/>
            </a:xfrm>
            <a:custGeom>
              <a:avLst/>
              <a:gdLst>
                <a:gd name="connsiteX0" fmla="*/ 0 w 5932718"/>
                <a:gd name="connsiteY0" fmla="*/ 285756 h 1714499"/>
                <a:gd name="connsiteX1" fmla="*/ 285756 w 5932718"/>
                <a:gd name="connsiteY1" fmla="*/ 0 h 1714499"/>
                <a:gd name="connsiteX2" fmla="*/ 5646962 w 5932718"/>
                <a:gd name="connsiteY2" fmla="*/ 0 h 1714499"/>
                <a:gd name="connsiteX3" fmla="*/ 5932718 w 5932718"/>
                <a:gd name="connsiteY3" fmla="*/ 285756 h 1714499"/>
                <a:gd name="connsiteX4" fmla="*/ 5932718 w 5932718"/>
                <a:gd name="connsiteY4" fmla="*/ 1428743 h 1714499"/>
                <a:gd name="connsiteX5" fmla="*/ 5646962 w 5932718"/>
                <a:gd name="connsiteY5" fmla="*/ 1714499 h 1714499"/>
                <a:gd name="connsiteX6" fmla="*/ 285756 w 5932718"/>
                <a:gd name="connsiteY6" fmla="*/ 1714499 h 1714499"/>
                <a:gd name="connsiteX7" fmla="*/ 0 w 5932718"/>
                <a:gd name="connsiteY7" fmla="*/ 1428743 h 1714499"/>
                <a:gd name="connsiteX8" fmla="*/ 0 w 5932718"/>
                <a:gd name="connsiteY8" fmla="*/ 285756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718" h="1714499">
                  <a:moveTo>
                    <a:pt x="0" y="285756"/>
                  </a:moveTo>
                  <a:cubicBezTo>
                    <a:pt x="0" y="127937"/>
                    <a:pt x="127937" y="0"/>
                    <a:pt x="285756" y="0"/>
                  </a:cubicBezTo>
                  <a:lnTo>
                    <a:pt x="5646962" y="0"/>
                  </a:lnTo>
                  <a:cubicBezTo>
                    <a:pt x="5804781" y="0"/>
                    <a:pt x="5932718" y="127937"/>
                    <a:pt x="5932718" y="285756"/>
                  </a:cubicBezTo>
                  <a:lnTo>
                    <a:pt x="5932718" y="1428743"/>
                  </a:lnTo>
                  <a:cubicBezTo>
                    <a:pt x="5932718" y="1586562"/>
                    <a:pt x="5804781" y="1714499"/>
                    <a:pt x="5646962" y="1714499"/>
                  </a:cubicBezTo>
                  <a:lnTo>
                    <a:pt x="285756" y="1714499"/>
                  </a:lnTo>
                  <a:cubicBezTo>
                    <a:pt x="127937" y="1714499"/>
                    <a:pt x="0" y="1586562"/>
                    <a:pt x="0" y="1428743"/>
                  </a:cubicBezTo>
                  <a:lnTo>
                    <a:pt x="0" y="285756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575" tIns="266575" rIns="266575" bIns="266575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solidFill>
                    <a:srgbClr val="666666"/>
                  </a:solidFill>
                  <a:latin typeface="Lato Black" panose="020F0A02020204030203" pitchFamily="34" charset="0"/>
                </a:rPr>
                <a:t>Incorporating Technology</a:t>
              </a:r>
              <a:endParaRPr lang="en-US" sz="4800" kern="1200" dirty="0">
                <a:solidFill>
                  <a:srgbClr val="666666"/>
                </a:solidFill>
                <a:latin typeface="Lato Black" panose="020F0A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2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ea typeface="ＭＳ Ｐゴシック" charset="-128"/>
              </a:rPr>
              <a:t>Project history</a:t>
            </a:r>
            <a:endParaRPr lang="en-US" sz="4800" b="1" dirty="0" smtClean="0">
              <a:latin typeface="Lato Black" panose="020F0A02020204030203" pitchFamily="34" charset="0"/>
              <a:ea typeface="ＭＳ Ｐゴシック" charset="-128"/>
            </a:endParaRPr>
          </a:p>
        </p:txBody>
      </p:sp>
      <p:pic>
        <p:nvPicPr>
          <p:cNvPr id="5" name="Content Placeholder 4" descr="SPF100_nobkgr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957" y="2331976"/>
            <a:ext cx="3522843" cy="331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73" y="1377576"/>
            <a:ext cx="2210083" cy="744171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0" y="1377577"/>
            <a:ext cx="4817327" cy="236923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3200" kern="1200">
                <a:solidFill>
                  <a:srgbClr val="666666"/>
                </a:solidFill>
                <a:latin typeface="Lato Ligh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9000"/>
              <a:buFont typeface="Lucida Grande"/>
              <a:buChar char="»"/>
              <a:defRPr sz="2800" kern="1200">
                <a:solidFill>
                  <a:srgbClr val="666666"/>
                </a:solidFill>
                <a:latin typeface="Lato Ligh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400" kern="1200">
                <a:solidFill>
                  <a:srgbClr val="666666"/>
                </a:solidFill>
                <a:latin typeface="Lato Ligh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rgbClr val="666666"/>
                </a:solidFill>
                <a:latin typeface="Lato Ligh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rgbClr val="666666"/>
                </a:solidFill>
                <a:latin typeface="Lato Ligh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lnSpc>
                <a:spcPct val="110000"/>
              </a:lnSpc>
              <a:buNone/>
            </a:pPr>
            <a:r>
              <a:rPr lang="en-US" dirty="0" smtClean="0">
                <a:latin typeface="Lato Black" panose="020F0A02020204030203" pitchFamily="34" charset="0"/>
              </a:rPr>
              <a:t>2004: Strategic Prevention Framework State Incentive Grant (SPF-SIG)</a:t>
            </a:r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29038"/>
            <a:ext cx="2725663" cy="576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79" y="5664559"/>
            <a:ext cx="1170335" cy="9691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1" y="3724648"/>
            <a:ext cx="4572000" cy="29923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3200" kern="1200">
                <a:solidFill>
                  <a:srgbClr val="666666"/>
                </a:solidFill>
                <a:latin typeface="Lato Ligh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9000"/>
              <a:buFont typeface="Lucida Grande"/>
              <a:buChar char="»"/>
              <a:defRPr sz="2800" kern="1200">
                <a:solidFill>
                  <a:srgbClr val="666666"/>
                </a:solidFill>
                <a:latin typeface="Lato Ligh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400" kern="1200">
                <a:solidFill>
                  <a:srgbClr val="666666"/>
                </a:solidFill>
                <a:latin typeface="Lato Ligh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rgbClr val="666666"/>
                </a:solidFill>
                <a:latin typeface="Lato Ligh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rgbClr val="666666"/>
                </a:solidFill>
                <a:latin typeface="Lato Ligh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dirty="0" smtClean="0">
                <a:latin typeface="Lato Black" panose="020F0A02020204030203" pitchFamily="34" charset="0"/>
              </a:rPr>
              <a:t>2009: Partnerships for Success (PFS): State &amp; Community Performance Grant</a:t>
            </a:r>
          </a:p>
          <a:p>
            <a:pPr marL="91440" indent="0">
              <a:lnSpc>
                <a:spcPct val="110000"/>
              </a:lnSpc>
              <a:buNone/>
            </a:pPr>
            <a:r>
              <a:rPr lang="en-US" dirty="0" smtClean="0">
                <a:latin typeface="Lato Black" panose="020F0A02020204030203" pitchFamily="34" charset="0"/>
              </a:rPr>
              <a:t>(CPPS)</a:t>
            </a:r>
          </a:p>
        </p:txBody>
      </p:sp>
    </p:spTree>
    <p:extLst>
      <p:ext uri="{BB962C8B-B14F-4D97-AF65-F5344CB8AC3E}">
        <p14:creationId xmlns:p14="http://schemas.microsoft.com/office/powerpoint/2010/main" val="19124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46125" y="0"/>
            <a:ext cx="7940675" cy="1143000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 charset="-128"/>
              </a:rPr>
              <a:t>Past 30-day binge </a:t>
            </a:r>
            <a:r>
              <a:rPr lang="en-US" dirty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lcohol </a:t>
            </a:r>
            <a:r>
              <a:rPr lang="en-US" dirty="0">
                <a:ea typeface="ＭＳ Ｐゴシック" charset="-128"/>
              </a:rPr>
              <a:t>u</a:t>
            </a:r>
            <a:r>
              <a:rPr lang="en-US" dirty="0" smtClean="0">
                <a:ea typeface="ＭＳ Ｐゴシック" charset="-128"/>
              </a:rPr>
              <a:t>se</a:t>
            </a:r>
            <a:endParaRPr lang="en-US" b="1" dirty="0" smtClean="0">
              <a:ea typeface="ＭＳ Ｐゴシック" charset="-128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47028"/>
              </p:ext>
            </p:extLst>
          </p:nvPr>
        </p:nvGraphicFramePr>
        <p:xfrm>
          <a:off x="0" y="1425388"/>
          <a:ext cx="9058275" cy="531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32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46125" y="274638"/>
            <a:ext cx="7940675" cy="1143000"/>
          </a:xfrm>
        </p:spPr>
        <p:txBody>
          <a:bodyPr/>
          <a:lstStyle/>
          <a:p>
            <a:r>
              <a:rPr lang="en-US" sz="4800" b="1" dirty="0" smtClean="0">
                <a:latin typeface="Lato Black" panose="020F0A02020204030203" pitchFamily="34" charset="0"/>
                <a:ea typeface="ＭＳ Ｐゴシック" charset="-128"/>
              </a:rPr>
              <a:t>Project background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"/>
          <a:stretch/>
        </p:blipFill>
        <p:spPr>
          <a:xfrm>
            <a:off x="0" y="0"/>
            <a:ext cx="9238129" cy="6858000"/>
          </a:xfrm>
        </p:spPr>
      </p:pic>
    </p:spTree>
    <p:extLst>
      <p:ext uri="{BB962C8B-B14F-4D97-AF65-F5344CB8AC3E}">
        <p14:creationId xmlns:p14="http://schemas.microsoft.com/office/powerpoint/2010/main" val="36027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>
            <a:off x="7999228" y="4413458"/>
            <a:ext cx="0" cy="919720"/>
          </a:xfrm>
          <a:prstGeom prst="line">
            <a:avLst/>
          </a:prstGeom>
          <a:ln w="47625">
            <a:solidFill>
              <a:srgbClr val="6F92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269873" y="4413458"/>
            <a:ext cx="0" cy="955584"/>
          </a:xfrm>
          <a:prstGeom prst="line">
            <a:avLst/>
          </a:prstGeom>
          <a:ln w="47625">
            <a:solidFill>
              <a:srgbClr val="6F92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74658" y="4469540"/>
            <a:ext cx="0" cy="919720"/>
          </a:xfrm>
          <a:prstGeom prst="line">
            <a:avLst/>
          </a:prstGeom>
          <a:ln w="47625">
            <a:solidFill>
              <a:srgbClr val="6F92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15341" y="4449322"/>
            <a:ext cx="0" cy="919720"/>
          </a:xfrm>
          <a:prstGeom prst="line">
            <a:avLst/>
          </a:prstGeom>
          <a:ln w="47625">
            <a:solidFill>
              <a:srgbClr val="6F92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Target goals and timeline</a:t>
            </a:r>
            <a:endParaRPr lang="en-US" b="1" dirty="0" smtClean="0">
              <a:latin typeface="Lato Light" charset="0"/>
              <a:ea typeface="ＭＳ Ｐゴシック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10092" y="4449322"/>
            <a:ext cx="0" cy="919720"/>
          </a:xfrm>
          <a:prstGeom prst="line">
            <a:avLst/>
          </a:prstGeom>
          <a:ln w="47625">
            <a:solidFill>
              <a:srgbClr val="6F92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33916" y="3458431"/>
            <a:ext cx="15523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800" dirty="0" smtClean="0"/>
              <a:t>Baseline: 30.75%</a:t>
            </a:r>
            <a:endParaRPr lang="en-US" sz="2800" dirty="0"/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1916956" y="5507503"/>
            <a:ext cx="13967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dirty="0"/>
              <a:t>County </a:t>
            </a:r>
            <a:r>
              <a:rPr lang="en-US" sz="2400" dirty="0" smtClean="0"/>
              <a:t>baselines</a:t>
            </a:r>
          </a:p>
        </p:txBody>
      </p:sp>
      <p:sp>
        <p:nvSpPr>
          <p:cNvPr id="17423" name="TextBox 23"/>
          <p:cNvSpPr txBox="1">
            <a:spLocks noChangeArrowheads="1"/>
          </p:cNvSpPr>
          <p:nvPr/>
        </p:nvSpPr>
        <p:spPr bwMode="auto">
          <a:xfrm>
            <a:off x="3458239" y="3515433"/>
            <a:ext cx="2075121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800" dirty="0" smtClean="0"/>
              <a:t>3 year goal:  </a:t>
            </a:r>
            <a:r>
              <a:rPr lang="en-US" sz="2800" dirty="0"/>
              <a:t>25.75% </a:t>
            </a:r>
          </a:p>
        </p:txBody>
      </p:sp>
      <p:sp>
        <p:nvSpPr>
          <p:cNvPr id="17424" name="TextBox 24"/>
          <p:cNvSpPr txBox="1">
            <a:spLocks noChangeArrowheads="1"/>
          </p:cNvSpPr>
          <p:nvPr/>
        </p:nvSpPr>
        <p:spPr bwMode="auto">
          <a:xfrm>
            <a:off x="5570916" y="5507504"/>
            <a:ext cx="1428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dirty="0"/>
              <a:t>County </a:t>
            </a:r>
            <a:r>
              <a:rPr lang="en-US" sz="2400" dirty="0" smtClean="0"/>
              <a:t>samples</a:t>
            </a:r>
            <a:endParaRPr lang="en-US" sz="2400" dirty="0"/>
          </a:p>
        </p:txBody>
      </p:sp>
      <p:sp>
        <p:nvSpPr>
          <p:cNvPr id="17425" name="TextBox 2"/>
          <p:cNvSpPr txBox="1">
            <a:spLocks noChangeArrowheads="1"/>
          </p:cNvSpPr>
          <p:nvPr/>
        </p:nvSpPr>
        <p:spPr bwMode="auto">
          <a:xfrm>
            <a:off x="6999782" y="3471100"/>
            <a:ext cx="19838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800" dirty="0" smtClean="0"/>
              <a:t>5 year goal: 22.75%</a:t>
            </a:r>
            <a:endParaRPr lang="en-US" sz="2800" dirty="0"/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233916" y="4678350"/>
            <a:ext cx="8681485" cy="461665"/>
          </a:xfrm>
          <a:prstGeom prst="rect">
            <a:avLst/>
          </a:prstGeom>
          <a:solidFill>
            <a:srgbClr val="6F92A4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 b="1" dirty="0" smtClean="0"/>
              <a:t>      2009</a:t>
            </a:r>
            <a:r>
              <a:rPr lang="en-US" sz="2400" b="1" dirty="0"/>
              <a:t>		</a:t>
            </a:r>
            <a:r>
              <a:rPr lang="en-US" sz="2400" b="1" dirty="0" smtClean="0"/>
              <a:t>  2010</a:t>
            </a:r>
            <a:r>
              <a:rPr lang="en-US" sz="2400" b="1" dirty="0"/>
              <a:t>		</a:t>
            </a:r>
            <a:r>
              <a:rPr lang="en-US" sz="2400" b="1" dirty="0" smtClean="0"/>
              <a:t>          2011</a:t>
            </a:r>
            <a:r>
              <a:rPr lang="en-US" sz="2400" b="1" dirty="0"/>
              <a:t>		</a:t>
            </a:r>
            <a:r>
              <a:rPr lang="en-US" sz="2400" b="1" dirty="0" smtClean="0"/>
              <a:t>         2012</a:t>
            </a:r>
            <a:r>
              <a:rPr lang="en-US" sz="2400" b="1" dirty="0"/>
              <a:t>	</a:t>
            </a:r>
            <a:r>
              <a:rPr lang="en-US" sz="2400" b="1" dirty="0" smtClean="0"/>
              <a:t>              2013</a:t>
            </a:r>
            <a:endParaRPr lang="en-US" sz="2400" b="1" dirty="0"/>
          </a:p>
        </p:txBody>
      </p:sp>
      <p:sp>
        <p:nvSpPr>
          <p:cNvPr id="63" name="TextBox 7"/>
          <p:cNvSpPr txBox="1">
            <a:spLocks noChangeArrowheads="1"/>
          </p:cNvSpPr>
          <p:nvPr/>
        </p:nvSpPr>
        <p:spPr bwMode="auto">
          <a:xfrm>
            <a:off x="-3" y="1467894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800" dirty="0" smtClean="0">
                <a:latin typeface="Lato Black" panose="020F0A02020204030203" pitchFamily="34" charset="0"/>
              </a:rPr>
              <a:t>Reduce binge drinking for Latino high </a:t>
            </a:r>
            <a:r>
              <a:rPr lang="en-US" sz="2800" dirty="0">
                <a:latin typeface="Lato Black" panose="020F0A02020204030203" pitchFamily="34" charset="0"/>
              </a:rPr>
              <a:t>s</a:t>
            </a:r>
            <a:r>
              <a:rPr lang="en-US" sz="2800" dirty="0" smtClean="0">
                <a:latin typeface="Lato Black" panose="020F0A02020204030203" pitchFamily="34" charset="0"/>
              </a:rPr>
              <a:t>chool youth</a:t>
            </a:r>
            <a:endParaRPr lang="en-US" sz="2800" dirty="0">
              <a:latin typeface="Lato Black" panose="020F0A02020204030203" pitchFamily="34" charset="0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 flipH="1">
            <a:off x="3534439" y="5507504"/>
            <a:ext cx="2075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dirty="0" smtClean="0"/>
              <a:t>State &amp; county sample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 flipH="1">
            <a:off x="6927119" y="5515874"/>
            <a:ext cx="21442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dirty="0" smtClean="0"/>
              <a:t>State &amp; county sample</a:t>
            </a: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 flipH="1">
            <a:off x="233916" y="5533229"/>
            <a:ext cx="15523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dirty="0" smtClean="0"/>
              <a:t>State baseline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-5" y="2156571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800" dirty="0">
                <a:latin typeface="Lato Black" panose="020F0A02020204030203" pitchFamily="34" charset="0"/>
              </a:rPr>
              <a:t>M</a:t>
            </a:r>
            <a:r>
              <a:rPr lang="en-US" sz="2800" dirty="0" smtClean="0">
                <a:latin typeface="Lato Black" panose="020F0A02020204030203" pitchFamily="34" charset="0"/>
              </a:rPr>
              <a:t>easured by the Health Kids Colorado survey</a:t>
            </a:r>
            <a:endParaRPr lang="en-US" sz="2800" dirty="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Incorporating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8575040" cy="519176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6F92A4"/>
                </a:solidFill>
                <a:latin typeface="Lato Black" panose="020F0A02020204030203" pitchFamily="34" charset="0"/>
              </a:rPr>
              <a:t>“The success of program evaluations will depend on evaluator’s abilities to leverage future technologies to produce and disseminate knowledge in an accessible and actionable form.”</a:t>
            </a:r>
          </a:p>
          <a:p>
            <a:pPr marL="0" indent="0">
              <a:buNone/>
            </a:pPr>
            <a:endParaRPr lang="en-US" sz="4000" b="1" dirty="0">
              <a:solidFill>
                <a:srgbClr val="ABC5B6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tx1"/>
                </a:solidFill>
                <a:latin typeface="Lato" panose="020F0502020204030203" pitchFamily="34" charset="0"/>
              </a:rPr>
              <a:t>Galen, M., &amp; </a:t>
            </a:r>
            <a:r>
              <a:rPr lang="en-US" sz="1700" dirty="0" err="1">
                <a:solidFill>
                  <a:schemeClr val="tx1"/>
                </a:solidFill>
                <a:latin typeface="Lato" panose="020F0502020204030203" pitchFamily="34" charset="0"/>
              </a:rPr>
              <a:t>Grodzicki</a:t>
            </a:r>
            <a:r>
              <a:rPr lang="en-US" sz="1700" dirty="0">
                <a:solidFill>
                  <a:schemeClr val="tx1"/>
                </a:solidFill>
                <a:latin typeface="Lato" panose="020F0502020204030203" pitchFamily="34" charset="0"/>
              </a:rPr>
              <a:t>, D. (2011). Utilizing emerging technology in program </a:t>
            </a:r>
            <a:r>
              <a:rPr lang="en-US" sz="1700" dirty="0" smtClean="0">
                <a:solidFill>
                  <a:schemeClr val="tx1"/>
                </a:solidFill>
                <a:latin typeface="Lato" panose="020F0502020204030203" pitchFamily="34" charset="0"/>
              </a:rPr>
              <a:t>evaluation. In </a:t>
            </a:r>
            <a:r>
              <a:rPr lang="en-US" sz="1700" dirty="0">
                <a:solidFill>
                  <a:schemeClr val="tx1"/>
                </a:solidFill>
                <a:latin typeface="Lato" panose="020F0502020204030203" pitchFamily="34" charset="0"/>
              </a:rPr>
              <a:t>S. </a:t>
            </a:r>
            <a:r>
              <a:rPr lang="en-US" sz="1700" dirty="0" err="1">
                <a:solidFill>
                  <a:schemeClr val="tx1"/>
                </a:solidFill>
                <a:latin typeface="Lato" panose="020F0502020204030203" pitchFamily="34" charset="0"/>
              </a:rPr>
              <a:t>Mathison</a:t>
            </a:r>
            <a:r>
              <a:rPr lang="en-US" sz="1700" dirty="0">
                <a:solidFill>
                  <a:schemeClr val="tx1"/>
                </a:solidFill>
                <a:latin typeface="Lato" panose="020F0502020204030203" pitchFamily="34" charset="0"/>
              </a:rPr>
              <a:t> (Ed.), </a:t>
            </a:r>
            <a:r>
              <a:rPr lang="en-US" sz="1700" i="1" dirty="0">
                <a:solidFill>
                  <a:schemeClr val="tx1"/>
                </a:solidFill>
                <a:latin typeface="Lato" panose="020F0502020204030203" pitchFamily="34" charset="0"/>
              </a:rPr>
              <a:t>Really new directions in evaluation: Young evaluators’ </a:t>
            </a:r>
            <a:r>
              <a:rPr lang="en-US" sz="1700" i="1" dirty="0" smtClean="0">
                <a:solidFill>
                  <a:schemeClr val="tx1"/>
                </a:solidFill>
                <a:latin typeface="Lato" panose="020F0502020204030203" pitchFamily="34" charset="0"/>
              </a:rPr>
              <a:t>perspectives. New </a:t>
            </a:r>
            <a:r>
              <a:rPr lang="en-US" sz="1700" i="1" dirty="0">
                <a:solidFill>
                  <a:schemeClr val="tx1"/>
                </a:solidFill>
                <a:latin typeface="Lato" panose="020F0502020204030203" pitchFamily="34" charset="0"/>
              </a:rPr>
              <a:t>Directions for Evaluation, 131, </a:t>
            </a:r>
            <a:r>
              <a:rPr lang="en-US" sz="1700" dirty="0">
                <a:solidFill>
                  <a:schemeClr val="tx1"/>
                </a:solidFill>
                <a:latin typeface="Lato" panose="020F0502020204030203" pitchFamily="34" charset="0"/>
              </a:rPr>
              <a:t>123–128</a:t>
            </a:r>
            <a:r>
              <a:rPr lang="en-US" sz="1700" dirty="0" smtClean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  <a:endParaRPr lang="en-US" sz="17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7092A4"/>
      </a:accent1>
      <a:accent2>
        <a:srgbClr val="ABC5B6"/>
      </a:accent2>
      <a:accent3>
        <a:srgbClr val="D1DBAF"/>
      </a:accent3>
      <a:accent4>
        <a:srgbClr val="EBC554"/>
      </a:accent4>
      <a:accent5>
        <a:srgbClr val="D7934C"/>
      </a:accent5>
      <a:accent6>
        <a:srgbClr val="B0AC8A"/>
      </a:accent6>
      <a:hlink>
        <a:srgbClr val="7092A4"/>
      </a:hlink>
      <a:folHlink>
        <a:srgbClr val="5775A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 Point" ma:contentTypeID="0x010100A797CDDF8E13C64C865F15448D5504ED010100BFCBD89B12E74E4BAD97C0FE855EA047" ma:contentTypeVersion="6" ma:contentTypeDescription="Create a new presentation" ma:contentTypeScope="" ma:versionID="2ec70a74a4ab0af16be8fa10bbec94bb">
  <xsd:schema xmlns:xsd="http://www.w3.org/2001/XMLSchema" xmlns:xs="http://www.w3.org/2001/XMLSchema" xmlns:p="http://schemas.microsoft.com/office/2006/metadata/properties" xmlns:ns2="68b77f2e-3ff1-4192-b167-eeb9c11e9177" targetNamespace="http://schemas.microsoft.com/office/2006/metadata/properties" ma:root="true" ma:fieldsID="26ab7faa5dd6bf80a3c0aff5607e95f0" ns2:_="">
    <xsd:import namespace="68b77f2e-3ff1-4192-b167-eeb9c11e9177"/>
    <xsd:element name="properties">
      <xsd:complexType>
        <xsd:sequence>
          <xsd:element name="documentManagement">
            <xsd:complexType>
              <xsd:all>
                <xsd:element ref="ns2:File_x0020_Type0" minOccurs="0"/>
                <xsd:element ref="ns2:Send_x0020_Email_x0020_Alert_x003f_" minOccurs="0"/>
                <xsd:element ref="ns2:Email_x0020_Subject_x003a_" minOccurs="0"/>
                <xsd:element ref="ns2:Sent_x0020_on_x0020_behalf_x0020_of_x0020__x0028_may_x0020_be_x0020_individual_x002c__x0020_team_x002c__x0020_division_x002c__x0020_etc_x002e_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77f2e-3ff1-4192-b167-eeb9c11e9177" elementFormDefault="qualified">
    <xsd:import namespace="http://schemas.microsoft.com/office/2006/documentManagement/types"/>
    <xsd:import namespace="http://schemas.microsoft.com/office/infopath/2007/PartnerControls"/>
    <xsd:element name="File_x0020_Type0" ma:index="8" nillable="true" ma:displayName="File Type" ma:format="Dropdown" ma:internalName="File_x0020_Type0">
      <xsd:simpleType>
        <xsd:restriction base="dms:Choice">
          <xsd:enumeration value="Conferences"/>
          <xsd:enumeration value="Reports to Be Cleaned"/>
          <xsd:enumeration value="Resources and Tools"/>
        </xsd:restriction>
      </xsd:simpleType>
    </xsd:element>
    <xsd:element name="Send_x0020_Email_x0020_Alert_x003f_" ma:index="9" nillable="true" ma:displayName="Send Email Alert?" ma:default="0" ma:internalName="Send_x0020_Email_x0020_Alert_x003f_">
      <xsd:simpleType>
        <xsd:restriction base="dms:Boolean"/>
      </xsd:simpleType>
    </xsd:element>
    <xsd:element name="Email_x0020_Subject_x003a_" ma:index="10" nillable="true" ma:displayName="Email Subject:" ma:internalName="Email_x0020_Subject_x003a_">
      <xsd:simpleType>
        <xsd:restriction base="dms:Text">
          <xsd:maxLength value="255"/>
        </xsd:restriction>
      </xsd:simpleType>
    </xsd:element>
    <xsd:element name="Sent_x0020_on_x0020_behalf_x0020_of_x0020__x0028_may_x0020_be_x0020_individual_x002c__x0020_team_x002c__x0020_division_x002c__x0020_etc_x002e__x0029_" ma:index="11" nillable="true" ma:displayName="Sent on behalf of (may be individual, team, division, etc.)" ma:internalName="Sent_x0020_on_x0020_behalf_x0020_of_x0020__x0028_may_x0020_be_x0020_individual_x002c__x0020_team_x002c__x0020_division_x002c__x0020_etc_x002e_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_x0020_Type0 xmlns="68b77f2e-3ff1-4192-b167-eeb9c11e9177">Resources and Tools</File_x0020_Type0>
    <Send_x0020_Email_x0020_Alert_x003f_ xmlns="68b77f2e-3ff1-4192-b167-eeb9c11e9177">true</Send_x0020_Email_x0020_Alert_x003f_>
    <Email_x0020_Subject_x003a_ xmlns="68b77f2e-3ff1-4192-b167-eeb9c11e9177">New OMNI Presentation Template</Email_x0020_Subject_x003a_>
    <Sent_x0020_on_x0020_behalf_x0020_of_x0020__x0028_may_x0020_be_x0020_individual_x002c__x0020_team_x002c__x0020_division_x002c__x0020_etc_x002e__x0029_ xmlns="68b77f2e-3ff1-4192-b167-eeb9c11e9177">The Marketing Task Force</Sent_x0020_on_x0020_behalf_x0020_of_x0020__x0028_may_x0020_be_x0020_individual_x002c__x0020_team_x002c__x0020_division_x002c__x0020_etc_x002e__x0029_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33FBC4F-70F7-4C16-8078-D413E9A8C7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EB6137-FE24-4424-A031-0B35AB1F3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b77f2e-3ff1-4192-b167-eeb9c11e9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BE5B5D-BD4B-4E34-BED8-6CD3D109036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8b77f2e-3ff1-4192-b167-eeb9c11e9177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6CB9AB6-DBB0-4A99-86B3-2BA21F5D7C1F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5005</TotalTime>
  <Words>543</Words>
  <Application>Microsoft Office PowerPoint</Application>
  <PresentationFormat>On-screen Show (4:3)</PresentationFormat>
  <Paragraphs>132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Incorporating innovative data collection and presentation methods into state- and community-level evaluation</vt:lpstr>
      <vt:lpstr>Overview &amp; Objectives</vt:lpstr>
      <vt:lpstr>Please Share!</vt:lpstr>
      <vt:lpstr>PowerPoint Presentation</vt:lpstr>
      <vt:lpstr>Project history</vt:lpstr>
      <vt:lpstr>Past 30-day binge alcohol use</vt:lpstr>
      <vt:lpstr>Project background</vt:lpstr>
      <vt:lpstr>Target goals and timeline</vt:lpstr>
      <vt:lpstr>Incorporating technology</vt:lpstr>
      <vt:lpstr>PowerPoint Presentation</vt:lpstr>
      <vt:lpstr>Quality Process Survey</vt:lpstr>
      <vt:lpstr>Benefits of online administration</vt:lpstr>
      <vt:lpstr>Lessons learned</vt:lpstr>
      <vt:lpstr>PowerPoint Presentation</vt:lpstr>
      <vt:lpstr>Process data</vt:lpstr>
      <vt:lpstr>Benefits of online data collection</vt:lpstr>
      <vt:lpstr>Benefits of online data collection</vt:lpstr>
      <vt:lpstr>Lessons learned</vt:lpstr>
      <vt:lpstr>PowerPoint Presentation</vt:lpstr>
      <vt:lpstr>What is a data dashboard?</vt:lpstr>
      <vt:lpstr>Provides a snapshot</vt:lpstr>
      <vt:lpstr>Interactive</vt:lpstr>
      <vt:lpstr>Combine data from different sources</vt:lpstr>
      <vt:lpstr>Customizable</vt:lpstr>
      <vt:lpstr>Benefits</vt:lpstr>
      <vt:lpstr>Lessons learned</vt:lpstr>
      <vt:lpstr>Lessons learned</vt:lpstr>
      <vt:lpstr>Lessons learned</vt:lpstr>
      <vt:lpstr>Lessons learned</vt:lpstr>
      <vt:lpstr>Lessons learned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OMNI Presentation Template 2012</dc:title>
  <dc:creator>User</dc:creator>
  <cp:lastModifiedBy>April Hendrickson</cp:lastModifiedBy>
  <cp:revision>420</cp:revision>
  <dcterms:created xsi:type="dcterms:W3CDTF">2012-07-15T13:03:01Z</dcterms:created>
  <dcterms:modified xsi:type="dcterms:W3CDTF">2013-10-29T19:52:25Z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0x010100A797CDDF8E13C64C865F15448D5504ED010100BFCBD89B12E74E4BAD97C0FE855EA047</vt:lpwstr>
  </property>
</Properties>
</file>