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4"/>
  </p:sldMasterIdLst>
  <p:notesMasterIdLst>
    <p:notesMasterId r:id="rId39"/>
  </p:notesMasterIdLst>
  <p:handoutMasterIdLst>
    <p:handoutMasterId r:id="rId40"/>
  </p:handoutMasterIdLst>
  <p:sldIdLst>
    <p:sldId id="256" r:id="rId5"/>
    <p:sldId id="300" r:id="rId6"/>
    <p:sldId id="304" r:id="rId7"/>
    <p:sldId id="316" r:id="rId8"/>
    <p:sldId id="289" r:id="rId9"/>
    <p:sldId id="319" r:id="rId10"/>
    <p:sldId id="258" r:id="rId11"/>
    <p:sldId id="314" r:id="rId12"/>
    <p:sldId id="317" r:id="rId13"/>
    <p:sldId id="267" r:id="rId14"/>
    <p:sldId id="275" r:id="rId15"/>
    <p:sldId id="320" r:id="rId16"/>
    <p:sldId id="307" r:id="rId17"/>
    <p:sldId id="257" r:id="rId18"/>
    <p:sldId id="302" r:id="rId19"/>
    <p:sldId id="303" r:id="rId20"/>
    <p:sldId id="291" r:id="rId21"/>
    <p:sldId id="318" r:id="rId22"/>
    <p:sldId id="281" r:id="rId23"/>
    <p:sldId id="306" r:id="rId24"/>
    <p:sldId id="283" r:id="rId25"/>
    <p:sldId id="323" r:id="rId26"/>
    <p:sldId id="301" r:id="rId27"/>
    <p:sldId id="322" r:id="rId28"/>
    <p:sldId id="325" r:id="rId29"/>
    <p:sldId id="305" r:id="rId30"/>
    <p:sldId id="321" r:id="rId31"/>
    <p:sldId id="299" r:id="rId32"/>
    <p:sldId id="311" r:id="rId33"/>
    <p:sldId id="312" r:id="rId34"/>
    <p:sldId id="313" r:id="rId35"/>
    <p:sldId id="293" r:id="rId36"/>
    <p:sldId id="315" r:id="rId37"/>
    <p:sldId id="26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p14:section name="Default Section" id="{991898AD-655B-46E1-950F-24616C1D8F72}">
          <p14:sldIdLst>
            <p14:sldId id="256"/>
            <p14:sldId id="300"/>
            <p14:sldId id="304"/>
            <p14:sldId id="316"/>
            <p14:sldId id="289"/>
            <p14:sldId id="319"/>
          </p14:sldIdLst>
        </p14:section>
        <p14:section name="Stating the Problem" id="{435F409B-7C92-445B-A087-3DC95A0CBF91}">
          <p14:sldIdLst>
            <p14:sldId id="258"/>
            <p14:sldId id="314"/>
            <p14:sldId id="317"/>
            <p14:sldId id="267"/>
            <p14:sldId id="275"/>
            <p14:sldId id="320"/>
            <p14:sldId id="307"/>
            <p14:sldId id="257"/>
            <p14:sldId id="302"/>
            <p14:sldId id="303"/>
            <p14:sldId id="291"/>
            <p14:sldId id="318"/>
            <p14:sldId id="281"/>
            <p14:sldId id="306"/>
            <p14:sldId id="283"/>
            <p14:sldId id="323"/>
            <p14:sldId id="301"/>
            <p14:sldId id="322"/>
            <p14:sldId id="325"/>
          </p14:sldIdLst>
        </p14:section>
        <p14:section name="What we will do about it" id="{0DB1D735-EB33-4AA8-96CF-225C96DDBCF0}">
          <p14:sldIdLst>
            <p14:sldId id="305"/>
            <p14:sldId id="321"/>
            <p14:sldId id="299"/>
            <p14:sldId id="311"/>
            <p14:sldId id="312"/>
            <p14:sldId id="313"/>
            <p14:sldId id="293"/>
            <p14:sldId id="315"/>
          </p14:sldIdLst>
        </p14:section>
        <p14:section name="Benefits" id="{6AD85AD4-F93F-43EE-9F1F-357C1F9A270A}">
          <p14:sldIdLst/>
        </p14:section>
        <p14:section name="Questions" id="{5C303C27-84D4-4F7C-9DDA-BF05D5B73A0A}">
          <p14:sldIdLst>
            <p14:sldId id="265"/>
            <p14:sldId id="324"/>
            <p14:sldId id="274"/>
            <p14:sldId id="296"/>
            <p14:sldId id="284"/>
            <p14:sldId id="308"/>
            <p14:sldId id="309"/>
            <p14:sldId id="310"/>
            <p14:sldId id="298"/>
          </p14:sldIdLst>
        </p14:section>
      </p14:sectionLst>
    </p:ex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22216" autoAdjust="0"/>
    <p:restoredTop sz="92751" autoAdjust="0"/>
  </p:normalViewPr>
  <p:slideViewPr>
    <p:cSldViewPr snapToGrid="0" snapToObjects="1">
      <p:cViewPr varScale="1">
        <p:scale>
          <a:sx n="95" d="100"/>
          <a:sy n="95" d="100"/>
        </p:scale>
        <p:origin x="-1384"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38C9F4-8C3D-634D-8EE3-D85D9BA1FB5D}" type="datetimeFigureOut">
              <a:rPr lang="en-US" smtClean="0"/>
              <a:pPr/>
              <a:t>10/21/14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C1C4E6-707A-3C43-A8A9-F825029DA62E}"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8594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1A0CB7-C0C3-C248-AF10-02B52882BB51}" type="datetimeFigureOut">
              <a:rPr lang="en-US" smtClean="0"/>
              <a:pPr/>
              <a:t>10/21/14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B7292-D8BF-D045-9C92-04A9B0064F5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0510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EB7292-D8BF-D045-9C92-04A9B0064F57}" type="slidenum">
              <a:rPr lang="en-US" smtClean="0"/>
              <a:pPr/>
              <a:t>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637025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Briefly Aminata (Mali) and ___ (Sio’s Mali story)</a:t>
            </a:r>
          </a:p>
          <a:p>
            <a:pPr>
              <a:buNone/>
            </a:pPr>
            <a:r>
              <a:rPr lang="en-US" dirty="0" smtClean="0"/>
              <a:t>We believe:</a:t>
            </a:r>
          </a:p>
          <a:p>
            <a:pPr marL="971550" lvl="1" indent="-514350">
              <a:buFont typeface="+mj-lt"/>
              <a:buAutoNum type="arabicPeriod"/>
            </a:pPr>
            <a:r>
              <a:rPr lang="en-US" dirty="0" smtClean="0"/>
              <a:t>We </a:t>
            </a:r>
            <a:r>
              <a:rPr lang="en-US" b="1" dirty="0" smtClean="0"/>
              <a:t>ALL </a:t>
            </a:r>
            <a:r>
              <a:rPr lang="en-US" dirty="0" smtClean="0"/>
              <a:t>(Africans, Asians, Latin Americans, Europeans/ Americans and others) </a:t>
            </a:r>
            <a:r>
              <a:rPr lang="en-US" b="1" dirty="0" smtClean="0"/>
              <a:t>deserve self-sustaining projects</a:t>
            </a:r>
          </a:p>
          <a:p>
            <a:pPr marL="971550" lvl="1" indent="-514350">
              <a:buFont typeface="+mj-lt"/>
              <a:buAutoNum type="arabicPeriod"/>
            </a:pPr>
            <a:r>
              <a:rPr lang="en-US" dirty="0" smtClean="0"/>
              <a:t>Communities living with projects should </a:t>
            </a:r>
            <a:r>
              <a:rPr lang="en-US" b="1" dirty="0" smtClean="0"/>
              <a:t>co-design them, </a:t>
            </a:r>
            <a:r>
              <a:rPr lang="en-US" dirty="0" smtClean="0"/>
              <a:t>use their </a:t>
            </a:r>
            <a:r>
              <a:rPr lang="en-US" b="1" dirty="0" smtClean="0"/>
              <a:t>own ICT systems </a:t>
            </a:r>
            <a:r>
              <a:rPr lang="en-US" dirty="0" smtClean="0"/>
              <a:t>and have </a:t>
            </a:r>
            <a:r>
              <a:rPr lang="en-US" b="1" dirty="0" smtClean="0"/>
              <a:t>strong capacity </a:t>
            </a:r>
            <a:r>
              <a:rPr lang="en-US" dirty="0" smtClean="0"/>
              <a:t>manage projects themselves and to </a:t>
            </a:r>
            <a:r>
              <a:rPr lang="en-US" b="1" dirty="0" smtClean="0"/>
              <a:t>evaluate how effective </a:t>
            </a:r>
            <a:r>
              <a:rPr lang="en-US" b="1" u="sng" dirty="0" smtClean="0"/>
              <a:t>our</a:t>
            </a:r>
            <a:r>
              <a:rPr lang="en-US" b="1" dirty="0" smtClean="0"/>
              <a:t> assistance has been </a:t>
            </a:r>
          </a:p>
          <a:p>
            <a:pPr marL="971550" lvl="1" indent="-514350">
              <a:buFont typeface="+mj-lt"/>
              <a:buAutoNum type="arabicPeriod"/>
            </a:pPr>
            <a:r>
              <a:rPr lang="en-US" dirty="0" smtClean="0"/>
              <a:t>Much international development assistance is needed; we must </a:t>
            </a:r>
            <a:r>
              <a:rPr lang="en-US" b="1" dirty="0" smtClean="0"/>
              <a:t>jointly learn from the past for future </a:t>
            </a:r>
            <a:r>
              <a:rPr lang="en-US" dirty="0" smtClean="0"/>
              <a:t>resource efficiency, time-use, credibility and sustained impact</a:t>
            </a:r>
          </a:p>
          <a:p>
            <a:pPr marL="971550" lvl="1" indent="-514350">
              <a:buFont typeface="+mj-lt"/>
              <a:buAutoNum type="arabicPeriod"/>
            </a:pPr>
            <a:r>
              <a:rPr lang="en-US" dirty="0" smtClean="0"/>
              <a:t>Countries and communities must </a:t>
            </a:r>
            <a:r>
              <a:rPr lang="en-US" b="1" dirty="0" smtClean="0"/>
              <a:t>self-govern </a:t>
            </a:r>
            <a:r>
              <a:rPr lang="en-US" dirty="0" smtClean="0"/>
              <a:t>– how can we help them get there fastest with the best technology, know-how and respect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7EB7292-D8BF-D045-9C92-04A9B0064F57}" type="slidenum">
              <a:rPr lang="en-US" smtClean="0"/>
              <a:pPr/>
              <a:t>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971137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Millions of dollars of development projects come and go from people’s lives after 2, 5, even 10+ years, usually without gaining the benefit of learning how sustainable their work has been.</a:t>
            </a:r>
          </a:p>
          <a:p>
            <a:pPr>
              <a:buFontTx/>
              <a:buChar char="•"/>
            </a:pPr>
            <a:r>
              <a:rPr lang="en-US" baseline="0" dirty="0" smtClean="0"/>
              <a:t> </a:t>
            </a:r>
            <a:r>
              <a:rPr lang="en-US" dirty="0" smtClean="0"/>
              <a:t>Excellent monitoring and evaluation (M&amp;E) are done during the project, examining how well project design and implementation worked to meet objectives, goals, impact.</a:t>
            </a:r>
          </a:p>
          <a:p>
            <a:pPr>
              <a:buFontTx/>
              <a:buChar char="•"/>
            </a:pPr>
            <a:r>
              <a:rPr lang="en-US" baseline="0" dirty="0" smtClean="0"/>
              <a:t> </a:t>
            </a:r>
            <a:r>
              <a:rPr lang="en-US" dirty="0" smtClean="0"/>
              <a:t>Yet development implementers, donors and partners stop great M&amp;E/ learning and hope for the best as they withdraw resources at project funding’s end. </a:t>
            </a:r>
          </a:p>
          <a:p>
            <a:endParaRPr lang="en-US" dirty="0"/>
          </a:p>
        </p:txBody>
      </p:sp>
      <p:sp>
        <p:nvSpPr>
          <p:cNvPr id="4" name="Slide Number Placeholder 3"/>
          <p:cNvSpPr>
            <a:spLocks noGrp="1"/>
          </p:cNvSpPr>
          <p:nvPr>
            <p:ph type="sldNum" sz="quarter" idx="10"/>
          </p:nvPr>
        </p:nvSpPr>
        <p:spPr/>
        <p:txBody>
          <a:bodyPr/>
          <a:lstStyle/>
          <a:p>
            <a:fld id="{67EB7292-D8BF-D045-9C92-04A9B0064F57}" type="slidenum">
              <a:rPr lang="en-US" smtClean="0"/>
              <a:pPr/>
              <a:t>10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989129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Sustainability is something left to community based organizations, often without staff or financial resources to go on  anywhere nearly as robustly.  Communities are routinely abandoned to their own (hopefully strengthened) devices.</a:t>
            </a:r>
          </a:p>
          <a:p>
            <a:pPr>
              <a:buFontTx/>
              <a:buChar char="•"/>
            </a:pPr>
            <a:r>
              <a:rPr lang="en-US" dirty="0" smtClean="0"/>
              <a:t> We must support communities to evaluate these impacts themselves and teach us what they need. This returns development to their hands and empowers them to challenge future programs to be different. </a:t>
            </a:r>
          </a:p>
        </p:txBody>
      </p:sp>
      <p:sp>
        <p:nvSpPr>
          <p:cNvPr id="4" name="Slide Number Placeholder 3"/>
          <p:cNvSpPr>
            <a:spLocks noGrp="1"/>
          </p:cNvSpPr>
          <p:nvPr>
            <p:ph type="sldNum" sz="quarter" idx="10"/>
          </p:nvPr>
        </p:nvSpPr>
        <p:spPr/>
        <p:txBody>
          <a:bodyPr/>
          <a:lstStyle/>
          <a:p>
            <a:fld id="{67EB7292-D8BF-D045-9C92-04A9B0064F57}" type="slidenum">
              <a:rPr lang="en-US" smtClean="0"/>
              <a:pPr/>
              <a:t>11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327505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7EB7292-D8BF-D045-9C92-04A9B0064F57}" type="slidenum">
              <a:rPr lang="en-US" smtClean="0"/>
              <a:pPr/>
              <a:t>24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8830536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514350" lvl="0" indent="-514350">
              <a:spcBef>
                <a:spcPct val="20000"/>
              </a:spcBef>
              <a:buAutoNum type="arabicPeriod"/>
              <a:defRPr/>
            </a:pPr>
            <a:r>
              <a:rPr lang="en-US" sz="3200" b="1" dirty="0" smtClean="0"/>
              <a:t>What can we improve?</a:t>
            </a:r>
            <a:r>
              <a:rPr lang="en-US" sz="3200" dirty="0" smtClean="0"/>
              <a:t> </a:t>
            </a:r>
          </a:p>
          <a:p>
            <a:pPr marL="971550" lvl="1" indent="-514350">
              <a:spcBef>
                <a:spcPct val="20000"/>
              </a:spcBef>
              <a:buAutoNum type="alphaLcParenR"/>
              <a:defRPr/>
            </a:pPr>
            <a:r>
              <a:rPr lang="en-US" sz="3200" b="1" dirty="0" smtClean="0"/>
              <a:t>Qualitative data systematized</a:t>
            </a:r>
            <a:r>
              <a:rPr lang="en-US" sz="3200" dirty="0" smtClean="0"/>
              <a:t>/ retained for analysis – tools? </a:t>
            </a:r>
          </a:p>
          <a:p>
            <a:pPr marL="971550" lvl="1" indent="-514350">
              <a:spcBef>
                <a:spcPct val="20000"/>
              </a:spcBef>
              <a:buAutoNum type="alphaLcParenR"/>
              <a:defRPr/>
            </a:pPr>
            <a:r>
              <a:rPr lang="en-US" sz="3200" b="1" dirty="0" smtClean="0"/>
              <a:t>Incentives to communities </a:t>
            </a:r>
            <a:r>
              <a:rPr lang="en-US" sz="3200" dirty="0" smtClean="0"/>
              <a:t>to participate in new feedback loops (possible issues of anonymity)?</a:t>
            </a:r>
          </a:p>
          <a:p>
            <a:pPr marL="971550" lvl="1" indent="-514350">
              <a:spcBef>
                <a:spcPct val="20000"/>
              </a:spcBef>
              <a:buAutoNum type="alphaLcParenR"/>
              <a:defRPr/>
            </a:pPr>
            <a:r>
              <a:rPr lang="en-US" sz="3200" dirty="0" smtClean="0"/>
              <a:t>Best ways to </a:t>
            </a:r>
            <a:r>
              <a:rPr lang="en-US" sz="3200" b="1" dirty="0" smtClean="0"/>
              <a:t>capture in databases at national + </a:t>
            </a:r>
            <a:r>
              <a:rPr lang="en-US" sz="3200" dirty="0" smtClean="0"/>
              <a:t>for</a:t>
            </a:r>
            <a:r>
              <a:rPr lang="en-US" sz="3200" b="1" dirty="0" smtClean="0"/>
              <a:t> global </a:t>
            </a:r>
            <a:r>
              <a:rPr lang="en-US" sz="3200" dirty="0" smtClean="0"/>
              <a:t>analysis?</a:t>
            </a:r>
            <a:endParaRPr lang="en-US" sz="3200" b="1" dirty="0" smtClean="0"/>
          </a:p>
          <a:p>
            <a:pPr marL="514350" indent="-514350">
              <a:spcBef>
                <a:spcPct val="20000"/>
              </a:spcBef>
              <a:buAutoNum type="arabicPeriod"/>
              <a:defRPr/>
            </a:pPr>
            <a:r>
              <a:rPr lang="en-US" sz="3200" b="1" dirty="0" smtClean="0"/>
              <a:t>How do we best advocate</a:t>
            </a:r>
            <a:r>
              <a:rPr lang="en-US" sz="3200" dirty="0" smtClean="0"/>
              <a:t> for:</a:t>
            </a:r>
          </a:p>
          <a:p>
            <a:pPr marL="514350" lvl="0" indent="-514350">
              <a:spcBef>
                <a:spcPct val="20000"/>
              </a:spcBef>
              <a:buAutoNum type="alphaLcParenR"/>
              <a:defRPr/>
            </a:pPr>
            <a:r>
              <a:rPr lang="en-US" sz="3200" b="1" dirty="0" smtClean="0"/>
              <a:t>Funding for Valuing Voices </a:t>
            </a:r>
            <a:r>
              <a:rPr lang="en-US" sz="3200" dirty="0" smtClean="0"/>
              <a:t>and willingness for community to learn from this approach? Larger/ later $$ ask: Global self-sustainability research, data repositories, capacity building and analysis/ sharing for joint programming with countries</a:t>
            </a:r>
          </a:p>
          <a:p>
            <a:pPr marL="514350" lvl="0" indent="-514350">
              <a:spcBef>
                <a:spcPct val="20000"/>
              </a:spcBef>
              <a:buAutoNum type="alphaLcParenR"/>
              <a:defRPr/>
            </a:pPr>
            <a:r>
              <a:rPr lang="en-US" sz="3200" dirty="0" smtClean="0"/>
              <a:t>How to address the </a:t>
            </a:r>
            <a:r>
              <a:rPr lang="en-US" sz="3200" b="1" dirty="0" smtClean="0"/>
              <a:t>‘threat’ to donor autonomy and PVO $$ </a:t>
            </a:r>
            <a:r>
              <a:rPr lang="en-US" sz="3200" dirty="0" smtClean="0"/>
              <a:t>vs handing programming to national governments to take the reins and exert project design control, led by their national experts in partnership</a:t>
            </a:r>
          </a:p>
          <a:p>
            <a:endParaRPr lang="en-US" dirty="0"/>
          </a:p>
        </p:txBody>
      </p:sp>
      <p:sp>
        <p:nvSpPr>
          <p:cNvPr id="4" name="Slide Number Placeholder 3"/>
          <p:cNvSpPr>
            <a:spLocks noGrp="1"/>
          </p:cNvSpPr>
          <p:nvPr>
            <p:ph type="sldNum" sz="quarter" idx="10"/>
          </p:nvPr>
        </p:nvSpPr>
        <p:spPr/>
        <p:txBody>
          <a:bodyPr/>
          <a:lstStyle/>
          <a:p>
            <a:fld id="{67EB7292-D8BF-D045-9C92-04A9B0064F57}" type="slidenum">
              <a:rPr lang="en-US" smtClean="0"/>
              <a:pPr/>
              <a:t>32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073387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EB7292-D8BF-D045-9C92-04A9B0064F57}" type="slidenum">
              <a:rPr lang="en-US" smtClean="0"/>
              <a:pPr/>
              <a:t>34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767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99362A-1EDC-504B-9CC3-E46E397BA8E2}" type="datetime1">
              <a:rPr lang="en-US" smtClean="0"/>
              <a:pPr/>
              <a:t>10/21/14</a:t>
            </a:fld>
            <a:endParaRPr lang="en-US" dirty="0"/>
          </a:p>
        </p:txBody>
      </p:sp>
      <p:sp>
        <p:nvSpPr>
          <p:cNvPr id="5" name="Footer Placeholder 4"/>
          <p:cNvSpPr>
            <a:spLocks noGrp="1"/>
          </p:cNvSpPr>
          <p:nvPr>
            <p:ph type="ftr" sz="quarter" idx="11"/>
          </p:nvPr>
        </p:nvSpPr>
        <p:spPr/>
        <p:txBody>
          <a:bodyPr/>
          <a:lstStyle/>
          <a:p>
            <a:r>
              <a:rPr lang="en-US" dirty="0" smtClean="0"/>
              <a:t>© 2013 Valuing Voices, Cekan Consulting LLC</a:t>
            </a:r>
            <a:endParaRPr lang="en-US" dirty="0"/>
          </a:p>
        </p:txBody>
      </p:sp>
      <p:sp>
        <p:nvSpPr>
          <p:cNvPr id="6" name="Slide Number Placeholder 5"/>
          <p:cNvSpPr>
            <a:spLocks noGrp="1"/>
          </p:cNvSpPr>
          <p:nvPr>
            <p:ph type="sldNum" sz="quarter" idx="12"/>
          </p:nvPr>
        </p:nvSpPr>
        <p:spPr/>
        <p:txBody>
          <a:bodyPr/>
          <a:lstStyle/>
          <a:p>
            <a:fld id="{C7BD878B-3083-FA4F-AB56-57DBEB5E072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48BB1-30E4-2D40-B447-2499A3CB07E0}" type="datetime1">
              <a:rPr lang="en-US" smtClean="0"/>
              <a:pPr/>
              <a:t>10/21/14</a:t>
            </a:fld>
            <a:endParaRPr lang="en-US" dirty="0"/>
          </a:p>
        </p:txBody>
      </p:sp>
      <p:sp>
        <p:nvSpPr>
          <p:cNvPr id="5" name="Footer Placeholder 4"/>
          <p:cNvSpPr>
            <a:spLocks noGrp="1"/>
          </p:cNvSpPr>
          <p:nvPr>
            <p:ph type="ftr" sz="quarter" idx="11"/>
          </p:nvPr>
        </p:nvSpPr>
        <p:spPr/>
        <p:txBody>
          <a:bodyPr/>
          <a:lstStyle/>
          <a:p>
            <a:r>
              <a:rPr lang="en-US" dirty="0" smtClean="0"/>
              <a:t>© 2013 Valuing Voices, Cekan Consulting LLC</a:t>
            </a:r>
            <a:endParaRPr lang="en-US" dirty="0"/>
          </a:p>
        </p:txBody>
      </p:sp>
      <p:sp>
        <p:nvSpPr>
          <p:cNvPr id="6" name="Slide Number Placeholder 5"/>
          <p:cNvSpPr>
            <a:spLocks noGrp="1"/>
          </p:cNvSpPr>
          <p:nvPr>
            <p:ph type="sldNum" sz="quarter" idx="12"/>
          </p:nvPr>
        </p:nvSpPr>
        <p:spPr/>
        <p:txBody>
          <a:bodyPr/>
          <a:lstStyle/>
          <a:p>
            <a:fld id="{C7BD878B-3083-FA4F-AB56-57DBEB5E07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5FEB8-2118-EA43-B172-BC86A11FB8FA}" type="datetime1">
              <a:rPr lang="en-US" smtClean="0"/>
              <a:pPr/>
              <a:t>10/21/14</a:t>
            </a:fld>
            <a:endParaRPr lang="en-US" dirty="0"/>
          </a:p>
        </p:txBody>
      </p:sp>
      <p:sp>
        <p:nvSpPr>
          <p:cNvPr id="5" name="Footer Placeholder 4"/>
          <p:cNvSpPr>
            <a:spLocks noGrp="1"/>
          </p:cNvSpPr>
          <p:nvPr>
            <p:ph type="ftr" sz="quarter" idx="11"/>
          </p:nvPr>
        </p:nvSpPr>
        <p:spPr/>
        <p:txBody>
          <a:bodyPr/>
          <a:lstStyle/>
          <a:p>
            <a:r>
              <a:rPr lang="en-US" dirty="0" smtClean="0"/>
              <a:t>© 2013 Valuing Voices, Cekan Consulting LLC</a:t>
            </a:r>
            <a:endParaRPr lang="en-US" dirty="0"/>
          </a:p>
        </p:txBody>
      </p:sp>
      <p:sp>
        <p:nvSpPr>
          <p:cNvPr id="6" name="Slide Number Placeholder 5"/>
          <p:cNvSpPr>
            <a:spLocks noGrp="1"/>
          </p:cNvSpPr>
          <p:nvPr>
            <p:ph type="sldNum" sz="quarter" idx="12"/>
          </p:nvPr>
        </p:nvSpPr>
        <p:spPr/>
        <p:txBody>
          <a:bodyPr/>
          <a:lstStyle/>
          <a:p>
            <a:fld id="{C7BD878B-3083-FA4F-AB56-57DBEB5E072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16879-5651-8A46-B372-F8542D092DDB}" type="datetime1">
              <a:rPr lang="en-US" smtClean="0"/>
              <a:pPr/>
              <a:t>10/21/14</a:t>
            </a:fld>
            <a:endParaRPr lang="en-US" dirty="0"/>
          </a:p>
        </p:txBody>
      </p:sp>
      <p:sp>
        <p:nvSpPr>
          <p:cNvPr id="5" name="Footer Placeholder 4"/>
          <p:cNvSpPr>
            <a:spLocks noGrp="1"/>
          </p:cNvSpPr>
          <p:nvPr>
            <p:ph type="ftr" sz="quarter" idx="11"/>
          </p:nvPr>
        </p:nvSpPr>
        <p:spPr/>
        <p:txBody>
          <a:bodyPr/>
          <a:lstStyle/>
          <a:p>
            <a:r>
              <a:rPr lang="en-US" dirty="0" smtClean="0"/>
              <a:t>© 2013 Valuing Voices, Cekan Consulting LLC</a:t>
            </a:r>
            <a:endParaRPr lang="en-US" dirty="0"/>
          </a:p>
        </p:txBody>
      </p:sp>
      <p:sp>
        <p:nvSpPr>
          <p:cNvPr id="6" name="Slide Number Placeholder 5"/>
          <p:cNvSpPr>
            <a:spLocks noGrp="1"/>
          </p:cNvSpPr>
          <p:nvPr>
            <p:ph type="sldNum" sz="quarter" idx="12"/>
          </p:nvPr>
        </p:nvSpPr>
        <p:spPr/>
        <p:txBody>
          <a:bodyPr/>
          <a:lstStyle/>
          <a:p>
            <a:fld id="{C7BD878B-3083-FA4F-AB56-57DBEB5E072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B6D4D-797E-D64C-A0FC-245FD9843CB4}" type="datetime1">
              <a:rPr lang="en-US" smtClean="0"/>
              <a:pPr/>
              <a:t>10/21/14</a:t>
            </a:fld>
            <a:endParaRPr lang="en-US" dirty="0"/>
          </a:p>
        </p:txBody>
      </p:sp>
      <p:sp>
        <p:nvSpPr>
          <p:cNvPr id="5" name="Footer Placeholder 4"/>
          <p:cNvSpPr>
            <a:spLocks noGrp="1"/>
          </p:cNvSpPr>
          <p:nvPr>
            <p:ph type="ftr" sz="quarter" idx="11"/>
          </p:nvPr>
        </p:nvSpPr>
        <p:spPr/>
        <p:txBody>
          <a:bodyPr/>
          <a:lstStyle/>
          <a:p>
            <a:r>
              <a:rPr lang="en-US" dirty="0" smtClean="0"/>
              <a:t>© 2013 Valuing Voices, Cekan Consulting LLC</a:t>
            </a:r>
            <a:endParaRPr lang="en-US" dirty="0"/>
          </a:p>
        </p:txBody>
      </p:sp>
      <p:sp>
        <p:nvSpPr>
          <p:cNvPr id="6" name="Slide Number Placeholder 5"/>
          <p:cNvSpPr>
            <a:spLocks noGrp="1"/>
          </p:cNvSpPr>
          <p:nvPr>
            <p:ph type="sldNum" sz="quarter" idx="12"/>
          </p:nvPr>
        </p:nvSpPr>
        <p:spPr/>
        <p:txBody>
          <a:bodyPr/>
          <a:lstStyle/>
          <a:p>
            <a:fld id="{C7BD878B-3083-FA4F-AB56-57DBEB5E072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306AF1-53C5-F047-844B-73635127A378}" type="datetime1">
              <a:rPr lang="en-US" smtClean="0"/>
              <a:pPr/>
              <a:t>10/21/14</a:t>
            </a:fld>
            <a:endParaRPr lang="en-US" dirty="0"/>
          </a:p>
        </p:txBody>
      </p:sp>
      <p:sp>
        <p:nvSpPr>
          <p:cNvPr id="6" name="Footer Placeholder 5"/>
          <p:cNvSpPr>
            <a:spLocks noGrp="1"/>
          </p:cNvSpPr>
          <p:nvPr>
            <p:ph type="ftr" sz="quarter" idx="11"/>
          </p:nvPr>
        </p:nvSpPr>
        <p:spPr/>
        <p:txBody>
          <a:bodyPr/>
          <a:lstStyle/>
          <a:p>
            <a:r>
              <a:rPr lang="en-US" dirty="0" smtClean="0"/>
              <a:t>© 2013 Valuing Voices, Cekan Consulting LLC</a:t>
            </a:r>
            <a:endParaRPr lang="en-US" dirty="0"/>
          </a:p>
        </p:txBody>
      </p:sp>
      <p:sp>
        <p:nvSpPr>
          <p:cNvPr id="7" name="Slide Number Placeholder 6"/>
          <p:cNvSpPr>
            <a:spLocks noGrp="1"/>
          </p:cNvSpPr>
          <p:nvPr>
            <p:ph type="sldNum" sz="quarter" idx="12"/>
          </p:nvPr>
        </p:nvSpPr>
        <p:spPr/>
        <p:txBody>
          <a:bodyPr/>
          <a:lstStyle/>
          <a:p>
            <a:fld id="{C7BD878B-3083-FA4F-AB56-57DBEB5E072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675BD-0A25-BD49-B0B5-8E8FDCF49A64}" type="datetime1">
              <a:rPr lang="en-US" smtClean="0"/>
              <a:pPr/>
              <a:t>10/21/14</a:t>
            </a:fld>
            <a:endParaRPr lang="en-US" dirty="0"/>
          </a:p>
        </p:txBody>
      </p:sp>
      <p:sp>
        <p:nvSpPr>
          <p:cNvPr id="8" name="Footer Placeholder 7"/>
          <p:cNvSpPr>
            <a:spLocks noGrp="1"/>
          </p:cNvSpPr>
          <p:nvPr>
            <p:ph type="ftr" sz="quarter" idx="11"/>
          </p:nvPr>
        </p:nvSpPr>
        <p:spPr/>
        <p:txBody>
          <a:bodyPr/>
          <a:lstStyle/>
          <a:p>
            <a:r>
              <a:rPr lang="en-US" dirty="0" smtClean="0"/>
              <a:t>© 2013 Valuing Voices, Cekan Consulting LLC</a:t>
            </a:r>
            <a:endParaRPr lang="en-US" dirty="0"/>
          </a:p>
        </p:txBody>
      </p:sp>
      <p:sp>
        <p:nvSpPr>
          <p:cNvPr id="9" name="Slide Number Placeholder 8"/>
          <p:cNvSpPr>
            <a:spLocks noGrp="1"/>
          </p:cNvSpPr>
          <p:nvPr>
            <p:ph type="sldNum" sz="quarter" idx="12"/>
          </p:nvPr>
        </p:nvSpPr>
        <p:spPr/>
        <p:txBody>
          <a:bodyPr/>
          <a:lstStyle/>
          <a:p>
            <a:fld id="{C7BD878B-3083-FA4F-AB56-57DBEB5E072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06849D-F88E-0146-BA5C-D0856D1E2D9D}" type="datetime1">
              <a:rPr lang="en-US" smtClean="0"/>
              <a:pPr/>
              <a:t>10/21/14</a:t>
            </a:fld>
            <a:endParaRPr lang="en-US" dirty="0"/>
          </a:p>
        </p:txBody>
      </p:sp>
      <p:sp>
        <p:nvSpPr>
          <p:cNvPr id="4" name="Footer Placeholder 3"/>
          <p:cNvSpPr>
            <a:spLocks noGrp="1"/>
          </p:cNvSpPr>
          <p:nvPr>
            <p:ph type="ftr" sz="quarter" idx="11"/>
          </p:nvPr>
        </p:nvSpPr>
        <p:spPr/>
        <p:txBody>
          <a:bodyPr/>
          <a:lstStyle/>
          <a:p>
            <a:r>
              <a:rPr lang="en-US" dirty="0" smtClean="0"/>
              <a:t>© 2013 Valuing Voices, Cekan Consulting LLC</a:t>
            </a:r>
            <a:endParaRPr lang="en-US" dirty="0"/>
          </a:p>
        </p:txBody>
      </p:sp>
      <p:sp>
        <p:nvSpPr>
          <p:cNvPr id="5" name="Slide Number Placeholder 4"/>
          <p:cNvSpPr>
            <a:spLocks noGrp="1"/>
          </p:cNvSpPr>
          <p:nvPr>
            <p:ph type="sldNum" sz="quarter" idx="12"/>
          </p:nvPr>
        </p:nvSpPr>
        <p:spPr/>
        <p:txBody>
          <a:bodyPr/>
          <a:lstStyle/>
          <a:p>
            <a:fld id="{C7BD878B-3083-FA4F-AB56-57DBEB5E072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D7DEC-754F-6C43-971D-15832E152D5E}" type="datetime1">
              <a:rPr lang="en-US" smtClean="0"/>
              <a:pPr/>
              <a:t>10/21/14</a:t>
            </a:fld>
            <a:endParaRPr lang="en-US" dirty="0"/>
          </a:p>
        </p:txBody>
      </p:sp>
      <p:sp>
        <p:nvSpPr>
          <p:cNvPr id="3" name="Footer Placeholder 2"/>
          <p:cNvSpPr>
            <a:spLocks noGrp="1"/>
          </p:cNvSpPr>
          <p:nvPr>
            <p:ph type="ftr" sz="quarter" idx="11"/>
          </p:nvPr>
        </p:nvSpPr>
        <p:spPr/>
        <p:txBody>
          <a:bodyPr/>
          <a:lstStyle/>
          <a:p>
            <a:r>
              <a:rPr lang="en-US" dirty="0" smtClean="0"/>
              <a:t>© 2013 Valuing Voices, Cekan Consulting LLC</a:t>
            </a:r>
            <a:endParaRPr lang="en-US" dirty="0"/>
          </a:p>
        </p:txBody>
      </p:sp>
      <p:sp>
        <p:nvSpPr>
          <p:cNvPr id="4" name="Slide Number Placeholder 3"/>
          <p:cNvSpPr>
            <a:spLocks noGrp="1"/>
          </p:cNvSpPr>
          <p:nvPr>
            <p:ph type="sldNum" sz="quarter" idx="12"/>
          </p:nvPr>
        </p:nvSpPr>
        <p:spPr/>
        <p:txBody>
          <a:bodyPr/>
          <a:lstStyle/>
          <a:p>
            <a:fld id="{C7BD878B-3083-FA4F-AB56-57DBEB5E07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5DE20-53AB-1F46-8C1D-21C2243DCD3D}" type="datetime1">
              <a:rPr lang="en-US" smtClean="0"/>
              <a:pPr/>
              <a:t>10/21/14</a:t>
            </a:fld>
            <a:endParaRPr lang="en-US" dirty="0"/>
          </a:p>
        </p:txBody>
      </p:sp>
      <p:sp>
        <p:nvSpPr>
          <p:cNvPr id="6" name="Footer Placeholder 5"/>
          <p:cNvSpPr>
            <a:spLocks noGrp="1"/>
          </p:cNvSpPr>
          <p:nvPr>
            <p:ph type="ftr" sz="quarter" idx="11"/>
          </p:nvPr>
        </p:nvSpPr>
        <p:spPr/>
        <p:txBody>
          <a:bodyPr/>
          <a:lstStyle/>
          <a:p>
            <a:r>
              <a:rPr lang="en-US" dirty="0" smtClean="0"/>
              <a:t>© 2013 Valuing Voices, Cekan Consulting LLC</a:t>
            </a:r>
            <a:endParaRPr lang="en-US" dirty="0"/>
          </a:p>
        </p:txBody>
      </p:sp>
      <p:sp>
        <p:nvSpPr>
          <p:cNvPr id="7" name="Slide Number Placeholder 6"/>
          <p:cNvSpPr>
            <a:spLocks noGrp="1"/>
          </p:cNvSpPr>
          <p:nvPr>
            <p:ph type="sldNum" sz="quarter" idx="12"/>
          </p:nvPr>
        </p:nvSpPr>
        <p:spPr/>
        <p:txBody>
          <a:bodyPr/>
          <a:lstStyle/>
          <a:p>
            <a:fld id="{C7BD878B-3083-FA4F-AB56-57DBEB5E072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16795-05AE-8C4A-83C2-84D6C96E2BEA}" type="datetime1">
              <a:rPr lang="en-US" smtClean="0"/>
              <a:pPr/>
              <a:t>10/21/14</a:t>
            </a:fld>
            <a:endParaRPr lang="en-US" dirty="0"/>
          </a:p>
        </p:txBody>
      </p:sp>
      <p:sp>
        <p:nvSpPr>
          <p:cNvPr id="6" name="Footer Placeholder 5"/>
          <p:cNvSpPr>
            <a:spLocks noGrp="1"/>
          </p:cNvSpPr>
          <p:nvPr>
            <p:ph type="ftr" sz="quarter" idx="11"/>
          </p:nvPr>
        </p:nvSpPr>
        <p:spPr/>
        <p:txBody>
          <a:bodyPr/>
          <a:lstStyle/>
          <a:p>
            <a:r>
              <a:rPr lang="en-US" dirty="0" smtClean="0"/>
              <a:t>© 2013 Valuing Voices, Cekan Consulting LLC</a:t>
            </a:r>
            <a:endParaRPr lang="en-US" dirty="0"/>
          </a:p>
        </p:txBody>
      </p:sp>
      <p:sp>
        <p:nvSpPr>
          <p:cNvPr id="7" name="Slide Number Placeholder 6"/>
          <p:cNvSpPr>
            <a:spLocks noGrp="1"/>
          </p:cNvSpPr>
          <p:nvPr>
            <p:ph type="sldNum" sz="quarter" idx="12"/>
          </p:nvPr>
        </p:nvSpPr>
        <p:spPr/>
        <p:txBody>
          <a:bodyPr/>
          <a:lstStyle/>
          <a:p>
            <a:fld id="{C7BD878B-3083-FA4F-AB56-57DBEB5E072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18921-ECD9-AA4D-8593-985F82637CD5}" type="datetime1">
              <a:rPr lang="en-US" smtClean="0"/>
              <a:pPr/>
              <a:t>10/21/14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2013 Valuing Voices, Cekan Consulting LLC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D878B-3083-FA4F-AB56-57DBEB5E072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aluingVoices.com/blogs" TargetMode="Externa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feedbacklabs.org/see-how-it-turned-out-feedback-loops-for-implementation-and-sustainability/" TargetMode="External"/><Relationship Id="rId4" Type="http://schemas.openxmlformats.org/officeDocument/2006/relationships/hyperlink" Target="http://www.aidtransparency.net/" TargetMode="External"/><Relationship Id="rId5" Type="http://schemas.openxmlformats.org/officeDocument/2006/relationships/hyperlink" Target="http://valuingvoices.com/pineapple-apple-what-differentiates-impact-from-self-sustainability-evaluations/" TargetMode="External"/><Relationship Id="rId6"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hyperlink" Target="http://valuingvoices.com/stepping-up-community-self-sustainability-one-ethiopian-step-at-a-tim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Jindra@ValuingVoices.com" TargetMode="External"/><Relationship Id="rId4" Type="http://schemas.openxmlformats.org/officeDocument/2006/relationships/hyperlink" Target="mailto:Sio@Sonjara.com" TargetMode="External"/><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ecd.org/dac/effectiveness/busanpartnership.htm" TargetMode="Externa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ustainabledevelopment.un.org/?menu=1300" TargetMode="External"/><Relationship Id="rId4" Type="http://schemas.openxmlformats.org/officeDocument/2006/relationships/hyperlink" Target="http://www.mymande.org/content/country-led-development-evaluation-donor-role-supporting-partner" TargetMode="External"/><Relationship Id="rId5" Type="http://schemas.openxmlformats.org/officeDocument/2006/relationships/hyperlink" Target="http://valuingvoices.com/sustainability-springing-out-all-over-the-place-and-disrupting/" TargetMode="External"/><Relationship Id="rId6" Type="http://schemas.openxmlformats.org/officeDocument/2006/relationships/hyperlink" Target="http://actlocalfirst.org/" TargetMode="External"/><Relationship Id="rId7" Type="http://schemas.openxmlformats.org/officeDocument/2006/relationships/image" Target="../media/image7.jpeg"/><Relationship Id="rId8"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post2015.org/tag/unice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OffToCityGiraffe.Wylio.jpg"/>
          <p:cNvPicPr>
            <a:picLocks noChangeAspect="1"/>
          </p:cNvPicPr>
          <p:nvPr/>
        </p:nvPicPr>
        <p:blipFill>
          <a:blip r:embed="rId3"/>
          <a:stretch>
            <a:fillRect/>
          </a:stretch>
        </p:blipFill>
        <p:spPr>
          <a:xfrm>
            <a:off x="0" y="1"/>
            <a:ext cx="9144000" cy="6596008"/>
          </a:xfrm>
          <a:prstGeom prst="rect">
            <a:avLst/>
          </a:prstGeom>
        </p:spPr>
      </p:pic>
      <p:sp>
        <p:nvSpPr>
          <p:cNvPr id="8" name="Title 1"/>
          <p:cNvSpPr>
            <a:spLocks noGrp="1"/>
          </p:cNvSpPr>
          <p:nvPr>
            <p:ph type="ctrTitle"/>
          </p:nvPr>
        </p:nvSpPr>
        <p:spPr>
          <a:xfrm>
            <a:off x="685800" y="565196"/>
            <a:ext cx="7772400" cy="1470025"/>
          </a:xfrm>
        </p:spPr>
        <p:txBody>
          <a:bodyPr>
            <a:normAutofit fontScale="90000"/>
          </a:bodyPr>
          <a:lstStyle/>
          <a:p>
            <a:r>
              <a:rPr lang="en-US" sz="6000" b="1" dirty="0" smtClean="0"/>
              <a:t>Valuing Voices: </a:t>
            </a:r>
            <a:br>
              <a:rPr lang="en-US" sz="6000" b="1" dirty="0" smtClean="0"/>
            </a:br>
            <a:r>
              <a:rPr lang="en-US" b="1" dirty="0" smtClean="0"/>
              <a:t>Sustainable Solutions for Excellent Impact </a:t>
            </a:r>
            <a:r>
              <a:rPr lang="en-US" b="1" i="1" dirty="0" smtClean="0"/>
              <a:t/>
            </a:r>
            <a:br>
              <a:rPr lang="en-US" b="1" i="1" dirty="0" smtClean="0"/>
            </a:br>
            <a:endParaRPr lang="en-US" b="1" i="1" dirty="0"/>
          </a:p>
        </p:txBody>
      </p:sp>
      <p:sp>
        <p:nvSpPr>
          <p:cNvPr id="11" name="Subtitle 2"/>
          <p:cNvSpPr>
            <a:spLocks noGrp="1"/>
          </p:cNvSpPr>
          <p:nvPr>
            <p:ph type="subTitle" idx="1"/>
          </p:nvPr>
        </p:nvSpPr>
        <p:spPr>
          <a:xfrm>
            <a:off x="426876" y="4752713"/>
            <a:ext cx="7607522" cy="1843296"/>
          </a:xfrm>
        </p:spPr>
        <p:txBody>
          <a:bodyPr>
            <a:normAutofit fontScale="77500" lnSpcReduction="20000"/>
          </a:bodyPr>
          <a:lstStyle/>
          <a:p>
            <a:r>
              <a:rPr lang="en-US" sz="2800" b="1" dirty="0" smtClean="0">
                <a:solidFill>
                  <a:schemeClr val="bg1"/>
                </a:solidFill>
              </a:rPr>
              <a:t>Jindra Cekan, PhD</a:t>
            </a:r>
          </a:p>
          <a:p>
            <a:r>
              <a:rPr lang="en-US" sz="2800" b="1" dirty="0" smtClean="0">
                <a:solidFill>
                  <a:schemeClr val="bg1"/>
                </a:solidFill>
              </a:rPr>
              <a:t>Valuing Voices at CEKAN CONSULTING LLC </a:t>
            </a:r>
          </a:p>
          <a:p>
            <a:r>
              <a:rPr lang="en-US" sz="2800" b="1" dirty="0" err="1" smtClean="0">
                <a:solidFill>
                  <a:schemeClr val="bg1"/>
                </a:solidFill>
              </a:rPr>
              <a:t>www.ValuingVoices.com</a:t>
            </a:r>
            <a:endParaRPr lang="en-US" sz="2800" b="1" dirty="0" smtClean="0">
              <a:solidFill>
                <a:schemeClr val="bg1"/>
              </a:solidFill>
            </a:endParaRPr>
          </a:p>
          <a:p>
            <a:r>
              <a:rPr lang="en-US" sz="2800" b="1" dirty="0" smtClean="0">
                <a:solidFill>
                  <a:schemeClr val="bg1"/>
                </a:solidFill>
              </a:rPr>
              <a:t>and Siobhan Green of Sonjara (partner org)</a:t>
            </a:r>
          </a:p>
          <a:p>
            <a:r>
              <a:rPr lang="en-US" sz="2800" dirty="0" smtClean="0">
                <a:solidFill>
                  <a:schemeClr val="bg1"/>
                </a:solidFill>
              </a:rPr>
              <a:t>AEA, Denver – Oct 2014</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0287"/>
          </a:xfrm>
        </p:spPr>
        <p:txBody>
          <a:bodyPr>
            <a:normAutofit fontScale="90000"/>
          </a:bodyPr>
          <a:lstStyle/>
          <a:p>
            <a:r>
              <a:rPr lang="en-US" b="1" dirty="0" smtClean="0"/>
              <a:t>“Real” Sustainable Development?</a:t>
            </a:r>
            <a:endParaRPr lang="en-US" b="1" dirty="0"/>
          </a:p>
        </p:txBody>
      </p:sp>
      <p:pic>
        <p:nvPicPr>
          <p:cNvPr id="5" name="Picture 4" descr="e-waste.jpg"/>
          <p:cNvPicPr>
            <a:picLocks noChangeAspect="1"/>
          </p:cNvPicPr>
          <p:nvPr/>
        </p:nvPicPr>
        <p:blipFill>
          <a:blip r:embed="rId3"/>
          <a:stretch>
            <a:fillRect/>
          </a:stretch>
        </p:blipFill>
        <p:spPr>
          <a:xfrm>
            <a:off x="457199" y="680314"/>
            <a:ext cx="8497061" cy="5849376"/>
          </a:xfrm>
          <a:prstGeom prst="rect">
            <a:avLst/>
          </a:prstGeom>
        </p:spPr>
      </p:pic>
      <p:sp>
        <p:nvSpPr>
          <p:cNvPr id="6" name="Snip Diagonal Corner Rectangle 5"/>
          <p:cNvSpPr/>
          <p:nvPr/>
        </p:nvSpPr>
        <p:spPr>
          <a:xfrm>
            <a:off x="4046483" y="943108"/>
            <a:ext cx="4907777" cy="5413242"/>
          </a:xfrm>
          <a:prstGeom prst="snip2DiagRect">
            <a:avLst>
              <a:gd name="adj1" fmla="val 0"/>
              <a:gd name="adj2"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5"/>
          <p:cNvSpPr>
            <a:spLocks noGrp="1"/>
          </p:cNvSpPr>
          <p:nvPr>
            <p:ph type="ftr" sz="quarter" idx="11"/>
          </p:nvPr>
        </p:nvSpPr>
        <p:spPr>
          <a:xfrm>
            <a:off x="2593574" y="6529690"/>
            <a:ext cx="3418970" cy="322729"/>
          </a:xfrm>
        </p:spPr>
        <p:txBody>
          <a:bodyPr/>
          <a:lstStyle/>
          <a:p>
            <a:r>
              <a:rPr lang="en-US" dirty="0" smtClean="0"/>
              <a:t>© 2014 Valuing Voices, Cekan Consulting LLC</a:t>
            </a:r>
            <a:endParaRPr lang="en-US" dirty="0"/>
          </a:p>
        </p:txBody>
      </p:sp>
      <p:sp>
        <p:nvSpPr>
          <p:cNvPr id="7" name="TextBox 6"/>
          <p:cNvSpPr txBox="1"/>
          <p:nvPr/>
        </p:nvSpPr>
        <p:spPr>
          <a:xfrm>
            <a:off x="4193628" y="943108"/>
            <a:ext cx="4760632" cy="6278642"/>
          </a:xfrm>
          <a:prstGeom prst="rect">
            <a:avLst/>
          </a:prstGeom>
          <a:noFill/>
        </p:spPr>
        <p:txBody>
          <a:bodyPr wrap="square" rtlCol="0">
            <a:spAutoFit/>
          </a:bodyPr>
          <a:lstStyle/>
          <a:p>
            <a:r>
              <a:rPr lang="en-US" sz="2400" b="1" dirty="0"/>
              <a:t>Standard Operating </a:t>
            </a:r>
            <a:r>
              <a:rPr lang="en-US" sz="2400" b="1" dirty="0" smtClean="0"/>
              <a:t>Procedure</a:t>
            </a:r>
          </a:p>
          <a:p>
            <a:r>
              <a:rPr lang="en-US" sz="2400" b="1" dirty="0"/>
              <a:t>p</a:t>
            </a:r>
            <a:r>
              <a:rPr lang="en-US" sz="2400" b="1" dirty="0" smtClean="0"/>
              <a:t>ost close out:</a:t>
            </a:r>
          </a:p>
          <a:p>
            <a:pPr marL="342900" indent="-342900">
              <a:buFont typeface="Arial" panose="020B0604020202020204" pitchFamily="34" charset="0"/>
              <a:buChar char="•"/>
            </a:pPr>
            <a:r>
              <a:rPr lang="en-US" sz="2400" dirty="0" smtClean="0"/>
              <a:t>Billions of $$ invested</a:t>
            </a:r>
          </a:p>
          <a:p>
            <a:pPr marL="342900" indent="-342900">
              <a:buFont typeface="Arial" panose="020B0604020202020204" pitchFamily="34" charset="0"/>
              <a:buChar char="•"/>
            </a:pPr>
            <a:r>
              <a:rPr lang="en-US" sz="2400" dirty="0" smtClean="0"/>
              <a:t>Ex-post evaluations not performed, only few w/projected impact</a:t>
            </a:r>
          </a:p>
          <a:p>
            <a:pPr marL="342900" indent="-342900">
              <a:buFont typeface="Arial" panose="020B0604020202020204" pitchFamily="34" charset="0"/>
              <a:buChar char="•"/>
            </a:pPr>
            <a:r>
              <a:rPr lang="en-US" sz="2400" dirty="0" smtClean="0"/>
              <a:t>Work ‘transferred’ to weak NGOs</a:t>
            </a:r>
          </a:p>
          <a:p>
            <a:pPr marL="342900" indent="-342900"/>
            <a:r>
              <a:rPr lang="en-US" sz="2400" dirty="0" smtClean="0"/>
              <a:t>	without any continuing funds</a:t>
            </a:r>
          </a:p>
          <a:p>
            <a:pPr marL="342900" indent="-342900">
              <a:buFont typeface="Arial" panose="020B0604020202020204" pitchFamily="34" charset="0"/>
              <a:buChar char="•"/>
            </a:pPr>
            <a:r>
              <a:rPr lang="en-US" sz="2400" dirty="0" smtClean="0"/>
              <a:t>National evaluations nonexistent </a:t>
            </a:r>
          </a:p>
          <a:p>
            <a:pPr marL="342900" indent="-342900">
              <a:buFont typeface="Arial" panose="020B0604020202020204" pitchFamily="34" charset="0"/>
              <a:buChar char="•"/>
            </a:pPr>
            <a:r>
              <a:rPr lang="en-US" sz="2400" dirty="0" smtClean="0"/>
              <a:t>Minimal knowledge of projects by  national governments</a:t>
            </a:r>
          </a:p>
          <a:p>
            <a:pPr marL="342900" indent="-342900">
              <a:buFont typeface="Arial" panose="020B0604020202020204" pitchFamily="34" charset="0"/>
              <a:buChar char="•"/>
            </a:pPr>
            <a:r>
              <a:rPr lang="en-US" sz="2400" dirty="0" smtClean="0"/>
              <a:t>Data + tracking systems discarded</a:t>
            </a:r>
          </a:p>
          <a:p>
            <a:r>
              <a:rPr lang="en-US" sz="2400" u="sng" dirty="0" smtClean="0">
                <a:solidFill>
                  <a:schemeClr val="bg1"/>
                </a:solidFill>
              </a:rPr>
              <a:t>We </a:t>
            </a:r>
            <a:r>
              <a:rPr lang="en-US" sz="2400" u="sng" dirty="0">
                <a:solidFill>
                  <a:schemeClr val="bg1"/>
                </a:solidFill>
              </a:rPr>
              <a:t>don’t know what worked</a:t>
            </a:r>
            <a:r>
              <a:rPr lang="en-US" sz="2400" u="sng" dirty="0" smtClean="0">
                <a:solidFill>
                  <a:schemeClr val="bg1"/>
                </a:solidFill>
              </a:rPr>
              <a:t> after </a:t>
            </a:r>
            <a:r>
              <a:rPr lang="en-US" sz="2400" dirty="0" smtClean="0">
                <a:solidFill>
                  <a:schemeClr val="bg1"/>
                </a:solidFill>
              </a:rPr>
              <a:t>	</a:t>
            </a:r>
            <a:r>
              <a:rPr lang="en-US" sz="2400" u="sng" dirty="0" smtClean="0">
                <a:solidFill>
                  <a:schemeClr val="bg1"/>
                </a:solidFill>
              </a:rPr>
              <a:t>we leave </a:t>
            </a:r>
            <a:r>
              <a:rPr lang="en-US" sz="2400" u="sng" dirty="0">
                <a:solidFill>
                  <a:schemeClr val="bg1"/>
                </a:solidFill>
              </a:rPr>
              <a:t>because we</a:t>
            </a:r>
            <a:r>
              <a:rPr lang="en-US" sz="2400" u="sng" dirty="0" smtClean="0">
                <a:solidFill>
                  <a:schemeClr val="bg1"/>
                </a:solidFill>
              </a:rPr>
              <a:t> </a:t>
            </a:r>
            <a:r>
              <a:rPr lang="en-US" sz="2400" u="sng" smtClean="0">
                <a:solidFill>
                  <a:schemeClr val="bg1"/>
                </a:solidFill>
              </a:rPr>
              <a:t>don’t ask</a:t>
            </a:r>
          </a:p>
          <a:p>
            <a:r>
              <a:rPr lang="en-US" sz="2400" smtClean="0">
                <a:solidFill>
                  <a:schemeClr val="bg1"/>
                </a:solidFill>
              </a:rPr>
              <a:t>              </a:t>
            </a:r>
            <a:r>
              <a:rPr lang="en-US" sz="2400" u="sng" smtClean="0">
                <a:solidFill>
                  <a:schemeClr val="bg1"/>
                </a:solidFill>
              </a:rPr>
              <a:t> Or we don’t remember!</a:t>
            </a:r>
            <a:endParaRPr lang="en-US" sz="2400" u="sng" dirty="0">
              <a:solidFill>
                <a:schemeClr val="bg1"/>
              </a:solidFill>
            </a:endParaRPr>
          </a:p>
          <a:p>
            <a:pPr marL="342900" indent="-342900">
              <a:buFont typeface="Arial" panose="020B0604020202020204" pitchFamily="34" charset="0"/>
              <a:buChar char="•"/>
            </a:pPr>
            <a:endParaRPr lang="en-US" sz="24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0287"/>
          </a:xfrm>
        </p:spPr>
        <p:txBody>
          <a:bodyPr>
            <a:normAutofit fontScale="90000"/>
          </a:bodyPr>
          <a:lstStyle/>
          <a:p>
            <a:r>
              <a:rPr lang="en-US" b="1" dirty="0" smtClean="0"/>
              <a:t>Scant design for self-sustainability</a:t>
            </a:r>
            <a:endParaRPr lang="en-US" b="1" dirty="0"/>
          </a:p>
        </p:txBody>
      </p:sp>
      <p:pic>
        <p:nvPicPr>
          <p:cNvPr id="6" name="Picture 5" descr="tractorPalms.jpg"/>
          <p:cNvPicPr>
            <a:picLocks noChangeAspect="1"/>
          </p:cNvPicPr>
          <p:nvPr/>
        </p:nvPicPr>
        <p:blipFill>
          <a:blip r:embed="rId3"/>
          <a:stretch>
            <a:fillRect/>
          </a:stretch>
        </p:blipFill>
        <p:spPr>
          <a:xfrm>
            <a:off x="220892" y="690287"/>
            <a:ext cx="8695044" cy="5819419"/>
          </a:xfrm>
          <a:prstGeom prst="rect">
            <a:avLst/>
          </a:prstGeom>
        </p:spPr>
      </p:pic>
      <p:sp>
        <p:nvSpPr>
          <p:cNvPr id="7" name="TextBox 6"/>
          <p:cNvSpPr txBox="1"/>
          <p:nvPr/>
        </p:nvSpPr>
        <p:spPr>
          <a:xfrm>
            <a:off x="220892" y="3976582"/>
            <a:ext cx="4091197" cy="2862323"/>
          </a:xfrm>
          <a:prstGeom prst="rect">
            <a:avLst/>
          </a:prstGeom>
          <a:noFill/>
        </p:spPr>
        <p:txBody>
          <a:bodyPr wrap="square" rtlCol="0">
            <a:spAutoFit/>
          </a:bodyPr>
          <a:lstStyle/>
          <a:p>
            <a:endParaRPr lang="en-US" b="1" dirty="0" smtClean="0"/>
          </a:p>
          <a:p>
            <a:endParaRPr lang="en-US" b="1" dirty="0" smtClean="0"/>
          </a:p>
          <a:p>
            <a:r>
              <a:rPr lang="en-US" b="1" dirty="0" smtClean="0"/>
              <a:t>Communities’ voices are also rarely </a:t>
            </a:r>
          </a:p>
          <a:p>
            <a:r>
              <a:rPr lang="en-US" b="1" dirty="0" smtClean="0"/>
              <a:t>elicited to design or to improve</a:t>
            </a:r>
          </a:p>
          <a:p>
            <a:r>
              <a:rPr lang="en-US" b="1" dirty="0" smtClean="0"/>
              <a:t>activities </a:t>
            </a:r>
            <a:r>
              <a:rPr lang="en-US" b="1" u="sng" dirty="0" smtClean="0"/>
              <a:t>they</a:t>
            </a:r>
            <a:r>
              <a:rPr lang="en-US" b="1" dirty="0" smtClean="0"/>
              <a:t> will make last… </a:t>
            </a:r>
          </a:p>
          <a:p>
            <a:r>
              <a:rPr lang="en-US" b="1" dirty="0" smtClean="0"/>
              <a:t>RFPs not designed in </a:t>
            </a:r>
            <a:r>
              <a:rPr lang="en-US" b="1" dirty="0" smtClean="0"/>
              <a:t>communities…</a:t>
            </a:r>
          </a:p>
          <a:p>
            <a:r>
              <a:rPr lang="en-US" b="1" i="1" dirty="0" smtClean="0"/>
              <a:t>To not evaluate sustainability </a:t>
            </a:r>
          </a:p>
          <a:p>
            <a:r>
              <a:rPr lang="en-US" b="1" i="1" dirty="0" smtClean="0"/>
              <a:t>short-changes the communities which have entrusted us to improve their lives</a:t>
            </a:r>
          </a:p>
          <a:p>
            <a:endParaRPr lang="en-US" dirty="0"/>
          </a:p>
        </p:txBody>
      </p:sp>
      <p:sp>
        <p:nvSpPr>
          <p:cNvPr id="8" name="Footer Placeholder 5"/>
          <p:cNvSpPr>
            <a:spLocks noGrp="1"/>
          </p:cNvSpPr>
          <p:nvPr>
            <p:ph type="ftr" sz="quarter" idx="11"/>
          </p:nvPr>
        </p:nvSpPr>
        <p:spPr>
          <a:xfrm>
            <a:off x="2602604" y="6509706"/>
            <a:ext cx="3418970" cy="322729"/>
          </a:xfrm>
        </p:spPr>
        <p:txBody>
          <a:bodyPr/>
          <a:lstStyle/>
          <a:p>
            <a:r>
              <a:rPr lang="en-US" dirty="0" smtClean="0"/>
              <a:t>© 2014 Valuing Voices, Cekan Consulting LLC</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Leadership needed: ours! Unless we Value Participants’ Voices… to evaluate projects, make them their own:</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Footer Placeholder 3"/>
          <p:cNvSpPr txBox="1">
            <a:spLocks/>
          </p:cNvSpPr>
          <p:nvPr/>
        </p:nvSpPr>
        <p:spPr>
          <a:xfrm>
            <a:off x="0" y="6492875"/>
            <a:ext cx="3439111"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2014 Valuing Voices, Cekan Consulting LLC</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GirlCold.jpg"/>
          <p:cNvPicPr>
            <a:picLocks noChangeAspect="1"/>
          </p:cNvPicPr>
          <p:nvPr/>
        </p:nvPicPr>
        <p:blipFill>
          <a:blip r:embed="rId2"/>
          <a:stretch>
            <a:fillRect/>
          </a:stretch>
        </p:blipFill>
        <p:spPr>
          <a:xfrm>
            <a:off x="0" y="1083821"/>
            <a:ext cx="2036122" cy="2413175"/>
          </a:xfrm>
          <a:prstGeom prst="rect">
            <a:avLst/>
          </a:prstGeom>
        </p:spPr>
      </p:pic>
      <p:sp>
        <p:nvSpPr>
          <p:cNvPr id="8" name="TextBox 7"/>
          <p:cNvSpPr txBox="1"/>
          <p:nvPr/>
        </p:nvSpPr>
        <p:spPr>
          <a:xfrm>
            <a:off x="2263210" y="1143000"/>
            <a:ext cx="5813990" cy="2677656"/>
          </a:xfrm>
          <a:prstGeom prst="rect">
            <a:avLst/>
          </a:prstGeom>
          <a:noFill/>
        </p:spPr>
        <p:txBody>
          <a:bodyPr wrap="square" rtlCol="0">
            <a:spAutoFit/>
          </a:bodyPr>
          <a:lstStyle/>
          <a:p>
            <a:pPr>
              <a:buFont typeface="Arial"/>
              <a:buChar char="•"/>
            </a:pPr>
            <a:r>
              <a:rPr lang="en-US" sz="2400" dirty="0" smtClean="0"/>
              <a:t> Will we continue with narrowly focused, relatively-solvable projects aimed at the </a:t>
            </a:r>
            <a:r>
              <a:rPr lang="en-US" sz="2400" b="1" dirty="0" smtClean="0"/>
              <a:t>symptoms of underdevelopment as we have now</a:t>
            </a:r>
            <a:r>
              <a:rPr lang="en-US" sz="2400" dirty="0" smtClean="0"/>
              <a:t>? </a:t>
            </a:r>
          </a:p>
          <a:p>
            <a:pPr>
              <a:buFont typeface="Arial"/>
              <a:buChar char="•"/>
            </a:pPr>
            <a:r>
              <a:rPr lang="en-US" sz="2400" dirty="0" smtClean="0"/>
              <a:t>… or look to learn from (un) expected impacts 2, 3, 5 after projects end? </a:t>
            </a:r>
            <a:r>
              <a:rPr lang="en-US" sz="2400" b="1" dirty="0" smtClean="0"/>
              <a:t>Ask participants what they feel projects yielded</a:t>
            </a:r>
            <a:r>
              <a:rPr lang="en-US" sz="2400" dirty="0" smtClean="0"/>
              <a:t>?</a:t>
            </a:r>
            <a:endParaRPr lang="en-US" sz="2400" dirty="0"/>
          </a:p>
        </p:txBody>
      </p:sp>
      <p:pic>
        <p:nvPicPr>
          <p:cNvPr id="10" name="Picture 9" descr="ProvokeAccountability.jpg"/>
          <p:cNvPicPr>
            <a:picLocks noChangeAspect="1"/>
          </p:cNvPicPr>
          <p:nvPr/>
        </p:nvPicPr>
        <p:blipFill>
          <a:blip r:embed="rId3"/>
          <a:stretch>
            <a:fillRect/>
          </a:stretch>
        </p:blipFill>
        <p:spPr>
          <a:xfrm>
            <a:off x="1546526" y="3820161"/>
            <a:ext cx="7597474" cy="2672713"/>
          </a:xfrm>
          <a:prstGeom prst="rect">
            <a:avLst/>
          </a:prstGeom>
        </p:spPr>
      </p:pic>
      <p:sp>
        <p:nvSpPr>
          <p:cNvPr id="11" name="TextBox 10"/>
          <p:cNvSpPr txBox="1"/>
          <p:nvPr/>
        </p:nvSpPr>
        <p:spPr>
          <a:xfrm>
            <a:off x="1" y="4267200"/>
            <a:ext cx="1546526" cy="1200329"/>
          </a:xfrm>
          <a:prstGeom prst="rect">
            <a:avLst/>
          </a:prstGeom>
          <a:noFill/>
        </p:spPr>
        <p:txBody>
          <a:bodyPr wrap="square" rtlCol="0">
            <a:spAutoFit/>
          </a:bodyPr>
          <a:lstStyle/>
          <a:p>
            <a:r>
              <a:rPr lang="en-US" sz="3600" dirty="0" smtClean="0"/>
              <a:t>What if we: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6956"/>
          </a:xfrm>
        </p:spPr>
        <p:txBody>
          <a:bodyPr>
            <a:normAutofit fontScale="90000"/>
          </a:bodyPr>
          <a:lstStyle/>
          <a:p>
            <a:r>
              <a:rPr lang="en-US" b="1" dirty="0" smtClean="0"/>
              <a:t>What are our real clients’ ROI?</a:t>
            </a:r>
            <a:endParaRPr lang="en-US" b="1" dirty="0"/>
          </a:p>
        </p:txBody>
      </p:sp>
      <p:sp>
        <p:nvSpPr>
          <p:cNvPr id="3" name="Content Placeholder 2"/>
          <p:cNvSpPr>
            <a:spLocks noGrp="1"/>
          </p:cNvSpPr>
          <p:nvPr>
            <p:ph idx="1"/>
          </p:nvPr>
        </p:nvSpPr>
        <p:spPr>
          <a:xfrm>
            <a:off x="0" y="736956"/>
            <a:ext cx="8686800" cy="6121044"/>
          </a:xfrm>
        </p:spPr>
        <p:txBody>
          <a:bodyPr>
            <a:normAutofit fontScale="85000" lnSpcReduction="20000"/>
          </a:bodyPr>
          <a:lstStyle/>
          <a:p>
            <a:r>
              <a:rPr lang="en-US" dirty="0" smtClean="0"/>
              <a:t>We need to explore the long-term Return on Investment (ROI) of projects to communities</a:t>
            </a:r>
          </a:p>
          <a:p>
            <a:r>
              <a:rPr lang="en-US" dirty="0" smtClean="0"/>
              <a:t>Focusing on ROI to just donors’ taxpayers misses the goal of development which is to </a:t>
            </a:r>
            <a:r>
              <a:rPr lang="en-US" u="sng" dirty="0" smtClean="0"/>
              <a:t>Exit Sustainably</a:t>
            </a:r>
          </a:p>
          <a:p>
            <a:r>
              <a:rPr lang="en-US" dirty="0" smtClean="0"/>
              <a:t>Ignoring community constituent voice is:</a:t>
            </a:r>
          </a:p>
          <a:p>
            <a:pPr lvl="1"/>
            <a:r>
              <a:rPr lang="en-US" dirty="0" smtClean="0"/>
              <a:t>a symptom of a system focused on short-term success</a:t>
            </a:r>
          </a:p>
          <a:p>
            <a:pPr lvl="1"/>
            <a:r>
              <a:rPr lang="en-US" dirty="0" smtClean="0"/>
              <a:t>a missed opportunity to learn from what was most self-sustaining (and why!) </a:t>
            </a:r>
          </a:p>
          <a:p>
            <a:pPr lvl="1"/>
            <a:r>
              <a:rPr lang="en-US" u="sng" dirty="0" smtClean="0"/>
              <a:t>A doorway to improve ways to </a:t>
            </a:r>
          </a:p>
          <a:p>
            <a:pPr lvl="1">
              <a:buNone/>
            </a:pPr>
            <a:r>
              <a:rPr lang="en-US" u="sng" dirty="0" smtClean="0"/>
              <a:t>co-design for self- sustainability </a:t>
            </a:r>
            <a:r>
              <a:rPr lang="en-US" dirty="0" smtClean="0"/>
              <a:t>as </a:t>
            </a:r>
          </a:p>
          <a:p>
            <a:pPr lvl="1">
              <a:buNone/>
            </a:pPr>
            <a:r>
              <a:rPr lang="en-US" dirty="0" smtClean="0"/>
              <a:t>that is the real point in most </a:t>
            </a:r>
          </a:p>
          <a:p>
            <a:pPr lvl="1">
              <a:buNone/>
            </a:pPr>
            <a:r>
              <a:rPr lang="en-US" dirty="0" smtClean="0"/>
              <a:t>development projects (with the</a:t>
            </a:r>
          </a:p>
          <a:p>
            <a:pPr lvl="1">
              <a:buNone/>
            </a:pPr>
            <a:r>
              <a:rPr lang="en-US" dirty="0" smtClean="0"/>
              <a:t>exception of the needs for short-</a:t>
            </a:r>
          </a:p>
          <a:p>
            <a:pPr lvl="1">
              <a:buNone/>
            </a:pPr>
            <a:r>
              <a:rPr lang="en-US" dirty="0" smtClean="0"/>
              <a:t>term humanitarian aid</a:t>
            </a:r>
            <a:r>
              <a:rPr lang="en-US" dirty="0" smtClean="0"/>
              <a:t>)</a:t>
            </a:r>
          </a:p>
          <a:p>
            <a:pPr lvl="1">
              <a:buNone/>
            </a:pPr>
            <a:r>
              <a:rPr lang="en-US" b="1" dirty="0" smtClean="0"/>
              <a:t>* US</a:t>
            </a:r>
            <a:r>
              <a:rPr lang="en-US" b="1" dirty="0" smtClean="0"/>
              <a:t>$20.4 billion</a:t>
            </a:r>
            <a:r>
              <a:rPr lang="en-US" b="1" dirty="0" smtClean="0"/>
              <a:t> USG </a:t>
            </a:r>
            <a:r>
              <a:rPr lang="en-US" b="1" dirty="0" smtClean="0"/>
              <a:t>funding and EU’s</a:t>
            </a:r>
            <a:r>
              <a:rPr lang="en-US" b="1" dirty="0" smtClean="0"/>
              <a:t> $80 billion budget in 2014 alone is </a:t>
            </a:r>
            <a:r>
              <a:rPr lang="en-US" b="1" dirty="0" smtClean="0"/>
              <a:t>unevaluated for </a:t>
            </a:r>
            <a:r>
              <a:rPr lang="en-US" b="1" dirty="0" smtClean="0"/>
              <a:t>sustainability. The deserve more </a:t>
            </a:r>
            <a:r>
              <a:rPr lang="en-US" sz="2000" dirty="0" smtClean="0"/>
              <a:t>(</a:t>
            </a:r>
            <a:r>
              <a:rPr lang="en-US" sz="2000" dirty="0" smtClean="0">
                <a:hlinkClick r:id="rId2"/>
              </a:rPr>
              <a:t>www.ValuingVoices.com/blogs</a:t>
            </a:r>
            <a:r>
              <a:rPr lang="en-US" dirty="0" smtClean="0"/>
              <a:t>)</a:t>
            </a:r>
          </a:p>
          <a:p>
            <a:pPr lvl="1">
              <a:buNone/>
            </a:pPr>
            <a:endParaRPr lang="en-US" dirty="0" smtClean="0"/>
          </a:p>
        </p:txBody>
      </p:sp>
      <p:sp>
        <p:nvSpPr>
          <p:cNvPr id="4" name="Footer Placeholder 3"/>
          <p:cNvSpPr>
            <a:spLocks noGrp="1"/>
          </p:cNvSpPr>
          <p:nvPr>
            <p:ph type="ftr" sz="quarter" idx="11"/>
          </p:nvPr>
        </p:nvSpPr>
        <p:spPr>
          <a:xfrm>
            <a:off x="5892800" y="6492875"/>
            <a:ext cx="3251200" cy="365125"/>
          </a:xfrm>
        </p:spPr>
        <p:txBody>
          <a:bodyPr/>
          <a:lstStyle/>
          <a:p>
            <a:r>
              <a:rPr lang="en-US" dirty="0" smtClean="0"/>
              <a:t>© 2014 Valuing Voices, Cekan Consulting LLC</a:t>
            </a:r>
            <a:endParaRPr lang="en-US" dirty="0"/>
          </a:p>
        </p:txBody>
      </p:sp>
      <p:pic>
        <p:nvPicPr>
          <p:cNvPr id="6" name="Picture 5" descr="exit.jpeg"/>
          <p:cNvPicPr>
            <a:picLocks noChangeAspect="1"/>
          </p:cNvPicPr>
          <p:nvPr/>
        </p:nvPicPr>
        <p:blipFill>
          <a:blip r:embed="rId3"/>
          <a:stretch>
            <a:fillRect/>
          </a:stretch>
        </p:blipFill>
        <p:spPr>
          <a:xfrm>
            <a:off x="5168971" y="3311826"/>
            <a:ext cx="3975029" cy="244996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686800" cy="655967"/>
          </a:xfrm>
        </p:spPr>
        <p:txBody>
          <a:bodyPr>
            <a:normAutofit fontScale="90000"/>
          </a:bodyPr>
          <a:lstStyle/>
          <a:p>
            <a:r>
              <a:rPr lang="en-US" b="1" dirty="0" smtClean="0"/>
              <a:t>What Exists Now re: sustainability		</a:t>
            </a:r>
            <a:endParaRPr lang="en-US" b="1" dirty="0"/>
          </a:p>
        </p:txBody>
      </p:sp>
      <p:sp>
        <p:nvSpPr>
          <p:cNvPr id="5" name="Content Placeholder 2"/>
          <p:cNvSpPr>
            <a:spLocks noGrp="1"/>
          </p:cNvSpPr>
          <p:nvPr>
            <p:ph idx="1"/>
          </p:nvPr>
        </p:nvSpPr>
        <p:spPr>
          <a:xfrm>
            <a:off x="189881" y="505489"/>
            <a:ext cx="8685486" cy="5620675"/>
          </a:xfrm>
        </p:spPr>
        <p:txBody>
          <a:bodyPr>
            <a:normAutofit/>
          </a:bodyPr>
          <a:lstStyle/>
          <a:p>
            <a:r>
              <a:rPr lang="en-US" sz="2000" b="1" dirty="0" smtClean="0"/>
              <a:t>There is a gaping hole in development and accountability: no longitudinal post-project evaluation of </a:t>
            </a:r>
            <a:r>
              <a:rPr lang="en-US" sz="2000" dirty="0" smtClean="0"/>
              <a:t>expected impacts and what has emerged after projects end, much less community-determined parameters of desired impact;</a:t>
            </a:r>
          </a:p>
          <a:p>
            <a:r>
              <a:rPr lang="en-US" sz="2000" b="1" dirty="0" smtClean="0"/>
              <a:t>Sustainability is now narrowly defined </a:t>
            </a:r>
            <a:r>
              <a:rPr lang="en-US" sz="2000" dirty="0" smtClean="0"/>
              <a:t>as continued orgazinat’l financing; </a:t>
            </a:r>
          </a:p>
          <a:p>
            <a:r>
              <a:rPr lang="en-US" sz="2000" b="1" dirty="0" smtClean="0"/>
              <a:t>Projects come and go, barely consult and withdraw resources in fixed times</a:t>
            </a:r>
          </a:p>
          <a:p>
            <a:r>
              <a:rPr lang="en-US" sz="2000" dirty="0" smtClean="0"/>
              <a:t>Hardly ever are </a:t>
            </a:r>
            <a:r>
              <a:rPr lang="en-US" sz="2000" b="1" dirty="0" smtClean="0"/>
              <a:t>unintended impacts </a:t>
            </a:r>
            <a:r>
              <a:rPr lang="en-US" sz="2000" dirty="0" smtClean="0"/>
              <a:t>documented and learned from… + or -</a:t>
            </a:r>
          </a:p>
          <a:p>
            <a:r>
              <a:rPr lang="en-US" sz="2000" b="1" dirty="0" smtClean="0"/>
              <a:t>Learning is often limited to within the projects, </a:t>
            </a:r>
            <a:r>
              <a:rPr lang="en-US" sz="2000" dirty="0" smtClean="0"/>
              <a:t>rarely across projects or later</a:t>
            </a:r>
          </a:p>
          <a:p>
            <a:r>
              <a:rPr lang="en-US" sz="2000" b="1" dirty="0" smtClean="0"/>
              <a:t>Data and systems end at close-out</a:t>
            </a:r>
            <a:r>
              <a:rPr lang="en-US" sz="2000" b="1" smtClean="0"/>
              <a:t>, rarely open data</a:t>
            </a:r>
            <a:r>
              <a:rPr lang="en-US" sz="2000" smtClean="0"/>
              <a:t> (siloed/hidden)</a:t>
            </a:r>
            <a:endParaRPr lang="en-US" sz="2000" dirty="0" smtClean="0"/>
          </a:p>
          <a:p>
            <a:endParaRPr lang="en-US" sz="2000" dirty="0" smtClean="0"/>
          </a:p>
        </p:txBody>
      </p:sp>
      <p:sp>
        <p:nvSpPr>
          <p:cNvPr id="6" name="Frame 5"/>
          <p:cNvSpPr/>
          <p:nvPr/>
        </p:nvSpPr>
        <p:spPr>
          <a:xfrm>
            <a:off x="3589867" y="3543540"/>
            <a:ext cx="2540096" cy="1677663"/>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3982995" y="3880840"/>
            <a:ext cx="1891268" cy="923330"/>
          </a:xfrm>
          <a:prstGeom prst="rect">
            <a:avLst/>
          </a:prstGeom>
          <a:noFill/>
        </p:spPr>
        <p:txBody>
          <a:bodyPr wrap="square" rtlCol="0">
            <a:spAutoFit/>
          </a:bodyPr>
          <a:lstStyle/>
          <a:p>
            <a:r>
              <a:rPr lang="en-US" dirty="0" smtClean="0"/>
              <a:t>Development </a:t>
            </a:r>
          </a:p>
          <a:p>
            <a:r>
              <a:rPr lang="en-US" dirty="0" smtClean="0"/>
              <a:t>Project, 2-5 year duration, typically</a:t>
            </a:r>
            <a:endParaRPr lang="en-US" dirty="0"/>
          </a:p>
        </p:txBody>
      </p:sp>
      <p:sp>
        <p:nvSpPr>
          <p:cNvPr id="8" name="Double Bracket 7"/>
          <p:cNvSpPr/>
          <p:nvPr/>
        </p:nvSpPr>
        <p:spPr>
          <a:xfrm>
            <a:off x="189881" y="3854009"/>
            <a:ext cx="8685486" cy="256786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Curved Down Ribbon 8"/>
          <p:cNvSpPr/>
          <p:nvPr/>
        </p:nvSpPr>
        <p:spPr>
          <a:xfrm>
            <a:off x="1" y="6305477"/>
            <a:ext cx="9143999" cy="548645"/>
          </a:xfrm>
          <a:prstGeom prst="ellipseRibb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060709" y="6484790"/>
            <a:ext cx="4983558" cy="369332"/>
          </a:xfrm>
          <a:prstGeom prst="rect">
            <a:avLst/>
          </a:prstGeom>
          <a:noFill/>
        </p:spPr>
        <p:txBody>
          <a:bodyPr wrap="square" rtlCol="0">
            <a:spAutoFit/>
          </a:bodyPr>
          <a:lstStyle/>
          <a:p>
            <a:r>
              <a:rPr lang="en-US" dirty="0" smtClean="0"/>
              <a:t>…The continuity of people’s lives in communities…</a:t>
            </a:r>
            <a:endParaRPr lang="en-US" dirty="0"/>
          </a:p>
        </p:txBody>
      </p:sp>
      <p:sp>
        <p:nvSpPr>
          <p:cNvPr id="11" name="TextBox 10"/>
          <p:cNvSpPr txBox="1"/>
          <p:nvPr/>
        </p:nvSpPr>
        <p:spPr>
          <a:xfrm>
            <a:off x="6891867" y="4181818"/>
            <a:ext cx="1527614" cy="369332"/>
          </a:xfrm>
          <a:prstGeom prst="rect">
            <a:avLst/>
          </a:prstGeom>
          <a:noFill/>
        </p:spPr>
        <p:txBody>
          <a:bodyPr wrap="square" rtlCol="0">
            <a:spAutoFit/>
          </a:bodyPr>
          <a:lstStyle/>
          <a:p>
            <a:r>
              <a:rPr lang="en-US" dirty="0" smtClean="0"/>
              <a:t>? ? ? ? ?</a:t>
            </a:r>
            <a:endParaRPr lang="en-US" dirty="0"/>
          </a:p>
        </p:txBody>
      </p:sp>
      <p:sp>
        <p:nvSpPr>
          <p:cNvPr id="12" name="Donut 11"/>
          <p:cNvSpPr/>
          <p:nvPr/>
        </p:nvSpPr>
        <p:spPr>
          <a:xfrm>
            <a:off x="1257258" y="3470015"/>
            <a:ext cx="930571" cy="767987"/>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a:off x="2187829" y="4181818"/>
            <a:ext cx="1584875" cy="1477328"/>
          </a:xfrm>
          <a:prstGeom prst="rect">
            <a:avLst/>
          </a:prstGeom>
          <a:noFill/>
        </p:spPr>
        <p:txBody>
          <a:bodyPr wrap="square" rtlCol="0">
            <a:spAutoFit/>
          </a:bodyPr>
          <a:lstStyle/>
          <a:p>
            <a:r>
              <a:rPr lang="en-US" dirty="0" smtClean="0"/>
              <a:t>Earlier or concurrent</a:t>
            </a:r>
          </a:p>
          <a:p>
            <a:r>
              <a:rPr lang="en-US" dirty="0" smtClean="0"/>
              <a:t>Development</a:t>
            </a:r>
          </a:p>
          <a:p>
            <a:r>
              <a:rPr lang="en-US" dirty="0" smtClean="0"/>
              <a:t>projects</a:t>
            </a:r>
          </a:p>
          <a:p>
            <a:endParaRPr lang="en-US" dirty="0"/>
          </a:p>
        </p:txBody>
      </p:sp>
      <p:cxnSp>
        <p:nvCxnSpPr>
          <p:cNvPr id="14" name="Straight Arrow Connector 13"/>
          <p:cNvCxnSpPr/>
          <p:nvPr/>
        </p:nvCxnSpPr>
        <p:spPr>
          <a:xfrm flipV="1">
            <a:off x="6156971" y="3654681"/>
            <a:ext cx="887296" cy="5271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6" idx="3"/>
          </p:cNvCxnSpPr>
          <p:nvPr/>
        </p:nvCxnSpPr>
        <p:spPr>
          <a:xfrm flipV="1">
            <a:off x="6129963" y="4181820"/>
            <a:ext cx="734896" cy="200552"/>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a:off x="6156971" y="4766112"/>
            <a:ext cx="734896" cy="72403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44267" y="3369200"/>
            <a:ext cx="1527614" cy="369332"/>
          </a:xfrm>
          <a:prstGeom prst="rect">
            <a:avLst/>
          </a:prstGeom>
          <a:noFill/>
        </p:spPr>
        <p:txBody>
          <a:bodyPr wrap="square" rtlCol="0">
            <a:spAutoFit/>
          </a:bodyPr>
          <a:lstStyle/>
          <a:p>
            <a:r>
              <a:rPr lang="en-US" dirty="0" smtClean="0"/>
              <a:t>? ? ? ? ?</a:t>
            </a:r>
            <a:endParaRPr lang="en-US" dirty="0"/>
          </a:p>
        </p:txBody>
      </p:sp>
      <p:sp>
        <p:nvSpPr>
          <p:cNvPr id="18" name="TextBox 17"/>
          <p:cNvSpPr txBox="1"/>
          <p:nvPr/>
        </p:nvSpPr>
        <p:spPr>
          <a:xfrm>
            <a:off x="7044267" y="5221203"/>
            <a:ext cx="1527614" cy="369332"/>
          </a:xfrm>
          <a:prstGeom prst="rect">
            <a:avLst/>
          </a:prstGeom>
          <a:noFill/>
        </p:spPr>
        <p:txBody>
          <a:bodyPr wrap="square" rtlCol="0">
            <a:spAutoFit/>
          </a:bodyPr>
          <a:lstStyle/>
          <a:p>
            <a:r>
              <a:rPr lang="en-US" dirty="0" smtClean="0"/>
              <a:t>? ? ? ? ?</a:t>
            </a:r>
            <a:endParaRPr lang="en-US" dirty="0"/>
          </a:p>
        </p:txBody>
      </p:sp>
      <p:cxnSp>
        <p:nvCxnSpPr>
          <p:cNvPr id="19" name="Straight Arrow Connector 18"/>
          <p:cNvCxnSpPr/>
          <p:nvPr/>
        </p:nvCxnSpPr>
        <p:spPr>
          <a:xfrm>
            <a:off x="2561125" y="3728206"/>
            <a:ext cx="1028742" cy="119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833162" y="5266565"/>
            <a:ext cx="13546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280335" y="3285349"/>
            <a:ext cx="763932" cy="369332"/>
          </a:xfrm>
          <a:prstGeom prst="rect">
            <a:avLst/>
          </a:prstGeom>
          <a:noFill/>
        </p:spPr>
        <p:txBody>
          <a:bodyPr wrap="square" rtlCol="0">
            <a:spAutoFit/>
          </a:bodyPr>
          <a:lstStyle/>
          <a:p>
            <a:r>
              <a:rPr lang="en-US" dirty="0" smtClean="0">
                <a:solidFill>
                  <a:srgbClr val="FF0000"/>
                </a:solidFill>
              </a:rPr>
              <a:t>STOP?</a:t>
            </a:r>
            <a:endParaRPr lang="en-US" dirty="0">
              <a:solidFill>
                <a:srgbClr val="FF0000"/>
              </a:solidFill>
            </a:endParaRPr>
          </a:p>
        </p:txBody>
      </p:sp>
      <p:cxnSp>
        <p:nvCxnSpPr>
          <p:cNvPr id="22" name="Curved Connector 21"/>
          <p:cNvCxnSpPr/>
          <p:nvPr/>
        </p:nvCxnSpPr>
        <p:spPr>
          <a:xfrm rot="10800000" flipV="1">
            <a:off x="7348915" y="5288758"/>
            <a:ext cx="1337885" cy="60355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Isosceles Triangle 22"/>
          <p:cNvSpPr/>
          <p:nvPr/>
        </p:nvSpPr>
        <p:spPr>
          <a:xfrm>
            <a:off x="574867" y="4566298"/>
            <a:ext cx="971422" cy="82442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3386667" y="5254352"/>
            <a:ext cx="785872" cy="307777"/>
          </a:xfrm>
          <a:prstGeom prst="rect">
            <a:avLst/>
          </a:prstGeom>
          <a:noFill/>
        </p:spPr>
        <p:txBody>
          <a:bodyPr wrap="square" rtlCol="0">
            <a:spAutoFit/>
          </a:bodyPr>
          <a:lstStyle/>
          <a:p>
            <a:r>
              <a:rPr lang="en-US" sz="1400" dirty="0" smtClean="0"/>
              <a:t>baseline</a:t>
            </a:r>
            <a:endParaRPr lang="en-US" sz="1400" dirty="0"/>
          </a:p>
        </p:txBody>
      </p:sp>
      <p:sp>
        <p:nvSpPr>
          <p:cNvPr id="25" name="TextBox 24"/>
          <p:cNvSpPr txBox="1"/>
          <p:nvPr/>
        </p:nvSpPr>
        <p:spPr>
          <a:xfrm>
            <a:off x="4492399" y="5266565"/>
            <a:ext cx="1046160" cy="307777"/>
          </a:xfrm>
          <a:prstGeom prst="rect">
            <a:avLst/>
          </a:prstGeom>
          <a:noFill/>
        </p:spPr>
        <p:txBody>
          <a:bodyPr wrap="square" rtlCol="0">
            <a:spAutoFit/>
          </a:bodyPr>
          <a:lstStyle/>
          <a:p>
            <a:r>
              <a:rPr lang="en-US" sz="1400" dirty="0" smtClean="0"/>
              <a:t>midterm</a:t>
            </a:r>
            <a:endParaRPr lang="en-US" sz="1400" dirty="0"/>
          </a:p>
        </p:txBody>
      </p:sp>
      <p:sp>
        <p:nvSpPr>
          <p:cNvPr id="26" name="TextBox 25"/>
          <p:cNvSpPr txBox="1"/>
          <p:nvPr/>
        </p:nvSpPr>
        <p:spPr>
          <a:xfrm>
            <a:off x="5764035" y="5268153"/>
            <a:ext cx="785872" cy="307777"/>
          </a:xfrm>
          <a:prstGeom prst="rect">
            <a:avLst/>
          </a:prstGeom>
          <a:noFill/>
        </p:spPr>
        <p:txBody>
          <a:bodyPr wrap="square" rtlCol="0">
            <a:spAutoFit/>
          </a:bodyPr>
          <a:lstStyle/>
          <a:p>
            <a:r>
              <a:rPr lang="en-US" sz="1400" dirty="0" smtClean="0"/>
              <a:t>final</a:t>
            </a:r>
            <a:endParaRPr lang="en-US" sz="1400" dirty="0"/>
          </a:p>
        </p:txBody>
      </p:sp>
      <p:sp>
        <p:nvSpPr>
          <p:cNvPr id="27" name="TextBox 26"/>
          <p:cNvSpPr txBox="1"/>
          <p:nvPr/>
        </p:nvSpPr>
        <p:spPr>
          <a:xfrm>
            <a:off x="3772704" y="5479833"/>
            <a:ext cx="2770304" cy="646331"/>
          </a:xfrm>
          <a:prstGeom prst="rect">
            <a:avLst/>
          </a:prstGeom>
          <a:noFill/>
        </p:spPr>
        <p:txBody>
          <a:bodyPr wrap="square" rtlCol="0">
            <a:spAutoFit/>
          </a:bodyPr>
          <a:lstStyle/>
          <a:p>
            <a:r>
              <a:rPr lang="en-US" dirty="0" smtClean="0"/>
              <a:t>E V A L U A T I O N S</a:t>
            </a:r>
          </a:p>
          <a:p>
            <a:endParaRPr lang="en-US" dirty="0"/>
          </a:p>
        </p:txBody>
      </p:sp>
      <p:cxnSp>
        <p:nvCxnSpPr>
          <p:cNvPr id="28" name="Curved Connector 27"/>
          <p:cNvCxnSpPr/>
          <p:nvPr/>
        </p:nvCxnSpPr>
        <p:spPr>
          <a:xfrm rot="10800000" flipV="1">
            <a:off x="5779076" y="5775545"/>
            <a:ext cx="1337884" cy="52291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543008" y="6003904"/>
            <a:ext cx="1963829" cy="338554"/>
          </a:xfrm>
          <a:prstGeom prst="rect">
            <a:avLst/>
          </a:prstGeom>
          <a:noFill/>
        </p:spPr>
        <p:txBody>
          <a:bodyPr wrap="square" rtlCol="0">
            <a:spAutoFit/>
          </a:bodyPr>
          <a:lstStyle/>
          <a:p>
            <a:r>
              <a:rPr lang="en-US" sz="1600" dirty="0" smtClean="0"/>
              <a:t>Feedback loops?!</a:t>
            </a:r>
            <a:endParaRPr lang="en-US" sz="1600" dirty="0"/>
          </a:p>
        </p:txBody>
      </p:sp>
      <p:cxnSp>
        <p:nvCxnSpPr>
          <p:cNvPr id="31" name="Curved Connector 30"/>
          <p:cNvCxnSpPr/>
          <p:nvPr/>
        </p:nvCxnSpPr>
        <p:spPr>
          <a:xfrm rot="10800000">
            <a:off x="3982996" y="6129186"/>
            <a:ext cx="1555563" cy="21327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Footer Placeholder 31"/>
          <p:cNvSpPr>
            <a:spLocks noGrp="1"/>
          </p:cNvSpPr>
          <p:nvPr>
            <p:ph type="ftr" sz="quarter" idx="11"/>
          </p:nvPr>
        </p:nvSpPr>
        <p:spPr>
          <a:xfrm>
            <a:off x="-155511" y="6670931"/>
            <a:ext cx="3403600" cy="183191"/>
          </a:xfrm>
        </p:spPr>
        <p:txBody>
          <a:bodyPr/>
          <a:lstStyle/>
          <a:p>
            <a:r>
              <a:rPr lang="en-US" dirty="0" smtClean="0"/>
              <a:t>© 2014 Valuing Voices, Cekan Consulting LLC</a:t>
            </a:r>
            <a:endParaRPr lang="en-US" dirty="0"/>
          </a:p>
        </p:txBody>
      </p:sp>
      <p:pic>
        <p:nvPicPr>
          <p:cNvPr id="34" name="Picture 33"/>
          <p:cNvPicPr>
            <a:picLocks noChangeAspect="1"/>
          </p:cNvPicPr>
          <p:nvPr/>
        </p:nvPicPr>
        <p:blipFill>
          <a:blip r:embed="rId2"/>
          <a:stretch>
            <a:fillRect/>
          </a:stretch>
        </p:blipFill>
        <p:spPr>
          <a:xfrm>
            <a:off x="2561125" y="5390721"/>
            <a:ext cx="825542" cy="825542"/>
          </a:xfrm>
          <a:prstGeom prst="rect">
            <a:avLst/>
          </a:prstGeom>
        </p:spPr>
      </p:pic>
      <p:sp>
        <p:nvSpPr>
          <p:cNvPr id="33" name="TextBox 32"/>
          <p:cNvSpPr txBox="1"/>
          <p:nvPr/>
        </p:nvSpPr>
        <p:spPr>
          <a:xfrm>
            <a:off x="189881" y="4212596"/>
            <a:ext cx="1963829" cy="338554"/>
          </a:xfrm>
          <a:prstGeom prst="rect">
            <a:avLst/>
          </a:prstGeom>
          <a:noFill/>
        </p:spPr>
        <p:txBody>
          <a:bodyPr wrap="square" rtlCol="0">
            <a:spAutoFit/>
          </a:bodyPr>
          <a:lstStyle/>
          <a:p>
            <a:r>
              <a:rPr lang="en-US" sz="1600" dirty="0" smtClean="0"/>
              <a:t>Feedback loops?</a:t>
            </a:r>
            <a:endParaRPr lang="en-US" sz="1600" dirty="0"/>
          </a:p>
        </p:txBody>
      </p:sp>
      <p:sp>
        <p:nvSpPr>
          <p:cNvPr id="35" name="Frame 34"/>
          <p:cNvSpPr/>
          <p:nvPr/>
        </p:nvSpPr>
        <p:spPr>
          <a:xfrm>
            <a:off x="8032750" y="4238002"/>
            <a:ext cx="842617" cy="103015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6" name="TextBox 35"/>
          <p:cNvSpPr txBox="1"/>
          <p:nvPr/>
        </p:nvSpPr>
        <p:spPr>
          <a:xfrm>
            <a:off x="8032750" y="4442946"/>
            <a:ext cx="808039" cy="646331"/>
          </a:xfrm>
          <a:prstGeom prst="rect">
            <a:avLst/>
          </a:prstGeom>
          <a:noFill/>
        </p:spPr>
        <p:txBody>
          <a:bodyPr wrap="square" rtlCol="0">
            <a:spAutoFit/>
          </a:bodyPr>
          <a:lstStyle/>
          <a:p>
            <a:r>
              <a:rPr lang="en-US" dirty="0" smtClean="0"/>
              <a:t>Follow -ons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9843"/>
          </a:xfrm>
        </p:spPr>
        <p:txBody>
          <a:bodyPr>
            <a:normAutofit fontScale="90000"/>
          </a:bodyPr>
          <a:lstStyle/>
          <a:p>
            <a:r>
              <a:rPr lang="en-US" dirty="0" smtClean="0"/>
              <a:t>	</a:t>
            </a:r>
            <a:r>
              <a:rPr lang="en-US" b="1" dirty="0" smtClean="0"/>
              <a:t>Views from outside on our DIME</a:t>
            </a:r>
            <a:r>
              <a:rPr lang="en-US" dirty="0" smtClean="0"/>
              <a:t>*</a:t>
            </a:r>
            <a:endParaRPr lang="en-US" dirty="0"/>
          </a:p>
        </p:txBody>
      </p:sp>
      <p:sp>
        <p:nvSpPr>
          <p:cNvPr id="4" name="Footer Placeholder 3"/>
          <p:cNvSpPr>
            <a:spLocks noGrp="1"/>
          </p:cNvSpPr>
          <p:nvPr>
            <p:ph type="ftr" sz="quarter" idx="11"/>
          </p:nvPr>
        </p:nvSpPr>
        <p:spPr>
          <a:xfrm>
            <a:off x="0" y="6492875"/>
            <a:ext cx="3288230" cy="365125"/>
          </a:xfrm>
        </p:spPr>
        <p:txBody>
          <a:bodyPr/>
          <a:lstStyle/>
          <a:p>
            <a:r>
              <a:rPr lang="en-US" dirty="0" smtClean="0"/>
              <a:t>© 2014 Valuing Voices, Cekan Consulting LLC</a:t>
            </a:r>
            <a:endParaRPr lang="en-US" dirty="0"/>
          </a:p>
        </p:txBody>
      </p:sp>
      <p:sp>
        <p:nvSpPr>
          <p:cNvPr id="5" name="Rectangle 4"/>
          <p:cNvSpPr/>
          <p:nvPr/>
        </p:nvSpPr>
        <p:spPr>
          <a:xfrm>
            <a:off x="2857500" y="889843"/>
            <a:ext cx="6194125" cy="6494086"/>
          </a:xfrm>
          <a:prstGeom prst="rect">
            <a:avLst/>
          </a:prstGeom>
        </p:spPr>
        <p:txBody>
          <a:bodyPr wrap="square">
            <a:spAutoFit/>
          </a:bodyPr>
          <a:lstStyle/>
          <a:p>
            <a:r>
              <a:rPr lang="en-US" sz="2800" dirty="0" smtClean="0"/>
              <a:t>"</a:t>
            </a:r>
            <a:r>
              <a:rPr lang="en-US" sz="2800" b="1" dirty="0" smtClean="0"/>
              <a:t>You cannot set your own examination, take the examination and mark it. Then you cry out success or failure. </a:t>
            </a:r>
            <a:r>
              <a:rPr lang="en-US" sz="2800" dirty="0" smtClean="0"/>
              <a:t>The community will just 'look at you' and wonder what is the issue.</a:t>
            </a:r>
          </a:p>
          <a:p>
            <a:r>
              <a:rPr lang="en-US" sz="2800" dirty="0" smtClean="0"/>
              <a:t>... It will be sustainable development if the people at community level are involved in designing and </a:t>
            </a:r>
            <a:r>
              <a:rPr lang="en-US" sz="2800" b="1" dirty="0" smtClean="0"/>
              <a:t>delivering their own dreams of development</a:t>
            </a:r>
            <a:r>
              <a:rPr lang="en-US" sz="2800" dirty="0" smtClean="0"/>
              <a:t>”</a:t>
            </a:r>
          </a:p>
          <a:p>
            <a:endParaRPr lang="en-US" sz="2800" i="1" dirty="0" smtClean="0"/>
          </a:p>
          <a:p>
            <a:r>
              <a:rPr lang="en-US" sz="2800" i="1" dirty="0" smtClean="0"/>
              <a:t>Peter Kimeu, Catholic Relief Services’ Senior Technical Advisor for Partnership/ Solidarity, East Africa </a:t>
            </a:r>
            <a:r>
              <a:rPr lang="en-US" sz="2800" dirty="0" smtClean="0"/>
              <a:t>(30 years expertise)</a:t>
            </a:r>
          </a:p>
          <a:p>
            <a:r>
              <a:rPr lang="en-US" sz="1400" i="1" dirty="0" smtClean="0"/>
              <a:t>								* Design, Implementation, M&amp;E</a:t>
            </a:r>
          </a:p>
          <a:p>
            <a:endParaRPr lang="en-US" sz="2400" dirty="0" smtClean="0"/>
          </a:p>
        </p:txBody>
      </p:sp>
      <p:pic>
        <p:nvPicPr>
          <p:cNvPr id="7" name="Picture 6" descr="disenfranchised.jpeg"/>
          <p:cNvPicPr>
            <a:picLocks noChangeAspect="1"/>
          </p:cNvPicPr>
          <p:nvPr/>
        </p:nvPicPr>
        <p:blipFill>
          <a:blip r:embed="rId2"/>
          <a:stretch>
            <a:fillRect/>
          </a:stretch>
        </p:blipFill>
        <p:spPr>
          <a:xfrm>
            <a:off x="0" y="1068860"/>
            <a:ext cx="2857500" cy="360897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9833"/>
          </a:xfrm>
        </p:spPr>
        <p:txBody>
          <a:bodyPr>
            <a:normAutofit fontScale="90000"/>
          </a:bodyPr>
          <a:lstStyle/>
          <a:p>
            <a:r>
              <a:rPr lang="en-US" dirty="0" smtClean="0"/>
              <a:t>	</a:t>
            </a:r>
            <a:r>
              <a:rPr lang="en-US" b="1" dirty="0" smtClean="0"/>
              <a:t>Views from outside on our DIME</a:t>
            </a:r>
            <a:r>
              <a:rPr lang="en-US" dirty="0" smtClean="0"/>
              <a:t>*</a:t>
            </a:r>
            <a:endParaRPr lang="en-US" dirty="0"/>
          </a:p>
        </p:txBody>
      </p:sp>
      <p:sp>
        <p:nvSpPr>
          <p:cNvPr id="4" name="Footer Placeholder 3"/>
          <p:cNvSpPr>
            <a:spLocks noGrp="1"/>
          </p:cNvSpPr>
          <p:nvPr>
            <p:ph type="ftr" sz="quarter" idx="11"/>
          </p:nvPr>
        </p:nvSpPr>
        <p:spPr>
          <a:xfrm>
            <a:off x="0" y="6492875"/>
            <a:ext cx="3127920" cy="365125"/>
          </a:xfrm>
        </p:spPr>
        <p:txBody>
          <a:bodyPr/>
          <a:lstStyle/>
          <a:p>
            <a:r>
              <a:rPr lang="en-US" dirty="0" smtClean="0"/>
              <a:t>© 2014 Valuing Voices, Cekan Consulting LLC</a:t>
            </a:r>
            <a:endParaRPr lang="en-US" dirty="0"/>
          </a:p>
        </p:txBody>
      </p:sp>
      <p:sp>
        <p:nvSpPr>
          <p:cNvPr id="5" name="Rectangle 4"/>
          <p:cNvSpPr/>
          <p:nvPr/>
        </p:nvSpPr>
        <p:spPr>
          <a:xfrm>
            <a:off x="216891" y="719832"/>
            <a:ext cx="8469909" cy="6217086"/>
          </a:xfrm>
          <a:prstGeom prst="rect">
            <a:avLst/>
          </a:prstGeom>
        </p:spPr>
        <p:txBody>
          <a:bodyPr wrap="square">
            <a:spAutoFit/>
          </a:bodyPr>
          <a:lstStyle/>
          <a:p>
            <a:pPr>
              <a:buFont typeface="Arial"/>
              <a:buChar char="•"/>
            </a:pPr>
            <a:r>
              <a:rPr lang="en-US" sz="2400" dirty="0" smtClean="0"/>
              <a:t> “We push new ideas, rather than building on what communities have already created…. we must be able to look back and see what they've learned and can sustain themselves.… </a:t>
            </a:r>
            <a:r>
              <a:rPr lang="en-US" sz="2400" b="1" dirty="0" smtClean="0"/>
              <a:t>to show what they've done themselves, and where they think they're taking themselves.   [Sustainability] is an ignored area</a:t>
            </a:r>
            <a:r>
              <a:rPr lang="en-US" sz="2400" dirty="0" smtClean="0"/>
              <a:t>. Challenge is, it's </a:t>
            </a:r>
            <a:r>
              <a:rPr lang="en-US" sz="2400" u="sng" dirty="0" smtClean="0"/>
              <a:t>just</a:t>
            </a:r>
            <a:r>
              <a:rPr lang="en-US" sz="2400" dirty="0" smtClean="0"/>
              <a:t> been gathering numbers for 5 years, 10 years….</a:t>
            </a:r>
          </a:p>
          <a:p>
            <a:pPr>
              <a:buFont typeface="Arial"/>
              <a:buChar char="•"/>
            </a:pPr>
            <a:endParaRPr lang="en-US" sz="2400" dirty="0" smtClean="0"/>
          </a:p>
          <a:p>
            <a:pPr>
              <a:buFontTx/>
              <a:buChar char="•"/>
            </a:pPr>
            <a:r>
              <a:rPr lang="en-US" sz="2400" dirty="0" smtClean="0"/>
              <a:t> We don't have the right feedback system from communities to the NGO world.  </a:t>
            </a:r>
            <a:r>
              <a:rPr lang="en-US" sz="2400" b="1" dirty="0" smtClean="0"/>
              <a:t>It’s the tyranny of deadlines so they "just get their concerns" when go out </a:t>
            </a:r>
            <a:r>
              <a:rPr lang="en-US" sz="2400" dirty="0" smtClean="0"/>
              <a:t>[to the field]</a:t>
            </a:r>
            <a:r>
              <a:rPr lang="en-US" sz="2400" b="1" dirty="0" smtClean="0"/>
              <a:t>…</a:t>
            </a:r>
          </a:p>
          <a:p>
            <a:r>
              <a:rPr lang="en-US" sz="2400" b="1" dirty="0" smtClean="0"/>
              <a:t> </a:t>
            </a:r>
            <a:endParaRPr lang="en-US" sz="2400" dirty="0" smtClean="0"/>
          </a:p>
          <a:p>
            <a:pPr>
              <a:buFontTx/>
              <a:buChar char="•"/>
            </a:pPr>
            <a:r>
              <a:rPr lang="en-US" sz="2400" b="1" dirty="0" smtClean="0"/>
              <a:t>Budgets and timing don't accommodate communities' ability to have time</a:t>
            </a:r>
            <a:r>
              <a:rPr lang="en-US" sz="2400" dirty="0" smtClean="0"/>
              <a:t> gathering together for distilled learning.”</a:t>
            </a:r>
          </a:p>
          <a:p>
            <a:r>
              <a:rPr lang="en-US" sz="2400" i="1" dirty="0" smtClean="0"/>
              <a:t>R.K.  Kenyan Independent Evaluation Professional </a:t>
            </a:r>
          </a:p>
          <a:p>
            <a:r>
              <a:rPr lang="en-US" sz="2400" dirty="0" smtClean="0"/>
              <a:t>(20 yrs)</a:t>
            </a:r>
          </a:p>
          <a:p>
            <a:r>
              <a:rPr lang="en-US" sz="1400" i="1" dirty="0" smtClean="0"/>
              <a:t>								* Design, Implementation, M&amp;E</a:t>
            </a:r>
          </a:p>
          <a:p>
            <a:endParaRPr lang="en-US" sz="2400" dirty="0" smtClean="0"/>
          </a:p>
        </p:txBody>
      </p:sp>
      <p:pic>
        <p:nvPicPr>
          <p:cNvPr id="7" name="Picture 6" descr="tyrannydeadlines.jpeg"/>
          <p:cNvPicPr>
            <a:picLocks noChangeAspect="1"/>
          </p:cNvPicPr>
          <p:nvPr/>
        </p:nvPicPr>
        <p:blipFill>
          <a:blip r:embed="rId2"/>
          <a:stretch>
            <a:fillRect/>
          </a:stretch>
        </p:blipFill>
        <p:spPr>
          <a:xfrm>
            <a:off x="6578600" y="5218556"/>
            <a:ext cx="2565399" cy="16394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Feedback: how right are we?</a:t>
            </a:r>
            <a:endParaRPr lang="en-US" b="1" dirty="0"/>
          </a:p>
        </p:txBody>
      </p:sp>
      <p:sp>
        <p:nvSpPr>
          <p:cNvPr id="4" name="Footer Placeholder 3"/>
          <p:cNvSpPr>
            <a:spLocks noGrp="1"/>
          </p:cNvSpPr>
          <p:nvPr>
            <p:ph type="ftr" sz="quarter" idx="11"/>
          </p:nvPr>
        </p:nvSpPr>
        <p:spPr>
          <a:xfrm>
            <a:off x="3124200" y="6356350"/>
            <a:ext cx="3501978" cy="365125"/>
          </a:xfrm>
        </p:spPr>
        <p:txBody>
          <a:bodyPr/>
          <a:lstStyle/>
          <a:p>
            <a:r>
              <a:rPr lang="en-US" dirty="0" smtClean="0"/>
              <a:t>© 2014 Valuing Voices, Cekan Consulting LLC</a:t>
            </a:r>
            <a:endParaRPr lang="en-US" dirty="0"/>
          </a:p>
        </p:txBody>
      </p:sp>
      <p:pic>
        <p:nvPicPr>
          <p:cNvPr id="5" name="Picture 4" descr="wifiwireslock.jpg"/>
          <p:cNvPicPr>
            <a:picLocks noChangeAspect="1"/>
          </p:cNvPicPr>
          <p:nvPr/>
        </p:nvPicPr>
        <p:blipFill>
          <a:blip r:embed="rId2"/>
          <a:stretch>
            <a:fillRect/>
          </a:stretch>
        </p:blipFill>
        <p:spPr>
          <a:xfrm>
            <a:off x="0" y="4257675"/>
            <a:ext cx="3289300" cy="2463800"/>
          </a:xfrm>
          <a:prstGeom prst="rect">
            <a:avLst/>
          </a:prstGeom>
        </p:spPr>
      </p:pic>
      <p:pic>
        <p:nvPicPr>
          <p:cNvPr id="7" name="Picture 6" descr="SomeoneElseToBlame.jpg"/>
          <p:cNvPicPr>
            <a:picLocks noChangeAspect="1"/>
          </p:cNvPicPr>
          <p:nvPr/>
        </p:nvPicPr>
        <p:blipFill>
          <a:blip r:embed="rId3"/>
          <a:stretch>
            <a:fillRect/>
          </a:stretch>
        </p:blipFill>
        <p:spPr>
          <a:xfrm>
            <a:off x="5230531" y="1041400"/>
            <a:ext cx="3913469" cy="2387600"/>
          </a:xfrm>
          <a:prstGeom prst="rect">
            <a:avLst/>
          </a:prstGeom>
        </p:spPr>
      </p:pic>
      <p:sp>
        <p:nvSpPr>
          <p:cNvPr id="8" name="TextBox 7"/>
          <p:cNvSpPr txBox="1"/>
          <p:nvPr/>
        </p:nvSpPr>
        <p:spPr>
          <a:xfrm>
            <a:off x="163454" y="1143000"/>
            <a:ext cx="5645454" cy="1938992"/>
          </a:xfrm>
          <a:prstGeom prst="rect">
            <a:avLst/>
          </a:prstGeom>
          <a:noFill/>
        </p:spPr>
        <p:txBody>
          <a:bodyPr wrap="square" rtlCol="0">
            <a:spAutoFit/>
          </a:bodyPr>
          <a:lstStyle/>
          <a:p>
            <a:pPr>
              <a:buFontTx/>
              <a:buChar char="•"/>
            </a:pPr>
            <a:r>
              <a:rPr lang="en-US" sz="2400" b="1" dirty="0" smtClean="0"/>
              <a:t> Sustainability Evaluation:</a:t>
            </a:r>
          </a:p>
          <a:p>
            <a:endParaRPr lang="en-US" sz="2400" dirty="0" smtClean="0"/>
          </a:p>
          <a:p>
            <a:pPr lvl="1">
              <a:buFontTx/>
              <a:buChar char="•"/>
            </a:pPr>
            <a:r>
              <a:rPr lang="en-US" sz="2400" dirty="0" smtClean="0"/>
              <a:t> What’s so Right you have to celebrate? </a:t>
            </a:r>
          </a:p>
          <a:p>
            <a:pPr lvl="1">
              <a:buFontTx/>
              <a:buChar char="•"/>
            </a:pPr>
            <a:r>
              <a:rPr lang="en-US" sz="2400" dirty="0" smtClean="0"/>
              <a:t> What’s so Wrong you want to scream?</a:t>
            </a:r>
            <a:endParaRPr lang="en-US" sz="2400" dirty="0"/>
          </a:p>
        </p:txBody>
      </p:sp>
      <p:sp>
        <p:nvSpPr>
          <p:cNvPr id="10" name="TextBox 9"/>
          <p:cNvSpPr txBox="1"/>
          <p:nvPr/>
        </p:nvSpPr>
        <p:spPr>
          <a:xfrm>
            <a:off x="4073779" y="4257675"/>
            <a:ext cx="4613021" cy="1846659"/>
          </a:xfrm>
          <a:prstGeom prst="rect">
            <a:avLst/>
          </a:prstGeom>
          <a:noFill/>
        </p:spPr>
        <p:txBody>
          <a:bodyPr wrap="square" rtlCol="0">
            <a:spAutoFit/>
          </a:bodyPr>
          <a:lstStyle/>
          <a:p>
            <a:pPr>
              <a:buFontTx/>
              <a:buChar char="•"/>
            </a:pPr>
            <a:r>
              <a:rPr lang="en-US" sz="2400" dirty="0" smtClean="0"/>
              <a:t> Where is data capture, project learning and knowledge retention and sharing being done Well?</a:t>
            </a:r>
          </a:p>
          <a:p>
            <a:pPr>
              <a:buFontTx/>
              <a:buChar char="•"/>
            </a:pPr>
            <a:r>
              <a:rPr lang="en-US" sz="2400" dirty="0" smtClean="0"/>
              <a:t> Where is it Worse than we think?</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Be Done?</a:t>
            </a:r>
            <a:endParaRPr lang="en-US" b="1" dirty="0"/>
          </a:p>
        </p:txBody>
      </p:sp>
      <p:sp>
        <p:nvSpPr>
          <p:cNvPr id="4" name="Footer Placeholder 3"/>
          <p:cNvSpPr>
            <a:spLocks noGrp="1"/>
          </p:cNvSpPr>
          <p:nvPr>
            <p:ph type="ftr" sz="quarter" idx="11"/>
          </p:nvPr>
        </p:nvSpPr>
        <p:spPr>
          <a:xfrm>
            <a:off x="3124199" y="6356350"/>
            <a:ext cx="3445933" cy="365125"/>
          </a:xfrm>
        </p:spPr>
        <p:txBody>
          <a:bodyPr/>
          <a:lstStyle/>
          <a:p>
            <a:r>
              <a:rPr lang="en-US" dirty="0" smtClean="0"/>
              <a:t>© 2014 Valuing Voices, Cekan Consulting LLC</a:t>
            </a:r>
            <a:endParaRPr lang="en-US" dirty="0"/>
          </a:p>
        </p:txBody>
      </p:sp>
      <p:pic>
        <p:nvPicPr>
          <p:cNvPr id="5" name="Picture 4" descr="nowwhat.jpeg"/>
          <p:cNvPicPr>
            <a:picLocks noChangeAspect="1"/>
          </p:cNvPicPr>
          <p:nvPr/>
        </p:nvPicPr>
        <p:blipFill>
          <a:blip r:embed="rId2"/>
          <a:stretch>
            <a:fillRect/>
          </a:stretch>
        </p:blipFill>
        <p:spPr>
          <a:xfrm>
            <a:off x="457201" y="1417638"/>
            <a:ext cx="8229599" cy="49387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implicity.issacademy_com.jpg"/>
          <p:cNvPicPr>
            <a:picLocks noChangeAspect="1"/>
          </p:cNvPicPr>
          <p:nvPr/>
        </p:nvPicPr>
        <p:blipFill>
          <a:blip r:embed="rId2"/>
          <a:stretch>
            <a:fillRect/>
          </a:stretch>
        </p:blipFill>
        <p:spPr>
          <a:xfrm>
            <a:off x="4303059" y="3596402"/>
            <a:ext cx="4840940" cy="3261598"/>
          </a:xfrm>
          <a:prstGeom prst="rect">
            <a:avLst/>
          </a:prstGeom>
        </p:spPr>
      </p:pic>
      <p:sp>
        <p:nvSpPr>
          <p:cNvPr id="5" name="Footer Placeholder 5"/>
          <p:cNvSpPr>
            <a:spLocks noGrp="1"/>
          </p:cNvSpPr>
          <p:nvPr>
            <p:ph type="ftr" sz="quarter" idx="11"/>
          </p:nvPr>
        </p:nvSpPr>
        <p:spPr>
          <a:xfrm>
            <a:off x="884089" y="6535271"/>
            <a:ext cx="3418970" cy="322729"/>
          </a:xfrm>
        </p:spPr>
        <p:txBody>
          <a:bodyPr/>
          <a:lstStyle/>
          <a:p>
            <a:r>
              <a:rPr lang="en-US" dirty="0" smtClean="0"/>
              <a:t>© 2014 Valuing Voices, Cekan Consulting LLC</a:t>
            </a:r>
            <a:endParaRPr lang="en-US" dirty="0"/>
          </a:p>
        </p:txBody>
      </p:sp>
      <p:sp>
        <p:nvSpPr>
          <p:cNvPr id="9" name="Content Placeholder 2"/>
          <p:cNvSpPr>
            <a:spLocks noGrp="1"/>
          </p:cNvSpPr>
          <p:nvPr>
            <p:ph idx="1"/>
          </p:nvPr>
        </p:nvSpPr>
        <p:spPr>
          <a:xfrm>
            <a:off x="-1" y="160277"/>
            <a:ext cx="8693919" cy="6196073"/>
          </a:xfrm>
        </p:spPr>
        <p:txBody>
          <a:bodyPr>
            <a:normAutofit fontScale="92500" lnSpcReduction="10000"/>
          </a:bodyPr>
          <a:lstStyle/>
          <a:p>
            <a:pPr algn="ctr">
              <a:buNone/>
            </a:pPr>
            <a:r>
              <a:rPr lang="en-US" sz="4800" b="1" dirty="0" smtClean="0"/>
              <a:t>Rarely is there a problem for which there is such a clear solution:</a:t>
            </a:r>
            <a:endParaRPr lang="en-US" b="1" dirty="0" smtClean="0"/>
          </a:p>
          <a:p>
            <a:r>
              <a:rPr lang="en-US" dirty="0" smtClean="0"/>
              <a:t>Shockingly, 99% of development projects are not evaluated for sustainability after close-out. (We’ve researched AEA, World Bank, USAID, EU databases…)</a:t>
            </a:r>
          </a:p>
          <a:p>
            <a:r>
              <a:rPr lang="en-US" b="1" dirty="0" smtClean="0"/>
              <a:t>Ask </a:t>
            </a:r>
            <a:r>
              <a:rPr lang="en-US" b="1" i="1" dirty="0" smtClean="0"/>
              <a:t>Communities </a:t>
            </a:r>
            <a:r>
              <a:rPr lang="en-US" b="1" dirty="0" smtClean="0"/>
              <a:t>what has worked best in international development, what they want more of, and </a:t>
            </a:r>
            <a:r>
              <a:rPr lang="en-US" b="1" i="1" dirty="0" smtClean="0"/>
              <a:t>can sustain themselves</a:t>
            </a:r>
          </a:p>
          <a:p>
            <a:endParaRPr lang="en-US" dirty="0" smtClean="0"/>
          </a:p>
          <a:p>
            <a:r>
              <a:rPr lang="en-US" dirty="0" smtClean="0"/>
              <a:t>Do that everywhere. </a:t>
            </a:r>
          </a:p>
          <a:p>
            <a:r>
              <a:rPr lang="en-US" dirty="0" smtClean="0"/>
              <a:t>That’s SUSTAINABILITY</a:t>
            </a:r>
          </a:p>
          <a:p>
            <a:pPr>
              <a:buFontTx/>
              <a:buChar char="•"/>
            </a:pPr>
            <a:r>
              <a:rPr lang="en-US" dirty="0" smtClean="0"/>
              <a:t>Tell Others, Learn, Repeat.</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16923"/>
          </a:xfrm>
        </p:spPr>
        <p:txBody>
          <a:bodyPr>
            <a:normAutofit fontScale="90000"/>
          </a:bodyPr>
          <a:lstStyle/>
          <a:p>
            <a:r>
              <a:rPr lang="en-US" b="1" dirty="0" smtClean="0"/>
              <a:t>Why do we fund – and evaluate-  international development projects</a:t>
            </a:r>
            <a:r>
              <a:rPr lang="en-US" dirty="0" smtClean="0"/>
              <a:t>?	</a:t>
            </a:r>
            <a:endParaRPr lang="en-US" dirty="0"/>
          </a:p>
        </p:txBody>
      </p:sp>
      <p:sp>
        <p:nvSpPr>
          <p:cNvPr id="4" name="Footer Placeholder 3"/>
          <p:cNvSpPr>
            <a:spLocks noGrp="1"/>
          </p:cNvSpPr>
          <p:nvPr>
            <p:ph type="ftr" sz="quarter" idx="11"/>
          </p:nvPr>
        </p:nvSpPr>
        <p:spPr>
          <a:xfrm>
            <a:off x="0" y="6492875"/>
            <a:ext cx="3263900" cy="365125"/>
          </a:xfrm>
        </p:spPr>
        <p:txBody>
          <a:bodyPr/>
          <a:lstStyle/>
          <a:p>
            <a:r>
              <a:rPr lang="en-US" dirty="0" smtClean="0"/>
              <a:t>© 2014 Valuing Voices, Cekan Consulting LLC</a:t>
            </a:r>
            <a:endParaRPr lang="en-US" dirty="0"/>
          </a:p>
        </p:txBody>
      </p:sp>
      <p:pic>
        <p:nvPicPr>
          <p:cNvPr id="6" name="Picture 5" descr="heartStethescope.jpg"/>
          <p:cNvPicPr>
            <a:picLocks noChangeAspect="1"/>
          </p:cNvPicPr>
          <p:nvPr/>
        </p:nvPicPr>
        <p:blipFill>
          <a:blip r:embed="rId2"/>
          <a:stretch>
            <a:fillRect/>
          </a:stretch>
        </p:blipFill>
        <p:spPr>
          <a:xfrm>
            <a:off x="0" y="1691560"/>
            <a:ext cx="3080481" cy="4287457"/>
          </a:xfrm>
          <a:prstGeom prst="rect">
            <a:avLst/>
          </a:prstGeom>
        </p:spPr>
      </p:pic>
      <p:sp>
        <p:nvSpPr>
          <p:cNvPr id="9" name="TextBox 8"/>
          <p:cNvSpPr txBox="1"/>
          <p:nvPr/>
        </p:nvSpPr>
        <p:spPr>
          <a:xfrm>
            <a:off x="3124200" y="1401330"/>
            <a:ext cx="5778500" cy="5539978"/>
          </a:xfrm>
          <a:prstGeom prst="rect">
            <a:avLst/>
          </a:prstGeom>
          <a:noFill/>
        </p:spPr>
        <p:txBody>
          <a:bodyPr wrap="square" rtlCol="0">
            <a:spAutoFit/>
          </a:bodyPr>
          <a:lstStyle/>
          <a:p>
            <a:r>
              <a:rPr lang="en-US" sz="2400" dirty="0" smtClean="0"/>
              <a:t>We may want to: </a:t>
            </a:r>
          </a:p>
          <a:p>
            <a:r>
              <a:rPr lang="en-US" sz="2400" dirty="0" smtClean="0"/>
              <a:t>1) Fulfill a </a:t>
            </a:r>
            <a:r>
              <a:rPr lang="en-US" sz="2400" b="1" dirty="0" smtClean="0"/>
              <a:t>mandate</a:t>
            </a:r>
            <a:r>
              <a:rPr lang="en-US" sz="2400" dirty="0" smtClean="0"/>
              <a:t>: </a:t>
            </a:r>
          </a:p>
          <a:p>
            <a:pPr lvl="1">
              <a:buFontTx/>
              <a:buChar char="•"/>
            </a:pPr>
            <a:r>
              <a:rPr lang="en-US" sz="2400" b="1" dirty="0" smtClean="0"/>
              <a:t>Make the world a better place </a:t>
            </a:r>
            <a:r>
              <a:rPr lang="en-US" sz="2400" dirty="0" smtClean="0"/>
              <a:t>by providing much-needed funding and expertise to the needy</a:t>
            </a:r>
          </a:p>
          <a:p>
            <a:pPr lvl="1">
              <a:buFontTx/>
              <a:buChar char="•"/>
            </a:pPr>
            <a:r>
              <a:rPr lang="en-US" sz="2400" dirty="0" smtClean="0"/>
              <a:t> Prove </a:t>
            </a:r>
            <a:r>
              <a:rPr lang="en-US" sz="2400" b="1" dirty="0" smtClean="0"/>
              <a:t>we spent taxpayer funds well</a:t>
            </a:r>
          </a:p>
          <a:p>
            <a:r>
              <a:rPr lang="en-US" sz="2400" dirty="0" smtClean="0"/>
              <a:t>2) P</a:t>
            </a:r>
            <a:r>
              <a:rPr lang="en-US" sz="2400" b="1" dirty="0" smtClean="0"/>
              <a:t>rove we did a great job…</a:t>
            </a:r>
          </a:p>
          <a:p>
            <a:pPr marL="457200" lvl="2">
              <a:buFontTx/>
              <a:buChar char="•"/>
            </a:pPr>
            <a:r>
              <a:rPr lang="en-US" sz="2400" dirty="0" smtClean="0"/>
              <a:t> we were successful in using our inputs and outputs for sustained outcomes and impacts – or not</a:t>
            </a:r>
            <a:endParaRPr lang="en-US" sz="2400" b="1" dirty="0" smtClean="0"/>
          </a:p>
          <a:p>
            <a:r>
              <a:rPr lang="en-US" sz="2400" dirty="0" smtClean="0"/>
              <a:t>3) </a:t>
            </a:r>
            <a:r>
              <a:rPr lang="en-US" sz="2400" b="1" dirty="0" smtClean="0"/>
              <a:t>… or learn from where we haven’t</a:t>
            </a:r>
            <a:r>
              <a:rPr lang="en-US" sz="2400" dirty="0" smtClean="0"/>
              <a:t>? </a:t>
            </a:r>
          </a:p>
          <a:p>
            <a:endParaRPr lang="en-US" sz="2400" dirty="0" smtClean="0"/>
          </a:p>
          <a:p>
            <a:r>
              <a:rPr lang="en-US" sz="2400" dirty="0" smtClean="0"/>
              <a:t>4) Why else? ___________________</a:t>
            </a:r>
          </a:p>
          <a:p>
            <a:r>
              <a:rPr lang="en-US" sz="2400" dirty="0" smtClean="0"/>
              <a:t>How could we make aid </a:t>
            </a:r>
            <a:r>
              <a:rPr lang="en-US" sz="2400" b="1" dirty="0" smtClean="0"/>
              <a:t>more </a:t>
            </a:r>
            <a:r>
              <a:rPr lang="en-US" sz="2400" b="1" u="sng" dirty="0" smtClean="0"/>
              <a:t>sustainable</a:t>
            </a:r>
            <a:r>
              <a:rPr lang="en-US" sz="2400" dirty="0" smtClean="0"/>
              <a:t>?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0" y="5801566"/>
            <a:ext cx="1557719" cy="1024769"/>
          </a:xfrm>
        </p:spPr>
        <p:txBody>
          <a:bodyPr/>
          <a:lstStyle/>
          <a:p>
            <a:r>
              <a:rPr lang="en-US" dirty="0" smtClean="0"/>
              <a:t>© 2014 Valuing Voices, Cekan Consulting LLC</a:t>
            </a:r>
            <a:endParaRPr lang="en-US" dirty="0"/>
          </a:p>
        </p:txBody>
      </p:sp>
      <p:sp>
        <p:nvSpPr>
          <p:cNvPr id="7" name="TextBox 6"/>
          <p:cNvSpPr txBox="1"/>
          <p:nvPr/>
        </p:nvSpPr>
        <p:spPr>
          <a:xfrm>
            <a:off x="1751263" y="0"/>
            <a:ext cx="5614737" cy="646331"/>
          </a:xfrm>
          <a:prstGeom prst="rect">
            <a:avLst/>
          </a:prstGeom>
          <a:noFill/>
        </p:spPr>
        <p:txBody>
          <a:bodyPr wrap="square" rtlCol="0">
            <a:spAutoFit/>
          </a:bodyPr>
          <a:lstStyle/>
          <a:p>
            <a:r>
              <a:rPr lang="en-US" sz="3600" b="1" dirty="0" smtClean="0">
                <a:latin typeface="+mj-lt"/>
              </a:rPr>
              <a:t>Self-Sustainability Impact</a:t>
            </a:r>
            <a:endParaRPr lang="en-US" sz="2400" b="1" dirty="0">
              <a:latin typeface="+mj-lt"/>
            </a:endParaRPr>
          </a:p>
        </p:txBody>
      </p:sp>
      <p:pic>
        <p:nvPicPr>
          <p:cNvPr id="8" name="Picture 7"/>
          <p:cNvPicPr>
            <a:picLocks noChangeAspect="1"/>
          </p:cNvPicPr>
          <p:nvPr/>
        </p:nvPicPr>
        <p:blipFill>
          <a:blip r:embed="rId2"/>
          <a:stretch>
            <a:fillRect/>
          </a:stretch>
        </p:blipFill>
        <p:spPr>
          <a:xfrm>
            <a:off x="1557719" y="3634208"/>
            <a:ext cx="6391825" cy="3223792"/>
          </a:xfrm>
          <a:prstGeom prst="rect">
            <a:avLst/>
          </a:prstGeom>
        </p:spPr>
      </p:pic>
      <p:sp>
        <p:nvSpPr>
          <p:cNvPr id="9" name="Rectangle 8"/>
          <p:cNvSpPr/>
          <p:nvPr/>
        </p:nvSpPr>
        <p:spPr>
          <a:xfrm>
            <a:off x="2547247" y="2414706"/>
            <a:ext cx="4818753" cy="1015663"/>
          </a:xfrm>
          <a:prstGeom prst="rect">
            <a:avLst/>
          </a:prstGeom>
        </p:spPr>
        <p:txBody>
          <a:bodyPr wrap="square">
            <a:spAutoFit/>
          </a:bodyPr>
          <a:lstStyle/>
          <a:p>
            <a:r>
              <a:rPr lang="en-US" sz="2000" dirty="0" smtClean="0"/>
              <a:t>VALUING VOICES evaluated self-sustainability of ERCS food security project through Community Participatory M&amp;E</a:t>
            </a:r>
          </a:p>
        </p:txBody>
      </p:sp>
      <p:sp>
        <p:nvSpPr>
          <p:cNvPr id="10" name="TextBox 9"/>
          <p:cNvSpPr txBox="1"/>
          <p:nvPr/>
        </p:nvSpPr>
        <p:spPr>
          <a:xfrm>
            <a:off x="317515" y="646332"/>
            <a:ext cx="8590553" cy="1384995"/>
          </a:xfrm>
          <a:prstGeom prst="rect">
            <a:avLst/>
          </a:prstGeom>
          <a:noFill/>
        </p:spPr>
        <p:txBody>
          <a:bodyPr wrap="square" rtlCol="0">
            <a:spAutoFit/>
          </a:bodyPr>
          <a:lstStyle/>
          <a:p>
            <a:r>
              <a:rPr lang="en-US" sz="2800" b="1" dirty="0" smtClean="0"/>
              <a:t>CURRENTLY </a:t>
            </a:r>
            <a:r>
              <a:rPr lang="en-US" sz="2800" b="1" i="1" dirty="0" smtClean="0"/>
              <a:t>NO ONE </a:t>
            </a:r>
            <a:r>
              <a:rPr lang="en-US" sz="2800" b="1" dirty="0" smtClean="0"/>
              <a:t>SYSTEMATICALLY, REPEATEDLY  RETURNS TO EVALUATE POST-PROJECT SUSTAINABILITY…. But communities know what works</a:t>
            </a:r>
            <a:endParaRPr lang="en-US" sz="2800" dirty="0"/>
          </a:p>
        </p:txBody>
      </p:sp>
      <p:sp>
        <p:nvSpPr>
          <p:cNvPr id="11" name="Frame 10"/>
          <p:cNvSpPr/>
          <p:nvPr/>
        </p:nvSpPr>
        <p:spPr>
          <a:xfrm>
            <a:off x="2366211" y="2172777"/>
            <a:ext cx="4999789" cy="146143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25500"/>
          </a:xfrm>
        </p:spPr>
        <p:txBody>
          <a:bodyPr>
            <a:noAutofit/>
          </a:bodyPr>
          <a:lstStyle/>
          <a:p>
            <a:r>
              <a:rPr lang="en-US" sz="3600" b="1" dirty="0" smtClean="0"/>
              <a:t>Accountability to our True Clients</a:t>
            </a:r>
            <a:endParaRPr lang="en-US" sz="3600" b="1" dirty="0"/>
          </a:p>
        </p:txBody>
      </p:sp>
      <p:pic>
        <p:nvPicPr>
          <p:cNvPr id="5" name="Content Placeholder 4" descr="African seedlings.jpg"/>
          <p:cNvPicPr>
            <a:picLocks noGrp="1" noChangeAspect="1"/>
          </p:cNvPicPr>
          <p:nvPr>
            <p:ph idx="1"/>
          </p:nvPr>
        </p:nvPicPr>
        <p:blipFill>
          <a:blip r:embed="rId2"/>
          <a:srcRect l="-47549" r="-47549"/>
          <a:stretch>
            <a:fillRect/>
          </a:stretch>
        </p:blipFill>
        <p:spPr>
          <a:xfrm>
            <a:off x="-1263274" y="960351"/>
            <a:ext cx="4881104" cy="4911663"/>
          </a:xfrm>
        </p:spPr>
      </p:pic>
      <p:sp>
        <p:nvSpPr>
          <p:cNvPr id="4" name="Footer Placeholder 3"/>
          <p:cNvSpPr>
            <a:spLocks noGrp="1"/>
          </p:cNvSpPr>
          <p:nvPr>
            <p:ph type="ftr" sz="quarter" idx="11"/>
          </p:nvPr>
        </p:nvSpPr>
        <p:spPr>
          <a:xfrm>
            <a:off x="172616" y="6492875"/>
            <a:ext cx="2029983" cy="365125"/>
          </a:xfrm>
        </p:spPr>
        <p:txBody>
          <a:bodyPr/>
          <a:lstStyle/>
          <a:p>
            <a:r>
              <a:rPr lang="en-US" dirty="0" smtClean="0"/>
              <a:t>© 2014 Valuing Voices, Cekan Consulting LLC</a:t>
            </a:r>
            <a:endParaRPr lang="en-US" dirty="0"/>
          </a:p>
        </p:txBody>
      </p:sp>
      <p:pic>
        <p:nvPicPr>
          <p:cNvPr id="8" name="Picture 2"/>
          <p:cNvPicPr>
            <a:picLocks noChangeAspect="1" noChangeArrowheads="1"/>
          </p:cNvPicPr>
          <p:nvPr/>
        </p:nvPicPr>
        <p:blipFill>
          <a:blip r:embed="rId3"/>
          <a:srcRect/>
          <a:stretch>
            <a:fillRect/>
          </a:stretch>
        </p:blipFill>
        <p:spPr bwMode="auto">
          <a:xfrm>
            <a:off x="-15171006" y="5567214"/>
            <a:ext cx="10514013" cy="7339013"/>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15018606" y="5719614"/>
            <a:ext cx="10514013" cy="7339013"/>
          </a:xfrm>
          <a:prstGeom prst="rect">
            <a:avLst/>
          </a:prstGeom>
          <a:noFill/>
          <a:ln w="9525">
            <a:noFill/>
            <a:miter lim="800000"/>
            <a:headEnd/>
            <a:tailEnd/>
          </a:ln>
          <a:effectLst/>
        </p:spPr>
      </p:pic>
      <p:pic>
        <p:nvPicPr>
          <p:cNvPr id="10" name="Picture 2"/>
          <p:cNvPicPr>
            <a:picLocks noChangeAspect="1" noChangeArrowheads="1"/>
          </p:cNvPicPr>
          <p:nvPr/>
        </p:nvPicPr>
        <p:blipFill>
          <a:blip r:embed="rId3"/>
          <a:srcRect/>
          <a:stretch>
            <a:fillRect/>
          </a:stretch>
        </p:blipFill>
        <p:spPr bwMode="auto">
          <a:xfrm>
            <a:off x="-14866206" y="5872014"/>
            <a:ext cx="10514013" cy="7339013"/>
          </a:xfrm>
          <a:prstGeom prst="rect">
            <a:avLst/>
          </a:prstGeom>
          <a:noFill/>
          <a:ln w="9525">
            <a:noFill/>
            <a:miter lim="800000"/>
            <a:headEnd/>
            <a:tailEnd/>
          </a:ln>
          <a:effectLst/>
        </p:spPr>
      </p:pic>
      <p:pic>
        <p:nvPicPr>
          <p:cNvPr id="11" name="Picture 10"/>
          <p:cNvPicPr>
            <a:picLocks noChangeAspect="1"/>
          </p:cNvPicPr>
          <p:nvPr/>
        </p:nvPicPr>
        <p:blipFill>
          <a:blip r:embed="rId4"/>
          <a:stretch>
            <a:fillRect/>
          </a:stretch>
        </p:blipFill>
        <p:spPr>
          <a:xfrm>
            <a:off x="2524147" y="1603460"/>
            <a:ext cx="6619854" cy="5254540"/>
          </a:xfrm>
          <a:prstGeom prst="rect">
            <a:avLst/>
          </a:prstGeom>
        </p:spPr>
      </p:pic>
      <p:sp>
        <p:nvSpPr>
          <p:cNvPr id="12" name="TextBox 11"/>
          <p:cNvSpPr txBox="1"/>
          <p:nvPr/>
        </p:nvSpPr>
        <p:spPr>
          <a:xfrm>
            <a:off x="3617830" y="825501"/>
            <a:ext cx="5029039" cy="646331"/>
          </a:xfrm>
          <a:prstGeom prst="rect">
            <a:avLst/>
          </a:prstGeom>
          <a:noFill/>
        </p:spPr>
        <p:txBody>
          <a:bodyPr wrap="square" rtlCol="0">
            <a:spAutoFit/>
          </a:bodyPr>
          <a:lstStyle/>
          <a:p>
            <a:r>
              <a:rPr lang="en-US" dirty="0" smtClean="0"/>
              <a:t>This is what communities will measure themselves in Ethiopian Red Cross’ Tigray food security project: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648955"/>
          </a:xfrm>
        </p:spPr>
        <p:txBody>
          <a:bodyPr>
            <a:normAutofit/>
          </a:bodyPr>
          <a:lstStyle/>
          <a:p>
            <a:r>
              <a:rPr lang="en-US" sz="3600" b="1" dirty="0" smtClean="0"/>
              <a:t>LWR Niger post-project unexpected impacts</a:t>
            </a:r>
            <a:endParaRPr lang="en-US" sz="3600" b="1" dirty="0"/>
          </a:p>
        </p:txBody>
      </p:sp>
      <p:sp>
        <p:nvSpPr>
          <p:cNvPr id="3" name="Content Placeholder 2"/>
          <p:cNvSpPr>
            <a:spLocks noGrp="1"/>
          </p:cNvSpPr>
          <p:nvPr>
            <p:ph idx="1"/>
          </p:nvPr>
        </p:nvSpPr>
        <p:spPr>
          <a:xfrm>
            <a:off x="457200" y="923594"/>
            <a:ext cx="8686800" cy="5432756"/>
          </a:xfrm>
        </p:spPr>
        <p:txBody>
          <a:bodyPr>
            <a:normAutofit fontScale="92500" lnSpcReduction="10000"/>
          </a:bodyPr>
          <a:lstStyle/>
          <a:p>
            <a:r>
              <a:rPr lang="en-US" dirty="0" smtClean="0"/>
              <a:t>Food security/ Livelihood/ Resilience project: sheep distribution, fodder, wells, peaceful transhumance for 500 women post-drought</a:t>
            </a:r>
          </a:p>
          <a:p>
            <a:pPr>
              <a:buNone/>
            </a:pPr>
            <a:r>
              <a:rPr lang="en-US" u="sng" dirty="0" smtClean="0"/>
              <a:t>Expected findings:</a:t>
            </a:r>
          </a:p>
          <a:p>
            <a:r>
              <a:rPr lang="en-US" dirty="0" smtClean="0"/>
              <a:t>Variable impacts on women’s economic benefits</a:t>
            </a:r>
          </a:p>
          <a:p>
            <a:r>
              <a:rPr lang="en-US" dirty="0" smtClean="0"/>
              <a:t>Great impact on time gain from wells for income generation.</a:t>
            </a:r>
          </a:p>
          <a:p>
            <a:pPr>
              <a:buNone/>
            </a:pPr>
            <a:r>
              <a:rPr lang="en-US" u="sng" dirty="0" smtClean="0"/>
              <a:t>Shocker:</a:t>
            </a:r>
          </a:p>
          <a:p>
            <a:r>
              <a:rPr lang="en-US" dirty="0" smtClean="0"/>
              <a:t>Decreased domestic </a:t>
            </a:r>
          </a:p>
          <a:p>
            <a:pPr>
              <a:buNone/>
            </a:pPr>
            <a:r>
              <a:rPr lang="en-US" dirty="0" smtClean="0"/>
              <a:t>violence from</a:t>
            </a:r>
            <a:r>
              <a:rPr lang="en-US" dirty="0" smtClean="0"/>
              <a:t> wells </a:t>
            </a:r>
          </a:p>
          <a:p>
            <a:pPr>
              <a:buNone/>
            </a:pPr>
            <a:r>
              <a:rPr lang="en-US" sz="2162" dirty="0" smtClean="0"/>
              <a:t>(“our husbands don’t beat us </a:t>
            </a:r>
          </a:p>
          <a:p>
            <a:pPr>
              <a:buNone/>
            </a:pPr>
            <a:r>
              <a:rPr lang="en-US" sz="2162" dirty="0" smtClean="0"/>
              <a:t>anymore”)</a:t>
            </a:r>
            <a:endParaRPr lang="en-US" sz="2162" dirty="0"/>
          </a:p>
        </p:txBody>
      </p:sp>
      <p:sp>
        <p:nvSpPr>
          <p:cNvPr id="4" name="Footer Placeholder 3"/>
          <p:cNvSpPr>
            <a:spLocks noGrp="1"/>
          </p:cNvSpPr>
          <p:nvPr>
            <p:ph type="ftr" sz="quarter" idx="11"/>
          </p:nvPr>
        </p:nvSpPr>
        <p:spPr>
          <a:xfrm>
            <a:off x="0" y="6356350"/>
            <a:ext cx="3223038" cy="365125"/>
          </a:xfrm>
        </p:spPr>
        <p:txBody>
          <a:bodyPr/>
          <a:lstStyle/>
          <a:p>
            <a:r>
              <a:rPr lang="en-US" dirty="0" smtClean="0"/>
              <a:t>© 2014 Valuing Voices, Cekan Consulting LLC</a:t>
            </a:r>
            <a:endParaRPr lang="en-US" dirty="0"/>
          </a:p>
        </p:txBody>
      </p:sp>
      <p:pic>
        <p:nvPicPr>
          <p:cNvPr id="6" name="Picture 5" descr="LWR-Africa-Niger.jpg"/>
          <p:cNvPicPr>
            <a:picLocks noChangeAspect="1"/>
          </p:cNvPicPr>
          <p:nvPr/>
        </p:nvPicPr>
        <p:blipFill>
          <a:blip r:embed="rId2"/>
          <a:stretch>
            <a:fillRect/>
          </a:stretch>
        </p:blipFill>
        <p:spPr>
          <a:xfrm>
            <a:off x="4259289" y="4284446"/>
            <a:ext cx="4884711" cy="257355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9374"/>
          </a:xfrm>
        </p:spPr>
        <p:txBody>
          <a:bodyPr/>
          <a:lstStyle/>
          <a:p>
            <a:r>
              <a:rPr lang="en-US" b="1" dirty="0" smtClean="0"/>
              <a:t>Great ex-post Catalysts</a:t>
            </a:r>
            <a:endParaRPr lang="en-US" b="1" dirty="0"/>
          </a:p>
        </p:txBody>
      </p:sp>
      <p:sp>
        <p:nvSpPr>
          <p:cNvPr id="4" name="Footer Placeholder 3"/>
          <p:cNvSpPr>
            <a:spLocks noGrp="1"/>
          </p:cNvSpPr>
          <p:nvPr>
            <p:ph type="ftr" sz="quarter" idx="11"/>
          </p:nvPr>
        </p:nvSpPr>
        <p:spPr>
          <a:xfrm>
            <a:off x="182026" y="6492875"/>
            <a:ext cx="3137350" cy="365125"/>
          </a:xfrm>
        </p:spPr>
        <p:txBody>
          <a:bodyPr/>
          <a:lstStyle/>
          <a:p>
            <a:r>
              <a:rPr lang="en-US" dirty="0" smtClean="0"/>
              <a:t>© 2014 Valuing Voices, Cekan Consulting LLC</a:t>
            </a:r>
            <a:endParaRPr lang="en-US" dirty="0"/>
          </a:p>
        </p:txBody>
      </p:sp>
      <p:graphicFrame>
        <p:nvGraphicFramePr>
          <p:cNvPr id="9" name="Table 8"/>
          <p:cNvGraphicFramePr>
            <a:graphicFrameLocks noGrp="1"/>
          </p:cNvGraphicFramePr>
          <p:nvPr/>
        </p:nvGraphicFramePr>
        <p:xfrm>
          <a:off x="681492" y="929374"/>
          <a:ext cx="8005308" cy="5563502"/>
        </p:xfrm>
        <a:graphic>
          <a:graphicData uri="http://schemas.openxmlformats.org/drawingml/2006/table">
            <a:tbl>
              <a:tblPr firstRow="1" bandRow="1">
                <a:tableStyleId>{5C22544A-7EE6-4342-B048-85BDC9FD1C3A}</a:tableStyleId>
              </a:tblPr>
              <a:tblGrid>
                <a:gridCol w="2896342"/>
                <a:gridCol w="5108966"/>
              </a:tblGrid>
              <a:tr h="488144">
                <a:tc>
                  <a:txBody>
                    <a:bodyPr/>
                    <a:lstStyle/>
                    <a:p>
                      <a:r>
                        <a:rPr lang="en-US" dirty="0" smtClean="0"/>
                        <a:t>Organization</a:t>
                      </a:r>
                      <a:endParaRPr lang="en-US" dirty="0"/>
                    </a:p>
                  </a:txBody>
                  <a:tcPr/>
                </a:tc>
                <a:tc>
                  <a:txBody>
                    <a:bodyPr/>
                    <a:lstStyle/>
                    <a:p>
                      <a:r>
                        <a:rPr lang="en-US" dirty="0" smtClean="0"/>
                        <a:t>Project(s)</a:t>
                      </a:r>
                      <a:endParaRPr lang="en-US" dirty="0"/>
                    </a:p>
                  </a:txBody>
                  <a:tcPr/>
                </a:tc>
              </a:tr>
              <a:tr h="1203642">
                <a:tc>
                  <a:txBody>
                    <a:bodyPr/>
                    <a:lstStyle/>
                    <a:p>
                      <a:r>
                        <a:rPr lang="en-US" sz="1800" dirty="0" smtClean="0"/>
                        <a:t>US Mercy Corps </a:t>
                      </a:r>
                      <a:endParaRPr lang="en-US" dirty="0"/>
                    </a:p>
                  </a:txBody>
                  <a:tcPr/>
                </a:tc>
                <a:tc>
                  <a:txBody>
                    <a:bodyPr/>
                    <a:lstStyle/>
                    <a:p>
                      <a:r>
                        <a:rPr lang="en-US" sz="1800" dirty="0" smtClean="0"/>
                        <a:t>MILK Program in Niger; </a:t>
                      </a:r>
                    </a:p>
                    <a:p>
                      <a:r>
                        <a:rPr lang="en-US" sz="1800" dirty="0" smtClean="0"/>
                        <a:t>Community Recovery in Central Asia</a:t>
                      </a:r>
                      <a:endParaRPr lang="en-US" dirty="0"/>
                    </a:p>
                  </a:txBody>
                  <a:tcPr/>
                </a:tc>
              </a:tr>
              <a:tr h="488144">
                <a:tc>
                  <a:txBody>
                    <a:bodyPr/>
                    <a:lstStyle/>
                    <a:p>
                      <a:r>
                        <a:rPr lang="en-US" sz="1800" dirty="0" smtClean="0"/>
                        <a:t>US Plan International</a:t>
                      </a:r>
                      <a:endParaRPr lang="en-US" dirty="0"/>
                    </a:p>
                  </a:txBody>
                  <a:tcPr/>
                </a:tc>
                <a:tc>
                  <a:txBody>
                    <a:bodyPr/>
                    <a:lstStyle/>
                    <a:p>
                      <a:r>
                        <a:rPr lang="en-US" sz="1800" dirty="0" smtClean="0"/>
                        <a:t>Kenyan Livelihood Project</a:t>
                      </a:r>
                      <a:endParaRPr lang="en-US" dirty="0"/>
                    </a:p>
                  </a:txBody>
                  <a:tcPr/>
                </a:tc>
              </a:tr>
              <a:tr h="1203642">
                <a:tc>
                  <a:txBody>
                    <a:bodyPr/>
                    <a:lstStyle/>
                    <a:p>
                      <a:r>
                        <a:rPr lang="en-US" sz="1800" dirty="0" smtClean="0"/>
                        <a:t>Argentina's GVC OLNUS' </a:t>
                      </a:r>
                      <a:endParaRPr lang="en-US" dirty="0"/>
                    </a:p>
                  </a:txBody>
                  <a:tcPr/>
                </a:tc>
                <a:tc>
                  <a:txBody>
                    <a:bodyPr/>
                    <a:lstStyle/>
                    <a:p>
                      <a:r>
                        <a:rPr lang="en-US" sz="1800" dirty="0" smtClean="0"/>
                        <a:t>Support to generation and consolidation of cooperatives of Argentine Puna</a:t>
                      </a:r>
                      <a:endParaRPr lang="en-US" dirty="0"/>
                    </a:p>
                  </a:txBody>
                  <a:tcPr/>
                </a:tc>
              </a:tr>
              <a:tr h="1203642">
                <a:tc>
                  <a:txBody>
                    <a:bodyPr/>
                    <a:lstStyle/>
                    <a:p>
                      <a:r>
                        <a:rPr lang="en-US" sz="1800" dirty="0" smtClean="0"/>
                        <a:t>Japan's  JICA</a:t>
                      </a:r>
                      <a:endParaRPr lang="en-US" dirty="0"/>
                    </a:p>
                  </a:txBody>
                  <a:tcPr/>
                </a:tc>
                <a:tc>
                  <a:txBody>
                    <a:bodyPr/>
                    <a:lstStyle/>
                    <a:p>
                      <a:r>
                        <a:rPr lang="en-US" sz="1800" dirty="0" smtClean="0"/>
                        <a:t>Agricultural Development Project in Kambia District (Zambia)</a:t>
                      </a:r>
                      <a:endParaRPr lang="en-US" dirty="0"/>
                    </a:p>
                  </a:txBody>
                  <a:tcPr/>
                </a:tc>
              </a:tr>
              <a:tr h="488144">
                <a:tc>
                  <a:txBody>
                    <a:bodyPr/>
                    <a:lstStyle/>
                    <a:p>
                      <a:r>
                        <a:rPr lang="en-US" dirty="0" smtClean="0"/>
                        <a:t>PACT</a:t>
                      </a:r>
                      <a:r>
                        <a:rPr lang="en-US" baseline="0" dirty="0" smtClean="0"/>
                        <a:t> US/ Nepal</a:t>
                      </a:r>
                      <a:endParaRPr lang="en-US" dirty="0"/>
                    </a:p>
                  </a:txBody>
                  <a:tcPr/>
                </a:tc>
                <a:tc>
                  <a:txBody>
                    <a:bodyPr/>
                    <a:lstStyle/>
                    <a:p>
                      <a:r>
                        <a:rPr lang="en-US" dirty="0" smtClean="0"/>
                        <a:t>Micro-credit (Nepal)</a:t>
                      </a:r>
                      <a:endParaRPr lang="en-US" dirty="0"/>
                    </a:p>
                  </a:txBody>
                  <a:tcPr/>
                </a:tc>
              </a:tr>
              <a:tr h="488144">
                <a:tc>
                  <a:txBody>
                    <a:bodyPr/>
                    <a:lstStyle/>
                    <a:p>
                      <a:r>
                        <a:rPr lang="en-US" dirty="0" smtClean="0"/>
                        <a:t>CARE US/ </a:t>
                      </a:r>
                      <a:endParaRPr lang="en-US" dirty="0"/>
                    </a:p>
                  </a:txBody>
                  <a:tcPr/>
                </a:tc>
                <a:tc>
                  <a:txBody>
                    <a:bodyPr/>
                    <a:lstStyle/>
                    <a:p>
                      <a:r>
                        <a:rPr lang="en-US" dirty="0" smtClean="0"/>
                        <a:t>Food security (possible)</a:t>
                      </a:r>
                      <a:endParaRPr lang="en-US" dirty="0"/>
                    </a:p>
                  </a:txBody>
                  <a:tcPr/>
                </a:tc>
              </a:tr>
            </a:tbl>
          </a:graphicData>
        </a:graphic>
      </p:graphicFrame>
      <p:sp>
        <p:nvSpPr>
          <p:cNvPr id="6" name="Round Same Side Corner Rectangle 5"/>
          <p:cNvSpPr/>
          <p:nvPr/>
        </p:nvSpPr>
        <p:spPr>
          <a:xfrm>
            <a:off x="7179733" y="5164667"/>
            <a:ext cx="1507067" cy="1328208"/>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264400" y="5367867"/>
            <a:ext cx="1422400" cy="830997"/>
          </a:xfrm>
          <a:prstGeom prst="rect">
            <a:avLst/>
          </a:prstGeom>
          <a:noFill/>
        </p:spPr>
        <p:txBody>
          <a:bodyPr wrap="square" rtlCol="0">
            <a:spAutoFit/>
          </a:bodyPr>
          <a:lstStyle/>
          <a:p>
            <a:r>
              <a:rPr lang="en-US" sz="2400" b="1" dirty="0" smtClean="0"/>
              <a:t>WHO ELSE?!</a:t>
            </a:r>
            <a:endParaRPr lang="en-US"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273"/>
          </a:xfrm>
        </p:spPr>
        <p:txBody>
          <a:bodyPr>
            <a:normAutofit fontScale="90000"/>
          </a:bodyPr>
          <a:lstStyle/>
          <a:p>
            <a:r>
              <a:rPr lang="en-US" b="1" dirty="0" smtClean="0"/>
              <a:t>VV ex-post self-sustainability approach</a:t>
            </a:r>
            <a:endParaRPr lang="en-US" b="1" dirty="0"/>
          </a:p>
        </p:txBody>
      </p:sp>
      <p:sp>
        <p:nvSpPr>
          <p:cNvPr id="4" name="Footer Placeholder 3"/>
          <p:cNvSpPr>
            <a:spLocks noGrp="1"/>
          </p:cNvSpPr>
          <p:nvPr>
            <p:ph type="ftr" sz="quarter" idx="11"/>
          </p:nvPr>
        </p:nvSpPr>
        <p:spPr>
          <a:xfrm>
            <a:off x="5746857" y="6514679"/>
            <a:ext cx="3397143" cy="365125"/>
          </a:xfrm>
        </p:spPr>
        <p:txBody>
          <a:bodyPr/>
          <a:lstStyle/>
          <a:p>
            <a:r>
              <a:rPr lang="en-US" dirty="0" smtClean="0"/>
              <a:t>© 2014 Valuing Voices, Cekan Consulting LLC</a:t>
            </a:r>
            <a:endParaRPr lang="en-US" dirty="0"/>
          </a:p>
        </p:txBody>
      </p:sp>
      <p:sp>
        <p:nvSpPr>
          <p:cNvPr id="5" name="Off-page Connector 4"/>
          <p:cNvSpPr/>
          <p:nvPr/>
        </p:nvSpPr>
        <p:spPr>
          <a:xfrm>
            <a:off x="439179" y="1205089"/>
            <a:ext cx="2294842" cy="2605167"/>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ff-page Connector 5"/>
          <p:cNvSpPr/>
          <p:nvPr/>
        </p:nvSpPr>
        <p:spPr>
          <a:xfrm>
            <a:off x="2921551" y="1280938"/>
            <a:ext cx="2553611" cy="1035033"/>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tored Data 11"/>
          <p:cNvSpPr/>
          <p:nvPr/>
        </p:nvSpPr>
        <p:spPr>
          <a:xfrm>
            <a:off x="6712619" y="3663176"/>
            <a:ext cx="1958779" cy="712687"/>
          </a:xfrm>
          <a:prstGeom prst="flowChartOnline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921396" y="3834199"/>
            <a:ext cx="1459380" cy="369332"/>
          </a:xfrm>
          <a:prstGeom prst="rect">
            <a:avLst/>
          </a:prstGeom>
          <a:noFill/>
        </p:spPr>
        <p:txBody>
          <a:bodyPr wrap="square" rtlCol="0">
            <a:spAutoFit/>
          </a:bodyPr>
          <a:lstStyle/>
          <a:p>
            <a:r>
              <a:rPr lang="en-US" smtClean="0"/>
              <a:t>Qualitiative</a:t>
            </a:r>
            <a:endParaRPr lang="en-US" dirty="0" smtClean="0"/>
          </a:p>
        </p:txBody>
      </p:sp>
      <p:sp>
        <p:nvSpPr>
          <p:cNvPr id="14" name="Stored Data 13"/>
          <p:cNvSpPr/>
          <p:nvPr/>
        </p:nvSpPr>
        <p:spPr>
          <a:xfrm>
            <a:off x="4616865" y="3634074"/>
            <a:ext cx="1788021" cy="712687"/>
          </a:xfrm>
          <a:prstGeom prst="flowChartOnline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4720080" y="3834199"/>
            <a:ext cx="1479979" cy="369332"/>
          </a:xfrm>
          <a:prstGeom prst="rect">
            <a:avLst/>
          </a:prstGeom>
          <a:noFill/>
        </p:spPr>
        <p:txBody>
          <a:bodyPr wrap="square" rtlCol="0">
            <a:spAutoFit/>
          </a:bodyPr>
          <a:lstStyle/>
          <a:p>
            <a:r>
              <a:rPr lang="en-US" smtClean="0"/>
              <a:t>Quantitiative</a:t>
            </a:r>
            <a:endParaRPr lang="en-US" dirty="0" smtClean="0"/>
          </a:p>
        </p:txBody>
      </p:sp>
      <p:sp>
        <p:nvSpPr>
          <p:cNvPr id="16" name="Off-page Connector 15"/>
          <p:cNvSpPr/>
          <p:nvPr/>
        </p:nvSpPr>
        <p:spPr>
          <a:xfrm>
            <a:off x="6490971" y="1300782"/>
            <a:ext cx="2165457" cy="2308324"/>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682247" y="1300782"/>
            <a:ext cx="1974181" cy="2308324"/>
          </a:xfrm>
          <a:prstGeom prst="rect">
            <a:avLst/>
          </a:prstGeom>
          <a:noFill/>
        </p:spPr>
        <p:txBody>
          <a:bodyPr wrap="square" rtlCol="0">
            <a:spAutoFit/>
          </a:bodyPr>
          <a:lstStyle/>
          <a:p>
            <a:r>
              <a:rPr lang="en-US" dirty="0" smtClean="0"/>
              <a:t>4. Intervening Factors during gap between close-out and ex-post:</a:t>
            </a:r>
          </a:p>
          <a:p>
            <a:pPr>
              <a:buFontTx/>
              <a:buChar char="•"/>
            </a:pPr>
            <a:r>
              <a:rPr lang="en-US" dirty="0" smtClean="0"/>
              <a:t>Natural/crises</a:t>
            </a:r>
          </a:p>
          <a:p>
            <a:pPr>
              <a:buFontTx/>
              <a:buChar char="•"/>
            </a:pPr>
            <a:r>
              <a:rPr lang="en-US" dirty="0" smtClean="0"/>
              <a:t>Govt policies</a:t>
            </a:r>
          </a:p>
          <a:p>
            <a:pPr>
              <a:buFontTx/>
              <a:buChar char="•"/>
            </a:pPr>
            <a:r>
              <a:rPr lang="en-US" dirty="0" smtClean="0"/>
              <a:t>New projects</a:t>
            </a:r>
          </a:p>
          <a:p>
            <a:endParaRPr lang="en-US" dirty="0"/>
          </a:p>
        </p:txBody>
      </p:sp>
      <p:sp>
        <p:nvSpPr>
          <p:cNvPr id="18" name="Stored Data 17"/>
          <p:cNvSpPr/>
          <p:nvPr/>
        </p:nvSpPr>
        <p:spPr>
          <a:xfrm>
            <a:off x="2456237" y="3652832"/>
            <a:ext cx="1788021" cy="712687"/>
          </a:xfrm>
          <a:prstGeom prst="flowChartOnline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2539640" y="3835624"/>
            <a:ext cx="1365939" cy="369332"/>
          </a:xfrm>
          <a:prstGeom prst="rect">
            <a:avLst/>
          </a:prstGeom>
          <a:noFill/>
        </p:spPr>
        <p:txBody>
          <a:bodyPr wrap="square" rtlCol="0">
            <a:spAutoFit/>
          </a:bodyPr>
          <a:lstStyle/>
          <a:p>
            <a:r>
              <a:rPr lang="en-US" smtClean="0"/>
              <a:t>Qualitiative</a:t>
            </a:r>
            <a:endParaRPr lang="en-US" dirty="0" smtClean="0"/>
          </a:p>
        </p:txBody>
      </p:sp>
      <p:sp>
        <p:nvSpPr>
          <p:cNvPr id="20" name="Manual Operation 19"/>
          <p:cNvSpPr/>
          <p:nvPr/>
        </p:nvSpPr>
        <p:spPr>
          <a:xfrm>
            <a:off x="829358" y="4485261"/>
            <a:ext cx="7606772" cy="646331"/>
          </a:xfrm>
          <a:prstGeom prst="flowChartManualOper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2050163" y="4587117"/>
            <a:ext cx="5339834" cy="369332"/>
          </a:xfrm>
          <a:prstGeom prst="rect">
            <a:avLst/>
          </a:prstGeom>
          <a:noFill/>
        </p:spPr>
        <p:txBody>
          <a:bodyPr wrap="square" rtlCol="0">
            <a:spAutoFit/>
          </a:bodyPr>
          <a:lstStyle/>
          <a:p>
            <a:r>
              <a:rPr lang="en-US" dirty="0" smtClean="0"/>
              <a:t>Classification, ranking including positive  or negative</a:t>
            </a:r>
            <a:endParaRPr lang="en-US" dirty="0"/>
          </a:p>
        </p:txBody>
      </p:sp>
      <p:sp>
        <p:nvSpPr>
          <p:cNvPr id="22" name="Alternate Process 21"/>
          <p:cNvSpPr/>
          <p:nvPr/>
        </p:nvSpPr>
        <p:spPr>
          <a:xfrm>
            <a:off x="391446" y="5325721"/>
            <a:ext cx="1658717" cy="122475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585827" y="5533049"/>
            <a:ext cx="1464336" cy="923330"/>
          </a:xfrm>
          <a:prstGeom prst="rect">
            <a:avLst/>
          </a:prstGeom>
          <a:noFill/>
        </p:spPr>
        <p:txBody>
          <a:bodyPr wrap="square" rtlCol="0">
            <a:spAutoFit/>
          </a:bodyPr>
          <a:lstStyle/>
          <a:p>
            <a:r>
              <a:rPr lang="en-US" dirty="0" smtClean="0"/>
              <a:t>Country-specific Systems</a:t>
            </a:r>
            <a:endParaRPr lang="en-US" dirty="0"/>
          </a:p>
        </p:txBody>
      </p:sp>
      <p:sp>
        <p:nvSpPr>
          <p:cNvPr id="24" name="Alternate Process 23"/>
          <p:cNvSpPr/>
          <p:nvPr/>
        </p:nvSpPr>
        <p:spPr>
          <a:xfrm>
            <a:off x="6712619" y="5325721"/>
            <a:ext cx="2139337" cy="122475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6907000" y="5533049"/>
            <a:ext cx="1749428" cy="646331"/>
          </a:xfrm>
          <a:prstGeom prst="rect">
            <a:avLst/>
          </a:prstGeom>
          <a:noFill/>
        </p:spPr>
        <p:txBody>
          <a:bodyPr wrap="square" rtlCol="0">
            <a:spAutoFit/>
          </a:bodyPr>
          <a:lstStyle/>
          <a:p>
            <a:r>
              <a:rPr lang="en-US" dirty="0" smtClean="0"/>
              <a:t>International System</a:t>
            </a:r>
            <a:endParaRPr lang="en-US" dirty="0"/>
          </a:p>
        </p:txBody>
      </p:sp>
      <p:sp>
        <p:nvSpPr>
          <p:cNvPr id="26" name="Alternate Process 25"/>
          <p:cNvSpPr/>
          <p:nvPr/>
        </p:nvSpPr>
        <p:spPr>
          <a:xfrm>
            <a:off x="2188957" y="5384021"/>
            <a:ext cx="1658717" cy="122475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2369624" y="5497778"/>
            <a:ext cx="1464336" cy="923330"/>
          </a:xfrm>
          <a:prstGeom prst="rect">
            <a:avLst/>
          </a:prstGeom>
          <a:noFill/>
        </p:spPr>
        <p:txBody>
          <a:bodyPr wrap="square" rtlCol="0">
            <a:spAutoFit/>
          </a:bodyPr>
          <a:lstStyle/>
          <a:p>
            <a:r>
              <a:rPr lang="en-US" dirty="0" smtClean="0"/>
              <a:t>Donor-specific Systems</a:t>
            </a:r>
            <a:endParaRPr lang="en-US" dirty="0"/>
          </a:p>
        </p:txBody>
      </p:sp>
      <p:sp>
        <p:nvSpPr>
          <p:cNvPr id="28" name="Alternate Process 27"/>
          <p:cNvSpPr/>
          <p:nvPr/>
        </p:nvSpPr>
        <p:spPr>
          <a:xfrm>
            <a:off x="4042055" y="5361300"/>
            <a:ext cx="1658717" cy="122475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4150516" y="5452849"/>
            <a:ext cx="1464336" cy="923330"/>
          </a:xfrm>
          <a:prstGeom prst="rect">
            <a:avLst/>
          </a:prstGeom>
          <a:noFill/>
        </p:spPr>
        <p:txBody>
          <a:bodyPr wrap="square" rtlCol="0">
            <a:spAutoFit/>
          </a:bodyPr>
          <a:lstStyle/>
          <a:p>
            <a:r>
              <a:rPr lang="en-US" dirty="0" smtClean="0"/>
              <a:t>Implementer-specific Systems</a:t>
            </a:r>
            <a:endParaRPr lang="en-US" dirty="0"/>
          </a:p>
        </p:txBody>
      </p:sp>
      <p:sp>
        <p:nvSpPr>
          <p:cNvPr id="33" name="Off-page Connector 32"/>
          <p:cNvSpPr/>
          <p:nvPr/>
        </p:nvSpPr>
        <p:spPr>
          <a:xfrm>
            <a:off x="3945560" y="2389547"/>
            <a:ext cx="2248811" cy="993293"/>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4206015" y="3840671"/>
            <a:ext cx="437492" cy="369332"/>
          </a:xfrm>
          <a:prstGeom prst="rect">
            <a:avLst/>
          </a:prstGeom>
          <a:noFill/>
        </p:spPr>
        <p:txBody>
          <a:bodyPr wrap="square" rtlCol="0">
            <a:spAutoFit/>
          </a:bodyPr>
          <a:lstStyle/>
          <a:p>
            <a:r>
              <a:rPr lang="en-US" b="1" dirty="0" smtClean="0"/>
              <a:t>+</a:t>
            </a:r>
            <a:endParaRPr lang="en-US" b="1" dirty="0"/>
          </a:p>
        </p:txBody>
      </p:sp>
      <p:sp>
        <p:nvSpPr>
          <p:cNvPr id="36" name="TextBox 35"/>
          <p:cNvSpPr txBox="1"/>
          <p:nvPr/>
        </p:nvSpPr>
        <p:spPr>
          <a:xfrm>
            <a:off x="3119340" y="634607"/>
            <a:ext cx="5255033" cy="646331"/>
          </a:xfrm>
          <a:prstGeom prst="rect">
            <a:avLst/>
          </a:prstGeom>
          <a:noFill/>
        </p:spPr>
        <p:txBody>
          <a:bodyPr wrap="square" rtlCol="0">
            <a:spAutoFit/>
          </a:bodyPr>
          <a:lstStyle/>
          <a:p>
            <a:r>
              <a:rPr lang="en-US" b="1" dirty="0" smtClean="0"/>
              <a:t>Participatory Research </a:t>
            </a:r>
            <a:r>
              <a:rPr lang="en-US" dirty="0" smtClean="0"/>
              <a:t>by Activity and Objectives with Communities, NGOs, local stakeholders, on:</a:t>
            </a:r>
            <a:endParaRPr lang="en-US" dirty="0"/>
          </a:p>
        </p:txBody>
      </p:sp>
      <p:sp>
        <p:nvSpPr>
          <p:cNvPr id="38" name="TextBox 37"/>
          <p:cNvSpPr txBox="1"/>
          <p:nvPr/>
        </p:nvSpPr>
        <p:spPr>
          <a:xfrm>
            <a:off x="439179" y="819273"/>
            <a:ext cx="2100461" cy="369332"/>
          </a:xfrm>
          <a:prstGeom prst="rect">
            <a:avLst/>
          </a:prstGeom>
          <a:noFill/>
        </p:spPr>
        <p:txBody>
          <a:bodyPr wrap="square" rtlCol="0">
            <a:spAutoFit/>
          </a:bodyPr>
          <a:lstStyle/>
          <a:p>
            <a:r>
              <a:rPr lang="en-US" b="1" dirty="0" smtClean="0"/>
              <a:t>Background</a:t>
            </a:r>
            <a:r>
              <a:rPr lang="en-US" dirty="0" smtClean="0"/>
              <a:t> data:</a:t>
            </a:r>
            <a:endParaRPr lang="en-US" dirty="0"/>
          </a:p>
        </p:txBody>
      </p:sp>
      <p:sp>
        <p:nvSpPr>
          <p:cNvPr id="39" name="TextBox 38"/>
          <p:cNvSpPr txBox="1"/>
          <p:nvPr/>
        </p:nvSpPr>
        <p:spPr>
          <a:xfrm>
            <a:off x="420112" y="1205089"/>
            <a:ext cx="2294842" cy="2585323"/>
          </a:xfrm>
          <a:prstGeom prst="rect">
            <a:avLst/>
          </a:prstGeom>
          <a:noFill/>
        </p:spPr>
        <p:txBody>
          <a:bodyPr wrap="square" rtlCol="0">
            <a:spAutoFit/>
          </a:bodyPr>
          <a:lstStyle/>
          <a:p>
            <a:pPr algn="ctr"/>
            <a:r>
              <a:rPr lang="en-US" dirty="0" smtClean="0"/>
              <a:t>1. Closed project data:</a:t>
            </a:r>
          </a:p>
          <a:p>
            <a:pPr algn="ctr">
              <a:buFontTx/>
              <a:buChar char="•"/>
            </a:pPr>
            <a:r>
              <a:rPr lang="en-US" dirty="0" smtClean="0"/>
              <a:t>Activities</a:t>
            </a:r>
          </a:p>
          <a:p>
            <a:pPr algn="ctr">
              <a:buFontTx/>
              <a:buChar char="•"/>
            </a:pPr>
            <a:r>
              <a:rPr lang="en-US" dirty="0" smtClean="0"/>
              <a:t>Objectives</a:t>
            </a:r>
          </a:p>
          <a:p>
            <a:pPr algn="ctr">
              <a:buFontTx/>
              <a:buChar char="•"/>
            </a:pPr>
            <a:r>
              <a:rPr lang="en-US" dirty="0" smtClean="0"/>
              <a:t>M&amp;E results (outcomes and projected impacts)</a:t>
            </a:r>
          </a:p>
          <a:p>
            <a:pPr algn="ctr"/>
            <a:r>
              <a:rPr lang="en-US" dirty="0" smtClean="0"/>
              <a:t>+ </a:t>
            </a:r>
          </a:p>
          <a:p>
            <a:pPr algn="ctr"/>
            <a:r>
              <a:rPr lang="en-US" dirty="0" smtClean="0"/>
              <a:t>Participant lists for sampling </a:t>
            </a:r>
          </a:p>
        </p:txBody>
      </p:sp>
      <p:sp>
        <p:nvSpPr>
          <p:cNvPr id="40" name="TextBox 39"/>
          <p:cNvSpPr txBox="1"/>
          <p:nvPr/>
        </p:nvSpPr>
        <p:spPr>
          <a:xfrm>
            <a:off x="3062696" y="1300782"/>
            <a:ext cx="2355822" cy="923330"/>
          </a:xfrm>
          <a:prstGeom prst="rect">
            <a:avLst/>
          </a:prstGeom>
          <a:noFill/>
        </p:spPr>
        <p:txBody>
          <a:bodyPr wrap="square" rtlCol="0">
            <a:spAutoFit/>
          </a:bodyPr>
          <a:lstStyle/>
          <a:p>
            <a:r>
              <a:rPr lang="en-US" dirty="0" smtClean="0"/>
              <a:t>2. Project-expected sustainability and impacts</a:t>
            </a:r>
            <a:endParaRPr lang="en-US" dirty="0"/>
          </a:p>
        </p:txBody>
      </p:sp>
      <p:sp>
        <p:nvSpPr>
          <p:cNvPr id="41" name="TextBox 40"/>
          <p:cNvSpPr txBox="1"/>
          <p:nvPr/>
        </p:nvSpPr>
        <p:spPr>
          <a:xfrm>
            <a:off x="3333497" y="2389547"/>
            <a:ext cx="437492" cy="369332"/>
          </a:xfrm>
          <a:prstGeom prst="rect">
            <a:avLst/>
          </a:prstGeom>
          <a:noFill/>
        </p:spPr>
        <p:txBody>
          <a:bodyPr wrap="square" rtlCol="0">
            <a:spAutoFit/>
          </a:bodyPr>
          <a:lstStyle/>
          <a:p>
            <a:r>
              <a:rPr lang="en-US" b="1" dirty="0" smtClean="0"/>
              <a:t>+</a:t>
            </a:r>
            <a:endParaRPr lang="en-US" b="1" dirty="0"/>
          </a:p>
        </p:txBody>
      </p:sp>
      <p:sp>
        <p:nvSpPr>
          <p:cNvPr id="42" name="TextBox 41"/>
          <p:cNvSpPr txBox="1"/>
          <p:nvPr/>
        </p:nvSpPr>
        <p:spPr>
          <a:xfrm>
            <a:off x="3945560" y="2435713"/>
            <a:ext cx="2248811" cy="923330"/>
          </a:xfrm>
          <a:prstGeom prst="rect">
            <a:avLst/>
          </a:prstGeom>
          <a:noFill/>
        </p:spPr>
        <p:txBody>
          <a:bodyPr wrap="square" rtlCol="0">
            <a:spAutoFit/>
          </a:bodyPr>
          <a:lstStyle/>
          <a:p>
            <a:r>
              <a:rPr lang="en-US" dirty="0" smtClean="0"/>
              <a:t>3. Community, NGO, stakeholder- expected impacts</a:t>
            </a:r>
            <a:endParaRPr lang="en-US" dirty="0"/>
          </a:p>
        </p:txBody>
      </p:sp>
      <p:sp>
        <p:nvSpPr>
          <p:cNvPr id="43" name="TextBox 42"/>
          <p:cNvSpPr txBox="1"/>
          <p:nvPr/>
        </p:nvSpPr>
        <p:spPr>
          <a:xfrm>
            <a:off x="5912283" y="5591349"/>
            <a:ext cx="769964" cy="646331"/>
          </a:xfrm>
          <a:prstGeom prst="rect">
            <a:avLst/>
          </a:prstGeom>
          <a:noFill/>
        </p:spPr>
        <p:txBody>
          <a:bodyPr wrap="square" rtlCol="0">
            <a:spAutoFit/>
          </a:bodyPr>
          <a:lstStyle/>
          <a:p>
            <a:r>
              <a:rPr lang="en-US" dirty="0" smtClean="0"/>
              <a:t>(roll-up to)</a:t>
            </a:r>
            <a:endParaRPr lang="en-US" dirty="0"/>
          </a:p>
        </p:txBody>
      </p:sp>
      <p:sp>
        <p:nvSpPr>
          <p:cNvPr id="44" name="TextBox 43"/>
          <p:cNvSpPr txBox="1"/>
          <p:nvPr/>
        </p:nvSpPr>
        <p:spPr>
          <a:xfrm>
            <a:off x="439179" y="3994922"/>
            <a:ext cx="1749778" cy="369332"/>
          </a:xfrm>
          <a:prstGeom prst="rect">
            <a:avLst/>
          </a:prstGeom>
          <a:noFill/>
        </p:spPr>
        <p:txBody>
          <a:bodyPr wrap="square" rtlCol="0">
            <a:spAutoFit/>
          </a:bodyPr>
          <a:lstStyle/>
          <a:p>
            <a:r>
              <a:rPr lang="en-US" b="1" dirty="0" smtClean="0"/>
              <a:t>Analysis:</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432800" cy="679041"/>
          </a:xfrm>
        </p:spPr>
        <p:txBody>
          <a:bodyPr>
            <a:normAutofit fontScale="90000"/>
          </a:bodyPr>
          <a:lstStyle/>
          <a:p>
            <a:r>
              <a:rPr lang="en-US" b="1" dirty="0" smtClean="0"/>
              <a:t>VV Research approach</a:t>
            </a:r>
            <a:endParaRPr lang="en-US" b="1" dirty="0"/>
          </a:p>
        </p:txBody>
      </p:sp>
      <p:sp>
        <p:nvSpPr>
          <p:cNvPr id="6" name="Content Placeholder 2"/>
          <p:cNvSpPr>
            <a:spLocks noGrp="1"/>
          </p:cNvSpPr>
          <p:nvPr>
            <p:ph idx="1"/>
          </p:nvPr>
        </p:nvSpPr>
        <p:spPr>
          <a:xfrm>
            <a:off x="201174" y="515568"/>
            <a:ext cx="8688826" cy="6342432"/>
          </a:xfrm>
        </p:spPr>
        <p:txBody>
          <a:bodyPr>
            <a:normAutofit/>
          </a:bodyPr>
          <a:lstStyle/>
          <a:p>
            <a:pPr>
              <a:buNone/>
            </a:pPr>
            <a:r>
              <a:rPr lang="en-US" u="sng" dirty="0" smtClean="0"/>
              <a:t>Selection:</a:t>
            </a:r>
          </a:p>
          <a:p>
            <a:pPr>
              <a:buFontTx/>
              <a:buChar char="•"/>
            </a:pPr>
            <a:r>
              <a:rPr lang="en-US" b="1" dirty="0" smtClean="0"/>
              <a:t>Past final evaluation/ financials on-hand</a:t>
            </a:r>
            <a:r>
              <a:rPr lang="en-US" dirty="0" smtClean="0"/>
              <a:t>, at minimum project design data</a:t>
            </a:r>
          </a:p>
          <a:p>
            <a:pPr>
              <a:buFontTx/>
              <a:buChar char="•"/>
            </a:pPr>
            <a:r>
              <a:rPr lang="en-US" b="1" dirty="0" smtClean="0"/>
              <a:t>Ex-post project sites: </a:t>
            </a:r>
            <a:r>
              <a:rPr lang="en-US" dirty="0" smtClean="0"/>
              <a:t>projects</a:t>
            </a:r>
            <a:r>
              <a:rPr lang="en-US" b="1" dirty="0" smtClean="0"/>
              <a:t> </a:t>
            </a:r>
            <a:r>
              <a:rPr lang="en-US" dirty="0" smtClean="0"/>
              <a:t>closed within the last 2-3 years</a:t>
            </a:r>
          </a:p>
          <a:p>
            <a:pPr>
              <a:buFontTx/>
              <a:buChar char="•"/>
            </a:pPr>
            <a:r>
              <a:rPr lang="en-US" dirty="0" smtClean="0"/>
              <a:t>Sector could be </a:t>
            </a:r>
            <a:r>
              <a:rPr lang="en-US" b="1" dirty="0" smtClean="0"/>
              <a:t>food security/ livelihoods, </a:t>
            </a:r>
            <a:r>
              <a:rPr lang="en-US" dirty="0" smtClean="0"/>
              <a:t>will select across age/gender/income</a:t>
            </a:r>
            <a:r>
              <a:rPr lang="en-US" b="1" dirty="0" smtClean="0"/>
              <a:t> </a:t>
            </a:r>
          </a:p>
          <a:p>
            <a:pPr>
              <a:buFontTx/>
              <a:buChar char="•"/>
            </a:pPr>
            <a:r>
              <a:rPr lang="en-US" b="1" dirty="0" smtClean="0"/>
              <a:t>National databases </a:t>
            </a:r>
            <a:r>
              <a:rPr lang="en-US" dirty="0" smtClean="0"/>
              <a:t>in web-saavy countries to handle data/ analysis/ curation/ storage</a:t>
            </a:r>
          </a:p>
          <a:p>
            <a:pPr>
              <a:buFontTx/>
              <a:buChar char="•"/>
            </a:pPr>
            <a:r>
              <a:rPr lang="en-US" b="1" dirty="0" smtClean="0"/>
              <a:t>Curation</a:t>
            </a:r>
            <a:r>
              <a:rPr lang="en-US" dirty="0" smtClean="0"/>
              <a:t> by: country vs donor vs</a:t>
            </a:r>
          </a:p>
          <a:p>
            <a:pPr>
              <a:buNone/>
            </a:pPr>
            <a:r>
              <a:rPr lang="en-US" dirty="0" smtClean="0"/>
              <a:t>Implementing partner vs sector</a:t>
            </a:r>
          </a:p>
          <a:p>
            <a:pPr>
              <a:buNone/>
            </a:pPr>
            <a:endParaRPr lang="en-US" dirty="0" smtClean="0"/>
          </a:p>
          <a:p>
            <a:pPr>
              <a:buFontTx/>
              <a:buChar char="•"/>
            </a:pPr>
            <a:endParaRPr lang="en-US" dirty="0" smtClean="0"/>
          </a:p>
          <a:p>
            <a:pPr>
              <a:buFontTx/>
              <a:buChar char="•"/>
            </a:pPr>
            <a:endParaRPr lang="en-US" dirty="0"/>
          </a:p>
        </p:txBody>
      </p:sp>
      <p:sp>
        <p:nvSpPr>
          <p:cNvPr id="7" name="Footer Placeholder 3"/>
          <p:cNvSpPr>
            <a:spLocks noGrp="1"/>
          </p:cNvSpPr>
          <p:nvPr>
            <p:ph type="ftr" sz="quarter" idx="11"/>
          </p:nvPr>
        </p:nvSpPr>
        <p:spPr>
          <a:xfrm>
            <a:off x="0" y="6492875"/>
            <a:ext cx="3633711" cy="365125"/>
          </a:xfrm>
        </p:spPr>
        <p:txBody>
          <a:bodyPr/>
          <a:lstStyle/>
          <a:p>
            <a:r>
              <a:rPr lang="en-US" dirty="0" smtClean="0"/>
              <a:t>© 2014 Valuing Voices, Cekan Consulting LLC</a:t>
            </a:r>
            <a:endParaRPr lang="en-US" dirty="0"/>
          </a:p>
        </p:txBody>
      </p:sp>
      <p:pic>
        <p:nvPicPr>
          <p:cNvPr id="8" name="Picture 7" descr="ChangeStartsHere.jpeg"/>
          <p:cNvPicPr>
            <a:picLocks noChangeAspect="1"/>
          </p:cNvPicPr>
          <p:nvPr/>
        </p:nvPicPr>
        <p:blipFill>
          <a:blip r:embed="rId2"/>
          <a:stretch>
            <a:fillRect/>
          </a:stretch>
        </p:blipFill>
        <p:spPr>
          <a:xfrm>
            <a:off x="6620499" y="5432343"/>
            <a:ext cx="2487301" cy="142565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5952581" cy="679041"/>
          </a:xfrm>
        </p:spPr>
        <p:txBody>
          <a:bodyPr>
            <a:normAutofit fontScale="90000"/>
          </a:bodyPr>
          <a:lstStyle/>
          <a:p>
            <a:r>
              <a:rPr lang="en-US" b="1" dirty="0" smtClean="0"/>
              <a:t>VV Research approach</a:t>
            </a:r>
            <a:endParaRPr lang="en-US" b="1" dirty="0"/>
          </a:p>
        </p:txBody>
      </p:sp>
      <p:sp>
        <p:nvSpPr>
          <p:cNvPr id="6" name="Content Placeholder 2"/>
          <p:cNvSpPr>
            <a:spLocks noGrp="1"/>
          </p:cNvSpPr>
          <p:nvPr>
            <p:ph idx="1"/>
          </p:nvPr>
        </p:nvSpPr>
        <p:spPr>
          <a:xfrm>
            <a:off x="201174" y="515568"/>
            <a:ext cx="8942826" cy="6342432"/>
          </a:xfrm>
        </p:spPr>
        <p:txBody>
          <a:bodyPr>
            <a:normAutofit fontScale="92500" lnSpcReduction="10000"/>
          </a:bodyPr>
          <a:lstStyle/>
          <a:p>
            <a:pPr>
              <a:buNone/>
            </a:pPr>
            <a:r>
              <a:rPr lang="en-US" u="sng" dirty="0" smtClean="0"/>
              <a:t>Methodologies:</a:t>
            </a:r>
          </a:p>
          <a:p>
            <a:pPr>
              <a:buFontTx/>
              <a:buChar char="•"/>
            </a:pPr>
            <a:r>
              <a:rPr lang="en-US" b="1" dirty="0" smtClean="0"/>
              <a:t>Participatory/ Qualitative approaches </a:t>
            </a:r>
          </a:p>
          <a:p>
            <a:pPr>
              <a:buNone/>
            </a:pPr>
            <a:r>
              <a:rPr lang="en-US" dirty="0" smtClean="0"/>
              <a:t>(10 main questions of impact)</a:t>
            </a:r>
          </a:p>
          <a:p>
            <a:pPr>
              <a:buFontTx/>
              <a:buChar char="•"/>
            </a:pPr>
            <a:r>
              <a:rPr lang="en-US" b="1" dirty="0" smtClean="0"/>
              <a:t>Appreciative Inquiry </a:t>
            </a:r>
            <a:r>
              <a:rPr lang="en-US" dirty="0" smtClean="0"/>
              <a:t>focus on what has worked best</a:t>
            </a:r>
          </a:p>
          <a:p>
            <a:pPr>
              <a:buFontTx/>
              <a:buChar char="•"/>
            </a:pPr>
            <a:r>
              <a:rPr lang="en-US" b="1" dirty="0" smtClean="0"/>
              <a:t>Empowerment Evaluation</a:t>
            </a:r>
            <a:r>
              <a:rPr lang="en-US" dirty="0" smtClean="0"/>
              <a:t> principles, community-led</a:t>
            </a:r>
          </a:p>
          <a:p>
            <a:pPr>
              <a:buFontTx/>
              <a:buChar char="•"/>
            </a:pPr>
            <a:r>
              <a:rPr lang="en-US" b="1" dirty="0" smtClean="0"/>
              <a:t>Outcome Harvesting </a:t>
            </a:r>
            <a:r>
              <a:rPr lang="en-US" dirty="0" smtClean="0"/>
              <a:t>looking for probable </a:t>
            </a:r>
          </a:p>
          <a:p>
            <a:pPr>
              <a:buNone/>
            </a:pPr>
            <a:r>
              <a:rPr lang="en-US" dirty="0" smtClean="0"/>
              <a:t>Contribution of inputs to impacts</a:t>
            </a:r>
          </a:p>
          <a:p>
            <a:pPr>
              <a:buFontTx/>
              <a:buChar char="•"/>
            </a:pPr>
            <a:r>
              <a:rPr lang="en-US" dirty="0" smtClean="0"/>
              <a:t>Feedback gathered from communities, by </a:t>
            </a:r>
            <a:r>
              <a:rPr lang="en-US" b="1" dirty="0" smtClean="0"/>
              <a:t>country national evaluators </a:t>
            </a:r>
            <a:r>
              <a:rPr lang="en-US" dirty="0" smtClean="0"/>
              <a:t>(pre-trained)</a:t>
            </a:r>
          </a:p>
          <a:p>
            <a:pPr>
              <a:buFontTx/>
              <a:buChar char="•"/>
            </a:pPr>
            <a:r>
              <a:rPr lang="en-US" dirty="0" smtClean="0"/>
              <a:t>Possibly have a </a:t>
            </a:r>
            <a:r>
              <a:rPr lang="en-US" b="1" dirty="0" smtClean="0"/>
              <a:t>random-control site</a:t>
            </a:r>
            <a:r>
              <a:rPr lang="en-US" dirty="0" smtClean="0"/>
              <a:t>, e.g. one w/o further assistance vs. one with further assistance, or comparable village without same aid</a:t>
            </a:r>
          </a:p>
          <a:p>
            <a:pPr>
              <a:buFontTx/>
              <a:buChar char="•"/>
            </a:pPr>
            <a:r>
              <a:rPr lang="en-US" dirty="0" smtClean="0"/>
              <a:t>ICT </a:t>
            </a:r>
            <a:r>
              <a:rPr lang="en-US" b="1" dirty="0" smtClean="0"/>
              <a:t>crowd-sourcing feedback through social media</a:t>
            </a:r>
          </a:p>
          <a:p>
            <a:pPr>
              <a:buFontTx/>
              <a:buChar char="•"/>
            </a:pPr>
            <a:endParaRPr lang="en-US" dirty="0" smtClean="0"/>
          </a:p>
          <a:p>
            <a:pPr>
              <a:buFontTx/>
              <a:buChar char="•"/>
            </a:pPr>
            <a:endParaRPr lang="en-US" dirty="0" smtClean="0"/>
          </a:p>
          <a:p>
            <a:pPr>
              <a:buFontTx/>
              <a:buChar char="•"/>
            </a:pPr>
            <a:endParaRPr lang="en-US" dirty="0"/>
          </a:p>
        </p:txBody>
      </p:sp>
      <p:sp>
        <p:nvSpPr>
          <p:cNvPr id="7" name="Footer Placeholder 3"/>
          <p:cNvSpPr>
            <a:spLocks noGrp="1"/>
          </p:cNvSpPr>
          <p:nvPr>
            <p:ph type="ftr" sz="quarter" idx="11"/>
          </p:nvPr>
        </p:nvSpPr>
        <p:spPr>
          <a:xfrm>
            <a:off x="0" y="6492875"/>
            <a:ext cx="3633711" cy="365125"/>
          </a:xfrm>
        </p:spPr>
        <p:txBody>
          <a:bodyPr/>
          <a:lstStyle/>
          <a:p>
            <a:r>
              <a:rPr lang="en-US" dirty="0" smtClean="0"/>
              <a:t>© 2014 Valuing Voices, Cekan Consulting LLC</a:t>
            </a:r>
            <a:endParaRPr lang="en-US" dirty="0"/>
          </a:p>
        </p:txBody>
      </p:sp>
      <p:pic>
        <p:nvPicPr>
          <p:cNvPr id="9" name="Picture 8" descr="PACT_PR_CokeMyanmar.png"/>
          <p:cNvPicPr>
            <a:picLocks noChangeAspect="1"/>
          </p:cNvPicPr>
          <p:nvPr/>
        </p:nvPicPr>
        <p:blipFill>
          <a:blip r:embed="rId2"/>
          <a:stretch>
            <a:fillRect/>
          </a:stretch>
        </p:blipFill>
        <p:spPr>
          <a:xfrm>
            <a:off x="6632687" y="0"/>
            <a:ext cx="2532160" cy="179403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213" y="336907"/>
            <a:ext cx="8229600" cy="829309"/>
          </a:xfrm>
        </p:spPr>
        <p:txBody>
          <a:bodyPr>
            <a:normAutofit/>
          </a:bodyPr>
          <a:lstStyle/>
          <a:p>
            <a:r>
              <a:rPr lang="en-US" b="1" dirty="0" smtClean="0"/>
              <a:t>VV Data </a:t>
            </a:r>
            <a:r>
              <a:rPr lang="en-US" b="1" smtClean="0"/>
              <a:t>Sustainability Approach</a:t>
            </a:r>
            <a:endParaRPr lang="en-US" dirty="0"/>
          </a:p>
        </p:txBody>
      </p:sp>
      <p:sp>
        <p:nvSpPr>
          <p:cNvPr id="3" name="Content Placeholder 2"/>
          <p:cNvSpPr>
            <a:spLocks noGrp="1"/>
          </p:cNvSpPr>
          <p:nvPr>
            <p:ph idx="1"/>
          </p:nvPr>
        </p:nvSpPr>
        <p:spPr>
          <a:xfrm>
            <a:off x="288523" y="1166216"/>
            <a:ext cx="4620827" cy="5326659"/>
          </a:xfrm>
        </p:spPr>
        <p:txBody>
          <a:bodyPr>
            <a:normAutofit fontScale="85000" lnSpcReduction="20000"/>
          </a:bodyPr>
          <a:lstStyle/>
          <a:p>
            <a:pPr marL="0" indent="0">
              <a:buNone/>
            </a:pPr>
            <a:r>
              <a:rPr lang="en-US" u="sng" smtClean="0"/>
              <a:t>Open Data: </a:t>
            </a:r>
          </a:p>
          <a:p>
            <a:r>
              <a:rPr lang="en-US" smtClean="0"/>
              <a:t>Design </a:t>
            </a:r>
            <a:r>
              <a:rPr lang="en-US" dirty="0"/>
              <a:t>data captured using </a:t>
            </a:r>
            <a:r>
              <a:rPr lang="en-US" b="1" dirty="0"/>
              <a:t>open data </a:t>
            </a:r>
            <a:r>
              <a:rPr lang="en-US" dirty="0"/>
              <a:t>international standards (such as IATI)</a:t>
            </a:r>
          </a:p>
          <a:p>
            <a:pPr lvl="1"/>
            <a:r>
              <a:rPr lang="en-US" dirty="0"/>
              <a:t>Aggregate with other data sets (project, demographic, maps)</a:t>
            </a:r>
          </a:p>
          <a:p>
            <a:pPr lvl="1"/>
            <a:r>
              <a:rPr lang="en-US" dirty="0"/>
              <a:t>Sharable beyond project staff/activities</a:t>
            </a:r>
          </a:p>
          <a:p>
            <a:pPr lvl="1"/>
            <a:r>
              <a:rPr lang="en-US" dirty="0"/>
              <a:t>Available after project period of performance</a:t>
            </a:r>
          </a:p>
          <a:p>
            <a:pPr lvl="1"/>
            <a:r>
              <a:rPr lang="en-US" dirty="0"/>
              <a:t>Allows for public accountability /transparency</a:t>
            </a:r>
          </a:p>
          <a:p>
            <a:pPr lvl="1"/>
            <a:r>
              <a:rPr lang="en-US" dirty="0"/>
              <a:t>Historical marker of “what happened back then”</a:t>
            </a:r>
          </a:p>
          <a:p>
            <a:endParaRPr lang="en-US" dirty="0"/>
          </a:p>
        </p:txBody>
      </p:sp>
      <p:sp>
        <p:nvSpPr>
          <p:cNvPr id="4" name="Footer Placeholder 3"/>
          <p:cNvSpPr>
            <a:spLocks noGrp="1"/>
          </p:cNvSpPr>
          <p:nvPr>
            <p:ph type="ftr" sz="quarter" idx="11"/>
          </p:nvPr>
        </p:nvSpPr>
        <p:spPr>
          <a:xfrm>
            <a:off x="5962160" y="6492875"/>
            <a:ext cx="3406997" cy="365125"/>
          </a:xfrm>
        </p:spPr>
        <p:txBody>
          <a:bodyPr/>
          <a:lstStyle/>
          <a:p>
            <a:r>
              <a:rPr lang="en-US" dirty="0" smtClean="0"/>
              <a:t>© 2014 Valuing Voices, Cekan Consulting LLC</a:t>
            </a:r>
            <a:endParaRPr lang="en-US" dirty="0"/>
          </a:p>
        </p:txBody>
      </p:sp>
      <p:pic>
        <p:nvPicPr>
          <p:cNvPr id="6" name="Picture 5"/>
          <p:cNvPicPr>
            <a:picLocks noChangeAspect="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5071" t="25923" r="22043"/>
          <a:stretch/>
        </p:blipFill>
        <p:spPr>
          <a:xfrm>
            <a:off x="4909350" y="1781622"/>
            <a:ext cx="4030463" cy="4344541"/>
          </a:xfrm>
          <a:prstGeom prst="rect">
            <a:avLst/>
          </a:prstGeom>
          <a:ln>
            <a:solidFill>
              <a:schemeClr val="tx1"/>
            </a:solidFill>
          </a:ln>
        </p:spPr>
      </p:pic>
      <p:sp>
        <p:nvSpPr>
          <p:cNvPr id="7" name="TextBox 6"/>
          <p:cNvSpPr txBox="1"/>
          <p:nvPr/>
        </p:nvSpPr>
        <p:spPr>
          <a:xfrm>
            <a:off x="5466166" y="1334492"/>
            <a:ext cx="3220634" cy="369332"/>
          </a:xfrm>
          <a:prstGeom prst="rect">
            <a:avLst/>
          </a:prstGeom>
          <a:noFill/>
        </p:spPr>
        <p:txBody>
          <a:bodyPr wrap="square" rtlCol="0">
            <a:spAutoFit/>
          </a:bodyPr>
          <a:lstStyle/>
          <a:p>
            <a:r>
              <a:rPr lang="en-US" dirty="0" smtClean="0"/>
              <a:t>Mapping malnutrition in Uganda</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9782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981504" y="6657474"/>
            <a:ext cx="3162496" cy="200526"/>
          </a:xfrm>
        </p:spPr>
        <p:txBody>
          <a:bodyPr/>
          <a:lstStyle/>
          <a:p>
            <a:r>
              <a:rPr lang="en-US" dirty="0" smtClean="0"/>
              <a:t>© 2014 Valuing Voices, Cekan Consulting LLC</a:t>
            </a:r>
            <a:endParaRPr lang="en-US" dirty="0"/>
          </a:p>
        </p:txBody>
      </p:sp>
      <p:sp>
        <p:nvSpPr>
          <p:cNvPr id="5" name="Title 1"/>
          <p:cNvSpPr>
            <a:spLocks noGrp="1"/>
          </p:cNvSpPr>
          <p:nvPr>
            <p:ph type="title"/>
          </p:nvPr>
        </p:nvSpPr>
        <p:spPr>
          <a:xfrm>
            <a:off x="457200" y="373563"/>
            <a:ext cx="8229600" cy="236590"/>
          </a:xfrm>
        </p:spPr>
        <p:txBody>
          <a:bodyPr>
            <a:normAutofit fontScale="90000"/>
          </a:bodyPr>
          <a:lstStyle/>
          <a:p>
            <a:r>
              <a:rPr lang="en-US" b="1" dirty="0" smtClean="0"/>
              <a:t>VV Data sustainability </a:t>
            </a:r>
            <a:r>
              <a:rPr lang="en-US" b="1" smtClean="0"/>
              <a:t>approach:</a:t>
            </a:r>
            <a:endParaRPr lang="en-US" b="1" dirty="0"/>
          </a:p>
        </p:txBody>
      </p:sp>
      <p:sp>
        <p:nvSpPr>
          <p:cNvPr id="6" name="Content Placeholder 2"/>
          <p:cNvSpPr>
            <a:spLocks noGrp="1"/>
          </p:cNvSpPr>
          <p:nvPr>
            <p:ph idx="1"/>
          </p:nvPr>
        </p:nvSpPr>
        <p:spPr>
          <a:xfrm>
            <a:off x="457200" y="1070882"/>
            <a:ext cx="8229600" cy="4511186"/>
          </a:xfrm>
        </p:spPr>
        <p:txBody>
          <a:bodyPr>
            <a:normAutofit fontScale="92500" lnSpcReduction="20000"/>
          </a:bodyPr>
          <a:lstStyle/>
          <a:p>
            <a:pPr marL="0" indent="0">
              <a:buNone/>
            </a:pPr>
            <a:r>
              <a:rPr lang="en-US" u="sng"/>
              <a:t>Local data </a:t>
            </a:r>
            <a:r>
              <a:rPr lang="en-US" u="sng" smtClean="0"/>
              <a:t>ownership: </a:t>
            </a:r>
          </a:p>
          <a:p>
            <a:r>
              <a:rPr lang="en-US" b="1" smtClean="0"/>
              <a:t>Partner </a:t>
            </a:r>
            <a:r>
              <a:rPr lang="en-US" b="1" dirty="0" smtClean="0"/>
              <a:t>with local ICT firms </a:t>
            </a:r>
            <a:r>
              <a:rPr lang="en-US" dirty="0" smtClean="0"/>
              <a:t>to design app with local sustainable financing /business model</a:t>
            </a:r>
          </a:p>
          <a:p>
            <a:pPr lvl="1"/>
            <a:r>
              <a:rPr lang="en-US" dirty="0" smtClean="0"/>
              <a:t>Local ICT firm focused on local users – responsive to local needs</a:t>
            </a:r>
          </a:p>
          <a:p>
            <a:pPr lvl="1"/>
            <a:r>
              <a:rPr lang="en-US" dirty="0" smtClean="0"/>
              <a:t>Data gatherers and curators pulled from local communities (by universities, national evaluators)</a:t>
            </a:r>
          </a:p>
          <a:p>
            <a:pPr lvl="1"/>
            <a:r>
              <a:rPr lang="en-US" dirty="0" smtClean="0"/>
              <a:t>Business model designed to cover both maintenance but also future upgrades post-initial donor funding</a:t>
            </a:r>
          </a:p>
          <a:p>
            <a:pPr lvl="1"/>
            <a:r>
              <a:rPr lang="en-US" dirty="0" smtClean="0"/>
              <a:t>Pay per service can build usability expectations and empowerment by making beneficiaries also clients</a:t>
            </a:r>
          </a:p>
          <a:p>
            <a:endParaRPr lang="en-US" dirty="0" smtClean="0"/>
          </a:p>
          <a:p>
            <a:endParaRPr lang="en-US" dirty="0"/>
          </a:p>
        </p:txBody>
      </p:sp>
      <p:pic>
        <p:nvPicPr>
          <p:cNvPr id="7" name="Picture 6" descr="ICT4Dbanner.jpg"/>
          <p:cNvPicPr>
            <a:picLocks noChangeAspect="1"/>
          </p:cNvPicPr>
          <p:nvPr/>
        </p:nvPicPr>
        <p:blipFill>
          <a:blip r:embed="rId2"/>
          <a:stretch>
            <a:fillRect/>
          </a:stretch>
        </p:blipFill>
        <p:spPr>
          <a:xfrm>
            <a:off x="0" y="5582068"/>
            <a:ext cx="9144000" cy="107540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 y="6356350"/>
            <a:ext cx="3359484" cy="365125"/>
          </a:xfrm>
        </p:spPr>
        <p:txBody>
          <a:bodyPr/>
          <a:lstStyle/>
          <a:p>
            <a:r>
              <a:rPr lang="en-US" dirty="0" smtClean="0"/>
              <a:t>© 2014 Valuing Voices, Cekan Consulting LLC</a:t>
            </a:r>
            <a:endParaRPr lang="en-US" dirty="0"/>
          </a:p>
        </p:txBody>
      </p:sp>
      <p:sp>
        <p:nvSpPr>
          <p:cNvPr id="6" name="Title 1"/>
          <p:cNvSpPr>
            <a:spLocks noGrp="1"/>
          </p:cNvSpPr>
          <p:nvPr>
            <p:ph type="title"/>
          </p:nvPr>
        </p:nvSpPr>
        <p:spPr>
          <a:xfrm>
            <a:off x="237067" y="0"/>
            <a:ext cx="8686800" cy="1043711"/>
          </a:xfrm>
        </p:spPr>
        <p:txBody>
          <a:bodyPr>
            <a:noAutofit/>
          </a:bodyPr>
          <a:lstStyle/>
          <a:p>
            <a:pPr marL="742950" lvl="1" indent="-285750">
              <a:spcBef>
                <a:spcPct val="20000"/>
              </a:spcBef>
              <a:defRPr/>
            </a:pPr>
            <a:r>
              <a:rPr lang="en-US" sz="2800" b="1" dirty="0">
                <a:solidFill>
                  <a:srgbClr val="000000"/>
                </a:solidFill>
                <a:latin typeface="Arial"/>
                <a:ea typeface="Arial"/>
                <a:cs typeface="Arial"/>
              </a:rPr>
              <a:t>PILOT</a:t>
            </a:r>
            <a:r>
              <a:rPr lang="en-US" sz="2800" b="1" dirty="0" smtClean="0">
                <a:solidFill>
                  <a:srgbClr val="000000"/>
                </a:solidFill>
                <a:latin typeface="Arial"/>
                <a:ea typeface="Arial"/>
                <a:cs typeface="Arial"/>
              </a:rPr>
              <a:t> YEAR </a:t>
            </a:r>
            <a:r>
              <a:rPr lang="en-US" sz="2800" b="1" dirty="0">
                <a:solidFill>
                  <a:srgbClr val="000000"/>
                </a:solidFill>
                <a:latin typeface="Arial"/>
                <a:ea typeface="Arial"/>
                <a:cs typeface="Arial"/>
              </a:rPr>
              <a:t>BUDGET: VALUING VOICES</a:t>
            </a:r>
            <a:r>
              <a:rPr lang="en-US" sz="2800" b="1" dirty="0" smtClean="0">
                <a:solidFill>
                  <a:srgbClr val="000000"/>
                </a:solidFill>
                <a:latin typeface="Arial"/>
                <a:ea typeface="Arial"/>
                <a:cs typeface="Arial"/>
              </a:rPr>
              <a:t> Research and Ugandan </a:t>
            </a:r>
            <a:r>
              <a:rPr lang="en-US" sz="2800" b="1" dirty="0" smtClean="0">
                <a:solidFill>
                  <a:srgbClr val="000000"/>
                </a:solidFill>
                <a:latin typeface="Arial"/>
                <a:ea typeface="Arial"/>
                <a:cs typeface="Arial"/>
              </a:rPr>
              <a:t>Fieldwork Year</a:t>
            </a:r>
            <a:endParaRPr lang="en-US" sz="2800" b="1" dirty="0">
              <a:solidFill>
                <a:srgbClr val="000000"/>
              </a:solidFill>
              <a:latin typeface="Arial"/>
              <a:ea typeface="Arial"/>
              <a:cs typeface="Arial"/>
            </a:endParaRPr>
          </a:p>
        </p:txBody>
      </p:sp>
      <p:pic>
        <p:nvPicPr>
          <p:cNvPr id="10" name="Picture 9" descr="I Will.jpg"/>
          <p:cNvPicPr>
            <a:picLocks noChangeAspect="1"/>
          </p:cNvPicPr>
          <p:nvPr/>
        </p:nvPicPr>
        <p:blipFill>
          <a:blip r:embed="rId2"/>
          <a:stretch>
            <a:fillRect/>
          </a:stretch>
        </p:blipFill>
        <p:spPr>
          <a:xfrm>
            <a:off x="5859200" y="1597005"/>
            <a:ext cx="3284799" cy="5260996"/>
          </a:xfrm>
          <a:prstGeom prst="rect">
            <a:avLst/>
          </a:prstGeom>
        </p:spPr>
      </p:pic>
      <p:sp>
        <p:nvSpPr>
          <p:cNvPr id="7" name="Content Placeholder 2"/>
          <p:cNvSpPr txBox="1">
            <a:spLocks/>
          </p:cNvSpPr>
          <p:nvPr/>
        </p:nvSpPr>
        <p:spPr>
          <a:xfrm>
            <a:off x="-1" y="785642"/>
            <a:ext cx="9144000" cy="6072358"/>
          </a:xfrm>
          <a:prstGeom prst="rect">
            <a:avLst/>
          </a:prstGeom>
        </p:spPr>
        <p:txBody>
          <a:bodyPr vert="horz" lIns="91440" tIns="45720" rIns="91440" bIns="45720" rtlCol="0">
            <a:normAutofit fontScale="77500" lnSpcReduction="20000"/>
          </a:bodyPr>
          <a:lstStyle/>
          <a:p>
            <a:pPr marL="742950" lvl="1" indent="-285750">
              <a:spcBef>
                <a:spcPct val="20000"/>
              </a:spcBef>
              <a:defRPr/>
            </a:pPr>
            <a:endParaRPr lang="en-US" sz="2800" b="1" dirty="0" smtClean="0">
              <a:solidFill>
                <a:srgbClr val="000000"/>
              </a:solidFill>
              <a:latin typeface="Arial"/>
              <a:ea typeface="Arial"/>
              <a:cs typeface="Arial"/>
            </a:endParaRPr>
          </a:p>
          <a:p>
            <a:pPr marL="742950" lvl="1" indent="-285750">
              <a:spcBef>
                <a:spcPct val="20000"/>
              </a:spcBef>
              <a:defRPr/>
            </a:pPr>
            <a:r>
              <a:rPr lang="en-US" sz="2800" b="1" dirty="0" smtClean="0">
                <a:solidFill>
                  <a:srgbClr val="000000"/>
                </a:solidFill>
                <a:latin typeface="Arial"/>
                <a:ea typeface="Arial"/>
                <a:cs typeface="Arial"/>
              </a:rPr>
              <a:t>1. Research and writing:</a:t>
            </a:r>
          </a:p>
          <a:p>
            <a:pPr marL="742950" lvl="1" indent="-285750">
              <a:spcBef>
                <a:spcPct val="20000"/>
              </a:spcBef>
              <a:defRPr/>
            </a:pPr>
            <a:r>
              <a:rPr lang="en-US" sz="2800" dirty="0" smtClean="0">
                <a:solidFill>
                  <a:srgbClr val="000000"/>
                </a:solidFill>
                <a:latin typeface="Arial"/>
                <a:ea typeface="Arial"/>
                <a:cs typeface="Arial"/>
              </a:rPr>
              <a:t>Staff time, travel: $130,000</a:t>
            </a:r>
          </a:p>
          <a:p>
            <a:pPr marL="742950" lvl="1" indent="-285750">
              <a:spcBef>
                <a:spcPct val="20000"/>
              </a:spcBef>
              <a:defRPr/>
            </a:pPr>
            <a:endParaRPr lang="en-US" sz="2800" b="1" dirty="0" smtClean="0">
              <a:solidFill>
                <a:srgbClr val="000000"/>
              </a:solidFill>
              <a:latin typeface="Arial"/>
              <a:ea typeface="Arial"/>
              <a:cs typeface="Arial"/>
            </a:endParaRPr>
          </a:p>
          <a:p>
            <a:pPr marL="742950" lvl="1" indent="-285750">
              <a:spcBef>
                <a:spcPct val="20000"/>
              </a:spcBef>
              <a:defRPr/>
            </a:pPr>
            <a:r>
              <a:rPr lang="en-US" sz="2800" b="1" dirty="0" smtClean="0">
                <a:solidFill>
                  <a:srgbClr val="000000"/>
                </a:solidFill>
                <a:latin typeface="Arial"/>
                <a:ea typeface="Arial"/>
                <a:cs typeface="Arial"/>
              </a:rPr>
              <a:t>2. 1-country Fieldwork</a:t>
            </a:r>
          </a:p>
          <a:p>
            <a:pPr marL="742950" lvl="1" indent="-285750">
              <a:spcBef>
                <a:spcPct val="20000"/>
              </a:spcBef>
              <a:buFontTx/>
              <a:buChar char="•"/>
              <a:defRPr/>
            </a:pPr>
            <a:r>
              <a:rPr lang="en-US" sz="2800" dirty="0" smtClean="0">
                <a:solidFill>
                  <a:srgbClr val="000000"/>
                </a:solidFill>
                <a:latin typeface="Arial"/>
                <a:ea typeface="Arial"/>
                <a:cs typeface="Arial"/>
              </a:rPr>
              <a:t>Staff (US, Ug, Ky): $60,000</a:t>
            </a:r>
          </a:p>
          <a:p>
            <a:pPr marL="742950" lvl="1" indent="-285750">
              <a:spcBef>
                <a:spcPct val="20000"/>
              </a:spcBef>
              <a:buFontTx/>
              <a:buChar char="•"/>
              <a:defRPr/>
            </a:pPr>
            <a:r>
              <a:rPr lang="en-US" sz="2800" dirty="0" smtClean="0">
                <a:solidFill>
                  <a:srgbClr val="000000"/>
                </a:solidFill>
                <a:latin typeface="Arial"/>
                <a:ea typeface="Arial"/>
                <a:cs typeface="Arial"/>
              </a:rPr>
              <a:t>Travel (US, Ky to Ug) $16,500</a:t>
            </a:r>
          </a:p>
          <a:p>
            <a:pPr marL="742950" lvl="1" indent="-285750">
              <a:spcBef>
                <a:spcPct val="20000"/>
              </a:spcBef>
              <a:buFontTx/>
              <a:buChar char="•"/>
              <a:defRPr/>
            </a:pPr>
            <a:r>
              <a:rPr lang="en-US" sz="2800" dirty="0" smtClean="0">
                <a:solidFill>
                  <a:srgbClr val="000000"/>
                </a:solidFill>
                <a:latin typeface="Arial"/>
                <a:ea typeface="Arial"/>
                <a:cs typeface="Arial"/>
              </a:rPr>
              <a:t>Consultations $33,500</a:t>
            </a:r>
          </a:p>
          <a:p>
            <a:pPr marL="742950" lvl="1" indent="-285750">
              <a:spcBef>
                <a:spcPct val="20000"/>
              </a:spcBef>
              <a:buFontTx/>
              <a:buChar char="•"/>
              <a:defRPr/>
            </a:pPr>
            <a:r>
              <a:rPr lang="en-US" sz="2800" dirty="0" smtClean="0">
                <a:solidFill>
                  <a:srgbClr val="000000"/>
                </a:solidFill>
                <a:latin typeface="Arial"/>
                <a:ea typeface="Arial"/>
                <a:cs typeface="Arial"/>
              </a:rPr>
              <a:t>Local ICT firm $10,000</a:t>
            </a:r>
          </a:p>
          <a:p>
            <a:pPr marL="742950" lvl="1" indent="-285750">
              <a:spcBef>
                <a:spcPct val="20000"/>
              </a:spcBef>
              <a:defRPr/>
            </a:pPr>
            <a:endParaRPr lang="en-US" sz="2800" b="1" dirty="0" smtClean="0">
              <a:solidFill>
                <a:srgbClr val="000000"/>
              </a:solidFill>
              <a:latin typeface="Arial"/>
              <a:ea typeface="Arial"/>
              <a:cs typeface="Arial"/>
            </a:endParaRPr>
          </a:p>
          <a:p>
            <a:pPr marL="742950" lvl="1" indent="-285750">
              <a:spcBef>
                <a:spcPct val="20000"/>
              </a:spcBef>
              <a:defRPr/>
            </a:pPr>
            <a:r>
              <a:rPr lang="en-US" sz="2800" b="1" dirty="0" smtClean="0">
                <a:solidFill>
                  <a:srgbClr val="000000"/>
                </a:solidFill>
                <a:latin typeface="Arial"/>
                <a:ea typeface="Arial"/>
                <a:cs typeface="Arial"/>
              </a:rPr>
              <a:t>TOTAL: $250,000…</a:t>
            </a:r>
          </a:p>
          <a:p>
            <a:pPr marL="742950" lvl="1" indent="-285750">
              <a:spcBef>
                <a:spcPct val="20000"/>
              </a:spcBef>
              <a:defRPr/>
            </a:pPr>
            <a:endParaRPr lang="en-US" sz="2800" b="1" dirty="0" smtClean="0">
              <a:solidFill>
                <a:srgbClr val="000000"/>
              </a:solidFill>
              <a:latin typeface="Arial"/>
              <a:ea typeface="Arial"/>
              <a:cs typeface="Arial"/>
            </a:endParaRPr>
          </a:p>
          <a:p>
            <a:pPr marL="742950" lvl="1" indent="-285750">
              <a:spcBef>
                <a:spcPct val="20000"/>
              </a:spcBef>
              <a:defRPr/>
            </a:pPr>
            <a:r>
              <a:rPr lang="en-US" sz="2800" b="1" i="1" dirty="0" smtClean="0">
                <a:solidFill>
                  <a:srgbClr val="000000"/>
                </a:solidFill>
                <a:latin typeface="Arial"/>
                <a:ea typeface="Arial"/>
                <a:cs typeface="Arial"/>
              </a:rPr>
              <a:t>Can the Development Industry </a:t>
            </a:r>
          </a:p>
          <a:p>
            <a:pPr marL="742950" lvl="1" indent="-285750">
              <a:spcBef>
                <a:spcPct val="20000"/>
              </a:spcBef>
              <a:defRPr/>
            </a:pPr>
            <a:r>
              <a:rPr lang="en-US" sz="2800" b="1" i="1" dirty="0" smtClean="0">
                <a:solidFill>
                  <a:srgbClr val="000000"/>
                </a:solidFill>
                <a:latin typeface="Arial"/>
                <a:ea typeface="Arial"/>
                <a:cs typeface="Arial"/>
              </a:rPr>
              <a:t>afford </a:t>
            </a:r>
            <a:r>
              <a:rPr lang="en-US" sz="2800" b="1" i="1" u="sng" dirty="0" smtClean="0">
                <a:solidFill>
                  <a:srgbClr val="000000"/>
                </a:solidFill>
                <a:latin typeface="Arial"/>
                <a:ea typeface="Arial"/>
                <a:cs typeface="Arial"/>
              </a:rPr>
              <a:t>not</a:t>
            </a:r>
            <a:r>
              <a:rPr lang="en-US" sz="2800" b="1" i="1" dirty="0" smtClean="0">
                <a:solidFill>
                  <a:srgbClr val="000000"/>
                </a:solidFill>
                <a:latin typeface="Arial"/>
                <a:ea typeface="Arial"/>
                <a:cs typeface="Arial"/>
              </a:rPr>
              <a:t> to trial and adopt this </a:t>
            </a:r>
          </a:p>
          <a:p>
            <a:pPr marL="742950" lvl="1" indent="-285750">
              <a:spcBef>
                <a:spcPct val="20000"/>
              </a:spcBef>
              <a:defRPr/>
            </a:pPr>
            <a:r>
              <a:rPr lang="en-US" sz="2800" b="1" i="1" dirty="0" smtClean="0">
                <a:solidFill>
                  <a:srgbClr val="000000"/>
                </a:solidFill>
                <a:latin typeface="Arial"/>
                <a:ea typeface="Arial"/>
                <a:cs typeface="Arial"/>
              </a:rPr>
              <a:t>methodology, especially given missed</a:t>
            </a:r>
          </a:p>
          <a:p>
            <a:pPr marL="742950" lvl="1" indent="-285750">
              <a:spcBef>
                <a:spcPct val="20000"/>
              </a:spcBef>
              <a:defRPr/>
            </a:pPr>
            <a:r>
              <a:rPr lang="en-US" sz="2800" b="1" i="1" dirty="0" smtClean="0">
                <a:solidFill>
                  <a:srgbClr val="000000"/>
                </a:solidFill>
                <a:latin typeface="Arial"/>
                <a:ea typeface="Arial"/>
                <a:cs typeface="Arial"/>
              </a:rPr>
              <a:t>learning to date?</a:t>
            </a:r>
          </a:p>
          <a:p>
            <a:pPr marL="742950" lvl="1" indent="-285750">
              <a:spcBef>
                <a:spcPct val="20000"/>
              </a:spcBef>
              <a:defRPr/>
            </a:pPr>
            <a:endParaRPr lang="en-US" sz="2800" b="1" dirty="0" smtClean="0">
              <a:solidFill>
                <a:srgbClr val="000000"/>
              </a:solidFill>
              <a:latin typeface="Arial"/>
              <a:ea typeface="Arial"/>
              <a:cs typeface="Arial"/>
            </a:endParaRPr>
          </a:p>
          <a:p>
            <a:pPr marL="742950" lvl="1" indent="-285750">
              <a:spcBef>
                <a:spcPct val="20000"/>
              </a:spcBef>
              <a:defRPr/>
            </a:pPr>
            <a:r>
              <a:rPr lang="en-US" sz="2800" b="1" dirty="0" smtClean="0">
                <a:solidFill>
                  <a:srgbClr val="000000"/>
                </a:solidFill>
                <a:latin typeface="Arial"/>
                <a:ea typeface="Arial"/>
                <a:cs typeface="Arial"/>
              </a:rPr>
              <a:t>				Any funders in the house </a:t>
            </a:r>
            <a:r>
              <a:rPr lang="en-US" sz="2800" b="1" dirty="0" smtClean="0">
                <a:solidFill>
                  <a:srgbClr val="000000"/>
                </a:solidFill>
                <a:latin typeface="Arial"/>
                <a:ea typeface="Arial"/>
                <a:cs typeface="Arial"/>
                <a:sym typeface="Wingdings"/>
              </a:rPr>
              <a:t>?</a:t>
            </a: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5987"/>
          </a:xfrm>
        </p:spPr>
        <p:txBody>
          <a:bodyPr>
            <a:normAutofit/>
          </a:bodyPr>
          <a:lstStyle/>
          <a:p>
            <a:r>
              <a:rPr lang="en-US" b="1" dirty="0" smtClean="0"/>
              <a:t>Why We Value Voices</a:t>
            </a:r>
            <a:r>
              <a:rPr lang="en-US" dirty="0" smtClean="0"/>
              <a:t>	</a:t>
            </a:r>
            <a:endParaRPr lang="en-US" dirty="0"/>
          </a:p>
        </p:txBody>
      </p:sp>
      <p:sp>
        <p:nvSpPr>
          <p:cNvPr id="4" name="Footer Placeholder 3"/>
          <p:cNvSpPr>
            <a:spLocks noGrp="1"/>
          </p:cNvSpPr>
          <p:nvPr>
            <p:ph type="ftr" sz="quarter" idx="11"/>
          </p:nvPr>
        </p:nvSpPr>
        <p:spPr>
          <a:xfrm>
            <a:off x="5956357" y="6492875"/>
            <a:ext cx="3187643" cy="365125"/>
          </a:xfrm>
        </p:spPr>
        <p:txBody>
          <a:bodyPr/>
          <a:lstStyle/>
          <a:p>
            <a:r>
              <a:rPr lang="en-US" dirty="0" smtClean="0"/>
              <a:t>© 2014 Valuing Voices, Cekan Consulting LLC</a:t>
            </a:r>
            <a:endParaRPr lang="en-US" dirty="0"/>
          </a:p>
        </p:txBody>
      </p:sp>
      <p:pic>
        <p:nvPicPr>
          <p:cNvPr id="5" name="Picture 4" descr="value-of-other-voices.jpg"/>
          <p:cNvPicPr>
            <a:picLocks noChangeAspect="1"/>
          </p:cNvPicPr>
          <p:nvPr/>
        </p:nvPicPr>
        <p:blipFill>
          <a:blip r:embed="rId3"/>
          <a:stretch>
            <a:fillRect/>
          </a:stretch>
        </p:blipFill>
        <p:spPr>
          <a:xfrm>
            <a:off x="1922317" y="751977"/>
            <a:ext cx="5731549" cy="5740898"/>
          </a:xfrm>
          <a:prstGeom prst="rect">
            <a:avLst/>
          </a:prstGeom>
        </p:spPr>
      </p:pic>
      <p:sp>
        <p:nvSpPr>
          <p:cNvPr id="7" name="Round Same Side Corner Rectangle 6"/>
          <p:cNvSpPr/>
          <p:nvPr/>
        </p:nvSpPr>
        <p:spPr>
          <a:xfrm>
            <a:off x="1" y="4122208"/>
            <a:ext cx="3412450" cy="2370667"/>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 Same Side Corner Rectangle 8"/>
          <p:cNvSpPr/>
          <p:nvPr/>
        </p:nvSpPr>
        <p:spPr>
          <a:xfrm>
            <a:off x="0" y="1005987"/>
            <a:ext cx="2472267" cy="2262146"/>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 Same Side Corner Rectangle 9"/>
          <p:cNvSpPr/>
          <p:nvPr/>
        </p:nvSpPr>
        <p:spPr>
          <a:xfrm>
            <a:off x="6925733" y="751977"/>
            <a:ext cx="2218267" cy="2262146"/>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 Same Side Corner Rectangle 10"/>
          <p:cNvSpPr/>
          <p:nvPr/>
        </p:nvSpPr>
        <p:spPr>
          <a:xfrm>
            <a:off x="3412451" y="4122208"/>
            <a:ext cx="5731549" cy="2370667"/>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254000" y="1606151"/>
            <a:ext cx="2218267" cy="1200329"/>
          </a:xfrm>
          <a:prstGeom prst="rect">
            <a:avLst/>
          </a:prstGeom>
          <a:noFill/>
        </p:spPr>
        <p:txBody>
          <a:bodyPr wrap="square" rtlCol="0">
            <a:spAutoFit/>
          </a:bodyPr>
          <a:lstStyle/>
          <a:p>
            <a:r>
              <a:rPr lang="en-US" b="1" dirty="0" smtClean="0"/>
              <a:t>Designing for sustained exit </a:t>
            </a:r>
            <a:r>
              <a:rPr lang="en-US" dirty="0" smtClean="0"/>
              <a:t>should be our first priority</a:t>
            </a:r>
          </a:p>
          <a:p>
            <a:endParaRPr lang="en-US" dirty="0" smtClean="0"/>
          </a:p>
        </p:txBody>
      </p:sp>
      <p:sp>
        <p:nvSpPr>
          <p:cNvPr id="14" name="TextBox 13"/>
          <p:cNvSpPr txBox="1"/>
          <p:nvPr/>
        </p:nvSpPr>
        <p:spPr>
          <a:xfrm>
            <a:off x="457199" y="4409406"/>
            <a:ext cx="2472267" cy="1754327"/>
          </a:xfrm>
          <a:prstGeom prst="rect">
            <a:avLst/>
          </a:prstGeom>
          <a:noFill/>
        </p:spPr>
        <p:txBody>
          <a:bodyPr wrap="square" rtlCol="0">
            <a:spAutoFit/>
          </a:bodyPr>
          <a:lstStyle/>
          <a:p>
            <a:r>
              <a:rPr lang="en-US" b="1" dirty="0" smtClean="0"/>
              <a:t>We ALL deserve self-sustaining projects: </a:t>
            </a:r>
            <a:r>
              <a:rPr lang="en-US" dirty="0" smtClean="0"/>
              <a:t>Communities/ countries, we development workers, taxpayers… it’s true respect.</a:t>
            </a:r>
            <a:endParaRPr lang="en-US" dirty="0"/>
          </a:p>
        </p:txBody>
      </p:sp>
      <p:sp>
        <p:nvSpPr>
          <p:cNvPr id="15" name="TextBox 14"/>
          <p:cNvSpPr txBox="1"/>
          <p:nvPr/>
        </p:nvSpPr>
        <p:spPr>
          <a:xfrm>
            <a:off x="7162800" y="1005987"/>
            <a:ext cx="1744133" cy="2031325"/>
          </a:xfrm>
          <a:prstGeom prst="rect">
            <a:avLst/>
          </a:prstGeom>
          <a:noFill/>
        </p:spPr>
        <p:txBody>
          <a:bodyPr wrap="square" rtlCol="0">
            <a:spAutoFit/>
          </a:bodyPr>
          <a:lstStyle/>
          <a:p>
            <a:r>
              <a:rPr lang="en-US" b="1" dirty="0" smtClean="0"/>
              <a:t>‘They’ should evaluate our assistance</a:t>
            </a:r>
            <a:r>
              <a:rPr lang="en-US" dirty="0" smtClean="0"/>
              <a:t> for effectiveness, not the other way around </a:t>
            </a:r>
            <a:r>
              <a:rPr lang="en-US" dirty="0" smtClean="0">
                <a:sym typeface="Wingdings"/>
              </a:rPr>
              <a:t></a:t>
            </a:r>
            <a:endParaRPr lang="en-US" dirty="0" smtClean="0"/>
          </a:p>
          <a:p>
            <a:endParaRPr lang="en-US" dirty="0"/>
          </a:p>
        </p:txBody>
      </p:sp>
      <p:sp>
        <p:nvSpPr>
          <p:cNvPr id="16" name="TextBox 15"/>
          <p:cNvSpPr txBox="1"/>
          <p:nvPr/>
        </p:nvSpPr>
        <p:spPr>
          <a:xfrm>
            <a:off x="3810000" y="4618672"/>
            <a:ext cx="4876800" cy="1477328"/>
          </a:xfrm>
          <a:prstGeom prst="rect">
            <a:avLst/>
          </a:prstGeom>
          <a:noFill/>
        </p:spPr>
        <p:txBody>
          <a:bodyPr wrap="square" rtlCol="0">
            <a:spAutoFit/>
          </a:bodyPr>
          <a:lstStyle/>
          <a:p>
            <a:r>
              <a:rPr lang="en-US" dirty="0" smtClean="0"/>
              <a:t>The </a:t>
            </a:r>
            <a:r>
              <a:rPr lang="en-US" b="1" dirty="0" smtClean="0"/>
              <a:t>business model works</a:t>
            </a:r>
            <a:r>
              <a:rPr lang="en-US" dirty="0" smtClean="0"/>
              <a:t> – do more of what’s excellent/ profitable and less of what’s not. Currently in international development we don’t know much about sustained impact. Let’s change that and fund future projects accordingly</a:t>
            </a:r>
            <a:endParaRPr lang="en-US" dirty="0"/>
          </a:p>
        </p:txBody>
      </p:sp>
      <p:sp>
        <p:nvSpPr>
          <p:cNvPr id="17" name="Round Same Side Corner Rectangle 16"/>
          <p:cNvSpPr/>
          <p:nvPr/>
        </p:nvSpPr>
        <p:spPr>
          <a:xfrm>
            <a:off x="3412451" y="1005987"/>
            <a:ext cx="2543906" cy="600164"/>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3810000" y="1219200"/>
            <a:ext cx="1896533" cy="369332"/>
          </a:xfrm>
          <a:prstGeom prst="rect">
            <a:avLst/>
          </a:prstGeom>
          <a:noFill/>
        </p:spPr>
        <p:txBody>
          <a:bodyPr wrap="square" rtlCol="0">
            <a:spAutoFit/>
          </a:bodyPr>
          <a:lstStyle/>
          <a:p>
            <a:r>
              <a:rPr lang="en-US" b="1" dirty="0" smtClean="0"/>
              <a:t>‘They’ are ‘Us’</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788404"/>
          </a:xfrm>
        </p:spPr>
        <p:txBody>
          <a:bodyPr>
            <a:normAutofit/>
          </a:bodyPr>
          <a:lstStyle/>
          <a:p>
            <a:pPr lvl="0"/>
            <a:r>
              <a:rPr lang="en-US" sz="4000" b="1" dirty="0" smtClean="0"/>
              <a:t>Barriers to this work</a:t>
            </a:r>
            <a:r>
              <a:rPr lang="en-US" sz="4000" dirty="0" smtClean="0"/>
              <a:t> of </a:t>
            </a:r>
            <a:r>
              <a:rPr lang="en-US" sz="4000" b="1" dirty="0" smtClean="0"/>
              <a:t>Valuing Voices?</a:t>
            </a:r>
            <a:endParaRPr lang="en-US" dirty="0"/>
          </a:p>
        </p:txBody>
      </p:sp>
      <p:sp>
        <p:nvSpPr>
          <p:cNvPr id="7" name="Content Placeholder 2"/>
          <p:cNvSpPr txBox="1">
            <a:spLocks/>
          </p:cNvSpPr>
          <p:nvPr/>
        </p:nvSpPr>
        <p:spPr>
          <a:xfrm>
            <a:off x="-385994" y="788404"/>
            <a:ext cx="9349671" cy="6069595"/>
          </a:xfrm>
          <a:prstGeom prst="rect">
            <a:avLst/>
          </a:prstGeom>
        </p:spPr>
        <p:txBody>
          <a:bodyPr vert="horz" lIns="91440" tIns="45720" rIns="91440" bIns="45720" rtlCol="0" anchor="t">
            <a:noAutofit/>
          </a:bodyPr>
          <a:lstStyle/>
          <a:p>
            <a:pPr marL="800100" lvl="1" indent="-342900">
              <a:spcBef>
                <a:spcPct val="20000"/>
              </a:spcBef>
              <a:buFont typeface="Arial"/>
              <a:buChar char="•"/>
              <a:defRPr/>
            </a:pPr>
            <a:r>
              <a:rPr lang="en-US" sz="2400" b="1" dirty="0" smtClean="0"/>
              <a:t>Donor inability to question</a:t>
            </a:r>
            <a:r>
              <a:rPr lang="en-US" sz="2400" dirty="0" smtClean="0"/>
              <a:t> </a:t>
            </a:r>
            <a:r>
              <a:rPr lang="en-US" sz="2400" b="1" dirty="0" smtClean="0"/>
              <a:t>inflexible </a:t>
            </a:r>
            <a:r>
              <a:rPr kumimoji="0" lang="en-US" sz="2400" b="1" i="0" u="none" strike="noStrike" kern="1200" cap="none" spc="0" normalizeH="0" noProof="0" dirty="0" smtClean="0">
                <a:ln>
                  <a:noFill/>
                </a:ln>
                <a:solidFill>
                  <a:schemeClr val="tx1"/>
                </a:solidFill>
                <a:effectLst/>
                <a:uLnTx/>
                <a:uFillTx/>
                <a:latin typeface="+mn-lt"/>
                <a:ea typeface="+mn-ea"/>
                <a:cs typeface="+mn-cs"/>
              </a:rPr>
              <a:t>budget and </a:t>
            </a:r>
          </a:p>
          <a:p>
            <a:pPr marL="800100" lvl="1" indent="-342900">
              <a:spcBef>
                <a:spcPct val="20000"/>
              </a:spcBef>
              <a:defRPr/>
            </a:pPr>
            <a:r>
              <a:rPr kumimoji="0" lang="en-US" sz="2400" b="1" i="0" u="none" strike="noStrike" kern="1200" cap="none" spc="0" normalizeH="0" noProof="0" dirty="0" smtClean="0">
                <a:ln>
                  <a:noFill/>
                </a:ln>
                <a:solidFill>
                  <a:schemeClr val="tx1"/>
                </a:solidFill>
                <a:effectLst/>
                <a:uLnTx/>
                <a:uFillTx/>
                <a:latin typeface="+mn-lt"/>
                <a:ea typeface="+mn-ea"/>
                <a:cs typeface="+mn-cs"/>
              </a:rPr>
              <a:t>funding cycles </a:t>
            </a:r>
            <a:endParaRPr lang="en-US" sz="2400" dirty="0" smtClean="0"/>
          </a:p>
          <a:p>
            <a:pPr marL="800100" lvl="1" indent="-342900">
              <a:spcBef>
                <a:spcPct val="20000"/>
              </a:spcBef>
              <a:buFont typeface="Arial"/>
              <a:buChar char="•"/>
              <a:defRPr/>
            </a:pPr>
            <a:r>
              <a:rPr kumimoji="0" lang="en-US" sz="2400" b="0" i="0" u="none" strike="noStrike" kern="1200" cap="none" spc="0" normalizeH="0" noProof="0" dirty="0" smtClean="0">
                <a:ln>
                  <a:noFill/>
                </a:ln>
                <a:solidFill>
                  <a:schemeClr val="tx1"/>
                </a:solidFill>
                <a:effectLst/>
                <a:uLnTx/>
                <a:uFillTx/>
                <a:latin typeface="+mn-lt"/>
                <a:ea typeface="+mn-ea"/>
                <a:cs typeface="+mn-cs"/>
              </a:rPr>
              <a:t>Lack of commitment to </a:t>
            </a:r>
            <a:r>
              <a:rPr lang="en-US" sz="2400" b="1" dirty="0" smtClean="0"/>
              <a:t>national learning, infrastructure,</a:t>
            </a:r>
          </a:p>
          <a:p>
            <a:pPr marL="800100" lvl="1" indent="-342900">
              <a:spcBef>
                <a:spcPct val="20000"/>
              </a:spcBef>
              <a:defRPr/>
            </a:pPr>
            <a:r>
              <a:rPr lang="en-US" sz="2400" b="1" dirty="0" smtClean="0"/>
              <a:t>knowledge retention </a:t>
            </a:r>
          </a:p>
          <a:p>
            <a:pPr marL="800100" lvl="1" indent="-342900">
              <a:spcBef>
                <a:spcPct val="20000"/>
              </a:spcBef>
              <a:buFont typeface="Arial"/>
              <a:buChar char="•"/>
              <a:defRPr/>
            </a:pPr>
            <a:r>
              <a:rPr lang="en-US" sz="2400" dirty="0" smtClean="0"/>
              <a:t>Difficulty </a:t>
            </a:r>
            <a:r>
              <a:rPr lang="en-US" sz="2400" b="1" dirty="0" smtClean="0"/>
              <a:t>devolving power/ authority to countries,</a:t>
            </a:r>
          </a:p>
          <a:p>
            <a:pPr marL="800100" lvl="1" indent="-342900">
              <a:spcBef>
                <a:spcPct val="20000"/>
              </a:spcBef>
              <a:defRPr/>
            </a:pPr>
            <a:r>
              <a:rPr lang="en-US" sz="2400" dirty="0" smtClean="0"/>
              <a:t>focusing aid on demand, not supply</a:t>
            </a:r>
          </a:p>
          <a:p>
            <a:pPr marL="800100" lvl="1" indent="-342900">
              <a:spcBef>
                <a:spcPct val="20000"/>
              </a:spcBef>
              <a:buFont typeface="Arial"/>
              <a:buChar char="•"/>
              <a:defRPr/>
            </a:pPr>
            <a:r>
              <a:rPr lang="en-US" sz="2400" dirty="0" smtClean="0"/>
              <a:t>Commitment  to listen to </a:t>
            </a:r>
            <a:r>
              <a:rPr lang="en-US" sz="2400" b="1" dirty="0" smtClean="0"/>
              <a:t>qualitative, local wisdom </a:t>
            </a:r>
            <a:r>
              <a:rPr lang="en-US" sz="2400" dirty="0" smtClean="0"/>
              <a:t>in </a:t>
            </a:r>
          </a:p>
          <a:p>
            <a:pPr marL="800100" lvl="1" indent="-342900">
              <a:spcBef>
                <a:spcPct val="20000"/>
              </a:spcBef>
              <a:defRPr/>
            </a:pPr>
            <a:r>
              <a:rPr lang="en-US" sz="2400" u="sng" dirty="0" smtClean="0"/>
              <a:t>addition</a:t>
            </a:r>
            <a:r>
              <a:rPr lang="en-US" sz="2400" dirty="0" smtClean="0"/>
              <a:t> to parallel post-project quantitative evaluations is low</a:t>
            </a:r>
          </a:p>
          <a:p>
            <a:pPr marL="800100" lvl="1" indent="-342900">
              <a:spcBef>
                <a:spcPct val="20000"/>
              </a:spcBef>
              <a:buFont typeface="Arial"/>
              <a:buChar char="•"/>
              <a:defRPr/>
            </a:pPr>
            <a:r>
              <a:rPr lang="en-US" sz="2400" dirty="0" smtClean="0"/>
              <a:t>This is </a:t>
            </a:r>
            <a:r>
              <a:rPr lang="en-US" sz="2400" b="1" dirty="0" smtClean="0"/>
              <a:t>more than local NGO capacity building, its </a:t>
            </a:r>
            <a:r>
              <a:rPr lang="en-US" sz="2400" b="1" i="1" dirty="0" smtClean="0"/>
              <a:t>system-change</a:t>
            </a:r>
          </a:p>
          <a:p>
            <a:pPr marL="800100" lvl="1" indent="-342900">
              <a:spcBef>
                <a:spcPct val="20000"/>
              </a:spcBef>
              <a:buFont typeface="Arial"/>
              <a:buChar char="•"/>
              <a:defRPr/>
            </a:pPr>
            <a:r>
              <a:rPr lang="en-US" sz="2400" b="1" noProof="0" dirty="0" smtClean="0"/>
              <a:t>Weakness in processes of some local government </a:t>
            </a:r>
            <a:r>
              <a:rPr lang="en-US" sz="2400" b="1" dirty="0" smtClean="0"/>
              <a:t>and </a:t>
            </a:r>
            <a:r>
              <a:rPr lang="en-US" sz="2400" b="1" noProof="0" dirty="0" smtClean="0"/>
              <a:t>ministries </a:t>
            </a:r>
            <a:r>
              <a:rPr lang="en-US" sz="2400" noProof="0" dirty="0" smtClean="0"/>
              <a:t>to absorb lessons…</a:t>
            </a:r>
            <a:r>
              <a:rPr lang="en-US" sz="2400" dirty="0" smtClean="0"/>
              <a:t>dearth of available excellent national evaluators</a:t>
            </a:r>
            <a:endParaRPr lang="en-US" sz="2400" noProof="0" dirty="0" smtClean="0"/>
          </a:p>
          <a:p>
            <a:pPr marL="800100" lvl="1" indent="-342900">
              <a:spcBef>
                <a:spcPct val="20000"/>
              </a:spcBef>
              <a:buFont typeface="Arial"/>
              <a:buChar char="•"/>
              <a:defRPr/>
            </a:pPr>
            <a:r>
              <a:rPr kumimoji="0" lang="en-US" sz="2400" b="1" i="0" u="none" strike="noStrike" kern="1200" cap="none" spc="0" normalizeH="0" dirty="0" smtClean="0">
                <a:ln>
                  <a:noFill/>
                </a:ln>
                <a:solidFill>
                  <a:schemeClr val="tx1"/>
                </a:solidFill>
                <a:effectLst/>
                <a:uLnTx/>
                <a:uFillTx/>
                <a:latin typeface="+mn-lt"/>
                <a:ea typeface="+mn-ea"/>
                <a:cs typeface="+mn-cs"/>
              </a:rPr>
              <a:t>Slow internet connections and prohibitive costs </a:t>
            </a:r>
            <a:r>
              <a:rPr kumimoji="0" lang="en-US" sz="2400" b="0" i="0" u="none" strike="noStrike" kern="1200" cap="none" spc="0" normalizeH="0" dirty="0" smtClean="0">
                <a:ln>
                  <a:noFill/>
                </a:ln>
                <a:solidFill>
                  <a:schemeClr val="tx1"/>
                </a:solidFill>
                <a:effectLst/>
                <a:uLnTx/>
                <a:uFillTx/>
                <a:latin typeface="+mn-lt"/>
                <a:ea typeface="+mn-ea"/>
                <a:cs typeface="+mn-cs"/>
              </a:rPr>
              <a:t>of mobile ICT communications especially rural</a:t>
            </a:r>
          </a:p>
          <a:p>
            <a:pPr marL="800100" lvl="1" indent="-342900">
              <a:spcBef>
                <a:spcPct val="20000"/>
              </a:spcBef>
              <a:buFont typeface="Arial"/>
              <a:buChar char="•"/>
              <a:defRPr/>
            </a:pPr>
            <a:r>
              <a:rPr lang="en-US" sz="2400" b="1" u="sng" dirty="0" smtClean="0"/>
              <a:t>WHAT ELSE? What do we need for this to succeed?</a:t>
            </a:r>
            <a:endParaRPr kumimoji="0" lang="en-US" sz="2400" b="1" i="0" u="sng" strike="noStrike" kern="1200" cap="none" spc="0" normalizeH="0" dirty="0" smtClean="0">
              <a:ln>
                <a:noFill/>
              </a:ln>
              <a:effectLst/>
              <a:uLnTx/>
              <a:uFillTx/>
              <a:latin typeface="+mn-lt"/>
              <a:ea typeface="+mn-ea"/>
              <a:cs typeface="+mn-cs"/>
            </a:endParaRPr>
          </a:p>
          <a:p>
            <a:pPr marL="800100" lvl="1" indent="-342900">
              <a:spcBef>
                <a:spcPct val="20000"/>
              </a:spcBef>
              <a:defRPr/>
            </a:pP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twisted neck giraffe pic.jpeg"/>
          <p:cNvPicPr>
            <a:picLocks noChangeAspect="1"/>
          </p:cNvPicPr>
          <p:nvPr/>
        </p:nvPicPr>
        <p:blipFill>
          <a:blip r:embed="rId2"/>
          <a:stretch>
            <a:fillRect/>
          </a:stretch>
        </p:blipFill>
        <p:spPr>
          <a:xfrm>
            <a:off x="7632711" y="788404"/>
            <a:ext cx="1511288" cy="3186707"/>
          </a:xfrm>
          <a:prstGeom prst="rect">
            <a:avLst/>
          </a:prstGeom>
        </p:spPr>
      </p:pic>
      <p:sp>
        <p:nvSpPr>
          <p:cNvPr id="9" name="Footer Placeholder 5"/>
          <p:cNvSpPr>
            <a:spLocks noGrp="1"/>
          </p:cNvSpPr>
          <p:nvPr>
            <p:ph type="ftr" sz="quarter" idx="11"/>
          </p:nvPr>
        </p:nvSpPr>
        <p:spPr>
          <a:xfrm>
            <a:off x="7272421" y="6492876"/>
            <a:ext cx="1871579" cy="365125"/>
          </a:xfrm>
        </p:spPr>
        <p:txBody>
          <a:bodyPr/>
          <a:lstStyle/>
          <a:p>
            <a:r>
              <a:rPr lang="en-US" dirty="0" smtClean="0"/>
              <a:t>© 2014 Valuing Voices, Cekan Consulting LLC</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09368" y="6492875"/>
            <a:ext cx="3219476" cy="365125"/>
          </a:xfrm>
        </p:spPr>
        <p:txBody>
          <a:bodyPr/>
          <a:lstStyle/>
          <a:p>
            <a:r>
              <a:rPr lang="en-US" dirty="0" smtClean="0"/>
              <a:t>© 2014 Valuing Voices, Cekan Consulting LLC</a:t>
            </a:r>
            <a:endParaRPr lang="en-US" dirty="0"/>
          </a:p>
        </p:txBody>
      </p:sp>
      <p:sp>
        <p:nvSpPr>
          <p:cNvPr id="5" name="Title 1"/>
          <p:cNvSpPr>
            <a:spLocks noGrp="1"/>
          </p:cNvSpPr>
          <p:nvPr>
            <p:ph type="title"/>
          </p:nvPr>
        </p:nvSpPr>
        <p:spPr>
          <a:xfrm>
            <a:off x="-203200" y="0"/>
            <a:ext cx="9347200" cy="788404"/>
          </a:xfrm>
        </p:spPr>
        <p:txBody>
          <a:bodyPr>
            <a:normAutofit fontScale="90000"/>
          </a:bodyPr>
          <a:lstStyle/>
          <a:p>
            <a:r>
              <a:rPr lang="en-US" sz="4000" b="1" dirty="0" smtClean="0"/>
              <a:t>Near-term projected Benefits of Valuing Voices?</a:t>
            </a:r>
            <a:endParaRPr lang="en-US" dirty="0"/>
          </a:p>
        </p:txBody>
      </p:sp>
      <p:sp>
        <p:nvSpPr>
          <p:cNvPr id="7" name="Content Placeholder 2"/>
          <p:cNvSpPr txBox="1">
            <a:spLocks/>
          </p:cNvSpPr>
          <p:nvPr/>
        </p:nvSpPr>
        <p:spPr>
          <a:xfrm>
            <a:off x="1" y="788403"/>
            <a:ext cx="8963677" cy="5704471"/>
          </a:xfrm>
          <a:prstGeom prst="rect">
            <a:avLst/>
          </a:prstGeom>
        </p:spPr>
        <p:txBody>
          <a:bodyPr vert="horz" lIns="91440" tIns="45720" rIns="91440" bIns="45720" rtlCol="0" anchor="t">
            <a:noAutofit/>
          </a:bodyPr>
          <a:lstStyle/>
          <a:p>
            <a:pPr marL="342900" indent="-342900">
              <a:spcBef>
                <a:spcPct val="20000"/>
              </a:spcBef>
              <a:defRPr/>
            </a:pPr>
            <a:r>
              <a:rPr lang="en-US" sz="2800" b="1" dirty="0" smtClean="0"/>
              <a:t>Learning from post-project self-sustainability</a:t>
            </a:r>
          </a:p>
          <a:p>
            <a:pPr marL="342900" indent="-342900">
              <a:spcBef>
                <a:spcPct val="20000"/>
              </a:spcBef>
              <a:defRPr/>
            </a:pPr>
            <a:r>
              <a:rPr lang="en-US" sz="2800" b="1" dirty="0" smtClean="0"/>
              <a:t>Evaluations results in:</a:t>
            </a:r>
          </a:p>
          <a:p>
            <a:pPr marL="800100" lvl="1" indent="-342900">
              <a:spcBef>
                <a:spcPct val="20000"/>
              </a:spcBef>
              <a:buFont typeface="Arial"/>
              <a:buChar char="•"/>
              <a:defRPr/>
            </a:pPr>
            <a:r>
              <a:rPr lang="en-US" sz="2400" dirty="0" smtClean="0"/>
              <a:t>Learning </a:t>
            </a:r>
            <a:r>
              <a:rPr lang="en-US" sz="2400" b="1" dirty="0" smtClean="0"/>
              <a:t>what enabled sustainability or </a:t>
            </a:r>
          </a:p>
          <a:p>
            <a:pPr marL="800100" lvl="1" indent="-342900">
              <a:spcBef>
                <a:spcPct val="20000"/>
              </a:spcBef>
              <a:defRPr/>
            </a:pPr>
            <a:r>
              <a:rPr lang="en-US" sz="2400" b="1" dirty="0" smtClean="0"/>
              <a:t>prevented it</a:t>
            </a:r>
            <a:r>
              <a:rPr lang="en-US" sz="2400" dirty="0" smtClean="0"/>
              <a:t>… for other projects to do/ or not</a:t>
            </a:r>
          </a:p>
          <a:p>
            <a:pPr marL="800100" lvl="1" indent="-342900">
              <a:spcBef>
                <a:spcPct val="20000"/>
              </a:spcBef>
              <a:buFont typeface="Arial"/>
              <a:buChar char="•"/>
              <a:defRPr/>
            </a:pPr>
            <a:r>
              <a:rPr lang="en-US" sz="2400" dirty="0" smtClean="0"/>
              <a:t>A </a:t>
            </a:r>
            <a:r>
              <a:rPr lang="en-US" sz="2400" b="1" dirty="0" smtClean="0"/>
              <a:t>global database </a:t>
            </a:r>
            <a:r>
              <a:rPr lang="en-US" sz="2400" dirty="0" smtClean="0"/>
              <a:t>of post-project evaluation lessons by sector, country, implementer on </a:t>
            </a:r>
            <a:r>
              <a:rPr lang="en-US" sz="2400" b="1" dirty="0" smtClean="0"/>
              <a:t>sustained activities + ROI by project investment</a:t>
            </a:r>
            <a:r>
              <a:rPr lang="en-US" sz="2400" dirty="0" smtClean="0"/>
              <a:t>- how sustainably $$ was spent by open data formats</a:t>
            </a:r>
          </a:p>
          <a:p>
            <a:pPr marL="800100" lvl="1" indent="-342900">
              <a:spcBef>
                <a:spcPct val="20000"/>
              </a:spcBef>
              <a:buFont typeface="Arial"/>
              <a:buChar char="•"/>
              <a:defRPr/>
            </a:pPr>
            <a:r>
              <a:rPr lang="en-US" sz="2400" dirty="0" smtClean="0"/>
              <a:t>A cadre of trained </a:t>
            </a:r>
            <a:r>
              <a:rPr lang="en-US" sz="2400" b="1" dirty="0" smtClean="0"/>
              <a:t>national evaluators/ students and ICT database managers</a:t>
            </a:r>
            <a:r>
              <a:rPr lang="en-US" sz="2400" dirty="0" smtClean="0"/>
              <a:t> exists in each country</a:t>
            </a:r>
          </a:p>
          <a:p>
            <a:pPr marL="800100" lvl="1" indent="-342900">
              <a:spcBef>
                <a:spcPct val="20000"/>
              </a:spcBef>
              <a:buFontTx/>
              <a:buChar char="•"/>
              <a:defRPr/>
            </a:pPr>
            <a:r>
              <a:rPr lang="en-US" sz="2400" b="1" dirty="0" smtClean="0"/>
              <a:t>Inspiring better local solutions </a:t>
            </a:r>
            <a:r>
              <a:rPr lang="en-US" sz="2400" dirty="0" smtClean="0"/>
              <a:t>via better information on what works best and how to do more of it…</a:t>
            </a:r>
          </a:p>
          <a:p>
            <a:pPr marL="800100" lvl="1" indent="-342900">
              <a:spcBef>
                <a:spcPct val="20000"/>
              </a:spcBef>
              <a:buFontTx/>
              <a:buChar char="•"/>
              <a:defRPr/>
            </a:pPr>
            <a:r>
              <a:rPr lang="en-US" sz="2400" dirty="0" smtClean="0"/>
              <a:t>Fostering more </a:t>
            </a:r>
            <a:r>
              <a:rPr lang="en-US" sz="2400" dirty="0"/>
              <a:t>sustainable, cheaper and resilient development</a:t>
            </a:r>
            <a:r>
              <a:rPr lang="en-US" sz="2400" dirty="0" smtClean="0"/>
              <a:t> through national </a:t>
            </a:r>
            <a:r>
              <a:rPr lang="en-US" sz="2400" b="1" dirty="0" smtClean="0"/>
              <a:t>Development Consumer Reports, </a:t>
            </a:r>
            <a:r>
              <a:rPr lang="en-US" sz="2400" b="1" dirty="0" err="1" smtClean="0"/>
              <a:t>AIDMaps</a:t>
            </a:r>
            <a:r>
              <a:rPr lang="en-US" sz="2400" b="1" dirty="0" smtClean="0"/>
              <a:t>…</a:t>
            </a:r>
          </a:p>
          <a:p>
            <a:pPr marL="800100" lvl="1" indent="-342900">
              <a:spcBef>
                <a:spcPct val="20000"/>
              </a:spcBef>
              <a:buFontTx/>
              <a:buChar char="•"/>
              <a:defRPr/>
            </a:pPr>
            <a:r>
              <a:rPr lang="en-US" sz="2400" b="1" u="sng" dirty="0" smtClean="0"/>
              <a:t>Others you can see?</a:t>
            </a:r>
            <a:endParaRPr lang="en-US" sz="2400" u="sng" dirty="0" smtClean="0"/>
          </a:p>
          <a:p>
            <a:pPr marL="800100" lvl="1" indent="-342900">
              <a:spcBef>
                <a:spcPct val="20000"/>
              </a:spcBef>
              <a:buFont typeface="Arial"/>
              <a:buChar char="•"/>
              <a:defRPr/>
            </a:pPr>
            <a:endParaRPr lang="en-US" sz="2400" dirty="0" smtClean="0"/>
          </a:p>
          <a:p>
            <a:pPr marL="800100" lvl="1" indent="-342900">
              <a:spcBef>
                <a:spcPct val="20000"/>
              </a:spcBef>
              <a:buFont typeface="Arial"/>
              <a:buChar char="•"/>
              <a:defRPr/>
            </a:pPr>
            <a:endParaRPr lang="en-US" sz="2400" dirty="0" smtClean="0"/>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2 giraffes drinking.jpeg"/>
          <p:cNvPicPr>
            <a:picLocks noChangeAspect="1"/>
          </p:cNvPicPr>
          <p:nvPr/>
        </p:nvPicPr>
        <p:blipFill>
          <a:blip r:embed="rId2"/>
          <a:stretch>
            <a:fillRect/>
          </a:stretch>
        </p:blipFill>
        <p:spPr>
          <a:xfrm>
            <a:off x="6773564" y="662280"/>
            <a:ext cx="2370436" cy="215189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9188" y="0"/>
            <a:ext cx="8854811" cy="779640"/>
          </a:xfrm>
        </p:spPr>
        <p:txBody>
          <a:bodyPr>
            <a:normAutofit/>
          </a:bodyPr>
          <a:lstStyle/>
          <a:p>
            <a:r>
              <a:rPr lang="en-US" sz="3600" b="1" dirty="0" smtClean="0"/>
              <a:t>Feedback: Learning from what lasts?</a:t>
            </a:r>
            <a:endParaRPr lang="en-US" sz="3600" b="1" dirty="0"/>
          </a:p>
        </p:txBody>
      </p:sp>
      <p:sp>
        <p:nvSpPr>
          <p:cNvPr id="4" name="Footer Placeholder 3"/>
          <p:cNvSpPr>
            <a:spLocks noGrp="1"/>
          </p:cNvSpPr>
          <p:nvPr>
            <p:ph type="ftr" sz="quarter" idx="11"/>
          </p:nvPr>
        </p:nvSpPr>
        <p:spPr>
          <a:xfrm>
            <a:off x="3638199" y="6123025"/>
            <a:ext cx="2160168" cy="935254"/>
          </a:xfrm>
        </p:spPr>
        <p:txBody>
          <a:bodyPr/>
          <a:lstStyle/>
          <a:p>
            <a:r>
              <a:rPr lang="en-US" sz="1100" dirty="0" smtClean="0"/>
              <a:t>@ 2014 Valuing Voices, Cekan Consulting LLC</a:t>
            </a:r>
            <a:endParaRPr lang="en-US" sz="1100" dirty="0"/>
          </a:p>
        </p:txBody>
      </p:sp>
      <p:pic>
        <p:nvPicPr>
          <p:cNvPr id="6" name="Picture 5" descr="SustainDevel DD.bmp"/>
          <p:cNvPicPr>
            <a:picLocks noChangeAspect="1"/>
          </p:cNvPicPr>
          <p:nvPr/>
        </p:nvPicPr>
        <p:blipFill>
          <a:blip r:embed="rId3"/>
          <a:stretch>
            <a:fillRect/>
          </a:stretch>
        </p:blipFill>
        <p:spPr>
          <a:xfrm>
            <a:off x="5437276" y="1641895"/>
            <a:ext cx="3362633" cy="4036267"/>
          </a:xfrm>
          <a:prstGeom prst="rect">
            <a:avLst/>
          </a:prstGeom>
        </p:spPr>
      </p:pic>
      <p:sp>
        <p:nvSpPr>
          <p:cNvPr id="7" name="TextBox 6"/>
          <p:cNvSpPr txBox="1"/>
          <p:nvPr/>
        </p:nvSpPr>
        <p:spPr>
          <a:xfrm>
            <a:off x="289189" y="1641895"/>
            <a:ext cx="5861805" cy="3416320"/>
          </a:xfrm>
          <a:prstGeom prst="rect">
            <a:avLst/>
          </a:prstGeom>
          <a:noFill/>
        </p:spPr>
        <p:txBody>
          <a:bodyPr wrap="square" rtlCol="0">
            <a:spAutoFit/>
          </a:bodyPr>
          <a:lstStyle/>
          <a:p>
            <a:pPr>
              <a:buFont typeface="Arial"/>
              <a:buChar char="•"/>
            </a:pPr>
            <a:r>
              <a:rPr lang="en-US" sz="3600" dirty="0" smtClean="0"/>
              <a:t>What do we have </a:t>
            </a:r>
            <a:r>
              <a:rPr lang="en-US" sz="3600" b="1" dirty="0" smtClean="0"/>
              <a:t>right</a:t>
            </a:r>
            <a:r>
              <a:rPr lang="en-US" sz="3600" dirty="0" smtClean="0"/>
              <a:t>?</a:t>
            </a:r>
          </a:p>
          <a:p>
            <a:endParaRPr lang="en-US" sz="3600" dirty="0" smtClean="0"/>
          </a:p>
          <a:p>
            <a:pPr>
              <a:buFont typeface="Arial"/>
              <a:buChar char="•"/>
            </a:pPr>
            <a:r>
              <a:rPr lang="en-US" sz="3600" dirty="0" smtClean="0"/>
              <a:t>What would you </a:t>
            </a:r>
            <a:r>
              <a:rPr lang="en-US" sz="3600" b="1" dirty="0" smtClean="0"/>
              <a:t>change</a:t>
            </a:r>
            <a:r>
              <a:rPr lang="en-US" sz="3600" dirty="0" smtClean="0"/>
              <a:t>?</a:t>
            </a:r>
          </a:p>
          <a:p>
            <a:pPr>
              <a:buFont typeface="Arial"/>
              <a:buChar char="•"/>
            </a:pPr>
            <a:endParaRPr lang="en-US" sz="3600" dirty="0" smtClean="0"/>
          </a:p>
          <a:p>
            <a:pPr>
              <a:buFont typeface="Arial"/>
              <a:buChar char="•"/>
            </a:pPr>
            <a:r>
              <a:rPr lang="en-US" sz="3600" dirty="0" smtClean="0"/>
              <a:t>What else </a:t>
            </a:r>
            <a:r>
              <a:rPr lang="en-US" sz="3600" b="1" dirty="0" smtClean="0"/>
              <a:t>haven’t we considered</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3"/>
          <p:cNvSpPr txBox="1">
            <a:spLocks/>
          </p:cNvSpPr>
          <p:nvPr/>
        </p:nvSpPr>
        <p:spPr>
          <a:xfrm>
            <a:off x="7708900" y="6121399"/>
            <a:ext cx="1435100" cy="736601"/>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2014 Valuing Voices, Cekan Consulting LLC</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a:spLocks noGrp="1"/>
          </p:cNvSpPr>
          <p:nvPr>
            <p:ph type="title"/>
          </p:nvPr>
        </p:nvSpPr>
        <p:spPr>
          <a:xfrm>
            <a:off x="457200" y="0"/>
            <a:ext cx="8229600" cy="667796"/>
          </a:xfrm>
        </p:spPr>
        <p:txBody>
          <a:bodyPr>
            <a:normAutofit fontScale="90000"/>
          </a:bodyPr>
          <a:lstStyle/>
          <a:p>
            <a:r>
              <a:rPr lang="en-US" b="1" dirty="0" smtClean="0"/>
              <a:t>What can </a:t>
            </a:r>
            <a:r>
              <a:rPr lang="en-US" b="1" u="sng" dirty="0" smtClean="0"/>
              <a:t>we</a:t>
            </a:r>
            <a:r>
              <a:rPr lang="en-US" b="1" dirty="0" smtClean="0"/>
              <a:t> do now?</a:t>
            </a:r>
            <a:endParaRPr lang="en-US" b="1" dirty="0"/>
          </a:p>
        </p:txBody>
      </p:sp>
      <p:sp>
        <p:nvSpPr>
          <p:cNvPr id="12" name="TextBox 11"/>
          <p:cNvSpPr txBox="1"/>
          <p:nvPr/>
        </p:nvSpPr>
        <p:spPr>
          <a:xfrm>
            <a:off x="0" y="667796"/>
            <a:ext cx="9144000" cy="6001642"/>
          </a:xfrm>
          <a:prstGeom prst="rect">
            <a:avLst/>
          </a:prstGeom>
          <a:noFill/>
        </p:spPr>
        <p:txBody>
          <a:bodyPr wrap="square" rtlCol="0">
            <a:spAutoFit/>
          </a:bodyPr>
          <a:lstStyle/>
          <a:p>
            <a:pPr marL="342900" indent="-342900">
              <a:buAutoNum type="arabicParenR"/>
            </a:pPr>
            <a:r>
              <a:rPr lang="en-US" sz="2400" b="1" dirty="0" smtClean="0"/>
              <a:t>Monitoring: </a:t>
            </a:r>
            <a:r>
              <a:rPr lang="en-US" sz="2400" dirty="0" smtClean="0"/>
              <a:t>Work with communities to co-create their own self- monitoring system: </a:t>
            </a:r>
            <a:r>
              <a:rPr lang="en-US" sz="2400" dirty="0" smtClean="0">
                <a:hlinkClick r:id="rId2"/>
              </a:rPr>
              <a:t>IIED PLA Notes referenced in ValuingVoices blog</a:t>
            </a:r>
            <a:r>
              <a:rPr lang="en-US" sz="2400" dirty="0" smtClean="0"/>
              <a:t>, build this into baselines, midterm, final and beyond.</a:t>
            </a:r>
          </a:p>
          <a:p>
            <a:pPr marL="342900" indent="-342900">
              <a:buAutoNum type="arabicParenR"/>
            </a:pPr>
            <a:r>
              <a:rPr lang="en-US" sz="2400" b="1" dirty="0" smtClean="0"/>
              <a:t>Ongoing evaluation </a:t>
            </a:r>
            <a:r>
              <a:rPr lang="en-US" sz="2400" dirty="0" smtClean="0"/>
              <a:t>via </a:t>
            </a:r>
            <a:r>
              <a:rPr lang="en-US" sz="2400" dirty="0" smtClean="0">
                <a:hlinkClick r:id="rId3"/>
              </a:rPr>
              <a:t>Feedback Loops</a:t>
            </a:r>
            <a:r>
              <a:rPr lang="en-US" sz="2400" dirty="0" smtClean="0"/>
              <a:t>: Support local evaluators to evaluate prospects for sustaining project impacts at design, midterm and end; use feedback to/from participants on project outcomes;</a:t>
            </a:r>
          </a:p>
          <a:p>
            <a:pPr marL="342900" indent="-342900">
              <a:buAutoNum type="arabicParenR"/>
            </a:pPr>
            <a:r>
              <a:rPr lang="en-US" sz="2400" dirty="0" smtClean="0"/>
              <a:t>Publish your findings in </a:t>
            </a:r>
            <a:r>
              <a:rPr lang="en-US" sz="2400" b="1" dirty="0" smtClean="0"/>
              <a:t>open data formats </a:t>
            </a:r>
            <a:r>
              <a:rPr lang="en-US" sz="2400" dirty="0" smtClean="0"/>
              <a:t>using int’l standards such as </a:t>
            </a:r>
            <a:r>
              <a:rPr lang="en-US" sz="2400" b="1" dirty="0" smtClean="0">
                <a:hlinkClick r:id="rId4"/>
              </a:rPr>
              <a:t>IATI</a:t>
            </a:r>
            <a:r>
              <a:rPr lang="en-US" sz="2400" b="1" dirty="0" smtClean="0"/>
              <a:t> </a:t>
            </a:r>
            <a:r>
              <a:rPr lang="en-US" sz="2400" dirty="0" smtClean="0"/>
              <a:t>(US </a:t>
            </a:r>
            <a:r>
              <a:rPr lang="en-US" sz="2400" dirty="0" err="1" smtClean="0"/>
              <a:t>Gov’t</a:t>
            </a:r>
            <a:r>
              <a:rPr lang="en-US" sz="2400" dirty="0" smtClean="0"/>
              <a:t> is starting to require it!)</a:t>
            </a:r>
          </a:p>
          <a:p>
            <a:pPr marL="342900" indent="-342900"/>
            <a:r>
              <a:rPr lang="en-US" sz="2400" dirty="0" smtClean="0"/>
              <a:t>4) </a:t>
            </a:r>
            <a:r>
              <a:rPr lang="en-US" sz="2400" b="1" dirty="0" smtClean="0"/>
              <a:t>Advocate to donors for community-led ex-post </a:t>
            </a:r>
          </a:p>
          <a:p>
            <a:pPr marL="342900" indent="-342900"/>
            <a:r>
              <a:rPr lang="en-US" sz="2400" b="1" dirty="0" smtClean="0">
                <a:hlinkClick r:id="rId5"/>
              </a:rPr>
              <a:t>self-sustainability evaluation </a:t>
            </a:r>
            <a:r>
              <a:rPr lang="en-US" sz="2400" dirty="0" smtClean="0"/>
              <a:t>of actual impacts </a:t>
            </a:r>
          </a:p>
          <a:p>
            <a:pPr marL="342900" indent="-342900"/>
            <a:r>
              <a:rPr lang="en-US" sz="2400" dirty="0" smtClean="0"/>
              <a:t>2-5 years after projects close (community-felt </a:t>
            </a:r>
          </a:p>
          <a:p>
            <a:pPr marL="342900" indent="-342900"/>
            <a:r>
              <a:rPr lang="en-US" sz="2400" dirty="0" smtClean="0"/>
              <a:t>intended and unintended) impacts, knowledge</a:t>
            </a:r>
          </a:p>
          <a:p>
            <a:pPr marL="342900" indent="-342900"/>
            <a:r>
              <a:rPr lang="en-US" sz="2400" dirty="0" smtClean="0"/>
              <a:t>retention and sharing via ICT, global databases, </a:t>
            </a:r>
          </a:p>
          <a:p>
            <a:pPr marL="342900" indent="-342900"/>
            <a:r>
              <a:rPr lang="en-US" sz="2400" dirty="0" smtClean="0"/>
              <a:t>build </a:t>
            </a:r>
            <a:r>
              <a:rPr lang="en-US" sz="2400" dirty="0" smtClean="0"/>
              <a:t>capacity</a:t>
            </a:r>
          </a:p>
          <a:p>
            <a:pPr marL="342900" indent="-342900"/>
            <a:r>
              <a:rPr lang="en-US" sz="2400" dirty="0" smtClean="0"/>
              <a:t>			…  </a:t>
            </a:r>
            <a:r>
              <a:rPr lang="en-US" sz="2400" b="1" dirty="0" smtClean="0"/>
              <a:t>or fund your own</a:t>
            </a:r>
            <a:r>
              <a:rPr lang="en-US" sz="2400" b="1" dirty="0" smtClean="0"/>
              <a:t>!</a:t>
            </a:r>
            <a:endParaRPr lang="en-US" sz="2400" dirty="0" smtClean="0"/>
          </a:p>
          <a:p>
            <a:pPr marL="342900" indent="-342900"/>
            <a:r>
              <a:rPr lang="en-US" sz="2400" u="sng" dirty="0" smtClean="0"/>
              <a:t>Don’t we want to be at the </a:t>
            </a:r>
            <a:r>
              <a:rPr lang="en-US" sz="2400" b="1" u="sng" dirty="0" smtClean="0"/>
              <a:t>forefront of development?</a:t>
            </a:r>
          </a:p>
        </p:txBody>
      </p:sp>
      <p:pic>
        <p:nvPicPr>
          <p:cNvPr id="14" name="Picture 13" descr="YesICan.jpeg"/>
          <p:cNvPicPr>
            <a:picLocks noChangeAspect="1"/>
          </p:cNvPicPr>
          <p:nvPr/>
        </p:nvPicPr>
        <p:blipFill>
          <a:blip r:embed="rId6"/>
          <a:stretch>
            <a:fillRect/>
          </a:stretch>
        </p:blipFill>
        <p:spPr>
          <a:xfrm>
            <a:off x="6388100" y="3695700"/>
            <a:ext cx="2755900" cy="242569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16449"/>
          </a:xfrm>
        </p:spPr>
        <p:txBody>
          <a:bodyPr>
            <a:normAutofit fontScale="90000"/>
          </a:bodyPr>
          <a:lstStyle/>
          <a:p>
            <a:r>
              <a:rPr lang="en-US" sz="4000" b="1" dirty="0" smtClean="0"/>
              <a:t>Let’s go!</a:t>
            </a:r>
            <a:endParaRPr lang="en-US" dirty="0"/>
          </a:p>
        </p:txBody>
      </p:sp>
      <p:sp>
        <p:nvSpPr>
          <p:cNvPr id="6" name="Footer Placeholder 5"/>
          <p:cNvSpPr>
            <a:spLocks noGrp="1"/>
          </p:cNvSpPr>
          <p:nvPr>
            <p:ph type="ftr" sz="quarter" idx="11"/>
          </p:nvPr>
        </p:nvSpPr>
        <p:spPr>
          <a:xfrm>
            <a:off x="5645134" y="6488444"/>
            <a:ext cx="3350910" cy="365125"/>
          </a:xfrm>
        </p:spPr>
        <p:txBody>
          <a:bodyPr/>
          <a:lstStyle/>
          <a:p>
            <a:r>
              <a:rPr lang="en-US" dirty="0" smtClean="0"/>
              <a:t>© 2014 Valuing Voices, Cekan Consulting LLC</a:t>
            </a:r>
            <a:endParaRPr lang="en-US" dirty="0"/>
          </a:p>
        </p:txBody>
      </p:sp>
      <p:sp>
        <p:nvSpPr>
          <p:cNvPr id="8" name="Content Placeholder 2"/>
          <p:cNvSpPr txBox="1">
            <a:spLocks/>
          </p:cNvSpPr>
          <p:nvPr/>
        </p:nvSpPr>
        <p:spPr>
          <a:xfrm>
            <a:off x="184944" y="616449"/>
            <a:ext cx="8811100" cy="4080897"/>
          </a:xfrm>
          <a:prstGeom prst="rect">
            <a:avLst/>
          </a:prstGeom>
        </p:spPr>
        <p:txBody>
          <a:bodyPr vert="horz" lIns="91440" tIns="45720" rIns="91440" bIns="45720" rtlCol="0" anchor="t">
            <a:normAutofit/>
          </a:bodyPr>
          <a:lstStyle/>
          <a:p>
            <a:pPr marL="514350" lvl="0" indent="-514350">
              <a:spcBef>
                <a:spcPct val="20000"/>
              </a:spcBef>
              <a:defRPr/>
            </a:pPr>
            <a:endParaRPr lang="en-US" sz="3200" dirty="0" smtClean="0"/>
          </a:p>
        </p:txBody>
      </p:sp>
      <p:sp>
        <p:nvSpPr>
          <p:cNvPr id="7" name="TextBox 6"/>
          <p:cNvSpPr txBox="1"/>
          <p:nvPr/>
        </p:nvSpPr>
        <p:spPr>
          <a:xfrm>
            <a:off x="1473701" y="5088060"/>
            <a:ext cx="7522343" cy="1692771"/>
          </a:xfrm>
          <a:prstGeom prst="rect">
            <a:avLst/>
          </a:prstGeom>
          <a:noFill/>
        </p:spPr>
        <p:txBody>
          <a:bodyPr wrap="square" rtlCol="0">
            <a:spAutoFit/>
          </a:bodyPr>
          <a:lstStyle/>
          <a:p>
            <a:pPr lvl="0"/>
            <a:r>
              <a:rPr lang="en-US" sz="2400" i="1" dirty="0" smtClean="0"/>
              <a:t>Let’s change how international development works… together. </a:t>
            </a:r>
          </a:p>
          <a:p>
            <a:pPr lvl="0"/>
            <a:r>
              <a:rPr lang="en-US" sz="2400" b="1" dirty="0" smtClean="0">
                <a:hlinkClick r:id="rId3"/>
              </a:rPr>
              <a:t>Jindra@ValuingVoices.com</a:t>
            </a:r>
            <a:r>
              <a:rPr lang="en-US" sz="2400" b="1" dirty="0" smtClean="0"/>
              <a:t>	and	</a:t>
            </a:r>
            <a:r>
              <a:rPr lang="en-US" sz="2400" b="1" dirty="0" smtClean="0">
                <a:hlinkClick r:id="rId4"/>
              </a:rPr>
              <a:t>Sio@Sonjara.com</a:t>
            </a:r>
            <a:r>
              <a:rPr lang="en-US" sz="2400" b="1" dirty="0" smtClean="0"/>
              <a:t> </a:t>
            </a:r>
          </a:p>
          <a:p>
            <a:pPr lvl="0"/>
            <a:r>
              <a:rPr lang="en-US" i="1" dirty="0" smtClean="0"/>
              <a:t>  					 </a:t>
            </a:r>
            <a:r>
              <a:rPr lang="en-US" sz="3200" b="1" dirty="0" smtClean="0"/>
              <a:t>Thank you!</a:t>
            </a:r>
          </a:p>
        </p:txBody>
      </p:sp>
      <p:pic>
        <p:nvPicPr>
          <p:cNvPr id="9" name="Picture 8" descr="school_kids_happy_medium.jpg"/>
          <p:cNvPicPr>
            <a:picLocks noChangeAspect="1"/>
          </p:cNvPicPr>
          <p:nvPr/>
        </p:nvPicPr>
        <p:blipFill>
          <a:blip r:embed="rId5"/>
          <a:stretch>
            <a:fillRect/>
          </a:stretch>
        </p:blipFill>
        <p:spPr>
          <a:xfrm>
            <a:off x="440266" y="845921"/>
            <a:ext cx="8280401" cy="424213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7729"/>
          </a:xfrm>
        </p:spPr>
        <p:txBody>
          <a:bodyPr/>
          <a:lstStyle/>
          <a:p>
            <a:r>
              <a:rPr lang="en-US" b="1" dirty="0" smtClean="0"/>
              <a:t>What’s Great?</a:t>
            </a:r>
            <a:endParaRPr lang="en-US" b="1" dirty="0"/>
          </a:p>
        </p:txBody>
      </p:sp>
      <p:sp>
        <p:nvSpPr>
          <p:cNvPr id="4" name="Footer Placeholder 3"/>
          <p:cNvSpPr>
            <a:spLocks noGrp="1"/>
          </p:cNvSpPr>
          <p:nvPr>
            <p:ph type="ftr" sz="quarter" idx="11"/>
          </p:nvPr>
        </p:nvSpPr>
        <p:spPr>
          <a:xfrm>
            <a:off x="5985933" y="6538912"/>
            <a:ext cx="3158067" cy="365125"/>
          </a:xfrm>
        </p:spPr>
        <p:txBody>
          <a:bodyPr/>
          <a:lstStyle/>
          <a:p>
            <a:r>
              <a:rPr lang="en-US" dirty="0" smtClean="0"/>
              <a:t>© 2014 Valuing Voices, Cekan Consulting LLC</a:t>
            </a:r>
            <a:endParaRPr lang="en-US" dirty="0"/>
          </a:p>
        </p:txBody>
      </p:sp>
      <p:pic>
        <p:nvPicPr>
          <p:cNvPr id="5" name="Picture 4" descr="great.jpg"/>
          <p:cNvPicPr>
            <a:picLocks noChangeAspect="1"/>
          </p:cNvPicPr>
          <p:nvPr/>
        </p:nvPicPr>
        <p:blipFill>
          <a:blip r:embed="rId2"/>
          <a:stretch>
            <a:fillRect/>
          </a:stretch>
        </p:blipFill>
        <p:spPr>
          <a:xfrm>
            <a:off x="457200" y="877729"/>
            <a:ext cx="8229599" cy="3846671"/>
          </a:xfrm>
          <a:prstGeom prst="rect">
            <a:avLst/>
          </a:prstGeom>
        </p:spPr>
      </p:pic>
      <p:sp>
        <p:nvSpPr>
          <p:cNvPr id="6" name="TextBox 5"/>
          <p:cNvSpPr txBox="1"/>
          <p:nvPr/>
        </p:nvSpPr>
        <p:spPr>
          <a:xfrm>
            <a:off x="457200" y="4724400"/>
            <a:ext cx="8484739" cy="1938992"/>
          </a:xfrm>
          <a:prstGeom prst="rect">
            <a:avLst/>
          </a:prstGeom>
          <a:noFill/>
        </p:spPr>
        <p:txBody>
          <a:bodyPr wrap="square" rtlCol="0">
            <a:spAutoFit/>
          </a:bodyPr>
          <a:lstStyle/>
          <a:p>
            <a:pPr>
              <a:buFont typeface="Arial"/>
              <a:buChar char="•"/>
            </a:pPr>
            <a:r>
              <a:rPr lang="en-US" sz="2400" b="1" dirty="0" smtClean="0"/>
              <a:t> Huge funding! </a:t>
            </a:r>
            <a:r>
              <a:rPr lang="en-US" sz="2400" dirty="0" smtClean="0"/>
              <a:t>US Government $20.4 billion 2014 USG funding and EU’s $80 billion in 2014 alone</a:t>
            </a:r>
          </a:p>
          <a:p>
            <a:pPr>
              <a:buFont typeface="Arial"/>
              <a:buChar char="•"/>
            </a:pPr>
            <a:r>
              <a:rPr lang="en-US" sz="2400" b="1" dirty="0" smtClean="0"/>
              <a:t> Over 300 international non-profits in the US alone… helping 150+ countries </a:t>
            </a:r>
            <a:r>
              <a:rPr lang="en-US" sz="2400" dirty="0" smtClean="0"/>
              <a:t>over the last 50+ years!</a:t>
            </a:r>
          </a:p>
          <a:p>
            <a:pPr>
              <a:buFont typeface="Arial"/>
              <a:buChar char="•"/>
            </a:pPr>
            <a:r>
              <a:rPr lang="en-US" sz="2400" b="1" dirty="0" smtClean="0"/>
              <a:t> Funding to local organizations </a:t>
            </a:r>
            <a:r>
              <a:rPr lang="en-US" sz="2400" dirty="0" smtClean="0"/>
              <a:t>by USAID is nearly 20% (goal 30%)</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Great M &amp; E work is being done…</a:t>
            </a:r>
            <a:endParaRPr lang="en-US" b="1" dirty="0"/>
          </a:p>
        </p:txBody>
      </p:sp>
      <p:sp>
        <p:nvSpPr>
          <p:cNvPr id="4" name="Footer Placeholder 3"/>
          <p:cNvSpPr>
            <a:spLocks noGrp="1"/>
          </p:cNvSpPr>
          <p:nvPr>
            <p:ph type="ftr" sz="quarter" idx="11"/>
          </p:nvPr>
        </p:nvSpPr>
        <p:spPr>
          <a:xfrm>
            <a:off x="0" y="6492875"/>
            <a:ext cx="3300804" cy="365125"/>
          </a:xfrm>
        </p:spPr>
        <p:txBody>
          <a:bodyPr/>
          <a:lstStyle/>
          <a:p>
            <a:r>
              <a:rPr lang="en-US" dirty="0" smtClean="0"/>
              <a:t>© 2014 Valuing Voices, Cekan Consulting LLC</a:t>
            </a:r>
            <a:endParaRPr lang="en-US" dirty="0"/>
          </a:p>
        </p:txBody>
      </p:sp>
      <p:pic>
        <p:nvPicPr>
          <p:cNvPr id="5" name="Picture 4" descr="WordleAcctabil.jpg"/>
          <p:cNvPicPr>
            <a:picLocks noChangeAspect="1"/>
          </p:cNvPicPr>
          <p:nvPr/>
        </p:nvPicPr>
        <p:blipFill>
          <a:blip r:embed="rId2"/>
          <a:stretch>
            <a:fillRect/>
          </a:stretch>
        </p:blipFill>
        <p:spPr>
          <a:xfrm>
            <a:off x="0" y="1143001"/>
            <a:ext cx="5456853" cy="5349874"/>
          </a:xfrm>
          <a:prstGeom prst="rect">
            <a:avLst/>
          </a:prstGeom>
        </p:spPr>
      </p:pic>
      <p:sp>
        <p:nvSpPr>
          <p:cNvPr id="6" name="TextBox 5"/>
          <p:cNvSpPr txBox="1"/>
          <p:nvPr/>
        </p:nvSpPr>
        <p:spPr>
          <a:xfrm>
            <a:off x="5695747" y="1143000"/>
            <a:ext cx="3448253" cy="5632312"/>
          </a:xfrm>
          <a:prstGeom prst="rect">
            <a:avLst/>
          </a:prstGeom>
          <a:noFill/>
        </p:spPr>
        <p:txBody>
          <a:bodyPr wrap="square" rtlCol="0">
            <a:spAutoFit/>
          </a:bodyPr>
          <a:lstStyle/>
          <a:p>
            <a:pPr>
              <a:buFontTx/>
              <a:buChar char="•"/>
            </a:pPr>
            <a:r>
              <a:rPr lang="en-US" dirty="0" smtClean="0"/>
              <a:t>Our industry is </a:t>
            </a:r>
            <a:r>
              <a:rPr lang="en-US" b="1" dirty="0" smtClean="0"/>
              <a:t>helping millions </a:t>
            </a:r>
            <a:r>
              <a:rPr lang="en-US" dirty="0" smtClean="0"/>
              <a:t>of ‘beneficiaries’ every year through multi-sectoral, global projects </a:t>
            </a:r>
          </a:p>
          <a:p>
            <a:endParaRPr lang="en-US" dirty="0" smtClean="0"/>
          </a:p>
          <a:p>
            <a:pPr>
              <a:buFontTx/>
              <a:buChar char="•"/>
            </a:pPr>
            <a:r>
              <a:rPr lang="en-US" dirty="0" smtClean="0"/>
              <a:t> We desire real impact:  USAID and EU have </a:t>
            </a:r>
            <a:r>
              <a:rPr lang="en-US" b="1" dirty="0" smtClean="0"/>
              <a:t>invested millions in M&amp;E </a:t>
            </a:r>
            <a:r>
              <a:rPr lang="en-US" dirty="0" smtClean="0"/>
              <a:t>as have </a:t>
            </a:r>
            <a:r>
              <a:rPr lang="en-US" b="1" dirty="0" smtClean="0"/>
              <a:t>Gates, Rockefeller…e.g. 3ie </a:t>
            </a:r>
            <a:r>
              <a:rPr lang="en-US" dirty="0" smtClean="0"/>
              <a:t>but are we evaluating impact?</a:t>
            </a:r>
          </a:p>
          <a:p>
            <a:pPr>
              <a:buFontTx/>
              <a:buChar char="•"/>
            </a:pPr>
            <a:endParaRPr lang="en-US" dirty="0" smtClean="0"/>
          </a:p>
          <a:p>
            <a:pPr>
              <a:buFontTx/>
              <a:buChar char="•"/>
            </a:pPr>
            <a:r>
              <a:rPr lang="en-US" dirty="0" smtClean="0"/>
              <a:t>IOCE supports over 100 national  VOPEs </a:t>
            </a:r>
            <a:r>
              <a:rPr lang="en-US" b="1" dirty="0" smtClean="0"/>
              <a:t>(national evaluator associations) </a:t>
            </a:r>
            <a:r>
              <a:rPr lang="en-US" dirty="0" smtClean="0"/>
              <a:t>in 93 countries</a:t>
            </a:r>
          </a:p>
          <a:p>
            <a:pPr>
              <a:buFontTx/>
              <a:buChar char="•"/>
            </a:pPr>
            <a:endParaRPr lang="en-US" dirty="0" smtClean="0"/>
          </a:p>
          <a:p>
            <a:pPr>
              <a:buFontTx/>
              <a:buChar char="•"/>
            </a:pPr>
            <a:r>
              <a:rPr lang="en-US" b="1" dirty="0" smtClean="0"/>
              <a:t>Donors have invested further millions in learning ventures </a:t>
            </a:r>
            <a:r>
              <a:rPr lang="en-US" dirty="0" smtClean="0"/>
              <a:t>such as USAID’s/ Gates Foundation Grand (Health) Challenges, Making All Voices Count and IATI etc …</a:t>
            </a:r>
          </a:p>
          <a:p>
            <a:pPr>
              <a:buFontTx/>
              <a:buChar cha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00"/>
            <a:ext cx="8517467" cy="592667"/>
          </a:xfrm>
        </p:spPr>
        <p:txBody>
          <a:bodyPr>
            <a:normAutofit fontScale="90000"/>
          </a:bodyPr>
          <a:lstStyle/>
          <a:p>
            <a:r>
              <a:rPr lang="en-US" sz="4000" b="1" dirty="0" smtClean="0"/>
              <a:t>Global Commitment to Aid Effectiveness</a:t>
            </a:r>
            <a:r>
              <a:rPr lang="en-US" dirty="0" smtClean="0"/>
              <a:t/>
            </a:r>
            <a:br>
              <a:rPr lang="en-US" dirty="0" smtClean="0"/>
            </a:br>
            <a:endParaRPr lang="en-US" dirty="0"/>
          </a:p>
        </p:txBody>
      </p:sp>
      <p:sp>
        <p:nvSpPr>
          <p:cNvPr id="4" name="Footer Placeholder 3"/>
          <p:cNvSpPr>
            <a:spLocks noGrp="1"/>
          </p:cNvSpPr>
          <p:nvPr>
            <p:ph type="ftr" sz="quarter" idx="11"/>
          </p:nvPr>
        </p:nvSpPr>
        <p:spPr>
          <a:xfrm>
            <a:off x="6096000" y="6428176"/>
            <a:ext cx="3048000" cy="429823"/>
          </a:xfrm>
        </p:spPr>
        <p:txBody>
          <a:bodyPr/>
          <a:lstStyle/>
          <a:p>
            <a:r>
              <a:rPr lang="en-US" dirty="0" smtClean="0"/>
              <a:t>© 2014 Valuing Voices, Cekan Consulting LLC</a:t>
            </a:r>
            <a:endParaRPr lang="en-US" dirty="0"/>
          </a:p>
        </p:txBody>
      </p:sp>
      <p:sp>
        <p:nvSpPr>
          <p:cNvPr id="5" name="Rectangle 4"/>
          <p:cNvSpPr/>
          <p:nvPr/>
        </p:nvSpPr>
        <p:spPr>
          <a:xfrm>
            <a:off x="0" y="795867"/>
            <a:ext cx="9004300" cy="5632310"/>
          </a:xfrm>
          <a:prstGeom prst="rect">
            <a:avLst/>
          </a:prstGeom>
        </p:spPr>
        <p:txBody>
          <a:bodyPr wrap="square">
            <a:spAutoFit/>
          </a:bodyPr>
          <a:lstStyle/>
          <a:p>
            <a:r>
              <a:rPr lang="en-US" sz="2000" b="1" dirty="0" smtClean="0"/>
              <a:t>US Government signed onto </a:t>
            </a:r>
            <a:r>
              <a:rPr lang="en-US" sz="2000" b="1" dirty="0" smtClean="0">
                <a:hlinkClick r:id="rId2"/>
              </a:rPr>
              <a:t>these goals </a:t>
            </a:r>
            <a:r>
              <a:rPr lang="en-US" sz="2000" b="1" dirty="0" smtClean="0"/>
              <a:t>in 2011</a:t>
            </a:r>
            <a:r>
              <a:rPr lang="en-US" sz="2000" dirty="0" smtClean="0"/>
              <a:t>:</a:t>
            </a:r>
          </a:p>
          <a:p>
            <a:r>
              <a:rPr lang="en-US" sz="2000" b="1" dirty="0" smtClean="0"/>
              <a:t>Paris Declaration (2005), Accra Agenda for Action (2008) </a:t>
            </a:r>
          </a:p>
          <a:p>
            <a:r>
              <a:rPr lang="en-US" sz="2000" b="1" dirty="0" smtClean="0"/>
              <a:t>and the Busan Partnership (Nov 2011) </a:t>
            </a:r>
            <a:r>
              <a:rPr lang="en-US" sz="2000" dirty="0" smtClean="0"/>
              <a:t>created shared </a:t>
            </a:r>
          </a:p>
          <a:p>
            <a:r>
              <a:rPr lang="en-US" sz="2000" dirty="0" smtClean="0"/>
              <a:t>principles to achieve common goals:</a:t>
            </a:r>
          </a:p>
          <a:p>
            <a:endParaRPr lang="en-US" sz="2000" dirty="0" smtClean="0"/>
          </a:p>
          <a:p>
            <a:endParaRPr lang="en-US" sz="2000" dirty="0" smtClean="0"/>
          </a:p>
          <a:p>
            <a:pPr>
              <a:buFontTx/>
              <a:buChar char="•"/>
            </a:pPr>
            <a:r>
              <a:rPr lang="en-US" sz="2400" b="1" dirty="0" smtClean="0"/>
              <a:t> Ownership of development priorities by developing counties</a:t>
            </a:r>
            <a:r>
              <a:rPr lang="en-US" sz="2400" dirty="0" smtClean="0"/>
              <a:t>: Countries should define the development  model that they want to implement.</a:t>
            </a:r>
          </a:p>
          <a:p>
            <a:pPr>
              <a:buFontTx/>
              <a:buChar char="•"/>
            </a:pPr>
            <a:r>
              <a:rPr lang="en-US" sz="2400" b="1" dirty="0" smtClean="0"/>
              <a:t> A focus on results</a:t>
            </a:r>
            <a:r>
              <a:rPr lang="en-US" sz="2400" dirty="0" smtClean="0"/>
              <a:t>: Having a sustainable impact should be the driving force behind investments and efforts in development policy making</a:t>
            </a:r>
          </a:p>
          <a:p>
            <a:pPr>
              <a:buFontTx/>
              <a:buChar char="•"/>
            </a:pPr>
            <a:r>
              <a:rPr lang="en-US" sz="2400" b="1" dirty="0" smtClean="0"/>
              <a:t> Partnerships for development</a:t>
            </a:r>
            <a:r>
              <a:rPr lang="en-US" sz="2400" dirty="0" smtClean="0"/>
              <a:t>: Development depends on the participation of all actors, and recognizes the diversity and complementarity of their functions.</a:t>
            </a:r>
          </a:p>
          <a:p>
            <a:pPr>
              <a:buFontTx/>
              <a:buChar char="•"/>
            </a:pPr>
            <a:r>
              <a:rPr lang="en-US" sz="2400" b="1" dirty="0" smtClean="0"/>
              <a:t>Transparency and shared responsibility: </a:t>
            </a:r>
            <a:r>
              <a:rPr lang="en-US" sz="2400" dirty="0" smtClean="0"/>
              <a:t>Development co-</a:t>
            </a:r>
          </a:p>
          <a:p>
            <a:r>
              <a:rPr lang="en-US" sz="2400" dirty="0" smtClean="0"/>
              <a:t>operation must be transparent and accountable to all citizens</a:t>
            </a:r>
          </a:p>
        </p:txBody>
      </p:sp>
      <p:pic>
        <p:nvPicPr>
          <p:cNvPr id="6" name="Picture 5" descr="globe.jpeg"/>
          <p:cNvPicPr>
            <a:picLocks noChangeAspect="1"/>
          </p:cNvPicPr>
          <p:nvPr/>
        </p:nvPicPr>
        <p:blipFill>
          <a:blip r:embed="rId3"/>
          <a:stretch>
            <a:fillRect/>
          </a:stretch>
        </p:blipFill>
        <p:spPr>
          <a:xfrm>
            <a:off x="6096000" y="457200"/>
            <a:ext cx="3048000" cy="20531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25751"/>
          </a:xfrm>
        </p:spPr>
        <p:txBody>
          <a:bodyPr>
            <a:normAutofit fontScale="90000"/>
          </a:bodyPr>
          <a:lstStyle/>
          <a:p>
            <a:r>
              <a:rPr lang="en-US" sz="4000" b="1" dirty="0" smtClean="0"/>
              <a:t>Development is becoming ripe for change</a:t>
            </a:r>
            <a:r>
              <a:rPr lang="en-US" dirty="0" smtClean="0"/>
              <a:t>…	</a:t>
            </a:r>
            <a:endParaRPr lang="en-US" dirty="0"/>
          </a:p>
        </p:txBody>
      </p:sp>
      <p:sp>
        <p:nvSpPr>
          <p:cNvPr id="5" name="Content Placeholder 2"/>
          <p:cNvSpPr>
            <a:spLocks noGrp="1"/>
          </p:cNvSpPr>
          <p:nvPr>
            <p:ph idx="1"/>
          </p:nvPr>
        </p:nvSpPr>
        <p:spPr>
          <a:xfrm>
            <a:off x="1" y="725751"/>
            <a:ext cx="9144000" cy="5945577"/>
          </a:xfrm>
        </p:spPr>
        <p:txBody>
          <a:bodyPr>
            <a:noAutofit/>
          </a:bodyPr>
          <a:lstStyle/>
          <a:p>
            <a:r>
              <a:rPr lang="en-US" sz="2400" dirty="0" smtClean="0"/>
              <a:t>Local Accountability has been proposed as a core feature of the new </a:t>
            </a:r>
            <a:r>
              <a:rPr lang="en-US" sz="2400" dirty="0" smtClean="0">
                <a:hlinkClick r:id="rId2"/>
              </a:rPr>
              <a:t>post-2015 development agenda</a:t>
            </a:r>
            <a:r>
              <a:rPr lang="en-US" sz="2400" dirty="0" smtClean="0"/>
              <a:t>, according to UNICEF.</a:t>
            </a:r>
          </a:p>
          <a:p>
            <a:r>
              <a:rPr lang="en-US" sz="2400" dirty="0" smtClean="0"/>
              <a:t>MDGs are becoming </a:t>
            </a:r>
            <a:r>
              <a:rPr lang="en-US" sz="2400" dirty="0" smtClean="0">
                <a:hlinkClick r:id="rId3"/>
              </a:rPr>
              <a:t>Sustainable Development Goals </a:t>
            </a:r>
            <a:r>
              <a:rPr lang="en-US" sz="2400" dirty="0" smtClean="0"/>
              <a:t>post-2015</a:t>
            </a:r>
          </a:p>
          <a:p>
            <a:r>
              <a:rPr lang="en-US" sz="2400" dirty="0" smtClean="0"/>
              <a:t> Donors talk about </a:t>
            </a:r>
            <a:r>
              <a:rPr lang="en-US" sz="2400" dirty="0" smtClean="0">
                <a:hlinkClick r:id="rId4"/>
              </a:rPr>
              <a:t>Country-led Development, M&amp;E Capacity</a:t>
            </a:r>
            <a:r>
              <a:rPr lang="en-US" sz="2400" dirty="0" smtClean="0"/>
              <a:t> (OECD), </a:t>
            </a:r>
            <a:r>
              <a:rPr lang="en-US" sz="2400" dirty="0" smtClean="0">
                <a:hlinkClick r:id="rId5"/>
              </a:rPr>
              <a:t>Local Systems </a:t>
            </a:r>
            <a:r>
              <a:rPr lang="en-US" sz="2400" dirty="0" smtClean="0"/>
              <a:t>(USAID), as do non-profits like </a:t>
            </a:r>
            <a:r>
              <a:rPr lang="en-US" sz="2400" dirty="0" smtClean="0">
                <a:hlinkClick r:id="rId6"/>
              </a:rPr>
              <a:t>Local First</a:t>
            </a:r>
            <a:r>
              <a:rPr lang="en-US" sz="2400" dirty="0" smtClean="0"/>
              <a:t>- wonderful. Let’s support community-owned and driven ones!</a:t>
            </a:r>
          </a:p>
          <a:p>
            <a:endParaRPr lang="en-US" sz="2400" dirty="0" smtClean="0"/>
          </a:p>
        </p:txBody>
      </p:sp>
      <p:sp>
        <p:nvSpPr>
          <p:cNvPr id="6" name="Footer Placeholder 5"/>
          <p:cNvSpPr>
            <a:spLocks noGrp="1"/>
          </p:cNvSpPr>
          <p:nvPr>
            <p:ph type="ftr" sz="quarter" idx="11"/>
          </p:nvPr>
        </p:nvSpPr>
        <p:spPr>
          <a:xfrm>
            <a:off x="4845565" y="6535271"/>
            <a:ext cx="3418970" cy="322729"/>
          </a:xfrm>
        </p:spPr>
        <p:txBody>
          <a:bodyPr/>
          <a:lstStyle/>
          <a:p>
            <a:r>
              <a:rPr lang="en-US" dirty="0" smtClean="0"/>
              <a:t>© 2014 Valuing Voices, Cekan Consulting LLC</a:t>
            </a:r>
            <a:endParaRPr lang="en-US" dirty="0"/>
          </a:p>
        </p:txBody>
      </p:sp>
      <p:pic>
        <p:nvPicPr>
          <p:cNvPr id="7" name="Picture 6" descr="MDGs2015.jpg"/>
          <p:cNvPicPr>
            <a:picLocks noChangeAspect="1"/>
          </p:cNvPicPr>
          <p:nvPr/>
        </p:nvPicPr>
        <p:blipFill>
          <a:blip r:embed="rId7"/>
          <a:stretch>
            <a:fillRect/>
          </a:stretch>
        </p:blipFill>
        <p:spPr>
          <a:xfrm>
            <a:off x="530176" y="3587735"/>
            <a:ext cx="4315389" cy="3083591"/>
          </a:xfrm>
          <a:prstGeom prst="rect">
            <a:avLst/>
          </a:prstGeom>
        </p:spPr>
      </p:pic>
      <p:pic>
        <p:nvPicPr>
          <p:cNvPr id="8" name="Picture 7" descr="MDG Poverty.jpg"/>
          <p:cNvPicPr>
            <a:picLocks noChangeAspect="1"/>
          </p:cNvPicPr>
          <p:nvPr/>
        </p:nvPicPr>
        <p:blipFill>
          <a:blip r:embed="rId8"/>
          <a:stretch>
            <a:fillRect/>
          </a:stretch>
        </p:blipFill>
        <p:spPr>
          <a:xfrm>
            <a:off x="5611731" y="3587734"/>
            <a:ext cx="2797112" cy="308359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Locating Valuing Voices in the sustainability evaluation landscape</a:t>
            </a:r>
            <a:endParaRPr lang="en-US" b="1" dirty="0"/>
          </a:p>
        </p:txBody>
      </p:sp>
      <p:sp>
        <p:nvSpPr>
          <p:cNvPr id="4" name="Footer Placeholder 3"/>
          <p:cNvSpPr>
            <a:spLocks noGrp="1"/>
          </p:cNvSpPr>
          <p:nvPr>
            <p:ph type="ftr" sz="quarter" idx="11"/>
          </p:nvPr>
        </p:nvSpPr>
        <p:spPr>
          <a:xfrm>
            <a:off x="25400" y="6356350"/>
            <a:ext cx="3149600" cy="365125"/>
          </a:xfrm>
        </p:spPr>
        <p:txBody>
          <a:bodyPr/>
          <a:lstStyle/>
          <a:p>
            <a:r>
              <a:rPr lang="en-US" dirty="0" smtClean="0"/>
              <a:t>© 2014 Valuing Voices, Cekan Consulting LLC</a:t>
            </a:r>
            <a:endParaRPr lang="en-US" dirty="0"/>
          </a:p>
        </p:txBody>
      </p:sp>
      <p:sp>
        <p:nvSpPr>
          <p:cNvPr id="6" name="Striped Right Arrow 5"/>
          <p:cNvSpPr/>
          <p:nvPr/>
        </p:nvSpPr>
        <p:spPr>
          <a:xfrm>
            <a:off x="694267" y="2178050"/>
            <a:ext cx="6286500" cy="9271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hevron 6"/>
          <p:cNvSpPr/>
          <p:nvPr/>
        </p:nvSpPr>
        <p:spPr>
          <a:xfrm>
            <a:off x="872067" y="4692471"/>
            <a:ext cx="5105400" cy="6985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630768" y="3105150"/>
            <a:ext cx="1517650" cy="1200329"/>
          </a:xfrm>
          <a:prstGeom prst="rect">
            <a:avLst/>
          </a:prstGeom>
          <a:noFill/>
        </p:spPr>
        <p:txBody>
          <a:bodyPr wrap="square" rtlCol="0">
            <a:spAutoFit/>
          </a:bodyPr>
          <a:lstStyle/>
          <a:p>
            <a:r>
              <a:rPr lang="en-US" dirty="0" smtClean="0"/>
              <a:t>Baseline, midterm and End of project evaluation</a:t>
            </a:r>
            <a:endParaRPr lang="en-US" dirty="0"/>
          </a:p>
        </p:txBody>
      </p:sp>
      <p:sp>
        <p:nvSpPr>
          <p:cNvPr id="9" name="TextBox 8"/>
          <p:cNvSpPr txBox="1"/>
          <p:nvPr/>
        </p:nvSpPr>
        <p:spPr>
          <a:xfrm>
            <a:off x="2324100" y="3060700"/>
            <a:ext cx="1447800" cy="1477328"/>
          </a:xfrm>
          <a:prstGeom prst="rect">
            <a:avLst/>
          </a:prstGeom>
          <a:noFill/>
        </p:spPr>
        <p:txBody>
          <a:bodyPr wrap="square" rtlCol="0">
            <a:spAutoFit/>
          </a:bodyPr>
          <a:lstStyle/>
          <a:p>
            <a:r>
              <a:rPr lang="en-US" dirty="0" smtClean="0"/>
              <a:t>Impact evaluation (projected), Outcome Harvesting</a:t>
            </a:r>
            <a:endParaRPr lang="en-US" dirty="0"/>
          </a:p>
        </p:txBody>
      </p:sp>
      <p:sp>
        <p:nvSpPr>
          <p:cNvPr id="10" name="TextBox 9"/>
          <p:cNvSpPr txBox="1"/>
          <p:nvPr/>
        </p:nvSpPr>
        <p:spPr>
          <a:xfrm>
            <a:off x="5784850" y="3175000"/>
            <a:ext cx="1358900" cy="923330"/>
          </a:xfrm>
          <a:prstGeom prst="rect">
            <a:avLst/>
          </a:prstGeom>
          <a:noFill/>
        </p:spPr>
        <p:txBody>
          <a:bodyPr wrap="square" rtlCol="0">
            <a:spAutoFit/>
          </a:bodyPr>
          <a:lstStyle/>
          <a:p>
            <a:r>
              <a:rPr lang="en-US" dirty="0" smtClean="0"/>
              <a:t>Ex-post evaluation (actual)</a:t>
            </a:r>
            <a:endParaRPr lang="en-US" dirty="0"/>
          </a:p>
        </p:txBody>
      </p:sp>
      <p:sp>
        <p:nvSpPr>
          <p:cNvPr id="12" name="Down Arrow Callout 11"/>
          <p:cNvSpPr/>
          <p:nvPr/>
        </p:nvSpPr>
        <p:spPr>
          <a:xfrm>
            <a:off x="5977467" y="4882971"/>
            <a:ext cx="2546350" cy="673100"/>
          </a:xfrm>
          <a:prstGeom prst="downArrowCallout">
            <a:avLst>
              <a:gd name="adj1" fmla="val 25000"/>
              <a:gd name="adj2" fmla="val 25000"/>
              <a:gd name="adj3" fmla="val 25000"/>
              <a:gd name="adj4" fmla="val 630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7588250" y="3276600"/>
            <a:ext cx="1435100" cy="923330"/>
          </a:xfrm>
          <a:prstGeom prst="rect">
            <a:avLst/>
          </a:prstGeom>
          <a:noFill/>
        </p:spPr>
        <p:txBody>
          <a:bodyPr wrap="square" rtlCol="0">
            <a:spAutoFit/>
          </a:bodyPr>
          <a:lstStyle/>
          <a:p>
            <a:r>
              <a:rPr lang="en-US" dirty="0" smtClean="0"/>
              <a:t>Self-sustainability evaluation…</a:t>
            </a:r>
            <a:endParaRPr lang="en-US" dirty="0"/>
          </a:p>
        </p:txBody>
      </p:sp>
      <p:sp>
        <p:nvSpPr>
          <p:cNvPr id="14" name="TextBox 13"/>
          <p:cNvSpPr txBox="1"/>
          <p:nvPr/>
        </p:nvSpPr>
        <p:spPr>
          <a:xfrm>
            <a:off x="2688167" y="2476500"/>
            <a:ext cx="2895600" cy="369332"/>
          </a:xfrm>
          <a:prstGeom prst="rect">
            <a:avLst/>
          </a:prstGeom>
          <a:noFill/>
        </p:spPr>
        <p:txBody>
          <a:bodyPr wrap="square" rtlCol="0">
            <a:spAutoFit/>
          </a:bodyPr>
          <a:lstStyle/>
          <a:p>
            <a:r>
              <a:rPr lang="en-US" dirty="0" smtClean="0"/>
              <a:t>EVALUATION- Done to/ with</a:t>
            </a:r>
            <a:endParaRPr lang="en-US" dirty="0"/>
          </a:p>
        </p:txBody>
      </p:sp>
      <p:sp>
        <p:nvSpPr>
          <p:cNvPr id="15" name="TextBox 14"/>
          <p:cNvSpPr txBox="1"/>
          <p:nvPr/>
        </p:nvSpPr>
        <p:spPr>
          <a:xfrm>
            <a:off x="2148417" y="4743271"/>
            <a:ext cx="2336800" cy="646331"/>
          </a:xfrm>
          <a:prstGeom prst="rect">
            <a:avLst/>
          </a:prstGeom>
          <a:noFill/>
        </p:spPr>
        <p:txBody>
          <a:bodyPr wrap="square" rtlCol="0">
            <a:spAutoFit/>
          </a:bodyPr>
          <a:lstStyle/>
          <a:p>
            <a:r>
              <a:rPr lang="en-US" dirty="0" smtClean="0"/>
              <a:t>ICT4D Knowledge Retention/ Learning</a:t>
            </a:r>
            <a:endParaRPr lang="en-US" dirty="0"/>
          </a:p>
        </p:txBody>
      </p:sp>
      <p:sp>
        <p:nvSpPr>
          <p:cNvPr id="16" name="TextBox 15"/>
          <p:cNvSpPr txBox="1"/>
          <p:nvPr/>
        </p:nvSpPr>
        <p:spPr>
          <a:xfrm>
            <a:off x="3048000" y="5594171"/>
            <a:ext cx="2094430" cy="1200329"/>
          </a:xfrm>
          <a:prstGeom prst="rect">
            <a:avLst/>
          </a:prstGeom>
          <a:noFill/>
        </p:spPr>
        <p:txBody>
          <a:bodyPr wrap="square" rtlCol="0">
            <a:spAutoFit/>
          </a:bodyPr>
          <a:lstStyle/>
          <a:p>
            <a:r>
              <a:rPr lang="en-US" dirty="0" smtClean="0"/>
              <a:t>Databases, e.g. DEC, AidTracker and VOPE national databases </a:t>
            </a:r>
            <a:endParaRPr lang="en-US" dirty="0"/>
          </a:p>
        </p:txBody>
      </p:sp>
      <p:sp>
        <p:nvSpPr>
          <p:cNvPr id="18" name="TextBox 17"/>
          <p:cNvSpPr txBox="1"/>
          <p:nvPr/>
        </p:nvSpPr>
        <p:spPr>
          <a:xfrm>
            <a:off x="6790267" y="4882971"/>
            <a:ext cx="1117600" cy="369332"/>
          </a:xfrm>
          <a:prstGeom prst="rect">
            <a:avLst/>
          </a:prstGeom>
          <a:noFill/>
        </p:spPr>
        <p:txBody>
          <a:bodyPr wrap="square" rtlCol="0">
            <a:spAutoFit/>
          </a:bodyPr>
          <a:lstStyle/>
          <a:p>
            <a:r>
              <a:rPr lang="en-US" dirty="0" smtClean="0"/>
              <a:t>Done by</a:t>
            </a:r>
            <a:endParaRPr lang="en-US" dirty="0"/>
          </a:p>
        </p:txBody>
      </p:sp>
      <p:sp>
        <p:nvSpPr>
          <p:cNvPr id="19" name="TextBox 18"/>
          <p:cNvSpPr txBox="1"/>
          <p:nvPr/>
        </p:nvSpPr>
        <p:spPr>
          <a:xfrm>
            <a:off x="694267" y="5505271"/>
            <a:ext cx="1282700" cy="646331"/>
          </a:xfrm>
          <a:prstGeom prst="rect">
            <a:avLst/>
          </a:prstGeom>
          <a:noFill/>
        </p:spPr>
        <p:txBody>
          <a:bodyPr wrap="square" rtlCol="0">
            <a:spAutoFit/>
          </a:bodyPr>
          <a:lstStyle/>
          <a:p>
            <a:r>
              <a:rPr lang="en-US" dirty="0" smtClean="0"/>
              <a:t>Paper documents</a:t>
            </a:r>
            <a:endParaRPr lang="en-US" dirty="0"/>
          </a:p>
        </p:txBody>
      </p:sp>
      <p:sp>
        <p:nvSpPr>
          <p:cNvPr id="20" name="TextBox 19"/>
          <p:cNvSpPr txBox="1"/>
          <p:nvPr/>
        </p:nvSpPr>
        <p:spPr>
          <a:xfrm>
            <a:off x="7454900" y="5657671"/>
            <a:ext cx="1549400" cy="1200329"/>
          </a:xfrm>
          <a:prstGeom prst="rect">
            <a:avLst/>
          </a:prstGeom>
          <a:noFill/>
        </p:spPr>
        <p:txBody>
          <a:bodyPr wrap="square" rtlCol="0">
            <a:spAutoFit/>
          </a:bodyPr>
          <a:lstStyle/>
          <a:p>
            <a:r>
              <a:rPr lang="en-US" dirty="0" smtClean="0"/>
              <a:t>Self-generation Open-data database…</a:t>
            </a:r>
            <a:endParaRPr lang="en-US" dirty="0"/>
          </a:p>
        </p:txBody>
      </p:sp>
      <p:sp>
        <p:nvSpPr>
          <p:cNvPr id="21" name="Down Arrow Callout 20"/>
          <p:cNvSpPr/>
          <p:nvPr/>
        </p:nvSpPr>
        <p:spPr>
          <a:xfrm>
            <a:off x="6980768" y="2387600"/>
            <a:ext cx="1543050" cy="673100"/>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304617" y="2463800"/>
            <a:ext cx="1206500" cy="369332"/>
          </a:xfrm>
          <a:prstGeom prst="rect">
            <a:avLst/>
          </a:prstGeom>
          <a:noFill/>
        </p:spPr>
        <p:txBody>
          <a:bodyPr wrap="square" rtlCol="0">
            <a:spAutoFit/>
          </a:bodyPr>
          <a:lstStyle/>
          <a:p>
            <a:r>
              <a:rPr lang="en-US" dirty="0" smtClean="0"/>
              <a:t>Done by</a:t>
            </a:r>
            <a:endParaRPr lang="en-US" dirty="0"/>
          </a:p>
        </p:txBody>
      </p:sp>
      <p:sp>
        <p:nvSpPr>
          <p:cNvPr id="23" name="TextBox 22"/>
          <p:cNvSpPr txBox="1"/>
          <p:nvPr/>
        </p:nvSpPr>
        <p:spPr>
          <a:xfrm>
            <a:off x="5829300" y="5731291"/>
            <a:ext cx="1625600" cy="923330"/>
          </a:xfrm>
          <a:prstGeom prst="rect">
            <a:avLst/>
          </a:prstGeom>
          <a:noFill/>
        </p:spPr>
        <p:txBody>
          <a:bodyPr wrap="square" rtlCol="0">
            <a:spAutoFit/>
          </a:bodyPr>
          <a:lstStyle/>
          <a:p>
            <a:r>
              <a:rPr lang="en-US" dirty="0" smtClean="0"/>
              <a:t>Mobiles/ tablets for crowd-sourcing</a:t>
            </a:r>
            <a:endParaRPr lang="en-US" dirty="0"/>
          </a:p>
        </p:txBody>
      </p:sp>
      <p:sp>
        <p:nvSpPr>
          <p:cNvPr id="24" name="TextBox 23"/>
          <p:cNvSpPr txBox="1"/>
          <p:nvPr/>
        </p:nvSpPr>
        <p:spPr>
          <a:xfrm>
            <a:off x="200527" y="1701800"/>
            <a:ext cx="8733924" cy="369332"/>
          </a:xfrm>
          <a:prstGeom prst="rect">
            <a:avLst/>
          </a:prstGeom>
          <a:noFill/>
        </p:spPr>
        <p:txBody>
          <a:bodyPr wrap="square" rtlCol="0">
            <a:spAutoFit/>
          </a:bodyPr>
          <a:lstStyle/>
          <a:p>
            <a:r>
              <a:rPr lang="en-US" b="1" dirty="0" smtClean="0"/>
              <a:t>Int’l non-profit</a:t>
            </a:r>
            <a:r>
              <a:rPr lang="en-US" b="1" dirty="0" smtClean="0"/>
              <a:t> </a:t>
            </a:r>
            <a:r>
              <a:rPr lang="en-US" b="1" dirty="0" smtClean="0"/>
              <a:t>does it all……</a:t>
            </a:r>
            <a:r>
              <a:rPr lang="en-US" b="1" dirty="0" smtClean="0"/>
              <a:t>……</a:t>
            </a:r>
            <a:r>
              <a:rPr lang="en-US" b="1" dirty="0" smtClean="0"/>
              <a:t>+Country/NGO does it………………..+Community does it all</a:t>
            </a:r>
            <a:endParaRPr lang="en-US" b="1" dirty="0"/>
          </a:p>
        </p:txBody>
      </p:sp>
      <p:sp>
        <p:nvSpPr>
          <p:cNvPr id="26" name="TextBox 25"/>
          <p:cNvSpPr txBox="1"/>
          <p:nvPr/>
        </p:nvSpPr>
        <p:spPr>
          <a:xfrm>
            <a:off x="3771900" y="3105150"/>
            <a:ext cx="1811867" cy="1200329"/>
          </a:xfrm>
          <a:prstGeom prst="rect">
            <a:avLst/>
          </a:prstGeom>
          <a:noFill/>
        </p:spPr>
        <p:txBody>
          <a:bodyPr wrap="square" rtlCol="0">
            <a:spAutoFit/>
          </a:bodyPr>
          <a:lstStyle/>
          <a:p>
            <a:r>
              <a:rPr lang="en-US" dirty="0" smtClean="0"/>
              <a:t>Systems: Empowerment Eval, IOCE’s VOPEs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normAutofit fontScale="90000"/>
          </a:bodyPr>
          <a:lstStyle/>
          <a:p>
            <a:r>
              <a:rPr lang="en-US" b="1" dirty="0" smtClean="0"/>
              <a:t>What could be improved?</a:t>
            </a:r>
            <a:endParaRPr lang="en-US" b="1" dirty="0"/>
          </a:p>
        </p:txBody>
      </p:sp>
      <p:sp>
        <p:nvSpPr>
          <p:cNvPr id="4" name="Footer Placeholder 3"/>
          <p:cNvSpPr>
            <a:spLocks noGrp="1"/>
          </p:cNvSpPr>
          <p:nvPr>
            <p:ph type="ftr" sz="quarter" idx="11"/>
          </p:nvPr>
        </p:nvSpPr>
        <p:spPr>
          <a:xfrm>
            <a:off x="3124200" y="6356350"/>
            <a:ext cx="3327400" cy="365125"/>
          </a:xfrm>
        </p:spPr>
        <p:txBody>
          <a:bodyPr/>
          <a:lstStyle/>
          <a:p>
            <a:r>
              <a:rPr lang="en-US" dirty="0" smtClean="0"/>
              <a:t>© 2014 Valuing Voices, Cekan Consulting LLC</a:t>
            </a:r>
            <a:endParaRPr lang="en-US" dirty="0"/>
          </a:p>
        </p:txBody>
      </p:sp>
      <p:pic>
        <p:nvPicPr>
          <p:cNvPr id="5" name="Picture 4" descr="wrong.jpg"/>
          <p:cNvPicPr>
            <a:picLocks noChangeAspect="1"/>
          </p:cNvPicPr>
          <p:nvPr/>
        </p:nvPicPr>
        <p:blipFill>
          <a:blip r:embed="rId2"/>
          <a:stretch>
            <a:fillRect/>
          </a:stretch>
        </p:blipFill>
        <p:spPr>
          <a:xfrm>
            <a:off x="745067" y="1202267"/>
            <a:ext cx="7603066" cy="505518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981E56B97B741B6C8FC5DC72E3F15" ma:contentTypeVersion="1" ma:contentTypeDescription="Create a new document." ma:contentTypeScope="" ma:versionID="fdcde12185fd88f1d1859747c2a4043c">
  <xsd:schema xmlns:xsd="http://www.w3.org/2001/XMLSchema" xmlns:xs="http://www.w3.org/2001/XMLSchema" xmlns:p="http://schemas.microsoft.com/office/2006/metadata/properties" xmlns:ns3="f8c45da8-e7a7-40c2-82e0-b5dee712d6ed" targetNamespace="http://schemas.microsoft.com/office/2006/metadata/properties" ma:root="true" ma:fieldsID="1e9fdee400d4b7c804730aa1d1b6017e" ns3:_="">
    <xsd:import namespace="f8c45da8-e7a7-40c2-82e0-b5dee712d6ed"/>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45da8-e7a7-40c2-82e0-b5dee712d6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BF340-878F-4F5C-8DDB-A00DB7E1DB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45da8-e7a7-40c2-82e0-b5dee712d6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9D9126-3E64-48F1-A34D-26FFCF648FE9}">
  <ds:schemaRefs>
    <ds:schemaRef ds:uri="http://schemas.microsoft.com/office/infopath/2007/PartnerControls"/>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f8c45da8-e7a7-40c2-82e0-b5dee712d6ed"/>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C426485-8B92-44D1-9C76-C72AD8B239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46038</TotalTime>
  <Words>3591</Words>
  <Application>Microsoft Macintosh PowerPoint</Application>
  <PresentationFormat>On-screen Show (4:3)</PresentationFormat>
  <Paragraphs>379</Paragraphs>
  <Slides>34</Slides>
  <Notes>7</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Office Theme</vt:lpstr>
      <vt:lpstr>Valuing Voices:  Sustainable Solutions for Excellent Impact  </vt:lpstr>
      <vt:lpstr>Why do we fund – and evaluate-  international development projects? </vt:lpstr>
      <vt:lpstr>Why We Value Voices </vt:lpstr>
      <vt:lpstr>What’s Great?</vt:lpstr>
      <vt:lpstr>Great M &amp; E work is being done…</vt:lpstr>
      <vt:lpstr>Global Commitment to Aid Effectiveness </vt:lpstr>
      <vt:lpstr>Development is becoming ripe for change… </vt:lpstr>
      <vt:lpstr>Locating Valuing Voices in the sustainability evaluation landscape</vt:lpstr>
      <vt:lpstr>What could be improved?</vt:lpstr>
      <vt:lpstr>“Real” Sustainable Development?</vt:lpstr>
      <vt:lpstr>Scant design for self-sustainability</vt:lpstr>
      <vt:lpstr>Slide 12</vt:lpstr>
      <vt:lpstr>What are our real clients’ ROI?</vt:lpstr>
      <vt:lpstr>What Exists Now re: sustainability  </vt:lpstr>
      <vt:lpstr> Views from outside on our DIME*</vt:lpstr>
      <vt:lpstr> Views from outside on our DIME*</vt:lpstr>
      <vt:lpstr>Feedback: how right are we?</vt:lpstr>
      <vt:lpstr>What Can Be Done?</vt:lpstr>
      <vt:lpstr>Slide 19</vt:lpstr>
      <vt:lpstr>Slide 20</vt:lpstr>
      <vt:lpstr>Accountability to our True Clients</vt:lpstr>
      <vt:lpstr>LWR Niger post-project unexpected impacts</vt:lpstr>
      <vt:lpstr>Great ex-post Catalysts</vt:lpstr>
      <vt:lpstr>VV ex-post self-sustainability approach</vt:lpstr>
      <vt:lpstr>VV Research approach</vt:lpstr>
      <vt:lpstr>VV Research approach</vt:lpstr>
      <vt:lpstr>VV Data Sustainability Approach</vt:lpstr>
      <vt:lpstr>VV Data sustainability approach:</vt:lpstr>
      <vt:lpstr>PILOT YEAR BUDGET: VALUING VOICES Research and Ugandan Fieldwork Year</vt:lpstr>
      <vt:lpstr>Barriers to this work of Valuing Voices?</vt:lpstr>
      <vt:lpstr>Near-term projected Benefits of Valuing Voices?</vt:lpstr>
      <vt:lpstr>Feedback: Learning from what lasts?</vt:lpstr>
      <vt:lpstr>What can we do now?</vt:lpstr>
      <vt:lpstr>Let’s go!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Jindra Cekan</dc:creator>
  <cp:lastModifiedBy>Jindra Cekan</cp:lastModifiedBy>
  <cp:revision>356</cp:revision>
  <dcterms:created xsi:type="dcterms:W3CDTF">2014-10-21T18:55:32Z</dcterms:created>
  <dcterms:modified xsi:type="dcterms:W3CDTF">2014-10-21T19:03:15Z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0x010100FD6981E56B97B741B6C8FC5DC72E3F15</vt:lpwstr>
  </property>
</Properties>
</file>