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28"/>
  </p:notesMasterIdLst>
  <p:handoutMasterIdLst>
    <p:handoutMasterId r:id="rId29"/>
  </p:handoutMasterIdLst>
  <p:sldIdLst>
    <p:sldId id="263" r:id="rId5"/>
    <p:sldId id="262" r:id="rId6"/>
    <p:sldId id="267" r:id="rId7"/>
    <p:sldId id="296" r:id="rId8"/>
    <p:sldId id="294" r:id="rId9"/>
    <p:sldId id="295" r:id="rId10"/>
    <p:sldId id="290" r:id="rId11"/>
    <p:sldId id="261" r:id="rId12"/>
    <p:sldId id="288" r:id="rId13"/>
    <p:sldId id="292" r:id="rId14"/>
    <p:sldId id="285" r:id="rId15"/>
    <p:sldId id="281" r:id="rId16"/>
    <p:sldId id="291" r:id="rId17"/>
    <p:sldId id="269" r:id="rId18"/>
    <p:sldId id="282" r:id="rId19"/>
    <p:sldId id="280" r:id="rId20"/>
    <p:sldId id="272" r:id="rId21"/>
    <p:sldId id="273" r:id="rId22"/>
    <p:sldId id="287" r:id="rId23"/>
    <p:sldId id="278" r:id="rId24"/>
    <p:sldId id="279" r:id="rId25"/>
    <p:sldId id="265" r:id="rId26"/>
    <p:sldId id="276" r:id="rId27"/>
  </p:sldIdLst>
  <p:sldSz cx="9144000" cy="6858000" type="screen4x3"/>
  <p:notesSz cx="7045325" cy="9345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sica Brite" initials="JB" lastIdx="6" clrIdx="0"/>
  <p:cmAuthor id="1" name="Herb" initials="H"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8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0630" autoAdjust="0"/>
  </p:normalViewPr>
  <p:slideViewPr>
    <p:cSldViewPr>
      <p:cViewPr>
        <p:scale>
          <a:sx n="60" d="100"/>
          <a:sy n="60" d="100"/>
        </p:scale>
        <p:origin x="-1350"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ACB04-BF08-495A-A07C-EB6E992870F6}" type="doc">
      <dgm:prSet loTypeId="urn:microsoft.com/office/officeart/2005/8/layout/radial5" loCatId="cycle" qsTypeId="urn:microsoft.com/office/officeart/2005/8/quickstyle/simple3" qsCatId="simple" csTypeId="urn:microsoft.com/office/officeart/2005/8/colors/colorful5" csCatId="colorful" phldr="1"/>
      <dgm:spPr/>
      <dgm:t>
        <a:bodyPr/>
        <a:lstStyle/>
        <a:p>
          <a:endParaRPr lang="en-US"/>
        </a:p>
      </dgm:t>
    </dgm:pt>
    <dgm:pt modelId="{476B43E0-CEBE-4C85-B863-184974C4B63D}">
      <dgm:prSet phldrT="[Text]" custT="1"/>
      <dgm:spPr/>
      <dgm:t>
        <a:bodyPr/>
        <a:lstStyle/>
        <a:p>
          <a:r>
            <a:rPr lang="en-US" sz="2400" smtClean="0"/>
            <a:t>Independent</a:t>
          </a:r>
        </a:p>
        <a:p>
          <a:r>
            <a:rPr lang="en-US" sz="2400" smtClean="0"/>
            <a:t>Evaluation</a:t>
          </a:r>
          <a:endParaRPr lang="en-US" sz="2400" dirty="0"/>
        </a:p>
      </dgm:t>
    </dgm:pt>
    <dgm:pt modelId="{443CFFF8-8250-4893-8D7A-666113B7C9A9}" type="parTrans" cxnId="{298FDC07-1482-4DCD-9811-00E1B470519C}">
      <dgm:prSet/>
      <dgm:spPr/>
      <dgm:t>
        <a:bodyPr/>
        <a:lstStyle/>
        <a:p>
          <a:endParaRPr lang="en-US"/>
        </a:p>
      </dgm:t>
    </dgm:pt>
    <dgm:pt modelId="{8899CF8E-9649-4638-B57E-2327CE5D56CC}" type="sibTrans" cxnId="{298FDC07-1482-4DCD-9811-00E1B470519C}">
      <dgm:prSet/>
      <dgm:spPr/>
      <dgm:t>
        <a:bodyPr/>
        <a:lstStyle/>
        <a:p>
          <a:endParaRPr lang="en-US"/>
        </a:p>
      </dgm:t>
    </dgm:pt>
    <dgm:pt modelId="{28014792-56ED-428F-9DF8-CA390700680C}">
      <dgm:prSet phldrT="[Text]"/>
      <dgm:spPr/>
      <dgm:t>
        <a:bodyPr/>
        <a:lstStyle/>
        <a:p>
          <a:r>
            <a:rPr lang="en-US" dirty="0" smtClean="0"/>
            <a:t>TFA  receives funding from Texas Legislature</a:t>
          </a:r>
          <a:endParaRPr lang="en-US" dirty="0"/>
        </a:p>
      </dgm:t>
    </dgm:pt>
    <dgm:pt modelId="{DCC194E6-25E9-4596-AF57-2DE8B70A61CE}" type="parTrans" cxnId="{62BC5C24-9D86-4665-A8B6-84DBFE401869}">
      <dgm:prSet/>
      <dgm:spPr/>
      <dgm:t>
        <a:bodyPr/>
        <a:lstStyle/>
        <a:p>
          <a:endParaRPr lang="en-US"/>
        </a:p>
      </dgm:t>
    </dgm:pt>
    <dgm:pt modelId="{12A463FE-3739-42A5-90AE-5F0DB67B29F3}" type="sibTrans" cxnId="{62BC5C24-9D86-4665-A8B6-84DBFE401869}">
      <dgm:prSet/>
      <dgm:spPr/>
      <dgm:t>
        <a:bodyPr/>
        <a:lstStyle/>
        <a:p>
          <a:endParaRPr lang="en-US"/>
        </a:p>
      </dgm:t>
    </dgm:pt>
    <dgm:pt modelId="{79E51127-AB47-4BC8-BC2B-DBA0D1AC224A}">
      <dgm:prSet phldrT="[Text]"/>
      <dgm:spPr/>
      <dgm:t>
        <a:bodyPr/>
        <a:lstStyle/>
        <a:p>
          <a:r>
            <a:rPr lang="en-US" dirty="0" smtClean="0"/>
            <a:t>Short-time frame to complete study prior to next legislative session </a:t>
          </a:r>
          <a:endParaRPr lang="en-US" dirty="0"/>
        </a:p>
      </dgm:t>
    </dgm:pt>
    <dgm:pt modelId="{A5DAE080-D0B6-4952-9974-EC10EC4B1BD5}" type="parTrans" cxnId="{86F50E93-A5C2-437F-A575-E72FA23F1A2D}">
      <dgm:prSet/>
      <dgm:spPr/>
      <dgm:t>
        <a:bodyPr/>
        <a:lstStyle/>
        <a:p>
          <a:endParaRPr lang="en-US"/>
        </a:p>
      </dgm:t>
    </dgm:pt>
    <dgm:pt modelId="{536B3CAF-FD1C-4807-909F-6D2EC7FF0A18}" type="sibTrans" cxnId="{86F50E93-A5C2-437F-A575-E72FA23F1A2D}">
      <dgm:prSet/>
      <dgm:spPr/>
      <dgm:t>
        <a:bodyPr/>
        <a:lstStyle/>
        <a:p>
          <a:endParaRPr lang="en-US"/>
        </a:p>
      </dgm:t>
    </dgm:pt>
    <dgm:pt modelId="{D19CA028-9D96-411D-9136-67F5C3BFD1A4}">
      <dgm:prSet phldrT="[Text]"/>
      <dgm:spPr/>
      <dgm:t>
        <a:bodyPr/>
        <a:lstStyle/>
        <a:p>
          <a:r>
            <a:rPr lang="en-US" dirty="0" smtClean="0"/>
            <a:t>TFA commissions study </a:t>
          </a:r>
          <a:r>
            <a:rPr lang="en-US" dirty="0" smtClean="0"/>
            <a:t>to support </a:t>
          </a:r>
          <a:r>
            <a:rPr lang="en-US" dirty="0" smtClean="0"/>
            <a:t>TFA’s request for more funding</a:t>
          </a:r>
          <a:endParaRPr lang="en-US" dirty="0"/>
        </a:p>
      </dgm:t>
    </dgm:pt>
    <dgm:pt modelId="{41486E5C-8085-4E65-AC38-037DB0A07B66}" type="parTrans" cxnId="{31894766-9268-424C-B1D0-A23A308509C4}">
      <dgm:prSet/>
      <dgm:spPr/>
      <dgm:t>
        <a:bodyPr/>
        <a:lstStyle/>
        <a:p>
          <a:endParaRPr lang="en-US"/>
        </a:p>
      </dgm:t>
    </dgm:pt>
    <dgm:pt modelId="{AEB0B803-32EC-435C-BC29-7E7FFA13B98C}" type="sibTrans" cxnId="{31894766-9268-424C-B1D0-A23A308509C4}">
      <dgm:prSet/>
      <dgm:spPr/>
      <dgm:t>
        <a:bodyPr/>
        <a:lstStyle/>
        <a:p>
          <a:endParaRPr lang="en-US"/>
        </a:p>
      </dgm:t>
    </dgm:pt>
    <dgm:pt modelId="{E5B4B312-0E86-4E71-904B-4121778229AD}" type="pres">
      <dgm:prSet presAssocID="{CC3ACB04-BF08-495A-A07C-EB6E992870F6}" presName="Name0" presStyleCnt="0">
        <dgm:presLayoutVars>
          <dgm:chMax val="1"/>
          <dgm:dir/>
          <dgm:animLvl val="ctr"/>
          <dgm:resizeHandles val="exact"/>
        </dgm:presLayoutVars>
      </dgm:prSet>
      <dgm:spPr/>
      <dgm:t>
        <a:bodyPr/>
        <a:lstStyle/>
        <a:p>
          <a:endParaRPr lang="en-US"/>
        </a:p>
      </dgm:t>
    </dgm:pt>
    <dgm:pt modelId="{5EE1ECDB-7E34-47C1-AA62-A669D5FBE91C}" type="pres">
      <dgm:prSet presAssocID="{476B43E0-CEBE-4C85-B863-184974C4B63D}" presName="centerShape" presStyleLbl="node0" presStyleIdx="0" presStyleCnt="1" custScaleX="121810" custScaleY="120600"/>
      <dgm:spPr/>
      <dgm:t>
        <a:bodyPr/>
        <a:lstStyle/>
        <a:p>
          <a:endParaRPr lang="en-US"/>
        </a:p>
      </dgm:t>
    </dgm:pt>
    <dgm:pt modelId="{ABB5FD31-CC4D-4D90-8479-55D33331E483}" type="pres">
      <dgm:prSet presAssocID="{DCC194E6-25E9-4596-AF57-2DE8B70A61CE}" presName="parTrans" presStyleLbl="sibTrans2D1" presStyleIdx="0" presStyleCnt="3" custAng="10680000" custScaleX="159868"/>
      <dgm:spPr/>
      <dgm:t>
        <a:bodyPr/>
        <a:lstStyle/>
        <a:p>
          <a:endParaRPr lang="en-US"/>
        </a:p>
      </dgm:t>
    </dgm:pt>
    <dgm:pt modelId="{C75DA967-5A12-4D48-AB83-7D4C910FA188}" type="pres">
      <dgm:prSet presAssocID="{DCC194E6-25E9-4596-AF57-2DE8B70A61CE}" presName="connectorText" presStyleLbl="sibTrans2D1" presStyleIdx="0" presStyleCnt="3"/>
      <dgm:spPr/>
      <dgm:t>
        <a:bodyPr/>
        <a:lstStyle/>
        <a:p>
          <a:endParaRPr lang="en-US"/>
        </a:p>
      </dgm:t>
    </dgm:pt>
    <dgm:pt modelId="{17F42DF4-FFB6-48FD-B945-7116339D2667}" type="pres">
      <dgm:prSet presAssocID="{28014792-56ED-428F-9DF8-CA390700680C}" presName="node" presStyleLbl="node1" presStyleIdx="0" presStyleCnt="3">
        <dgm:presLayoutVars>
          <dgm:bulletEnabled val="1"/>
        </dgm:presLayoutVars>
      </dgm:prSet>
      <dgm:spPr/>
      <dgm:t>
        <a:bodyPr/>
        <a:lstStyle/>
        <a:p>
          <a:endParaRPr lang="en-US"/>
        </a:p>
      </dgm:t>
    </dgm:pt>
    <dgm:pt modelId="{50B98328-00C3-4E4A-9F98-35F3470BE424}" type="pres">
      <dgm:prSet presAssocID="{A5DAE080-D0B6-4952-9974-EC10EC4B1BD5}" presName="parTrans" presStyleLbl="sibTrans2D1" presStyleIdx="1" presStyleCnt="3" custFlipVert="1" custFlipHor="1" custScaleX="164996"/>
      <dgm:spPr/>
      <dgm:t>
        <a:bodyPr/>
        <a:lstStyle/>
        <a:p>
          <a:endParaRPr lang="en-US"/>
        </a:p>
      </dgm:t>
    </dgm:pt>
    <dgm:pt modelId="{9C4C1561-56B5-4D4E-8F76-F56B4EB2914A}" type="pres">
      <dgm:prSet presAssocID="{A5DAE080-D0B6-4952-9974-EC10EC4B1BD5}" presName="connectorText" presStyleLbl="sibTrans2D1" presStyleIdx="1" presStyleCnt="3"/>
      <dgm:spPr/>
      <dgm:t>
        <a:bodyPr/>
        <a:lstStyle/>
        <a:p>
          <a:endParaRPr lang="en-US"/>
        </a:p>
      </dgm:t>
    </dgm:pt>
    <dgm:pt modelId="{9B7D8448-0E4E-4624-BD27-83B832F061F3}" type="pres">
      <dgm:prSet presAssocID="{79E51127-AB47-4BC8-BC2B-DBA0D1AC224A}" presName="node" presStyleLbl="node1" presStyleIdx="1" presStyleCnt="3" custRadScaleRad="98683" custRadScaleInc="-2254">
        <dgm:presLayoutVars>
          <dgm:bulletEnabled val="1"/>
        </dgm:presLayoutVars>
      </dgm:prSet>
      <dgm:spPr/>
      <dgm:t>
        <a:bodyPr/>
        <a:lstStyle/>
        <a:p>
          <a:endParaRPr lang="en-US"/>
        </a:p>
      </dgm:t>
    </dgm:pt>
    <dgm:pt modelId="{7B2BCE59-A416-4207-986C-D482DE366A54}" type="pres">
      <dgm:prSet presAssocID="{41486E5C-8085-4E65-AC38-037DB0A07B66}" presName="parTrans" presStyleLbl="sibTrans2D1" presStyleIdx="2" presStyleCnt="3" custFlipVert="1" custFlipHor="1" custScaleX="164997"/>
      <dgm:spPr/>
      <dgm:t>
        <a:bodyPr/>
        <a:lstStyle/>
        <a:p>
          <a:endParaRPr lang="en-US"/>
        </a:p>
      </dgm:t>
    </dgm:pt>
    <dgm:pt modelId="{0345E6E1-7255-4398-8E5B-55DAE541819A}" type="pres">
      <dgm:prSet presAssocID="{41486E5C-8085-4E65-AC38-037DB0A07B66}" presName="connectorText" presStyleLbl="sibTrans2D1" presStyleIdx="2" presStyleCnt="3"/>
      <dgm:spPr/>
      <dgm:t>
        <a:bodyPr/>
        <a:lstStyle/>
        <a:p>
          <a:endParaRPr lang="en-US"/>
        </a:p>
      </dgm:t>
    </dgm:pt>
    <dgm:pt modelId="{0B5B7F51-7240-4088-8760-0AB16FD61ED7}" type="pres">
      <dgm:prSet presAssocID="{D19CA028-9D96-411D-9136-67F5C3BFD1A4}" presName="node" presStyleLbl="node1" presStyleIdx="2" presStyleCnt="3">
        <dgm:presLayoutVars>
          <dgm:bulletEnabled val="1"/>
        </dgm:presLayoutVars>
      </dgm:prSet>
      <dgm:spPr/>
      <dgm:t>
        <a:bodyPr/>
        <a:lstStyle/>
        <a:p>
          <a:endParaRPr lang="en-US"/>
        </a:p>
      </dgm:t>
    </dgm:pt>
  </dgm:ptLst>
  <dgm:cxnLst>
    <dgm:cxn modelId="{B656D4FC-7306-4EA5-9177-F0ABF3B0FFD3}" type="presOf" srcId="{41486E5C-8085-4E65-AC38-037DB0A07B66}" destId="{0345E6E1-7255-4398-8E5B-55DAE541819A}" srcOrd="1" destOrd="0" presId="urn:microsoft.com/office/officeart/2005/8/layout/radial5"/>
    <dgm:cxn modelId="{B57948AB-4085-4671-B163-9E6FB583670E}" type="presOf" srcId="{CC3ACB04-BF08-495A-A07C-EB6E992870F6}" destId="{E5B4B312-0E86-4E71-904B-4121778229AD}" srcOrd="0" destOrd="0" presId="urn:microsoft.com/office/officeart/2005/8/layout/radial5"/>
    <dgm:cxn modelId="{DF3FE5EE-81AA-45D9-98FE-BC690B97B78E}" type="presOf" srcId="{476B43E0-CEBE-4C85-B863-184974C4B63D}" destId="{5EE1ECDB-7E34-47C1-AA62-A669D5FBE91C}" srcOrd="0" destOrd="0" presId="urn:microsoft.com/office/officeart/2005/8/layout/radial5"/>
    <dgm:cxn modelId="{F84F8791-1C06-4881-B25E-D9C3D6C04344}" type="presOf" srcId="{28014792-56ED-428F-9DF8-CA390700680C}" destId="{17F42DF4-FFB6-48FD-B945-7116339D2667}" srcOrd="0" destOrd="0" presId="urn:microsoft.com/office/officeart/2005/8/layout/radial5"/>
    <dgm:cxn modelId="{CBBBE7BE-185A-4E35-A2FB-C1B42AF0C5B4}" type="presOf" srcId="{DCC194E6-25E9-4596-AF57-2DE8B70A61CE}" destId="{ABB5FD31-CC4D-4D90-8479-55D33331E483}" srcOrd="0" destOrd="0" presId="urn:microsoft.com/office/officeart/2005/8/layout/radial5"/>
    <dgm:cxn modelId="{A8DF2EAB-46E0-4EC0-8EFD-BDB53D287A93}" type="presOf" srcId="{A5DAE080-D0B6-4952-9974-EC10EC4B1BD5}" destId="{50B98328-00C3-4E4A-9F98-35F3470BE424}" srcOrd="0" destOrd="0" presId="urn:microsoft.com/office/officeart/2005/8/layout/radial5"/>
    <dgm:cxn modelId="{265913B3-833B-423F-9565-76AD80ED9E99}" type="presOf" srcId="{D19CA028-9D96-411D-9136-67F5C3BFD1A4}" destId="{0B5B7F51-7240-4088-8760-0AB16FD61ED7}" srcOrd="0" destOrd="0" presId="urn:microsoft.com/office/officeart/2005/8/layout/radial5"/>
    <dgm:cxn modelId="{A06FD9B0-C616-4104-8F95-98F63208925D}" type="presOf" srcId="{A5DAE080-D0B6-4952-9974-EC10EC4B1BD5}" destId="{9C4C1561-56B5-4D4E-8F76-F56B4EB2914A}" srcOrd="1" destOrd="0" presId="urn:microsoft.com/office/officeart/2005/8/layout/radial5"/>
    <dgm:cxn modelId="{298FDC07-1482-4DCD-9811-00E1B470519C}" srcId="{CC3ACB04-BF08-495A-A07C-EB6E992870F6}" destId="{476B43E0-CEBE-4C85-B863-184974C4B63D}" srcOrd="0" destOrd="0" parTransId="{443CFFF8-8250-4893-8D7A-666113B7C9A9}" sibTransId="{8899CF8E-9649-4638-B57E-2327CE5D56CC}"/>
    <dgm:cxn modelId="{86F50E93-A5C2-437F-A575-E72FA23F1A2D}" srcId="{476B43E0-CEBE-4C85-B863-184974C4B63D}" destId="{79E51127-AB47-4BC8-BC2B-DBA0D1AC224A}" srcOrd="1" destOrd="0" parTransId="{A5DAE080-D0B6-4952-9974-EC10EC4B1BD5}" sibTransId="{536B3CAF-FD1C-4807-909F-6D2EC7FF0A18}"/>
    <dgm:cxn modelId="{31894766-9268-424C-B1D0-A23A308509C4}" srcId="{476B43E0-CEBE-4C85-B863-184974C4B63D}" destId="{D19CA028-9D96-411D-9136-67F5C3BFD1A4}" srcOrd="2" destOrd="0" parTransId="{41486E5C-8085-4E65-AC38-037DB0A07B66}" sibTransId="{AEB0B803-32EC-435C-BC29-7E7FFA13B98C}"/>
    <dgm:cxn modelId="{62BC5C24-9D86-4665-A8B6-84DBFE401869}" srcId="{476B43E0-CEBE-4C85-B863-184974C4B63D}" destId="{28014792-56ED-428F-9DF8-CA390700680C}" srcOrd="0" destOrd="0" parTransId="{DCC194E6-25E9-4596-AF57-2DE8B70A61CE}" sibTransId="{12A463FE-3739-42A5-90AE-5F0DB67B29F3}"/>
    <dgm:cxn modelId="{ED11C495-438B-43BF-AFAD-682FDFA27E19}" type="presOf" srcId="{41486E5C-8085-4E65-AC38-037DB0A07B66}" destId="{7B2BCE59-A416-4207-986C-D482DE366A54}" srcOrd="0" destOrd="0" presId="urn:microsoft.com/office/officeart/2005/8/layout/radial5"/>
    <dgm:cxn modelId="{5AC7C766-211C-4DD0-B831-21060E6C30C9}" type="presOf" srcId="{79E51127-AB47-4BC8-BC2B-DBA0D1AC224A}" destId="{9B7D8448-0E4E-4624-BD27-83B832F061F3}" srcOrd="0" destOrd="0" presId="urn:microsoft.com/office/officeart/2005/8/layout/radial5"/>
    <dgm:cxn modelId="{F8176BD3-1E5E-4D1C-906F-E16AF2DA9739}" type="presOf" srcId="{DCC194E6-25E9-4596-AF57-2DE8B70A61CE}" destId="{C75DA967-5A12-4D48-AB83-7D4C910FA188}" srcOrd="1" destOrd="0" presId="urn:microsoft.com/office/officeart/2005/8/layout/radial5"/>
    <dgm:cxn modelId="{A51516FF-6407-43D2-BA8A-57281B06BBD3}" type="presParOf" srcId="{E5B4B312-0E86-4E71-904B-4121778229AD}" destId="{5EE1ECDB-7E34-47C1-AA62-A669D5FBE91C}" srcOrd="0" destOrd="0" presId="urn:microsoft.com/office/officeart/2005/8/layout/radial5"/>
    <dgm:cxn modelId="{37F9D608-3367-4440-B147-370851A9450D}" type="presParOf" srcId="{E5B4B312-0E86-4E71-904B-4121778229AD}" destId="{ABB5FD31-CC4D-4D90-8479-55D33331E483}" srcOrd="1" destOrd="0" presId="urn:microsoft.com/office/officeart/2005/8/layout/radial5"/>
    <dgm:cxn modelId="{61B54E43-4BF2-42B6-8D60-A7C7E3FD912A}" type="presParOf" srcId="{ABB5FD31-CC4D-4D90-8479-55D33331E483}" destId="{C75DA967-5A12-4D48-AB83-7D4C910FA188}" srcOrd="0" destOrd="0" presId="urn:microsoft.com/office/officeart/2005/8/layout/radial5"/>
    <dgm:cxn modelId="{D88095D2-B787-44B9-B833-3AF273C1A501}" type="presParOf" srcId="{E5B4B312-0E86-4E71-904B-4121778229AD}" destId="{17F42DF4-FFB6-48FD-B945-7116339D2667}" srcOrd="2" destOrd="0" presId="urn:microsoft.com/office/officeart/2005/8/layout/radial5"/>
    <dgm:cxn modelId="{3600DA30-D2E5-41DD-A86C-0BC0D232231D}" type="presParOf" srcId="{E5B4B312-0E86-4E71-904B-4121778229AD}" destId="{50B98328-00C3-4E4A-9F98-35F3470BE424}" srcOrd="3" destOrd="0" presId="urn:microsoft.com/office/officeart/2005/8/layout/radial5"/>
    <dgm:cxn modelId="{FCBAD7BC-A318-4E1A-A04A-5EFA6034C393}" type="presParOf" srcId="{50B98328-00C3-4E4A-9F98-35F3470BE424}" destId="{9C4C1561-56B5-4D4E-8F76-F56B4EB2914A}" srcOrd="0" destOrd="0" presId="urn:microsoft.com/office/officeart/2005/8/layout/radial5"/>
    <dgm:cxn modelId="{3B408C43-4389-499F-8031-C4901CE5BA47}" type="presParOf" srcId="{E5B4B312-0E86-4E71-904B-4121778229AD}" destId="{9B7D8448-0E4E-4624-BD27-83B832F061F3}" srcOrd="4" destOrd="0" presId="urn:microsoft.com/office/officeart/2005/8/layout/radial5"/>
    <dgm:cxn modelId="{1678881F-AC95-4586-882E-6CE88136B3D4}" type="presParOf" srcId="{E5B4B312-0E86-4E71-904B-4121778229AD}" destId="{7B2BCE59-A416-4207-986C-D482DE366A54}" srcOrd="5" destOrd="0" presId="urn:microsoft.com/office/officeart/2005/8/layout/radial5"/>
    <dgm:cxn modelId="{770DBCA1-3B7D-47AA-BFFC-1C66A0255F54}" type="presParOf" srcId="{7B2BCE59-A416-4207-986C-D482DE366A54}" destId="{0345E6E1-7255-4398-8E5B-55DAE541819A}" srcOrd="0" destOrd="0" presId="urn:microsoft.com/office/officeart/2005/8/layout/radial5"/>
    <dgm:cxn modelId="{DCB58073-60E4-4C2B-B404-51E681BEF116}" type="presParOf" srcId="{E5B4B312-0E86-4E71-904B-4121778229AD}" destId="{0B5B7F51-7240-4088-8760-0AB16FD61ED7}"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1ECDB-7E34-47C1-AA62-A669D5FBE91C}">
      <dsp:nvSpPr>
        <dsp:cNvPr id="0" name=""/>
        <dsp:cNvSpPr/>
      </dsp:nvSpPr>
      <dsp:spPr>
        <a:xfrm>
          <a:off x="3085749" y="2519125"/>
          <a:ext cx="2362901" cy="2339429"/>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smtClean="0"/>
            <a:t>Independent</a:t>
          </a:r>
        </a:p>
        <a:p>
          <a:pPr lvl="0" algn="ctr" defTabSz="1066800">
            <a:lnSpc>
              <a:spcPct val="90000"/>
            </a:lnSpc>
            <a:spcBef>
              <a:spcPct val="0"/>
            </a:spcBef>
            <a:spcAft>
              <a:spcPct val="35000"/>
            </a:spcAft>
          </a:pPr>
          <a:r>
            <a:rPr lang="en-US" sz="2400" kern="1200" smtClean="0"/>
            <a:t>Evaluation</a:t>
          </a:r>
          <a:endParaRPr lang="en-US" sz="2400" kern="1200" dirty="0"/>
        </a:p>
      </dsp:txBody>
      <dsp:txXfrm>
        <a:off x="3431788" y="2861726"/>
        <a:ext cx="1670823" cy="1654227"/>
      </dsp:txXfrm>
    </dsp:sp>
    <dsp:sp modelId="{ABB5FD31-CC4D-4D90-8479-55D33331E483}">
      <dsp:nvSpPr>
        <dsp:cNvPr id="0" name=""/>
        <dsp:cNvSpPr/>
      </dsp:nvSpPr>
      <dsp:spPr>
        <a:xfrm rot="5280000">
          <a:off x="4023121" y="1909930"/>
          <a:ext cx="488157" cy="659540"/>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093789" y="1968659"/>
        <a:ext cx="341710" cy="395724"/>
      </dsp:txXfrm>
    </dsp:sp>
    <dsp:sp modelId="{17F42DF4-FFB6-48FD-B945-7116339D2667}">
      <dsp:nvSpPr>
        <dsp:cNvPr id="0" name=""/>
        <dsp:cNvSpPr/>
      </dsp:nvSpPr>
      <dsp:spPr>
        <a:xfrm>
          <a:off x="3297287" y="3166"/>
          <a:ext cx="1939825" cy="1939825"/>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TFA  receives funding from Texas Legislature</a:t>
          </a:r>
          <a:endParaRPr lang="en-US" sz="1500" kern="1200" dirty="0"/>
        </a:p>
      </dsp:txBody>
      <dsp:txXfrm>
        <a:off x="3581368" y="287247"/>
        <a:ext cx="1371663" cy="1371663"/>
      </dsp:txXfrm>
    </dsp:sp>
    <dsp:sp modelId="{50B98328-00C3-4E4A-9F98-35F3470BE424}">
      <dsp:nvSpPr>
        <dsp:cNvPr id="0" name=""/>
        <dsp:cNvSpPr/>
      </dsp:nvSpPr>
      <dsp:spPr>
        <a:xfrm rot="1718856" flipH="1" flipV="1">
          <a:off x="5295459" y="4047725"/>
          <a:ext cx="464661" cy="659540"/>
        </a:xfrm>
        <a:prstGeom prst="rightArrow">
          <a:avLst>
            <a:gd name="adj1" fmla="val 60000"/>
            <a:gd name="adj2" fmla="val 50000"/>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426325" y="4213048"/>
        <a:ext cx="325263" cy="395724"/>
      </dsp:txXfrm>
    </dsp:sp>
    <dsp:sp modelId="{9B7D8448-0E4E-4624-BD27-83B832F061F3}">
      <dsp:nvSpPr>
        <dsp:cNvPr id="0" name=""/>
        <dsp:cNvSpPr/>
      </dsp:nvSpPr>
      <dsp:spPr>
        <a:xfrm>
          <a:off x="5649209" y="4003772"/>
          <a:ext cx="1939825" cy="1939825"/>
        </a:xfrm>
        <a:prstGeom prst="ellipse">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Short-time frame to complete study prior to next legislative session </a:t>
          </a:r>
          <a:endParaRPr lang="en-US" sz="1500" kern="1200" dirty="0"/>
        </a:p>
      </dsp:txBody>
      <dsp:txXfrm>
        <a:off x="5933290" y="4287853"/>
        <a:ext cx="1371663" cy="1371663"/>
      </dsp:txXfrm>
    </dsp:sp>
    <dsp:sp modelId="{7B2BCE59-A416-4207-986C-D482DE366A54}">
      <dsp:nvSpPr>
        <dsp:cNvPr id="0" name=""/>
        <dsp:cNvSpPr/>
      </dsp:nvSpPr>
      <dsp:spPr>
        <a:xfrm rot="9000000" flipH="1" flipV="1">
          <a:off x="2760222" y="4085897"/>
          <a:ext cx="496150" cy="659540"/>
        </a:xfrm>
        <a:prstGeom prst="rightArrow">
          <a:avLst>
            <a:gd name="adj1" fmla="val 60000"/>
            <a:gd name="adj2" fmla="val 50000"/>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2770193" y="4255016"/>
        <a:ext cx="347305" cy="395724"/>
      </dsp:txXfrm>
    </dsp:sp>
    <dsp:sp modelId="{0B5B7F51-7240-4088-8760-0AB16FD61ED7}">
      <dsp:nvSpPr>
        <dsp:cNvPr id="0" name=""/>
        <dsp:cNvSpPr/>
      </dsp:nvSpPr>
      <dsp:spPr>
        <a:xfrm>
          <a:off x="945369" y="4076807"/>
          <a:ext cx="1939825" cy="1939825"/>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TFA commissions study </a:t>
          </a:r>
          <a:r>
            <a:rPr lang="en-US" sz="1500" kern="1200" dirty="0" smtClean="0"/>
            <a:t>to support </a:t>
          </a:r>
          <a:r>
            <a:rPr lang="en-US" sz="1500" kern="1200" dirty="0" smtClean="0"/>
            <a:t>TFA’s request for more funding</a:t>
          </a:r>
          <a:endParaRPr lang="en-US" sz="1500" kern="1200" dirty="0"/>
        </a:p>
      </dsp:txBody>
      <dsp:txXfrm>
        <a:off x="1229450" y="4360888"/>
        <a:ext cx="1371663" cy="137166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277" cy="466962"/>
          </a:xfrm>
          <a:prstGeom prst="rect">
            <a:avLst/>
          </a:prstGeom>
        </p:spPr>
        <p:txBody>
          <a:bodyPr vert="horz" lIns="92153" tIns="46077" rIns="92153" bIns="46077" rtlCol="0"/>
          <a:lstStyle>
            <a:lvl1pPr algn="l">
              <a:defRPr sz="1200"/>
            </a:lvl1pPr>
          </a:lstStyle>
          <a:p>
            <a:endParaRPr lang="en-US"/>
          </a:p>
        </p:txBody>
      </p:sp>
      <p:sp>
        <p:nvSpPr>
          <p:cNvPr id="3" name="Date Placeholder 2"/>
          <p:cNvSpPr>
            <a:spLocks noGrp="1"/>
          </p:cNvSpPr>
          <p:nvPr>
            <p:ph type="dt" sz="quarter" idx="1"/>
          </p:nvPr>
        </p:nvSpPr>
        <p:spPr>
          <a:xfrm>
            <a:off x="3991440" y="0"/>
            <a:ext cx="3052277" cy="466962"/>
          </a:xfrm>
          <a:prstGeom prst="rect">
            <a:avLst/>
          </a:prstGeom>
        </p:spPr>
        <p:txBody>
          <a:bodyPr vert="horz" lIns="92153" tIns="46077" rIns="92153" bIns="46077" rtlCol="0"/>
          <a:lstStyle>
            <a:lvl1pPr algn="r">
              <a:defRPr sz="1200"/>
            </a:lvl1pPr>
          </a:lstStyle>
          <a:p>
            <a:fld id="{F4263715-B671-4D2C-9E05-93F099E67310}" type="datetimeFigureOut">
              <a:rPr lang="en-US" smtClean="0"/>
              <a:t>10/15/2013</a:t>
            </a:fld>
            <a:endParaRPr lang="en-US"/>
          </a:p>
        </p:txBody>
      </p:sp>
      <p:sp>
        <p:nvSpPr>
          <p:cNvPr id="4" name="Footer Placeholder 3"/>
          <p:cNvSpPr>
            <a:spLocks noGrp="1"/>
          </p:cNvSpPr>
          <p:nvPr>
            <p:ph type="ftr" sz="quarter" idx="2"/>
          </p:nvPr>
        </p:nvSpPr>
        <p:spPr>
          <a:xfrm>
            <a:off x="1" y="8877058"/>
            <a:ext cx="3052277" cy="466962"/>
          </a:xfrm>
          <a:prstGeom prst="rect">
            <a:avLst/>
          </a:prstGeom>
        </p:spPr>
        <p:txBody>
          <a:bodyPr vert="horz" lIns="92153" tIns="46077" rIns="92153" bIns="46077" rtlCol="0" anchor="b"/>
          <a:lstStyle>
            <a:lvl1pPr algn="l">
              <a:defRPr sz="1200"/>
            </a:lvl1pPr>
          </a:lstStyle>
          <a:p>
            <a:endParaRPr lang="en-US"/>
          </a:p>
        </p:txBody>
      </p:sp>
      <p:sp>
        <p:nvSpPr>
          <p:cNvPr id="5" name="Slide Number Placeholder 4"/>
          <p:cNvSpPr>
            <a:spLocks noGrp="1"/>
          </p:cNvSpPr>
          <p:nvPr>
            <p:ph type="sldNum" sz="quarter" idx="3"/>
          </p:nvPr>
        </p:nvSpPr>
        <p:spPr>
          <a:xfrm>
            <a:off x="3991440" y="8877058"/>
            <a:ext cx="3052277" cy="466962"/>
          </a:xfrm>
          <a:prstGeom prst="rect">
            <a:avLst/>
          </a:prstGeom>
        </p:spPr>
        <p:txBody>
          <a:bodyPr vert="horz" lIns="92153" tIns="46077" rIns="92153" bIns="46077" rtlCol="0" anchor="b"/>
          <a:lstStyle>
            <a:lvl1pPr algn="r">
              <a:defRPr sz="1200"/>
            </a:lvl1pPr>
          </a:lstStyle>
          <a:p>
            <a:fld id="{519A5C26-D21F-4992-A017-B270D053EDA5}" type="slidenum">
              <a:rPr lang="en-US" smtClean="0"/>
              <a:t>‹#›</a:t>
            </a:fld>
            <a:endParaRPr lang="en-US"/>
          </a:p>
        </p:txBody>
      </p:sp>
    </p:spTree>
    <p:extLst>
      <p:ext uri="{BB962C8B-B14F-4D97-AF65-F5344CB8AC3E}">
        <p14:creationId xmlns:p14="http://schemas.microsoft.com/office/powerpoint/2010/main" val="3257013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974" cy="467281"/>
          </a:xfrm>
          <a:prstGeom prst="rect">
            <a:avLst/>
          </a:prstGeom>
        </p:spPr>
        <p:txBody>
          <a:bodyPr vert="horz" lIns="93904" tIns="46952" rIns="93904" bIns="4695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90722" y="0"/>
            <a:ext cx="3052974" cy="467281"/>
          </a:xfrm>
          <a:prstGeom prst="rect">
            <a:avLst/>
          </a:prstGeom>
        </p:spPr>
        <p:txBody>
          <a:bodyPr vert="horz" lIns="93904" tIns="46952" rIns="93904" bIns="46952" rtlCol="0"/>
          <a:lstStyle>
            <a:lvl1pPr algn="r" fontAlgn="auto">
              <a:spcBef>
                <a:spcPts val="0"/>
              </a:spcBef>
              <a:spcAft>
                <a:spcPts val="0"/>
              </a:spcAft>
              <a:defRPr sz="1200">
                <a:latin typeface="+mn-lt"/>
              </a:defRPr>
            </a:lvl1pPr>
          </a:lstStyle>
          <a:p>
            <a:pPr>
              <a:defRPr/>
            </a:pPr>
            <a:fld id="{7224A0F0-7307-4579-8ADD-EC656A8CED6E}" type="datetimeFigureOut">
              <a:rPr lang="en-US"/>
              <a:pPr>
                <a:defRPr/>
              </a:pPr>
              <a:t>10/15/2013</a:t>
            </a:fld>
            <a:endParaRPr lang="en-US"/>
          </a:p>
        </p:txBody>
      </p:sp>
      <p:sp>
        <p:nvSpPr>
          <p:cNvPr id="4" name="Slide Image Placeholder 3"/>
          <p:cNvSpPr>
            <a:spLocks noGrp="1" noRot="1" noChangeAspect="1"/>
          </p:cNvSpPr>
          <p:nvPr>
            <p:ph type="sldImg" idx="2"/>
          </p:nvPr>
        </p:nvSpPr>
        <p:spPr>
          <a:xfrm>
            <a:off x="1187450" y="701675"/>
            <a:ext cx="4670425" cy="3503613"/>
          </a:xfrm>
          <a:prstGeom prst="rect">
            <a:avLst/>
          </a:prstGeom>
          <a:noFill/>
          <a:ln w="12700">
            <a:solidFill>
              <a:prstClr val="black"/>
            </a:solidFill>
          </a:ln>
        </p:spPr>
        <p:txBody>
          <a:bodyPr vert="horz" lIns="93904" tIns="46952" rIns="93904" bIns="46952" rtlCol="0" anchor="ctr"/>
          <a:lstStyle/>
          <a:p>
            <a:pPr lvl="0"/>
            <a:endParaRPr lang="en-US" noProof="0" smtClean="0"/>
          </a:p>
        </p:txBody>
      </p:sp>
      <p:sp>
        <p:nvSpPr>
          <p:cNvPr id="5" name="Notes Placeholder 4"/>
          <p:cNvSpPr>
            <a:spLocks noGrp="1"/>
          </p:cNvSpPr>
          <p:nvPr>
            <p:ph type="body" sz="quarter" idx="3"/>
          </p:nvPr>
        </p:nvSpPr>
        <p:spPr>
          <a:xfrm>
            <a:off x="704533" y="4439167"/>
            <a:ext cx="5636260" cy="4205526"/>
          </a:xfrm>
          <a:prstGeom prst="rect">
            <a:avLst/>
          </a:prstGeom>
        </p:spPr>
        <p:txBody>
          <a:bodyPr vert="horz" lIns="93904" tIns="46952" rIns="93904" bIns="4695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76711"/>
            <a:ext cx="3052974" cy="467281"/>
          </a:xfrm>
          <a:prstGeom prst="rect">
            <a:avLst/>
          </a:prstGeom>
        </p:spPr>
        <p:txBody>
          <a:bodyPr vert="horz" lIns="93904" tIns="46952" rIns="93904" bIns="46952"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90722" y="8876711"/>
            <a:ext cx="3052974" cy="467281"/>
          </a:xfrm>
          <a:prstGeom prst="rect">
            <a:avLst/>
          </a:prstGeom>
        </p:spPr>
        <p:txBody>
          <a:bodyPr vert="horz" lIns="93904" tIns="46952" rIns="93904" bIns="46952" rtlCol="0" anchor="b"/>
          <a:lstStyle>
            <a:lvl1pPr algn="r" fontAlgn="auto">
              <a:spcBef>
                <a:spcPts val="0"/>
              </a:spcBef>
              <a:spcAft>
                <a:spcPts val="0"/>
              </a:spcAft>
              <a:defRPr sz="1200">
                <a:latin typeface="+mn-lt"/>
              </a:defRPr>
            </a:lvl1pPr>
          </a:lstStyle>
          <a:p>
            <a:pPr>
              <a:defRPr/>
            </a:pPr>
            <a:fld id="{27859453-7867-46E2-88EE-859C53F1CFD8}" type="slidenum">
              <a:rPr lang="en-US"/>
              <a:pPr>
                <a:defRPr/>
              </a:pPr>
              <a:t>‹#›</a:t>
            </a:fld>
            <a:endParaRPr lang="en-US"/>
          </a:p>
        </p:txBody>
      </p:sp>
    </p:spTree>
    <p:extLst>
      <p:ext uri="{BB962C8B-B14F-4D97-AF65-F5344CB8AC3E}">
        <p14:creationId xmlns:p14="http://schemas.microsoft.com/office/powerpoint/2010/main" val="830151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recruits recent college graduates, from the top colleges and universities in the United States, as well as experienced professionals from the U.S. workforce to commit to two years of teaching in low-income urban and rural public schools across the United States </a:t>
            </a:r>
          </a:p>
          <a:p>
            <a:endParaRPr lang="en-US" dirty="0"/>
          </a:p>
          <a:p>
            <a:r>
              <a:rPr lang="en-US" dirty="0"/>
              <a:t>Corps members work to obtain alternative certification during time as corps member</a:t>
            </a:r>
          </a:p>
          <a:p>
            <a:endParaRPr lang="en-US" dirty="0"/>
          </a:p>
          <a:p>
            <a:r>
              <a:rPr lang="en-US" dirty="0"/>
              <a:t>After the 2 year commitment, corps member who continue in the teaching profession are considered TFA alumni</a:t>
            </a:r>
          </a:p>
          <a:p>
            <a:endParaRPr lang="en-US" dirty="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dirty="0" smtClean="0"/>
              <a:t>Rio Grande Valley, San Antonio, Houston, Dallas</a:t>
            </a:r>
          </a:p>
          <a:p>
            <a:endParaRPr lang="en-US" dirty="0" smtClean="0"/>
          </a:p>
          <a:p>
            <a:r>
              <a:rPr lang="en-US" dirty="0" smtClean="0"/>
              <a:t>Previous </a:t>
            </a:r>
            <a:r>
              <a:rPr lang="en-US" dirty="0"/>
              <a:t>research has been conducted on TFA in Texas but no studies had investigated all four Texas TFA regions and most did not utilize a statistically matched comparison group. One RCT previously conducted did include a Texas region but was not focused on understanding the impact of TFA in Texas</a:t>
            </a:r>
          </a:p>
          <a:p>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3</a:t>
            </a:fld>
            <a:endParaRPr lang="en-US"/>
          </a:p>
        </p:txBody>
      </p:sp>
    </p:spTree>
    <p:extLst>
      <p:ext uri="{BB962C8B-B14F-4D97-AF65-F5344CB8AC3E}">
        <p14:creationId xmlns:p14="http://schemas.microsoft.com/office/powerpoint/2010/main" val="762633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significant difference was found between elementary</a:t>
            </a:r>
            <a:r>
              <a:rPr lang="en-US" baseline="0" dirty="0" smtClean="0"/>
              <a:t> students of TFA corps members and novice comparison teachers for reading or mathematics achievement</a:t>
            </a:r>
          </a:p>
          <a:p>
            <a:endParaRPr lang="en-US" baseline="0" dirty="0" smtClean="0"/>
          </a:p>
          <a:p>
            <a:r>
              <a:rPr lang="en-US" baseline="0" dirty="0" smtClean="0"/>
              <a:t>No significant difference was found between middle grade students of TFA corps members and novice teachers for reading. A significant difference was found between middle grade students of TFA corps members and novice teachers for mathematics</a:t>
            </a:r>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20</a:t>
            </a:fld>
            <a:endParaRPr lang="en-US"/>
          </a:p>
        </p:txBody>
      </p:sp>
    </p:spTree>
    <p:extLst>
      <p:ext uri="{BB962C8B-B14F-4D97-AF65-F5344CB8AC3E}">
        <p14:creationId xmlns:p14="http://schemas.microsoft.com/office/powerpoint/2010/main" val="1576758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532">
              <a:defRPr/>
            </a:pPr>
            <a:r>
              <a:rPr lang="en-US" baseline="0" dirty="0" smtClean="0"/>
              <a:t>A significant difference was found between middle grade students of TFA alumni and experienced teachers for reading and mathematics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21</a:t>
            </a:fld>
            <a:endParaRPr lang="en-US"/>
          </a:p>
        </p:txBody>
      </p:sp>
    </p:spTree>
    <p:extLst>
      <p:ext uri="{BB962C8B-B14F-4D97-AF65-F5344CB8AC3E}">
        <p14:creationId xmlns:p14="http://schemas.microsoft.com/office/powerpoint/2010/main" val="850360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762633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TAKS was the Texas state assessment</a:t>
            </a:r>
            <a:r>
              <a:rPr lang="en-US" baseline="0" dirty="0" smtClean="0"/>
              <a:t> for the school year 2010/11 and stands for the Texas Assessment of Knowledge and Skills</a:t>
            </a:r>
          </a:p>
          <a:p>
            <a:endParaRPr lang="en-US" baseline="0" dirty="0" smtClean="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241169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that had the adequate</a:t>
            </a:r>
            <a:r>
              <a:rPr lang="en-US" baseline="0" dirty="0" smtClean="0"/>
              <a:t> statistical power for policy relevancy</a:t>
            </a:r>
          </a:p>
          <a:p>
            <a:endParaRPr lang="en-US" dirty="0" smtClean="0"/>
          </a:p>
          <a:p>
            <a:r>
              <a:rPr lang="en-US" dirty="0" smtClean="0"/>
              <a:t>Results discussed</a:t>
            </a:r>
            <a:r>
              <a:rPr lang="en-US" baseline="0" dirty="0" smtClean="0"/>
              <a:t> in this presentation will focus on the primary research questions addressed in the report.</a:t>
            </a:r>
          </a:p>
          <a:p>
            <a:endParaRPr lang="en-US" baseline="0" dirty="0" smtClean="0"/>
          </a:p>
          <a:p>
            <a:r>
              <a:rPr lang="en-US" baseline="0" dirty="0" smtClean="0"/>
              <a:t>The missing comparison of elementary students of TFA alumni and elementary students of experienced comparison teachers was conducted; however, due to concerns about statistical power due to </a:t>
            </a:r>
            <a:r>
              <a:rPr lang="en-US" u="none" baseline="0" dirty="0" smtClean="0">
                <a:solidFill>
                  <a:srgbClr val="FFFF00"/>
                </a:solidFill>
              </a:rPr>
              <a:t>sample size as well as multiple comparison concerns, </a:t>
            </a:r>
            <a:r>
              <a:rPr lang="en-US" baseline="0" dirty="0" smtClean="0"/>
              <a:t>this question was addressed as an exploratory question.</a:t>
            </a:r>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8</a:t>
            </a:fld>
            <a:endParaRPr lang="en-US"/>
          </a:p>
        </p:txBody>
      </p:sp>
    </p:spTree>
    <p:extLst>
      <p:ext uri="{BB962C8B-B14F-4D97-AF65-F5344CB8AC3E}">
        <p14:creationId xmlns:p14="http://schemas.microsoft.com/office/powerpoint/2010/main" val="3768306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3000" dirty="0" smtClean="0"/>
              <a:t>Plan</a:t>
            </a:r>
          </a:p>
          <a:p>
            <a:pPr lvl="1"/>
            <a:r>
              <a:rPr lang="en-US" sz="2600" dirty="0" smtClean="0"/>
              <a:t>Obtain data on schools, teachers and students including a teacher-student link available in Texas state data</a:t>
            </a:r>
          </a:p>
          <a:p>
            <a:r>
              <a:rPr lang="en-US" sz="3000" dirty="0" smtClean="0"/>
              <a:t>Data challenges</a:t>
            </a:r>
          </a:p>
          <a:p>
            <a:pPr lvl="1"/>
            <a:r>
              <a:rPr lang="en-US" sz="2600" dirty="0" smtClean="0"/>
              <a:t>Concerns about confidentiality led the state to deny access to teacher-student link</a:t>
            </a:r>
          </a:p>
          <a:p>
            <a:pPr lvl="1"/>
            <a:r>
              <a:rPr lang="en-US" sz="2600" dirty="0" smtClean="0"/>
              <a:t>State agreed to provide two pieces of teacher information at the student-level</a:t>
            </a:r>
          </a:p>
          <a:p>
            <a:pPr lvl="2"/>
            <a:r>
              <a:rPr lang="en-US" sz="2200" dirty="0" smtClean="0"/>
              <a:t>Teacher status (non-TFA teacher, TFA corps member, or TFA alumni)</a:t>
            </a:r>
          </a:p>
          <a:p>
            <a:pPr lvl="2"/>
            <a:r>
              <a:rPr lang="en-US" sz="2200" dirty="0" smtClean="0"/>
              <a:t>Teacher years of experience</a:t>
            </a:r>
          </a:p>
          <a:p>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10</a:t>
            </a:fld>
            <a:endParaRPr lang="en-US"/>
          </a:p>
        </p:txBody>
      </p:sp>
    </p:spTree>
    <p:extLst>
      <p:ext uri="{BB962C8B-B14F-4D97-AF65-F5344CB8AC3E}">
        <p14:creationId xmlns:p14="http://schemas.microsoft.com/office/powerpoint/2010/main" val="355482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dirty="0" smtClean="0"/>
              <a:t>First compute propensity</a:t>
            </a:r>
            <a:r>
              <a:rPr lang="en-US" baseline="0" dirty="0" smtClean="0"/>
              <a:t> scores then conduct matching</a:t>
            </a:r>
          </a:p>
          <a:p>
            <a:pPr lvl="1"/>
            <a:endParaRPr lang="en-US" baseline="0" dirty="0" smtClean="0"/>
          </a:p>
          <a:p>
            <a:pPr lvl="1"/>
            <a:r>
              <a:rPr lang="en-US" dirty="0" smtClean="0"/>
              <a:t>Matched schools with at least one TFA corps member or alumni (TFA school) to similar schools without a TFA corps member or alumni (comparison schools); matching</a:t>
            </a:r>
            <a:r>
              <a:rPr lang="en-US" baseline="0" dirty="0" smtClean="0"/>
              <a:t> variables used = </a:t>
            </a:r>
            <a:r>
              <a:rPr lang="en-US" dirty="0" smtClean="0"/>
              <a:t>previous year school-level student achievement (percent met proficiency on TAKS mathematics and reading) and current year school-level demographic</a:t>
            </a:r>
            <a:r>
              <a:rPr lang="en-US" baseline="0" dirty="0" smtClean="0"/>
              <a:t> characteristics (</a:t>
            </a:r>
            <a:r>
              <a:rPr lang="en-US" dirty="0"/>
              <a:t>percentages of students by ethnicity, economically disadvantaged status, special education status, limited English proficiency, and mobility; size of the campus, the percentage of 1</a:t>
            </a:r>
            <a:r>
              <a:rPr lang="en-US" baseline="30000" dirty="0"/>
              <a:t>st</a:t>
            </a:r>
            <a:r>
              <a:rPr lang="en-US" dirty="0"/>
              <a:t> year teachers and full time equivalents were also included)</a:t>
            </a:r>
          </a:p>
          <a:p>
            <a:pPr lvl="1"/>
            <a:endParaRPr lang="en-US" dirty="0"/>
          </a:p>
          <a:p>
            <a:pPr lvl="1"/>
            <a:r>
              <a:rPr lang="en-US" dirty="0"/>
              <a:t>Optimal matching method in </a:t>
            </a:r>
            <a:r>
              <a:rPr lang="en-US" dirty="0" err="1"/>
              <a:t>MatchIt</a:t>
            </a:r>
            <a:r>
              <a:rPr lang="en-US" dirty="0"/>
              <a:t> then used</a:t>
            </a:r>
            <a:endParaRPr lang="en-US" dirty="0" smtClean="0"/>
          </a:p>
          <a:p>
            <a:pPr lvl="1"/>
            <a:endParaRPr lang="en-US" dirty="0" smtClean="0"/>
          </a:p>
          <a:p>
            <a:pPr lvl="1"/>
            <a:r>
              <a:rPr lang="en-US" dirty="0" smtClean="0"/>
              <a:t>Eligible students in comparison campuses were stratified</a:t>
            </a:r>
            <a:r>
              <a:rPr lang="en-US" baseline="0" dirty="0" smtClean="0"/>
              <a:t> by grade level then matching on prior achievement in reading and mathematics and demographic variables including </a:t>
            </a:r>
            <a:r>
              <a:rPr lang="en-US" dirty="0"/>
              <a:t>student gender, ethnicity, economically disadvantaged status, special education status, limited English proficiency, and mobility </a:t>
            </a:r>
          </a:p>
          <a:p>
            <a:pPr lvl="1"/>
            <a:endParaRPr lang="en-US" dirty="0" smtClean="0"/>
          </a:p>
          <a:p>
            <a:pPr lvl="1"/>
            <a:r>
              <a:rPr lang="en-US" dirty="0" smtClean="0"/>
              <a:t>Greedy matching then used – matching at the student level was conducted within</a:t>
            </a:r>
            <a:r>
              <a:rPr lang="en-US" baseline="0" dirty="0" smtClean="0"/>
              <a:t> the sample stratified by teacher years of experience and grade level. What does that mean?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13</a:t>
            </a:fld>
            <a:endParaRPr lang="en-US"/>
          </a:p>
        </p:txBody>
      </p:sp>
    </p:spTree>
    <p:extLst>
      <p:ext uri="{BB962C8B-B14F-4D97-AF65-F5344CB8AC3E}">
        <p14:creationId xmlns:p14="http://schemas.microsoft.com/office/powerpoint/2010/main" val="1206779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the matching process, substantial differences were found for seven of the eight campus characteristics between both elementary TFA and elementary non-TFA campuses as well as middle grade TFA and non-TFA campuses </a:t>
            </a:r>
          </a:p>
          <a:p>
            <a:endParaRPr lang="en-US" dirty="0"/>
          </a:p>
          <a:p>
            <a:r>
              <a:rPr lang="en-US" dirty="0"/>
              <a:t>These equivalences differed for each analytic sample; therefore, school-level covariates differed in each model. The report contains more information on which school-level covariates were included in the various analytic models.</a:t>
            </a:r>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16</a:t>
            </a:fld>
            <a:endParaRPr lang="en-US"/>
          </a:p>
        </p:txBody>
      </p:sp>
    </p:spTree>
    <p:extLst>
      <p:ext uri="{BB962C8B-B14F-4D97-AF65-F5344CB8AC3E}">
        <p14:creationId xmlns:p14="http://schemas.microsoft.com/office/powerpoint/2010/main" val="5362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Groups</a:t>
            </a:r>
            <a:r>
              <a:rPr lang="en-US" baseline="0" dirty="0" smtClean="0"/>
              <a:t> were statistically equivalent for most demographic and academic variables. Four variables were found to differ between .05 - .25 and warranted inclusion as covariates. </a:t>
            </a:r>
            <a:r>
              <a:rPr lang="en-US" dirty="0" smtClean="0"/>
              <a:t>No differences too substantial (above .25)</a:t>
            </a:r>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17</a:t>
            </a:fld>
            <a:endParaRPr lang="en-US"/>
          </a:p>
        </p:txBody>
      </p:sp>
    </p:spTree>
    <p:extLst>
      <p:ext uri="{BB962C8B-B14F-4D97-AF65-F5344CB8AC3E}">
        <p14:creationId xmlns:p14="http://schemas.microsoft.com/office/powerpoint/2010/main" val="333130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532">
              <a:defRPr/>
            </a:pPr>
            <a:r>
              <a:rPr lang="en-US" dirty="0" smtClean="0"/>
              <a:t>Groups</a:t>
            </a:r>
            <a:r>
              <a:rPr lang="en-US" baseline="0" dirty="0" smtClean="0"/>
              <a:t> were statistically equivalent for most demographic and academic variables. Three variables were found to differ between .05 - .25 and warranted inclusion as covariates. </a:t>
            </a:r>
            <a:r>
              <a:rPr lang="en-US" dirty="0" smtClean="0"/>
              <a:t>No differences too substantial (above .25)</a:t>
            </a:r>
          </a:p>
          <a:p>
            <a:endParaRPr lang="en-US" dirty="0"/>
          </a:p>
        </p:txBody>
      </p:sp>
      <p:sp>
        <p:nvSpPr>
          <p:cNvPr id="4" name="Slide Number Placeholder 3"/>
          <p:cNvSpPr>
            <a:spLocks noGrp="1"/>
          </p:cNvSpPr>
          <p:nvPr>
            <p:ph type="sldNum" sz="quarter" idx="10"/>
          </p:nvPr>
        </p:nvSpPr>
        <p:spPr/>
        <p:txBody>
          <a:bodyPr/>
          <a:lstStyle/>
          <a:p>
            <a:pPr>
              <a:defRPr/>
            </a:pPr>
            <a:fld id="{27859453-7867-46E2-88EE-859C53F1CFD8}" type="slidenum">
              <a:rPr lang="en-US" smtClean="0"/>
              <a:pPr>
                <a:defRPr/>
              </a:pPr>
              <a:t>18</a:t>
            </a:fld>
            <a:endParaRPr lang="en-US"/>
          </a:p>
        </p:txBody>
      </p:sp>
    </p:spTree>
    <p:extLst>
      <p:ext uri="{BB962C8B-B14F-4D97-AF65-F5344CB8AC3E}">
        <p14:creationId xmlns:p14="http://schemas.microsoft.com/office/powerpoint/2010/main" val="180546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4" name="Picture 13" descr="powerpoint_subject page 1"/>
          <p:cNvPicPr>
            <a:picLocks noChangeAspect="1" noChangeArrowheads="1"/>
          </p:cNvPicPr>
          <p:nvPr/>
        </p:nvPicPr>
        <p:blipFill>
          <a:blip r:embed="rId13" cstate="print"/>
          <a:srcRect t="84444" r="88333"/>
          <a:stretch>
            <a:fillRect/>
          </a:stretch>
        </p:blipFill>
        <p:spPr bwMode="auto">
          <a:xfrm>
            <a:off x="0" y="5791200"/>
            <a:ext cx="1066800" cy="1066800"/>
          </a:xfrm>
          <a:prstGeom prst="rect">
            <a:avLst/>
          </a:prstGeom>
          <a:noFill/>
          <a:ln w="9525">
            <a:noFill/>
            <a:miter lim="800000"/>
            <a:headEnd/>
            <a:tailEnd/>
          </a:ln>
        </p:spPr>
      </p:pic>
      <p:sp>
        <p:nvSpPr>
          <p:cNvPr id="9" name="TextBox 8"/>
          <p:cNvSpPr txBox="1"/>
          <p:nvPr/>
        </p:nvSpPr>
        <p:spPr>
          <a:xfrm>
            <a:off x="1066800" y="6324600"/>
            <a:ext cx="2314575" cy="276225"/>
          </a:xfrm>
          <a:prstGeom prst="rect">
            <a:avLst/>
          </a:prstGeom>
          <a:noFill/>
        </p:spPr>
        <p:txBody>
          <a:bodyPr wrap="none">
            <a:spAutoFit/>
          </a:bodyPr>
          <a:lstStyle/>
          <a:p>
            <a:pPr>
              <a:defRPr/>
            </a:pPr>
            <a:r>
              <a:rPr lang="en-US" sz="1200" i="1" dirty="0"/>
              <a:t>an Employee-Owned Company</a:t>
            </a:r>
          </a:p>
        </p:txBody>
      </p:sp>
      <p:sp>
        <p:nvSpPr>
          <p:cNvPr id="10" name="TextBox 9"/>
          <p:cNvSpPr txBox="1"/>
          <p:nvPr userDrawn="1"/>
        </p:nvSpPr>
        <p:spPr>
          <a:xfrm>
            <a:off x="6096000" y="6352401"/>
            <a:ext cx="2008691" cy="276999"/>
          </a:xfrm>
          <a:prstGeom prst="rect">
            <a:avLst/>
          </a:prstGeom>
          <a:noFill/>
        </p:spPr>
        <p:txBody>
          <a:bodyPr wrap="none" rtlCol="0">
            <a:spAutoFit/>
          </a:bodyPr>
          <a:lstStyle/>
          <a:p>
            <a:r>
              <a:rPr lang="en-US" sz="1200" dirty="0" smtClean="0">
                <a:solidFill>
                  <a:schemeClr val="tx1">
                    <a:lumMod val="85000"/>
                    <a:lumOff val="15000"/>
                  </a:schemeClr>
                </a:solidFill>
              </a:rPr>
              <a:t>© 2013 Edvance Research</a:t>
            </a:r>
            <a:endParaRPr lang="en-US" sz="1200" dirty="0">
              <a:solidFill>
                <a:schemeClr val="tx1">
                  <a:lumMod val="85000"/>
                  <a:lumOff val="15000"/>
                </a:schemeClr>
              </a:solidFill>
            </a:endParaRPr>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dvanceresearch.com/"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herb@analytica-inc.com" TargetMode="External"/><Relationship Id="rId2" Type="http://schemas.openxmlformats.org/officeDocument/2006/relationships/hyperlink" Target="mailto:ldecker@edvanceresearc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362200"/>
          </a:xfrm>
        </p:spPr>
        <p:txBody>
          <a:bodyPr/>
          <a:lstStyle/>
          <a:p>
            <a:r>
              <a:rPr lang="en-US" dirty="0">
                <a:solidFill>
                  <a:srgbClr val="00B050"/>
                </a:solidFill>
              </a:rPr>
              <a:t>An Evaluation of Teach For America (TFA) in Texas Schools: </a:t>
            </a:r>
            <a:br>
              <a:rPr lang="en-US" dirty="0">
                <a:solidFill>
                  <a:srgbClr val="00B050"/>
                </a:solidFill>
              </a:rPr>
            </a:br>
            <a:r>
              <a:rPr lang="en-US" dirty="0">
                <a:solidFill>
                  <a:srgbClr val="00B050"/>
                </a:solidFill>
              </a:rPr>
              <a:t>Findings, Issues and Challenges</a:t>
            </a:r>
          </a:p>
        </p:txBody>
      </p:sp>
      <p:sp>
        <p:nvSpPr>
          <p:cNvPr id="3" name="Subtitle 2"/>
          <p:cNvSpPr>
            <a:spLocks noGrp="1"/>
          </p:cNvSpPr>
          <p:nvPr>
            <p:ph type="subTitle" idx="1"/>
          </p:nvPr>
        </p:nvSpPr>
        <p:spPr>
          <a:xfrm>
            <a:off x="1066800" y="3505200"/>
            <a:ext cx="7086600" cy="2133600"/>
          </a:xfrm>
        </p:spPr>
        <p:txBody>
          <a:bodyPr/>
          <a:lstStyle/>
          <a:p>
            <a:r>
              <a:rPr lang="en-US" sz="2400" dirty="0" smtClean="0">
                <a:solidFill>
                  <a:srgbClr val="002060"/>
                </a:solidFill>
              </a:rPr>
              <a:t>Lauren Decker, </a:t>
            </a:r>
            <a:r>
              <a:rPr lang="en-US" sz="2400" dirty="0">
                <a:solidFill>
                  <a:srgbClr val="002060"/>
                </a:solidFill>
              </a:rPr>
              <a:t>Herb </a:t>
            </a:r>
            <a:r>
              <a:rPr lang="en-US" sz="2400" dirty="0" smtClean="0">
                <a:solidFill>
                  <a:srgbClr val="002060"/>
                </a:solidFill>
              </a:rPr>
              <a:t>Turner, David Goodman, Jessica Brite, &amp; Eishi Adachi</a:t>
            </a:r>
          </a:p>
          <a:p>
            <a:endParaRPr lang="en-US" sz="2600" dirty="0" smtClean="0">
              <a:solidFill>
                <a:schemeClr val="tx1"/>
              </a:solidFill>
            </a:endParaRPr>
          </a:p>
          <a:p>
            <a:r>
              <a:rPr lang="en-US" sz="2600" dirty="0" smtClean="0">
                <a:solidFill>
                  <a:srgbClr val="00B050"/>
                </a:solidFill>
              </a:rPr>
              <a:t>Presented to American Evaluation Association</a:t>
            </a:r>
          </a:p>
          <a:p>
            <a:r>
              <a:rPr lang="en-US" sz="2600" dirty="0" smtClean="0">
                <a:solidFill>
                  <a:srgbClr val="00B050"/>
                </a:solidFill>
              </a:rPr>
              <a:t>October 16, 2013</a:t>
            </a:r>
          </a:p>
        </p:txBody>
      </p:sp>
    </p:spTree>
    <p:extLst>
      <p:ext uri="{BB962C8B-B14F-4D97-AF65-F5344CB8AC3E}">
        <p14:creationId xmlns:p14="http://schemas.microsoft.com/office/powerpoint/2010/main" val="1879615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079325" y="1279830"/>
            <a:ext cx="2228110" cy="1395889"/>
            <a:chOff x="963134" y="1823561"/>
            <a:chExt cx="2228110" cy="1395889"/>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135" y="2133600"/>
              <a:ext cx="2228109"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963134" y="1823561"/>
              <a:ext cx="2228109" cy="338554"/>
            </a:xfrm>
            <a:prstGeom prst="rect">
              <a:avLst/>
            </a:prstGeom>
            <a:noFill/>
          </p:spPr>
          <p:txBody>
            <a:bodyPr wrap="square" rtlCol="0">
              <a:spAutoFit/>
            </a:bodyPr>
            <a:lstStyle/>
            <a:p>
              <a:pPr algn="ctr"/>
              <a:r>
                <a:rPr lang="en-US" sz="1600" b="1" dirty="0" smtClean="0"/>
                <a:t>School level</a:t>
              </a:r>
              <a:endParaRPr lang="en-US" sz="1600" b="1" dirty="0"/>
            </a:p>
          </p:txBody>
        </p:sp>
      </p:grpSp>
      <p:sp>
        <p:nvSpPr>
          <p:cNvPr id="9" name="TextBox 8"/>
          <p:cNvSpPr txBox="1"/>
          <p:nvPr/>
        </p:nvSpPr>
        <p:spPr>
          <a:xfrm>
            <a:off x="609600" y="65782"/>
            <a:ext cx="7391400" cy="1077218"/>
          </a:xfrm>
          <a:prstGeom prst="rect">
            <a:avLst/>
          </a:prstGeom>
          <a:noFill/>
        </p:spPr>
        <p:txBody>
          <a:bodyPr wrap="square" rtlCol="0">
            <a:spAutoFit/>
          </a:bodyPr>
          <a:lstStyle/>
          <a:p>
            <a:pPr algn="ctr"/>
            <a:r>
              <a:rPr lang="en-US" sz="3200" dirty="0" smtClean="0">
                <a:solidFill>
                  <a:srgbClr val="00B050"/>
                </a:solidFill>
                <a:latin typeface="+mn-lt"/>
              </a:rPr>
              <a:t>Structure of Administrative Data </a:t>
            </a:r>
          </a:p>
          <a:p>
            <a:pPr algn="ctr"/>
            <a:r>
              <a:rPr lang="en-US" sz="3200" i="1" dirty="0" smtClean="0">
                <a:solidFill>
                  <a:srgbClr val="00B050"/>
                </a:solidFill>
                <a:latin typeface="+mn-lt"/>
              </a:rPr>
              <a:t>Requested</a:t>
            </a:r>
            <a:endParaRPr lang="en-US" sz="3200" i="1" dirty="0">
              <a:solidFill>
                <a:srgbClr val="00B050"/>
              </a:solidFill>
              <a:latin typeface="+mn-lt"/>
            </a:endParaRPr>
          </a:p>
        </p:txBody>
      </p:sp>
      <p:grpSp>
        <p:nvGrpSpPr>
          <p:cNvPr id="10" name="Group 9"/>
          <p:cNvGrpSpPr/>
          <p:nvPr/>
        </p:nvGrpSpPr>
        <p:grpSpPr>
          <a:xfrm>
            <a:off x="1866900" y="4509650"/>
            <a:ext cx="4938712" cy="1603133"/>
            <a:chOff x="1866900" y="4509650"/>
            <a:chExt cx="4938712" cy="1603133"/>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900" y="4800600"/>
              <a:ext cx="4938712" cy="1312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1905000" y="4509650"/>
              <a:ext cx="4900611" cy="338554"/>
            </a:xfrm>
            <a:prstGeom prst="rect">
              <a:avLst/>
            </a:prstGeom>
            <a:noFill/>
          </p:spPr>
          <p:txBody>
            <a:bodyPr wrap="square" rtlCol="0">
              <a:spAutoFit/>
            </a:bodyPr>
            <a:lstStyle/>
            <a:p>
              <a:pPr algn="ctr"/>
              <a:r>
                <a:rPr lang="en-US" sz="1600" b="1" dirty="0" smtClean="0"/>
                <a:t>Student level</a:t>
              </a:r>
              <a:endParaRPr lang="en-US" sz="1600" b="1" dirty="0"/>
            </a:p>
          </p:txBody>
        </p:sp>
      </p:grpSp>
      <p:grpSp>
        <p:nvGrpSpPr>
          <p:cNvPr id="11" name="Group 10"/>
          <p:cNvGrpSpPr/>
          <p:nvPr/>
        </p:nvGrpSpPr>
        <p:grpSpPr>
          <a:xfrm>
            <a:off x="1905000" y="2788103"/>
            <a:ext cx="4900612" cy="1590877"/>
            <a:chOff x="1905000" y="2788103"/>
            <a:chExt cx="4900612" cy="1590877"/>
          </a:xfrm>
        </p:grpSpPr>
        <p:sp>
          <p:nvSpPr>
            <p:cNvPr id="7" name="TextBox 6"/>
            <p:cNvSpPr txBox="1"/>
            <p:nvPr/>
          </p:nvSpPr>
          <p:spPr>
            <a:xfrm>
              <a:off x="1905000" y="2788103"/>
              <a:ext cx="4900611" cy="338554"/>
            </a:xfrm>
            <a:prstGeom prst="rect">
              <a:avLst/>
            </a:prstGeom>
            <a:noFill/>
          </p:spPr>
          <p:txBody>
            <a:bodyPr wrap="square" rtlCol="0">
              <a:spAutoFit/>
            </a:bodyPr>
            <a:lstStyle/>
            <a:p>
              <a:pPr algn="ctr"/>
              <a:r>
                <a:rPr lang="en-US" sz="1600" b="1" dirty="0" smtClean="0"/>
                <a:t>Teacher level</a:t>
              </a:r>
              <a:endParaRPr lang="en-US" sz="1600" b="1"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124200"/>
              <a:ext cx="4900612" cy="12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732688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200" dirty="0" smtClean="0">
                <a:solidFill>
                  <a:srgbClr val="00B050"/>
                </a:solidFill>
              </a:rPr>
              <a:t>Structure of Administrative Data</a:t>
            </a:r>
            <a:br>
              <a:rPr lang="en-US" sz="3200" dirty="0" smtClean="0">
                <a:solidFill>
                  <a:srgbClr val="00B050"/>
                </a:solidFill>
              </a:rPr>
            </a:br>
            <a:r>
              <a:rPr lang="en-US" sz="3200" dirty="0" smtClean="0">
                <a:solidFill>
                  <a:srgbClr val="00B050"/>
                </a:solidFill>
              </a:rPr>
              <a:t> </a:t>
            </a:r>
            <a:r>
              <a:rPr lang="en-US" sz="3200" i="1" dirty="0" smtClean="0">
                <a:solidFill>
                  <a:srgbClr val="00B050"/>
                </a:solidFill>
              </a:rPr>
              <a:t>Received</a:t>
            </a:r>
            <a:endParaRPr lang="en-US" sz="3200" i="1" dirty="0">
              <a:solidFill>
                <a:srgbClr val="00B050"/>
              </a:solidFill>
            </a:endParaRPr>
          </a:p>
        </p:txBody>
      </p:sp>
      <p:grpSp>
        <p:nvGrpSpPr>
          <p:cNvPr id="4" name="Group 3"/>
          <p:cNvGrpSpPr/>
          <p:nvPr/>
        </p:nvGrpSpPr>
        <p:grpSpPr>
          <a:xfrm>
            <a:off x="904875" y="1591270"/>
            <a:ext cx="7334250" cy="2980730"/>
            <a:chOff x="904875" y="1295995"/>
            <a:chExt cx="7334250" cy="298073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5" y="2581275"/>
              <a:ext cx="7334250"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724525" y="1295995"/>
              <a:ext cx="2514600" cy="923330"/>
            </a:xfrm>
            <a:prstGeom prst="rect">
              <a:avLst/>
            </a:prstGeom>
            <a:noFill/>
          </p:spPr>
          <p:txBody>
            <a:bodyPr wrap="square" rtlCol="0">
              <a:spAutoFit/>
            </a:bodyPr>
            <a:lstStyle/>
            <a:p>
              <a:pPr algn="ctr"/>
              <a:r>
                <a:rPr lang="en-US" b="1" dirty="0" smtClean="0">
                  <a:solidFill>
                    <a:srgbClr val="00B050"/>
                  </a:solidFill>
                </a:rPr>
                <a:t>Two teacher characteristics at the student level</a:t>
              </a:r>
              <a:endParaRPr lang="en-US" b="1" dirty="0">
                <a:solidFill>
                  <a:srgbClr val="00B050"/>
                </a:solidFill>
              </a:endParaRPr>
            </a:p>
          </p:txBody>
        </p:sp>
        <p:cxnSp>
          <p:nvCxnSpPr>
            <p:cNvPr id="5" name="Straight Arrow Connector 4"/>
            <p:cNvCxnSpPr/>
            <p:nvPr/>
          </p:nvCxnSpPr>
          <p:spPr>
            <a:xfrm flipH="1">
              <a:off x="6379633" y="2219325"/>
              <a:ext cx="228600" cy="295275"/>
            </a:xfrm>
            <a:prstGeom prst="straightConnector1">
              <a:avLst/>
            </a:prstGeom>
            <a:ln w="19050">
              <a:solidFill>
                <a:srgbClr val="00B050"/>
              </a:solidFill>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7315200" y="2219325"/>
              <a:ext cx="228600" cy="295274"/>
            </a:xfrm>
            <a:prstGeom prst="straightConnector1">
              <a:avLst/>
            </a:prstGeom>
            <a:ln w="19050">
              <a:solidFill>
                <a:srgbClr val="00B050"/>
              </a:solidFill>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74624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solidFill>
                  <a:srgbClr val="00B050"/>
                </a:solidFill>
              </a:rPr>
              <a:t>Two-stage matching</a:t>
            </a:r>
            <a:endParaRPr lang="en-US" dirty="0">
              <a:solidFill>
                <a:srgbClr val="00B050"/>
              </a:solidFill>
            </a:endParaRPr>
          </a:p>
        </p:txBody>
      </p:sp>
    </p:spTree>
    <p:extLst>
      <p:ext uri="{BB962C8B-B14F-4D97-AF65-F5344CB8AC3E}">
        <p14:creationId xmlns:p14="http://schemas.microsoft.com/office/powerpoint/2010/main" val="3389170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Content Placeholder 3"/>
          <p:cNvGraphicFramePr>
            <a:graphicFrameLocks/>
          </p:cNvGraphicFramePr>
          <p:nvPr>
            <p:extLst>
              <p:ext uri="{D42A27DB-BD31-4B8C-83A1-F6EECF244321}">
                <p14:modId xmlns:p14="http://schemas.microsoft.com/office/powerpoint/2010/main" val="4176750270"/>
              </p:ext>
            </p:extLst>
          </p:nvPr>
        </p:nvGraphicFramePr>
        <p:xfrm>
          <a:off x="381000" y="2667000"/>
          <a:ext cx="8229600" cy="3073400"/>
        </p:xfrm>
        <a:graphic>
          <a:graphicData uri="http://schemas.openxmlformats.org/drawingml/2006/table">
            <a:tbl>
              <a:tblPr firstRow="1" bandRow="1"/>
              <a:tblGrid>
                <a:gridCol w="1371600"/>
                <a:gridCol w="1752600"/>
                <a:gridCol w="1676400"/>
                <a:gridCol w="228600"/>
                <a:gridCol w="1600200"/>
                <a:gridCol w="1600200"/>
              </a:tblGrid>
              <a:tr h="370840">
                <a:tc rowSpan="2">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r>
                        <a:rPr lang="en-US" i="0" dirty="0" smtClean="0"/>
                        <a:t>Grade level</a:t>
                      </a:r>
                      <a:endParaRPr lang="en-US" i="0" dirty="0"/>
                    </a:p>
                  </a:txBody>
                  <a:tcPr anchor="b">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i="0" dirty="0" smtClean="0"/>
                        <a:t>TFA </a:t>
                      </a:r>
                    </a:p>
                    <a:p>
                      <a:pPr algn="ctr"/>
                      <a:r>
                        <a:rPr lang="en-US" i="0" dirty="0" smtClean="0"/>
                        <a:t>schools</a:t>
                      </a:r>
                      <a:endParaRPr lang="en-US" i="0"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endParaRPr lang="en-US" i="1"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i="0" dirty="0" smtClean="0"/>
                        <a:t>Matched </a:t>
                      </a:r>
                    </a:p>
                    <a:p>
                      <a:pPr algn="ctr"/>
                      <a:r>
                        <a:rPr lang="en-US" i="0" dirty="0" smtClean="0"/>
                        <a:t>Comparison schools</a:t>
                      </a:r>
                      <a:endParaRPr lang="en-US" i="0"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r>
              <a:tr h="370840">
                <a:tc vMerge="1">
                  <a:txBody>
                    <a:bodyPr/>
                    <a:lstStyle/>
                    <a:p>
                      <a:endParaRPr lang="en-US" dirty="0"/>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i="0" dirty="0" smtClean="0"/>
                        <a:t>Corps member </a:t>
                      </a:r>
                      <a:r>
                        <a:rPr lang="en-US" sz="1400" i="0" dirty="0" smtClean="0"/>
                        <a:t>(0-1 </a:t>
                      </a:r>
                      <a:r>
                        <a:rPr lang="en-US" sz="1400" i="0" dirty="0" err="1" smtClean="0"/>
                        <a:t>yr</a:t>
                      </a:r>
                      <a:r>
                        <a:rPr lang="en-US" sz="1400" i="0" dirty="0" smtClean="0"/>
                        <a:t> experience)</a:t>
                      </a:r>
                      <a:endParaRPr lang="en-US" sz="1400" i="0"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i="0" dirty="0" smtClean="0"/>
                        <a:t>Alumni</a:t>
                      </a:r>
                    </a:p>
                    <a:p>
                      <a:pPr algn="ctr"/>
                      <a:r>
                        <a:rPr lang="en-US" sz="1400" i="0" dirty="0" smtClean="0"/>
                        <a:t>(&gt;</a:t>
                      </a:r>
                      <a:r>
                        <a:rPr lang="en-US" sz="1400" i="0" baseline="0" dirty="0" smtClean="0"/>
                        <a:t> 1 </a:t>
                      </a:r>
                      <a:r>
                        <a:rPr lang="en-US" sz="1400" i="0" baseline="0" dirty="0" err="1" smtClean="0"/>
                        <a:t>yr</a:t>
                      </a:r>
                      <a:r>
                        <a:rPr lang="en-US" sz="1400" i="0" baseline="0" dirty="0" smtClean="0"/>
                        <a:t> experience)</a:t>
                      </a:r>
                      <a:endParaRPr lang="en-US" sz="1400" i="0"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i="0" dirty="0" smtClean="0"/>
                    </a:p>
                  </a:txBody>
                  <a:tcPr>
                    <a:lnL w="12700" cmpd="sng">
                      <a:noFill/>
                    </a:lnL>
                    <a:lnR w="12700" cmpd="sng">
                      <a:noFill/>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i="0" dirty="0" smtClean="0"/>
                        <a:t>Novice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i="0" dirty="0" smtClean="0"/>
                        <a:t>(0-1 </a:t>
                      </a:r>
                      <a:r>
                        <a:rPr lang="en-US" sz="1400" i="0" dirty="0" err="1" smtClean="0"/>
                        <a:t>yr</a:t>
                      </a:r>
                      <a:r>
                        <a:rPr lang="en-US" sz="1400" i="0" dirty="0" smtClean="0"/>
                        <a:t> experience)</a:t>
                      </a: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i="0" dirty="0" smtClean="0"/>
                        <a:t>Experienced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i="0" dirty="0" smtClean="0"/>
                        <a:t>(&gt;</a:t>
                      </a:r>
                      <a:r>
                        <a:rPr lang="en-US" sz="1400" i="0" baseline="0" dirty="0" smtClean="0"/>
                        <a:t> 1 </a:t>
                      </a:r>
                      <a:r>
                        <a:rPr lang="en-US" sz="1400" i="0" baseline="0" dirty="0" err="1" smtClean="0"/>
                        <a:t>yr</a:t>
                      </a:r>
                      <a:r>
                        <a:rPr lang="en-US" sz="1400" i="0" baseline="0" dirty="0" smtClean="0"/>
                        <a:t> experience)</a:t>
                      </a:r>
                      <a:endParaRPr lang="en-US" sz="1400" i="0" dirty="0" smtClean="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dirty="0" smtClean="0"/>
                        <a:t>4</a:t>
                      </a:r>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dirty="0" smtClean="0"/>
                        <a:t>5</a:t>
                      </a:r>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dirty="0" smtClean="0"/>
                        <a:t>6</a:t>
                      </a:r>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dirty="0" smtClean="0"/>
                        <a:t>7</a:t>
                      </a:r>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a:r>
                        <a:rPr lang="en-US" dirty="0" smtClean="0"/>
                        <a:t>8</a:t>
                      </a:r>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endParaRPr lang="en-US"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Box 5"/>
          <p:cNvSpPr txBox="1"/>
          <p:nvPr/>
        </p:nvSpPr>
        <p:spPr>
          <a:xfrm>
            <a:off x="2971800" y="152400"/>
            <a:ext cx="4038600" cy="461665"/>
          </a:xfrm>
          <a:prstGeom prst="rect">
            <a:avLst/>
          </a:prstGeom>
          <a:noFill/>
          <a:ln w="31750">
            <a:solidFill>
              <a:schemeClr val="tx1"/>
            </a:solidFill>
          </a:ln>
        </p:spPr>
        <p:txBody>
          <a:bodyPr wrap="square" rtlCol="0">
            <a:spAutoFit/>
          </a:bodyPr>
          <a:lstStyle/>
          <a:p>
            <a:pPr algn="ctr"/>
            <a:r>
              <a:rPr lang="en-US" sz="2400" dirty="0" smtClean="0"/>
              <a:t>Texas Schools</a:t>
            </a:r>
            <a:endParaRPr lang="en-US" sz="2400" dirty="0"/>
          </a:p>
        </p:txBody>
      </p:sp>
      <p:cxnSp>
        <p:nvCxnSpPr>
          <p:cNvPr id="9" name="Straight Connector 8"/>
          <p:cNvCxnSpPr>
            <a:stCxn id="6" idx="2"/>
          </p:cNvCxnSpPr>
          <p:nvPr/>
        </p:nvCxnSpPr>
        <p:spPr>
          <a:xfrm>
            <a:off x="4991100" y="614065"/>
            <a:ext cx="0" cy="5289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352800" y="1143000"/>
            <a:ext cx="3352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1531937"/>
            <a:ext cx="1295400" cy="646331"/>
          </a:xfrm>
          <a:prstGeom prst="rect">
            <a:avLst/>
          </a:prstGeom>
          <a:noFill/>
          <a:ln w="25400">
            <a:solidFill>
              <a:schemeClr val="tx1"/>
            </a:solidFill>
          </a:ln>
        </p:spPr>
        <p:txBody>
          <a:bodyPr wrap="square" rtlCol="0">
            <a:spAutoFit/>
          </a:bodyPr>
          <a:lstStyle/>
          <a:p>
            <a:pPr algn="ctr"/>
            <a:r>
              <a:rPr lang="en-US" dirty="0" smtClean="0"/>
              <a:t>TFA</a:t>
            </a:r>
          </a:p>
          <a:p>
            <a:pPr algn="ctr"/>
            <a:r>
              <a:rPr lang="en-US" dirty="0" smtClean="0"/>
              <a:t>Schools</a:t>
            </a:r>
            <a:endParaRPr lang="en-US" dirty="0"/>
          </a:p>
        </p:txBody>
      </p:sp>
      <p:sp>
        <p:nvSpPr>
          <p:cNvPr id="67" name="TextBox 66"/>
          <p:cNvSpPr txBox="1"/>
          <p:nvPr/>
        </p:nvSpPr>
        <p:spPr>
          <a:xfrm>
            <a:off x="6019800" y="1534567"/>
            <a:ext cx="1676400" cy="646331"/>
          </a:xfrm>
          <a:prstGeom prst="rect">
            <a:avLst/>
          </a:prstGeom>
          <a:noFill/>
          <a:ln w="25400">
            <a:solidFill>
              <a:schemeClr val="tx1"/>
            </a:solidFill>
          </a:ln>
        </p:spPr>
        <p:txBody>
          <a:bodyPr wrap="square" rtlCol="0">
            <a:spAutoFit/>
          </a:bodyPr>
          <a:lstStyle/>
          <a:p>
            <a:pPr algn="ctr"/>
            <a:r>
              <a:rPr lang="en-US" dirty="0" smtClean="0"/>
              <a:t>Comparison </a:t>
            </a:r>
          </a:p>
          <a:p>
            <a:pPr algn="ctr"/>
            <a:r>
              <a:rPr lang="en-US" dirty="0" smtClean="0"/>
              <a:t>Schools </a:t>
            </a:r>
            <a:endParaRPr lang="en-US" dirty="0"/>
          </a:p>
        </p:txBody>
      </p:sp>
      <p:cxnSp>
        <p:nvCxnSpPr>
          <p:cNvPr id="16" name="Straight Connector 15"/>
          <p:cNvCxnSpPr/>
          <p:nvPr/>
        </p:nvCxnSpPr>
        <p:spPr>
          <a:xfrm>
            <a:off x="3352800" y="1143000"/>
            <a:ext cx="0" cy="34426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05600" y="1143000"/>
            <a:ext cx="0" cy="34426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4" idx="3"/>
            <a:endCxn id="67" idx="1"/>
          </p:cNvCxnSpPr>
          <p:nvPr/>
        </p:nvCxnSpPr>
        <p:spPr>
          <a:xfrm>
            <a:off x="3886200" y="1855103"/>
            <a:ext cx="2133600" cy="2630"/>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152900" y="1447800"/>
            <a:ext cx="1676400" cy="461665"/>
          </a:xfrm>
          <a:prstGeom prst="rect">
            <a:avLst/>
          </a:prstGeom>
          <a:noFill/>
        </p:spPr>
        <p:txBody>
          <a:bodyPr wrap="square" rtlCol="0">
            <a:spAutoFit/>
          </a:bodyPr>
          <a:lstStyle/>
          <a:p>
            <a:pPr algn="ctr"/>
            <a:r>
              <a:rPr lang="en-US" sz="1200" b="1" dirty="0" smtClean="0"/>
              <a:t>Stage 1  </a:t>
            </a:r>
          </a:p>
          <a:p>
            <a:pPr algn="ctr"/>
            <a:r>
              <a:rPr lang="en-US" sz="1200" dirty="0" smtClean="0"/>
              <a:t>School Matching</a:t>
            </a:r>
            <a:endParaRPr lang="en-US" sz="1200" dirty="0"/>
          </a:p>
        </p:txBody>
      </p:sp>
      <p:cxnSp>
        <p:nvCxnSpPr>
          <p:cNvPr id="24" name="Straight Connector 23"/>
          <p:cNvCxnSpPr/>
          <p:nvPr/>
        </p:nvCxnSpPr>
        <p:spPr>
          <a:xfrm>
            <a:off x="3352800" y="2178268"/>
            <a:ext cx="0" cy="4887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010400" y="2180898"/>
            <a:ext cx="0" cy="4861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1000" y="2667000"/>
            <a:ext cx="0" cy="3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610600" y="2667000"/>
            <a:ext cx="0" cy="3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4114800" y="2205335"/>
            <a:ext cx="1676400" cy="461665"/>
          </a:xfrm>
          <a:prstGeom prst="rect">
            <a:avLst/>
          </a:prstGeom>
          <a:noFill/>
        </p:spPr>
        <p:txBody>
          <a:bodyPr wrap="square" rtlCol="0">
            <a:spAutoFit/>
          </a:bodyPr>
          <a:lstStyle/>
          <a:p>
            <a:pPr algn="ctr"/>
            <a:r>
              <a:rPr lang="en-US" sz="1200" b="1" dirty="0" smtClean="0"/>
              <a:t>Stage 2  </a:t>
            </a:r>
          </a:p>
          <a:p>
            <a:pPr algn="ctr"/>
            <a:r>
              <a:rPr lang="en-US" sz="1200" dirty="0" smtClean="0"/>
              <a:t>Student  Matching</a:t>
            </a:r>
            <a:endParaRPr lang="en-US" sz="1200" dirty="0"/>
          </a:p>
        </p:txBody>
      </p:sp>
    </p:spTree>
    <p:extLst>
      <p:ext uri="{BB962C8B-B14F-4D97-AF65-F5344CB8AC3E}">
        <p14:creationId xmlns:p14="http://schemas.microsoft.com/office/powerpoint/2010/main" val="3013003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lstStyle/>
          <a:p>
            <a:r>
              <a:rPr lang="en-US" sz="4000" dirty="0" smtClean="0">
                <a:solidFill>
                  <a:srgbClr val="00B050"/>
                </a:solidFill>
              </a:rPr>
              <a:t>Largest matched comparison study conducted on TFA in Texas</a:t>
            </a:r>
            <a:br>
              <a:rPr lang="en-US" sz="4000" dirty="0" smtClean="0">
                <a:solidFill>
                  <a:srgbClr val="00B050"/>
                </a:solidFill>
              </a:rPr>
            </a:br>
            <a:r>
              <a:rPr lang="en-US" sz="3200" dirty="0" smtClean="0">
                <a:solidFill>
                  <a:srgbClr val="00B050"/>
                </a:solidFill>
              </a:rPr>
              <a:t>(To Date)</a:t>
            </a:r>
            <a:endParaRPr lang="en-US" sz="3200" dirty="0">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46233265"/>
              </p:ext>
            </p:extLst>
          </p:nvPr>
        </p:nvGraphicFramePr>
        <p:xfrm>
          <a:off x="838200" y="3048000"/>
          <a:ext cx="7543802" cy="1752600"/>
        </p:xfrm>
        <a:graphic>
          <a:graphicData uri="http://schemas.openxmlformats.org/drawingml/2006/table">
            <a:tbl>
              <a:tblPr firstRow="1" bandRow="1">
                <a:tableStyleId>{69CF1AB2-1976-4502-BF36-3FF5EA218861}</a:tableStyleId>
              </a:tblPr>
              <a:tblGrid>
                <a:gridCol w="1013876"/>
                <a:gridCol w="1424524"/>
                <a:gridCol w="1828800"/>
                <a:gridCol w="1524000"/>
                <a:gridCol w="1752602"/>
              </a:tblGrid>
              <a:tr h="370840">
                <a:tc>
                  <a:txBody>
                    <a:bodyPr/>
                    <a:lstStyle/>
                    <a:p>
                      <a:endParaRPr lang="en-US" dirty="0"/>
                    </a:p>
                  </a:txBody>
                  <a:tcPr/>
                </a:tc>
                <a:tc gridSpan="2">
                  <a:txBody>
                    <a:bodyPr/>
                    <a:lstStyle/>
                    <a:p>
                      <a:pPr algn="ctr"/>
                      <a:r>
                        <a:rPr lang="en-US" dirty="0" smtClean="0"/>
                        <a:t>Reading</a:t>
                      </a:r>
                    </a:p>
                    <a:p>
                      <a:pPr algn="ctr"/>
                      <a:r>
                        <a:rPr lang="en-US" dirty="0" smtClean="0"/>
                        <a:t>(analytic sample)</a:t>
                      </a:r>
                    </a:p>
                  </a:txBody>
                  <a:tcPr/>
                </a:tc>
                <a:tc hMerge="1">
                  <a:txBody>
                    <a:bodyPr/>
                    <a:lstStyle/>
                    <a:p>
                      <a:endParaRPr lang="en-US" dirty="0"/>
                    </a:p>
                  </a:txBody>
                  <a:tcPr/>
                </a:tc>
                <a:tc gridSpan="2">
                  <a:txBody>
                    <a:bodyPr/>
                    <a:lstStyle/>
                    <a:p>
                      <a:pPr algn="ctr"/>
                      <a:r>
                        <a:rPr lang="en-US" dirty="0" smtClean="0"/>
                        <a:t>Mathematics</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(analytic sample)</a:t>
                      </a:r>
                    </a:p>
                  </a:txBody>
                  <a:tcPr/>
                </a:tc>
                <a:tc hMerge="1">
                  <a:txBody>
                    <a:bodyPr/>
                    <a:lstStyle/>
                    <a:p>
                      <a:endParaRPr lang="en-US" dirty="0"/>
                    </a:p>
                  </a:txBody>
                  <a:tcPr/>
                </a:tc>
              </a:tr>
              <a:tr h="370840">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t>TFA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t>Comparison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t>TFA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t>Comparison</a:t>
                      </a:r>
                    </a:p>
                  </a:txBody>
                  <a:tcPr/>
                </a:tc>
              </a:tr>
              <a:tr h="370840">
                <a:tc>
                  <a:txBody>
                    <a:bodyPr/>
                    <a:lstStyle/>
                    <a:p>
                      <a:r>
                        <a:rPr lang="en-US" dirty="0" smtClean="0"/>
                        <a:t>Schools</a:t>
                      </a:r>
                    </a:p>
                  </a:txBody>
                  <a:tcPr/>
                </a:tc>
                <a:tc>
                  <a:txBody>
                    <a:bodyPr/>
                    <a:lstStyle/>
                    <a:p>
                      <a:pPr algn="ctr"/>
                      <a:r>
                        <a:rPr lang="en-US" dirty="0" smtClean="0"/>
                        <a:t>108</a:t>
                      </a:r>
                      <a:endParaRPr lang="en-US" dirty="0"/>
                    </a:p>
                  </a:txBody>
                  <a:tcPr/>
                </a:tc>
                <a:tc>
                  <a:txBody>
                    <a:bodyPr/>
                    <a:lstStyle/>
                    <a:p>
                      <a:pPr algn="ctr"/>
                      <a:r>
                        <a:rPr lang="en-US" dirty="0" smtClean="0"/>
                        <a:t>375</a:t>
                      </a:r>
                      <a:endParaRPr lang="en-US" dirty="0"/>
                    </a:p>
                  </a:txBody>
                  <a:tcPr/>
                </a:tc>
                <a:tc>
                  <a:txBody>
                    <a:bodyPr/>
                    <a:lstStyle/>
                    <a:p>
                      <a:pPr algn="ctr"/>
                      <a:r>
                        <a:rPr lang="en-US" dirty="0" smtClean="0"/>
                        <a:t>94</a:t>
                      </a:r>
                      <a:endParaRPr lang="en-US" dirty="0"/>
                    </a:p>
                  </a:txBody>
                  <a:tcPr/>
                </a:tc>
                <a:tc>
                  <a:txBody>
                    <a:bodyPr/>
                    <a:lstStyle/>
                    <a:p>
                      <a:pPr algn="ctr"/>
                      <a:r>
                        <a:rPr lang="en-US" dirty="0" smtClean="0"/>
                        <a:t>399</a:t>
                      </a:r>
                      <a:endParaRPr lang="en-US" dirty="0"/>
                    </a:p>
                  </a:txBody>
                  <a:tcPr/>
                </a:tc>
              </a:tr>
              <a:tr h="370840">
                <a:tc>
                  <a:txBody>
                    <a:bodyPr/>
                    <a:lstStyle/>
                    <a:p>
                      <a:r>
                        <a:rPr lang="en-US" dirty="0" smtClean="0"/>
                        <a:t>Students</a:t>
                      </a:r>
                    </a:p>
                  </a:txBody>
                  <a:tcPr/>
                </a:tc>
                <a:tc>
                  <a:txBody>
                    <a:bodyPr/>
                    <a:lstStyle/>
                    <a:p>
                      <a:pPr algn="ctr"/>
                      <a:r>
                        <a:rPr lang="en-US" dirty="0" smtClean="0"/>
                        <a:t>7,177</a:t>
                      </a:r>
                      <a:endParaRPr lang="en-US" dirty="0"/>
                    </a:p>
                  </a:txBody>
                  <a:tcPr/>
                </a:tc>
                <a:tc>
                  <a:txBody>
                    <a:bodyPr/>
                    <a:lstStyle/>
                    <a:p>
                      <a:pPr algn="ctr"/>
                      <a:r>
                        <a:rPr lang="en-US" dirty="0" smtClean="0"/>
                        <a:t>7,177</a:t>
                      </a:r>
                      <a:endParaRPr lang="en-US" dirty="0"/>
                    </a:p>
                  </a:txBody>
                  <a:tcPr/>
                </a:tc>
                <a:tc>
                  <a:txBody>
                    <a:bodyPr/>
                    <a:lstStyle/>
                    <a:p>
                      <a:pPr algn="ctr"/>
                      <a:r>
                        <a:rPr lang="en-US" dirty="0" smtClean="0"/>
                        <a:t>5,894</a:t>
                      </a:r>
                      <a:endParaRPr lang="en-US" dirty="0"/>
                    </a:p>
                  </a:txBody>
                  <a:tcPr/>
                </a:tc>
                <a:tc>
                  <a:txBody>
                    <a:bodyPr/>
                    <a:lstStyle/>
                    <a:p>
                      <a:pPr algn="ctr"/>
                      <a:r>
                        <a:rPr lang="en-US" dirty="0" smtClean="0"/>
                        <a:t>5,894</a:t>
                      </a:r>
                      <a:endParaRPr lang="en-US" dirty="0"/>
                    </a:p>
                  </a:txBody>
                  <a:tcPr/>
                </a:tc>
              </a:tr>
            </a:tbl>
          </a:graphicData>
        </a:graphic>
      </p:graphicFrame>
    </p:spTree>
    <p:extLst>
      <p:ext uri="{BB962C8B-B14F-4D97-AF65-F5344CB8AC3E}">
        <p14:creationId xmlns:p14="http://schemas.microsoft.com/office/powerpoint/2010/main" val="2241599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B050"/>
                </a:solidFill>
              </a:rPr>
              <a:t>Did the matching process work?</a:t>
            </a:r>
            <a:endParaRPr lang="en-US" dirty="0">
              <a:solidFill>
                <a:srgbClr val="00B050"/>
              </a:solidFill>
            </a:endParaRPr>
          </a:p>
        </p:txBody>
      </p:sp>
    </p:spTree>
    <p:extLst>
      <p:ext uri="{BB962C8B-B14F-4D97-AF65-F5344CB8AC3E}">
        <p14:creationId xmlns:p14="http://schemas.microsoft.com/office/powerpoint/2010/main" val="432915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152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dirty="0" smtClean="0">
                <a:solidFill>
                  <a:srgbClr val="00B050"/>
                </a:solidFill>
              </a:rPr>
              <a:t>Summary of school-level baseline equivalence testing</a:t>
            </a:r>
            <a:endParaRPr lang="en-US" sz="3600" dirty="0">
              <a:solidFill>
                <a:srgbClr val="00B050"/>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243631049"/>
              </p:ext>
            </p:extLst>
          </p:nvPr>
        </p:nvGraphicFramePr>
        <p:xfrm>
          <a:off x="1143000" y="1600200"/>
          <a:ext cx="6858000" cy="3688080"/>
        </p:xfrm>
        <a:graphic>
          <a:graphicData uri="http://schemas.openxmlformats.org/drawingml/2006/table">
            <a:tbl>
              <a:tblPr firstRow="1" bandRow="1">
                <a:tableStyleId>{5C22544A-7EE6-4342-B048-85BDC9FD1C3A}</a:tableStyleId>
              </a:tblPr>
              <a:tblGrid>
                <a:gridCol w="2286000"/>
                <a:gridCol w="2286000"/>
                <a:gridCol w="2286000"/>
              </a:tblGrid>
              <a:tr h="370840">
                <a:tc>
                  <a:txBody>
                    <a:bodyPr/>
                    <a:lstStyle/>
                    <a:p>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Elementary TFA</a:t>
                      </a:r>
                      <a:r>
                        <a:rPr lang="en-US" sz="2000" baseline="0" dirty="0" smtClean="0"/>
                        <a:t> vs. comparison schools</a:t>
                      </a:r>
                      <a:endParaRPr lang="en-US" sz="2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Middle grade TFA vs. comparison schools</a:t>
                      </a:r>
                    </a:p>
                  </a:txBody>
                  <a:tcPr/>
                </a:tc>
              </a:tr>
              <a:tr h="370840">
                <a:tc>
                  <a:txBody>
                    <a:bodyPr/>
                    <a:lstStyle/>
                    <a:p>
                      <a:r>
                        <a:rPr lang="en-US" sz="2000" dirty="0" smtClean="0"/>
                        <a:t>Gender</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r h="370840">
                <a:tc>
                  <a:txBody>
                    <a:bodyPr/>
                    <a:lstStyle/>
                    <a:p>
                      <a:r>
                        <a:rPr lang="en-US" sz="2000" dirty="0" smtClean="0"/>
                        <a:t>Race/ethnicity</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covariate</a:t>
                      </a:r>
                      <a:endParaRPr lang="en-US" sz="2000" dirty="0"/>
                    </a:p>
                  </a:txBody>
                  <a:tcPr anchor="ctr"/>
                </a:tc>
              </a:tr>
              <a:tr h="370840">
                <a:tc>
                  <a:txBody>
                    <a:bodyPr/>
                    <a:lstStyle/>
                    <a:p>
                      <a:r>
                        <a:rPr lang="en-US" sz="2000" dirty="0" smtClean="0"/>
                        <a:t>Economically disadvantaged</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covariate</a:t>
                      </a:r>
                      <a:endParaRPr lang="en-US" sz="2000" dirty="0"/>
                    </a:p>
                  </a:txBody>
                  <a:tcPr anchor="ctr"/>
                </a:tc>
              </a:tr>
              <a:tr h="370840">
                <a:tc>
                  <a:txBody>
                    <a:bodyPr/>
                    <a:lstStyle/>
                    <a:p>
                      <a:r>
                        <a:rPr lang="en-US" sz="2000" dirty="0" smtClean="0"/>
                        <a:t>LEP</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covariate</a:t>
                      </a:r>
                      <a:endParaRPr lang="en-US" sz="2000" dirty="0"/>
                    </a:p>
                  </a:txBody>
                  <a:tcPr anchor="ctr"/>
                </a:tc>
              </a:tr>
              <a:tr h="370840">
                <a:tc>
                  <a:txBody>
                    <a:bodyPr/>
                    <a:lstStyle/>
                    <a:p>
                      <a:r>
                        <a:rPr lang="en-US" sz="2000" dirty="0" smtClean="0"/>
                        <a:t>Reading</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r h="370840">
                <a:tc>
                  <a:txBody>
                    <a:bodyPr/>
                    <a:lstStyle/>
                    <a:p>
                      <a:r>
                        <a:rPr lang="en-US" sz="2000" dirty="0" smtClean="0"/>
                        <a:t>Mathematics</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bl>
          </a:graphicData>
        </a:graphic>
      </p:graphicFrame>
      <p:sp>
        <p:nvSpPr>
          <p:cNvPr id="2" name="TextBox 1"/>
          <p:cNvSpPr txBox="1"/>
          <p:nvPr/>
        </p:nvSpPr>
        <p:spPr>
          <a:xfrm>
            <a:off x="1066800" y="5344180"/>
            <a:ext cx="7315200" cy="646331"/>
          </a:xfrm>
          <a:prstGeom prst="rect">
            <a:avLst/>
          </a:prstGeom>
          <a:noFill/>
        </p:spPr>
        <p:txBody>
          <a:bodyPr wrap="square" rtlCol="0">
            <a:spAutoFit/>
          </a:bodyPr>
          <a:lstStyle/>
          <a:p>
            <a:r>
              <a:rPr lang="en-US" u="sng" dirty="0" smtClean="0"/>
              <a:t>Note</a:t>
            </a:r>
            <a:r>
              <a:rPr lang="en-US" dirty="0" smtClean="0"/>
              <a:t>: Results of all baseline equivalence testing is evaluated based on the WWC standards</a:t>
            </a:r>
            <a:endParaRPr lang="en-US" dirty="0"/>
          </a:p>
        </p:txBody>
      </p:sp>
    </p:spTree>
    <p:extLst>
      <p:ext uri="{BB962C8B-B14F-4D97-AF65-F5344CB8AC3E}">
        <p14:creationId xmlns:p14="http://schemas.microsoft.com/office/powerpoint/2010/main" val="203729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76400"/>
          </a:xfrm>
        </p:spPr>
        <p:txBody>
          <a:bodyPr/>
          <a:lstStyle/>
          <a:p>
            <a:r>
              <a:rPr lang="en-US" sz="4000" dirty="0" smtClean="0">
                <a:solidFill>
                  <a:srgbClr val="00B050"/>
                </a:solidFill>
              </a:rPr>
              <a:t>Summary of student-level baseline equivalence testing </a:t>
            </a:r>
            <a:br>
              <a:rPr lang="en-US" sz="4000" dirty="0" smtClean="0">
                <a:solidFill>
                  <a:srgbClr val="00B050"/>
                </a:solidFill>
              </a:rPr>
            </a:br>
            <a:r>
              <a:rPr lang="en-US" sz="2800" dirty="0" smtClean="0">
                <a:solidFill>
                  <a:srgbClr val="00B050"/>
                </a:solidFill>
              </a:rPr>
              <a:t>(reading analytic sample)</a:t>
            </a:r>
            <a:endParaRPr lang="en-US" sz="24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7915727"/>
              </p:ext>
            </p:extLst>
          </p:nvPr>
        </p:nvGraphicFramePr>
        <p:xfrm>
          <a:off x="304800" y="1981200"/>
          <a:ext cx="8534400" cy="368808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endParaRPr lang="en-US" sz="2000" dirty="0"/>
                    </a:p>
                  </a:txBody>
                  <a:tcPr/>
                </a:tc>
                <a:tc>
                  <a:txBody>
                    <a:bodyPr/>
                    <a:lstStyle/>
                    <a:p>
                      <a:pPr algn="ctr"/>
                      <a:r>
                        <a:rPr lang="en-US" sz="2000" dirty="0" smtClean="0"/>
                        <a:t>Elementary TFA corps member vs. Novice</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Middle grade TFA corps member vs. Novice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Middle grade TFA alumni vs. Experienced</a:t>
                      </a:r>
                    </a:p>
                  </a:txBody>
                  <a:tcPr/>
                </a:tc>
              </a:tr>
              <a:tr h="370840">
                <a:tc>
                  <a:txBody>
                    <a:bodyPr/>
                    <a:lstStyle/>
                    <a:p>
                      <a:r>
                        <a:rPr lang="en-US" sz="2000" dirty="0" smtClean="0"/>
                        <a:t>Gender</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r h="370840">
                <a:tc>
                  <a:txBody>
                    <a:bodyPr/>
                    <a:lstStyle/>
                    <a:p>
                      <a:r>
                        <a:rPr lang="en-US" sz="2000" dirty="0" smtClean="0"/>
                        <a:t>Race/ethnicity</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covariate</a:t>
                      </a:r>
                      <a:endParaRPr lang="en-US" sz="2000" dirty="0"/>
                    </a:p>
                  </a:txBody>
                  <a:tcPr anchor="ctr"/>
                </a:tc>
              </a:tr>
              <a:tr h="370840">
                <a:tc>
                  <a:txBody>
                    <a:bodyPr/>
                    <a:lstStyle/>
                    <a:p>
                      <a:r>
                        <a:rPr lang="en-US" sz="2000" dirty="0" smtClean="0"/>
                        <a:t>Economically disadvantaged</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r h="370840">
                <a:tc>
                  <a:txBody>
                    <a:bodyPr/>
                    <a:lstStyle/>
                    <a:p>
                      <a:r>
                        <a:rPr lang="en-US" sz="2000" dirty="0" smtClean="0"/>
                        <a:t>LEP</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covariate</a:t>
                      </a:r>
                      <a:endParaRPr lang="en-US" sz="2000" dirty="0"/>
                    </a:p>
                  </a:txBody>
                  <a:tcPr anchor="ctr"/>
                </a:tc>
              </a:tr>
              <a:tr h="370840">
                <a:tc>
                  <a:txBody>
                    <a:bodyPr/>
                    <a:lstStyle/>
                    <a:p>
                      <a:r>
                        <a:rPr lang="en-US" sz="2000" dirty="0" smtClean="0"/>
                        <a:t>Reading</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covariate</a:t>
                      </a:r>
                      <a:endParaRPr lang="en-US" sz="2000" dirty="0"/>
                    </a:p>
                  </a:txBody>
                  <a:tcPr anchor="ctr"/>
                </a:tc>
              </a:tr>
              <a:tr h="370840">
                <a:tc>
                  <a:txBody>
                    <a:bodyPr/>
                    <a:lstStyle/>
                    <a:p>
                      <a:r>
                        <a:rPr lang="en-US" sz="2000" dirty="0" smtClean="0"/>
                        <a:t>Mathematics</a:t>
                      </a:r>
                      <a:endParaRPr lang="en-US" sz="2000" dirty="0"/>
                    </a:p>
                  </a:txBody>
                  <a:tcPr/>
                </a:tc>
                <a:tc>
                  <a:txBody>
                    <a:bodyPr/>
                    <a:lstStyle/>
                    <a:p>
                      <a:pPr algn="ctr"/>
                      <a:r>
                        <a:rPr lang="en-US" sz="2000" dirty="0" smtClean="0"/>
                        <a:t>covariate</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bl>
          </a:graphicData>
        </a:graphic>
      </p:graphicFrame>
    </p:spTree>
    <p:extLst>
      <p:ext uri="{BB962C8B-B14F-4D97-AF65-F5344CB8AC3E}">
        <p14:creationId xmlns:p14="http://schemas.microsoft.com/office/powerpoint/2010/main" val="4007164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2057400"/>
          </a:xfrm>
        </p:spPr>
        <p:txBody>
          <a:bodyPr/>
          <a:lstStyle/>
          <a:p>
            <a:r>
              <a:rPr lang="en-US" sz="4000" dirty="0" smtClean="0">
                <a:solidFill>
                  <a:srgbClr val="00B050"/>
                </a:solidFill>
              </a:rPr>
              <a:t>Summary of student-level baseline equivalence testing </a:t>
            </a:r>
            <a:br>
              <a:rPr lang="en-US" sz="4000" dirty="0" smtClean="0">
                <a:solidFill>
                  <a:srgbClr val="00B050"/>
                </a:solidFill>
              </a:rPr>
            </a:br>
            <a:r>
              <a:rPr lang="en-US" sz="2800" dirty="0" smtClean="0">
                <a:solidFill>
                  <a:srgbClr val="00B050"/>
                </a:solidFill>
              </a:rPr>
              <a:t>(mathematics </a:t>
            </a:r>
            <a:r>
              <a:rPr lang="en-US" sz="2800" dirty="0">
                <a:solidFill>
                  <a:srgbClr val="00B050"/>
                </a:solidFill>
              </a:rPr>
              <a:t>analytic sample) </a:t>
            </a:r>
          </a:p>
        </p:txBody>
      </p:sp>
      <p:graphicFrame>
        <p:nvGraphicFramePr>
          <p:cNvPr id="6" name="Content Placeholder 3"/>
          <p:cNvGraphicFramePr>
            <a:graphicFrameLocks/>
          </p:cNvGraphicFramePr>
          <p:nvPr>
            <p:extLst>
              <p:ext uri="{D42A27DB-BD31-4B8C-83A1-F6EECF244321}">
                <p14:modId xmlns:p14="http://schemas.microsoft.com/office/powerpoint/2010/main" val="2640350412"/>
              </p:ext>
            </p:extLst>
          </p:nvPr>
        </p:nvGraphicFramePr>
        <p:xfrm>
          <a:off x="304800" y="1981200"/>
          <a:ext cx="8458200" cy="3688080"/>
        </p:xfrm>
        <a:graphic>
          <a:graphicData uri="http://schemas.openxmlformats.org/drawingml/2006/table">
            <a:tbl>
              <a:tblPr firstRow="1" bandRow="1">
                <a:tableStyleId>{5C22544A-7EE6-4342-B048-85BDC9FD1C3A}</a:tableStyleId>
              </a:tblPr>
              <a:tblGrid>
                <a:gridCol w="2114550"/>
                <a:gridCol w="2114550"/>
                <a:gridCol w="2114550"/>
                <a:gridCol w="2114550"/>
              </a:tblGrid>
              <a:tr h="370840">
                <a:tc>
                  <a:txBody>
                    <a:bodyPr/>
                    <a:lstStyle/>
                    <a:p>
                      <a:endParaRPr lang="en-US" sz="2000" dirty="0"/>
                    </a:p>
                  </a:txBody>
                  <a:tcPr/>
                </a:tc>
                <a:tc>
                  <a:txBody>
                    <a:bodyPr/>
                    <a:lstStyle/>
                    <a:p>
                      <a:pPr algn="ctr"/>
                      <a:r>
                        <a:rPr lang="en-US" sz="2000" dirty="0" smtClean="0"/>
                        <a:t>Elementary TFA corps member vs. Novice</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Middle grade TFA corps member vs. Novice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Middle grade TFA alumni vs. Experienced</a:t>
                      </a:r>
                    </a:p>
                  </a:txBody>
                  <a:tcPr/>
                </a:tc>
              </a:tr>
              <a:tr h="370840">
                <a:tc>
                  <a:txBody>
                    <a:bodyPr/>
                    <a:lstStyle/>
                    <a:p>
                      <a:r>
                        <a:rPr lang="en-US" sz="2000" dirty="0" smtClean="0"/>
                        <a:t>Gender</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r h="370840">
                <a:tc>
                  <a:txBody>
                    <a:bodyPr/>
                    <a:lstStyle/>
                    <a:p>
                      <a:r>
                        <a:rPr lang="en-US" sz="2000" dirty="0" smtClean="0"/>
                        <a:t>Race/ethnicity</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r h="370840">
                <a:tc>
                  <a:txBody>
                    <a:bodyPr/>
                    <a:lstStyle/>
                    <a:p>
                      <a:r>
                        <a:rPr lang="en-US" sz="2000" dirty="0" smtClean="0"/>
                        <a:t>Economically disadvantaged</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r>
              <a:tr h="370840">
                <a:tc>
                  <a:txBody>
                    <a:bodyPr/>
                    <a:lstStyle/>
                    <a:p>
                      <a:r>
                        <a:rPr lang="en-US" sz="2000" dirty="0" smtClean="0"/>
                        <a:t>LEP</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covariate</a:t>
                      </a:r>
                    </a:p>
                  </a:txBody>
                  <a:tcPr anchor="ctr"/>
                </a:tc>
              </a:tr>
              <a:tr h="370840">
                <a:tc>
                  <a:txBody>
                    <a:bodyPr/>
                    <a:lstStyle/>
                    <a:p>
                      <a:r>
                        <a:rPr lang="en-US" sz="2000" dirty="0" smtClean="0"/>
                        <a:t>Reading</a:t>
                      </a:r>
                      <a:endParaRPr lang="en-US" sz="2000" dirty="0"/>
                    </a:p>
                  </a:txBody>
                  <a:tcPr/>
                </a:tc>
                <a:tc>
                  <a:txBody>
                    <a:bodyPr/>
                    <a:lstStyle/>
                    <a:p>
                      <a:pPr algn="ctr"/>
                      <a:r>
                        <a:rPr lang="en-US" sz="2000" dirty="0" smtClean="0"/>
                        <a:t>covariate</a:t>
                      </a:r>
                      <a:endParaRPr lang="en-US" sz="2000" dirty="0"/>
                    </a:p>
                  </a:txBody>
                  <a:tcPr anchor="ctr"/>
                </a:tc>
                <a:tc>
                  <a:txBody>
                    <a:bodyPr/>
                    <a:lstStyle/>
                    <a:p>
                      <a:pPr algn="ctr"/>
                      <a:r>
                        <a:rPr lang="en-US" sz="2000" dirty="0" smtClean="0"/>
                        <a:t>=</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t>
                      </a:r>
                    </a:p>
                  </a:txBody>
                  <a:tcPr anchor="ctr"/>
                </a:tc>
              </a:tr>
              <a:tr h="370840">
                <a:tc>
                  <a:txBody>
                    <a:bodyPr/>
                    <a:lstStyle/>
                    <a:p>
                      <a:r>
                        <a:rPr lang="en-US" sz="2000" dirty="0" smtClean="0"/>
                        <a:t>Mathematics</a:t>
                      </a:r>
                      <a:endParaRPr lang="en-US" sz="2000" dirty="0"/>
                    </a:p>
                  </a:txBody>
                  <a:tcP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covariate</a:t>
                      </a:r>
                    </a:p>
                  </a:txBody>
                  <a:tcPr anchor="ctr"/>
                </a:tc>
              </a:tr>
            </a:tbl>
          </a:graphicData>
        </a:graphic>
      </p:graphicFrame>
    </p:spTree>
    <p:extLst>
      <p:ext uri="{BB962C8B-B14F-4D97-AF65-F5344CB8AC3E}">
        <p14:creationId xmlns:p14="http://schemas.microsoft.com/office/powerpoint/2010/main" val="2734737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4000" dirty="0" smtClean="0">
                <a:solidFill>
                  <a:srgbClr val="00B050"/>
                </a:solidFill>
              </a:rPr>
              <a:t>Two-level Regression Model</a:t>
            </a:r>
            <a:endParaRPr lang="en-US" sz="4000" dirty="0">
              <a:solidFill>
                <a:srgbClr val="00B050"/>
              </a:solidFill>
            </a:endParaRP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698" y="1295400"/>
            <a:ext cx="6154702" cy="147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4337" y="3192369"/>
            <a:ext cx="6011863" cy="2141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7016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3008313" cy="1162050"/>
          </a:xfrm>
        </p:spPr>
        <p:txBody>
          <a:bodyPr/>
          <a:lstStyle/>
          <a:p>
            <a:r>
              <a:rPr lang="en-US" sz="3200" dirty="0" smtClean="0">
                <a:solidFill>
                  <a:srgbClr val="00B050"/>
                </a:solidFill>
              </a:rPr>
              <a:t>Report released </a:t>
            </a:r>
            <a:br>
              <a:rPr lang="en-US" sz="3200" dirty="0" smtClean="0">
                <a:solidFill>
                  <a:srgbClr val="00B050"/>
                </a:solidFill>
              </a:rPr>
            </a:br>
            <a:r>
              <a:rPr lang="en-US" sz="3200" dirty="0" smtClean="0">
                <a:solidFill>
                  <a:srgbClr val="00B050"/>
                </a:solidFill>
              </a:rPr>
              <a:t>March 2013</a:t>
            </a:r>
            <a:endParaRPr lang="en-US" sz="3200" dirty="0">
              <a:solidFill>
                <a:srgbClr val="00B050"/>
              </a:solidFill>
            </a:endParaRPr>
          </a:p>
        </p:txBody>
      </p:sp>
      <p:sp>
        <p:nvSpPr>
          <p:cNvPr id="4" name="Text Placeholder 3"/>
          <p:cNvSpPr>
            <a:spLocks noGrp="1"/>
          </p:cNvSpPr>
          <p:nvPr>
            <p:ph type="body" sz="half" idx="2"/>
          </p:nvPr>
        </p:nvSpPr>
        <p:spPr>
          <a:xfrm>
            <a:off x="304800" y="1435101"/>
            <a:ext cx="3276600" cy="4127500"/>
          </a:xfrm>
        </p:spPr>
        <p:txBody>
          <a:bodyPr/>
          <a:lstStyle/>
          <a:p>
            <a:r>
              <a:rPr lang="en-US" dirty="0">
                <a:solidFill>
                  <a:srgbClr val="002060"/>
                </a:solidFill>
              </a:rPr>
              <a:t>Turner, H., Goodman, D., Adachi, E., Brite, J., and Decker, L. (</a:t>
            </a:r>
            <a:r>
              <a:rPr lang="en-US" dirty="0" smtClean="0">
                <a:solidFill>
                  <a:srgbClr val="002060"/>
                </a:solidFill>
              </a:rPr>
              <a:t>2013). </a:t>
            </a:r>
            <a:r>
              <a:rPr lang="en-US" i="1" dirty="0">
                <a:solidFill>
                  <a:srgbClr val="002060"/>
                </a:solidFill>
              </a:rPr>
              <a:t>Evaluation of Teach For America in Texas schools. </a:t>
            </a:r>
            <a:r>
              <a:rPr lang="en-US" dirty="0">
                <a:solidFill>
                  <a:srgbClr val="002060"/>
                </a:solidFill>
              </a:rPr>
              <a:t>San Antonio, TX: Edvance Research, Inc. </a:t>
            </a:r>
            <a:endParaRPr lang="en-US" dirty="0" smtClean="0">
              <a:solidFill>
                <a:srgbClr val="002060"/>
              </a:solidFill>
            </a:endParaRPr>
          </a:p>
          <a:p>
            <a:endParaRPr lang="en-US" dirty="0" smtClean="0"/>
          </a:p>
          <a:p>
            <a:pPr algn="ctr"/>
            <a:r>
              <a:rPr lang="en-US" sz="2000" dirty="0" smtClean="0">
                <a:solidFill>
                  <a:srgbClr val="002060"/>
                </a:solidFill>
              </a:rPr>
              <a:t>Available at </a:t>
            </a:r>
            <a:r>
              <a:rPr lang="en-US" sz="2000" dirty="0" smtClean="0">
                <a:solidFill>
                  <a:srgbClr val="00B050"/>
                </a:solidFill>
                <a:hlinkClick r:id="rId2"/>
              </a:rPr>
              <a:t>www.edvanceresearch.com</a:t>
            </a:r>
            <a:endParaRPr lang="en-US" sz="2000" dirty="0" smtClean="0">
              <a:solidFill>
                <a:srgbClr val="00B050"/>
              </a:solidFill>
            </a:endParaRPr>
          </a:p>
          <a:p>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33800" y="119957"/>
            <a:ext cx="5279773" cy="6128443"/>
          </a:xfrm>
          <a:prstGeom prst="rect">
            <a:avLst/>
          </a:prstGeom>
          <a:noFill/>
          <a:ln w="15875"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dirty="0" smtClean="0">
                <a:solidFill>
                  <a:srgbClr val="00B050"/>
                </a:solidFill>
              </a:rPr>
              <a:t>Findings</a:t>
            </a:r>
            <a:endParaRPr lang="en-US" dirty="0">
              <a:solidFill>
                <a:srgbClr val="00B050"/>
              </a:solidFill>
            </a:endParaRPr>
          </a:p>
        </p:txBody>
      </p:sp>
      <p:grpSp>
        <p:nvGrpSpPr>
          <p:cNvPr id="4" name="Group 3"/>
          <p:cNvGrpSpPr/>
          <p:nvPr/>
        </p:nvGrpSpPr>
        <p:grpSpPr>
          <a:xfrm>
            <a:off x="152400" y="1524000"/>
            <a:ext cx="8763000" cy="3429000"/>
            <a:chOff x="457200" y="1796902"/>
            <a:chExt cx="8382000" cy="2657475"/>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96902"/>
              <a:ext cx="8382000" cy="265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7391400" y="3581400"/>
              <a:ext cx="609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0777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solidFill>
                  <a:srgbClr val="00B050"/>
                </a:solidFill>
              </a:rPr>
              <a:t>Findings</a:t>
            </a:r>
            <a:endParaRPr lang="en-US" dirty="0">
              <a:solidFill>
                <a:srgbClr val="00B050"/>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680" y="1828800"/>
            <a:ext cx="8692720" cy="1945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7467600" y="2750067"/>
            <a:ext cx="517451"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 y="3821668"/>
            <a:ext cx="8464120" cy="369332"/>
          </a:xfrm>
          <a:prstGeom prst="rect">
            <a:avLst/>
          </a:prstGeom>
          <a:noFill/>
        </p:spPr>
        <p:txBody>
          <a:bodyPr wrap="square" rtlCol="0">
            <a:spAutoFit/>
          </a:bodyPr>
          <a:lstStyle/>
          <a:p>
            <a:r>
              <a:rPr lang="en-US" u="sng" dirty="0" smtClean="0">
                <a:latin typeface="+mj-lt"/>
              </a:rPr>
              <a:t>Note</a:t>
            </a:r>
            <a:r>
              <a:rPr lang="en-US" dirty="0" smtClean="0">
                <a:latin typeface="+mj-lt"/>
              </a:rPr>
              <a:t>. Elementary grade sample sizes were insufficient to conduct the analysis.</a:t>
            </a:r>
            <a:endParaRPr lang="en-US" dirty="0">
              <a:latin typeface="+mj-lt"/>
            </a:endParaRPr>
          </a:p>
        </p:txBody>
      </p:sp>
    </p:spTree>
    <p:extLst>
      <p:ext uri="{BB962C8B-B14F-4D97-AF65-F5344CB8AC3E}">
        <p14:creationId xmlns:p14="http://schemas.microsoft.com/office/powerpoint/2010/main" val="1026117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rgbClr val="00B050"/>
                </a:solidFill>
              </a:rPr>
              <a:t>Main Limitations</a:t>
            </a:r>
            <a:endParaRPr lang="en-US" dirty="0">
              <a:solidFill>
                <a:srgbClr val="00B050"/>
              </a:solidFill>
            </a:endParaRPr>
          </a:p>
        </p:txBody>
      </p:sp>
      <p:sp>
        <p:nvSpPr>
          <p:cNvPr id="3" name="Content Placeholder 2"/>
          <p:cNvSpPr>
            <a:spLocks noGrp="1"/>
          </p:cNvSpPr>
          <p:nvPr>
            <p:ph idx="1"/>
          </p:nvPr>
        </p:nvSpPr>
        <p:spPr>
          <a:xfrm>
            <a:off x="457200" y="1371600"/>
            <a:ext cx="8229600" cy="4343400"/>
          </a:xfrm>
        </p:spPr>
        <p:txBody>
          <a:bodyPr/>
          <a:lstStyle/>
          <a:p>
            <a:r>
              <a:rPr lang="en-US" sz="2800" dirty="0" smtClean="0">
                <a:solidFill>
                  <a:srgbClr val="002060"/>
                </a:solidFill>
              </a:rPr>
              <a:t>Only one teacher characteristic was controlled through matching</a:t>
            </a:r>
          </a:p>
          <a:p>
            <a:r>
              <a:rPr lang="en-US" sz="2800" dirty="0" smtClean="0">
                <a:solidFill>
                  <a:srgbClr val="002060"/>
                </a:solidFill>
              </a:rPr>
              <a:t>Matching only equated groups on measured school and student characteristics</a:t>
            </a:r>
          </a:p>
          <a:p>
            <a:r>
              <a:rPr lang="en-US" sz="2800" dirty="0" smtClean="0">
                <a:solidFill>
                  <a:srgbClr val="002060"/>
                </a:solidFill>
              </a:rPr>
              <a:t>The level of TFA fidelity of implementation associated with impact estimates is unknown </a:t>
            </a:r>
          </a:p>
          <a:p>
            <a:pPr lvl="0"/>
            <a:r>
              <a:rPr lang="en-US" sz="2800" dirty="0">
                <a:solidFill>
                  <a:srgbClr val="002060"/>
                </a:solidFill>
              </a:rPr>
              <a:t>The TFA teacher indicator were embedded in the student record so the </a:t>
            </a:r>
            <a:r>
              <a:rPr lang="en-US" sz="2800" i="1" dirty="0">
                <a:solidFill>
                  <a:srgbClr val="002060"/>
                </a:solidFill>
              </a:rPr>
              <a:t>exact</a:t>
            </a:r>
            <a:r>
              <a:rPr lang="en-US" sz="2800" dirty="0">
                <a:solidFill>
                  <a:srgbClr val="002060"/>
                </a:solidFill>
              </a:rPr>
              <a:t> number of TFA teachers in the study is unknown</a:t>
            </a:r>
          </a:p>
          <a:p>
            <a:endParaRPr lang="en-US" dirty="0">
              <a:solidFill>
                <a:srgbClr val="002060"/>
              </a:solidFill>
            </a:endParaRPr>
          </a:p>
        </p:txBody>
      </p:sp>
    </p:spTree>
    <p:extLst>
      <p:ext uri="{BB962C8B-B14F-4D97-AF65-F5344CB8AC3E}">
        <p14:creationId xmlns:p14="http://schemas.microsoft.com/office/powerpoint/2010/main" val="19366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Thank you</a:t>
            </a:r>
            <a:endParaRPr lang="en-US" dirty="0">
              <a:solidFill>
                <a:srgbClr val="00B050"/>
              </a:solidFill>
            </a:endParaRPr>
          </a:p>
        </p:txBody>
      </p:sp>
      <p:sp>
        <p:nvSpPr>
          <p:cNvPr id="3" name="Content Placeholder 2"/>
          <p:cNvSpPr>
            <a:spLocks noGrp="1"/>
          </p:cNvSpPr>
          <p:nvPr>
            <p:ph idx="1"/>
          </p:nvPr>
        </p:nvSpPr>
        <p:spPr>
          <a:xfrm>
            <a:off x="457200" y="1905000"/>
            <a:ext cx="8229600" cy="3306763"/>
          </a:xfrm>
        </p:spPr>
        <p:txBody>
          <a:bodyPr/>
          <a:lstStyle/>
          <a:p>
            <a:pPr marL="0" indent="0">
              <a:buNone/>
            </a:pPr>
            <a:r>
              <a:rPr lang="en-US" dirty="0" smtClean="0"/>
              <a:t>Lauren Decker</a:t>
            </a:r>
          </a:p>
          <a:p>
            <a:pPr marL="0" indent="0">
              <a:buNone/>
            </a:pPr>
            <a:r>
              <a:rPr lang="en-US" dirty="0" smtClean="0">
                <a:hlinkClick r:id="rId2"/>
              </a:rPr>
              <a:t>ldecker@edvanceresearch.com</a:t>
            </a:r>
            <a:endParaRPr lang="en-US" dirty="0" smtClean="0"/>
          </a:p>
          <a:p>
            <a:pPr marL="0" indent="0">
              <a:buNone/>
            </a:pPr>
            <a:endParaRPr lang="en-US" dirty="0"/>
          </a:p>
          <a:p>
            <a:pPr marL="0" indent="0">
              <a:buNone/>
            </a:pPr>
            <a:r>
              <a:rPr lang="en-US" dirty="0" smtClean="0"/>
              <a:t>Herb Turner</a:t>
            </a:r>
          </a:p>
          <a:p>
            <a:pPr marL="0" indent="0">
              <a:buNone/>
            </a:pPr>
            <a:r>
              <a:rPr lang="en-US" dirty="0" smtClean="0">
                <a:hlinkClick r:id="rId3"/>
              </a:rPr>
              <a:t>herb@analytica-inc.com</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044648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140606"/>
            <a:ext cx="2823267" cy="2717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0"/>
            <a:ext cx="8229600" cy="1143000"/>
          </a:xfrm>
        </p:spPr>
        <p:txBody>
          <a:bodyPr/>
          <a:lstStyle/>
          <a:p>
            <a:r>
              <a:rPr lang="en-US" dirty="0" smtClean="0">
                <a:solidFill>
                  <a:srgbClr val="00B050"/>
                </a:solidFill>
              </a:rPr>
              <a:t>TFA</a:t>
            </a:r>
            <a:r>
              <a:rPr lang="en-US" dirty="0">
                <a:solidFill>
                  <a:srgbClr val="00B050"/>
                </a:solidFill>
              </a:rPr>
              <a:t> </a:t>
            </a:r>
            <a:r>
              <a:rPr lang="en-US" dirty="0" smtClean="0">
                <a:solidFill>
                  <a:srgbClr val="00B050"/>
                </a:solidFill>
              </a:rPr>
              <a:t>Overview</a:t>
            </a:r>
            <a:endParaRPr lang="en-US" dirty="0">
              <a:solidFill>
                <a:srgbClr val="00B050"/>
              </a:solidFill>
            </a:endParaRPr>
          </a:p>
        </p:txBody>
      </p:sp>
      <p:sp>
        <p:nvSpPr>
          <p:cNvPr id="3" name="Content Placeholder 2"/>
          <p:cNvSpPr>
            <a:spLocks noGrp="1"/>
          </p:cNvSpPr>
          <p:nvPr>
            <p:ph idx="1"/>
          </p:nvPr>
        </p:nvSpPr>
        <p:spPr>
          <a:xfrm>
            <a:off x="381000" y="1066800"/>
            <a:ext cx="8001000" cy="4648200"/>
          </a:xfrm>
        </p:spPr>
        <p:txBody>
          <a:bodyPr/>
          <a:lstStyle/>
          <a:p>
            <a:r>
              <a:rPr lang="en-US" sz="2800" dirty="0">
                <a:solidFill>
                  <a:srgbClr val="00B050"/>
                </a:solidFill>
              </a:rPr>
              <a:t>Teach For America (TFA) </a:t>
            </a:r>
            <a:endParaRPr lang="en-US" sz="2800" dirty="0" smtClean="0">
              <a:solidFill>
                <a:srgbClr val="00B050"/>
              </a:solidFill>
            </a:endParaRPr>
          </a:p>
          <a:p>
            <a:pPr lvl="1"/>
            <a:r>
              <a:rPr lang="en-US" sz="2400" dirty="0" smtClean="0">
                <a:solidFill>
                  <a:srgbClr val="002060"/>
                </a:solidFill>
              </a:rPr>
              <a:t>Alternative means to teaching profession</a:t>
            </a:r>
          </a:p>
          <a:p>
            <a:pPr lvl="1"/>
            <a:r>
              <a:rPr lang="en-US" sz="2400" dirty="0" smtClean="0">
                <a:solidFill>
                  <a:srgbClr val="002060"/>
                </a:solidFill>
              </a:rPr>
              <a:t>2 year commitment with training and support (TFA corps member)</a:t>
            </a:r>
          </a:p>
          <a:p>
            <a:pPr lvl="1"/>
            <a:r>
              <a:rPr lang="en-US" sz="2400" dirty="0" smtClean="0">
                <a:solidFill>
                  <a:srgbClr val="002060"/>
                </a:solidFill>
              </a:rPr>
              <a:t>Program’s Primary Goal</a:t>
            </a:r>
          </a:p>
          <a:p>
            <a:pPr lvl="2"/>
            <a:r>
              <a:rPr lang="en-US" sz="2000" dirty="0" smtClean="0">
                <a:solidFill>
                  <a:srgbClr val="002060"/>
                </a:solidFill>
              </a:rPr>
              <a:t>provide teachers </a:t>
            </a:r>
            <a:r>
              <a:rPr lang="en-US" sz="2000" dirty="0">
                <a:solidFill>
                  <a:srgbClr val="002060"/>
                </a:solidFill>
              </a:rPr>
              <a:t>to </a:t>
            </a:r>
            <a:r>
              <a:rPr lang="en-US" sz="2000" dirty="0" smtClean="0">
                <a:solidFill>
                  <a:srgbClr val="002060"/>
                </a:solidFill>
              </a:rPr>
              <a:t>high-need schools otherwise not </a:t>
            </a:r>
            <a:r>
              <a:rPr lang="en-US" sz="2000" dirty="0">
                <a:solidFill>
                  <a:srgbClr val="002060"/>
                </a:solidFill>
              </a:rPr>
              <a:t>staffed with </a:t>
            </a:r>
            <a:r>
              <a:rPr lang="en-US" sz="2000" dirty="0" smtClean="0">
                <a:solidFill>
                  <a:srgbClr val="002060"/>
                </a:solidFill>
              </a:rPr>
              <a:t>comparable quality teachers</a:t>
            </a:r>
          </a:p>
          <a:p>
            <a:r>
              <a:rPr lang="en-US" sz="2800" dirty="0" smtClean="0">
                <a:solidFill>
                  <a:srgbClr val="00B050"/>
                </a:solidFill>
              </a:rPr>
              <a:t>Four </a:t>
            </a:r>
            <a:r>
              <a:rPr lang="en-US" sz="2800" dirty="0">
                <a:solidFill>
                  <a:srgbClr val="00B050"/>
                </a:solidFill>
              </a:rPr>
              <a:t>TFA regions </a:t>
            </a:r>
            <a:r>
              <a:rPr lang="en-US" sz="2800" dirty="0" smtClean="0">
                <a:solidFill>
                  <a:srgbClr val="00B050"/>
                </a:solidFill>
              </a:rPr>
              <a:t>in </a:t>
            </a:r>
            <a:r>
              <a:rPr lang="en-US" sz="2800" dirty="0">
                <a:solidFill>
                  <a:srgbClr val="00B050"/>
                </a:solidFill>
              </a:rPr>
              <a:t>Texas </a:t>
            </a:r>
            <a:endParaRPr lang="en-US" sz="2800" dirty="0" smtClean="0">
              <a:solidFill>
                <a:srgbClr val="00B050"/>
              </a:solidFill>
            </a:endParaRPr>
          </a:p>
          <a:p>
            <a:pPr lvl="1"/>
            <a:r>
              <a:rPr lang="en-US" sz="2400" dirty="0" smtClean="0">
                <a:solidFill>
                  <a:srgbClr val="002060"/>
                </a:solidFill>
              </a:rPr>
              <a:t>more </a:t>
            </a:r>
            <a:r>
              <a:rPr lang="en-US" sz="2400" dirty="0">
                <a:solidFill>
                  <a:srgbClr val="002060"/>
                </a:solidFill>
              </a:rPr>
              <a:t>than 1,600 corps members </a:t>
            </a:r>
            <a:r>
              <a:rPr lang="en-US" sz="2400" dirty="0" smtClean="0">
                <a:solidFill>
                  <a:srgbClr val="002060"/>
                </a:solidFill>
              </a:rPr>
              <a:t>                                       </a:t>
            </a:r>
          </a:p>
          <a:p>
            <a:pPr lvl="1"/>
            <a:r>
              <a:rPr lang="en-US" sz="2400" dirty="0" smtClean="0">
                <a:solidFill>
                  <a:srgbClr val="002060"/>
                </a:solidFill>
              </a:rPr>
              <a:t>working in 32 </a:t>
            </a:r>
            <a:r>
              <a:rPr lang="en-US" sz="2400" dirty="0">
                <a:solidFill>
                  <a:srgbClr val="002060"/>
                </a:solidFill>
              </a:rPr>
              <a:t>districts during the </a:t>
            </a:r>
            <a:r>
              <a:rPr lang="en-US" sz="2400" dirty="0" smtClean="0">
                <a:solidFill>
                  <a:srgbClr val="002060"/>
                </a:solidFill>
              </a:rPr>
              <a:t>                                     2010-11 </a:t>
            </a:r>
            <a:r>
              <a:rPr lang="en-US" sz="2400" dirty="0">
                <a:solidFill>
                  <a:srgbClr val="002060"/>
                </a:solidFill>
              </a:rPr>
              <a:t>school year </a:t>
            </a:r>
          </a:p>
          <a:p>
            <a:endParaRPr lang="en-US" dirty="0"/>
          </a:p>
        </p:txBody>
      </p:sp>
      <p:sp>
        <p:nvSpPr>
          <p:cNvPr id="7" name="Flowchart: Connector 6"/>
          <p:cNvSpPr/>
          <p:nvPr/>
        </p:nvSpPr>
        <p:spPr>
          <a:xfrm>
            <a:off x="8077200" y="5029200"/>
            <a:ext cx="762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8534400" y="5715000"/>
            <a:ext cx="762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8077200" y="6477000"/>
            <a:ext cx="762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7924800" y="5791200"/>
            <a:ext cx="762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B050"/>
                </a:solidFill>
              </a:rPr>
              <a:t>Evaluation Context</a:t>
            </a:r>
            <a:endParaRPr lang="en-US" dirty="0">
              <a:solidFill>
                <a:srgbClr val="002060"/>
              </a:solidFill>
            </a:endParaRPr>
          </a:p>
        </p:txBody>
      </p:sp>
    </p:spTree>
    <p:extLst>
      <p:ext uri="{BB962C8B-B14F-4D97-AF65-F5344CB8AC3E}">
        <p14:creationId xmlns:p14="http://schemas.microsoft.com/office/powerpoint/2010/main" val="3193694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758879810"/>
              </p:ext>
            </p:extLst>
          </p:nvPr>
        </p:nvGraphicFramePr>
        <p:xfrm>
          <a:off x="381000" y="152400"/>
          <a:ext cx="8534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709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00B050"/>
                </a:solidFill>
              </a:rPr>
              <a:t>Evaluation Process</a:t>
            </a:r>
            <a:endParaRPr lang="en-US" dirty="0">
              <a:solidFill>
                <a:srgbClr val="00B050"/>
              </a:solidFill>
            </a:endParaRPr>
          </a:p>
        </p:txBody>
      </p:sp>
      <p:sp>
        <p:nvSpPr>
          <p:cNvPr id="3" name="Content Placeholder 2"/>
          <p:cNvSpPr>
            <a:spLocks noGrp="1"/>
          </p:cNvSpPr>
          <p:nvPr>
            <p:ph idx="1"/>
          </p:nvPr>
        </p:nvSpPr>
        <p:spPr>
          <a:xfrm>
            <a:off x="381000" y="990600"/>
            <a:ext cx="8153400" cy="4800600"/>
          </a:xfrm>
        </p:spPr>
        <p:txBody>
          <a:bodyPr/>
          <a:lstStyle/>
          <a:p>
            <a:r>
              <a:rPr lang="en-US" sz="2800" dirty="0">
                <a:solidFill>
                  <a:srgbClr val="002060"/>
                </a:solidFill>
              </a:rPr>
              <a:t>Teach For America </a:t>
            </a:r>
            <a:r>
              <a:rPr lang="en-US" sz="2800" dirty="0" smtClean="0">
                <a:solidFill>
                  <a:srgbClr val="002060"/>
                </a:solidFill>
              </a:rPr>
              <a:t>Funded independent impact </a:t>
            </a:r>
            <a:r>
              <a:rPr lang="en-US" sz="2800" dirty="0">
                <a:solidFill>
                  <a:srgbClr val="002060"/>
                </a:solidFill>
              </a:rPr>
              <a:t>e</a:t>
            </a:r>
            <a:r>
              <a:rPr lang="en-US" sz="2800" dirty="0" smtClean="0">
                <a:solidFill>
                  <a:srgbClr val="002060"/>
                </a:solidFill>
              </a:rPr>
              <a:t>valuation</a:t>
            </a:r>
          </a:p>
          <a:p>
            <a:r>
              <a:rPr lang="en-US" sz="2800" dirty="0" smtClean="0">
                <a:solidFill>
                  <a:srgbClr val="002060"/>
                </a:solidFill>
              </a:rPr>
              <a:t>Edvance Research designed and conducted the impact evaluation </a:t>
            </a:r>
          </a:p>
          <a:p>
            <a:r>
              <a:rPr lang="en-US" sz="2800" dirty="0" smtClean="0">
                <a:solidFill>
                  <a:srgbClr val="002060"/>
                </a:solidFill>
              </a:rPr>
              <a:t>Edvance Research conducted the evaluation in consultation with a Technical Working Group (TWG):</a:t>
            </a:r>
          </a:p>
          <a:p>
            <a:pPr lvl="1"/>
            <a:r>
              <a:rPr lang="en-US" sz="2400" dirty="0" smtClean="0">
                <a:solidFill>
                  <a:srgbClr val="002060"/>
                </a:solidFill>
              </a:rPr>
              <a:t>Eric </a:t>
            </a:r>
            <a:r>
              <a:rPr lang="en-US" sz="2400" dirty="0" err="1" smtClean="0">
                <a:solidFill>
                  <a:srgbClr val="002060"/>
                </a:solidFill>
              </a:rPr>
              <a:t>Hanushek</a:t>
            </a:r>
            <a:endParaRPr lang="en-US" sz="2400" dirty="0" smtClean="0">
              <a:solidFill>
                <a:srgbClr val="002060"/>
              </a:solidFill>
            </a:endParaRPr>
          </a:p>
          <a:p>
            <a:pPr lvl="1"/>
            <a:r>
              <a:rPr lang="en-US" sz="2400" dirty="0" smtClean="0">
                <a:solidFill>
                  <a:srgbClr val="002060"/>
                </a:solidFill>
              </a:rPr>
              <a:t>Thomas Dee</a:t>
            </a:r>
          </a:p>
          <a:p>
            <a:pPr lvl="1"/>
            <a:r>
              <a:rPr lang="en-US" sz="2400" dirty="0" err="1" smtClean="0">
                <a:solidFill>
                  <a:srgbClr val="002060"/>
                </a:solidFill>
              </a:rPr>
              <a:t>Ildi</a:t>
            </a:r>
            <a:r>
              <a:rPr lang="en-US" sz="2400" dirty="0" smtClean="0">
                <a:solidFill>
                  <a:srgbClr val="002060"/>
                </a:solidFill>
              </a:rPr>
              <a:t> </a:t>
            </a:r>
            <a:r>
              <a:rPr lang="en-US" sz="2400" dirty="0" err="1" smtClean="0">
                <a:solidFill>
                  <a:srgbClr val="002060"/>
                </a:solidFill>
              </a:rPr>
              <a:t>Laczko</a:t>
            </a:r>
            <a:r>
              <a:rPr lang="en-US" sz="2400" dirty="0" smtClean="0">
                <a:solidFill>
                  <a:srgbClr val="002060"/>
                </a:solidFill>
              </a:rPr>
              <a:t>-Kerr</a:t>
            </a:r>
          </a:p>
          <a:p>
            <a:r>
              <a:rPr lang="en-US" sz="2800" dirty="0" smtClean="0">
                <a:solidFill>
                  <a:srgbClr val="002060"/>
                </a:solidFill>
              </a:rPr>
              <a:t>Final report reviewed and approved by TWG</a:t>
            </a:r>
            <a:endParaRPr lang="en-US" sz="2800" dirty="0">
              <a:solidFill>
                <a:srgbClr val="002060"/>
              </a:solidFill>
            </a:endParaRPr>
          </a:p>
          <a:p>
            <a:endParaRPr lang="en-US" dirty="0"/>
          </a:p>
        </p:txBody>
      </p:sp>
    </p:spTree>
    <p:extLst>
      <p:ext uri="{BB962C8B-B14F-4D97-AF65-F5344CB8AC3E}">
        <p14:creationId xmlns:p14="http://schemas.microsoft.com/office/powerpoint/2010/main" val="373629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
            <a:ext cx="8229600" cy="914400"/>
          </a:xfrm>
        </p:spPr>
        <p:txBody>
          <a:bodyPr/>
          <a:lstStyle/>
          <a:p>
            <a:r>
              <a:rPr lang="en-US" dirty="0" smtClean="0">
                <a:solidFill>
                  <a:srgbClr val="00B050"/>
                </a:solidFill>
              </a:rPr>
              <a:t>Primary Research Questions</a:t>
            </a:r>
            <a:endParaRPr lang="en-US" dirty="0">
              <a:solidFill>
                <a:srgbClr val="00B050"/>
              </a:solidFill>
            </a:endParaRPr>
          </a:p>
        </p:txBody>
      </p:sp>
      <p:sp>
        <p:nvSpPr>
          <p:cNvPr id="7" name="Content Placeholder 6"/>
          <p:cNvSpPr>
            <a:spLocks noGrp="1"/>
          </p:cNvSpPr>
          <p:nvPr>
            <p:ph idx="1"/>
          </p:nvPr>
        </p:nvSpPr>
        <p:spPr>
          <a:xfrm>
            <a:off x="457200" y="1143000"/>
            <a:ext cx="8229600" cy="4525963"/>
          </a:xfrm>
        </p:spPr>
        <p:txBody>
          <a:bodyPr/>
          <a:lstStyle/>
          <a:p>
            <a:r>
              <a:rPr lang="en-US" dirty="0" smtClean="0">
                <a:solidFill>
                  <a:srgbClr val="002060"/>
                </a:solidFill>
              </a:rPr>
              <a:t>What is the </a:t>
            </a:r>
            <a:r>
              <a:rPr lang="en-US" i="1" dirty="0" smtClean="0">
                <a:solidFill>
                  <a:srgbClr val="002060"/>
                </a:solidFill>
              </a:rPr>
              <a:t>effect</a:t>
            </a:r>
            <a:r>
              <a:rPr lang="en-US" dirty="0" smtClean="0">
                <a:solidFill>
                  <a:srgbClr val="002060"/>
                </a:solidFill>
              </a:rPr>
              <a:t> </a:t>
            </a:r>
            <a:r>
              <a:rPr lang="en-US" dirty="0">
                <a:solidFill>
                  <a:srgbClr val="002060"/>
                </a:solidFill>
              </a:rPr>
              <a:t>of TFA corps members </a:t>
            </a:r>
            <a:r>
              <a:rPr lang="en-US" dirty="0" smtClean="0">
                <a:solidFill>
                  <a:srgbClr val="002060"/>
                </a:solidFill>
              </a:rPr>
              <a:t>on 2010/11 TAKS mathematics </a:t>
            </a:r>
            <a:r>
              <a:rPr lang="en-US" dirty="0">
                <a:solidFill>
                  <a:srgbClr val="002060"/>
                </a:solidFill>
              </a:rPr>
              <a:t>and </a:t>
            </a:r>
            <a:r>
              <a:rPr lang="en-US" dirty="0" smtClean="0">
                <a:solidFill>
                  <a:srgbClr val="002060"/>
                </a:solidFill>
              </a:rPr>
              <a:t>reading scores?</a:t>
            </a:r>
          </a:p>
          <a:p>
            <a:pPr lvl="0"/>
            <a:r>
              <a:rPr lang="en-US" dirty="0">
                <a:solidFill>
                  <a:srgbClr val="002060"/>
                </a:solidFill>
              </a:rPr>
              <a:t>What is the </a:t>
            </a:r>
            <a:r>
              <a:rPr lang="en-US" i="1" dirty="0">
                <a:solidFill>
                  <a:srgbClr val="002060"/>
                </a:solidFill>
              </a:rPr>
              <a:t>effect</a:t>
            </a:r>
            <a:r>
              <a:rPr lang="en-US" dirty="0">
                <a:solidFill>
                  <a:srgbClr val="002060"/>
                </a:solidFill>
              </a:rPr>
              <a:t> of TFA </a:t>
            </a:r>
            <a:r>
              <a:rPr lang="en-US" dirty="0" smtClean="0">
                <a:solidFill>
                  <a:srgbClr val="002060"/>
                </a:solidFill>
              </a:rPr>
              <a:t>alumni on </a:t>
            </a:r>
            <a:r>
              <a:rPr lang="en-US" dirty="0">
                <a:solidFill>
                  <a:srgbClr val="002060"/>
                </a:solidFill>
              </a:rPr>
              <a:t>2010/11 TAKS mathematics and reading </a:t>
            </a:r>
            <a:r>
              <a:rPr lang="en-US" dirty="0" smtClean="0">
                <a:solidFill>
                  <a:srgbClr val="002060"/>
                </a:solidFill>
              </a:rPr>
              <a:t>scores?</a:t>
            </a:r>
            <a:br>
              <a:rPr lang="en-US" dirty="0" smtClean="0">
                <a:solidFill>
                  <a:srgbClr val="002060"/>
                </a:solidFill>
              </a:rPr>
            </a:br>
            <a:endParaRPr lang="en-US" dirty="0">
              <a:solidFill>
                <a:srgbClr val="002060"/>
              </a:solidFill>
            </a:endParaRPr>
          </a:p>
          <a:p>
            <a:pPr marL="342900" lvl="1" indent="-342900">
              <a:buFont typeface="Arial" charset="0"/>
              <a:buChar char="•"/>
            </a:pPr>
            <a:r>
              <a:rPr lang="en-US" u="sng" dirty="0" smtClean="0">
                <a:solidFill>
                  <a:srgbClr val="002060"/>
                </a:solidFill>
              </a:rPr>
              <a:t>Target Population</a:t>
            </a:r>
            <a:r>
              <a:rPr lang="en-US" dirty="0" smtClean="0">
                <a:solidFill>
                  <a:srgbClr val="002060"/>
                </a:solidFill>
              </a:rPr>
              <a:t>: Upper elementary (Grades 4 &amp; 5) and </a:t>
            </a:r>
            <a:r>
              <a:rPr lang="en-US" dirty="0">
                <a:solidFill>
                  <a:srgbClr val="002060"/>
                </a:solidFill>
              </a:rPr>
              <a:t>middle school (Grades </a:t>
            </a:r>
            <a:r>
              <a:rPr lang="en-US" dirty="0" smtClean="0">
                <a:solidFill>
                  <a:srgbClr val="002060"/>
                </a:solidFill>
              </a:rPr>
              <a:t>6-8</a:t>
            </a:r>
            <a:r>
              <a:rPr lang="en-US" dirty="0">
                <a:solidFill>
                  <a:srgbClr val="002060"/>
                </a:solidFill>
              </a:rPr>
              <a:t>) across 4 TFA Texas regions</a:t>
            </a:r>
          </a:p>
          <a:p>
            <a:endParaRPr lang="en-US" dirty="0" smtClean="0"/>
          </a:p>
          <a:p>
            <a:endParaRPr lang="en-US" dirty="0" smtClean="0"/>
          </a:p>
        </p:txBody>
      </p:sp>
    </p:spTree>
    <p:extLst>
      <p:ext uri="{BB962C8B-B14F-4D97-AF65-F5344CB8AC3E}">
        <p14:creationId xmlns:p14="http://schemas.microsoft.com/office/powerpoint/2010/main" val="33192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76200"/>
            <a:ext cx="7620000" cy="762000"/>
          </a:xfrm>
        </p:spPr>
        <p:txBody>
          <a:bodyPr/>
          <a:lstStyle/>
          <a:p>
            <a:r>
              <a:rPr lang="en-US" dirty="0" smtClean="0">
                <a:solidFill>
                  <a:srgbClr val="00B050"/>
                </a:solidFill>
              </a:rPr>
              <a:t>Primary Contrasts &amp; Outcomes</a:t>
            </a:r>
            <a:endParaRPr lang="en-US" dirty="0">
              <a:solidFill>
                <a:srgbClr val="00B050"/>
              </a:solidFill>
            </a:endParaRPr>
          </a:p>
        </p:txBody>
      </p:sp>
      <p:sp>
        <p:nvSpPr>
          <p:cNvPr id="2" name="Oval 1"/>
          <p:cNvSpPr/>
          <p:nvPr/>
        </p:nvSpPr>
        <p:spPr>
          <a:xfrm>
            <a:off x="1981200" y="1905000"/>
            <a:ext cx="1524000" cy="990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TFA corps members</a:t>
            </a:r>
            <a:endParaRPr lang="en-US" dirty="0"/>
          </a:p>
        </p:txBody>
      </p:sp>
      <p:sp>
        <p:nvSpPr>
          <p:cNvPr id="3" name="TextBox 2"/>
          <p:cNvSpPr txBox="1"/>
          <p:nvPr/>
        </p:nvSpPr>
        <p:spPr>
          <a:xfrm>
            <a:off x="7239000" y="1996726"/>
            <a:ext cx="1219200" cy="400110"/>
          </a:xfrm>
          <a:prstGeom prst="rect">
            <a:avLst/>
          </a:prstGeom>
          <a:solidFill>
            <a:schemeClr val="accent1">
              <a:alpha val="15000"/>
            </a:schemeClr>
          </a:solidFill>
          <a:ln w="12700" cmpd="sng">
            <a:solidFill>
              <a:schemeClr val="accent1"/>
            </a:solidFill>
          </a:ln>
          <a:effectLst>
            <a:outerShdw blurRad="50800" dist="50800" dir="5400000" algn="ctr" rotWithShape="0">
              <a:schemeClr val="bg1"/>
            </a:outerShdw>
          </a:effectLst>
        </p:spPr>
        <p:txBody>
          <a:bodyPr wrap="square" rtlCol="0">
            <a:spAutoFit/>
          </a:bodyPr>
          <a:lstStyle/>
          <a:p>
            <a:pPr algn="ctr"/>
            <a:r>
              <a:rPr lang="en-US" sz="2000" dirty="0" smtClean="0"/>
              <a:t>Reading</a:t>
            </a:r>
            <a:endParaRPr lang="en-US" sz="2000" dirty="0"/>
          </a:p>
        </p:txBody>
      </p:sp>
      <p:sp>
        <p:nvSpPr>
          <p:cNvPr id="8" name="Oval 7"/>
          <p:cNvSpPr/>
          <p:nvPr/>
        </p:nvSpPr>
        <p:spPr>
          <a:xfrm>
            <a:off x="1981200" y="4785348"/>
            <a:ext cx="1524000" cy="9906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TFA alumni</a:t>
            </a:r>
            <a:endParaRPr lang="en-US" dirty="0"/>
          </a:p>
        </p:txBody>
      </p:sp>
      <p:sp>
        <p:nvSpPr>
          <p:cNvPr id="9" name="Oval 8"/>
          <p:cNvSpPr/>
          <p:nvPr/>
        </p:nvSpPr>
        <p:spPr>
          <a:xfrm>
            <a:off x="4343400" y="4785348"/>
            <a:ext cx="1828800" cy="990600"/>
          </a:xfrm>
          <a:prstGeom prst="ellipse">
            <a:avLst/>
          </a:prstGeom>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lang="en-US" dirty="0" smtClean="0"/>
              <a:t>Experienced comparison teachers</a:t>
            </a:r>
            <a:endParaRPr lang="en-US" dirty="0"/>
          </a:p>
        </p:txBody>
      </p:sp>
      <p:sp>
        <p:nvSpPr>
          <p:cNvPr id="11" name="Oval 10"/>
          <p:cNvSpPr/>
          <p:nvPr/>
        </p:nvSpPr>
        <p:spPr>
          <a:xfrm>
            <a:off x="1981200" y="3352800"/>
            <a:ext cx="1524000" cy="9923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TFA corps members</a:t>
            </a:r>
            <a:endParaRPr lang="en-US" dirty="0"/>
          </a:p>
        </p:txBody>
      </p:sp>
      <p:sp>
        <p:nvSpPr>
          <p:cNvPr id="12" name="Oval 11"/>
          <p:cNvSpPr/>
          <p:nvPr/>
        </p:nvSpPr>
        <p:spPr>
          <a:xfrm>
            <a:off x="4343400" y="3352800"/>
            <a:ext cx="1828800" cy="9906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Novice comparison teachers</a:t>
            </a:r>
            <a:endParaRPr lang="en-US" dirty="0"/>
          </a:p>
        </p:txBody>
      </p:sp>
      <p:sp>
        <p:nvSpPr>
          <p:cNvPr id="14" name="Oval 13"/>
          <p:cNvSpPr/>
          <p:nvPr/>
        </p:nvSpPr>
        <p:spPr>
          <a:xfrm>
            <a:off x="4343400" y="1905000"/>
            <a:ext cx="1828800" cy="990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Novice comparison teachers</a:t>
            </a:r>
            <a:endParaRPr lang="en-US" dirty="0"/>
          </a:p>
        </p:txBody>
      </p:sp>
      <p:sp>
        <p:nvSpPr>
          <p:cNvPr id="4" name="TextBox 3"/>
          <p:cNvSpPr txBox="1"/>
          <p:nvPr/>
        </p:nvSpPr>
        <p:spPr>
          <a:xfrm>
            <a:off x="3581400" y="2191434"/>
            <a:ext cx="634409" cy="461665"/>
          </a:xfrm>
          <a:prstGeom prst="rect">
            <a:avLst/>
          </a:prstGeom>
          <a:noFill/>
        </p:spPr>
        <p:txBody>
          <a:bodyPr wrap="square" rtlCol="0">
            <a:spAutoFit/>
          </a:bodyPr>
          <a:lstStyle/>
          <a:p>
            <a:pPr algn="ctr"/>
            <a:r>
              <a:rPr lang="en-US" sz="2400" dirty="0" smtClean="0"/>
              <a:t>vs.</a:t>
            </a:r>
            <a:endParaRPr lang="en-US" sz="2400" dirty="0"/>
          </a:p>
        </p:txBody>
      </p:sp>
      <p:sp>
        <p:nvSpPr>
          <p:cNvPr id="15" name="TextBox 14"/>
          <p:cNvSpPr txBox="1"/>
          <p:nvPr/>
        </p:nvSpPr>
        <p:spPr>
          <a:xfrm>
            <a:off x="3581400" y="3659372"/>
            <a:ext cx="634409" cy="461665"/>
          </a:xfrm>
          <a:prstGeom prst="rect">
            <a:avLst/>
          </a:prstGeom>
          <a:noFill/>
        </p:spPr>
        <p:txBody>
          <a:bodyPr wrap="square" rtlCol="0">
            <a:spAutoFit/>
          </a:bodyPr>
          <a:lstStyle/>
          <a:p>
            <a:pPr algn="ctr"/>
            <a:r>
              <a:rPr lang="en-US" sz="2400" dirty="0" smtClean="0"/>
              <a:t>vs.</a:t>
            </a:r>
            <a:endParaRPr lang="en-US" sz="2400" dirty="0"/>
          </a:p>
        </p:txBody>
      </p:sp>
      <p:sp>
        <p:nvSpPr>
          <p:cNvPr id="16" name="TextBox 15"/>
          <p:cNvSpPr txBox="1"/>
          <p:nvPr/>
        </p:nvSpPr>
        <p:spPr>
          <a:xfrm>
            <a:off x="3581400" y="5090148"/>
            <a:ext cx="634409" cy="461665"/>
          </a:xfrm>
          <a:prstGeom prst="rect">
            <a:avLst/>
          </a:prstGeom>
          <a:noFill/>
        </p:spPr>
        <p:txBody>
          <a:bodyPr wrap="square" rtlCol="0">
            <a:spAutoFit/>
          </a:bodyPr>
          <a:lstStyle/>
          <a:p>
            <a:pPr algn="ctr"/>
            <a:r>
              <a:rPr lang="en-US" sz="2400" dirty="0" smtClean="0"/>
              <a:t>vs.</a:t>
            </a:r>
            <a:endParaRPr lang="en-US" sz="2400" dirty="0"/>
          </a:p>
        </p:txBody>
      </p:sp>
      <p:sp>
        <p:nvSpPr>
          <p:cNvPr id="5" name="Right Arrow 4"/>
          <p:cNvSpPr/>
          <p:nvPr/>
        </p:nvSpPr>
        <p:spPr>
          <a:xfrm>
            <a:off x="6477000" y="2304366"/>
            <a:ext cx="457200" cy="28643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Right Arrow 16"/>
          <p:cNvSpPr/>
          <p:nvPr/>
        </p:nvSpPr>
        <p:spPr>
          <a:xfrm>
            <a:off x="6400800" y="3753938"/>
            <a:ext cx="457200" cy="28643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8" name="Right Arrow 17"/>
          <p:cNvSpPr/>
          <p:nvPr/>
        </p:nvSpPr>
        <p:spPr>
          <a:xfrm>
            <a:off x="6400800" y="5184714"/>
            <a:ext cx="457200" cy="28643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0" name="TextBox 19"/>
          <p:cNvSpPr txBox="1"/>
          <p:nvPr/>
        </p:nvSpPr>
        <p:spPr>
          <a:xfrm>
            <a:off x="7239000" y="2526268"/>
            <a:ext cx="1219200" cy="400110"/>
          </a:xfrm>
          <a:prstGeom prst="rect">
            <a:avLst/>
          </a:prstGeom>
          <a:solidFill>
            <a:schemeClr val="accent1">
              <a:alpha val="15000"/>
            </a:schemeClr>
          </a:solidFill>
          <a:ln w="12700" cmpd="sng">
            <a:solidFill>
              <a:schemeClr val="accent1"/>
            </a:solidFill>
          </a:ln>
          <a:effectLst>
            <a:outerShdw blurRad="50800" dist="50800" dir="5400000" algn="ctr" rotWithShape="0">
              <a:schemeClr val="bg1"/>
            </a:outerShdw>
          </a:effectLst>
        </p:spPr>
        <p:txBody>
          <a:bodyPr wrap="square" rtlCol="0">
            <a:spAutoFit/>
          </a:bodyPr>
          <a:lstStyle/>
          <a:p>
            <a:pPr algn="ctr"/>
            <a:r>
              <a:rPr lang="en-US" sz="2000" dirty="0" smtClean="0"/>
              <a:t>Math</a:t>
            </a:r>
            <a:endParaRPr lang="en-US" sz="2000" dirty="0"/>
          </a:p>
        </p:txBody>
      </p:sp>
      <p:sp>
        <p:nvSpPr>
          <p:cNvPr id="21" name="TextBox 20"/>
          <p:cNvSpPr txBox="1"/>
          <p:nvPr/>
        </p:nvSpPr>
        <p:spPr>
          <a:xfrm>
            <a:off x="7239000" y="3430772"/>
            <a:ext cx="1219200" cy="400110"/>
          </a:xfrm>
          <a:prstGeom prst="rect">
            <a:avLst/>
          </a:prstGeom>
          <a:solidFill>
            <a:schemeClr val="accent3">
              <a:lumMod val="60000"/>
              <a:lumOff val="40000"/>
              <a:alpha val="15000"/>
            </a:schemeClr>
          </a:solidFill>
          <a:ln w="12700" cmpd="sng">
            <a:solidFill>
              <a:srgbClr val="92D050"/>
            </a:solidFill>
          </a:ln>
          <a:effectLst>
            <a:outerShdw blurRad="50800" dist="50800" dir="5400000" algn="ctr" rotWithShape="0">
              <a:schemeClr val="bg1"/>
            </a:outerShdw>
          </a:effectLst>
        </p:spPr>
        <p:txBody>
          <a:bodyPr wrap="square" rtlCol="0">
            <a:spAutoFit/>
          </a:bodyPr>
          <a:lstStyle/>
          <a:p>
            <a:pPr algn="ctr"/>
            <a:r>
              <a:rPr lang="en-US" sz="2000" dirty="0" smtClean="0"/>
              <a:t>Reading</a:t>
            </a:r>
            <a:endParaRPr lang="en-US" sz="2000" dirty="0"/>
          </a:p>
        </p:txBody>
      </p:sp>
      <p:sp>
        <p:nvSpPr>
          <p:cNvPr id="22" name="TextBox 21"/>
          <p:cNvSpPr txBox="1"/>
          <p:nvPr/>
        </p:nvSpPr>
        <p:spPr>
          <a:xfrm>
            <a:off x="7239000" y="3960314"/>
            <a:ext cx="1219200" cy="400110"/>
          </a:xfrm>
          <a:prstGeom prst="rect">
            <a:avLst/>
          </a:prstGeom>
          <a:solidFill>
            <a:schemeClr val="accent3">
              <a:lumMod val="60000"/>
              <a:lumOff val="40000"/>
              <a:alpha val="15000"/>
            </a:schemeClr>
          </a:solidFill>
          <a:ln w="12700" cmpd="sng">
            <a:solidFill>
              <a:srgbClr val="92D050"/>
            </a:solidFill>
          </a:ln>
          <a:effectLst>
            <a:outerShdw blurRad="50800" dist="50800" dir="5400000" algn="ctr" rotWithShape="0">
              <a:schemeClr val="bg1"/>
            </a:outerShdw>
          </a:effectLst>
        </p:spPr>
        <p:txBody>
          <a:bodyPr wrap="square" rtlCol="0">
            <a:spAutoFit/>
          </a:bodyPr>
          <a:lstStyle/>
          <a:p>
            <a:pPr algn="ctr"/>
            <a:r>
              <a:rPr lang="en-US" sz="2000" dirty="0" smtClean="0"/>
              <a:t>Math</a:t>
            </a:r>
            <a:endParaRPr lang="en-US" sz="2000" dirty="0"/>
          </a:p>
        </p:txBody>
      </p:sp>
      <p:sp>
        <p:nvSpPr>
          <p:cNvPr id="23" name="TextBox 22"/>
          <p:cNvSpPr txBox="1"/>
          <p:nvPr/>
        </p:nvSpPr>
        <p:spPr>
          <a:xfrm>
            <a:off x="7239000" y="4861548"/>
            <a:ext cx="1219200" cy="400110"/>
          </a:xfrm>
          <a:prstGeom prst="rect">
            <a:avLst/>
          </a:prstGeom>
          <a:solidFill>
            <a:schemeClr val="accent6">
              <a:lumMod val="75000"/>
              <a:alpha val="15000"/>
            </a:schemeClr>
          </a:solidFill>
          <a:ln w="12700" cmpd="sng">
            <a:solidFill>
              <a:schemeClr val="accent6">
                <a:lumMod val="75000"/>
              </a:schemeClr>
            </a:solidFill>
          </a:ln>
          <a:effectLst>
            <a:outerShdw blurRad="50800" dist="50800" dir="5400000" algn="ctr" rotWithShape="0">
              <a:schemeClr val="bg1"/>
            </a:outerShdw>
          </a:effectLst>
        </p:spPr>
        <p:txBody>
          <a:bodyPr wrap="square" rtlCol="0">
            <a:spAutoFit/>
          </a:bodyPr>
          <a:lstStyle/>
          <a:p>
            <a:pPr algn="ctr"/>
            <a:r>
              <a:rPr lang="en-US" sz="2000" dirty="0" smtClean="0"/>
              <a:t>Reading</a:t>
            </a:r>
            <a:endParaRPr lang="en-US" sz="2000" dirty="0"/>
          </a:p>
        </p:txBody>
      </p:sp>
      <p:sp>
        <p:nvSpPr>
          <p:cNvPr id="24" name="TextBox 23"/>
          <p:cNvSpPr txBox="1"/>
          <p:nvPr/>
        </p:nvSpPr>
        <p:spPr>
          <a:xfrm>
            <a:off x="7239000" y="5391090"/>
            <a:ext cx="1219200" cy="400110"/>
          </a:xfrm>
          <a:prstGeom prst="rect">
            <a:avLst/>
          </a:prstGeom>
          <a:solidFill>
            <a:schemeClr val="accent6">
              <a:lumMod val="75000"/>
              <a:alpha val="15000"/>
            </a:schemeClr>
          </a:solidFill>
          <a:ln w="12700" cmpd="sng">
            <a:solidFill>
              <a:schemeClr val="accent6">
                <a:lumMod val="75000"/>
              </a:schemeClr>
            </a:solidFill>
          </a:ln>
          <a:effectLst>
            <a:outerShdw blurRad="50800" dist="50800" dir="5400000" algn="ctr" rotWithShape="0">
              <a:schemeClr val="bg1"/>
            </a:outerShdw>
          </a:effectLst>
        </p:spPr>
        <p:txBody>
          <a:bodyPr wrap="square" rtlCol="0">
            <a:spAutoFit/>
          </a:bodyPr>
          <a:lstStyle/>
          <a:p>
            <a:pPr algn="ctr"/>
            <a:r>
              <a:rPr lang="en-US" sz="2000" dirty="0" smtClean="0"/>
              <a:t>Math</a:t>
            </a:r>
            <a:endParaRPr lang="en-US" sz="2000" dirty="0"/>
          </a:p>
        </p:txBody>
      </p:sp>
      <p:sp>
        <p:nvSpPr>
          <p:cNvPr id="25" name="TextBox 24"/>
          <p:cNvSpPr txBox="1"/>
          <p:nvPr/>
        </p:nvSpPr>
        <p:spPr>
          <a:xfrm>
            <a:off x="244366" y="1095702"/>
            <a:ext cx="1508234" cy="461665"/>
          </a:xfrm>
          <a:prstGeom prst="rect">
            <a:avLst/>
          </a:prstGeom>
          <a:noFill/>
        </p:spPr>
        <p:txBody>
          <a:bodyPr wrap="square" rtlCol="0">
            <a:spAutoFit/>
          </a:bodyPr>
          <a:lstStyle/>
          <a:p>
            <a:pPr algn="ctr"/>
            <a:r>
              <a:rPr lang="en-US" sz="2400" b="1" u="sng" dirty="0" smtClean="0">
                <a:solidFill>
                  <a:srgbClr val="00B050"/>
                </a:solidFill>
              </a:rPr>
              <a:t>Grades</a:t>
            </a:r>
            <a:endParaRPr lang="en-US" sz="2400" b="1" u="sng" dirty="0">
              <a:solidFill>
                <a:srgbClr val="00B050"/>
              </a:solidFill>
            </a:endParaRPr>
          </a:p>
        </p:txBody>
      </p:sp>
      <p:sp>
        <p:nvSpPr>
          <p:cNvPr id="27" name="TextBox 26"/>
          <p:cNvSpPr txBox="1"/>
          <p:nvPr/>
        </p:nvSpPr>
        <p:spPr>
          <a:xfrm>
            <a:off x="7010400" y="1066800"/>
            <a:ext cx="1676400" cy="461665"/>
          </a:xfrm>
          <a:prstGeom prst="rect">
            <a:avLst/>
          </a:prstGeom>
          <a:noFill/>
        </p:spPr>
        <p:txBody>
          <a:bodyPr wrap="square" rtlCol="0">
            <a:spAutoFit/>
          </a:bodyPr>
          <a:lstStyle/>
          <a:p>
            <a:pPr algn="ctr"/>
            <a:r>
              <a:rPr lang="en-US" sz="2400" b="1" u="sng" dirty="0" smtClean="0">
                <a:solidFill>
                  <a:srgbClr val="00B050"/>
                </a:solidFill>
              </a:rPr>
              <a:t>Outcomes</a:t>
            </a:r>
            <a:endParaRPr lang="en-US" sz="2400" b="1" u="sng" dirty="0">
              <a:solidFill>
                <a:srgbClr val="00B050"/>
              </a:solidFill>
            </a:endParaRPr>
          </a:p>
        </p:txBody>
      </p:sp>
      <p:sp>
        <p:nvSpPr>
          <p:cNvPr id="28" name="TextBox 27"/>
          <p:cNvSpPr txBox="1"/>
          <p:nvPr/>
        </p:nvSpPr>
        <p:spPr>
          <a:xfrm>
            <a:off x="3200400" y="1087785"/>
            <a:ext cx="1676400" cy="419695"/>
          </a:xfrm>
          <a:prstGeom prst="rect">
            <a:avLst/>
          </a:prstGeom>
          <a:noFill/>
        </p:spPr>
        <p:txBody>
          <a:bodyPr wrap="square" rtlCol="0">
            <a:spAutoFit/>
          </a:bodyPr>
          <a:lstStyle/>
          <a:p>
            <a:pPr algn="ctr"/>
            <a:r>
              <a:rPr lang="en-US" sz="2400" b="1" u="sng" dirty="0" smtClean="0">
                <a:solidFill>
                  <a:srgbClr val="00B050"/>
                </a:solidFill>
              </a:rPr>
              <a:t>Contrasts</a:t>
            </a:r>
            <a:endParaRPr lang="en-US" sz="2400" b="1" u="sng" dirty="0">
              <a:solidFill>
                <a:srgbClr val="00B050"/>
              </a:solidFill>
            </a:endParaRPr>
          </a:p>
        </p:txBody>
      </p:sp>
      <p:sp>
        <p:nvSpPr>
          <p:cNvPr id="30" name="TextBox 29"/>
          <p:cNvSpPr txBox="1"/>
          <p:nvPr/>
        </p:nvSpPr>
        <p:spPr>
          <a:xfrm>
            <a:off x="244366" y="2057400"/>
            <a:ext cx="1508234" cy="707886"/>
          </a:xfrm>
          <a:prstGeom prst="rect">
            <a:avLst/>
          </a:prstGeom>
          <a:solidFill>
            <a:schemeClr val="accent1">
              <a:alpha val="15000"/>
            </a:schemeClr>
          </a:solidFill>
          <a:ln w="12700" cmpd="sng">
            <a:noFill/>
          </a:ln>
          <a:effectLst>
            <a:outerShdw blurRad="50800" dist="50800" dir="5400000" algn="ctr" rotWithShape="0">
              <a:schemeClr val="bg1"/>
            </a:outerShdw>
          </a:effectLst>
        </p:spPr>
        <p:txBody>
          <a:bodyPr wrap="square" rtlCol="0">
            <a:spAutoFit/>
          </a:bodyPr>
          <a:lstStyle/>
          <a:p>
            <a:pPr algn="ctr"/>
            <a:r>
              <a:rPr lang="en-US" sz="2000" dirty="0" smtClean="0"/>
              <a:t>Elementary</a:t>
            </a:r>
          </a:p>
          <a:p>
            <a:pPr algn="ctr"/>
            <a:r>
              <a:rPr lang="en-US" sz="2000" dirty="0" smtClean="0"/>
              <a:t>(4 &amp; 5)</a:t>
            </a:r>
            <a:endParaRPr lang="en-US" sz="2000" dirty="0"/>
          </a:p>
        </p:txBody>
      </p:sp>
      <p:sp>
        <p:nvSpPr>
          <p:cNvPr id="32" name="TextBox 31"/>
          <p:cNvSpPr txBox="1"/>
          <p:nvPr/>
        </p:nvSpPr>
        <p:spPr>
          <a:xfrm>
            <a:off x="228600" y="4114800"/>
            <a:ext cx="1219200" cy="400110"/>
          </a:xfrm>
          <a:prstGeom prst="rect">
            <a:avLst/>
          </a:prstGeom>
          <a:solidFill>
            <a:schemeClr val="accent3">
              <a:lumMod val="60000"/>
              <a:lumOff val="40000"/>
              <a:alpha val="15000"/>
            </a:schemeClr>
          </a:solidFill>
          <a:ln w="12700" cmpd="sng">
            <a:noFill/>
          </a:ln>
          <a:effectLst>
            <a:outerShdw blurRad="50800" dist="50800" dir="5400000" algn="ctr" rotWithShape="0">
              <a:schemeClr val="bg1"/>
            </a:outerShdw>
          </a:effectLst>
        </p:spPr>
        <p:txBody>
          <a:bodyPr wrap="square" rtlCol="0">
            <a:spAutoFit/>
          </a:bodyPr>
          <a:lstStyle/>
          <a:p>
            <a:pPr algn="ctr"/>
            <a:r>
              <a:rPr lang="en-US" sz="2000" dirty="0" smtClean="0"/>
              <a:t>Middle</a:t>
            </a:r>
            <a:endParaRPr lang="en-US" sz="2000" dirty="0"/>
          </a:p>
        </p:txBody>
      </p:sp>
      <p:sp>
        <p:nvSpPr>
          <p:cNvPr id="33" name="TextBox 32"/>
          <p:cNvSpPr txBox="1"/>
          <p:nvPr/>
        </p:nvSpPr>
        <p:spPr>
          <a:xfrm>
            <a:off x="244366" y="4504697"/>
            <a:ext cx="1219200" cy="400110"/>
          </a:xfrm>
          <a:prstGeom prst="rect">
            <a:avLst/>
          </a:prstGeom>
          <a:solidFill>
            <a:schemeClr val="accent6">
              <a:lumMod val="75000"/>
              <a:alpha val="15000"/>
            </a:schemeClr>
          </a:solidFill>
          <a:ln w="12700" cmpd="sng">
            <a:noFill/>
          </a:ln>
          <a:effectLst>
            <a:outerShdw blurRad="50800" dist="50800" dir="5400000" algn="ctr" rotWithShape="0">
              <a:schemeClr val="bg1"/>
            </a:outerShdw>
          </a:effectLst>
        </p:spPr>
        <p:txBody>
          <a:bodyPr wrap="square" rtlCol="0">
            <a:spAutoFit/>
          </a:bodyPr>
          <a:lstStyle/>
          <a:p>
            <a:pPr algn="ctr"/>
            <a:r>
              <a:rPr lang="en-US" sz="2000" dirty="0" smtClean="0"/>
              <a:t>(6 – 8)</a:t>
            </a:r>
            <a:endParaRPr lang="en-US" sz="2000" dirty="0"/>
          </a:p>
        </p:txBody>
      </p:sp>
      <p:sp>
        <p:nvSpPr>
          <p:cNvPr id="36" name="Left Brace 35"/>
          <p:cNvSpPr/>
          <p:nvPr/>
        </p:nvSpPr>
        <p:spPr>
          <a:xfrm>
            <a:off x="1508234" y="3581400"/>
            <a:ext cx="365234" cy="2013498"/>
          </a:xfrm>
          <a:prstGeom prst="lef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5" grpId="0"/>
      <p:bldP spid="16" grpId="0"/>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B050"/>
                </a:solidFill>
              </a:rPr>
              <a:t>Evaluation </a:t>
            </a:r>
            <a:r>
              <a:rPr lang="en-US" dirty="0">
                <a:solidFill>
                  <a:srgbClr val="00B050"/>
                </a:solidFill>
              </a:rPr>
              <a:t>plan and data challenges</a:t>
            </a:r>
          </a:p>
        </p:txBody>
      </p:sp>
    </p:spTree>
    <p:extLst>
      <p:ext uri="{BB962C8B-B14F-4D97-AF65-F5344CB8AC3E}">
        <p14:creationId xmlns:p14="http://schemas.microsoft.com/office/powerpoint/2010/main" val="3401806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4A2232C031CE41AE8883E7E7ADD72D" ma:contentTypeVersion="0" ma:contentTypeDescription="Create a new document." ma:contentTypeScope="" ma:versionID="de2dbdda19193b49fe2041afa55e0bc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168D4CB-45D5-4EA0-BB41-451962B6B1AE}">
  <ds:schemaRefs>
    <ds:schemaRef ds:uri="http://schemas.microsoft.com/office/2006/documentManagement/types"/>
    <ds:schemaRef ds:uri="http://www.w3.org/XML/1998/namespace"/>
    <ds:schemaRef ds:uri="http://schemas.microsoft.com/office/2006/metadata/properties"/>
    <ds:schemaRef ds:uri="http://purl.org/dc/elements/1.1/"/>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82C63EE6-CC98-4BC2-BA58-AD79C5F695AA}">
  <ds:schemaRefs>
    <ds:schemaRef ds:uri="http://schemas.microsoft.com/sharepoint/v3/contenttype/forms"/>
  </ds:schemaRefs>
</ds:datastoreItem>
</file>

<file path=customXml/itemProps3.xml><?xml version="1.0" encoding="utf-8"?>
<ds:datastoreItem xmlns:ds="http://schemas.openxmlformats.org/officeDocument/2006/customXml" ds:itemID="{420572DF-DABB-49A4-BEFD-255368F5CA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Edvance presentation template 1</Template>
  <TotalTime>1664</TotalTime>
  <Words>1365</Words>
  <Application>Microsoft Office PowerPoint</Application>
  <PresentationFormat>On-screen Show (4:3)</PresentationFormat>
  <Paragraphs>258</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Custom Design</vt:lpstr>
      <vt:lpstr>An Evaluation of Teach For America (TFA) in Texas Schools:  Findings, Issues and Challenges</vt:lpstr>
      <vt:lpstr>Report released  March 2013</vt:lpstr>
      <vt:lpstr>TFA Overview</vt:lpstr>
      <vt:lpstr>Evaluation Context</vt:lpstr>
      <vt:lpstr>PowerPoint Presentation</vt:lpstr>
      <vt:lpstr>Evaluation Process</vt:lpstr>
      <vt:lpstr>Primary Research Questions</vt:lpstr>
      <vt:lpstr>Primary Contrasts &amp; Outcomes</vt:lpstr>
      <vt:lpstr>Evaluation plan and data challenges</vt:lpstr>
      <vt:lpstr>PowerPoint Presentation</vt:lpstr>
      <vt:lpstr>Structure of Administrative Data  Received</vt:lpstr>
      <vt:lpstr>Two-stage matching</vt:lpstr>
      <vt:lpstr>PowerPoint Presentation</vt:lpstr>
      <vt:lpstr>Largest matched comparison study conducted on TFA in Texas (To Date)</vt:lpstr>
      <vt:lpstr>Did the matching process work?</vt:lpstr>
      <vt:lpstr>PowerPoint Presentation</vt:lpstr>
      <vt:lpstr>Summary of student-level baseline equivalence testing  (reading analytic sample)</vt:lpstr>
      <vt:lpstr>Summary of student-level baseline equivalence testing  (mathematics analytic sample) </vt:lpstr>
      <vt:lpstr>Two-level Regression Model</vt:lpstr>
      <vt:lpstr>Findings</vt:lpstr>
      <vt:lpstr>Findings</vt:lpstr>
      <vt:lpstr>Main Limitations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thibbard</dc:creator>
  <cp:lastModifiedBy>ldecker</cp:lastModifiedBy>
  <cp:revision>102</cp:revision>
  <cp:lastPrinted>2013-10-10T20:44:32Z</cp:lastPrinted>
  <dcterms:created xsi:type="dcterms:W3CDTF">2011-10-05T15:58:32Z</dcterms:created>
  <dcterms:modified xsi:type="dcterms:W3CDTF">2013-10-16T02:48:18Z</dcterms:modified>
</cp:coreProperties>
</file>