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83" r:id="rId4"/>
    <p:sldId id="282" r:id="rId5"/>
    <p:sldId id="284" r:id="rId6"/>
    <p:sldId id="277" r:id="rId7"/>
    <p:sldId id="293" r:id="rId8"/>
    <p:sldId id="280" r:id="rId9"/>
    <p:sldId id="279" r:id="rId10"/>
    <p:sldId id="263" r:id="rId11"/>
    <p:sldId id="270" r:id="rId12"/>
    <p:sldId id="285" r:id="rId13"/>
    <p:sldId id="287" r:id="rId14"/>
    <p:sldId id="286" r:id="rId15"/>
    <p:sldId id="288" r:id="rId16"/>
    <p:sldId id="291" r:id="rId17"/>
    <p:sldId id="296" r:id="rId18"/>
    <p:sldId id="295" r:id="rId19"/>
    <p:sldId id="294" r:id="rId20"/>
    <p:sldId id="297" r:id="rId21"/>
    <p:sldId id="298" r:id="rId22"/>
    <p:sldId id="274" r:id="rId23"/>
    <p:sldId id="261" r:id="rId24"/>
  </p:sldIdLst>
  <p:sldSz cx="9144000" cy="6858000" type="screen4x3"/>
  <p:notesSz cx="7077075" cy="936307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inion Pro" panose="02040503050201020203" charset="0"/>
      <p:regular r:id="rId31"/>
      <p:bold r:id="rId32"/>
      <p:italic r:id="rId33"/>
      <p:boldItalic r:id="rId34"/>
    </p:embeddedFont>
    <p:embeddedFont>
      <p:font typeface="Myriad Pro" panose="020B0503030403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69" autoAdjust="0"/>
  </p:normalViewPr>
  <p:slideViewPr>
    <p:cSldViewPr snapToGrid="0" snapToObjects="1"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1849981-E29B-402B-9F51-835BFD31C588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889CDC5-B675-489D-BF10-0228BA706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4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2884793-1638-46A2-8EDB-2171681799CD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5495BFA-55D2-4485-822A-FE4803C5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have a storyteller in positions of authority and they have engaged listeners</a:t>
            </a:r>
          </a:p>
          <a:p>
            <a:r>
              <a:rPr lang="en-US" dirty="0" smtClean="0"/>
              <a:t>Images</a:t>
            </a:r>
            <a:r>
              <a:rPr lang="en-US" baseline="0" dirty="0" smtClean="0"/>
              <a:t> represent a sense of community, wholeness</a:t>
            </a:r>
          </a:p>
          <a:p>
            <a:r>
              <a:rPr lang="en-US" baseline="0" dirty="0" smtClean="0"/>
              <a:t>Images sometimes include unlikely stakeholders coming together (e.g., lion and child)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7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http://www.bethkanter.org/data-viz-2/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alibri" panose="020F0502020204030204" pitchFamily="34" charset="0"/>
              <a:buChar char="―"/>
            </a:pPr>
            <a:r>
              <a:rPr lang="en-US" dirty="0" smtClean="0"/>
              <a:t>What “ah-ha” moments did you have today in training?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dirty="0" smtClean="0"/>
              <a:t>Based on what you learned today, what might you do differently in your next home visit?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dirty="0" smtClean="0"/>
              <a:t>What more would you like to learn about the FAN? </a:t>
            </a:r>
          </a:p>
          <a:p>
            <a:pPr lvl="1">
              <a:buFont typeface="Calibri" panose="020F0502020204030204" pitchFamily="34" charset="0"/>
              <a:buChar char="―"/>
            </a:pPr>
            <a:endParaRPr lang="en-US" dirty="0" smtClean="0"/>
          </a:p>
          <a:p>
            <a:pPr lvl="1"/>
            <a:r>
              <a:rPr lang="en-US" dirty="0" smtClean="0"/>
              <a:t>Content focus</a:t>
            </a:r>
          </a:p>
          <a:p>
            <a:pPr lvl="1"/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Collective participation</a:t>
            </a:r>
          </a:p>
          <a:p>
            <a:pPr lvl="1"/>
            <a:r>
              <a:rPr lang="en-US" dirty="0" smtClean="0"/>
              <a:t>Coherence</a:t>
            </a:r>
          </a:p>
          <a:p>
            <a:pPr lvl="1">
              <a:buFont typeface="Calibri" panose="020F0502020204030204" pitchFamily="34" charset="0"/>
              <a:buChar char="―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Leanne– talk about mirroring FAN training within CQI meetings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9363">
              <a:defRPr/>
            </a:pPr>
            <a:r>
              <a:rPr lang="en-US" dirty="0" smtClean="0"/>
              <a:t>General (26, 34%)</a:t>
            </a:r>
          </a:p>
          <a:p>
            <a:r>
              <a:rPr lang="en-US" dirty="0" smtClean="0"/>
              <a:t>ARC (11, 14%)</a:t>
            </a:r>
          </a:p>
          <a:p>
            <a:endParaRPr lang="en-US" dirty="0" smtClean="0"/>
          </a:p>
          <a:p>
            <a:r>
              <a:rPr lang="en-US" dirty="0" smtClean="0"/>
              <a:t>*Note bleed-over and adds</a:t>
            </a:r>
            <a:r>
              <a:rPr lang="en-US" baseline="0" dirty="0" smtClean="0"/>
              <a:t> to over 100% due to multiple processes per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have a storyteller in positions of authority and they have engaged listeners</a:t>
            </a:r>
          </a:p>
          <a:p>
            <a:r>
              <a:rPr lang="en-US" dirty="0" smtClean="0"/>
              <a:t>Images</a:t>
            </a:r>
            <a:r>
              <a:rPr lang="en-US" baseline="0" dirty="0" smtClean="0"/>
              <a:t> represent a sense of community, wholeness</a:t>
            </a:r>
          </a:p>
          <a:p>
            <a:r>
              <a:rPr lang="en-US" baseline="0" dirty="0" smtClean="0"/>
              <a:t>Images sometimes include unlikely stakeholders coming together (e.g., lion and child)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BFA-55D2-4485-822A-FE4803C513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45793"/>
            <a:ext cx="64008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Support headline goes here. One or two lines.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1947"/>
            <a:ext cx="77724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DEPARTMENT NAME HERE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468052"/>
            <a:ext cx="64008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5105400"/>
            <a:ext cx="10604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0845" y="2912970"/>
            <a:ext cx="797238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 smtClean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 smtClean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 smtClean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0846" y="1769970"/>
            <a:ext cx="7972378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Overview/summary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9144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21284"/>
            <a:ext cx="77724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826668"/>
            <a:ext cx="77724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5072529"/>
            <a:ext cx="7732713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 smtClean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984112"/>
            <a:ext cx="77724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 smtClean="0"/>
              <a:t>Support headline goes here, if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9350"/>
            <a:ext cx="8074152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9343" y="2335052"/>
            <a:ext cx="6647389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9343" y="2973056"/>
            <a:ext cx="6647389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39343" y="3676852"/>
            <a:ext cx="6647389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 smtClean="0"/>
              <a:t>Support headline goes here, if desired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0072" y="5267127"/>
            <a:ext cx="6647389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 smtClean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586990"/>
            <a:ext cx="7972036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Label goes here, if needed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2826722"/>
            <a:ext cx="7972036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Type sample goes here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10845" y="1914072"/>
            <a:ext cx="797237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Headline/sample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182272"/>
            <a:ext cx="7972036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Secondary type sample (chart, caption, etc.)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53" y="3810000"/>
            <a:ext cx="3620495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ahUKEwjHjKvNrLHLAhXog4MKHRxyDzIQjRwIBw&amp;url=http://www.mosaic-network.com/2014/organization/continuous_quality_evaluation.html&amp;psig=AFQjCNEFVKpeHOzPcfXe7bsIL8MU_f5AoQ&amp;ust=14575350788028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Leanne Kallemeyn, Loyola University Chicago</a:t>
            </a:r>
          </a:p>
          <a:p>
            <a:r>
              <a:rPr lang="en-US" dirty="0" smtClean="0"/>
              <a:t>Jay Wade, Loyola University Chicago</a:t>
            </a:r>
          </a:p>
          <a:p>
            <a:r>
              <a:rPr lang="en-US" dirty="0" smtClean="0"/>
              <a:t>Linda Gilkerson, Erikson Institute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Evaluation Association Conference</a:t>
            </a:r>
            <a:br>
              <a:rPr lang="en-US" dirty="0" smtClean="0"/>
            </a:br>
            <a:r>
              <a:rPr lang="en-US" dirty="0" smtClean="0"/>
              <a:t>Washington, D.C. </a:t>
            </a:r>
            <a:br>
              <a:rPr lang="en-US" dirty="0" smtClean="0"/>
            </a:br>
            <a:r>
              <a:rPr lang="en-US" dirty="0" smtClean="0"/>
              <a:t>November,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Using Narratives and Pivotal Stories to Facilitate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16494"/>
            <a:ext cx="1253461" cy="12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Accounts </a:t>
            </a:r>
            <a:r>
              <a:rPr lang="en-US" dirty="0"/>
              <a:t>of turning points in the learning process for program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Demonstrate participants</a:t>
            </a:r>
            <a:r>
              <a:rPr lang="en-US" dirty="0"/>
              <a:t>’ thinking, integration into practice, and deep </a:t>
            </a:r>
            <a:r>
              <a:rPr lang="en-US" dirty="0" smtClean="0"/>
              <a:t>learning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Stories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0844" y="296778"/>
            <a:ext cx="8009585" cy="686068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831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846" y="969219"/>
            <a:ext cx="7972378" cy="1143000"/>
          </a:xfrm>
        </p:spPr>
        <p:txBody>
          <a:bodyPr/>
          <a:lstStyle/>
          <a:p>
            <a:r>
              <a:rPr lang="en-US" dirty="0" smtClean="0"/>
              <a:t>Evaluation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4" descr="Image result for continuous quality improve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mosaic-network.com/2014/images/CQI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" y="3186780"/>
            <a:ext cx="2811115" cy="2811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01" y="2280661"/>
            <a:ext cx="5489599" cy="4130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7662" y="4177640"/>
            <a:ext cx="72189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Trainers’ Urgent Concern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7662" y="3360821"/>
            <a:ext cx="59355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6124" y="3730153"/>
            <a:ext cx="102669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&amp; Act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08233" y="4346082"/>
            <a:ext cx="75397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46358" y="4491637"/>
            <a:ext cx="157212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Fear &amp; Anxiety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84843" y="3730517"/>
            <a:ext cx="121010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Reflexivity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9053" y="5598695"/>
            <a:ext cx="12031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Promote FAN Learning through Training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2" y="5598695"/>
            <a:ext cx="139566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Strengthen Trainers’ Evaluative Thinking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7093" y="5598695"/>
            <a:ext cx="12031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 Trainers’ Confidence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67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  <p:bldP spid="11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79645"/>
            <a:ext cx="79723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4" descr="Image result for continuous quality improve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845" y="1642888"/>
            <a:ext cx="7972380" cy="32131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Chapin Hall Impact Evaluation Results</a:t>
            </a:r>
          </a:p>
          <a:p>
            <a:r>
              <a:rPr lang="en-US" dirty="0" smtClean="0"/>
              <a:t>Post-Training Participant Feedback Forms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Training and Supervision Reflection Logs</a:t>
            </a:r>
          </a:p>
          <a:p>
            <a:pPr lvl="1"/>
            <a:r>
              <a:rPr lang="en-US" dirty="0" smtClean="0"/>
              <a:t>What went well and what didn’t go well</a:t>
            </a:r>
          </a:p>
          <a:p>
            <a:pPr lvl="1"/>
            <a:r>
              <a:rPr lang="en-US" dirty="0" smtClean="0"/>
              <a:t>Levels of engagement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Pivotal stories</a:t>
            </a:r>
          </a:p>
          <a:p>
            <a:r>
              <a:rPr lang="en-US" dirty="0" smtClean="0"/>
              <a:t>Training Observation Tool</a:t>
            </a:r>
          </a:p>
          <a:p>
            <a:r>
              <a:rPr lang="en-US" dirty="0" smtClean="0"/>
              <a:t>Facilitated Attuned Interactions (FAN) Learning Tool</a:t>
            </a:r>
          </a:p>
        </p:txBody>
      </p:sp>
    </p:spTree>
    <p:extLst>
      <p:ext uri="{BB962C8B-B14F-4D97-AF65-F5344CB8AC3E}">
        <p14:creationId xmlns:p14="http://schemas.microsoft.com/office/powerpoint/2010/main" val="1667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845" y="679645"/>
            <a:ext cx="79723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In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4" descr="Image result for continuous quality improve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845" y="1678664"/>
            <a:ext cx="7972380" cy="321319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Monthly meetings for 1 hour 20 minutes with trainers</a:t>
            </a:r>
          </a:p>
          <a:p>
            <a:r>
              <a:rPr lang="en-US" dirty="0" smtClean="0"/>
              <a:t>Evaluator Role</a:t>
            </a:r>
          </a:p>
          <a:p>
            <a:pPr lvl="1"/>
            <a:r>
              <a:rPr lang="en-US" dirty="0" smtClean="0"/>
              <a:t>Facilitators</a:t>
            </a:r>
          </a:p>
          <a:p>
            <a:pPr lvl="1"/>
            <a:r>
              <a:rPr lang="en-US" dirty="0" smtClean="0"/>
              <a:t>Critical friends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Used arc questions</a:t>
            </a:r>
          </a:p>
          <a:p>
            <a:pPr lvl="2"/>
            <a:r>
              <a:rPr lang="en-US" dirty="0" smtClean="0"/>
              <a:t>Beginning: How have trainings been going for you since the last time we met?</a:t>
            </a:r>
          </a:p>
          <a:p>
            <a:pPr lvl="2"/>
            <a:r>
              <a:rPr lang="en-US" dirty="0" smtClean="0"/>
              <a:t>Middle: Have we gotten to what is most important to you?</a:t>
            </a:r>
          </a:p>
          <a:p>
            <a:pPr lvl="2"/>
            <a:r>
              <a:rPr lang="en-US" dirty="0" smtClean="0"/>
              <a:t>End: What would you like to hold on to from our discussion today?</a:t>
            </a:r>
          </a:p>
          <a:p>
            <a:pPr lvl="1"/>
            <a:r>
              <a:rPr lang="en-US" dirty="0" smtClean="0"/>
              <a:t>Provided </a:t>
            </a:r>
            <a:r>
              <a:rPr lang="en-US" dirty="0"/>
              <a:t>one or two </a:t>
            </a:r>
            <a:r>
              <a:rPr lang="en-US" dirty="0" smtClean="0"/>
              <a:t>activities related to evaluation</a:t>
            </a:r>
            <a:endParaRPr lang="en-US" dirty="0"/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Acknowledged fears and anxieties related to evaluation</a:t>
            </a:r>
          </a:p>
          <a:p>
            <a:pPr lvl="1"/>
            <a:r>
              <a:rPr lang="en-US" dirty="0" smtClean="0"/>
              <a:t>Developed </a:t>
            </a:r>
            <a:r>
              <a:rPr lang="en-US" dirty="0"/>
              <a:t>evaluation </a:t>
            </a:r>
            <a:r>
              <a:rPr lang="en-US" dirty="0" smtClean="0"/>
              <a:t>tools and troubleshoot implementation of tools</a:t>
            </a:r>
            <a:endParaRPr lang="en-US" dirty="0"/>
          </a:p>
          <a:p>
            <a:pPr lvl="1"/>
            <a:r>
              <a:rPr lang="en-US" dirty="0" smtClean="0"/>
              <a:t>Shared what we have observed based on evidence generated from tools</a:t>
            </a:r>
          </a:p>
          <a:p>
            <a:pPr lvl="1"/>
            <a:r>
              <a:rPr lang="en-US" dirty="0" smtClean="0"/>
              <a:t>Interpreted findings collaboratively and discuss implications for program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71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8" y="589059"/>
            <a:ext cx="4487779" cy="581121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07" y="694622"/>
            <a:ext cx="4417589" cy="57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 </a:t>
            </a:r>
            <a:r>
              <a:rPr lang="en-US" dirty="0"/>
              <a:t>pivotal </a:t>
            </a:r>
            <a:r>
              <a:rPr lang="en-US" dirty="0" smtClean="0"/>
              <a:t>stories over 2 years</a:t>
            </a:r>
          </a:p>
          <a:p>
            <a:r>
              <a:rPr lang="en-US" dirty="0" smtClean="0"/>
              <a:t>73 (46%) excluded because only focused on experiences with training</a:t>
            </a:r>
          </a:p>
          <a:p>
            <a:r>
              <a:rPr lang="en-US" dirty="0" smtClean="0"/>
              <a:t>77 pivotal stories included that focused on home visitor’s practices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845" y="1437098"/>
            <a:ext cx="7972380" cy="46890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Majority of the stories reflected two of five elements, </a:t>
            </a:r>
            <a:r>
              <a:rPr lang="en-US" dirty="0"/>
              <a:t>which was also consistent with other data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Empathic Inquiry (26, 34%)</a:t>
            </a:r>
          </a:p>
          <a:p>
            <a:pPr lvl="1"/>
            <a:r>
              <a:rPr lang="en-US" dirty="0" smtClean="0"/>
              <a:t>Mindful Self-Regulation (24, 31%) </a:t>
            </a:r>
          </a:p>
          <a:p>
            <a:r>
              <a:rPr lang="en-US" dirty="0" smtClean="0"/>
              <a:t>This finding identified </a:t>
            </a:r>
            <a:r>
              <a:rPr lang="en-US" dirty="0"/>
              <a:t>as areas to improve in the training </a:t>
            </a:r>
            <a:endParaRPr lang="en-US" dirty="0" smtClean="0"/>
          </a:p>
          <a:p>
            <a:pPr lvl="1"/>
            <a:r>
              <a:rPr lang="en-US" dirty="0" smtClean="0"/>
              <a:t>Collaborative exploration (15, 19%)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apacity building (15, 19%)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ntegration (3, 4%)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847" y="294097"/>
            <a:ext cx="79723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01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6211" y="4315327"/>
            <a:ext cx="2967789" cy="254267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060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845" y="1600159"/>
            <a:ext cx="7972380" cy="32131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847" y="759179"/>
            <a:ext cx="797237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Findings: </a:t>
            </a:r>
            <a:r>
              <a:rPr lang="en-US" dirty="0" smtClean="0"/>
              <a:t> Stories </a:t>
            </a:r>
            <a:r>
              <a:rPr lang="en-US" dirty="0"/>
              <a:t>demonstrated shifts in perspectives and shifts in practice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23928"/>
              </p:ext>
            </p:extLst>
          </p:nvPr>
        </p:nvGraphicFramePr>
        <p:xfrm>
          <a:off x="1051241" y="1902179"/>
          <a:ext cx="7094603" cy="532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Slide" r:id="rId3" imgW="4570544" imgH="3427517" progId="PowerPoint.Slide.12">
                  <p:embed/>
                </p:oleObj>
              </mc:Choice>
              <mc:Fallback>
                <p:oleObj name="Slide" r:id="rId3" imgW="4570544" imgH="342751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241" y="1902179"/>
                        <a:ext cx="7094603" cy="532033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9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216" y="1950443"/>
            <a:ext cx="7972380" cy="3213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“Karen (pseudonym) </a:t>
            </a:r>
            <a:r>
              <a:rPr lang="en-US" sz="1800" dirty="0"/>
              <a:t>shared a story in which she had been working with a young mom for 9 months.  The baby experienced crying and sleep challenges.  Mom would regularly share with </a:t>
            </a:r>
            <a:r>
              <a:rPr lang="en-US" sz="1800" dirty="0" smtClean="0"/>
              <a:t>Karen, </a:t>
            </a:r>
            <a:r>
              <a:rPr lang="en-US" sz="1800" dirty="0"/>
              <a:t>"Why won't she sleep? I just need a break."  </a:t>
            </a:r>
            <a:r>
              <a:rPr lang="en-US" sz="1800" b="1" dirty="0" smtClean="0">
                <a:solidFill>
                  <a:srgbClr val="E9A311"/>
                </a:solidFill>
              </a:rPr>
              <a:t>Karen </a:t>
            </a:r>
            <a:r>
              <a:rPr lang="en-US" sz="1800" b="1" dirty="0">
                <a:solidFill>
                  <a:srgbClr val="E9A311"/>
                </a:solidFill>
              </a:rPr>
              <a:t>stayed with this mother in feelings over the course of months.  </a:t>
            </a:r>
            <a:r>
              <a:rPr lang="en-US" sz="1800" b="1" dirty="0" smtClean="0">
                <a:solidFill>
                  <a:srgbClr val="E9A311"/>
                </a:solidFill>
              </a:rPr>
              <a:t>Karen </a:t>
            </a:r>
            <a:r>
              <a:rPr lang="en-US" sz="1800" b="1" dirty="0">
                <a:solidFill>
                  <a:srgbClr val="E9A311"/>
                </a:solidFill>
              </a:rPr>
              <a:t>shared that one day, the mom said, "I really need help figuring out how I can take a break."  This cued </a:t>
            </a:r>
            <a:r>
              <a:rPr lang="en-US" sz="1800" b="1" dirty="0" smtClean="0">
                <a:solidFill>
                  <a:srgbClr val="E9A311"/>
                </a:solidFill>
              </a:rPr>
              <a:t>Karen </a:t>
            </a:r>
            <a:r>
              <a:rPr lang="en-US" sz="1800" b="1" dirty="0">
                <a:solidFill>
                  <a:srgbClr val="E9A311"/>
                </a:solidFill>
              </a:rPr>
              <a:t>that mom was probably ready to do - or at least think about an action.</a:t>
            </a:r>
            <a:r>
              <a:rPr lang="en-US" sz="1800" b="1" dirty="0"/>
              <a:t> </a:t>
            </a:r>
            <a:r>
              <a:rPr lang="en-US" sz="1800" dirty="0"/>
              <a:t> </a:t>
            </a:r>
            <a:r>
              <a:rPr lang="en-US" sz="1800" dirty="0" smtClean="0"/>
              <a:t>Karen </a:t>
            </a:r>
            <a:r>
              <a:rPr lang="en-US" sz="1800" dirty="0"/>
              <a:t>and the mom talked about how getting out of the house, for even 15 minutes, can feel like a meaningful break.  The next week, </a:t>
            </a:r>
            <a:r>
              <a:rPr lang="en-US" sz="1800" dirty="0" smtClean="0"/>
              <a:t>Karen </a:t>
            </a:r>
            <a:r>
              <a:rPr lang="en-US" sz="1800" dirty="0"/>
              <a:t>went to the house for a visit.  </a:t>
            </a:r>
            <a:r>
              <a:rPr lang="en-US" sz="1800" b="1" dirty="0"/>
              <a:t> 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CC00"/>
                </a:solidFill>
              </a:rPr>
              <a:t>T</a:t>
            </a:r>
            <a:r>
              <a:rPr lang="en-US" sz="1800" b="1" dirty="0" smtClean="0">
                <a:solidFill>
                  <a:srgbClr val="FFCC00"/>
                </a:solidFill>
              </a:rPr>
              <a:t>he </a:t>
            </a:r>
            <a:r>
              <a:rPr lang="en-US" sz="1800" b="1" dirty="0">
                <a:solidFill>
                  <a:srgbClr val="FFCC00"/>
                </a:solidFill>
              </a:rPr>
              <a:t>mom had gotten dressed and was taking baby for a walk</a:t>
            </a:r>
            <a:r>
              <a:rPr lang="en-US" sz="1800" b="1" dirty="0" smtClean="0">
                <a:solidFill>
                  <a:srgbClr val="FFCC00"/>
                </a:solidFill>
              </a:rPr>
              <a:t>. </a:t>
            </a:r>
            <a:r>
              <a:rPr lang="en-US" sz="1800" dirty="0"/>
              <a:t>Karen and mom decided to rescheduled their home visit so that </a:t>
            </a:r>
            <a:r>
              <a:rPr lang="en-US" sz="1800" dirty="0" smtClean="0"/>
              <a:t>the </a:t>
            </a:r>
            <a:r>
              <a:rPr lang="en-US" sz="1800" dirty="0"/>
              <a:t>parent could have this meaningful moment with her baby.  At the next home visit, the mom told </a:t>
            </a:r>
            <a:r>
              <a:rPr lang="en-US" sz="1800" dirty="0" smtClean="0"/>
              <a:t>Karen </a:t>
            </a:r>
            <a:r>
              <a:rPr lang="en-US" sz="1800" dirty="0"/>
              <a:t>that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CC00"/>
                </a:solidFill>
              </a:rPr>
              <a:t>she was taking baby to a baseball game in which baby and mom could sit on a blanket and baby could explore while being out of the house</a:t>
            </a:r>
            <a:r>
              <a:rPr lang="en-US" sz="1800" dirty="0">
                <a:solidFill>
                  <a:srgbClr val="FFCC00"/>
                </a:solidFill>
              </a:rPr>
              <a:t>.</a:t>
            </a:r>
            <a:r>
              <a:rPr lang="en-US" sz="1800" dirty="0"/>
              <a:t>  </a:t>
            </a:r>
            <a:r>
              <a:rPr lang="en-US" sz="1800" dirty="0" smtClean="0"/>
              <a:t>Karen </a:t>
            </a:r>
            <a:r>
              <a:rPr lang="en-US" sz="1800" dirty="0"/>
              <a:t>shared that she thought, at one point, that mom would never get any relief.  </a:t>
            </a:r>
            <a:r>
              <a:rPr lang="en-US" sz="1800" dirty="0" smtClean="0"/>
              <a:t>Karen </a:t>
            </a:r>
            <a:r>
              <a:rPr lang="en-US" sz="1800" dirty="0"/>
              <a:t>shared that she stuck with mom, met her where she was, and ultimately mom experienced some relief. </a:t>
            </a:r>
            <a:r>
              <a:rPr lang="en-US" sz="1800" dirty="0" smtClean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847" y="663064"/>
            <a:ext cx="797237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Findings</a:t>
            </a:r>
            <a:r>
              <a:rPr lang="en-US" dirty="0" smtClean="0"/>
              <a:t>: Structure </a:t>
            </a:r>
            <a:r>
              <a:rPr lang="en-US" dirty="0"/>
              <a:t>of the stories involved </a:t>
            </a:r>
            <a:r>
              <a:rPr lang="en-US" dirty="0">
                <a:solidFill>
                  <a:srgbClr val="E9A311"/>
                </a:solidFill>
              </a:rPr>
              <a:t>attunement</a:t>
            </a:r>
            <a:r>
              <a:rPr lang="en-US" dirty="0"/>
              <a:t> and </a:t>
            </a:r>
            <a:r>
              <a:rPr lang="en-US" dirty="0">
                <a:solidFill>
                  <a:srgbClr val="FFCC00"/>
                </a:solidFill>
              </a:rPr>
              <a:t>engagement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57" y="4380854"/>
            <a:ext cx="2153692" cy="188448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3" y="286956"/>
            <a:ext cx="2160993" cy="215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8" y="2427238"/>
            <a:ext cx="2438400" cy="1877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" y="4395984"/>
            <a:ext cx="3229315" cy="1901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61" y="2433019"/>
            <a:ext cx="2931967" cy="1954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29" y="286956"/>
            <a:ext cx="3652470" cy="205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68" y="4421223"/>
            <a:ext cx="3127037" cy="2256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" y="295275"/>
            <a:ext cx="3228035" cy="2017522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45" y="2394124"/>
            <a:ext cx="3104266" cy="19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846" y="715497"/>
            <a:ext cx="694498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Findings: engagement can be used to articulate </a:t>
            </a:r>
            <a:r>
              <a:rPr lang="en-US" dirty="0" smtClean="0"/>
              <a:t>program </a:t>
            </a:r>
            <a:r>
              <a:rPr lang="en-US" dirty="0"/>
              <a:t>outcomes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84242"/>
              </p:ext>
            </p:extLst>
          </p:nvPr>
        </p:nvGraphicFramePr>
        <p:xfrm>
          <a:off x="352926" y="1800695"/>
          <a:ext cx="8528278" cy="4577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2997"/>
                <a:gridCol w="4795281"/>
              </a:tblGrid>
              <a:tr h="44087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endParaRPr lang="en-US" dirty="0"/>
                    </a:p>
                  </a:txBody>
                  <a:tcPr/>
                </a:tc>
              </a:tr>
              <a:tr h="1087084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regularly in visits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active involvement through being fully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absorbed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enthusiastic about an activity or interaction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76096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information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response to HV questions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motivated, enjoying home visits</a:t>
                      </a:r>
                      <a:endParaRPr lang="en-US" dirty="0"/>
                    </a:p>
                  </a:txBody>
                  <a:tcPr/>
                </a:tc>
              </a:tr>
              <a:tr h="76096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Tries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with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haring an emotional experience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to feeling safe/brave in relationship/interaction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44087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Tries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independent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HV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70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Articulates a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insight; understands a new perspective and/or shifts perspective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01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4062" y="310139"/>
            <a:ext cx="2049938" cy="1351072"/>
          </a:xfrm>
          <a:prstGeom prst="rect">
            <a:avLst/>
          </a:prstGeom>
          <a:ln/>
        </p:spPr>
      </p:pic>
      <p:sp>
        <p:nvSpPr>
          <p:cNvPr id="7" name="Oval 6"/>
          <p:cNvSpPr/>
          <p:nvPr/>
        </p:nvSpPr>
        <p:spPr>
          <a:xfrm>
            <a:off x="7307528" y="1153829"/>
            <a:ext cx="1556084" cy="2663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57" y="4380854"/>
            <a:ext cx="2153692" cy="188448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3" y="286956"/>
            <a:ext cx="2160993" cy="215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8" y="2427238"/>
            <a:ext cx="2438400" cy="1877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" y="4395984"/>
            <a:ext cx="3229315" cy="1901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61" y="2433019"/>
            <a:ext cx="2931967" cy="1954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29" y="286956"/>
            <a:ext cx="3652470" cy="205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68" y="4421223"/>
            <a:ext cx="3127037" cy="2256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" y="295275"/>
            <a:ext cx="3228035" cy="2017522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45" y="2394124"/>
            <a:ext cx="3104266" cy="19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2826721"/>
            <a:ext cx="7972036" cy="3584781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Abma</a:t>
            </a:r>
            <a:r>
              <a:rPr lang="en-US" dirty="0"/>
              <a:t>, T. A. (1998). Storytelling as inquiry in a mental hospital. </a:t>
            </a:r>
            <a:r>
              <a:rPr lang="en-US" i="1" dirty="0"/>
              <a:t>Qualitative Health Research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(6), 821-838.</a:t>
            </a:r>
          </a:p>
          <a:p>
            <a:r>
              <a:rPr lang="en-US" dirty="0" err="1" smtClean="0"/>
              <a:t>Abma</a:t>
            </a:r>
            <a:r>
              <a:rPr lang="en-US" dirty="0"/>
              <a:t>, T. A. (2003). Learning by telling: Storytelling workshops as an organizational learning intervention. </a:t>
            </a:r>
            <a:r>
              <a:rPr lang="en-US" i="1" dirty="0"/>
              <a:t>Management Learning</a:t>
            </a:r>
            <a:r>
              <a:rPr lang="en-US" dirty="0"/>
              <a:t>, </a:t>
            </a:r>
            <a:r>
              <a:rPr lang="en-US" i="1" dirty="0"/>
              <a:t>34</a:t>
            </a:r>
            <a:r>
              <a:rPr lang="en-US" dirty="0"/>
              <a:t>(2), 221-240.</a:t>
            </a:r>
          </a:p>
          <a:p>
            <a:r>
              <a:rPr lang="en-US" dirty="0" smtClean="0"/>
              <a:t>Brinkerhoff</a:t>
            </a:r>
            <a:r>
              <a:rPr lang="en-US" dirty="0"/>
              <a:t>, R. (2003). </a:t>
            </a:r>
            <a:r>
              <a:rPr lang="en-US" i="1" dirty="0"/>
              <a:t>The success case method: Find out quickly what's working and what's not</a:t>
            </a:r>
            <a:r>
              <a:rPr lang="en-US" dirty="0"/>
              <a:t>. </a:t>
            </a:r>
            <a:r>
              <a:rPr lang="en-US" dirty="0" err="1"/>
              <a:t>Berrett</a:t>
            </a:r>
            <a:r>
              <a:rPr lang="en-US" dirty="0"/>
              <a:t>-Koehler Publishers.</a:t>
            </a:r>
          </a:p>
          <a:p>
            <a:r>
              <a:rPr lang="en-US" dirty="0"/>
              <a:t>Costantino, T. E., &amp; Greene, J. C. (2003). Reflections on the use of narrative in evaluation. </a:t>
            </a:r>
            <a:r>
              <a:rPr lang="en-US" i="1" dirty="0"/>
              <a:t>American Journal of Evaluation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(1), 35-49.</a:t>
            </a:r>
          </a:p>
          <a:p>
            <a:r>
              <a:rPr lang="en-US" dirty="0"/>
              <a:t>Dart, J., &amp; Davies, R. (2003). A dialogical, story-based evaluation tool: The most significant change technique. </a:t>
            </a:r>
            <a:r>
              <a:rPr lang="en-US" i="1" dirty="0"/>
              <a:t>American Journal of Evaluation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(2), 137-155.</a:t>
            </a:r>
          </a:p>
          <a:p>
            <a:r>
              <a:rPr lang="en-US" dirty="0" err="1"/>
              <a:t>Riessman</a:t>
            </a:r>
            <a:r>
              <a:rPr lang="en-US" dirty="0"/>
              <a:t>, C. K. (2008). </a:t>
            </a:r>
            <a:r>
              <a:rPr lang="en-US" i="1" dirty="0"/>
              <a:t>Narrative methods for the human sciences</a:t>
            </a:r>
            <a:r>
              <a:rPr lang="en-US" dirty="0"/>
              <a:t>. Sage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59"/>
            <a:ext cx="9144000" cy="510838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2" y="3476026"/>
            <a:ext cx="7115848" cy="400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292837"/>
            <a:ext cx="7115844" cy="46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2043"/>
            <a:ext cx="8098175" cy="572945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84" y="586853"/>
            <a:ext cx="5837901" cy="53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Revitalize an </a:t>
            </a:r>
            <a:r>
              <a:rPr lang="en-US" dirty="0"/>
              <a:t>interest and value in narratives, particularly given their accessibility and ability to facilitate learning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Tineka</a:t>
            </a:r>
            <a:r>
              <a:rPr lang="en-US" dirty="0" smtClean="0"/>
              <a:t> </a:t>
            </a:r>
            <a:r>
              <a:rPr lang="en-US" dirty="0" err="1" smtClean="0"/>
              <a:t>Abma’s</a:t>
            </a:r>
            <a:r>
              <a:rPr lang="en-US" dirty="0" smtClean="0"/>
              <a:t> (1998, 2003) work on Responsive Evaluation and Storytelling </a:t>
            </a:r>
          </a:p>
          <a:p>
            <a:r>
              <a:rPr lang="en-US" dirty="0" smtClean="0"/>
              <a:t>Dart and Davies (2003) story-based method Most Significant Change</a:t>
            </a:r>
          </a:p>
          <a:p>
            <a:r>
              <a:rPr lang="en-US" dirty="0" err="1" smtClean="0"/>
              <a:t>Brinkhoff’s</a:t>
            </a:r>
            <a:r>
              <a:rPr lang="en-US" dirty="0" smtClean="0"/>
              <a:t> (2003) Success Case Method</a:t>
            </a:r>
          </a:p>
          <a:p>
            <a:r>
              <a:rPr lang="en-US" dirty="0" smtClean="0"/>
              <a:t>Narrative </a:t>
            </a:r>
            <a:r>
              <a:rPr lang="en-US" dirty="0"/>
              <a:t>analysis in qualitative inquiry (e.g., </a:t>
            </a:r>
            <a:r>
              <a:rPr lang="en-US" dirty="0" err="1"/>
              <a:t>Riessman</a:t>
            </a:r>
            <a:r>
              <a:rPr lang="en-US" dirty="0"/>
              <a:t>, </a:t>
            </a:r>
            <a:r>
              <a:rPr lang="en-US" dirty="0" smtClean="0"/>
              <a:t>2008)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Narratives in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dobe99u.files.wordpress.com/2016/07/storyteller-copy.jpg?quality=100&amp;resize=1240%2C920&amp;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7" y="353234"/>
            <a:ext cx="7972378" cy="5915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839</Words>
  <Application>Microsoft Office PowerPoint</Application>
  <PresentationFormat>On-screen Show (4:3)</PresentationFormat>
  <Paragraphs>110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Minion Pro</vt:lpstr>
      <vt:lpstr>Arial</vt:lpstr>
      <vt:lpstr>Myriad Pro</vt:lpstr>
      <vt:lpstr>_powerPointMaster_university_myriadMinion</vt:lpstr>
      <vt:lpstr>Slide</vt:lpstr>
      <vt:lpstr>American Evaluation Association Conference Washington, D.C.  November,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</vt:lpstr>
      <vt:lpstr>Narratives in Evaluation</vt:lpstr>
      <vt:lpstr>PowerPoint Presentation</vt:lpstr>
      <vt:lpstr>Pivotal Stories</vt:lpstr>
      <vt:lpstr>PowerPoint Presentation</vt:lpstr>
      <vt:lpstr>Evaluation Approach</vt:lpstr>
      <vt:lpstr>Tools</vt:lpstr>
      <vt:lpstr>Evaluation In Practice</vt:lpstr>
      <vt:lpstr>PowerPoint Presentation</vt:lpstr>
      <vt:lpstr>Analysis</vt:lpstr>
      <vt:lpstr>Findings</vt:lpstr>
      <vt:lpstr>Findings:  Stories demonstrated shifts in perspectives and shifts in practice </vt:lpstr>
      <vt:lpstr>Findings: Structure of the stories involved attunement and engagement </vt:lpstr>
      <vt:lpstr>Findings: engagement can be used to articulate program outcomes </vt:lpstr>
      <vt:lpstr>PowerPoint Presentation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2017-11-09T03:06:09Z</dcterms:modified>
</cp:coreProperties>
</file>