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24" r:id="rId2"/>
    <p:sldId id="333" r:id="rId3"/>
    <p:sldId id="325" r:id="rId4"/>
    <p:sldId id="328" r:id="rId5"/>
    <p:sldId id="366" r:id="rId6"/>
    <p:sldId id="334" r:id="rId7"/>
    <p:sldId id="357" r:id="rId8"/>
    <p:sldId id="358" r:id="rId9"/>
    <p:sldId id="362" r:id="rId10"/>
    <p:sldId id="363" r:id="rId11"/>
    <p:sldId id="364" r:id="rId12"/>
    <p:sldId id="365" r:id="rId13"/>
    <p:sldId id="352" r:id="rId14"/>
    <p:sldId id="355" r:id="rId15"/>
  </p:sldIdLst>
  <p:sldSz cx="9144000" cy="6858000" type="screen4x3"/>
  <p:notesSz cx="6858000" cy="9144000"/>
  <p:defaultTextStyle>
    <a:defPPr>
      <a:defRPr lang="en-US"/>
    </a:defPPr>
    <a:lvl1pPr algn="l" rtl="0" eaLnBrk="0" fontAlgn="base" hangingPunct="0">
      <a:spcBef>
        <a:spcPts val="500"/>
      </a:spcBef>
      <a:spcAft>
        <a:spcPts val="600"/>
      </a:spcAft>
      <a:buChar char="•"/>
      <a:defRPr sz="1400" b="1" kern="1200" baseline="-25000">
        <a:solidFill>
          <a:schemeClr val="tx1"/>
        </a:solidFill>
        <a:latin typeface="Century Gothic" pitchFamily="34" charset="0"/>
        <a:ea typeface="ＭＳ Ｐゴシック" charset="-128"/>
        <a:cs typeface="+mn-cs"/>
      </a:defRPr>
    </a:lvl1pPr>
    <a:lvl2pPr marL="457200" algn="l" rtl="0" eaLnBrk="0" fontAlgn="base" hangingPunct="0">
      <a:spcBef>
        <a:spcPts val="500"/>
      </a:spcBef>
      <a:spcAft>
        <a:spcPts val="600"/>
      </a:spcAft>
      <a:buChar char="•"/>
      <a:defRPr sz="1400" b="1" kern="1200" baseline="-25000">
        <a:solidFill>
          <a:schemeClr val="tx1"/>
        </a:solidFill>
        <a:latin typeface="Century Gothic" pitchFamily="34" charset="0"/>
        <a:ea typeface="ＭＳ Ｐゴシック" charset="-128"/>
        <a:cs typeface="+mn-cs"/>
      </a:defRPr>
    </a:lvl2pPr>
    <a:lvl3pPr marL="914400" algn="l" rtl="0" eaLnBrk="0" fontAlgn="base" hangingPunct="0">
      <a:spcBef>
        <a:spcPts val="500"/>
      </a:spcBef>
      <a:spcAft>
        <a:spcPts val="600"/>
      </a:spcAft>
      <a:buChar char="•"/>
      <a:defRPr sz="1400" b="1" kern="1200" baseline="-25000">
        <a:solidFill>
          <a:schemeClr val="tx1"/>
        </a:solidFill>
        <a:latin typeface="Century Gothic" pitchFamily="34" charset="0"/>
        <a:ea typeface="ＭＳ Ｐゴシック" charset="-128"/>
        <a:cs typeface="+mn-cs"/>
      </a:defRPr>
    </a:lvl3pPr>
    <a:lvl4pPr marL="1371600" algn="l" rtl="0" eaLnBrk="0" fontAlgn="base" hangingPunct="0">
      <a:spcBef>
        <a:spcPts val="500"/>
      </a:spcBef>
      <a:spcAft>
        <a:spcPts val="600"/>
      </a:spcAft>
      <a:buChar char="•"/>
      <a:defRPr sz="1400" b="1" kern="1200" baseline="-25000">
        <a:solidFill>
          <a:schemeClr val="tx1"/>
        </a:solidFill>
        <a:latin typeface="Century Gothic" pitchFamily="34" charset="0"/>
        <a:ea typeface="ＭＳ Ｐゴシック" charset="-128"/>
        <a:cs typeface="+mn-cs"/>
      </a:defRPr>
    </a:lvl4pPr>
    <a:lvl5pPr marL="1828800" algn="l" rtl="0" eaLnBrk="0" fontAlgn="base" hangingPunct="0">
      <a:spcBef>
        <a:spcPts val="500"/>
      </a:spcBef>
      <a:spcAft>
        <a:spcPts val="600"/>
      </a:spcAft>
      <a:buChar char="•"/>
      <a:defRPr sz="1400" b="1" kern="1200" baseline="-25000">
        <a:solidFill>
          <a:schemeClr val="tx1"/>
        </a:solidFill>
        <a:latin typeface="Century Gothic" pitchFamily="34" charset="0"/>
        <a:ea typeface="ＭＳ Ｐゴシック" charset="-128"/>
        <a:cs typeface="+mn-cs"/>
      </a:defRPr>
    </a:lvl5pPr>
    <a:lvl6pPr marL="2286000" algn="l" defTabSz="914400" rtl="0" eaLnBrk="1" latinLnBrk="0" hangingPunct="1">
      <a:defRPr sz="1400" b="1" kern="1200" baseline="-25000">
        <a:solidFill>
          <a:schemeClr val="tx1"/>
        </a:solidFill>
        <a:latin typeface="Century Gothic" pitchFamily="34" charset="0"/>
        <a:ea typeface="ＭＳ Ｐゴシック" charset="-128"/>
        <a:cs typeface="+mn-cs"/>
      </a:defRPr>
    </a:lvl6pPr>
    <a:lvl7pPr marL="2743200" algn="l" defTabSz="914400" rtl="0" eaLnBrk="1" latinLnBrk="0" hangingPunct="1">
      <a:defRPr sz="1400" b="1" kern="1200" baseline="-25000">
        <a:solidFill>
          <a:schemeClr val="tx1"/>
        </a:solidFill>
        <a:latin typeface="Century Gothic" pitchFamily="34" charset="0"/>
        <a:ea typeface="ＭＳ Ｐゴシック" charset="-128"/>
        <a:cs typeface="+mn-cs"/>
      </a:defRPr>
    </a:lvl7pPr>
    <a:lvl8pPr marL="3200400" algn="l" defTabSz="914400" rtl="0" eaLnBrk="1" latinLnBrk="0" hangingPunct="1">
      <a:defRPr sz="1400" b="1" kern="1200" baseline="-25000">
        <a:solidFill>
          <a:schemeClr val="tx1"/>
        </a:solidFill>
        <a:latin typeface="Century Gothic" pitchFamily="34" charset="0"/>
        <a:ea typeface="ＭＳ Ｐゴシック" charset="-128"/>
        <a:cs typeface="+mn-cs"/>
      </a:defRPr>
    </a:lvl8pPr>
    <a:lvl9pPr marL="3657600" algn="l" defTabSz="914400" rtl="0" eaLnBrk="1" latinLnBrk="0" hangingPunct="1">
      <a:defRPr sz="1400" b="1" kern="1200" baseline="-25000">
        <a:solidFill>
          <a:schemeClr val="tx1"/>
        </a:solidFill>
        <a:latin typeface="Century Gothic"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5CA"/>
    <a:srgbClr val="B40838"/>
    <a:srgbClr val="5A4F3D"/>
    <a:srgbClr val="29340A"/>
    <a:srgbClr val="000000"/>
    <a:srgbClr val="878777"/>
    <a:srgbClr val="39939B"/>
    <a:srgbClr val="0175B0"/>
    <a:srgbClr val="E0E0D4"/>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81118" autoAdjust="0"/>
  </p:normalViewPr>
  <p:slideViewPr>
    <p:cSldViewPr>
      <p:cViewPr>
        <p:scale>
          <a:sx n="72" d="100"/>
          <a:sy n="72" d="100"/>
        </p:scale>
        <p:origin x="-1214" y="3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6" d="100"/>
          <a:sy n="56" d="100"/>
        </p:scale>
        <p:origin x="-17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FF31C-D211-412B-96FC-2CC1D64A595E}" type="doc">
      <dgm:prSet loTypeId="urn:microsoft.com/office/officeart/2005/8/layout/radial2" loCatId="relationship" qsTypeId="urn:microsoft.com/office/officeart/2005/8/quickstyle/3d3" qsCatId="3D" csTypeId="urn:microsoft.com/office/officeart/2005/8/colors/colorful2" csCatId="colorful" phldr="1"/>
      <dgm:spPr/>
      <dgm:t>
        <a:bodyPr/>
        <a:lstStyle/>
        <a:p>
          <a:endParaRPr lang="en-US"/>
        </a:p>
      </dgm:t>
    </dgm:pt>
    <dgm:pt modelId="{413D6E4A-C05E-4373-9731-BB9BF18A3C0F}">
      <dgm:prSet phldrT="[Text]" custT="1"/>
      <dgm:spPr/>
      <dgm:t>
        <a:bodyPr/>
        <a:lstStyle/>
        <a:p>
          <a:r>
            <a:rPr lang="en-US" sz="1100" smtClean="0">
              <a:solidFill>
                <a:schemeClr val="tx1"/>
              </a:solidFill>
            </a:rPr>
            <a:t>Government health facilities improved</a:t>
          </a:r>
          <a:endParaRPr lang="en-US" sz="1100" dirty="0">
            <a:solidFill>
              <a:schemeClr val="tx1"/>
            </a:solidFill>
          </a:endParaRPr>
        </a:p>
      </dgm:t>
    </dgm:pt>
    <dgm:pt modelId="{5B895A9A-6E7E-4707-B747-B8C1FC0EA35E}" type="parTrans" cxnId="{90C5ECE4-EBCB-49D5-A137-8735D575AF8C}">
      <dgm:prSet/>
      <dgm:spPr/>
      <dgm:t>
        <a:bodyPr/>
        <a:lstStyle/>
        <a:p>
          <a:endParaRPr lang="en-US">
            <a:solidFill>
              <a:schemeClr val="tx1"/>
            </a:solidFill>
          </a:endParaRPr>
        </a:p>
      </dgm:t>
    </dgm:pt>
    <dgm:pt modelId="{BB659FDB-E187-4CBB-A08D-882C8971B4A8}" type="sibTrans" cxnId="{90C5ECE4-EBCB-49D5-A137-8735D575AF8C}">
      <dgm:prSet/>
      <dgm:spPr/>
      <dgm:t>
        <a:bodyPr/>
        <a:lstStyle/>
        <a:p>
          <a:endParaRPr lang="en-US">
            <a:solidFill>
              <a:schemeClr val="tx1"/>
            </a:solidFill>
          </a:endParaRPr>
        </a:p>
      </dgm:t>
    </dgm:pt>
    <dgm:pt modelId="{FB37532D-1624-40E6-B839-2774E97CF133}">
      <dgm:prSet phldrT="[Text]" custT="1"/>
      <dgm:spPr/>
      <dgm:t>
        <a:bodyPr/>
        <a:lstStyle/>
        <a:p>
          <a:r>
            <a:rPr lang="en-US" sz="1100" smtClean="0">
              <a:solidFill>
                <a:schemeClr val="tx1"/>
              </a:solidFill>
            </a:rPr>
            <a:t>Malnutrition Decreased</a:t>
          </a:r>
          <a:endParaRPr lang="en-US" sz="1100" dirty="0">
            <a:solidFill>
              <a:schemeClr val="tx1"/>
            </a:solidFill>
          </a:endParaRPr>
        </a:p>
      </dgm:t>
    </dgm:pt>
    <dgm:pt modelId="{40C437EE-B2FA-4235-8310-ED7BF755CF00}" type="parTrans" cxnId="{37008F54-B386-4C1A-8775-90AE4FB5CB62}">
      <dgm:prSet/>
      <dgm:spPr/>
      <dgm:t>
        <a:bodyPr/>
        <a:lstStyle/>
        <a:p>
          <a:endParaRPr lang="en-US">
            <a:solidFill>
              <a:schemeClr val="tx1"/>
            </a:solidFill>
          </a:endParaRPr>
        </a:p>
      </dgm:t>
    </dgm:pt>
    <dgm:pt modelId="{1A970F95-76BA-4D3B-8029-E55F18FCFA5B}" type="sibTrans" cxnId="{37008F54-B386-4C1A-8775-90AE4FB5CB62}">
      <dgm:prSet/>
      <dgm:spPr/>
      <dgm:t>
        <a:bodyPr/>
        <a:lstStyle/>
        <a:p>
          <a:endParaRPr lang="en-US">
            <a:solidFill>
              <a:schemeClr val="tx1"/>
            </a:solidFill>
          </a:endParaRPr>
        </a:p>
      </dgm:t>
    </dgm:pt>
    <dgm:pt modelId="{9B668D99-69C1-4F88-8FC2-773B7081BE02}">
      <dgm:prSet phldrT="[Text]" custT="1"/>
      <dgm:spPr/>
      <dgm:t>
        <a:bodyPr/>
        <a:lstStyle/>
        <a:p>
          <a:r>
            <a:rPr lang="en-US" sz="1100" dirty="0" smtClean="0">
              <a:solidFill>
                <a:schemeClr val="tx1"/>
              </a:solidFill>
            </a:rPr>
            <a:t>Hygiene Improved</a:t>
          </a:r>
          <a:endParaRPr lang="en-US" sz="1100" dirty="0">
            <a:solidFill>
              <a:schemeClr val="tx1"/>
            </a:solidFill>
          </a:endParaRPr>
        </a:p>
      </dgm:t>
    </dgm:pt>
    <dgm:pt modelId="{F50EB5DA-FB54-4C59-8853-7F95EA789304}" type="parTrans" cxnId="{D380E324-2259-422B-BAFA-EDB41F05BE7F}">
      <dgm:prSet/>
      <dgm:spPr/>
      <dgm:t>
        <a:bodyPr/>
        <a:lstStyle/>
        <a:p>
          <a:endParaRPr lang="en-US">
            <a:solidFill>
              <a:schemeClr val="tx1"/>
            </a:solidFill>
          </a:endParaRPr>
        </a:p>
      </dgm:t>
    </dgm:pt>
    <dgm:pt modelId="{F9E6CB54-945B-4CFE-B1C6-76E551ECBA08}" type="sibTrans" cxnId="{D380E324-2259-422B-BAFA-EDB41F05BE7F}">
      <dgm:prSet/>
      <dgm:spPr/>
      <dgm:t>
        <a:bodyPr/>
        <a:lstStyle/>
        <a:p>
          <a:endParaRPr lang="en-US">
            <a:solidFill>
              <a:schemeClr val="tx1"/>
            </a:solidFill>
          </a:endParaRPr>
        </a:p>
      </dgm:t>
    </dgm:pt>
    <dgm:pt modelId="{7C8CC131-8BA2-4F8E-8A85-7B840B49136B}" type="pres">
      <dgm:prSet presAssocID="{354FF31C-D211-412B-96FC-2CC1D64A595E}" presName="composite" presStyleCnt="0">
        <dgm:presLayoutVars>
          <dgm:chMax val="5"/>
          <dgm:dir/>
          <dgm:animLvl val="ctr"/>
          <dgm:resizeHandles val="exact"/>
        </dgm:presLayoutVars>
      </dgm:prSet>
      <dgm:spPr/>
      <dgm:t>
        <a:bodyPr/>
        <a:lstStyle/>
        <a:p>
          <a:endParaRPr lang="en-US"/>
        </a:p>
      </dgm:t>
    </dgm:pt>
    <dgm:pt modelId="{CBB7CC91-4B02-4694-BAE6-359FBB16ED3D}" type="pres">
      <dgm:prSet presAssocID="{354FF31C-D211-412B-96FC-2CC1D64A595E}" presName="cycle" presStyleCnt="0"/>
      <dgm:spPr/>
      <dgm:t>
        <a:bodyPr/>
        <a:lstStyle/>
        <a:p>
          <a:endParaRPr lang="en-US"/>
        </a:p>
      </dgm:t>
    </dgm:pt>
    <dgm:pt modelId="{4061B6EB-9226-4402-8417-1FF13474F0F1}" type="pres">
      <dgm:prSet presAssocID="{354FF31C-D211-412B-96FC-2CC1D64A595E}" presName="centerShape" presStyleCnt="0"/>
      <dgm:spPr/>
      <dgm:t>
        <a:bodyPr/>
        <a:lstStyle/>
        <a:p>
          <a:endParaRPr lang="en-US"/>
        </a:p>
      </dgm:t>
    </dgm:pt>
    <dgm:pt modelId="{10B34907-CFB7-4593-918D-2BA346B8B815}" type="pres">
      <dgm:prSet presAssocID="{354FF31C-D211-412B-96FC-2CC1D64A595E}" presName="connSite" presStyleLbl="node1" presStyleIdx="0" presStyleCnt="4"/>
      <dgm:spPr/>
      <dgm:t>
        <a:bodyPr/>
        <a:lstStyle/>
        <a:p>
          <a:endParaRPr lang="en-US"/>
        </a:p>
      </dgm:t>
    </dgm:pt>
    <dgm:pt modelId="{031CF921-1D39-4129-87A3-F86249568626}" type="pres">
      <dgm:prSet presAssocID="{354FF31C-D211-412B-96FC-2CC1D64A595E}" presName="visible" presStyleLbl="node1" presStyleIdx="0" presStyleCnt="4" custScaleX="111495" custScaleY="108852"/>
      <dgm:spPr/>
      <dgm:t>
        <a:bodyPr/>
        <a:lstStyle/>
        <a:p>
          <a:endParaRPr lang="en-US"/>
        </a:p>
      </dgm:t>
    </dgm:pt>
    <dgm:pt modelId="{AEED3D72-ABDF-4C56-BD3D-D03010A98CBD}" type="pres">
      <dgm:prSet presAssocID="{5B895A9A-6E7E-4707-B747-B8C1FC0EA35E}" presName="Name25" presStyleLbl="parChTrans1D1" presStyleIdx="0" presStyleCnt="3"/>
      <dgm:spPr/>
      <dgm:t>
        <a:bodyPr/>
        <a:lstStyle/>
        <a:p>
          <a:endParaRPr lang="en-US"/>
        </a:p>
      </dgm:t>
    </dgm:pt>
    <dgm:pt modelId="{A2F9B322-44B1-4713-9EF7-388EDAEC978B}" type="pres">
      <dgm:prSet presAssocID="{413D6E4A-C05E-4373-9731-BB9BF18A3C0F}" presName="node" presStyleCnt="0"/>
      <dgm:spPr/>
      <dgm:t>
        <a:bodyPr/>
        <a:lstStyle/>
        <a:p>
          <a:endParaRPr lang="en-US"/>
        </a:p>
      </dgm:t>
    </dgm:pt>
    <dgm:pt modelId="{4C4703D0-3A61-457F-B043-B17AE36B3D6D}" type="pres">
      <dgm:prSet presAssocID="{413D6E4A-C05E-4373-9731-BB9BF18A3C0F}" presName="parentNode" presStyleLbl="node1" presStyleIdx="1" presStyleCnt="4" custScaleX="122104" custScaleY="121325">
        <dgm:presLayoutVars>
          <dgm:chMax val="1"/>
          <dgm:bulletEnabled val="1"/>
        </dgm:presLayoutVars>
      </dgm:prSet>
      <dgm:spPr/>
      <dgm:t>
        <a:bodyPr/>
        <a:lstStyle/>
        <a:p>
          <a:endParaRPr lang="en-US"/>
        </a:p>
      </dgm:t>
    </dgm:pt>
    <dgm:pt modelId="{707C12A1-880A-4789-BE05-1FD423368E2C}" type="pres">
      <dgm:prSet presAssocID="{413D6E4A-C05E-4373-9731-BB9BF18A3C0F}" presName="childNode" presStyleLbl="revTx" presStyleIdx="0" presStyleCnt="0">
        <dgm:presLayoutVars>
          <dgm:bulletEnabled val="1"/>
        </dgm:presLayoutVars>
      </dgm:prSet>
      <dgm:spPr/>
      <dgm:t>
        <a:bodyPr/>
        <a:lstStyle/>
        <a:p>
          <a:endParaRPr lang="en-US"/>
        </a:p>
      </dgm:t>
    </dgm:pt>
    <dgm:pt modelId="{BC4424D5-A02B-4FA2-B000-41194C42CD07}" type="pres">
      <dgm:prSet presAssocID="{40C437EE-B2FA-4235-8310-ED7BF755CF00}" presName="Name25" presStyleLbl="parChTrans1D1" presStyleIdx="1" presStyleCnt="3"/>
      <dgm:spPr/>
      <dgm:t>
        <a:bodyPr/>
        <a:lstStyle/>
        <a:p>
          <a:endParaRPr lang="en-US"/>
        </a:p>
      </dgm:t>
    </dgm:pt>
    <dgm:pt modelId="{401BD943-16FF-4B99-A252-C1FA496B36CE}" type="pres">
      <dgm:prSet presAssocID="{FB37532D-1624-40E6-B839-2774E97CF133}" presName="node" presStyleCnt="0"/>
      <dgm:spPr/>
      <dgm:t>
        <a:bodyPr/>
        <a:lstStyle/>
        <a:p>
          <a:endParaRPr lang="en-US"/>
        </a:p>
      </dgm:t>
    </dgm:pt>
    <dgm:pt modelId="{3C065213-37BE-4E0C-BF72-19DDA2E50EB7}" type="pres">
      <dgm:prSet presAssocID="{FB37532D-1624-40E6-B839-2774E97CF133}" presName="parentNode" presStyleLbl="node1" presStyleIdx="2" presStyleCnt="4">
        <dgm:presLayoutVars>
          <dgm:chMax val="1"/>
          <dgm:bulletEnabled val="1"/>
        </dgm:presLayoutVars>
      </dgm:prSet>
      <dgm:spPr/>
      <dgm:t>
        <a:bodyPr/>
        <a:lstStyle/>
        <a:p>
          <a:endParaRPr lang="en-US"/>
        </a:p>
      </dgm:t>
    </dgm:pt>
    <dgm:pt modelId="{893A8596-0DFD-4274-A8CD-459C85E9A49E}" type="pres">
      <dgm:prSet presAssocID="{FB37532D-1624-40E6-B839-2774E97CF133}" presName="childNode" presStyleLbl="revTx" presStyleIdx="0" presStyleCnt="0">
        <dgm:presLayoutVars>
          <dgm:bulletEnabled val="1"/>
        </dgm:presLayoutVars>
      </dgm:prSet>
      <dgm:spPr/>
      <dgm:t>
        <a:bodyPr/>
        <a:lstStyle/>
        <a:p>
          <a:endParaRPr lang="en-US"/>
        </a:p>
      </dgm:t>
    </dgm:pt>
    <dgm:pt modelId="{FDE68E64-02A7-4DA0-94D5-C93BCD39009A}" type="pres">
      <dgm:prSet presAssocID="{F50EB5DA-FB54-4C59-8853-7F95EA789304}" presName="Name25" presStyleLbl="parChTrans1D1" presStyleIdx="2" presStyleCnt="3"/>
      <dgm:spPr/>
      <dgm:t>
        <a:bodyPr/>
        <a:lstStyle/>
        <a:p>
          <a:endParaRPr lang="en-US"/>
        </a:p>
      </dgm:t>
    </dgm:pt>
    <dgm:pt modelId="{1F6035A1-E3DC-4336-B8E3-328E2DB325C5}" type="pres">
      <dgm:prSet presAssocID="{9B668D99-69C1-4F88-8FC2-773B7081BE02}" presName="node" presStyleCnt="0"/>
      <dgm:spPr/>
      <dgm:t>
        <a:bodyPr/>
        <a:lstStyle/>
        <a:p>
          <a:endParaRPr lang="en-US"/>
        </a:p>
      </dgm:t>
    </dgm:pt>
    <dgm:pt modelId="{7965E50E-6852-4481-B4FE-79EF23D32126}" type="pres">
      <dgm:prSet presAssocID="{9B668D99-69C1-4F88-8FC2-773B7081BE02}" presName="parentNode" presStyleLbl="node1" presStyleIdx="3" presStyleCnt="4">
        <dgm:presLayoutVars>
          <dgm:chMax val="1"/>
          <dgm:bulletEnabled val="1"/>
        </dgm:presLayoutVars>
      </dgm:prSet>
      <dgm:spPr/>
      <dgm:t>
        <a:bodyPr/>
        <a:lstStyle/>
        <a:p>
          <a:endParaRPr lang="en-US"/>
        </a:p>
      </dgm:t>
    </dgm:pt>
    <dgm:pt modelId="{B0D63BC6-B014-497F-BC1B-5B84FB75DCC5}" type="pres">
      <dgm:prSet presAssocID="{9B668D99-69C1-4F88-8FC2-773B7081BE02}" presName="childNode" presStyleLbl="revTx" presStyleIdx="0" presStyleCnt="0">
        <dgm:presLayoutVars>
          <dgm:bulletEnabled val="1"/>
        </dgm:presLayoutVars>
      </dgm:prSet>
      <dgm:spPr/>
      <dgm:t>
        <a:bodyPr/>
        <a:lstStyle/>
        <a:p>
          <a:endParaRPr lang="en-US"/>
        </a:p>
      </dgm:t>
    </dgm:pt>
  </dgm:ptLst>
  <dgm:cxnLst>
    <dgm:cxn modelId="{E5729905-2D8F-4E9A-A1BE-132C4F68DF0D}" type="presOf" srcId="{5B895A9A-6E7E-4707-B747-B8C1FC0EA35E}" destId="{AEED3D72-ABDF-4C56-BD3D-D03010A98CBD}" srcOrd="0" destOrd="0" presId="urn:microsoft.com/office/officeart/2005/8/layout/radial2"/>
    <dgm:cxn modelId="{37008F54-B386-4C1A-8775-90AE4FB5CB62}" srcId="{354FF31C-D211-412B-96FC-2CC1D64A595E}" destId="{FB37532D-1624-40E6-B839-2774E97CF133}" srcOrd="1" destOrd="0" parTransId="{40C437EE-B2FA-4235-8310-ED7BF755CF00}" sibTransId="{1A970F95-76BA-4D3B-8029-E55F18FCFA5B}"/>
    <dgm:cxn modelId="{68D7BF90-64A4-4574-AE5B-6AC996581D25}" type="presOf" srcId="{40C437EE-B2FA-4235-8310-ED7BF755CF00}" destId="{BC4424D5-A02B-4FA2-B000-41194C42CD07}" srcOrd="0" destOrd="0" presId="urn:microsoft.com/office/officeart/2005/8/layout/radial2"/>
    <dgm:cxn modelId="{0FB40340-8347-4BFA-B706-7612B72468A7}" type="presOf" srcId="{F50EB5DA-FB54-4C59-8853-7F95EA789304}" destId="{FDE68E64-02A7-4DA0-94D5-C93BCD39009A}" srcOrd="0" destOrd="0" presId="urn:microsoft.com/office/officeart/2005/8/layout/radial2"/>
    <dgm:cxn modelId="{85ADCD71-09CB-4FC3-A1AD-EF835226C3BD}" type="presOf" srcId="{354FF31C-D211-412B-96FC-2CC1D64A595E}" destId="{7C8CC131-8BA2-4F8E-8A85-7B840B49136B}" srcOrd="0" destOrd="0" presId="urn:microsoft.com/office/officeart/2005/8/layout/radial2"/>
    <dgm:cxn modelId="{88F4E1CB-9C2D-4C5B-90A3-A5441F8F5836}" type="presOf" srcId="{9B668D99-69C1-4F88-8FC2-773B7081BE02}" destId="{7965E50E-6852-4481-B4FE-79EF23D32126}" srcOrd="0" destOrd="0" presId="urn:microsoft.com/office/officeart/2005/8/layout/radial2"/>
    <dgm:cxn modelId="{B1F5A749-DFA3-4253-ABAE-FDF3A88F6F65}" type="presOf" srcId="{413D6E4A-C05E-4373-9731-BB9BF18A3C0F}" destId="{4C4703D0-3A61-457F-B043-B17AE36B3D6D}" srcOrd="0" destOrd="0" presId="urn:microsoft.com/office/officeart/2005/8/layout/radial2"/>
    <dgm:cxn modelId="{90C5ECE4-EBCB-49D5-A137-8735D575AF8C}" srcId="{354FF31C-D211-412B-96FC-2CC1D64A595E}" destId="{413D6E4A-C05E-4373-9731-BB9BF18A3C0F}" srcOrd="0" destOrd="0" parTransId="{5B895A9A-6E7E-4707-B747-B8C1FC0EA35E}" sibTransId="{BB659FDB-E187-4CBB-A08D-882C8971B4A8}"/>
    <dgm:cxn modelId="{3AF58B91-3146-4BA2-9655-2276F906ECA3}" type="presOf" srcId="{FB37532D-1624-40E6-B839-2774E97CF133}" destId="{3C065213-37BE-4E0C-BF72-19DDA2E50EB7}" srcOrd="0" destOrd="0" presId="urn:microsoft.com/office/officeart/2005/8/layout/radial2"/>
    <dgm:cxn modelId="{D380E324-2259-422B-BAFA-EDB41F05BE7F}" srcId="{354FF31C-D211-412B-96FC-2CC1D64A595E}" destId="{9B668D99-69C1-4F88-8FC2-773B7081BE02}" srcOrd="2" destOrd="0" parTransId="{F50EB5DA-FB54-4C59-8853-7F95EA789304}" sibTransId="{F9E6CB54-945B-4CFE-B1C6-76E551ECBA08}"/>
    <dgm:cxn modelId="{4AD63B20-8784-4A28-BAA3-2327DEAA7F81}" type="presParOf" srcId="{7C8CC131-8BA2-4F8E-8A85-7B840B49136B}" destId="{CBB7CC91-4B02-4694-BAE6-359FBB16ED3D}" srcOrd="0" destOrd="0" presId="urn:microsoft.com/office/officeart/2005/8/layout/radial2"/>
    <dgm:cxn modelId="{2BDAC6DB-FB8F-4AF0-BD2C-8E3282E19A4A}" type="presParOf" srcId="{CBB7CC91-4B02-4694-BAE6-359FBB16ED3D}" destId="{4061B6EB-9226-4402-8417-1FF13474F0F1}" srcOrd="0" destOrd="0" presId="urn:microsoft.com/office/officeart/2005/8/layout/radial2"/>
    <dgm:cxn modelId="{557707E8-245A-40C2-BC7A-997870E76326}" type="presParOf" srcId="{4061B6EB-9226-4402-8417-1FF13474F0F1}" destId="{10B34907-CFB7-4593-918D-2BA346B8B815}" srcOrd="0" destOrd="0" presId="urn:microsoft.com/office/officeart/2005/8/layout/radial2"/>
    <dgm:cxn modelId="{344D0CEF-4755-43FB-AC16-3E0CE684023C}" type="presParOf" srcId="{4061B6EB-9226-4402-8417-1FF13474F0F1}" destId="{031CF921-1D39-4129-87A3-F86249568626}" srcOrd="1" destOrd="0" presId="urn:microsoft.com/office/officeart/2005/8/layout/radial2"/>
    <dgm:cxn modelId="{785B3C4A-DDA8-46D0-B294-CE6B59A99E2B}" type="presParOf" srcId="{CBB7CC91-4B02-4694-BAE6-359FBB16ED3D}" destId="{AEED3D72-ABDF-4C56-BD3D-D03010A98CBD}" srcOrd="1" destOrd="0" presId="urn:microsoft.com/office/officeart/2005/8/layout/radial2"/>
    <dgm:cxn modelId="{C5C34EB1-F6FB-42C3-A6B8-FA7CC45D5DCC}" type="presParOf" srcId="{CBB7CC91-4B02-4694-BAE6-359FBB16ED3D}" destId="{A2F9B322-44B1-4713-9EF7-388EDAEC978B}" srcOrd="2" destOrd="0" presId="urn:microsoft.com/office/officeart/2005/8/layout/radial2"/>
    <dgm:cxn modelId="{BFB84DB8-2016-4ED3-A087-5E6D19503B6F}" type="presParOf" srcId="{A2F9B322-44B1-4713-9EF7-388EDAEC978B}" destId="{4C4703D0-3A61-457F-B043-B17AE36B3D6D}" srcOrd="0" destOrd="0" presId="urn:microsoft.com/office/officeart/2005/8/layout/radial2"/>
    <dgm:cxn modelId="{59419C2D-A762-442F-8DFF-76B011DB2A36}" type="presParOf" srcId="{A2F9B322-44B1-4713-9EF7-388EDAEC978B}" destId="{707C12A1-880A-4789-BE05-1FD423368E2C}" srcOrd="1" destOrd="0" presId="urn:microsoft.com/office/officeart/2005/8/layout/radial2"/>
    <dgm:cxn modelId="{E2DB392C-FE85-4685-89D3-8FA61D4EF3A1}" type="presParOf" srcId="{CBB7CC91-4B02-4694-BAE6-359FBB16ED3D}" destId="{BC4424D5-A02B-4FA2-B000-41194C42CD07}" srcOrd="3" destOrd="0" presId="urn:microsoft.com/office/officeart/2005/8/layout/radial2"/>
    <dgm:cxn modelId="{5C1D1C47-449C-450F-BB26-D9F45C12681B}" type="presParOf" srcId="{CBB7CC91-4B02-4694-BAE6-359FBB16ED3D}" destId="{401BD943-16FF-4B99-A252-C1FA496B36CE}" srcOrd="4" destOrd="0" presId="urn:microsoft.com/office/officeart/2005/8/layout/radial2"/>
    <dgm:cxn modelId="{3F0ECE1C-F150-44BF-AEBC-C49D78C150F2}" type="presParOf" srcId="{401BD943-16FF-4B99-A252-C1FA496B36CE}" destId="{3C065213-37BE-4E0C-BF72-19DDA2E50EB7}" srcOrd="0" destOrd="0" presId="urn:microsoft.com/office/officeart/2005/8/layout/radial2"/>
    <dgm:cxn modelId="{2F973178-A7CE-4931-8C57-3FA89F6C5A54}" type="presParOf" srcId="{401BD943-16FF-4B99-A252-C1FA496B36CE}" destId="{893A8596-0DFD-4274-A8CD-459C85E9A49E}" srcOrd="1" destOrd="0" presId="urn:microsoft.com/office/officeart/2005/8/layout/radial2"/>
    <dgm:cxn modelId="{05984085-3F2C-4D0C-BB72-59EB0D16C952}" type="presParOf" srcId="{CBB7CC91-4B02-4694-BAE6-359FBB16ED3D}" destId="{FDE68E64-02A7-4DA0-94D5-C93BCD39009A}" srcOrd="5" destOrd="0" presId="urn:microsoft.com/office/officeart/2005/8/layout/radial2"/>
    <dgm:cxn modelId="{630C5A6B-DC6C-4D0E-851A-2B4E16744B70}" type="presParOf" srcId="{CBB7CC91-4B02-4694-BAE6-359FBB16ED3D}" destId="{1F6035A1-E3DC-4336-B8E3-328E2DB325C5}" srcOrd="6" destOrd="0" presId="urn:microsoft.com/office/officeart/2005/8/layout/radial2"/>
    <dgm:cxn modelId="{504AA04B-12C6-44D5-8A64-83645441D4E0}" type="presParOf" srcId="{1F6035A1-E3DC-4336-B8E3-328E2DB325C5}" destId="{7965E50E-6852-4481-B4FE-79EF23D32126}" srcOrd="0" destOrd="0" presId="urn:microsoft.com/office/officeart/2005/8/layout/radial2"/>
    <dgm:cxn modelId="{22762B4D-39E7-40DA-9538-4A0AC43927A0}" type="presParOf" srcId="{1F6035A1-E3DC-4336-B8E3-328E2DB325C5}" destId="{B0D63BC6-B014-497F-BC1B-5B84FB75DCC5}"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8E64-02A7-4DA0-94D5-C93BCD39009A}">
      <dsp:nvSpPr>
        <dsp:cNvPr id="0" name=""/>
        <dsp:cNvSpPr/>
      </dsp:nvSpPr>
      <dsp:spPr>
        <a:xfrm rot="2563168">
          <a:off x="2329056" y="2598574"/>
          <a:ext cx="547946" cy="47988"/>
        </a:xfrm>
        <a:custGeom>
          <a:avLst/>
          <a:gdLst/>
          <a:ahLst/>
          <a:cxnLst/>
          <a:rect l="0" t="0" r="0" b="0"/>
          <a:pathLst>
            <a:path>
              <a:moveTo>
                <a:pt x="0" y="23994"/>
              </a:moveTo>
              <a:lnTo>
                <a:pt x="547946" y="2399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4424D5-A02B-4FA2-B000-41194C42CD07}">
      <dsp:nvSpPr>
        <dsp:cNvPr id="0" name=""/>
        <dsp:cNvSpPr/>
      </dsp:nvSpPr>
      <dsp:spPr>
        <a:xfrm>
          <a:off x="2401746" y="1848064"/>
          <a:ext cx="609685" cy="47988"/>
        </a:xfrm>
        <a:custGeom>
          <a:avLst/>
          <a:gdLst/>
          <a:ahLst/>
          <a:cxnLst/>
          <a:rect l="0" t="0" r="0" b="0"/>
          <a:pathLst>
            <a:path>
              <a:moveTo>
                <a:pt x="0" y="23994"/>
              </a:moveTo>
              <a:lnTo>
                <a:pt x="609685" y="2399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ED3D72-ABDF-4C56-BD3D-D03010A98CBD}">
      <dsp:nvSpPr>
        <dsp:cNvPr id="0" name=""/>
        <dsp:cNvSpPr/>
      </dsp:nvSpPr>
      <dsp:spPr>
        <a:xfrm rot="19000962">
          <a:off x="2346618" y="1132661"/>
          <a:ext cx="404705" cy="47988"/>
        </a:xfrm>
        <a:custGeom>
          <a:avLst/>
          <a:gdLst/>
          <a:ahLst/>
          <a:cxnLst/>
          <a:rect l="0" t="0" r="0" b="0"/>
          <a:pathLst>
            <a:path>
              <a:moveTo>
                <a:pt x="0" y="23994"/>
              </a:moveTo>
              <a:lnTo>
                <a:pt x="404705" y="2399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31CF921-1D39-4129-87A3-F86249568626}">
      <dsp:nvSpPr>
        <dsp:cNvPr id="0" name=""/>
        <dsp:cNvSpPr/>
      </dsp:nvSpPr>
      <dsp:spPr>
        <a:xfrm>
          <a:off x="816302" y="921185"/>
          <a:ext cx="1947921" cy="190174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4703D0-3A61-457F-B043-B17AE36B3D6D}">
      <dsp:nvSpPr>
        <dsp:cNvPr id="0" name=""/>
        <dsp:cNvSpPr/>
      </dsp:nvSpPr>
      <dsp:spPr>
        <a:xfrm>
          <a:off x="2520437" y="-55790"/>
          <a:ext cx="1279962" cy="1271796"/>
        </a:xfrm>
        <a:prstGeom prst="ellipse">
          <a:avLst/>
        </a:prstGeom>
        <a:solidFill>
          <a:schemeClr val="accent2">
            <a:hueOff val="-1570184"/>
            <a:satOff val="-2097"/>
            <a:lumOff val="12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Government health facilities improved</a:t>
          </a:r>
          <a:endParaRPr lang="en-US" sz="1100" kern="1200" dirty="0">
            <a:solidFill>
              <a:schemeClr val="tx1"/>
            </a:solidFill>
          </a:endParaRPr>
        </a:p>
      </dsp:txBody>
      <dsp:txXfrm>
        <a:off x="2707883" y="130460"/>
        <a:ext cx="905070" cy="899296"/>
      </dsp:txXfrm>
    </dsp:sp>
    <dsp:sp modelId="{3C065213-37BE-4E0C-BF72-19DDA2E50EB7}">
      <dsp:nvSpPr>
        <dsp:cNvPr id="0" name=""/>
        <dsp:cNvSpPr/>
      </dsp:nvSpPr>
      <dsp:spPr>
        <a:xfrm>
          <a:off x="3011431" y="1347930"/>
          <a:ext cx="1048256" cy="1048256"/>
        </a:xfrm>
        <a:prstGeom prst="ellipse">
          <a:avLst/>
        </a:prstGeom>
        <a:solidFill>
          <a:schemeClr val="accent2">
            <a:hueOff val="-3140368"/>
            <a:satOff val="-4193"/>
            <a:lumOff val="24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Malnutrition Decreased</a:t>
          </a:r>
          <a:endParaRPr lang="en-US" sz="1100" kern="1200" dirty="0">
            <a:solidFill>
              <a:schemeClr val="tx1"/>
            </a:solidFill>
          </a:endParaRPr>
        </a:p>
      </dsp:txBody>
      <dsp:txXfrm>
        <a:off x="3164945" y="1501444"/>
        <a:ext cx="741228" cy="741228"/>
      </dsp:txXfrm>
    </dsp:sp>
    <dsp:sp modelId="{7965E50E-6852-4481-B4FE-79EF23D32126}">
      <dsp:nvSpPr>
        <dsp:cNvPr id="0" name=""/>
        <dsp:cNvSpPr/>
      </dsp:nvSpPr>
      <dsp:spPr>
        <a:xfrm>
          <a:off x="2665254" y="2639880"/>
          <a:ext cx="1048256" cy="1048256"/>
        </a:xfrm>
        <a:prstGeom prst="ellipse">
          <a:avLst/>
        </a:prstGeom>
        <a:solidFill>
          <a:schemeClr val="accent2">
            <a:hueOff val="-4710551"/>
            <a:satOff val="-6290"/>
            <a:lumOff val="3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Hygiene Improved</a:t>
          </a:r>
          <a:endParaRPr lang="en-US" sz="1100" kern="1200" dirty="0">
            <a:solidFill>
              <a:schemeClr val="tx1"/>
            </a:solidFill>
          </a:endParaRPr>
        </a:p>
      </dsp:txBody>
      <dsp:txXfrm>
        <a:off x="2818768" y="2793394"/>
        <a:ext cx="741228" cy="74122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spcAft>
                <a:spcPct val="0"/>
              </a:spcAft>
              <a:buFontTx/>
              <a:buNone/>
              <a:defRPr sz="1200" b="0" baseline="0">
                <a:latin typeface="Arial" charset="0"/>
              </a:defRPr>
            </a:lvl1pPr>
          </a:lstStyle>
          <a:p>
            <a:endParaRPr lang="en-US"/>
          </a:p>
        </p:txBody>
      </p:sp>
      <p:sp>
        <p:nvSpPr>
          <p:cNvPr id="2416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spcAft>
                <a:spcPct val="0"/>
              </a:spcAft>
              <a:buFontTx/>
              <a:buNone/>
              <a:defRPr sz="1200" b="0" baseline="0">
                <a:latin typeface="Arial" charset="0"/>
              </a:defRPr>
            </a:lvl1pPr>
          </a:lstStyle>
          <a:p>
            <a:endParaRPr lang="en-US"/>
          </a:p>
        </p:txBody>
      </p:sp>
      <p:sp>
        <p:nvSpPr>
          <p:cNvPr id="2416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spcAft>
                <a:spcPct val="0"/>
              </a:spcAft>
              <a:buFontTx/>
              <a:buNone/>
              <a:defRPr sz="1200" b="0" baseline="0">
                <a:latin typeface="Arial" charset="0"/>
              </a:defRPr>
            </a:lvl1pPr>
          </a:lstStyle>
          <a:p>
            <a:endParaRPr lang="en-US"/>
          </a:p>
        </p:txBody>
      </p:sp>
      <p:sp>
        <p:nvSpPr>
          <p:cNvPr id="2416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spcAft>
                <a:spcPct val="0"/>
              </a:spcAft>
              <a:buFontTx/>
              <a:buNone/>
              <a:defRPr sz="1200" b="0" baseline="0">
                <a:latin typeface="Arial" charset="0"/>
              </a:defRPr>
            </a:lvl1pPr>
          </a:lstStyle>
          <a:p>
            <a:fld id="{AD62C59E-DA32-4233-811C-8B919AAEF790}" type="slidenum">
              <a:rPr lang="en-US"/>
              <a:pPr/>
              <a:t>‹#›</a:t>
            </a:fld>
            <a:endParaRPr lang="en-US"/>
          </a:p>
        </p:txBody>
      </p:sp>
    </p:spTree>
    <p:extLst>
      <p:ext uri="{BB962C8B-B14F-4D97-AF65-F5344CB8AC3E}">
        <p14:creationId xmlns:p14="http://schemas.microsoft.com/office/powerpoint/2010/main" val="312199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spcAft>
                <a:spcPct val="0"/>
              </a:spcAft>
              <a:buFontTx/>
              <a:buNone/>
              <a:defRPr sz="1200" b="0" baseline="0">
                <a:latin typeface="Arial"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spcAft>
                <a:spcPct val="0"/>
              </a:spcAft>
              <a:buFontTx/>
              <a:buNone/>
              <a:defRPr sz="1200" b="0" baseline="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0"/>
              </a:spcBef>
              <a:spcAft>
                <a:spcPct val="0"/>
              </a:spcAft>
              <a:buFontTx/>
              <a:buNone/>
              <a:defRPr sz="1200" b="0" baseline="0">
                <a:latin typeface="Arial"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spcAft>
                <a:spcPct val="0"/>
              </a:spcAft>
              <a:buFontTx/>
              <a:buNone/>
              <a:defRPr sz="1200" b="0" baseline="0">
                <a:latin typeface="Arial" charset="0"/>
              </a:defRPr>
            </a:lvl1pPr>
          </a:lstStyle>
          <a:p>
            <a:fld id="{FE31B2CF-CF8A-4DB8-B24F-091AAEDF6E1B}" type="slidenum">
              <a:rPr lang="en-US"/>
              <a:pPr/>
              <a:t>‹#›</a:t>
            </a:fld>
            <a:endParaRPr lang="en-US"/>
          </a:p>
        </p:txBody>
      </p:sp>
    </p:spTree>
    <p:extLst>
      <p:ext uri="{BB962C8B-B14F-4D97-AF65-F5344CB8AC3E}">
        <p14:creationId xmlns:p14="http://schemas.microsoft.com/office/powerpoint/2010/main" val="3835796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Century Gothic" pitchFamily="34" charset="0"/>
        <a:ea typeface="ＭＳ Ｐゴシック" charset="-128"/>
        <a:cs typeface="+mn-cs"/>
      </a:defRPr>
    </a:lvl1pPr>
    <a:lvl2pPr marL="457200" algn="l" rtl="0" fontAlgn="base">
      <a:spcBef>
        <a:spcPct val="30000"/>
      </a:spcBef>
      <a:spcAft>
        <a:spcPct val="0"/>
      </a:spcAft>
      <a:defRPr sz="1000" kern="1200">
        <a:solidFill>
          <a:schemeClr val="tx1"/>
        </a:solidFill>
        <a:latin typeface="Century Gothic" pitchFamily="34" charset="0"/>
        <a:ea typeface="ＭＳ Ｐゴシック" charset="-128"/>
        <a:cs typeface="+mn-cs"/>
      </a:defRPr>
    </a:lvl2pPr>
    <a:lvl3pPr marL="914400" algn="l" rtl="0" fontAlgn="base">
      <a:spcBef>
        <a:spcPct val="30000"/>
      </a:spcBef>
      <a:spcAft>
        <a:spcPct val="0"/>
      </a:spcAft>
      <a:defRPr sz="1000" kern="1200">
        <a:solidFill>
          <a:schemeClr val="tx1"/>
        </a:solidFill>
        <a:latin typeface="Century Gothic" pitchFamily="34" charset="0"/>
        <a:ea typeface="ＭＳ Ｐゴシック" charset="-128"/>
        <a:cs typeface="+mn-cs"/>
      </a:defRPr>
    </a:lvl3pPr>
    <a:lvl4pPr marL="1371600" algn="l" rtl="0" fontAlgn="base">
      <a:spcBef>
        <a:spcPct val="30000"/>
      </a:spcBef>
      <a:spcAft>
        <a:spcPct val="0"/>
      </a:spcAft>
      <a:defRPr sz="1000" kern="1200">
        <a:solidFill>
          <a:schemeClr val="tx1"/>
        </a:solidFill>
        <a:latin typeface="Century Gothic" pitchFamily="34" charset="0"/>
        <a:ea typeface="ＭＳ Ｐゴシック" charset="-128"/>
        <a:cs typeface="+mn-cs"/>
      </a:defRPr>
    </a:lvl4pPr>
    <a:lvl5pPr marL="1828800" algn="l" rtl="0" fontAlgn="base">
      <a:spcBef>
        <a:spcPct val="30000"/>
      </a:spcBef>
      <a:spcAft>
        <a:spcPct val="0"/>
      </a:spcAft>
      <a:defRPr sz="1000" kern="1200">
        <a:solidFill>
          <a:schemeClr val="tx1"/>
        </a:solidFill>
        <a:latin typeface="Century Gothic"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AFCF0-EC27-4697-B51C-87558F244A95}" type="slidenum">
              <a:rPr lang="en-US"/>
              <a:pPr/>
              <a:t>1</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60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17F07-4CA4-4ADC-8026-4EC8C0E57419}" type="slidenum">
              <a:rPr lang="en-US"/>
              <a:pPr/>
              <a:t>10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dirty="0" smtClean="0"/>
              <a:t>Additionally, though incomplete, the results we</a:t>
            </a:r>
            <a:r>
              <a:rPr lang="en-US" baseline="0" dirty="0" smtClean="0"/>
              <a:t> had and used still told us a lot.   Some gave us important data to contribute to decision points and strategic decisions, some pointed to the need for more information about measurement and evidence (why didn’t we have more to show for areas we know are critical?).   We are also able to look at massive numbers of program indicators and figure out how we can improve here.   Maybe not a small set of standard/common indicators, but certainly plenty of room for improvement.    Finally, we could really examine again our Mission Statement, and discuss whether this is all still fully representative of it.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17F07-4CA4-4ADC-8026-4EC8C0E57419}" type="slidenum">
              <a:rPr lang="en-US"/>
              <a:pPr/>
              <a:t>11</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dirty="0" smtClean="0"/>
              <a:t>Here’s our general timeline</a:t>
            </a:r>
            <a:r>
              <a:rPr lang="en-US" baseline="0" dirty="0" smtClean="0"/>
              <a:t>.   Note that the inclusion of 2007 here is just a decision point, late in the year.   And 2012 hasn’t happened!   So this has really been four good years in the making…</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B9F6-FF68-499D-9390-C4DA16753B3A}" type="slidenum">
              <a:rPr lang="en-US"/>
              <a:pPr/>
              <a:t>12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dirty="0" smtClean="0"/>
              <a:t>How we did</a:t>
            </a:r>
            <a:r>
              <a:rPr lang="en-US" baseline="0" dirty="0" smtClean="0"/>
              <a:t> this is</a:t>
            </a:r>
            <a:r>
              <a:rPr lang="en-US" dirty="0" smtClean="0"/>
              <a:t> less important, because each agency will chart its own path, BUT these are a few things we maybe didn’t plan to begin with</a:t>
            </a:r>
            <a:r>
              <a:rPr lang="en-US" baseline="0" dirty="0" smtClean="0"/>
              <a:t> but that looking back, we think made a difference.</a:t>
            </a:r>
          </a:p>
          <a:p>
            <a:endParaRPr lang="en-US" baseline="0" dirty="0" smtClean="0"/>
          </a:p>
          <a:p>
            <a:r>
              <a:rPr lang="en-US" baseline="0" dirty="0" smtClean="0"/>
              <a:t>Focus early on what you’re taking on – there are so many different things we might be in need of measuring – so many aspects of quality or operations or impact.   We decided early to stick to the mission, and to stick to programmatic results and impact – not operational questions about efficiency or adherence to standards or financial merit or do no harm frameworks.  We said ‘let’s do this first,’ and then see what’s to come.   And other things are coming about – development of a dashboard of key operational indicators, new program management standards, etc.   But we’ve avoided getting entangled in too many other questions.</a:t>
            </a:r>
          </a:p>
          <a:p>
            <a:endParaRPr lang="en-US" baseline="0" dirty="0" smtClean="0"/>
          </a:p>
          <a:p>
            <a:r>
              <a:rPr lang="en-US" baseline="0" dirty="0" smtClean="0"/>
              <a:t>The other focus was on using this as a performance improvement tool – not PR.  It’s not just about </a:t>
            </a:r>
            <a:r>
              <a:rPr lang="en-US" b="1" baseline="0" dirty="0" smtClean="0"/>
              <a:t>showing</a:t>
            </a:r>
            <a:r>
              <a:rPr lang="en-US" baseline="0" dirty="0" smtClean="0"/>
              <a:t> how great we are, but </a:t>
            </a:r>
            <a:r>
              <a:rPr lang="en-US" b="1" baseline="0" dirty="0" smtClean="0"/>
              <a:t>knowing </a:t>
            </a:r>
            <a:r>
              <a:rPr lang="en-US" b="0" baseline="0" dirty="0" smtClean="0"/>
              <a:t>how great we are, if we are, and where we can improve.   People didn’t believe this at first and thougt it was really a ploy for senior leaders to have more stats to throw around capitol hill, or for the web developers to have more material – or for us to write better proposals.   That’s all very possibly an outcome.   But it’s not the goal.</a:t>
            </a:r>
            <a:endParaRPr lang="en-US" b="1" baseline="0" dirty="0" smtClean="0"/>
          </a:p>
          <a:p>
            <a:endParaRPr lang="en-US" baseline="0" dirty="0" smtClean="0"/>
          </a:p>
          <a:p>
            <a:pPr marL="285750" indent="-285750">
              <a:buFont typeface="+mj-lt"/>
              <a:buAutoNum type="arabicPeriod"/>
            </a:pPr>
            <a:r>
              <a:rPr lang="en-US" sz="1000" b="0" baseline="0" dirty="0" smtClean="0"/>
              <a:t>Start with a genuine interest in learning – responding to internal questions – but let the process evolve and take you in unexpected directions</a:t>
            </a:r>
            <a:endParaRPr lang="en-US" sz="1000" b="0" i="1" baseline="0" dirty="0" smtClean="0"/>
          </a:p>
          <a:p>
            <a:pPr marL="285750" indent="-285750">
              <a:buFont typeface="+mj-lt"/>
              <a:buAutoNum type="arabicPeriod"/>
            </a:pPr>
            <a:r>
              <a:rPr lang="en-US" sz="1000" b="0" baseline="0" dirty="0" smtClean="0"/>
              <a:t>Focus on </a:t>
            </a:r>
            <a:r>
              <a:rPr lang="en-US" sz="1000" b="0" i="1" baseline="0" dirty="0" smtClean="0"/>
              <a:t>use</a:t>
            </a:r>
            <a:r>
              <a:rPr lang="en-US" sz="1000" b="0" baseline="0" dirty="0" smtClean="0"/>
              <a:t> – but consider different stakeholders (HQ vs field vs external) – we understood senior leaders’ desire for information, but had to convince others it wasn’t just for show – not for PR, but for real learning</a:t>
            </a:r>
          </a:p>
          <a:p>
            <a:pPr marL="285750" indent="-285750">
              <a:buFont typeface="+mj-lt"/>
              <a:buAutoNum type="arabicPeriod"/>
            </a:pPr>
            <a:r>
              <a:rPr lang="en-US" sz="1000" b="0" baseline="0" dirty="0" smtClean="0"/>
              <a:t>Use ‘mandate’ to compel, but only in the short-tem – connect to real use as soon as you can – that’s where it will take root.   I could show you more and more slides of the different uses that have been identified by the field and by other agency leaders for the process and for the results, but that would take too much time.</a:t>
            </a:r>
          </a:p>
          <a:p>
            <a:pPr marL="285750" indent="-285750">
              <a:buFont typeface="+mj-lt"/>
              <a:buAutoNum type="arabicPeriod"/>
            </a:pPr>
            <a:r>
              <a:rPr lang="en-US" sz="1000" b="0" baseline="0" dirty="0" smtClean="0"/>
              <a:t>Be prepared to be uncomfortable – </a:t>
            </a:r>
            <a:r>
              <a:rPr lang="en-US" sz="1000" b="1" baseline="0" dirty="0" smtClean="0"/>
              <a:t>figuratively</a:t>
            </a:r>
            <a:r>
              <a:rPr lang="en-US" sz="1000" b="0" baseline="0" dirty="0" smtClean="0"/>
              <a:t> (lots of tough questions and challenges – we opted to accept them openly and admit that we shared those same doubts and concerns – but were hopeful that we could overcome them) and literally.   Being in Portland, we have some terrible time zone conversions and middle of the night conference calls and trainings, but we must stay focused on the field and what works for them.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as we started</a:t>
            </a:r>
            <a:r>
              <a:rPr lang="en-US" baseline="0" dirty="0" smtClean="0"/>
              <a:t> with those universal questions, it got me thinking and realizing that e</a:t>
            </a:r>
            <a:r>
              <a:rPr lang="en-US" dirty="0" smtClean="0"/>
              <a:t>ven organizations can have an existential crisis and want</a:t>
            </a:r>
            <a:r>
              <a:rPr lang="en-US" baseline="0" dirty="0" smtClean="0"/>
              <a:t> to know ‘what does it all mean – why am I here?’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when</a:t>
            </a:r>
            <a:r>
              <a:rPr lang="en-US" baseline="0" dirty="0" smtClean="0"/>
              <a:t> you have that crisis moment, my recommendation is to welcome and embrace it.  And try to answer the questions you think you’re asking.   You may not find the answers  you thought you were looking for</a:t>
            </a:r>
            <a:r>
              <a:rPr lang="en-US" baseline="0" smtClean="0"/>
              <a:t>, but, in the words of the Rolling Stones, you just might find, you get what you need.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FE520E-D999-495D-A931-CFE4DCFB296C}" type="slidenum">
              <a:rPr lang="en-US" smtClean="0"/>
              <a:t>13</a:t>
            </a:fld>
            <a:endParaRPr lang="en-US"/>
          </a:p>
        </p:txBody>
      </p:sp>
    </p:spTree>
    <p:extLst>
      <p:ext uri="{BB962C8B-B14F-4D97-AF65-F5344CB8AC3E}">
        <p14:creationId xmlns:p14="http://schemas.microsoft.com/office/powerpoint/2010/main" val="148327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B9F6-FF68-499D-9390-C4DA16753B3A}" type="slidenum">
              <a:rPr lang="en-US"/>
              <a:pPr/>
              <a:t>14</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marL="0" indent="0">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B9F6-FF68-499D-9390-C4DA16753B3A}" type="slidenum">
              <a:rPr lang="en-US"/>
              <a:pPr/>
              <a:t>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600" kern="1200" dirty="0" smtClean="0">
              <a:solidFill>
                <a:schemeClr val="tx1"/>
              </a:solidFill>
              <a:effectLst/>
              <a:latin typeface="Century Gothic" pitchFamily="34" charset="0"/>
              <a:ea typeface="ＭＳ Ｐゴシック" charset="-128"/>
              <a:cs typeface="+mn-cs"/>
            </a:endParaRPr>
          </a:p>
          <a:p>
            <a:r>
              <a:rPr lang="en-US" sz="1600" dirty="0" smtClean="0"/>
              <a:t>Whatever you call it, it’s something like this.  What does it all mean, why am I here, why are we here?</a:t>
            </a:r>
          </a:p>
          <a:p>
            <a:endParaRPr lang="en-US" sz="1600" dirty="0" smtClean="0"/>
          </a:p>
          <a:p>
            <a:r>
              <a:rPr lang="en-US" sz="1600" dirty="0" smtClean="0"/>
              <a:t>How</a:t>
            </a:r>
            <a:r>
              <a:rPr lang="en-US" sz="1600" baseline="0" dirty="0" smtClean="0"/>
              <a:t> many of you have asked this question about your work?  How many of you have been asked to </a:t>
            </a:r>
            <a:r>
              <a:rPr lang="en-US" sz="1600" b="1" baseline="0" dirty="0" smtClean="0"/>
              <a:t>answer</a:t>
            </a:r>
            <a:r>
              <a:rPr lang="en-US" sz="1600" b="0" baseline="0" dirty="0" smtClean="0"/>
              <a:t> that question!   </a:t>
            </a:r>
          </a:p>
          <a:p>
            <a:endParaRPr lang="en-US" sz="1600" b="0" baseline="0" dirty="0" smtClean="0"/>
          </a:p>
          <a:p>
            <a:endParaRPr lang="en-US" sz="1600" baseline="0" dirty="0" smtClean="0"/>
          </a:p>
          <a:p>
            <a:endParaRPr lang="en-US"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5E44E-38B6-4CF9-9296-DC3220427B70}" type="slidenum">
              <a:rPr lang="en-US"/>
              <a:pPr/>
              <a:t>3</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pPr marL="228600" indent="-228600">
              <a:buFont typeface="Arial" pitchFamily="34" charset="0"/>
              <a:buChar char="•"/>
            </a:pPr>
            <a:r>
              <a:rPr lang="en-US" baseline="0" dirty="0" smtClean="0"/>
              <a:t>So this is how we started…</a:t>
            </a:r>
          </a:p>
          <a:p>
            <a:pPr marL="228600" indent="-228600">
              <a:buFont typeface="Arial" pitchFamily="34" charset="0"/>
              <a:buChar char="•"/>
            </a:pPr>
            <a:endParaRPr lang="en-US" baseline="0" dirty="0" smtClean="0"/>
          </a:p>
          <a:p>
            <a:pPr marL="228600" indent="-228600">
              <a:buFont typeface="Arial" pitchFamily="34" charset="0"/>
              <a:buChar char="•"/>
            </a:pPr>
            <a:r>
              <a:rPr lang="en-US" baseline="0" dirty="0" smtClean="0"/>
              <a:t>But most importantly we did what many have done which is to go back to the source - the Mission.   </a:t>
            </a:r>
          </a:p>
          <a:p>
            <a:endParaRPr lang="en-US" baseline="0" dirty="0" smtClean="0"/>
          </a:p>
          <a:p>
            <a:pPr marL="0" indent="0">
              <a:buFont typeface="Arial" pitchFamily="34" charset="0"/>
              <a:buNone/>
            </a:pP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17F07-4CA4-4ADC-8026-4EC8C0E57419}" type="slidenum">
              <a:rPr lang="en-US"/>
              <a:pPr/>
              <a:t>4</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a:t>
            </a:r>
            <a:r>
              <a:rPr lang="en-US" baseline="0" dirty="0" smtClean="0"/>
              <a:t> mission it was clear we neneded to do some defining and clarifying and unifying of those words and that mission - before we could talk about measurement.    </a:t>
            </a:r>
            <a:endParaRPr lang="en-US" dirty="0" smtClean="0"/>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17F07-4CA4-4ADC-8026-4EC8C0E57419}" type="slidenum">
              <a:rPr lang="en-US"/>
              <a:pPr/>
              <a:t>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baseline="0" dirty="0" smtClean="0"/>
              <a:t>So before I get to our next steps, I have to address our challenges.   </a:t>
            </a:r>
          </a:p>
          <a:p>
            <a:endParaRPr lang="en-US" baseline="0" dirty="0" smtClean="0"/>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B9F6-FF68-499D-9390-C4DA16753B3A}" type="slidenum">
              <a:rPr lang="en-US"/>
              <a:pPr/>
              <a:t>6</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dirty="0" smtClean="0"/>
              <a:t>This is the framework of our initiative.   See our accompanying handout, Mission Metrics Overview.</a:t>
            </a:r>
            <a:endParaRPr lang="en-US" baseline="0" dirty="0" smtClean="0"/>
          </a:p>
          <a:p>
            <a:r>
              <a:rPr lang="en-US" baseline="0" dirty="0" smtClean="0"/>
              <a:t>You don’t have to read the narrative part, but if you look at page 2, you will see our mission statement., you will see we started first with definitions of the Mission’s key terms  (just look at secure, productive and just for now – the other three came later).</a:t>
            </a:r>
          </a:p>
          <a:p>
            <a:r>
              <a:rPr lang="en-US" baseline="0" dirty="0" smtClean="0"/>
              <a:t>Then we developed what we call Themes (facets of each term) – the first three themes relate to Secure, the next three to Productive, and the last 4 to Just.   So for example, in further defining the facets of a </a:t>
            </a:r>
            <a:r>
              <a:rPr lang="en-US" b="1" baseline="0" dirty="0" smtClean="0"/>
              <a:t>secure</a:t>
            </a:r>
            <a:r>
              <a:rPr lang="en-US" baseline="0" dirty="0" smtClean="0"/>
              <a:t> community (one free from danger, fear loss or pain), we keyed in on meeting basic needs in emergency situatoins, building community reslilience to disasters, and what communities need to be healthy.   Beyond that, </a:t>
            </a:r>
            <a:r>
              <a:rPr lang="en-US" b="1" baseline="0" dirty="0" smtClean="0"/>
              <a:t>Productive</a:t>
            </a:r>
            <a:r>
              <a:rPr lang="en-US" baseline="0" dirty="0" smtClean="0"/>
              <a:t> communities need to prosper at a household level, commuities need the tools and understanding to lead development responsibility and sustainably, and markets need to improve and function to benefit the poor.  </a:t>
            </a:r>
            <a:r>
              <a:rPr lang="en-US" b="1" baseline="0" dirty="0" smtClean="0"/>
              <a:t>Just</a:t>
            </a:r>
            <a:r>
              <a:rPr lang="en-US" baseline="0" dirty="0" smtClean="0"/>
              <a:t> communities are about participation, conflict, governance, and relationships between public, private and civil society sectors.</a:t>
            </a:r>
          </a:p>
          <a:p>
            <a:r>
              <a:rPr lang="en-US" baseline="0" dirty="0" smtClean="0"/>
              <a:t>Then we needed indicators to measure them.   Now, these are not indicators that are measured directly – in addition to oprogram indicators and measurements, but are more like buckets, baskets, categories, headings of indnicators against.  Program indicators are then aligned with one or more of these, and reported against them..   </a:t>
            </a:r>
          </a:p>
          <a:p>
            <a:endParaRPr lang="en-US" baseline="0" dirty="0" smtClean="0"/>
          </a:p>
          <a:p>
            <a:r>
              <a:rPr lang="en-US" baseline="0" dirty="0" smtClean="0"/>
              <a:t>A few other points about these indicators:   We don’t align every program indicator – only the ones that relate to these Mission Indicator categories, and that speak meaningfully to the intended outcomes.   There is a mix of outputs and outcomes.   There is room for qualitative as well as quantitative data.    We encourage the use of standard indicators (and provide a list to select from in the data system), but these are not required – people can use the Standard Indicators, create a Custom Program Indicator, or use the language of the Mission Indicator as a vague reference or placeholder for something they expect to report later.   Consequently, there is room for (and encouragement for the consideration of…) unintended outcomes.</a:t>
            </a:r>
          </a:p>
          <a:p>
            <a:pPr marL="0" indent="0">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B9F6-FF68-499D-9390-C4DA16753B3A}" type="slidenum">
              <a:rPr lang="en-US"/>
              <a:pPr/>
              <a:t>7</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How does it work?   So here I have a Mission Indicator 3.2 – Improved Health.   So that’s not what I measure directly, I have program indicators that fall into this category.   They are ‘aligned’ with this MI, and then reported against it.   They may be from the same program/grant, or from different grants and different countries.   In our 2010 dataset, we had as many as 82 different program indicators for a single Mission Indicator.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Now some program indicators might align with more than one Mission Indicator.   For example, ‘government health facilities improving’ is about improved health, as well as improved governance – helping improve government staff or institutions.   So this is also linked to the MI, which also has other program indicators.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B9F6-FF68-499D-9390-C4DA16753B3A}" type="slidenum">
              <a:rPr lang="en-US"/>
              <a:pPr/>
              <a:t>8</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So what do we do with all these results?   We can aggregate to a certain level.   See the language of the Mission Indicator?   Number and percentage of households.    The number for this is 26,355.   The percentage is 54% - that’s out of programs aligning with this indicator – not out of everyone served.   So we get a top level analysis of results and success.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We can also get some organizational descriptive analysis – how many countries and how many programs were reporting against this mission indicator – the distribution and usage of these indicators across the agency has been of particular interest and utility to us – where are we focusing our </a:t>
            </a:r>
            <a:r>
              <a:rPr lang="en-US" sz="1600" i="1" baseline="0" dirty="0" smtClean="0"/>
              <a:t>measurement</a:t>
            </a:r>
            <a:r>
              <a:rPr lang="en-US" sz="1600" i="0" baseline="0" dirty="0" smtClean="0"/>
              <a:t> (if not the programming – sometimes there is a difference)</a:t>
            </a:r>
            <a:r>
              <a:rPr lang="en-US" sz="1600"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baseline="0" dirty="0" smtClean="0"/>
              <a:t>Beyond the number and percentage of households, now to know what that really looks like, we have to drill down into the specific program results.   Here I’ve done another subaggregation of households participating in loan and savings programs, and the average loan amount, plus a couple of program specific results – increased production, increased sales.    But we also have a couple of specific program results, which is where the the real truth of measurement results lies, and where we can look for what’s working and what’s not.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17F07-4CA4-4ADC-8026-4EC8C0E57419}" type="slidenum">
              <a:rPr lang="en-US"/>
              <a:pPr/>
              <a:t>9</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dirty="0" smtClean="0"/>
              <a:t>As a result of the 2010 data collection process, we focused on a couple</a:t>
            </a:r>
            <a:r>
              <a:rPr lang="en-US" baseline="0" dirty="0" smtClean="0"/>
              <a:t> of main areas.   First, this served as an agency-wide Data Quality Audit for us and gave us a level of understanding about measurement and results we would never otherwise have been able to have.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7A22A0-9185-4D77-B02E-F4DED543CFE3}" type="slidenum">
              <a:rPr lang="en-US"/>
              <a:pPr/>
              <a:t>‹#›</a:t>
            </a:fld>
            <a:endParaRPr lang="en-US"/>
          </a:p>
        </p:txBody>
      </p:sp>
    </p:spTree>
    <p:extLst>
      <p:ext uri="{BB962C8B-B14F-4D97-AF65-F5344CB8AC3E}">
        <p14:creationId xmlns:p14="http://schemas.microsoft.com/office/powerpoint/2010/main" val="517676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BAC99-E485-48F1-B5B4-C4EEC4750116}" type="slidenum">
              <a:rPr lang="en-US"/>
              <a:pPr/>
              <a:t>‹#›</a:t>
            </a:fld>
            <a:endParaRPr lang="en-US"/>
          </a:p>
        </p:txBody>
      </p:sp>
    </p:spTree>
    <p:extLst>
      <p:ext uri="{BB962C8B-B14F-4D97-AF65-F5344CB8AC3E}">
        <p14:creationId xmlns:p14="http://schemas.microsoft.com/office/powerpoint/2010/main" val="337496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F8EEEF-B939-476C-90E5-A7FADD3F17E9}" type="slidenum">
              <a:rPr lang="en-US"/>
              <a:pPr/>
              <a:t>‹#›</a:t>
            </a:fld>
            <a:endParaRPr lang="en-US"/>
          </a:p>
        </p:txBody>
      </p:sp>
    </p:spTree>
    <p:extLst>
      <p:ext uri="{BB962C8B-B14F-4D97-AF65-F5344CB8AC3E}">
        <p14:creationId xmlns:p14="http://schemas.microsoft.com/office/powerpoint/2010/main" val="125701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426191-79CA-4E50-89A8-55C436FE3277}" type="slidenum">
              <a:rPr lang="en-US"/>
              <a:pPr/>
              <a:t>‹#›</a:t>
            </a:fld>
            <a:endParaRPr lang="en-US"/>
          </a:p>
        </p:txBody>
      </p:sp>
    </p:spTree>
    <p:extLst>
      <p:ext uri="{BB962C8B-B14F-4D97-AF65-F5344CB8AC3E}">
        <p14:creationId xmlns:p14="http://schemas.microsoft.com/office/powerpoint/2010/main" val="655243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F1EB4-C5E8-4781-B81C-3A0E6F73D54E}" type="slidenum">
              <a:rPr lang="en-US"/>
              <a:pPr/>
              <a:t>‹#›</a:t>
            </a:fld>
            <a:endParaRPr lang="en-US"/>
          </a:p>
        </p:txBody>
      </p:sp>
    </p:spTree>
    <p:extLst>
      <p:ext uri="{BB962C8B-B14F-4D97-AF65-F5344CB8AC3E}">
        <p14:creationId xmlns:p14="http://schemas.microsoft.com/office/powerpoint/2010/main" val="398140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2BC78E-1E49-4097-9AA6-1C0731B94480}" type="slidenum">
              <a:rPr lang="en-US"/>
              <a:pPr/>
              <a:t>‹#›</a:t>
            </a:fld>
            <a:endParaRPr lang="en-US"/>
          </a:p>
        </p:txBody>
      </p:sp>
    </p:spTree>
    <p:extLst>
      <p:ext uri="{BB962C8B-B14F-4D97-AF65-F5344CB8AC3E}">
        <p14:creationId xmlns:p14="http://schemas.microsoft.com/office/powerpoint/2010/main" val="356191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A29F26-FEF8-497D-A387-6BD8B00F78DA}" type="slidenum">
              <a:rPr lang="en-US"/>
              <a:pPr/>
              <a:t>‹#›</a:t>
            </a:fld>
            <a:endParaRPr lang="en-US"/>
          </a:p>
        </p:txBody>
      </p:sp>
    </p:spTree>
    <p:extLst>
      <p:ext uri="{BB962C8B-B14F-4D97-AF65-F5344CB8AC3E}">
        <p14:creationId xmlns:p14="http://schemas.microsoft.com/office/powerpoint/2010/main" val="71041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285880-A64A-47BF-B4CD-111E03DB86D2}" type="slidenum">
              <a:rPr lang="en-US"/>
              <a:pPr/>
              <a:t>‹#›</a:t>
            </a:fld>
            <a:endParaRPr lang="en-US"/>
          </a:p>
        </p:txBody>
      </p:sp>
    </p:spTree>
    <p:extLst>
      <p:ext uri="{BB962C8B-B14F-4D97-AF65-F5344CB8AC3E}">
        <p14:creationId xmlns:p14="http://schemas.microsoft.com/office/powerpoint/2010/main" val="196701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5CD926-CA2B-4712-B5F3-76E4E5B114B7}" type="slidenum">
              <a:rPr lang="en-US"/>
              <a:pPr/>
              <a:t>‹#›</a:t>
            </a:fld>
            <a:endParaRPr lang="en-US"/>
          </a:p>
        </p:txBody>
      </p:sp>
    </p:spTree>
    <p:extLst>
      <p:ext uri="{BB962C8B-B14F-4D97-AF65-F5344CB8AC3E}">
        <p14:creationId xmlns:p14="http://schemas.microsoft.com/office/powerpoint/2010/main" val="102390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8C72B8-9ED9-41A4-B7F4-92DE8C59494D}" type="slidenum">
              <a:rPr lang="en-US"/>
              <a:pPr/>
              <a:t>‹#›</a:t>
            </a:fld>
            <a:endParaRPr lang="en-US"/>
          </a:p>
        </p:txBody>
      </p:sp>
    </p:spTree>
    <p:extLst>
      <p:ext uri="{BB962C8B-B14F-4D97-AF65-F5344CB8AC3E}">
        <p14:creationId xmlns:p14="http://schemas.microsoft.com/office/powerpoint/2010/main" val="313986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499A3E-1570-48F3-8A7F-B509D0817AEE}" type="slidenum">
              <a:rPr lang="en-US"/>
              <a:pPr/>
              <a:t>‹#›</a:t>
            </a:fld>
            <a:endParaRPr lang="en-US"/>
          </a:p>
        </p:txBody>
      </p:sp>
    </p:spTree>
    <p:extLst>
      <p:ext uri="{BB962C8B-B14F-4D97-AF65-F5344CB8AC3E}">
        <p14:creationId xmlns:p14="http://schemas.microsoft.com/office/powerpoint/2010/main" val="378325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spcAft>
                <a:spcPct val="0"/>
              </a:spcAft>
              <a:buFontTx/>
              <a:buNone/>
              <a:defRPr b="0" baseline="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0"/>
              </a:spcBef>
              <a:spcAft>
                <a:spcPct val="0"/>
              </a:spcAft>
              <a:buFontTx/>
              <a:buNone/>
              <a:defRPr b="0" baseline="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spcAft>
                <a:spcPct val="0"/>
              </a:spcAft>
              <a:buFontTx/>
              <a:buNone/>
              <a:defRPr b="0" baseline="0">
                <a:latin typeface="+mn-lt"/>
              </a:defRPr>
            </a:lvl1pPr>
          </a:lstStyle>
          <a:p>
            <a:fld id="{366989B0-A147-41C3-918C-467B484091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15.jpeg"/><Relationship Id="rId12"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gshanks@mercycorps.org" TargetMode="External"/><Relationship Id="rId4" Type="http://schemas.openxmlformats.org/officeDocument/2006/relationships/hyperlink" Target="mailto:bwillett@mercycorp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690563"/>
            <a:ext cx="9144000" cy="5456237"/>
          </a:xfrm>
          <a:prstGeom prst="rect">
            <a:avLst/>
          </a:prstGeom>
          <a:solidFill>
            <a:srgbClr val="E9E5CA">
              <a:alpha val="50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0"/>
              </a:spcBef>
              <a:spcAft>
                <a:spcPct val="0"/>
              </a:spcAft>
              <a:buFontTx/>
              <a:buNone/>
            </a:pPr>
            <a:r>
              <a:rPr lang="en-US" sz="2400" b="0">
                <a:latin typeface="Arial" charset="0"/>
              </a:rPr>
              <a:t>35</a:t>
            </a:r>
          </a:p>
        </p:txBody>
      </p:sp>
      <p:sp>
        <p:nvSpPr>
          <p:cNvPr id="196611" name="Rectangle 3"/>
          <p:cNvSpPr>
            <a:spLocks noChangeArrowheads="1"/>
          </p:cNvSpPr>
          <p:nvPr/>
        </p:nvSpPr>
        <p:spPr bwMode="auto">
          <a:xfrm>
            <a:off x="0" y="2057400"/>
            <a:ext cx="9144000" cy="23622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6612" name="Rectangle 4"/>
          <p:cNvSpPr>
            <a:spLocks noChangeArrowheads="1"/>
          </p:cNvSpPr>
          <p:nvPr/>
        </p:nvSpPr>
        <p:spPr bwMode="auto">
          <a:xfrm>
            <a:off x="0" y="2209800"/>
            <a:ext cx="9144000" cy="20574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6613" name="Rectangle 5"/>
          <p:cNvSpPr>
            <a:spLocks noGrp="1" noChangeArrowheads="1"/>
          </p:cNvSpPr>
          <p:nvPr>
            <p:ph type="ctrTitle"/>
          </p:nvPr>
        </p:nvSpPr>
        <p:spPr>
          <a:xfrm>
            <a:off x="2819400" y="2667000"/>
            <a:ext cx="6248400" cy="1143000"/>
          </a:xfrm>
        </p:spPr>
        <p:txBody>
          <a:bodyPr/>
          <a:lstStyle/>
          <a:p>
            <a:r>
              <a:rPr lang="en-US" sz="2800" dirty="0">
                <a:solidFill>
                  <a:schemeClr val="bg1"/>
                </a:solidFill>
                <a:latin typeface="Century Gothic" pitchFamily="34" charset="0"/>
              </a:rPr>
              <a:t>Mission Metrics: </a:t>
            </a:r>
            <a:r>
              <a:rPr lang="en-US" sz="2800" dirty="0" smtClean="0">
                <a:solidFill>
                  <a:schemeClr val="bg1"/>
                </a:solidFill>
                <a:latin typeface="Century Gothic" pitchFamily="34" charset="0"/>
              </a:rPr>
              <a:t/>
            </a:r>
            <a:br>
              <a:rPr lang="en-US" sz="2800" dirty="0" smtClean="0">
                <a:solidFill>
                  <a:schemeClr val="bg1"/>
                </a:solidFill>
                <a:latin typeface="Century Gothic" pitchFamily="34" charset="0"/>
              </a:rPr>
            </a:br>
            <a:r>
              <a:rPr lang="en-US" sz="2800" dirty="0" smtClean="0">
                <a:solidFill>
                  <a:schemeClr val="bg1"/>
                </a:solidFill>
                <a:latin typeface="Century Gothic" pitchFamily="34" charset="0"/>
              </a:rPr>
              <a:t>One </a:t>
            </a:r>
            <a:r>
              <a:rPr lang="en-US" sz="2800" dirty="0">
                <a:solidFill>
                  <a:schemeClr val="bg1"/>
                </a:solidFill>
                <a:latin typeface="Century Gothic" pitchFamily="34" charset="0"/>
              </a:rPr>
              <a:t>Agency's Effort to Capture Mission Level Results</a:t>
            </a:r>
            <a:endParaRPr lang="en-US" sz="3200" dirty="0">
              <a:solidFill>
                <a:schemeClr val="bg1"/>
              </a:solidFill>
              <a:latin typeface="Century Gothic" pitchFamily="34" charset="0"/>
            </a:endParaRPr>
          </a:p>
        </p:txBody>
      </p:sp>
      <p:pic>
        <p:nvPicPr>
          <p:cNvPr id="196614" name="Picture 6"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941388"/>
            <a:ext cx="2703513" cy="9636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iraq-2004-cnelson-000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3" r="7457" b="4259"/>
          <a:stretch/>
        </p:blipFill>
        <p:spPr bwMode="auto">
          <a:xfrm>
            <a:off x="0" y="2209800"/>
            <a:ext cx="2679699"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257801"/>
            <a:ext cx="6858000" cy="889987"/>
          </a:xfrm>
          <a:prstGeom prst="rect">
            <a:avLst/>
          </a:prstGeom>
          <a:noFill/>
        </p:spPr>
        <p:txBody>
          <a:bodyPr wrap="square" rtlCol="0">
            <a:spAutoFit/>
          </a:bodyPr>
          <a:lstStyle/>
          <a:p>
            <a:pPr>
              <a:buNone/>
            </a:pPr>
            <a:r>
              <a:rPr lang="en-US" sz="3200" b="0" dirty="0" smtClean="0"/>
              <a:t>Barbara Willett, Senior Technical Advisor – DM&amp;E</a:t>
            </a:r>
          </a:p>
          <a:p>
            <a:pPr>
              <a:buNone/>
            </a:pPr>
            <a:endParaRPr lang="en-US" sz="32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228600" y="685800"/>
            <a:ext cx="84582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0480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010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04808" name="Text Box 8"/>
          <p:cNvSpPr txBox="1">
            <a:spLocks noChangeArrowheads="1"/>
          </p:cNvSpPr>
          <p:nvPr/>
        </p:nvSpPr>
        <p:spPr bwMode="auto">
          <a:xfrm>
            <a:off x="265890" y="2057400"/>
            <a:ext cx="8420910" cy="4062413"/>
          </a:xfrm>
          <a:prstGeom prst="rect">
            <a:avLst/>
          </a:prstGeom>
          <a:solidFill>
            <a:srgbClr val="E9E5CA"/>
          </a:solidFill>
          <a:ln>
            <a:noFill/>
          </a:ln>
          <a:extLst/>
        </p:spPr>
        <p:txBody>
          <a:bodyPr lIns="182880"/>
          <a:lstStyle>
            <a:lvl1pPr marL="228600" indent="-228600">
              <a:spcBef>
                <a:spcPct val="0"/>
              </a:spcBef>
              <a:spcAft>
                <a:spcPct val="0"/>
              </a:spcAft>
              <a:defRPr sz="2400">
                <a:solidFill>
                  <a:schemeClr val="tx1"/>
                </a:solidFill>
                <a:latin typeface="Arial" charset="0"/>
                <a:ea typeface="ＭＳ Ｐゴシック" charset="-128"/>
              </a:defRPr>
            </a:lvl1pPr>
            <a:lvl2pPr marL="571500">
              <a:spcBef>
                <a:spcPct val="0"/>
              </a:spcBef>
              <a:spcAft>
                <a:spcPct val="0"/>
              </a:spcAft>
              <a:defRPr sz="2400">
                <a:solidFill>
                  <a:schemeClr val="tx1"/>
                </a:solidFill>
                <a:latin typeface="Arial" charset="0"/>
                <a:ea typeface="ＭＳ Ｐゴシック" charset="-128"/>
              </a:defRPr>
            </a:lvl2pPr>
            <a:lvl3pPr>
              <a:spcBef>
                <a:spcPct val="0"/>
              </a:spcBef>
              <a:spcAft>
                <a:spcPct val="0"/>
              </a:spcAft>
              <a:defRPr sz="2400">
                <a:solidFill>
                  <a:schemeClr val="tx1"/>
                </a:solidFill>
                <a:latin typeface="Arial" charset="0"/>
                <a:ea typeface="ＭＳ Ｐゴシック" charset="-128"/>
              </a:defRPr>
            </a:lvl3pPr>
            <a:lvl4pPr>
              <a:spcBef>
                <a:spcPct val="0"/>
              </a:spcBef>
              <a:spcAft>
                <a:spcPct val="0"/>
              </a:spcAft>
              <a:defRPr sz="2400">
                <a:solidFill>
                  <a:schemeClr val="tx1"/>
                </a:solidFill>
                <a:latin typeface="Arial" charset="0"/>
                <a:ea typeface="ＭＳ Ｐゴシック" charset="-128"/>
              </a:defRPr>
            </a:lvl4pPr>
            <a:lvl5pPr>
              <a:spcBef>
                <a:spcPct val="0"/>
              </a:spcBef>
              <a:spcAft>
                <a:spcPct val="0"/>
              </a:spcAft>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50000"/>
              </a:lnSpc>
              <a:spcBef>
                <a:spcPts val="600"/>
              </a:spcBef>
              <a:spcAft>
                <a:spcPts val="600"/>
              </a:spcAft>
            </a:pPr>
            <a:endParaRPr lang="en-US" sz="2800" baseline="0" dirty="0" smtClean="0">
              <a:solidFill>
                <a:schemeClr val="bg1"/>
              </a:solidFill>
              <a:latin typeface="Century Gothic" pitchFamily="34" charset="0"/>
            </a:endParaRPr>
          </a:p>
        </p:txBody>
      </p:sp>
      <p:sp>
        <p:nvSpPr>
          <p:cNvPr id="12" name="Rectangle 6"/>
          <p:cNvSpPr>
            <a:spLocks noChangeArrowheads="1"/>
          </p:cNvSpPr>
          <p:nvPr/>
        </p:nvSpPr>
        <p:spPr bwMode="auto">
          <a:xfrm>
            <a:off x="3810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None/>
            </a:pPr>
            <a:r>
              <a:rPr lang="en-US" sz="2000" b="0" baseline="0" dirty="0">
                <a:solidFill>
                  <a:srgbClr val="E9E5CA"/>
                </a:solidFill>
              </a:rPr>
              <a:t>Mission Metrics:   Capturing Mission-Level Results</a:t>
            </a:r>
          </a:p>
          <a:p>
            <a:pPr eaLnBrk="1" hangingPunct="1">
              <a:spcBef>
                <a:spcPct val="0"/>
              </a:spcBef>
              <a:spcAft>
                <a:spcPct val="0"/>
              </a:spcAft>
              <a:buFontTx/>
              <a:buNone/>
            </a:pPr>
            <a:endParaRPr lang="en-US" sz="2000" b="0" baseline="0" dirty="0">
              <a:solidFill>
                <a:srgbClr val="E9E5CA"/>
              </a:solidFill>
            </a:endParaRPr>
          </a:p>
        </p:txBody>
      </p:sp>
      <p:sp>
        <p:nvSpPr>
          <p:cNvPr id="13" name="Rectangle 5"/>
          <p:cNvSpPr>
            <a:spLocks noGrp="1" noChangeArrowheads="1"/>
          </p:cNvSpPr>
          <p:nvPr>
            <p:ph type="title"/>
          </p:nvPr>
        </p:nvSpPr>
        <p:spPr>
          <a:xfrm>
            <a:off x="381000" y="1308100"/>
            <a:ext cx="7086600" cy="685800"/>
          </a:xfrm>
          <a:noFill/>
          <a:ln/>
        </p:spPr>
        <p:txBody>
          <a:bodyPr anchor="t"/>
          <a:lstStyle/>
          <a:p>
            <a:pPr algn="l"/>
            <a:r>
              <a:rPr lang="en-US" sz="3000" dirty="0" smtClean="0">
                <a:solidFill>
                  <a:schemeClr val="bg1"/>
                </a:solidFill>
                <a:latin typeface="Century Gothic" pitchFamily="34" charset="0"/>
              </a:rPr>
              <a:t>Review of the 2010 Process</a:t>
            </a:r>
            <a:endParaRPr lang="en-US" sz="3000" dirty="0">
              <a:solidFill>
                <a:schemeClr val="bg1"/>
              </a:solidFill>
              <a:latin typeface="Century Gothic" pitchFamily="34" charset="0"/>
            </a:endParaRPr>
          </a:p>
        </p:txBody>
      </p:sp>
      <p:sp>
        <p:nvSpPr>
          <p:cNvPr id="11" name="Content Placeholder 2"/>
          <p:cNvSpPr txBox="1">
            <a:spLocks/>
          </p:cNvSpPr>
          <p:nvPr/>
        </p:nvSpPr>
        <p:spPr bwMode="auto">
          <a:xfrm>
            <a:off x="457200" y="2286000"/>
            <a:ext cx="8534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fontAlgn="auto">
              <a:spcBef>
                <a:spcPts val="0"/>
              </a:spcBef>
              <a:spcAft>
                <a:spcPts val="0"/>
              </a:spcAft>
              <a:buNone/>
              <a:defRPr/>
            </a:pPr>
            <a:r>
              <a:rPr lang="en-US" sz="4800" b="1" dirty="0" smtClean="0">
                <a:solidFill>
                  <a:srgbClr val="C00000"/>
                </a:solidFill>
                <a:latin typeface="Century Gothic" pitchFamily="34" charset="0"/>
              </a:rPr>
              <a:t>Key Points for Investigation</a:t>
            </a:r>
          </a:p>
          <a:p>
            <a:pPr marL="0" indent="0" fontAlgn="auto">
              <a:spcBef>
                <a:spcPts val="0"/>
              </a:spcBef>
              <a:spcAft>
                <a:spcPts val="0"/>
              </a:spcAft>
              <a:buNone/>
              <a:defRPr/>
            </a:pPr>
            <a:endParaRPr lang="en-US" b="1" dirty="0" smtClean="0">
              <a:solidFill>
                <a:srgbClr val="C00000"/>
              </a:solidFill>
              <a:latin typeface="Century Gothic" pitchFamily="34" charset="0"/>
            </a:endParaRPr>
          </a:p>
          <a:p>
            <a:pPr marL="0" lvl="1" indent="0" fontAlgn="auto">
              <a:spcBef>
                <a:spcPts val="0"/>
              </a:spcBef>
              <a:spcAft>
                <a:spcPts val="0"/>
              </a:spcAft>
              <a:buNone/>
              <a:defRPr/>
            </a:pPr>
            <a:r>
              <a:rPr lang="en-US" sz="3400" dirty="0" smtClean="0">
                <a:latin typeface="Century Gothic" pitchFamily="34" charset="0"/>
              </a:rPr>
              <a:t>  - </a:t>
            </a:r>
            <a:r>
              <a:rPr lang="en-US" sz="3400" b="0" dirty="0" smtClean="0">
                <a:latin typeface="Century Gothic" pitchFamily="34" charset="0"/>
              </a:rPr>
              <a:t>Emergencies (numbers, types, services)</a:t>
            </a:r>
          </a:p>
          <a:p>
            <a:pPr marL="0" lvl="1" indent="0" fontAlgn="auto">
              <a:spcBef>
                <a:spcPts val="0"/>
              </a:spcBef>
              <a:spcAft>
                <a:spcPts val="0"/>
              </a:spcAft>
              <a:buNone/>
              <a:defRPr/>
            </a:pPr>
            <a:r>
              <a:rPr lang="en-US" sz="3400" b="0" dirty="0" smtClean="0">
                <a:latin typeface="Century Gothic" pitchFamily="34" charset="0"/>
              </a:rPr>
              <a:t>  </a:t>
            </a:r>
            <a:r>
              <a:rPr lang="en-US" sz="3400" dirty="0" smtClean="0">
                <a:latin typeface="Century Gothic" pitchFamily="34" charset="0"/>
              </a:rPr>
              <a:t>-</a:t>
            </a:r>
            <a:r>
              <a:rPr lang="en-US" sz="3400" b="0" dirty="0" smtClean="0">
                <a:latin typeface="Century Gothic" pitchFamily="34" charset="0"/>
              </a:rPr>
              <a:t> Missing results (partnerships, community, etc.)</a:t>
            </a:r>
          </a:p>
          <a:p>
            <a:pPr marL="0" lvl="1" indent="0" fontAlgn="auto">
              <a:spcBef>
                <a:spcPts val="0"/>
              </a:spcBef>
              <a:spcAft>
                <a:spcPts val="0"/>
              </a:spcAft>
              <a:buNone/>
              <a:defRPr/>
            </a:pPr>
            <a:r>
              <a:rPr lang="en-US" sz="3400" b="0" dirty="0" smtClean="0">
                <a:latin typeface="Century Gothic" pitchFamily="34" charset="0"/>
              </a:rPr>
              <a:t>  </a:t>
            </a:r>
            <a:r>
              <a:rPr lang="en-US" sz="3400" dirty="0" smtClean="0">
                <a:latin typeface="Century Gothic" pitchFamily="34" charset="0"/>
              </a:rPr>
              <a:t>- </a:t>
            </a:r>
            <a:r>
              <a:rPr lang="en-US" sz="3400" b="0" dirty="0" smtClean="0">
                <a:latin typeface="Century Gothic" pitchFamily="34" charset="0"/>
              </a:rPr>
              <a:t>Program Indicators (best practices, more standards?)</a:t>
            </a:r>
          </a:p>
          <a:p>
            <a:pPr marL="0" lvl="1" indent="0" fontAlgn="auto">
              <a:spcBef>
                <a:spcPts val="0"/>
              </a:spcBef>
              <a:spcAft>
                <a:spcPts val="0"/>
              </a:spcAft>
              <a:buNone/>
              <a:defRPr/>
            </a:pPr>
            <a:r>
              <a:rPr lang="en-US" sz="3400" b="0" dirty="0" smtClean="0">
                <a:latin typeface="Century Gothic" pitchFamily="34" charset="0"/>
              </a:rPr>
              <a:t>  </a:t>
            </a:r>
            <a:r>
              <a:rPr lang="en-US" sz="3400" dirty="0" smtClean="0">
                <a:latin typeface="Century Gothic" pitchFamily="34" charset="0"/>
              </a:rPr>
              <a:t>- </a:t>
            </a:r>
            <a:r>
              <a:rPr lang="en-US" sz="3400" b="0" dirty="0" smtClean="0">
                <a:latin typeface="Century Gothic" pitchFamily="34" charset="0"/>
              </a:rPr>
              <a:t>Mission – does this framework fully represent it?</a:t>
            </a:r>
          </a:p>
          <a:p>
            <a:pPr marL="0" lvl="1" indent="0" fontAlgn="auto">
              <a:spcBef>
                <a:spcPts val="0"/>
              </a:spcBef>
              <a:spcAft>
                <a:spcPts val="0"/>
              </a:spcAft>
              <a:buNone/>
              <a:defRPr/>
            </a:pPr>
            <a:endParaRPr lang="en-US" sz="3600" dirty="0" smtClean="0">
              <a:latin typeface="Century Gothic" pitchFamily="34" charset="0"/>
            </a:endParaRPr>
          </a:p>
          <a:p>
            <a:pPr marL="0" lvl="1" fontAlgn="auto">
              <a:spcBef>
                <a:spcPts val="0"/>
              </a:spcBef>
              <a:spcAft>
                <a:spcPts val="0"/>
              </a:spcAft>
              <a:buFont typeface="Arial" pitchFamily="34" charset="0"/>
              <a:buChar char="–"/>
              <a:defRPr/>
            </a:pPr>
            <a:endParaRPr lang="en-US" sz="3600" dirty="0" smtClean="0">
              <a:latin typeface="Century Gothic" pitchFamily="34" charset="0"/>
            </a:endParaRPr>
          </a:p>
        </p:txBody>
      </p:sp>
      <p:pic>
        <p:nvPicPr>
          <p:cNvPr id="9" name="Picture 4" descr="DSC_1305_edit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90" y="5133380"/>
            <a:ext cx="8420910" cy="98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145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228600" y="152400"/>
            <a:ext cx="84582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0480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010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04808" name="Text Box 8"/>
          <p:cNvSpPr txBox="1">
            <a:spLocks noChangeArrowheads="1"/>
          </p:cNvSpPr>
          <p:nvPr/>
        </p:nvSpPr>
        <p:spPr bwMode="auto">
          <a:xfrm>
            <a:off x="265890" y="1524000"/>
            <a:ext cx="8420910" cy="4595813"/>
          </a:xfrm>
          <a:prstGeom prst="rect">
            <a:avLst/>
          </a:prstGeom>
          <a:solidFill>
            <a:srgbClr val="E9E5CA"/>
          </a:solidFill>
          <a:ln>
            <a:noFill/>
          </a:ln>
          <a:extLst/>
        </p:spPr>
        <p:txBody>
          <a:bodyPr lIns="182880"/>
          <a:lstStyle>
            <a:lvl1pPr marL="228600" indent="-228600">
              <a:spcBef>
                <a:spcPct val="0"/>
              </a:spcBef>
              <a:spcAft>
                <a:spcPct val="0"/>
              </a:spcAft>
              <a:defRPr sz="2400">
                <a:solidFill>
                  <a:schemeClr val="tx1"/>
                </a:solidFill>
                <a:latin typeface="Arial" charset="0"/>
                <a:ea typeface="ＭＳ Ｐゴシック" charset="-128"/>
              </a:defRPr>
            </a:lvl1pPr>
            <a:lvl2pPr marL="571500">
              <a:spcBef>
                <a:spcPct val="0"/>
              </a:spcBef>
              <a:spcAft>
                <a:spcPct val="0"/>
              </a:spcAft>
              <a:defRPr sz="2400">
                <a:solidFill>
                  <a:schemeClr val="tx1"/>
                </a:solidFill>
                <a:latin typeface="Arial" charset="0"/>
                <a:ea typeface="ＭＳ Ｐゴシック" charset="-128"/>
              </a:defRPr>
            </a:lvl2pPr>
            <a:lvl3pPr>
              <a:spcBef>
                <a:spcPct val="0"/>
              </a:spcBef>
              <a:spcAft>
                <a:spcPct val="0"/>
              </a:spcAft>
              <a:defRPr sz="2400">
                <a:solidFill>
                  <a:schemeClr val="tx1"/>
                </a:solidFill>
                <a:latin typeface="Arial" charset="0"/>
                <a:ea typeface="ＭＳ Ｐゴシック" charset="-128"/>
              </a:defRPr>
            </a:lvl3pPr>
            <a:lvl4pPr>
              <a:spcBef>
                <a:spcPct val="0"/>
              </a:spcBef>
              <a:spcAft>
                <a:spcPct val="0"/>
              </a:spcAft>
              <a:defRPr sz="2400">
                <a:solidFill>
                  <a:schemeClr val="tx1"/>
                </a:solidFill>
                <a:latin typeface="Arial" charset="0"/>
                <a:ea typeface="ＭＳ Ｐゴシック" charset="-128"/>
              </a:defRPr>
            </a:lvl4pPr>
            <a:lvl5pPr>
              <a:spcBef>
                <a:spcPct val="0"/>
              </a:spcBef>
              <a:spcAft>
                <a:spcPct val="0"/>
              </a:spcAft>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50000"/>
              </a:lnSpc>
              <a:spcBef>
                <a:spcPts val="600"/>
              </a:spcBef>
              <a:spcAft>
                <a:spcPts val="600"/>
              </a:spcAft>
            </a:pPr>
            <a:endParaRPr lang="en-US" sz="2800" baseline="0" dirty="0" smtClean="0">
              <a:solidFill>
                <a:schemeClr val="bg1"/>
              </a:solidFill>
              <a:latin typeface="Century Gothic" pitchFamily="34" charset="0"/>
            </a:endParaRPr>
          </a:p>
        </p:txBody>
      </p:sp>
      <p:sp>
        <p:nvSpPr>
          <p:cNvPr id="12" name="Rectangle 6"/>
          <p:cNvSpPr>
            <a:spLocks noChangeArrowheads="1"/>
          </p:cNvSpPr>
          <p:nvPr/>
        </p:nvSpPr>
        <p:spPr bwMode="auto">
          <a:xfrm>
            <a:off x="381000" y="3810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None/>
            </a:pPr>
            <a:r>
              <a:rPr lang="en-US" sz="2000" b="0" baseline="0" dirty="0">
                <a:solidFill>
                  <a:srgbClr val="E9E5CA"/>
                </a:solidFill>
              </a:rPr>
              <a:t>Mission Metrics:   Capturing Mission-Level Results</a:t>
            </a:r>
          </a:p>
          <a:p>
            <a:pPr eaLnBrk="1" hangingPunct="1">
              <a:spcBef>
                <a:spcPct val="0"/>
              </a:spcBef>
              <a:spcAft>
                <a:spcPct val="0"/>
              </a:spcAft>
              <a:buFontTx/>
              <a:buNone/>
            </a:pPr>
            <a:endParaRPr lang="en-US" sz="2000" b="0" baseline="0" dirty="0">
              <a:solidFill>
                <a:srgbClr val="E9E5CA"/>
              </a:solidFill>
            </a:endParaRPr>
          </a:p>
        </p:txBody>
      </p:sp>
      <p:sp>
        <p:nvSpPr>
          <p:cNvPr id="13" name="Rectangle 5"/>
          <p:cNvSpPr>
            <a:spLocks noGrp="1" noChangeArrowheads="1"/>
          </p:cNvSpPr>
          <p:nvPr>
            <p:ph type="title"/>
          </p:nvPr>
        </p:nvSpPr>
        <p:spPr>
          <a:xfrm>
            <a:off x="381000" y="774700"/>
            <a:ext cx="7086600" cy="685800"/>
          </a:xfrm>
          <a:noFill/>
          <a:ln/>
        </p:spPr>
        <p:txBody>
          <a:bodyPr anchor="t"/>
          <a:lstStyle/>
          <a:p>
            <a:pPr algn="l"/>
            <a:r>
              <a:rPr lang="en-US" sz="3000" dirty="0" smtClean="0">
                <a:solidFill>
                  <a:schemeClr val="bg1"/>
                </a:solidFill>
                <a:latin typeface="Century Gothic" pitchFamily="34" charset="0"/>
              </a:rPr>
              <a:t>Timeline</a:t>
            </a:r>
            <a:endParaRPr lang="en-US" sz="3000" dirty="0">
              <a:solidFill>
                <a:schemeClr val="bg1"/>
              </a:solidFill>
              <a:latin typeface="Century Gothic" pitchFamily="34" charset="0"/>
            </a:endParaRPr>
          </a:p>
        </p:txBody>
      </p:sp>
      <p:sp>
        <p:nvSpPr>
          <p:cNvPr id="10" name="Rectangle 135"/>
          <p:cNvSpPr>
            <a:spLocks noChangeArrowheads="1"/>
          </p:cNvSpPr>
          <p:nvPr/>
        </p:nvSpPr>
        <p:spPr bwMode="auto">
          <a:xfrm>
            <a:off x="207959" y="4297649"/>
            <a:ext cx="8356600"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a:defRPr/>
            </a:pPr>
            <a:endParaRPr lang="en-US">
              <a:latin typeface="Calibri" pitchFamily="-111" charset="0"/>
              <a:ea typeface="ＭＳ Ｐゴシック" pitchFamily="-111" charset="-128"/>
            </a:endParaRPr>
          </a:p>
        </p:txBody>
      </p:sp>
      <p:sp>
        <p:nvSpPr>
          <p:cNvPr id="14" name="Pentagon 780"/>
          <p:cNvSpPr>
            <a:spLocks noChangeArrowheads="1"/>
          </p:cNvSpPr>
          <p:nvPr/>
        </p:nvSpPr>
        <p:spPr bwMode="auto">
          <a:xfrm>
            <a:off x="7370763" y="3962400"/>
            <a:ext cx="1457325" cy="457200"/>
          </a:xfrm>
          <a:prstGeom prst="homePlate">
            <a:avLst>
              <a:gd name="adj" fmla="val 40316"/>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4400">
              <a:buNone/>
            </a:pPr>
            <a:endParaRPr lang="en-US" sz="2800" noProof="1">
              <a:latin typeface="Calibri" pitchFamily="34" charset="0"/>
            </a:endParaRPr>
          </a:p>
        </p:txBody>
      </p:sp>
      <p:grpSp>
        <p:nvGrpSpPr>
          <p:cNvPr id="15" name="Gruppe 75"/>
          <p:cNvGrpSpPr>
            <a:grpSpLocks/>
          </p:cNvGrpSpPr>
          <p:nvPr/>
        </p:nvGrpSpPr>
        <p:grpSpPr bwMode="auto">
          <a:xfrm>
            <a:off x="282575" y="3962400"/>
            <a:ext cx="7080247" cy="457200"/>
            <a:chOff x="272143" y="2949958"/>
            <a:chExt cx="8556207" cy="457921"/>
          </a:xfrm>
        </p:grpSpPr>
        <p:sp>
          <p:nvSpPr>
            <p:cNvPr id="16" name="Rectangle 445"/>
            <p:cNvSpPr>
              <a:spLocks noChangeArrowheads="1"/>
            </p:cNvSpPr>
            <p:nvPr/>
          </p:nvSpPr>
          <p:spPr bwMode="auto">
            <a:xfrm>
              <a:off x="1985304" y="2949958"/>
              <a:ext cx="1707405"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4400">
                <a:buNone/>
              </a:pPr>
              <a:endParaRPr lang="en-US" sz="2800" noProof="1">
                <a:latin typeface="Calibri" pitchFamily="34" charset="0"/>
              </a:endParaRPr>
            </a:p>
          </p:txBody>
        </p:sp>
        <p:sp>
          <p:nvSpPr>
            <p:cNvPr id="17" name="Rectangle 446"/>
            <p:cNvSpPr>
              <a:spLocks noChangeArrowheads="1"/>
            </p:cNvSpPr>
            <p:nvPr/>
          </p:nvSpPr>
          <p:spPr bwMode="auto">
            <a:xfrm>
              <a:off x="3694626" y="2949958"/>
              <a:ext cx="1709324"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4400">
                <a:buNone/>
              </a:pPr>
              <a:endParaRPr lang="en-US" sz="2800" noProof="1">
                <a:latin typeface="Calibri" pitchFamily="34" charset="0"/>
              </a:endParaRPr>
            </a:p>
          </p:txBody>
        </p:sp>
        <p:sp>
          <p:nvSpPr>
            <p:cNvPr id="18" name="Rectangle 447"/>
            <p:cNvSpPr>
              <a:spLocks noChangeArrowheads="1"/>
            </p:cNvSpPr>
            <p:nvPr/>
          </p:nvSpPr>
          <p:spPr bwMode="auto">
            <a:xfrm>
              <a:off x="5405867" y="2949958"/>
              <a:ext cx="1709324"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4400">
                <a:buNone/>
              </a:pPr>
              <a:endParaRPr lang="en-US" sz="2800" noProof="1">
                <a:latin typeface="Calibri" pitchFamily="34" charset="0"/>
              </a:endParaRPr>
            </a:p>
          </p:txBody>
        </p:sp>
        <p:sp>
          <p:nvSpPr>
            <p:cNvPr id="19" name="Rectangle 448"/>
            <p:cNvSpPr>
              <a:spLocks noChangeArrowheads="1"/>
            </p:cNvSpPr>
            <p:nvPr/>
          </p:nvSpPr>
          <p:spPr bwMode="auto">
            <a:xfrm>
              <a:off x="7119028" y="2949958"/>
              <a:ext cx="1709322"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4400">
                <a:buNone/>
              </a:pPr>
              <a:endParaRPr lang="en-US" sz="2800" noProof="1">
                <a:latin typeface="Calibri" pitchFamily="34" charset="0"/>
              </a:endParaRPr>
            </a:p>
          </p:txBody>
        </p:sp>
        <p:sp>
          <p:nvSpPr>
            <p:cNvPr id="20" name="Rectangle 445"/>
            <p:cNvSpPr>
              <a:spLocks noChangeArrowheads="1"/>
            </p:cNvSpPr>
            <p:nvPr/>
          </p:nvSpPr>
          <p:spPr bwMode="auto">
            <a:xfrm>
              <a:off x="272143" y="2949958"/>
              <a:ext cx="1707405" cy="457921"/>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algn="ctr" defTabSz="914400">
                <a:buNone/>
              </a:pPr>
              <a:endParaRPr lang="en-US" sz="2800" noProof="1">
                <a:latin typeface="Calibri" pitchFamily="34" charset="0"/>
              </a:endParaRPr>
            </a:p>
          </p:txBody>
        </p:sp>
      </p:grpSp>
      <p:sp>
        <p:nvSpPr>
          <p:cNvPr id="21" name="Rectangle 445"/>
          <p:cNvSpPr>
            <a:spLocks noChangeArrowheads="1"/>
          </p:cNvSpPr>
          <p:nvPr/>
        </p:nvSpPr>
        <p:spPr bwMode="auto">
          <a:xfrm>
            <a:off x="1737866" y="4008107"/>
            <a:ext cx="14128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buNone/>
            </a:pPr>
            <a:r>
              <a:rPr lang="en-US" sz="2800" noProof="1" smtClean="0">
                <a:solidFill>
                  <a:schemeClr val="tx2">
                    <a:lumMod val="25000"/>
                  </a:schemeClr>
                </a:solidFill>
                <a:latin typeface="Calibri" pitchFamily="34" charset="0"/>
              </a:rPr>
              <a:t>2008</a:t>
            </a:r>
            <a:endParaRPr lang="en-US" sz="2800" noProof="1">
              <a:solidFill>
                <a:schemeClr val="tx2">
                  <a:lumMod val="25000"/>
                </a:schemeClr>
              </a:solidFill>
              <a:latin typeface="Calibri" pitchFamily="34" charset="0"/>
            </a:endParaRPr>
          </a:p>
        </p:txBody>
      </p:sp>
      <p:sp>
        <p:nvSpPr>
          <p:cNvPr id="22" name="Rectangle 446"/>
          <p:cNvSpPr>
            <a:spLocks noChangeArrowheads="1"/>
          </p:cNvSpPr>
          <p:nvPr/>
        </p:nvSpPr>
        <p:spPr bwMode="auto">
          <a:xfrm>
            <a:off x="3428786" y="4008107"/>
            <a:ext cx="1414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a:buNone/>
            </a:pPr>
            <a:r>
              <a:rPr lang="en-US" sz="2800" noProof="1" smtClean="0">
                <a:solidFill>
                  <a:schemeClr val="tx2">
                    <a:lumMod val="25000"/>
                  </a:schemeClr>
                </a:solidFill>
                <a:latin typeface="Calibri" pitchFamily="34" charset="0"/>
              </a:rPr>
              <a:t>2009</a:t>
            </a:r>
            <a:endParaRPr lang="en-US" sz="2800" noProof="1">
              <a:solidFill>
                <a:schemeClr val="tx2">
                  <a:lumMod val="25000"/>
                </a:schemeClr>
              </a:solidFill>
              <a:latin typeface="Calibri" pitchFamily="34" charset="0"/>
            </a:endParaRPr>
          </a:p>
        </p:txBody>
      </p:sp>
      <p:sp>
        <p:nvSpPr>
          <p:cNvPr id="23" name="Rectangle 447"/>
          <p:cNvSpPr>
            <a:spLocks noChangeArrowheads="1"/>
          </p:cNvSpPr>
          <p:nvPr/>
        </p:nvSpPr>
        <p:spPr bwMode="auto">
          <a:xfrm>
            <a:off x="4910137" y="4008107"/>
            <a:ext cx="1414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a:buNone/>
            </a:pPr>
            <a:r>
              <a:rPr lang="en-US" sz="2800" noProof="1" smtClean="0">
                <a:solidFill>
                  <a:schemeClr val="tx2">
                    <a:lumMod val="25000"/>
                  </a:schemeClr>
                </a:solidFill>
                <a:latin typeface="Calibri" pitchFamily="34" charset="0"/>
              </a:rPr>
              <a:t>2010</a:t>
            </a:r>
            <a:endParaRPr lang="en-US" sz="2800" noProof="1">
              <a:solidFill>
                <a:schemeClr val="tx2">
                  <a:lumMod val="25000"/>
                </a:schemeClr>
              </a:solidFill>
              <a:latin typeface="Calibri" pitchFamily="34" charset="0"/>
            </a:endParaRPr>
          </a:p>
        </p:txBody>
      </p:sp>
      <p:sp>
        <p:nvSpPr>
          <p:cNvPr id="24" name="Rectangle 448"/>
          <p:cNvSpPr>
            <a:spLocks noChangeArrowheads="1"/>
          </p:cNvSpPr>
          <p:nvPr/>
        </p:nvSpPr>
        <p:spPr bwMode="auto">
          <a:xfrm>
            <a:off x="6281738" y="4008107"/>
            <a:ext cx="14144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a:buNone/>
            </a:pPr>
            <a:r>
              <a:rPr lang="en-US" sz="2800" noProof="1" smtClean="0">
                <a:solidFill>
                  <a:schemeClr val="tx2">
                    <a:lumMod val="25000"/>
                  </a:schemeClr>
                </a:solidFill>
                <a:latin typeface="Calibri" pitchFamily="34" charset="0"/>
              </a:rPr>
              <a:t>2011</a:t>
            </a:r>
            <a:endParaRPr lang="en-US" sz="2800" noProof="1">
              <a:solidFill>
                <a:schemeClr val="tx2">
                  <a:lumMod val="25000"/>
                </a:schemeClr>
              </a:solidFill>
              <a:latin typeface="Calibri" pitchFamily="34" charset="0"/>
            </a:endParaRPr>
          </a:p>
        </p:txBody>
      </p:sp>
      <p:sp>
        <p:nvSpPr>
          <p:cNvPr id="25" name="Rectangle 445"/>
          <p:cNvSpPr>
            <a:spLocks noChangeArrowheads="1"/>
          </p:cNvSpPr>
          <p:nvPr/>
        </p:nvSpPr>
        <p:spPr bwMode="auto">
          <a:xfrm>
            <a:off x="228814" y="4008107"/>
            <a:ext cx="14128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buNone/>
            </a:pPr>
            <a:r>
              <a:rPr lang="en-US" sz="2800" noProof="1" smtClean="0">
                <a:solidFill>
                  <a:schemeClr val="tx2">
                    <a:lumMod val="25000"/>
                  </a:schemeClr>
                </a:solidFill>
                <a:latin typeface="Calibri" pitchFamily="34" charset="0"/>
              </a:rPr>
              <a:t>2007</a:t>
            </a:r>
            <a:endParaRPr lang="en-US" sz="2800" noProof="1">
              <a:solidFill>
                <a:schemeClr val="tx2">
                  <a:lumMod val="25000"/>
                </a:schemeClr>
              </a:solidFill>
              <a:latin typeface="Calibri" pitchFamily="34" charset="0"/>
            </a:endParaRPr>
          </a:p>
        </p:txBody>
      </p:sp>
      <p:sp>
        <p:nvSpPr>
          <p:cNvPr id="26" name="Nedadgående pil 95"/>
          <p:cNvSpPr>
            <a:spLocks noChangeArrowheads="1"/>
          </p:cNvSpPr>
          <p:nvPr/>
        </p:nvSpPr>
        <p:spPr bwMode="auto">
          <a:xfrm>
            <a:off x="1273175" y="3484849"/>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a typeface="ＭＳ Ｐゴシック" pitchFamily="-111" charset="-128"/>
            </a:endParaRPr>
          </a:p>
        </p:txBody>
      </p:sp>
      <p:sp>
        <p:nvSpPr>
          <p:cNvPr id="27" name="Rektangel 163"/>
          <p:cNvSpPr>
            <a:spLocks noChangeArrowheads="1"/>
          </p:cNvSpPr>
          <p:nvPr/>
        </p:nvSpPr>
        <p:spPr bwMode="auto">
          <a:xfrm>
            <a:off x="228600" y="3049874"/>
            <a:ext cx="1577975" cy="620713"/>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sp>
        <p:nvSpPr>
          <p:cNvPr id="28" name="Nedadgående pil 229"/>
          <p:cNvSpPr>
            <a:spLocks noChangeArrowheads="1"/>
          </p:cNvSpPr>
          <p:nvPr/>
        </p:nvSpPr>
        <p:spPr bwMode="auto">
          <a:xfrm>
            <a:off x="3613299" y="3484849"/>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a typeface="ＭＳ Ｐゴシック" pitchFamily="-111" charset="-128"/>
            </a:endParaRPr>
          </a:p>
        </p:txBody>
      </p:sp>
      <p:sp>
        <p:nvSpPr>
          <p:cNvPr id="29" name="Rektangel 231"/>
          <p:cNvSpPr>
            <a:spLocks noChangeArrowheads="1"/>
          </p:cNvSpPr>
          <p:nvPr/>
        </p:nvSpPr>
        <p:spPr bwMode="auto">
          <a:xfrm>
            <a:off x="2895600" y="3049874"/>
            <a:ext cx="1577975" cy="620713"/>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2000" b="0">
              <a:solidFill>
                <a:srgbClr val="FFFFFF"/>
              </a:solidFill>
              <a:latin typeface="+mn-lt"/>
              <a:ea typeface="ＭＳ Ｐゴシック" pitchFamily="-111" charset="-128"/>
            </a:endParaRPr>
          </a:p>
        </p:txBody>
      </p:sp>
      <p:sp>
        <p:nvSpPr>
          <p:cNvPr id="30" name="Nedadgående pil 296"/>
          <p:cNvSpPr>
            <a:spLocks noChangeArrowheads="1"/>
          </p:cNvSpPr>
          <p:nvPr/>
        </p:nvSpPr>
        <p:spPr bwMode="auto">
          <a:xfrm>
            <a:off x="6456362" y="3473737"/>
            <a:ext cx="249238"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a typeface="ＭＳ Ｐゴシック" pitchFamily="-111" charset="-128"/>
            </a:endParaRPr>
          </a:p>
        </p:txBody>
      </p:sp>
      <p:sp>
        <p:nvSpPr>
          <p:cNvPr id="31" name="Rektangel 298"/>
          <p:cNvSpPr>
            <a:spLocks noChangeArrowheads="1"/>
          </p:cNvSpPr>
          <p:nvPr/>
        </p:nvSpPr>
        <p:spPr bwMode="auto">
          <a:xfrm>
            <a:off x="5661025" y="3038762"/>
            <a:ext cx="1577975" cy="62071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grpSp>
        <p:nvGrpSpPr>
          <p:cNvPr id="32" name="Gruppe 122"/>
          <p:cNvGrpSpPr/>
          <p:nvPr/>
        </p:nvGrpSpPr>
        <p:grpSpPr>
          <a:xfrm>
            <a:off x="5671459" y="1578972"/>
            <a:ext cx="1578428" cy="1406819"/>
            <a:chOff x="8164513" y="-4049713"/>
            <a:chExt cx="2657475" cy="2368550"/>
          </a:xfrm>
          <a:effectLst>
            <a:outerShdw blurRad="50800" dist="38100" dir="2700000" algn="tl" rotWithShape="0">
              <a:prstClr val="black">
                <a:alpha val="40000"/>
              </a:prstClr>
            </a:outerShdw>
          </a:effectLst>
        </p:grpSpPr>
        <p:sp>
          <p:nvSpPr>
            <p:cNvPr id="33"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34"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5"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2"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3"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4"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5"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6"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7"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8"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9"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0"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1"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2"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3"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4"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5"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6"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7"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8"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59"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0"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1"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2"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3"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4"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5"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6"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67"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8"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69"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0"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1"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72"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3"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4"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75"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6"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7"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8"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79"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0"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1"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2"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3"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4"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5"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6"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7"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8"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89"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90"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91"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92"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93"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94"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4"/>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grpSp>
      <p:sp>
        <p:nvSpPr>
          <p:cNvPr id="95" name="Nedadgående pil 363"/>
          <p:cNvSpPr>
            <a:spLocks noChangeArrowheads="1"/>
          </p:cNvSpPr>
          <p:nvPr/>
        </p:nvSpPr>
        <p:spPr bwMode="auto">
          <a:xfrm rot="10800000">
            <a:off x="2386674" y="4375437"/>
            <a:ext cx="249237" cy="538162"/>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a typeface="ＭＳ Ｐゴシック" pitchFamily="-111" charset="-128"/>
            </a:endParaRPr>
          </a:p>
        </p:txBody>
      </p:sp>
      <p:sp>
        <p:nvSpPr>
          <p:cNvPr id="96" name="Nedadgående pil 430"/>
          <p:cNvSpPr>
            <a:spLocks noChangeArrowheads="1"/>
          </p:cNvSpPr>
          <p:nvPr/>
        </p:nvSpPr>
        <p:spPr bwMode="auto">
          <a:xfrm rot="10800000">
            <a:off x="5072063" y="4353212"/>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a typeface="ＭＳ Ｐゴシック" pitchFamily="-111" charset="-128"/>
            </a:endParaRPr>
          </a:p>
        </p:txBody>
      </p:sp>
      <p:sp>
        <p:nvSpPr>
          <p:cNvPr id="97" name="Nedadgående pil 497"/>
          <p:cNvSpPr>
            <a:spLocks noChangeArrowheads="1"/>
          </p:cNvSpPr>
          <p:nvPr/>
        </p:nvSpPr>
        <p:spPr bwMode="auto">
          <a:xfrm rot="10800000">
            <a:off x="7827004" y="4364324"/>
            <a:ext cx="249237" cy="538163"/>
          </a:xfrm>
          <a:prstGeom prst="downArrow">
            <a:avLst>
              <a:gd name="adj1" fmla="val 50000"/>
              <a:gd name="adj2" fmla="val 50002"/>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a typeface="ＭＳ Ｐゴシック" pitchFamily="-111" charset="-128"/>
            </a:endParaRPr>
          </a:p>
        </p:txBody>
      </p:sp>
      <p:sp>
        <p:nvSpPr>
          <p:cNvPr id="98" name="Rektangel 565"/>
          <p:cNvSpPr>
            <a:spLocks noChangeArrowheads="1"/>
          </p:cNvSpPr>
          <p:nvPr/>
        </p:nvSpPr>
        <p:spPr bwMode="auto">
          <a:xfrm>
            <a:off x="1633538" y="4699287"/>
            <a:ext cx="1577975" cy="62071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sp>
        <p:nvSpPr>
          <p:cNvPr id="99" name="Rektangel 631"/>
          <p:cNvSpPr>
            <a:spLocks noChangeArrowheads="1"/>
          </p:cNvSpPr>
          <p:nvPr/>
        </p:nvSpPr>
        <p:spPr bwMode="auto">
          <a:xfrm>
            <a:off x="4462463" y="4677062"/>
            <a:ext cx="1579562" cy="620712"/>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sp>
        <p:nvSpPr>
          <p:cNvPr id="100" name="Rektangel 697"/>
          <p:cNvSpPr>
            <a:spLocks noChangeArrowheads="1"/>
          </p:cNvSpPr>
          <p:nvPr/>
        </p:nvSpPr>
        <p:spPr bwMode="auto">
          <a:xfrm>
            <a:off x="7196138" y="4688174"/>
            <a:ext cx="1577975" cy="620713"/>
          </a:xfrm>
          <a:prstGeom prst="rect">
            <a:avLst/>
          </a:prstGeom>
          <a:gradFill rotWithShape="1">
            <a:gsLst>
              <a:gs pos="0">
                <a:srgbClr val="E6E6E6"/>
              </a:gs>
              <a:gs pos="100000">
                <a:srgbClr val="F3F3F3"/>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sp>
        <p:nvSpPr>
          <p:cNvPr id="101" name="Rektangel 762"/>
          <p:cNvSpPr>
            <a:spLocks noChangeArrowheads="1"/>
          </p:cNvSpPr>
          <p:nvPr/>
        </p:nvSpPr>
        <p:spPr bwMode="auto">
          <a:xfrm>
            <a:off x="215088" y="3054637"/>
            <a:ext cx="1657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01688">
              <a:spcBef>
                <a:spcPct val="20000"/>
              </a:spcBef>
              <a:buNone/>
            </a:pPr>
            <a:r>
              <a:rPr lang="en-US" sz="1500" b="0" noProof="1" smtClean="0">
                <a:solidFill>
                  <a:srgbClr val="080808"/>
                </a:solidFill>
                <a:latin typeface="+mn-lt"/>
                <a:cs typeface="Arial" charset="0"/>
              </a:rPr>
              <a:t>Senior Leadership Decides to Take on Macro Level Measurement</a:t>
            </a:r>
            <a:endParaRPr lang="en-US" sz="1500" b="0" noProof="1">
              <a:solidFill>
                <a:srgbClr val="080808"/>
              </a:solidFill>
              <a:latin typeface="+mn-lt"/>
              <a:cs typeface="Arial" charset="0"/>
            </a:endParaRPr>
          </a:p>
        </p:txBody>
      </p:sp>
      <p:sp>
        <p:nvSpPr>
          <p:cNvPr id="102" name="Rektangel 763"/>
          <p:cNvSpPr>
            <a:spLocks noChangeArrowheads="1"/>
          </p:cNvSpPr>
          <p:nvPr/>
        </p:nvSpPr>
        <p:spPr bwMode="auto">
          <a:xfrm>
            <a:off x="2919413" y="3054637"/>
            <a:ext cx="1615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ts val="0"/>
              </a:spcBef>
              <a:spcAft>
                <a:spcPts val="0"/>
              </a:spcAft>
            </a:pPr>
            <a:r>
              <a:rPr lang="en-US" sz="1500" b="0" noProof="1" smtClean="0">
                <a:solidFill>
                  <a:srgbClr val="080808"/>
                </a:solidFill>
                <a:latin typeface="+mn-lt"/>
                <a:cs typeface="Arial" charset="0"/>
              </a:rPr>
              <a:t>Developing Themes</a:t>
            </a:r>
          </a:p>
          <a:p>
            <a:pPr defTabSz="801688">
              <a:spcBef>
                <a:spcPts val="0"/>
              </a:spcBef>
              <a:spcAft>
                <a:spcPts val="0"/>
              </a:spcAft>
            </a:pPr>
            <a:r>
              <a:rPr lang="en-US" sz="1500" b="0" noProof="1" smtClean="0">
                <a:solidFill>
                  <a:srgbClr val="080808"/>
                </a:solidFill>
                <a:latin typeface="+mn-lt"/>
                <a:cs typeface="Arial" charset="0"/>
              </a:rPr>
              <a:t>Field Testing</a:t>
            </a:r>
            <a:endParaRPr lang="en-US" sz="1500" b="0" noProof="1">
              <a:solidFill>
                <a:srgbClr val="080808"/>
              </a:solidFill>
              <a:latin typeface="+mn-lt"/>
              <a:cs typeface="Arial" charset="0"/>
            </a:endParaRPr>
          </a:p>
        </p:txBody>
      </p:sp>
      <p:sp>
        <p:nvSpPr>
          <p:cNvPr id="103" name="Rektangel 764"/>
          <p:cNvSpPr>
            <a:spLocks noChangeArrowheads="1"/>
          </p:cNvSpPr>
          <p:nvPr/>
        </p:nvSpPr>
        <p:spPr bwMode="auto">
          <a:xfrm>
            <a:off x="5684838" y="3043524"/>
            <a:ext cx="1520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ts val="0"/>
              </a:spcBef>
              <a:spcAft>
                <a:spcPts val="0"/>
              </a:spcAft>
            </a:pPr>
            <a:r>
              <a:rPr lang="en-US" sz="1500" b="0" noProof="1" smtClean="0">
                <a:solidFill>
                  <a:srgbClr val="080808"/>
                </a:solidFill>
                <a:latin typeface="+mn-lt"/>
                <a:cs typeface="Arial" charset="0"/>
              </a:rPr>
              <a:t>Agency Rollout</a:t>
            </a:r>
          </a:p>
          <a:p>
            <a:pPr defTabSz="801688">
              <a:spcBef>
                <a:spcPts val="0"/>
              </a:spcBef>
              <a:spcAft>
                <a:spcPts val="0"/>
              </a:spcAft>
            </a:pPr>
            <a:r>
              <a:rPr lang="en-US" sz="1500" b="0" noProof="1" smtClean="0">
                <a:solidFill>
                  <a:srgbClr val="080808"/>
                </a:solidFill>
                <a:latin typeface="+mn-lt"/>
                <a:cs typeface="Arial" charset="0"/>
              </a:rPr>
              <a:t>2010 analysis</a:t>
            </a:r>
          </a:p>
          <a:p>
            <a:pPr defTabSz="801688">
              <a:spcBef>
                <a:spcPts val="0"/>
              </a:spcBef>
              <a:spcAft>
                <a:spcPts val="0"/>
              </a:spcAft>
            </a:pPr>
            <a:r>
              <a:rPr lang="en-US" sz="1500" b="0" noProof="1" smtClean="0">
                <a:solidFill>
                  <a:srgbClr val="080808"/>
                </a:solidFill>
                <a:latin typeface="+mn-lt"/>
                <a:cs typeface="Arial" charset="0"/>
              </a:rPr>
              <a:t>Revisions/Re-training</a:t>
            </a:r>
            <a:endParaRPr lang="en-US" sz="1500" b="0" noProof="1">
              <a:solidFill>
                <a:srgbClr val="080808"/>
              </a:solidFill>
              <a:latin typeface="+mn-lt"/>
              <a:cs typeface="Arial" charset="0"/>
            </a:endParaRPr>
          </a:p>
        </p:txBody>
      </p:sp>
      <p:sp>
        <p:nvSpPr>
          <p:cNvPr id="104" name="Rektangel 765"/>
          <p:cNvSpPr>
            <a:spLocks noChangeArrowheads="1"/>
          </p:cNvSpPr>
          <p:nvPr/>
        </p:nvSpPr>
        <p:spPr bwMode="auto">
          <a:xfrm>
            <a:off x="1673225" y="4704049"/>
            <a:ext cx="152082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ts val="0"/>
              </a:spcBef>
              <a:spcAft>
                <a:spcPts val="0"/>
              </a:spcAft>
            </a:pPr>
            <a:r>
              <a:rPr lang="en-US" sz="1500" b="0" noProof="1" smtClean="0">
                <a:solidFill>
                  <a:srgbClr val="080808"/>
                </a:solidFill>
                <a:latin typeface="+mn-lt"/>
                <a:cs typeface="Arial" charset="0"/>
              </a:rPr>
              <a:t>Mission Metrics’</a:t>
            </a:r>
          </a:p>
          <a:p>
            <a:pPr defTabSz="801688">
              <a:spcBef>
                <a:spcPts val="0"/>
              </a:spcBef>
              <a:spcAft>
                <a:spcPts val="0"/>
              </a:spcAft>
            </a:pPr>
            <a:r>
              <a:rPr lang="en-US" sz="1500" b="0" noProof="1" smtClean="0">
                <a:solidFill>
                  <a:srgbClr val="080808"/>
                </a:solidFill>
                <a:latin typeface="+mn-lt"/>
                <a:cs typeface="Arial" charset="0"/>
              </a:rPr>
              <a:t>Defining Terms</a:t>
            </a:r>
          </a:p>
          <a:p>
            <a:pPr defTabSz="801688">
              <a:spcBef>
                <a:spcPts val="0"/>
              </a:spcBef>
              <a:spcAft>
                <a:spcPts val="0"/>
              </a:spcAft>
            </a:pPr>
            <a:r>
              <a:rPr lang="en-US" sz="1600" b="0" noProof="1" smtClean="0">
                <a:solidFill>
                  <a:srgbClr val="080808"/>
                </a:solidFill>
                <a:latin typeface="+mn-lt"/>
                <a:cs typeface="Arial" charset="0"/>
              </a:rPr>
              <a:t>Full-time Facilitator</a:t>
            </a:r>
            <a:endParaRPr lang="en-US" sz="1600" b="0" noProof="1">
              <a:solidFill>
                <a:srgbClr val="080808"/>
              </a:solidFill>
              <a:latin typeface="+mn-lt"/>
              <a:cs typeface="Arial" charset="0"/>
            </a:endParaRPr>
          </a:p>
        </p:txBody>
      </p:sp>
      <p:sp>
        <p:nvSpPr>
          <p:cNvPr id="105" name="Rektangel 766"/>
          <p:cNvSpPr>
            <a:spLocks noChangeArrowheads="1"/>
          </p:cNvSpPr>
          <p:nvPr/>
        </p:nvSpPr>
        <p:spPr bwMode="auto">
          <a:xfrm>
            <a:off x="4487863" y="4681824"/>
            <a:ext cx="1520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ts val="0"/>
              </a:spcBef>
              <a:spcAft>
                <a:spcPts val="0"/>
              </a:spcAft>
            </a:pPr>
            <a:r>
              <a:rPr lang="en-US" sz="1500" b="0" noProof="1" smtClean="0">
                <a:solidFill>
                  <a:srgbClr val="080808"/>
                </a:solidFill>
                <a:latin typeface="+mn-lt"/>
                <a:cs typeface="Arial" charset="0"/>
              </a:rPr>
              <a:t>Beta Test</a:t>
            </a:r>
          </a:p>
          <a:p>
            <a:pPr defTabSz="801688">
              <a:spcBef>
                <a:spcPts val="0"/>
              </a:spcBef>
              <a:spcAft>
                <a:spcPts val="0"/>
              </a:spcAft>
            </a:pPr>
            <a:r>
              <a:rPr lang="en-US" sz="1500" b="0" noProof="1" smtClean="0">
                <a:solidFill>
                  <a:srgbClr val="080808"/>
                </a:solidFill>
                <a:latin typeface="+mn-lt"/>
                <a:cs typeface="Arial" charset="0"/>
              </a:rPr>
              <a:t>MIS System</a:t>
            </a:r>
          </a:p>
          <a:p>
            <a:pPr defTabSz="801688">
              <a:spcBef>
                <a:spcPts val="0"/>
              </a:spcBef>
              <a:spcAft>
                <a:spcPts val="0"/>
              </a:spcAft>
            </a:pPr>
            <a:r>
              <a:rPr lang="en-US" sz="1500" b="0" noProof="1" smtClean="0">
                <a:solidFill>
                  <a:srgbClr val="080808"/>
                </a:solidFill>
                <a:latin typeface="+mn-lt"/>
                <a:cs typeface="Arial" charset="0"/>
              </a:rPr>
              <a:t>Finished Framework</a:t>
            </a:r>
            <a:endParaRPr lang="en-US" sz="1500" b="0" noProof="1">
              <a:solidFill>
                <a:srgbClr val="080808"/>
              </a:solidFill>
              <a:latin typeface="+mn-lt"/>
              <a:cs typeface="Arial" charset="0"/>
            </a:endParaRPr>
          </a:p>
        </p:txBody>
      </p:sp>
      <p:sp>
        <p:nvSpPr>
          <p:cNvPr id="106" name="Rektangel 767"/>
          <p:cNvSpPr>
            <a:spLocks noChangeArrowheads="1"/>
          </p:cNvSpPr>
          <p:nvPr/>
        </p:nvSpPr>
        <p:spPr bwMode="auto">
          <a:xfrm>
            <a:off x="7219950" y="4692937"/>
            <a:ext cx="1520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ts val="0"/>
              </a:spcBef>
              <a:spcAft>
                <a:spcPts val="0"/>
              </a:spcAft>
            </a:pPr>
            <a:r>
              <a:rPr lang="en-US" sz="1500" b="0" noProof="1" smtClean="0">
                <a:solidFill>
                  <a:srgbClr val="080808"/>
                </a:solidFill>
                <a:latin typeface="+mn-lt"/>
                <a:cs typeface="Arial" charset="0"/>
              </a:rPr>
              <a:t>2011 analysis</a:t>
            </a:r>
          </a:p>
          <a:p>
            <a:pPr defTabSz="801688">
              <a:spcBef>
                <a:spcPts val="0"/>
              </a:spcBef>
              <a:spcAft>
                <a:spcPts val="0"/>
              </a:spcAft>
            </a:pPr>
            <a:r>
              <a:rPr lang="en-US" sz="1500" b="0" noProof="1" smtClean="0">
                <a:solidFill>
                  <a:srgbClr val="080808"/>
                </a:solidFill>
                <a:latin typeface="+mn-lt"/>
                <a:cs typeface="Arial" charset="0"/>
              </a:rPr>
              <a:t>Global interface</a:t>
            </a:r>
          </a:p>
          <a:p>
            <a:pPr defTabSz="801688">
              <a:spcBef>
                <a:spcPts val="0"/>
              </a:spcBef>
              <a:spcAft>
                <a:spcPts val="0"/>
              </a:spcAft>
            </a:pPr>
            <a:r>
              <a:rPr lang="en-US" sz="1500" b="0" noProof="1" smtClean="0">
                <a:solidFill>
                  <a:srgbClr val="080808"/>
                </a:solidFill>
                <a:latin typeface="+mn-lt"/>
                <a:cs typeface="Arial" charset="0"/>
              </a:rPr>
              <a:t>First complete review</a:t>
            </a:r>
          </a:p>
          <a:p>
            <a:pPr defTabSz="801688">
              <a:spcBef>
                <a:spcPts val="0"/>
              </a:spcBef>
              <a:spcAft>
                <a:spcPts val="0"/>
              </a:spcAft>
            </a:pPr>
            <a:endParaRPr lang="en-US" sz="1500" b="0" noProof="1">
              <a:solidFill>
                <a:srgbClr val="080808"/>
              </a:solidFill>
              <a:latin typeface="+mn-lt"/>
              <a:cs typeface="Arial" charset="0"/>
            </a:endParaRPr>
          </a:p>
        </p:txBody>
      </p:sp>
      <p:grpSp>
        <p:nvGrpSpPr>
          <p:cNvPr id="107" name="Gruppe 122"/>
          <p:cNvGrpSpPr/>
          <p:nvPr/>
        </p:nvGrpSpPr>
        <p:grpSpPr>
          <a:xfrm>
            <a:off x="239487" y="1589862"/>
            <a:ext cx="1578428" cy="1406819"/>
            <a:chOff x="8164513" y="-4049713"/>
            <a:chExt cx="2657475" cy="2368550"/>
          </a:xfrm>
          <a:effectLst>
            <a:outerShdw blurRad="50800" dist="38100" dir="2700000" algn="tl" rotWithShape="0">
              <a:prstClr val="black">
                <a:alpha val="40000"/>
              </a:prstClr>
            </a:outerShdw>
          </a:effectLst>
        </p:grpSpPr>
        <p:sp>
          <p:nvSpPr>
            <p:cNvPr id="108"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109"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10"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1"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2"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3"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4"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5"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6"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7"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8"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19"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0"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1"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2"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3"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4"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5"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6"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7"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8"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29"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0"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1"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2"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3"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4"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5"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6"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7"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8"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39"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40"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41"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42"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43"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44"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45"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46"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147"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48"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49"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150"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1"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2"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3"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4"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5"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6"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7"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8"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59"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0"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1"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2"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3"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4"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5"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6"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7"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8"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69"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5" cstate="print"/>
              <a:srcRect/>
              <a:stretch>
                <a:fillRect/>
              </a:stretch>
            </a:blipFill>
            <a:ln w="9525">
              <a:noFill/>
              <a:round/>
              <a:headEnd/>
              <a:tailEnd/>
            </a:ln>
          </p:spPr>
          <p:txBody>
            <a:bodyPr/>
            <a:lstStyle/>
            <a:p>
              <a:pPr>
                <a:defRPr/>
              </a:pPr>
              <a:endParaRPr lang="da-DK">
                <a:ea typeface="ＭＳ Ｐゴシック" pitchFamily="-97" charset="-128"/>
              </a:endParaRPr>
            </a:p>
          </p:txBody>
        </p:sp>
      </p:grpSp>
      <p:grpSp>
        <p:nvGrpSpPr>
          <p:cNvPr id="170" name="Gruppe 122"/>
          <p:cNvGrpSpPr/>
          <p:nvPr/>
        </p:nvGrpSpPr>
        <p:grpSpPr>
          <a:xfrm>
            <a:off x="2906483" y="1589858"/>
            <a:ext cx="1578428" cy="1406819"/>
            <a:chOff x="8164513" y="-4049713"/>
            <a:chExt cx="2657475" cy="2368550"/>
          </a:xfrm>
          <a:effectLst>
            <a:outerShdw blurRad="50800" dist="38100" dir="2700000" algn="tl" rotWithShape="0">
              <a:prstClr val="black">
                <a:alpha val="40000"/>
              </a:prstClr>
            </a:outerShdw>
          </a:effectLst>
        </p:grpSpPr>
        <p:sp>
          <p:nvSpPr>
            <p:cNvPr id="171"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172"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173"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4"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5"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6"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7"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8"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79"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0"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1"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2"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3"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4"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5"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6"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7"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8"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89"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0"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1"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2"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3"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4"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5"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6"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7"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8"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199"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0"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1"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2"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03"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04"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05"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6"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7"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8"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09"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10"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1"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2"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13"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4"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5"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6"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7"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8"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19"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0"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1"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2"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3"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4"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5"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6"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7"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8"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29"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0"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1"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2"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6"/>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grpSp>
      <p:grpSp>
        <p:nvGrpSpPr>
          <p:cNvPr id="233" name="Gruppe 122"/>
          <p:cNvGrpSpPr/>
          <p:nvPr/>
        </p:nvGrpSpPr>
        <p:grpSpPr>
          <a:xfrm>
            <a:off x="4463144" y="5362475"/>
            <a:ext cx="1578428" cy="1406819"/>
            <a:chOff x="8164513" y="-4049713"/>
            <a:chExt cx="2657475" cy="2368550"/>
          </a:xfrm>
          <a:effectLst>
            <a:outerShdw blurRad="50800" dist="38100" dir="2700000" algn="tl" rotWithShape="0">
              <a:prstClr val="black">
                <a:alpha val="40000"/>
              </a:prstClr>
            </a:outerShdw>
          </a:effectLst>
        </p:grpSpPr>
        <p:sp>
          <p:nvSpPr>
            <p:cNvPr id="234"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235"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36"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7"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8"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39"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0"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1"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2"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3"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4"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5"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6"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7"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8"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49"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0"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1"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2"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3"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4"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5"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6"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7"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8"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59"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0"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1"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2"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3"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4"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5"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66"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67"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68"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69"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0"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1"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2"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73"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4"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5"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276"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7"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8"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79"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0"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1"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2"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3"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4"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5"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6"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7"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8"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89"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0"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1"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2"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3"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4"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295"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7" cstate="print"/>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grpSp>
      <p:grpSp>
        <p:nvGrpSpPr>
          <p:cNvPr id="296" name="Gruppe 122"/>
          <p:cNvGrpSpPr/>
          <p:nvPr/>
        </p:nvGrpSpPr>
        <p:grpSpPr>
          <a:xfrm>
            <a:off x="7195457" y="5373361"/>
            <a:ext cx="1578428" cy="1406819"/>
            <a:chOff x="8164513" y="-4049713"/>
            <a:chExt cx="2657475" cy="2368550"/>
          </a:xfrm>
          <a:effectLst>
            <a:outerShdw blurRad="50800" dist="38100" dir="2700000" algn="tl" rotWithShape="0">
              <a:prstClr val="black">
                <a:alpha val="40000"/>
              </a:prstClr>
            </a:outerShdw>
          </a:effectLst>
        </p:grpSpPr>
        <p:sp>
          <p:nvSpPr>
            <p:cNvPr id="297"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298"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299"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0"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1"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2"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3"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4"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5"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6"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7"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8"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09"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0"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1"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2"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3"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4"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5"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6"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7"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8"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19"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0"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1"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2"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3"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4"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5"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6"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7"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28"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29"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30"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31"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2"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3"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4"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5"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336"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7"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38"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339"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0"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1"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2"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3"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4"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5"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6"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7"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8"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49"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0"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1"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2"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3"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4"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5"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6"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7"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58"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8"/>
              <a:srcRect/>
              <a:stretch>
                <a:fillRect t="-7000" b="-39000"/>
              </a:stretch>
            </a:blipFill>
            <a:ln w="9525">
              <a:noFill/>
              <a:round/>
              <a:headEnd/>
              <a:tailEnd/>
            </a:ln>
          </p:spPr>
          <p:txBody>
            <a:bodyPr/>
            <a:lstStyle/>
            <a:p>
              <a:pPr>
                <a:defRPr/>
              </a:pPr>
              <a:endParaRPr lang="da-DK">
                <a:ea typeface="ＭＳ Ｐゴシック" pitchFamily="-97" charset="-128"/>
              </a:endParaRPr>
            </a:p>
          </p:txBody>
        </p:sp>
      </p:grpSp>
      <p:sp>
        <p:nvSpPr>
          <p:cNvPr id="359" name="Rectangle 448"/>
          <p:cNvSpPr>
            <a:spLocks noChangeArrowheads="1"/>
          </p:cNvSpPr>
          <p:nvPr/>
        </p:nvSpPr>
        <p:spPr bwMode="auto">
          <a:xfrm>
            <a:off x="7632007" y="4008107"/>
            <a:ext cx="14144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a:buNone/>
            </a:pPr>
            <a:r>
              <a:rPr lang="en-US" sz="2800" noProof="1" smtClean="0">
                <a:solidFill>
                  <a:schemeClr val="tx2">
                    <a:lumMod val="25000"/>
                  </a:schemeClr>
                </a:solidFill>
                <a:latin typeface="Calibri" pitchFamily="34" charset="0"/>
              </a:rPr>
              <a:t>2012</a:t>
            </a:r>
            <a:endParaRPr lang="en-US" sz="2800" noProof="1">
              <a:solidFill>
                <a:schemeClr val="tx2">
                  <a:lumMod val="25000"/>
                </a:schemeClr>
              </a:solidFill>
              <a:latin typeface="Calibri" pitchFamily="34" charset="0"/>
            </a:endParaRPr>
          </a:p>
        </p:txBody>
      </p:sp>
      <p:pic>
        <p:nvPicPr>
          <p:cNvPr id="360" name="Picture 3" descr="C:\Users\bwillett\AppData\Local\Microsoft\Windows\Temporary Internet Files\Content.IE5\BHRWV848\MP90039904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760" y="1827674"/>
            <a:ext cx="1594148" cy="910941"/>
          </a:xfrm>
          <a:prstGeom prst="rect">
            <a:avLst/>
          </a:prstGeom>
          <a:noFill/>
          <a:extLst>
            <a:ext uri="{909E8E84-426E-40DD-AFC4-6F175D3DCCD1}">
              <a14:hiddenFill xmlns:a14="http://schemas.microsoft.com/office/drawing/2010/main">
                <a:solidFill>
                  <a:srgbClr val="FFFFFF"/>
                </a:solidFill>
              </a14:hiddenFill>
            </a:ext>
          </a:extLst>
        </p:spPr>
      </p:pic>
      <p:grpSp>
        <p:nvGrpSpPr>
          <p:cNvPr id="361" name="Gruppe 122"/>
          <p:cNvGrpSpPr/>
          <p:nvPr/>
        </p:nvGrpSpPr>
        <p:grpSpPr>
          <a:xfrm>
            <a:off x="1631889" y="5343270"/>
            <a:ext cx="1578428" cy="1406819"/>
            <a:chOff x="8164513" y="-4049713"/>
            <a:chExt cx="2657475" cy="2368550"/>
          </a:xfrm>
          <a:effectLst>
            <a:outerShdw blurRad="50800" dist="38100" dir="2700000" algn="tl" rotWithShape="0">
              <a:prstClr val="black">
                <a:alpha val="40000"/>
              </a:prstClr>
            </a:outerShdw>
          </a:effectLst>
        </p:grpSpPr>
        <p:sp>
          <p:nvSpPr>
            <p:cNvPr id="362" name="Freeform 1013"/>
            <p:cNvSpPr>
              <a:spLocks noEditPoints="1"/>
            </p:cNvSpPr>
            <p:nvPr/>
          </p:nvSpPr>
          <p:spPr bwMode="auto">
            <a:xfrm>
              <a:off x="8164513" y="-4049713"/>
              <a:ext cx="2657475" cy="2368550"/>
            </a:xfrm>
            <a:custGeom>
              <a:avLst/>
              <a:gdLst/>
              <a:ahLst/>
              <a:cxnLst>
                <a:cxn ang="0">
                  <a:pos x="1504" y="96"/>
                </a:cxn>
                <a:cxn ang="0">
                  <a:pos x="1574" y="76"/>
                </a:cxn>
                <a:cxn ang="0">
                  <a:pos x="1582" y="192"/>
                </a:cxn>
                <a:cxn ang="0">
                  <a:pos x="1506" y="186"/>
                </a:cxn>
                <a:cxn ang="0">
                  <a:pos x="1316" y="76"/>
                </a:cxn>
                <a:cxn ang="0">
                  <a:pos x="1388" y="96"/>
                </a:cxn>
                <a:cxn ang="0">
                  <a:pos x="1324" y="198"/>
                </a:cxn>
                <a:cxn ang="0">
                  <a:pos x="1102" y="96"/>
                </a:cxn>
                <a:cxn ang="0">
                  <a:pos x="1166" y="74"/>
                </a:cxn>
                <a:cxn ang="0">
                  <a:pos x="1186" y="186"/>
                </a:cxn>
                <a:cxn ang="0">
                  <a:pos x="1108" y="192"/>
                </a:cxn>
                <a:cxn ang="0">
                  <a:pos x="908" y="82"/>
                </a:cxn>
                <a:cxn ang="0">
                  <a:pos x="984" y="88"/>
                </a:cxn>
                <a:cxn ang="0">
                  <a:pos x="966" y="198"/>
                </a:cxn>
                <a:cxn ang="0">
                  <a:pos x="902" y="96"/>
                </a:cxn>
                <a:cxn ang="0">
                  <a:pos x="764" y="74"/>
                </a:cxn>
                <a:cxn ang="0">
                  <a:pos x="786" y="176"/>
                </a:cxn>
                <a:cxn ang="0">
                  <a:pos x="714" y="196"/>
                </a:cxn>
                <a:cxn ang="0">
                  <a:pos x="502" y="88"/>
                </a:cxn>
                <a:cxn ang="0">
                  <a:pos x="580" y="82"/>
                </a:cxn>
                <a:cxn ang="0">
                  <a:pos x="572" y="196"/>
                </a:cxn>
                <a:cxn ang="0">
                  <a:pos x="500" y="176"/>
                </a:cxn>
                <a:cxn ang="0">
                  <a:pos x="322" y="74"/>
                </a:cxn>
                <a:cxn ang="0">
                  <a:pos x="386" y="176"/>
                </a:cxn>
                <a:cxn ang="0">
                  <a:pos x="322" y="198"/>
                </a:cxn>
                <a:cxn ang="0">
                  <a:pos x="100" y="96"/>
                </a:cxn>
                <a:cxn ang="0">
                  <a:pos x="172" y="76"/>
                </a:cxn>
                <a:cxn ang="0">
                  <a:pos x="178" y="192"/>
                </a:cxn>
                <a:cxn ang="0">
                  <a:pos x="102" y="186"/>
                </a:cxn>
                <a:cxn ang="0">
                  <a:pos x="172" y="1402"/>
                </a:cxn>
                <a:cxn ang="0">
                  <a:pos x="100" y="1382"/>
                </a:cxn>
                <a:cxn ang="0">
                  <a:pos x="164" y="1280"/>
                </a:cxn>
                <a:cxn ang="0">
                  <a:pos x="386" y="1382"/>
                </a:cxn>
                <a:cxn ang="0">
                  <a:pos x="322" y="1404"/>
                </a:cxn>
                <a:cxn ang="0">
                  <a:pos x="302" y="1292"/>
                </a:cxn>
                <a:cxn ang="0">
                  <a:pos x="378" y="1286"/>
                </a:cxn>
                <a:cxn ang="0">
                  <a:pos x="580" y="1396"/>
                </a:cxn>
                <a:cxn ang="0">
                  <a:pos x="502" y="1390"/>
                </a:cxn>
                <a:cxn ang="0">
                  <a:pos x="522" y="1280"/>
                </a:cxn>
                <a:cxn ang="0">
                  <a:pos x="586" y="1382"/>
                </a:cxn>
                <a:cxn ang="0">
                  <a:pos x="724" y="1404"/>
                </a:cxn>
                <a:cxn ang="0">
                  <a:pos x="702" y="1302"/>
                </a:cxn>
                <a:cxn ang="0">
                  <a:pos x="772" y="1282"/>
                </a:cxn>
                <a:cxn ang="0">
                  <a:pos x="984" y="1390"/>
                </a:cxn>
                <a:cxn ang="0">
                  <a:pos x="908" y="1396"/>
                </a:cxn>
                <a:cxn ang="0">
                  <a:pos x="916" y="1282"/>
                </a:cxn>
                <a:cxn ang="0">
                  <a:pos x="986" y="1302"/>
                </a:cxn>
                <a:cxn ang="0">
                  <a:pos x="1166" y="1404"/>
                </a:cxn>
                <a:cxn ang="0">
                  <a:pos x="1102" y="1302"/>
                </a:cxn>
                <a:cxn ang="0">
                  <a:pos x="1166" y="1280"/>
                </a:cxn>
                <a:cxn ang="0">
                  <a:pos x="1388" y="1382"/>
                </a:cxn>
                <a:cxn ang="0">
                  <a:pos x="1316" y="1402"/>
                </a:cxn>
                <a:cxn ang="0">
                  <a:pos x="1310" y="1286"/>
                </a:cxn>
                <a:cxn ang="0">
                  <a:pos x="1386" y="1292"/>
                </a:cxn>
                <a:cxn ang="0">
                  <a:pos x="1574" y="1402"/>
                </a:cxn>
                <a:cxn ang="0">
                  <a:pos x="1504" y="1382"/>
                </a:cxn>
                <a:cxn ang="0">
                  <a:pos x="1566" y="1280"/>
                </a:cxn>
                <a:cxn ang="0">
                  <a:pos x="1600" y="1246"/>
                </a:cxn>
                <a:cxn ang="0">
                  <a:pos x="84" y="1268"/>
                </a:cxn>
                <a:cxn ang="0">
                  <a:pos x="74" y="234"/>
                </a:cxn>
                <a:cxn ang="0">
                  <a:pos x="84" y="224"/>
                </a:cxn>
                <a:cxn ang="0">
                  <a:pos x="1600" y="234"/>
                </a:cxn>
              </a:cxnLst>
              <a:rect l="0" t="0" r="r" b="b"/>
              <a:pathLst>
                <a:path w="1674" h="1492">
                  <a:moveTo>
                    <a:pt x="0" y="0"/>
                  </a:moveTo>
                  <a:lnTo>
                    <a:pt x="0" y="1492"/>
                  </a:lnTo>
                  <a:lnTo>
                    <a:pt x="1674" y="1492"/>
                  </a:lnTo>
                  <a:lnTo>
                    <a:pt x="1674" y="0"/>
                  </a:lnTo>
                  <a:lnTo>
                    <a:pt x="0" y="0"/>
                  </a:lnTo>
                  <a:close/>
                  <a:moveTo>
                    <a:pt x="1504" y="96"/>
                  </a:moveTo>
                  <a:lnTo>
                    <a:pt x="1504" y="96"/>
                  </a:lnTo>
                  <a:lnTo>
                    <a:pt x="1506" y="88"/>
                  </a:lnTo>
                  <a:lnTo>
                    <a:pt x="1510" y="82"/>
                  </a:lnTo>
                  <a:lnTo>
                    <a:pt x="1516" y="76"/>
                  </a:lnTo>
                  <a:lnTo>
                    <a:pt x="1526" y="74"/>
                  </a:lnTo>
                  <a:lnTo>
                    <a:pt x="1566" y="74"/>
                  </a:lnTo>
                  <a:lnTo>
                    <a:pt x="1566" y="74"/>
                  </a:lnTo>
                  <a:lnTo>
                    <a:pt x="1574" y="76"/>
                  </a:lnTo>
                  <a:lnTo>
                    <a:pt x="1582" y="82"/>
                  </a:lnTo>
                  <a:lnTo>
                    <a:pt x="1586" y="88"/>
                  </a:lnTo>
                  <a:lnTo>
                    <a:pt x="1588" y="96"/>
                  </a:lnTo>
                  <a:lnTo>
                    <a:pt x="1588" y="176"/>
                  </a:lnTo>
                  <a:lnTo>
                    <a:pt x="1588" y="176"/>
                  </a:lnTo>
                  <a:lnTo>
                    <a:pt x="1586" y="186"/>
                  </a:lnTo>
                  <a:lnTo>
                    <a:pt x="1582" y="192"/>
                  </a:lnTo>
                  <a:lnTo>
                    <a:pt x="1574" y="196"/>
                  </a:lnTo>
                  <a:lnTo>
                    <a:pt x="1566" y="198"/>
                  </a:lnTo>
                  <a:lnTo>
                    <a:pt x="1526" y="198"/>
                  </a:lnTo>
                  <a:lnTo>
                    <a:pt x="1526" y="198"/>
                  </a:lnTo>
                  <a:lnTo>
                    <a:pt x="1516" y="196"/>
                  </a:lnTo>
                  <a:lnTo>
                    <a:pt x="1510" y="192"/>
                  </a:lnTo>
                  <a:lnTo>
                    <a:pt x="1506" y="186"/>
                  </a:lnTo>
                  <a:lnTo>
                    <a:pt x="1504" y="176"/>
                  </a:lnTo>
                  <a:lnTo>
                    <a:pt x="1504" y="96"/>
                  </a:lnTo>
                  <a:close/>
                  <a:moveTo>
                    <a:pt x="1302" y="96"/>
                  </a:moveTo>
                  <a:lnTo>
                    <a:pt x="1302" y="96"/>
                  </a:lnTo>
                  <a:lnTo>
                    <a:pt x="1304" y="88"/>
                  </a:lnTo>
                  <a:lnTo>
                    <a:pt x="1310" y="82"/>
                  </a:lnTo>
                  <a:lnTo>
                    <a:pt x="1316" y="76"/>
                  </a:lnTo>
                  <a:lnTo>
                    <a:pt x="1324" y="74"/>
                  </a:lnTo>
                  <a:lnTo>
                    <a:pt x="1366" y="74"/>
                  </a:lnTo>
                  <a:lnTo>
                    <a:pt x="1366" y="74"/>
                  </a:lnTo>
                  <a:lnTo>
                    <a:pt x="1374" y="76"/>
                  </a:lnTo>
                  <a:lnTo>
                    <a:pt x="1382" y="82"/>
                  </a:lnTo>
                  <a:lnTo>
                    <a:pt x="1386" y="88"/>
                  </a:lnTo>
                  <a:lnTo>
                    <a:pt x="1388" y="96"/>
                  </a:lnTo>
                  <a:lnTo>
                    <a:pt x="1388" y="176"/>
                  </a:lnTo>
                  <a:lnTo>
                    <a:pt x="1388" y="176"/>
                  </a:lnTo>
                  <a:lnTo>
                    <a:pt x="1386" y="186"/>
                  </a:lnTo>
                  <a:lnTo>
                    <a:pt x="1382" y="192"/>
                  </a:lnTo>
                  <a:lnTo>
                    <a:pt x="1374" y="196"/>
                  </a:lnTo>
                  <a:lnTo>
                    <a:pt x="1366" y="198"/>
                  </a:lnTo>
                  <a:lnTo>
                    <a:pt x="1324" y="198"/>
                  </a:lnTo>
                  <a:lnTo>
                    <a:pt x="1324" y="198"/>
                  </a:lnTo>
                  <a:lnTo>
                    <a:pt x="1316" y="196"/>
                  </a:lnTo>
                  <a:lnTo>
                    <a:pt x="1310" y="192"/>
                  </a:lnTo>
                  <a:lnTo>
                    <a:pt x="1304" y="186"/>
                  </a:lnTo>
                  <a:lnTo>
                    <a:pt x="1302" y="176"/>
                  </a:lnTo>
                  <a:lnTo>
                    <a:pt x="1302" y="96"/>
                  </a:lnTo>
                  <a:close/>
                  <a:moveTo>
                    <a:pt x="1102" y="96"/>
                  </a:moveTo>
                  <a:lnTo>
                    <a:pt x="1102" y="96"/>
                  </a:lnTo>
                  <a:lnTo>
                    <a:pt x="1104" y="88"/>
                  </a:lnTo>
                  <a:lnTo>
                    <a:pt x="1108" y="82"/>
                  </a:lnTo>
                  <a:lnTo>
                    <a:pt x="1116" y="76"/>
                  </a:lnTo>
                  <a:lnTo>
                    <a:pt x="1124" y="74"/>
                  </a:lnTo>
                  <a:lnTo>
                    <a:pt x="1166" y="74"/>
                  </a:lnTo>
                  <a:lnTo>
                    <a:pt x="1166" y="74"/>
                  </a:lnTo>
                  <a:lnTo>
                    <a:pt x="1174" y="76"/>
                  </a:lnTo>
                  <a:lnTo>
                    <a:pt x="1180" y="82"/>
                  </a:lnTo>
                  <a:lnTo>
                    <a:pt x="1186" y="88"/>
                  </a:lnTo>
                  <a:lnTo>
                    <a:pt x="1188" y="96"/>
                  </a:lnTo>
                  <a:lnTo>
                    <a:pt x="1188" y="176"/>
                  </a:lnTo>
                  <a:lnTo>
                    <a:pt x="1188" y="176"/>
                  </a:lnTo>
                  <a:lnTo>
                    <a:pt x="1186" y="186"/>
                  </a:lnTo>
                  <a:lnTo>
                    <a:pt x="1180" y="192"/>
                  </a:lnTo>
                  <a:lnTo>
                    <a:pt x="1174" y="196"/>
                  </a:lnTo>
                  <a:lnTo>
                    <a:pt x="1166" y="198"/>
                  </a:lnTo>
                  <a:lnTo>
                    <a:pt x="1124" y="198"/>
                  </a:lnTo>
                  <a:lnTo>
                    <a:pt x="1124" y="198"/>
                  </a:lnTo>
                  <a:lnTo>
                    <a:pt x="1116" y="196"/>
                  </a:lnTo>
                  <a:lnTo>
                    <a:pt x="1108" y="192"/>
                  </a:lnTo>
                  <a:lnTo>
                    <a:pt x="1104" y="186"/>
                  </a:lnTo>
                  <a:lnTo>
                    <a:pt x="1102" y="176"/>
                  </a:lnTo>
                  <a:lnTo>
                    <a:pt x="1102" y="96"/>
                  </a:lnTo>
                  <a:close/>
                  <a:moveTo>
                    <a:pt x="902" y="96"/>
                  </a:moveTo>
                  <a:lnTo>
                    <a:pt x="902" y="96"/>
                  </a:lnTo>
                  <a:lnTo>
                    <a:pt x="904" y="88"/>
                  </a:lnTo>
                  <a:lnTo>
                    <a:pt x="908" y="82"/>
                  </a:lnTo>
                  <a:lnTo>
                    <a:pt x="916" y="76"/>
                  </a:lnTo>
                  <a:lnTo>
                    <a:pt x="924" y="74"/>
                  </a:lnTo>
                  <a:lnTo>
                    <a:pt x="966" y="74"/>
                  </a:lnTo>
                  <a:lnTo>
                    <a:pt x="966" y="74"/>
                  </a:lnTo>
                  <a:lnTo>
                    <a:pt x="974" y="76"/>
                  </a:lnTo>
                  <a:lnTo>
                    <a:pt x="980" y="82"/>
                  </a:lnTo>
                  <a:lnTo>
                    <a:pt x="984" y="88"/>
                  </a:lnTo>
                  <a:lnTo>
                    <a:pt x="986" y="96"/>
                  </a:lnTo>
                  <a:lnTo>
                    <a:pt x="986" y="176"/>
                  </a:lnTo>
                  <a:lnTo>
                    <a:pt x="986" y="176"/>
                  </a:lnTo>
                  <a:lnTo>
                    <a:pt x="984" y="186"/>
                  </a:lnTo>
                  <a:lnTo>
                    <a:pt x="980" y="192"/>
                  </a:lnTo>
                  <a:lnTo>
                    <a:pt x="974" y="196"/>
                  </a:lnTo>
                  <a:lnTo>
                    <a:pt x="966" y="198"/>
                  </a:lnTo>
                  <a:lnTo>
                    <a:pt x="924" y="198"/>
                  </a:lnTo>
                  <a:lnTo>
                    <a:pt x="924" y="198"/>
                  </a:lnTo>
                  <a:lnTo>
                    <a:pt x="916" y="196"/>
                  </a:lnTo>
                  <a:lnTo>
                    <a:pt x="908" y="192"/>
                  </a:lnTo>
                  <a:lnTo>
                    <a:pt x="904" y="186"/>
                  </a:lnTo>
                  <a:lnTo>
                    <a:pt x="902" y="176"/>
                  </a:lnTo>
                  <a:lnTo>
                    <a:pt x="902" y="96"/>
                  </a:lnTo>
                  <a:close/>
                  <a:moveTo>
                    <a:pt x="702" y="96"/>
                  </a:moveTo>
                  <a:lnTo>
                    <a:pt x="702" y="96"/>
                  </a:lnTo>
                  <a:lnTo>
                    <a:pt x="704" y="88"/>
                  </a:lnTo>
                  <a:lnTo>
                    <a:pt x="708" y="82"/>
                  </a:lnTo>
                  <a:lnTo>
                    <a:pt x="714" y="76"/>
                  </a:lnTo>
                  <a:lnTo>
                    <a:pt x="724" y="74"/>
                  </a:lnTo>
                  <a:lnTo>
                    <a:pt x="764" y="74"/>
                  </a:lnTo>
                  <a:lnTo>
                    <a:pt x="764" y="74"/>
                  </a:lnTo>
                  <a:lnTo>
                    <a:pt x="772" y="76"/>
                  </a:lnTo>
                  <a:lnTo>
                    <a:pt x="780" y="82"/>
                  </a:lnTo>
                  <a:lnTo>
                    <a:pt x="784" y="88"/>
                  </a:lnTo>
                  <a:lnTo>
                    <a:pt x="786" y="96"/>
                  </a:lnTo>
                  <a:lnTo>
                    <a:pt x="786" y="176"/>
                  </a:lnTo>
                  <a:lnTo>
                    <a:pt x="786" y="176"/>
                  </a:lnTo>
                  <a:lnTo>
                    <a:pt x="784" y="186"/>
                  </a:lnTo>
                  <a:lnTo>
                    <a:pt x="780" y="192"/>
                  </a:lnTo>
                  <a:lnTo>
                    <a:pt x="772" y="196"/>
                  </a:lnTo>
                  <a:lnTo>
                    <a:pt x="764" y="198"/>
                  </a:lnTo>
                  <a:lnTo>
                    <a:pt x="724" y="198"/>
                  </a:lnTo>
                  <a:lnTo>
                    <a:pt x="724" y="198"/>
                  </a:lnTo>
                  <a:lnTo>
                    <a:pt x="714" y="196"/>
                  </a:lnTo>
                  <a:lnTo>
                    <a:pt x="708" y="192"/>
                  </a:lnTo>
                  <a:lnTo>
                    <a:pt x="704" y="186"/>
                  </a:lnTo>
                  <a:lnTo>
                    <a:pt x="702" y="176"/>
                  </a:lnTo>
                  <a:lnTo>
                    <a:pt x="702" y="96"/>
                  </a:lnTo>
                  <a:close/>
                  <a:moveTo>
                    <a:pt x="500" y="96"/>
                  </a:moveTo>
                  <a:lnTo>
                    <a:pt x="500" y="96"/>
                  </a:lnTo>
                  <a:lnTo>
                    <a:pt x="502" y="88"/>
                  </a:lnTo>
                  <a:lnTo>
                    <a:pt x="508" y="82"/>
                  </a:lnTo>
                  <a:lnTo>
                    <a:pt x="514" y="76"/>
                  </a:lnTo>
                  <a:lnTo>
                    <a:pt x="522" y="74"/>
                  </a:lnTo>
                  <a:lnTo>
                    <a:pt x="564" y="74"/>
                  </a:lnTo>
                  <a:lnTo>
                    <a:pt x="564" y="74"/>
                  </a:lnTo>
                  <a:lnTo>
                    <a:pt x="572" y="76"/>
                  </a:lnTo>
                  <a:lnTo>
                    <a:pt x="580" y="82"/>
                  </a:lnTo>
                  <a:lnTo>
                    <a:pt x="584" y="88"/>
                  </a:lnTo>
                  <a:lnTo>
                    <a:pt x="586" y="96"/>
                  </a:lnTo>
                  <a:lnTo>
                    <a:pt x="586" y="176"/>
                  </a:lnTo>
                  <a:lnTo>
                    <a:pt x="586" y="176"/>
                  </a:lnTo>
                  <a:lnTo>
                    <a:pt x="584" y="186"/>
                  </a:lnTo>
                  <a:lnTo>
                    <a:pt x="580" y="192"/>
                  </a:lnTo>
                  <a:lnTo>
                    <a:pt x="572" y="196"/>
                  </a:lnTo>
                  <a:lnTo>
                    <a:pt x="564" y="198"/>
                  </a:lnTo>
                  <a:lnTo>
                    <a:pt x="522" y="198"/>
                  </a:lnTo>
                  <a:lnTo>
                    <a:pt x="522" y="198"/>
                  </a:lnTo>
                  <a:lnTo>
                    <a:pt x="514" y="196"/>
                  </a:lnTo>
                  <a:lnTo>
                    <a:pt x="508" y="192"/>
                  </a:lnTo>
                  <a:lnTo>
                    <a:pt x="502" y="186"/>
                  </a:lnTo>
                  <a:lnTo>
                    <a:pt x="500" y="176"/>
                  </a:lnTo>
                  <a:lnTo>
                    <a:pt x="500" y="96"/>
                  </a:lnTo>
                  <a:close/>
                  <a:moveTo>
                    <a:pt x="300" y="96"/>
                  </a:moveTo>
                  <a:lnTo>
                    <a:pt x="300" y="96"/>
                  </a:lnTo>
                  <a:lnTo>
                    <a:pt x="302" y="88"/>
                  </a:lnTo>
                  <a:lnTo>
                    <a:pt x="306" y="82"/>
                  </a:lnTo>
                  <a:lnTo>
                    <a:pt x="314" y="76"/>
                  </a:lnTo>
                  <a:lnTo>
                    <a:pt x="322" y="74"/>
                  </a:lnTo>
                  <a:lnTo>
                    <a:pt x="364" y="74"/>
                  </a:lnTo>
                  <a:lnTo>
                    <a:pt x="364" y="74"/>
                  </a:lnTo>
                  <a:lnTo>
                    <a:pt x="372" y="76"/>
                  </a:lnTo>
                  <a:lnTo>
                    <a:pt x="378" y="82"/>
                  </a:lnTo>
                  <a:lnTo>
                    <a:pt x="384" y="88"/>
                  </a:lnTo>
                  <a:lnTo>
                    <a:pt x="386" y="96"/>
                  </a:lnTo>
                  <a:lnTo>
                    <a:pt x="386" y="176"/>
                  </a:lnTo>
                  <a:lnTo>
                    <a:pt x="386" y="176"/>
                  </a:lnTo>
                  <a:lnTo>
                    <a:pt x="384" y="186"/>
                  </a:lnTo>
                  <a:lnTo>
                    <a:pt x="378" y="192"/>
                  </a:lnTo>
                  <a:lnTo>
                    <a:pt x="372" y="196"/>
                  </a:lnTo>
                  <a:lnTo>
                    <a:pt x="364" y="198"/>
                  </a:lnTo>
                  <a:lnTo>
                    <a:pt x="322" y="198"/>
                  </a:lnTo>
                  <a:lnTo>
                    <a:pt x="322" y="198"/>
                  </a:lnTo>
                  <a:lnTo>
                    <a:pt x="314" y="196"/>
                  </a:lnTo>
                  <a:lnTo>
                    <a:pt x="306" y="192"/>
                  </a:lnTo>
                  <a:lnTo>
                    <a:pt x="302" y="186"/>
                  </a:lnTo>
                  <a:lnTo>
                    <a:pt x="300" y="176"/>
                  </a:lnTo>
                  <a:lnTo>
                    <a:pt x="300" y="96"/>
                  </a:lnTo>
                  <a:close/>
                  <a:moveTo>
                    <a:pt x="100" y="96"/>
                  </a:moveTo>
                  <a:lnTo>
                    <a:pt x="100" y="96"/>
                  </a:lnTo>
                  <a:lnTo>
                    <a:pt x="102" y="88"/>
                  </a:lnTo>
                  <a:lnTo>
                    <a:pt x="106" y="82"/>
                  </a:lnTo>
                  <a:lnTo>
                    <a:pt x="114" y="76"/>
                  </a:lnTo>
                  <a:lnTo>
                    <a:pt x="122" y="74"/>
                  </a:lnTo>
                  <a:lnTo>
                    <a:pt x="164" y="74"/>
                  </a:lnTo>
                  <a:lnTo>
                    <a:pt x="164" y="74"/>
                  </a:lnTo>
                  <a:lnTo>
                    <a:pt x="172" y="76"/>
                  </a:lnTo>
                  <a:lnTo>
                    <a:pt x="178" y="82"/>
                  </a:lnTo>
                  <a:lnTo>
                    <a:pt x="182" y="88"/>
                  </a:lnTo>
                  <a:lnTo>
                    <a:pt x="184" y="96"/>
                  </a:lnTo>
                  <a:lnTo>
                    <a:pt x="184" y="176"/>
                  </a:lnTo>
                  <a:lnTo>
                    <a:pt x="184" y="176"/>
                  </a:lnTo>
                  <a:lnTo>
                    <a:pt x="182" y="186"/>
                  </a:lnTo>
                  <a:lnTo>
                    <a:pt x="178" y="192"/>
                  </a:lnTo>
                  <a:lnTo>
                    <a:pt x="172" y="196"/>
                  </a:lnTo>
                  <a:lnTo>
                    <a:pt x="164" y="198"/>
                  </a:lnTo>
                  <a:lnTo>
                    <a:pt x="122" y="198"/>
                  </a:lnTo>
                  <a:lnTo>
                    <a:pt x="122" y="198"/>
                  </a:lnTo>
                  <a:lnTo>
                    <a:pt x="114" y="196"/>
                  </a:lnTo>
                  <a:lnTo>
                    <a:pt x="106" y="192"/>
                  </a:lnTo>
                  <a:lnTo>
                    <a:pt x="102" y="186"/>
                  </a:lnTo>
                  <a:lnTo>
                    <a:pt x="100" y="176"/>
                  </a:lnTo>
                  <a:lnTo>
                    <a:pt x="100" y="96"/>
                  </a:lnTo>
                  <a:close/>
                  <a:moveTo>
                    <a:pt x="184" y="1382"/>
                  </a:moveTo>
                  <a:lnTo>
                    <a:pt x="184" y="1382"/>
                  </a:lnTo>
                  <a:lnTo>
                    <a:pt x="182" y="1390"/>
                  </a:lnTo>
                  <a:lnTo>
                    <a:pt x="178" y="1396"/>
                  </a:lnTo>
                  <a:lnTo>
                    <a:pt x="172" y="1402"/>
                  </a:lnTo>
                  <a:lnTo>
                    <a:pt x="164" y="1404"/>
                  </a:lnTo>
                  <a:lnTo>
                    <a:pt x="122" y="1404"/>
                  </a:lnTo>
                  <a:lnTo>
                    <a:pt x="122" y="1404"/>
                  </a:lnTo>
                  <a:lnTo>
                    <a:pt x="114" y="1402"/>
                  </a:lnTo>
                  <a:lnTo>
                    <a:pt x="106" y="1396"/>
                  </a:lnTo>
                  <a:lnTo>
                    <a:pt x="102" y="1390"/>
                  </a:lnTo>
                  <a:lnTo>
                    <a:pt x="100" y="1382"/>
                  </a:lnTo>
                  <a:lnTo>
                    <a:pt x="100" y="1302"/>
                  </a:lnTo>
                  <a:lnTo>
                    <a:pt x="100" y="1302"/>
                  </a:lnTo>
                  <a:lnTo>
                    <a:pt x="102" y="1292"/>
                  </a:lnTo>
                  <a:lnTo>
                    <a:pt x="106" y="1286"/>
                  </a:lnTo>
                  <a:lnTo>
                    <a:pt x="114" y="1282"/>
                  </a:lnTo>
                  <a:lnTo>
                    <a:pt x="122" y="1280"/>
                  </a:lnTo>
                  <a:lnTo>
                    <a:pt x="164" y="1280"/>
                  </a:lnTo>
                  <a:lnTo>
                    <a:pt x="164" y="1280"/>
                  </a:lnTo>
                  <a:lnTo>
                    <a:pt x="172" y="1282"/>
                  </a:lnTo>
                  <a:lnTo>
                    <a:pt x="178" y="1286"/>
                  </a:lnTo>
                  <a:lnTo>
                    <a:pt x="182" y="1292"/>
                  </a:lnTo>
                  <a:lnTo>
                    <a:pt x="184" y="1302"/>
                  </a:lnTo>
                  <a:lnTo>
                    <a:pt x="184" y="1382"/>
                  </a:lnTo>
                  <a:close/>
                  <a:moveTo>
                    <a:pt x="386" y="1382"/>
                  </a:moveTo>
                  <a:lnTo>
                    <a:pt x="386" y="1382"/>
                  </a:lnTo>
                  <a:lnTo>
                    <a:pt x="384" y="1390"/>
                  </a:lnTo>
                  <a:lnTo>
                    <a:pt x="378" y="1396"/>
                  </a:lnTo>
                  <a:lnTo>
                    <a:pt x="372" y="1402"/>
                  </a:lnTo>
                  <a:lnTo>
                    <a:pt x="364" y="1404"/>
                  </a:lnTo>
                  <a:lnTo>
                    <a:pt x="322" y="1404"/>
                  </a:lnTo>
                  <a:lnTo>
                    <a:pt x="322" y="1404"/>
                  </a:lnTo>
                  <a:lnTo>
                    <a:pt x="314" y="1402"/>
                  </a:lnTo>
                  <a:lnTo>
                    <a:pt x="306" y="1396"/>
                  </a:lnTo>
                  <a:lnTo>
                    <a:pt x="302" y="1390"/>
                  </a:lnTo>
                  <a:lnTo>
                    <a:pt x="300" y="1382"/>
                  </a:lnTo>
                  <a:lnTo>
                    <a:pt x="300" y="1302"/>
                  </a:lnTo>
                  <a:lnTo>
                    <a:pt x="300" y="1302"/>
                  </a:lnTo>
                  <a:lnTo>
                    <a:pt x="302" y="1292"/>
                  </a:lnTo>
                  <a:lnTo>
                    <a:pt x="306" y="1286"/>
                  </a:lnTo>
                  <a:lnTo>
                    <a:pt x="314" y="1282"/>
                  </a:lnTo>
                  <a:lnTo>
                    <a:pt x="322" y="1280"/>
                  </a:lnTo>
                  <a:lnTo>
                    <a:pt x="364" y="1280"/>
                  </a:lnTo>
                  <a:lnTo>
                    <a:pt x="364" y="1280"/>
                  </a:lnTo>
                  <a:lnTo>
                    <a:pt x="372" y="1282"/>
                  </a:lnTo>
                  <a:lnTo>
                    <a:pt x="378" y="1286"/>
                  </a:lnTo>
                  <a:lnTo>
                    <a:pt x="384" y="1292"/>
                  </a:lnTo>
                  <a:lnTo>
                    <a:pt x="386" y="1302"/>
                  </a:lnTo>
                  <a:lnTo>
                    <a:pt x="386" y="1382"/>
                  </a:lnTo>
                  <a:close/>
                  <a:moveTo>
                    <a:pt x="586" y="1382"/>
                  </a:moveTo>
                  <a:lnTo>
                    <a:pt x="586" y="1382"/>
                  </a:lnTo>
                  <a:lnTo>
                    <a:pt x="584" y="1390"/>
                  </a:lnTo>
                  <a:lnTo>
                    <a:pt x="580" y="1396"/>
                  </a:lnTo>
                  <a:lnTo>
                    <a:pt x="572" y="1402"/>
                  </a:lnTo>
                  <a:lnTo>
                    <a:pt x="564" y="1404"/>
                  </a:lnTo>
                  <a:lnTo>
                    <a:pt x="522" y="1404"/>
                  </a:lnTo>
                  <a:lnTo>
                    <a:pt x="522" y="1404"/>
                  </a:lnTo>
                  <a:lnTo>
                    <a:pt x="514" y="1402"/>
                  </a:lnTo>
                  <a:lnTo>
                    <a:pt x="508" y="1396"/>
                  </a:lnTo>
                  <a:lnTo>
                    <a:pt x="502" y="1390"/>
                  </a:lnTo>
                  <a:lnTo>
                    <a:pt x="500" y="1382"/>
                  </a:lnTo>
                  <a:lnTo>
                    <a:pt x="500" y="1302"/>
                  </a:lnTo>
                  <a:lnTo>
                    <a:pt x="500" y="1302"/>
                  </a:lnTo>
                  <a:lnTo>
                    <a:pt x="502" y="1292"/>
                  </a:lnTo>
                  <a:lnTo>
                    <a:pt x="508" y="1286"/>
                  </a:lnTo>
                  <a:lnTo>
                    <a:pt x="514" y="1282"/>
                  </a:lnTo>
                  <a:lnTo>
                    <a:pt x="522" y="1280"/>
                  </a:lnTo>
                  <a:lnTo>
                    <a:pt x="564" y="1280"/>
                  </a:lnTo>
                  <a:lnTo>
                    <a:pt x="564" y="1280"/>
                  </a:lnTo>
                  <a:lnTo>
                    <a:pt x="572" y="1282"/>
                  </a:lnTo>
                  <a:lnTo>
                    <a:pt x="580" y="1286"/>
                  </a:lnTo>
                  <a:lnTo>
                    <a:pt x="584" y="1292"/>
                  </a:lnTo>
                  <a:lnTo>
                    <a:pt x="586" y="1302"/>
                  </a:lnTo>
                  <a:lnTo>
                    <a:pt x="586" y="1382"/>
                  </a:lnTo>
                  <a:close/>
                  <a:moveTo>
                    <a:pt x="786" y="1382"/>
                  </a:moveTo>
                  <a:lnTo>
                    <a:pt x="786" y="1382"/>
                  </a:lnTo>
                  <a:lnTo>
                    <a:pt x="784" y="1390"/>
                  </a:lnTo>
                  <a:lnTo>
                    <a:pt x="780" y="1396"/>
                  </a:lnTo>
                  <a:lnTo>
                    <a:pt x="772" y="1402"/>
                  </a:lnTo>
                  <a:lnTo>
                    <a:pt x="764" y="1404"/>
                  </a:lnTo>
                  <a:lnTo>
                    <a:pt x="724" y="1404"/>
                  </a:lnTo>
                  <a:lnTo>
                    <a:pt x="724" y="1404"/>
                  </a:lnTo>
                  <a:lnTo>
                    <a:pt x="714" y="1402"/>
                  </a:lnTo>
                  <a:lnTo>
                    <a:pt x="708" y="1396"/>
                  </a:lnTo>
                  <a:lnTo>
                    <a:pt x="704" y="1390"/>
                  </a:lnTo>
                  <a:lnTo>
                    <a:pt x="702" y="1382"/>
                  </a:lnTo>
                  <a:lnTo>
                    <a:pt x="702" y="1302"/>
                  </a:lnTo>
                  <a:lnTo>
                    <a:pt x="702" y="1302"/>
                  </a:lnTo>
                  <a:lnTo>
                    <a:pt x="704" y="1292"/>
                  </a:lnTo>
                  <a:lnTo>
                    <a:pt x="708" y="1286"/>
                  </a:lnTo>
                  <a:lnTo>
                    <a:pt x="714" y="1282"/>
                  </a:lnTo>
                  <a:lnTo>
                    <a:pt x="724" y="1280"/>
                  </a:lnTo>
                  <a:lnTo>
                    <a:pt x="764" y="1280"/>
                  </a:lnTo>
                  <a:lnTo>
                    <a:pt x="764" y="1280"/>
                  </a:lnTo>
                  <a:lnTo>
                    <a:pt x="772" y="1282"/>
                  </a:lnTo>
                  <a:lnTo>
                    <a:pt x="780" y="1286"/>
                  </a:lnTo>
                  <a:lnTo>
                    <a:pt x="784" y="1292"/>
                  </a:lnTo>
                  <a:lnTo>
                    <a:pt x="786" y="1302"/>
                  </a:lnTo>
                  <a:lnTo>
                    <a:pt x="786" y="1382"/>
                  </a:lnTo>
                  <a:close/>
                  <a:moveTo>
                    <a:pt x="986" y="1382"/>
                  </a:moveTo>
                  <a:lnTo>
                    <a:pt x="986" y="1382"/>
                  </a:lnTo>
                  <a:lnTo>
                    <a:pt x="984" y="1390"/>
                  </a:lnTo>
                  <a:lnTo>
                    <a:pt x="980" y="1396"/>
                  </a:lnTo>
                  <a:lnTo>
                    <a:pt x="974" y="1402"/>
                  </a:lnTo>
                  <a:lnTo>
                    <a:pt x="966" y="1404"/>
                  </a:lnTo>
                  <a:lnTo>
                    <a:pt x="924" y="1404"/>
                  </a:lnTo>
                  <a:lnTo>
                    <a:pt x="924" y="1404"/>
                  </a:lnTo>
                  <a:lnTo>
                    <a:pt x="916" y="1402"/>
                  </a:lnTo>
                  <a:lnTo>
                    <a:pt x="908" y="1396"/>
                  </a:lnTo>
                  <a:lnTo>
                    <a:pt x="904" y="1390"/>
                  </a:lnTo>
                  <a:lnTo>
                    <a:pt x="902" y="1382"/>
                  </a:lnTo>
                  <a:lnTo>
                    <a:pt x="902" y="1302"/>
                  </a:lnTo>
                  <a:lnTo>
                    <a:pt x="902" y="1302"/>
                  </a:lnTo>
                  <a:lnTo>
                    <a:pt x="904" y="1292"/>
                  </a:lnTo>
                  <a:lnTo>
                    <a:pt x="908" y="1286"/>
                  </a:lnTo>
                  <a:lnTo>
                    <a:pt x="916" y="1282"/>
                  </a:lnTo>
                  <a:lnTo>
                    <a:pt x="924" y="1280"/>
                  </a:lnTo>
                  <a:lnTo>
                    <a:pt x="966" y="1280"/>
                  </a:lnTo>
                  <a:lnTo>
                    <a:pt x="966" y="1280"/>
                  </a:lnTo>
                  <a:lnTo>
                    <a:pt x="974" y="1282"/>
                  </a:lnTo>
                  <a:lnTo>
                    <a:pt x="980" y="1286"/>
                  </a:lnTo>
                  <a:lnTo>
                    <a:pt x="984" y="1292"/>
                  </a:lnTo>
                  <a:lnTo>
                    <a:pt x="986" y="1302"/>
                  </a:lnTo>
                  <a:lnTo>
                    <a:pt x="986" y="1382"/>
                  </a:lnTo>
                  <a:close/>
                  <a:moveTo>
                    <a:pt x="1188" y="1382"/>
                  </a:moveTo>
                  <a:lnTo>
                    <a:pt x="1188" y="1382"/>
                  </a:lnTo>
                  <a:lnTo>
                    <a:pt x="1186" y="1390"/>
                  </a:lnTo>
                  <a:lnTo>
                    <a:pt x="1180" y="1396"/>
                  </a:lnTo>
                  <a:lnTo>
                    <a:pt x="1174" y="1402"/>
                  </a:lnTo>
                  <a:lnTo>
                    <a:pt x="1166" y="1404"/>
                  </a:lnTo>
                  <a:lnTo>
                    <a:pt x="1124" y="1404"/>
                  </a:lnTo>
                  <a:lnTo>
                    <a:pt x="1124" y="1404"/>
                  </a:lnTo>
                  <a:lnTo>
                    <a:pt x="1116" y="1402"/>
                  </a:lnTo>
                  <a:lnTo>
                    <a:pt x="1108" y="1396"/>
                  </a:lnTo>
                  <a:lnTo>
                    <a:pt x="1104" y="1390"/>
                  </a:lnTo>
                  <a:lnTo>
                    <a:pt x="1102" y="1382"/>
                  </a:lnTo>
                  <a:lnTo>
                    <a:pt x="1102" y="1302"/>
                  </a:lnTo>
                  <a:lnTo>
                    <a:pt x="1102" y="1302"/>
                  </a:lnTo>
                  <a:lnTo>
                    <a:pt x="1104" y="1292"/>
                  </a:lnTo>
                  <a:lnTo>
                    <a:pt x="1108" y="1286"/>
                  </a:lnTo>
                  <a:lnTo>
                    <a:pt x="1116" y="1282"/>
                  </a:lnTo>
                  <a:lnTo>
                    <a:pt x="1124" y="1280"/>
                  </a:lnTo>
                  <a:lnTo>
                    <a:pt x="1166" y="1280"/>
                  </a:lnTo>
                  <a:lnTo>
                    <a:pt x="1166" y="1280"/>
                  </a:lnTo>
                  <a:lnTo>
                    <a:pt x="1174" y="1282"/>
                  </a:lnTo>
                  <a:lnTo>
                    <a:pt x="1180" y="1286"/>
                  </a:lnTo>
                  <a:lnTo>
                    <a:pt x="1186" y="1292"/>
                  </a:lnTo>
                  <a:lnTo>
                    <a:pt x="1188" y="1302"/>
                  </a:lnTo>
                  <a:lnTo>
                    <a:pt x="1188" y="1382"/>
                  </a:lnTo>
                  <a:close/>
                  <a:moveTo>
                    <a:pt x="1388" y="1382"/>
                  </a:moveTo>
                  <a:lnTo>
                    <a:pt x="1388" y="1382"/>
                  </a:lnTo>
                  <a:lnTo>
                    <a:pt x="1386" y="1390"/>
                  </a:lnTo>
                  <a:lnTo>
                    <a:pt x="1382" y="1396"/>
                  </a:lnTo>
                  <a:lnTo>
                    <a:pt x="1374" y="1402"/>
                  </a:lnTo>
                  <a:lnTo>
                    <a:pt x="1366" y="1404"/>
                  </a:lnTo>
                  <a:lnTo>
                    <a:pt x="1324" y="1404"/>
                  </a:lnTo>
                  <a:lnTo>
                    <a:pt x="1324" y="1404"/>
                  </a:lnTo>
                  <a:lnTo>
                    <a:pt x="1316" y="1402"/>
                  </a:lnTo>
                  <a:lnTo>
                    <a:pt x="1310" y="1396"/>
                  </a:lnTo>
                  <a:lnTo>
                    <a:pt x="1304" y="1390"/>
                  </a:lnTo>
                  <a:lnTo>
                    <a:pt x="1302" y="1382"/>
                  </a:lnTo>
                  <a:lnTo>
                    <a:pt x="1302" y="1302"/>
                  </a:lnTo>
                  <a:lnTo>
                    <a:pt x="1302" y="1302"/>
                  </a:lnTo>
                  <a:lnTo>
                    <a:pt x="1304" y="1292"/>
                  </a:lnTo>
                  <a:lnTo>
                    <a:pt x="1310" y="1286"/>
                  </a:lnTo>
                  <a:lnTo>
                    <a:pt x="1316" y="1282"/>
                  </a:lnTo>
                  <a:lnTo>
                    <a:pt x="1324" y="1280"/>
                  </a:lnTo>
                  <a:lnTo>
                    <a:pt x="1366" y="1280"/>
                  </a:lnTo>
                  <a:lnTo>
                    <a:pt x="1366" y="1280"/>
                  </a:lnTo>
                  <a:lnTo>
                    <a:pt x="1374" y="1282"/>
                  </a:lnTo>
                  <a:lnTo>
                    <a:pt x="1382" y="1286"/>
                  </a:lnTo>
                  <a:lnTo>
                    <a:pt x="1386" y="1292"/>
                  </a:lnTo>
                  <a:lnTo>
                    <a:pt x="1388" y="1302"/>
                  </a:lnTo>
                  <a:lnTo>
                    <a:pt x="1388" y="1382"/>
                  </a:lnTo>
                  <a:close/>
                  <a:moveTo>
                    <a:pt x="1588" y="1382"/>
                  </a:moveTo>
                  <a:lnTo>
                    <a:pt x="1588" y="1382"/>
                  </a:lnTo>
                  <a:lnTo>
                    <a:pt x="1586" y="1390"/>
                  </a:lnTo>
                  <a:lnTo>
                    <a:pt x="1582" y="1396"/>
                  </a:lnTo>
                  <a:lnTo>
                    <a:pt x="1574" y="1402"/>
                  </a:lnTo>
                  <a:lnTo>
                    <a:pt x="1566" y="1404"/>
                  </a:lnTo>
                  <a:lnTo>
                    <a:pt x="1526" y="1404"/>
                  </a:lnTo>
                  <a:lnTo>
                    <a:pt x="1526" y="1404"/>
                  </a:lnTo>
                  <a:lnTo>
                    <a:pt x="1516" y="1402"/>
                  </a:lnTo>
                  <a:lnTo>
                    <a:pt x="1510" y="1396"/>
                  </a:lnTo>
                  <a:lnTo>
                    <a:pt x="1506" y="1390"/>
                  </a:lnTo>
                  <a:lnTo>
                    <a:pt x="1504" y="1382"/>
                  </a:lnTo>
                  <a:lnTo>
                    <a:pt x="1504" y="1302"/>
                  </a:lnTo>
                  <a:lnTo>
                    <a:pt x="1504" y="1302"/>
                  </a:lnTo>
                  <a:lnTo>
                    <a:pt x="1506" y="1292"/>
                  </a:lnTo>
                  <a:lnTo>
                    <a:pt x="1510" y="1286"/>
                  </a:lnTo>
                  <a:lnTo>
                    <a:pt x="1516" y="1282"/>
                  </a:lnTo>
                  <a:lnTo>
                    <a:pt x="1526" y="1280"/>
                  </a:lnTo>
                  <a:lnTo>
                    <a:pt x="1566" y="1280"/>
                  </a:lnTo>
                  <a:lnTo>
                    <a:pt x="1566" y="1280"/>
                  </a:lnTo>
                  <a:lnTo>
                    <a:pt x="1574" y="1282"/>
                  </a:lnTo>
                  <a:lnTo>
                    <a:pt x="1582" y="1286"/>
                  </a:lnTo>
                  <a:lnTo>
                    <a:pt x="1586" y="1292"/>
                  </a:lnTo>
                  <a:lnTo>
                    <a:pt x="1588" y="1302"/>
                  </a:lnTo>
                  <a:lnTo>
                    <a:pt x="1588" y="1382"/>
                  </a:lnTo>
                  <a:close/>
                  <a:moveTo>
                    <a:pt x="1600" y="1246"/>
                  </a:moveTo>
                  <a:lnTo>
                    <a:pt x="1600" y="1258"/>
                  </a:lnTo>
                  <a:lnTo>
                    <a:pt x="1600" y="1258"/>
                  </a:lnTo>
                  <a:lnTo>
                    <a:pt x="1598" y="1262"/>
                  </a:lnTo>
                  <a:lnTo>
                    <a:pt x="1596" y="1264"/>
                  </a:lnTo>
                  <a:lnTo>
                    <a:pt x="1594" y="1266"/>
                  </a:lnTo>
                  <a:lnTo>
                    <a:pt x="1590" y="1268"/>
                  </a:lnTo>
                  <a:lnTo>
                    <a:pt x="84" y="1268"/>
                  </a:lnTo>
                  <a:lnTo>
                    <a:pt x="84" y="1268"/>
                  </a:lnTo>
                  <a:lnTo>
                    <a:pt x="80" y="1266"/>
                  </a:lnTo>
                  <a:lnTo>
                    <a:pt x="78" y="1264"/>
                  </a:lnTo>
                  <a:lnTo>
                    <a:pt x="76" y="1262"/>
                  </a:lnTo>
                  <a:lnTo>
                    <a:pt x="74" y="1258"/>
                  </a:lnTo>
                  <a:lnTo>
                    <a:pt x="74" y="1246"/>
                  </a:lnTo>
                  <a:lnTo>
                    <a:pt x="74" y="234"/>
                  </a:lnTo>
                  <a:lnTo>
                    <a:pt x="74" y="234"/>
                  </a:lnTo>
                  <a:lnTo>
                    <a:pt x="74" y="234"/>
                  </a:lnTo>
                  <a:lnTo>
                    <a:pt x="76" y="230"/>
                  </a:lnTo>
                  <a:lnTo>
                    <a:pt x="76" y="228"/>
                  </a:lnTo>
                  <a:lnTo>
                    <a:pt x="76" y="228"/>
                  </a:lnTo>
                  <a:lnTo>
                    <a:pt x="80" y="226"/>
                  </a:lnTo>
                  <a:lnTo>
                    <a:pt x="84" y="224"/>
                  </a:lnTo>
                  <a:lnTo>
                    <a:pt x="1590" y="224"/>
                  </a:lnTo>
                  <a:lnTo>
                    <a:pt x="1590" y="224"/>
                  </a:lnTo>
                  <a:lnTo>
                    <a:pt x="1594" y="226"/>
                  </a:lnTo>
                  <a:lnTo>
                    <a:pt x="1596" y="228"/>
                  </a:lnTo>
                  <a:lnTo>
                    <a:pt x="1596" y="228"/>
                  </a:lnTo>
                  <a:lnTo>
                    <a:pt x="1598" y="230"/>
                  </a:lnTo>
                  <a:lnTo>
                    <a:pt x="1600" y="234"/>
                  </a:lnTo>
                  <a:lnTo>
                    <a:pt x="1600" y="234"/>
                  </a:lnTo>
                  <a:lnTo>
                    <a:pt x="1600" y="1246"/>
                  </a:lnTo>
                  <a:close/>
                </a:path>
              </a:pathLst>
            </a:custGeom>
            <a:solidFill>
              <a:srgbClr val="000000"/>
            </a:solidFill>
            <a:ln w="9525">
              <a:noFill/>
              <a:round/>
              <a:headEnd/>
              <a:tailEnd/>
            </a:ln>
          </p:spPr>
          <p:txBody>
            <a:bodyPr/>
            <a:lstStyle/>
            <a:p>
              <a:pPr>
                <a:defRPr/>
              </a:pPr>
              <a:endParaRPr lang="da-DK">
                <a:ea typeface="ＭＳ Ｐゴシック" pitchFamily="-97" charset="-128"/>
              </a:endParaRPr>
            </a:p>
          </p:txBody>
        </p:sp>
        <p:sp>
          <p:nvSpPr>
            <p:cNvPr id="363" name="Freeform 1014"/>
            <p:cNvSpPr>
              <a:spLocks/>
            </p:cNvSpPr>
            <p:nvPr/>
          </p:nvSpPr>
          <p:spPr bwMode="auto">
            <a:xfrm>
              <a:off x="9155113" y="-1773238"/>
              <a:ext cx="12700" cy="19050"/>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64" name="Freeform 1015"/>
            <p:cNvSpPr>
              <a:spLocks/>
            </p:cNvSpPr>
            <p:nvPr/>
          </p:nvSpPr>
          <p:spPr bwMode="auto">
            <a:xfrm>
              <a:off x="9075738" y="-1738313"/>
              <a:ext cx="50800" cy="28575"/>
            </a:xfrm>
            <a:custGeom>
              <a:avLst/>
              <a:gdLst/>
              <a:ahLst/>
              <a:cxnLst>
                <a:cxn ang="0">
                  <a:pos x="4" y="16"/>
                </a:cxn>
                <a:cxn ang="0">
                  <a:pos x="32" y="8"/>
                </a:cxn>
                <a:cxn ang="0">
                  <a:pos x="4" y="2"/>
                </a:cxn>
                <a:cxn ang="0">
                  <a:pos x="0" y="0"/>
                </a:cxn>
                <a:cxn ang="0">
                  <a:pos x="0" y="18"/>
                </a:cxn>
                <a:cxn ang="0">
                  <a:pos x="4" y="16"/>
                </a:cxn>
              </a:cxnLst>
              <a:rect l="0" t="0" r="r" b="b"/>
              <a:pathLst>
                <a:path w="32" h="18">
                  <a:moveTo>
                    <a:pt x="4" y="16"/>
                  </a:moveTo>
                  <a:lnTo>
                    <a:pt x="32" y="8"/>
                  </a:lnTo>
                  <a:lnTo>
                    <a:pt x="4" y="2"/>
                  </a:lnTo>
                  <a:lnTo>
                    <a:pt x="0" y="0"/>
                  </a:lnTo>
                  <a:lnTo>
                    <a:pt x="0" y="18"/>
                  </a:lnTo>
                  <a:lnTo>
                    <a:pt x="4"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5" name="Freeform 1016"/>
            <p:cNvSpPr>
              <a:spLocks/>
            </p:cNvSpPr>
            <p:nvPr/>
          </p:nvSpPr>
          <p:spPr bwMode="auto">
            <a:xfrm>
              <a:off x="9104313" y="-1782763"/>
              <a:ext cx="31750" cy="44450"/>
            </a:xfrm>
            <a:custGeom>
              <a:avLst/>
              <a:gdLst/>
              <a:ahLst/>
              <a:cxnLst>
                <a:cxn ang="0">
                  <a:pos x="14" y="20"/>
                </a:cxn>
                <a:cxn ang="0">
                  <a:pos x="14" y="20"/>
                </a:cxn>
                <a:cxn ang="0">
                  <a:pos x="16" y="16"/>
                </a:cxn>
                <a:cxn ang="0">
                  <a:pos x="16" y="16"/>
                </a:cxn>
                <a:cxn ang="0">
                  <a:pos x="18" y="12"/>
                </a:cxn>
                <a:cxn ang="0">
                  <a:pos x="18" y="12"/>
                </a:cxn>
                <a:cxn ang="0">
                  <a:pos x="20" y="8"/>
                </a:cxn>
                <a:cxn ang="0">
                  <a:pos x="20" y="8"/>
                </a:cxn>
                <a:cxn ang="0">
                  <a:pos x="18" y="4"/>
                </a:cxn>
                <a:cxn ang="0">
                  <a:pos x="18" y="2"/>
                </a:cxn>
                <a:cxn ang="0">
                  <a:pos x="18" y="2"/>
                </a:cxn>
                <a:cxn ang="0">
                  <a:pos x="14" y="0"/>
                </a:cxn>
                <a:cxn ang="0">
                  <a:pos x="10" y="0"/>
                </a:cxn>
                <a:cxn ang="0">
                  <a:pos x="10" y="0"/>
                </a:cxn>
                <a:cxn ang="0">
                  <a:pos x="4" y="2"/>
                </a:cxn>
                <a:cxn ang="0">
                  <a:pos x="4" y="2"/>
                </a:cxn>
                <a:cxn ang="0">
                  <a:pos x="2" y="4"/>
                </a:cxn>
                <a:cxn ang="0">
                  <a:pos x="2" y="8"/>
                </a:cxn>
                <a:cxn ang="0">
                  <a:pos x="6" y="10"/>
                </a:cxn>
                <a:cxn ang="0">
                  <a:pos x="6" y="10"/>
                </a:cxn>
                <a:cxn ang="0">
                  <a:pos x="8" y="6"/>
                </a:cxn>
                <a:cxn ang="0">
                  <a:pos x="8" y="6"/>
                </a:cxn>
                <a:cxn ang="0">
                  <a:pos x="10" y="4"/>
                </a:cxn>
                <a:cxn ang="0">
                  <a:pos x="10" y="4"/>
                </a:cxn>
                <a:cxn ang="0">
                  <a:pos x="14" y="6"/>
                </a:cxn>
                <a:cxn ang="0">
                  <a:pos x="14" y="6"/>
                </a:cxn>
                <a:cxn ang="0">
                  <a:pos x="14" y="8"/>
                </a:cxn>
                <a:cxn ang="0">
                  <a:pos x="14" y="8"/>
                </a:cxn>
                <a:cxn ang="0">
                  <a:pos x="12" y="12"/>
                </a:cxn>
                <a:cxn ang="0">
                  <a:pos x="12" y="12"/>
                </a:cxn>
                <a:cxn ang="0">
                  <a:pos x="8" y="16"/>
                </a:cxn>
                <a:cxn ang="0">
                  <a:pos x="8" y="16"/>
                </a:cxn>
                <a:cxn ang="0">
                  <a:pos x="2" y="24"/>
                </a:cxn>
                <a:cxn ang="0">
                  <a:pos x="2" y="24"/>
                </a:cxn>
                <a:cxn ang="0">
                  <a:pos x="0" y="28"/>
                </a:cxn>
                <a:cxn ang="0">
                  <a:pos x="20" y="28"/>
                </a:cxn>
                <a:cxn ang="0">
                  <a:pos x="20" y="24"/>
                </a:cxn>
                <a:cxn ang="0">
                  <a:pos x="8" y="24"/>
                </a:cxn>
                <a:cxn ang="0">
                  <a:pos x="8" y="24"/>
                </a:cxn>
                <a:cxn ang="0">
                  <a:pos x="10" y="22"/>
                </a:cxn>
                <a:cxn ang="0">
                  <a:pos x="10" y="22"/>
                </a:cxn>
                <a:cxn ang="0">
                  <a:pos x="14" y="20"/>
                </a:cxn>
                <a:cxn ang="0">
                  <a:pos x="14" y="20"/>
                </a:cxn>
              </a:cxnLst>
              <a:rect l="0" t="0" r="r" b="b"/>
              <a:pathLst>
                <a:path w="20" h="28">
                  <a:moveTo>
                    <a:pt x="14" y="20"/>
                  </a:moveTo>
                  <a:lnTo>
                    <a:pt x="14" y="20"/>
                  </a:lnTo>
                  <a:lnTo>
                    <a:pt x="16" y="16"/>
                  </a:lnTo>
                  <a:lnTo>
                    <a:pt x="16" y="16"/>
                  </a:lnTo>
                  <a:lnTo>
                    <a:pt x="18" y="12"/>
                  </a:lnTo>
                  <a:lnTo>
                    <a:pt x="18" y="12"/>
                  </a:lnTo>
                  <a:lnTo>
                    <a:pt x="20" y="8"/>
                  </a:lnTo>
                  <a:lnTo>
                    <a:pt x="20" y="8"/>
                  </a:lnTo>
                  <a:lnTo>
                    <a:pt x="18" y="4"/>
                  </a:lnTo>
                  <a:lnTo>
                    <a:pt x="18" y="2"/>
                  </a:lnTo>
                  <a:lnTo>
                    <a:pt x="18" y="2"/>
                  </a:lnTo>
                  <a:lnTo>
                    <a:pt x="14" y="0"/>
                  </a:lnTo>
                  <a:lnTo>
                    <a:pt x="10" y="0"/>
                  </a:lnTo>
                  <a:lnTo>
                    <a:pt x="10" y="0"/>
                  </a:lnTo>
                  <a:lnTo>
                    <a:pt x="4" y="2"/>
                  </a:lnTo>
                  <a:lnTo>
                    <a:pt x="4" y="2"/>
                  </a:lnTo>
                  <a:lnTo>
                    <a:pt x="2" y="4"/>
                  </a:lnTo>
                  <a:lnTo>
                    <a:pt x="2" y="8"/>
                  </a:lnTo>
                  <a:lnTo>
                    <a:pt x="6" y="10"/>
                  </a:lnTo>
                  <a:lnTo>
                    <a:pt x="6" y="10"/>
                  </a:lnTo>
                  <a:lnTo>
                    <a:pt x="8" y="6"/>
                  </a:lnTo>
                  <a:lnTo>
                    <a:pt x="8" y="6"/>
                  </a:lnTo>
                  <a:lnTo>
                    <a:pt x="10" y="4"/>
                  </a:lnTo>
                  <a:lnTo>
                    <a:pt x="10" y="4"/>
                  </a:lnTo>
                  <a:lnTo>
                    <a:pt x="14" y="6"/>
                  </a:lnTo>
                  <a:lnTo>
                    <a:pt x="14" y="6"/>
                  </a:lnTo>
                  <a:lnTo>
                    <a:pt x="14" y="8"/>
                  </a:lnTo>
                  <a:lnTo>
                    <a:pt x="14" y="8"/>
                  </a:lnTo>
                  <a:lnTo>
                    <a:pt x="12" y="12"/>
                  </a:lnTo>
                  <a:lnTo>
                    <a:pt x="12" y="12"/>
                  </a:lnTo>
                  <a:lnTo>
                    <a:pt x="8" y="16"/>
                  </a:lnTo>
                  <a:lnTo>
                    <a:pt x="8" y="16"/>
                  </a:lnTo>
                  <a:lnTo>
                    <a:pt x="2" y="24"/>
                  </a:lnTo>
                  <a:lnTo>
                    <a:pt x="2" y="24"/>
                  </a:lnTo>
                  <a:lnTo>
                    <a:pt x="0" y="28"/>
                  </a:lnTo>
                  <a:lnTo>
                    <a:pt x="20" y="28"/>
                  </a:lnTo>
                  <a:lnTo>
                    <a:pt x="20" y="24"/>
                  </a:lnTo>
                  <a:lnTo>
                    <a:pt x="8" y="24"/>
                  </a:lnTo>
                  <a:lnTo>
                    <a:pt x="8" y="24"/>
                  </a:lnTo>
                  <a:lnTo>
                    <a:pt x="10" y="22"/>
                  </a:lnTo>
                  <a:lnTo>
                    <a:pt x="10" y="22"/>
                  </a:lnTo>
                  <a:lnTo>
                    <a:pt x="14" y="20"/>
                  </a:lnTo>
                  <a:lnTo>
                    <a:pt x="14"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6" name="Freeform 1017"/>
            <p:cNvSpPr>
              <a:spLocks noEditPoints="1"/>
            </p:cNvSpPr>
            <p:nvPr/>
          </p:nvSpPr>
          <p:spPr bwMode="auto">
            <a:xfrm>
              <a:off x="9139238" y="-1782763"/>
              <a:ext cx="44450" cy="44450"/>
            </a:xfrm>
            <a:custGeom>
              <a:avLst/>
              <a:gdLst/>
              <a:ahLst/>
              <a:cxnLst>
                <a:cxn ang="0">
                  <a:pos x="10" y="0"/>
                </a:cxn>
                <a:cxn ang="0">
                  <a:pos x="0" y="28"/>
                </a:cxn>
                <a:cxn ang="0">
                  <a:pos x="6" y="28"/>
                </a:cxn>
                <a:cxn ang="0">
                  <a:pos x="8" y="22"/>
                </a:cxn>
                <a:cxn ang="0">
                  <a:pos x="18" y="22"/>
                </a:cxn>
                <a:cxn ang="0">
                  <a:pos x="22" y="28"/>
                </a:cxn>
                <a:cxn ang="0">
                  <a:pos x="28" y="28"/>
                </a:cxn>
                <a:cxn ang="0">
                  <a:pos x="16" y="0"/>
                </a:cxn>
                <a:cxn ang="0">
                  <a:pos x="10" y="0"/>
                </a:cxn>
                <a:cxn ang="0">
                  <a:pos x="10" y="18"/>
                </a:cxn>
                <a:cxn ang="0">
                  <a:pos x="14" y="6"/>
                </a:cxn>
                <a:cxn ang="0">
                  <a:pos x="18" y="18"/>
                </a:cxn>
                <a:cxn ang="0">
                  <a:pos x="10" y="18"/>
                </a:cxn>
              </a:cxnLst>
              <a:rect l="0" t="0" r="r" b="b"/>
              <a:pathLst>
                <a:path w="28" h="28">
                  <a:moveTo>
                    <a:pt x="10" y="0"/>
                  </a:moveTo>
                  <a:lnTo>
                    <a:pt x="0" y="28"/>
                  </a:lnTo>
                  <a:lnTo>
                    <a:pt x="6" y="28"/>
                  </a:lnTo>
                  <a:lnTo>
                    <a:pt x="8" y="22"/>
                  </a:lnTo>
                  <a:lnTo>
                    <a:pt x="18" y="22"/>
                  </a:lnTo>
                  <a:lnTo>
                    <a:pt x="22" y="28"/>
                  </a:lnTo>
                  <a:lnTo>
                    <a:pt x="28" y="28"/>
                  </a:lnTo>
                  <a:lnTo>
                    <a:pt x="16" y="0"/>
                  </a:lnTo>
                  <a:lnTo>
                    <a:pt x="10" y="0"/>
                  </a:lnTo>
                  <a:close/>
                  <a:moveTo>
                    <a:pt x="10" y="18"/>
                  </a:moveTo>
                  <a:lnTo>
                    <a:pt x="14" y="6"/>
                  </a:lnTo>
                  <a:lnTo>
                    <a:pt x="18" y="18"/>
                  </a:lnTo>
                  <a:lnTo>
                    <a:pt x="10"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7" name="Freeform 1018"/>
            <p:cNvSpPr>
              <a:spLocks/>
            </p:cNvSpPr>
            <p:nvPr/>
          </p:nvSpPr>
          <p:spPr bwMode="auto">
            <a:xfrm>
              <a:off x="10679113" y="-1747838"/>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8" name="Freeform 1019"/>
            <p:cNvSpPr>
              <a:spLocks/>
            </p:cNvSpPr>
            <p:nvPr/>
          </p:nvSpPr>
          <p:spPr bwMode="auto">
            <a:xfrm>
              <a:off x="10742613" y="-1782763"/>
              <a:ext cx="31750" cy="47625"/>
            </a:xfrm>
            <a:custGeom>
              <a:avLst/>
              <a:gdLst/>
              <a:ahLst/>
              <a:cxnLst>
                <a:cxn ang="0">
                  <a:pos x="14" y="14"/>
                </a:cxn>
                <a:cxn ang="0">
                  <a:pos x="14" y="14"/>
                </a:cxn>
                <a:cxn ang="0">
                  <a:pos x="18"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2"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8" y="10"/>
                  </a:lnTo>
                  <a:lnTo>
                    <a:pt x="18" y="8"/>
                  </a:lnTo>
                  <a:lnTo>
                    <a:pt x="18" y="8"/>
                  </a:lnTo>
                  <a:lnTo>
                    <a:pt x="16" y="2"/>
                  </a:lnTo>
                  <a:lnTo>
                    <a:pt x="16" y="2"/>
                  </a:lnTo>
                  <a:lnTo>
                    <a:pt x="14" y="0"/>
                  </a:lnTo>
                  <a:lnTo>
                    <a:pt x="10" y="0"/>
                  </a:lnTo>
                  <a:lnTo>
                    <a:pt x="10" y="0"/>
                  </a:lnTo>
                  <a:lnTo>
                    <a:pt x="6" y="2"/>
                  </a:lnTo>
                  <a:lnTo>
                    <a:pt x="6" y="2"/>
                  </a:lnTo>
                  <a:lnTo>
                    <a:pt x="2" y="4"/>
                  </a:lnTo>
                  <a:lnTo>
                    <a:pt x="2" y="4"/>
                  </a:lnTo>
                  <a:lnTo>
                    <a:pt x="2"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69" name="Freeform 1020"/>
            <p:cNvSpPr>
              <a:spLocks/>
            </p:cNvSpPr>
            <p:nvPr/>
          </p:nvSpPr>
          <p:spPr bwMode="auto">
            <a:xfrm>
              <a:off x="9917113" y="-1782763"/>
              <a:ext cx="38100" cy="69850"/>
            </a:xfrm>
            <a:custGeom>
              <a:avLst/>
              <a:gdLst/>
              <a:ahLst/>
              <a:cxnLst>
                <a:cxn ang="0">
                  <a:pos x="20" y="20"/>
                </a:cxn>
                <a:cxn ang="0">
                  <a:pos x="22" y="16"/>
                </a:cxn>
                <a:cxn ang="0">
                  <a:pos x="24" y="12"/>
                </a:cxn>
                <a:cxn ang="0">
                  <a:pos x="20" y="4"/>
                </a:cxn>
                <a:cxn ang="0">
                  <a:pos x="18" y="2"/>
                </a:cxn>
                <a:cxn ang="0">
                  <a:pos x="10" y="0"/>
                </a:cxn>
                <a:cxn ang="0">
                  <a:pos x="2" y="2"/>
                </a:cxn>
                <a:cxn ang="0">
                  <a:pos x="0" y="6"/>
                </a:cxn>
                <a:cxn ang="0">
                  <a:pos x="0" y="14"/>
                </a:cxn>
                <a:cxn ang="0">
                  <a:pos x="10" y="10"/>
                </a:cxn>
                <a:cxn ang="0">
                  <a:pos x="10" y="8"/>
                </a:cxn>
                <a:cxn ang="0">
                  <a:pos x="12" y="6"/>
                </a:cxn>
                <a:cxn ang="0">
                  <a:pos x="14" y="8"/>
                </a:cxn>
                <a:cxn ang="0">
                  <a:pos x="14" y="10"/>
                </a:cxn>
                <a:cxn ang="0">
                  <a:pos x="14" y="12"/>
                </a:cxn>
                <a:cxn ang="0">
                  <a:pos x="14" y="16"/>
                </a:cxn>
                <a:cxn ang="0">
                  <a:pos x="12" y="16"/>
                </a:cxn>
                <a:cxn ang="0">
                  <a:pos x="8" y="24"/>
                </a:cxn>
                <a:cxn ang="0">
                  <a:pos x="12" y="24"/>
                </a:cxn>
                <a:cxn ang="0">
                  <a:pos x="14" y="26"/>
                </a:cxn>
                <a:cxn ang="0">
                  <a:pos x="14" y="28"/>
                </a:cxn>
                <a:cxn ang="0">
                  <a:pos x="14" y="32"/>
                </a:cxn>
                <a:cxn ang="0">
                  <a:pos x="14"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8" y="2"/>
                  </a:lnTo>
                  <a:lnTo>
                    <a:pt x="10" y="0"/>
                  </a:lnTo>
                  <a:lnTo>
                    <a:pt x="10" y="0"/>
                  </a:lnTo>
                  <a:lnTo>
                    <a:pt x="6" y="0"/>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4" y="8"/>
                  </a:lnTo>
                  <a:lnTo>
                    <a:pt x="14" y="8"/>
                  </a:lnTo>
                  <a:lnTo>
                    <a:pt x="14" y="10"/>
                  </a:lnTo>
                  <a:lnTo>
                    <a:pt x="14" y="12"/>
                  </a:lnTo>
                  <a:lnTo>
                    <a:pt x="14" y="12"/>
                  </a:lnTo>
                  <a:lnTo>
                    <a:pt x="14" y="16"/>
                  </a:lnTo>
                  <a:lnTo>
                    <a:pt x="14" y="16"/>
                  </a:lnTo>
                  <a:lnTo>
                    <a:pt x="12" y="16"/>
                  </a:lnTo>
                  <a:lnTo>
                    <a:pt x="12" y="16"/>
                  </a:lnTo>
                  <a:lnTo>
                    <a:pt x="8" y="18"/>
                  </a:lnTo>
                  <a:lnTo>
                    <a:pt x="8" y="24"/>
                  </a:lnTo>
                  <a:lnTo>
                    <a:pt x="8" y="24"/>
                  </a:lnTo>
                  <a:lnTo>
                    <a:pt x="12" y="24"/>
                  </a:lnTo>
                  <a:lnTo>
                    <a:pt x="12" y="24"/>
                  </a:lnTo>
                  <a:lnTo>
                    <a:pt x="14" y="26"/>
                  </a:lnTo>
                  <a:lnTo>
                    <a:pt x="14" y="26"/>
                  </a:lnTo>
                  <a:lnTo>
                    <a:pt x="14" y="28"/>
                  </a:lnTo>
                  <a:lnTo>
                    <a:pt x="14" y="32"/>
                  </a:lnTo>
                  <a:lnTo>
                    <a:pt x="14" y="32"/>
                  </a:lnTo>
                  <a:lnTo>
                    <a:pt x="14" y="36"/>
                  </a:lnTo>
                  <a:lnTo>
                    <a:pt x="14"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0" name="Freeform 1021"/>
            <p:cNvSpPr>
              <a:spLocks/>
            </p:cNvSpPr>
            <p:nvPr/>
          </p:nvSpPr>
          <p:spPr bwMode="auto">
            <a:xfrm>
              <a:off x="9237663" y="-1779588"/>
              <a:ext cx="92075" cy="69850"/>
            </a:xfrm>
            <a:custGeom>
              <a:avLst/>
              <a:gdLst/>
              <a:ahLst/>
              <a:cxnLst>
                <a:cxn ang="0">
                  <a:pos x="0" y="44"/>
                </a:cxn>
                <a:cxn ang="0">
                  <a:pos x="12" y="44"/>
                </a:cxn>
                <a:cxn ang="0">
                  <a:pos x="12" y="24"/>
                </a:cxn>
                <a:cxn ang="0">
                  <a:pos x="22" y="24"/>
                </a:cxn>
                <a:cxn ang="0">
                  <a:pos x="22" y="44"/>
                </a:cxn>
                <a:cxn ang="0">
                  <a:pos x="22" y="44"/>
                </a:cxn>
                <a:cxn ang="0">
                  <a:pos x="36" y="44"/>
                </a:cxn>
                <a:cxn ang="0">
                  <a:pos x="36" y="24"/>
                </a:cxn>
                <a:cxn ang="0">
                  <a:pos x="46" y="24"/>
                </a:cxn>
                <a:cxn ang="0">
                  <a:pos x="46" y="44"/>
                </a:cxn>
                <a:cxn ang="0">
                  <a:pos x="46" y="44"/>
                </a:cxn>
                <a:cxn ang="0">
                  <a:pos x="58" y="44"/>
                </a:cxn>
                <a:cxn ang="0">
                  <a:pos x="58" y="0"/>
                </a:cxn>
                <a:cxn ang="0">
                  <a:pos x="58" y="0"/>
                </a:cxn>
                <a:cxn ang="0">
                  <a:pos x="0" y="0"/>
                </a:cxn>
                <a:cxn ang="0">
                  <a:pos x="0" y="44"/>
                </a:cxn>
              </a:cxnLst>
              <a:rect l="0" t="0" r="r" b="b"/>
              <a:pathLst>
                <a:path w="58" h="44">
                  <a:moveTo>
                    <a:pt x="0" y="44"/>
                  </a:moveTo>
                  <a:lnTo>
                    <a:pt x="12" y="44"/>
                  </a:lnTo>
                  <a:lnTo>
                    <a:pt x="12" y="24"/>
                  </a:lnTo>
                  <a:lnTo>
                    <a:pt x="22" y="24"/>
                  </a:lnTo>
                  <a:lnTo>
                    <a:pt x="22" y="44"/>
                  </a:lnTo>
                  <a:lnTo>
                    <a:pt x="22" y="44"/>
                  </a:lnTo>
                  <a:lnTo>
                    <a:pt x="36" y="44"/>
                  </a:lnTo>
                  <a:lnTo>
                    <a:pt x="36" y="24"/>
                  </a:lnTo>
                  <a:lnTo>
                    <a:pt x="46" y="24"/>
                  </a:lnTo>
                  <a:lnTo>
                    <a:pt x="46" y="44"/>
                  </a:lnTo>
                  <a:lnTo>
                    <a:pt x="46" y="44"/>
                  </a:lnTo>
                  <a:lnTo>
                    <a:pt x="58" y="44"/>
                  </a:lnTo>
                  <a:lnTo>
                    <a:pt x="58" y="0"/>
                  </a:lnTo>
                  <a:lnTo>
                    <a:pt x="58"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1" name="Freeform 1022"/>
            <p:cNvSpPr>
              <a:spLocks/>
            </p:cNvSpPr>
            <p:nvPr/>
          </p:nvSpPr>
          <p:spPr bwMode="auto">
            <a:xfrm>
              <a:off x="93487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2" name="Freeform 1023"/>
            <p:cNvSpPr>
              <a:spLocks/>
            </p:cNvSpPr>
            <p:nvPr/>
          </p:nvSpPr>
          <p:spPr bwMode="auto">
            <a:xfrm>
              <a:off x="9383713" y="-1779588"/>
              <a:ext cx="57150" cy="69850"/>
            </a:xfrm>
            <a:custGeom>
              <a:avLst/>
              <a:gdLst/>
              <a:ahLst/>
              <a:cxnLst>
                <a:cxn ang="0">
                  <a:pos x="24" y="24"/>
                </a:cxn>
                <a:cxn ang="0">
                  <a:pos x="14" y="24"/>
                </a:cxn>
                <a:cxn ang="0">
                  <a:pos x="14" y="0"/>
                </a:cxn>
                <a:cxn ang="0">
                  <a:pos x="14"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4" y="24"/>
                  </a:lnTo>
                  <a:lnTo>
                    <a:pt x="14" y="0"/>
                  </a:lnTo>
                  <a:lnTo>
                    <a:pt x="14"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3" name="Freeform 1024"/>
            <p:cNvSpPr>
              <a:spLocks/>
            </p:cNvSpPr>
            <p:nvPr/>
          </p:nvSpPr>
          <p:spPr bwMode="auto">
            <a:xfrm>
              <a:off x="94599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4" name="Freeform 1025"/>
            <p:cNvSpPr>
              <a:spLocks/>
            </p:cNvSpPr>
            <p:nvPr/>
          </p:nvSpPr>
          <p:spPr bwMode="auto">
            <a:xfrm>
              <a:off x="9513888" y="-1779588"/>
              <a:ext cx="76200" cy="69850"/>
            </a:xfrm>
            <a:custGeom>
              <a:avLst/>
              <a:gdLst/>
              <a:ahLst/>
              <a:cxnLst>
                <a:cxn ang="0">
                  <a:pos x="36" y="24"/>
                </a:cxn>
                <a:cxn ang="0">
                  <a:pos x="24" y="24"/>
                </a:cxn>
                <a:cxn ang="0">
                  <a:pos x="24" y="24"/>
                </a:cxn>
                <a:cxn ang="0">
                  <a:pos x="24" y="0"/>
                </a:cxn>
                <a:cxn ang="0">
                  <a:pos x="24" y="0"/>
                </a:cxn>
                <a:cxn ang="0">
                  <a:pos x="12" y="0"/>
                </a:cxn>
                <a:cxn ang="0">
                  <a:pos x="12" y="0"/>
                </a:cxn>
                <a:cxn ang="0">
                  <a:pos x="12" y="24"/>
                </a:cxn>
                <a:cxn ang="0">
                  <a:pos x="0" y="24"/>
                </a:cxn>
                <a:cxn ang="0">
                  <a:pos x="0" y="24"/>
                </a:cxn>
                <a:cxn ang="0">
                  <a:pos x="0" y="44"/>
                </a:cxn>
                <a:cxn ang="0">
                  <a:pos x="0" y="44"/>
                </a:cxn>
                <a:cxn ang="0">
                  <a:pos x="14" y="44"/>
                </a:cxn>
                <a:cxn ang="0">
                  <a:pos x="14" y="44"/>
                </a:cxn>
                <a:cxn ang="0">
                  <a:pos x="14" y="24"/>
                </a:cxn>
                <a:cxn ang="0">
                  <a:pos x="24" y="24"/>
                </a:cxn>
                <a:cxn ang="0">
                  <a:pos x="24" y="24"/>
                </a:cxn>
                <a:cxn ang="0">
                  <a:pos x="24" y="44"/>
                </a:cxn>
                <a:cxn ang="0">
                  <a:pos x="24" y="44"/>
                </a:cxn>
                <a:cxn ang="0">
                  <a:pos x="36" y="44"/>
                </a:cxn>
                <a:cxn ang="0">
                  <a:pos x="36" y="44"/>
                </a:cxn>
                <a:cxn ang="0">
                  <a:pos x="36" y="24"/>
                </a:cxn>
                <a:cxn ang="0">
                  <a:pos x="48" y="24"/>
                </a:cxn>
                <a:cxn ang="0">
                  <a:pos x="48" y="24"/>
                </a:cxn>
                <a:cxn ang="0">
                  <a:pos x="48" y="0"/>
                </a:cxn>
                <a:cxn ang="0">
                  <a:pos x="48" y="0"/>
                </a:cxn>
                <a:cxn ang="0">
                  <a:pos x="36" y="0"/>
                </a:cxn>
                <a:cxn ang="0">
                  <a:pos x="36" y="0"/>
                </a:cxn>
                <a:cxn ang="0">
                  <a:pos x="36" y="24"/>
                </a:cxn>
                <a:cxn ang="0">
                  <a:pos x="36" y="24"/>
                </a:cxn>
              </a:cxnLst>
              <a:rect l="0" t="0" r="r" b="b"/>
              <a:pathLst>
                <a:path w="48" h="44">
                  <a:moveTo>
                    <a:pt x="36" y="24"/>
                  </a:moveTo>
                  <a:lnTo>
                    <a:pt x="24" y="24"/>
                  </a:lnTo>
                  <a:lnTo>
                    <a:pt x="24" y="24"/>
                  </a:lnTo>
                  <a:lnTo>
                    <a:pt x="24" y="0"/>
                  </a:lnTo>
                  <a:lnTo>
                    <a:pt x="24" y="0"/>
                  </a:lnTo>
                  <a:lnTo>
                    <a:pt x="12" y="0"/>
                  </a:lnTo>
                  <a:lnTo>
                    <a:pt x="12" y="0"/>
                  </a:lnTo>
                  <a:lnTo>
                    <a:pt x="12" y="24"/>
                  </a:lnTo>
                  <a:lnTo>
                    <a:pt x="0" y="24"/>
                  </a:lnTo>
                  <a:lnTo>
                    <a:pt x="0" y="24"/>
                  </a:lnTo>
                  <a:lnTo>
                    <a:pt x="0" y="44"/>
                  </a:lnTo>
                  <a:lnTo>
                    <a:pt x="0" y="44"/>
                  </a:lnTo>
                  <a:lnTo>
                    <a:pt x="14" y="44"/>
                  </a:lnTo>
                  <a:lnTo>
                    <a:pt x="14" y="44"/>
                  </a:lnTo>
                  <a:lnTo>
                    <a:pt x="14" y="24"/>
                  </a:lnTo>
                  <a:lnTo>
                    <a:pt x="24" y="24"/>
                  </a:lnTo>
                  <a:lnTo>
                    <a:pt x="24" y="24"/>
                  </a:lnTo>
                  <a:lnTo>
                    <a:pt x="24" y="44"/>
                  </a:lnTo>
                  <a:lnTo>
                    <a:pt x="24" y="44"/>
                  </a:lnTo>
                  <a:lnTo>
                    <a:pt x="36" y="44"/>
                  </a:lnTo>
                  <a:lnTo>
                    <a:pt x="36" y="44"/>
                  </a:lnTo>
                  <a:lnTo>
                    <a:pt x="36" y="24"/>
                  </a:lnTo>
                  <a:lnTo>
                    <a:pt x="48" y="24"/>
                  </a:lnTo>
                  <a:lnTo>
                    <a:pt x="48" y="24"/>
                  </a:lnTo>
                  <a:lnTo>
                    <a:pt x="48" y="0"/>
                  </a:lnTo>
                  <a:lnTo>
                    <a:pt x="48" y="0"/>
                  </a:lnTo>
                  <a:lnTo>
                    <a:pt x="36" y="0"/>
                  </a:lnTo>
                  <a:lnTo>
                    <a:pt x="36" y="0"/>
                  </a:lnTo>
                  <a:lnTo>
                    <a:pt x="36" y="24"/>
                  </a:lnTo>
                  <a:lnTo>
                    <a:pt x="36"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5" name="Freeform 1026"/>
            <p:cNvSpPr>
              <a:spLocks/>
            </p:cNvSpPr>
            <p:nvPr/>
          </p:nvSpPr>
          <p:spPr bwMode="auto">
            <a:xfrm>
              <a:off x="9494838"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6" name="Freeform 1027"/>
            <p:cNvSpPr>
              <a:spLocks/>
            </p:cNvSpPr>
            <p:nvPr/>
          </p:nvSpPr>
          <p:spPr bwMode="auto">
            <a:xfrm>
              <a:off x="960596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7" name="Freeform 1028"/>
            <p:cNvSpPr>
              <a:spLocks/>
            </p:cNvSpPr>
            <p:nvPr/>
          </p:nvSpPr>
          <p:spPr bwMode="auto">
            <a:xfrm>
              <a:off x="96440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8" name="Freeform 1029"/>
            <p:cNvSpPr>
              <a:spLocks/>
            </p:cNvSpPr>
            <p:nvPr/>
          </p:nvSpPr>
          <p:spPr bwMode="auto">
            <a:xfrm>
              <a:off x="96821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79" name="Freeform 1030"/>
            <p:cNvSpPr>
              <a:spLocks/>
            </p:cNvSpPr>
            <p:nvPr/>
          </p:nvSpPr>
          <p:spPr bwMode="auto">
            <a:xfrm>
              <a:off x="9717088"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0" name="Freeform 1031"/>
            <p:cNvSpPr>
              <a:spLocks/>
            </p:cNvSpPr>
            <p:nvPr/>
          </p:nvSpPr>
          <p:spPr bwMode="auto">
            <a:xfrm>
              <a:off x="9755188" y="-1779588"/>
              <a:ext cx="57150" cy="66675"/>
            </a:xfrm>
            <a:custGeom>
              <a:avLst/>
              <a:gdLst/>
              <a:ahLst/>
              <a:cxnLst>
                <a:cxn ang="0">
                  <a:pos x="0" y="42"/>
                </a:cxn>
                <a:cxn ang="0">
                  <a:pos x="0" y="42"/>
                </a:cxn>
                <a:cxn ang="0">
                  <a:pos x="12" y="42"/>
                </a:cxn>
                <a:cxn ang="0">
                  <a:pos x="12"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2" y="42"/>
                  </a:lnTo>
                  <a:lnTo>
                    <a:pt x="12"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1" name="Freeform 1032"/>
            <p:cNvSpPr>
              <a:spLocks/>
            </p:cNvSpPr>
            <p:nvPr/>
          </p:nvSpPr>
          <p:spPr bwMode="auto">
            <a:xfrm>
              <a:off x="10063163" y="-1779588"/>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8" y="24"/>
                </a:cxn>
                <a:cxn ang="0">
                  <a:pos x="48" y="44"/>
                </a:cxn>
                <a:cxn ang="0">
                  <a:pos x="48" y="44"/>
                </a:cxn>
                <a:cxn ang="0">
                  <a:pos x="60" y="44"/>
                </a:cxn>
                <a:cxn ang="0">
                  <a:pos x="60" y="0"/>
                </a:cxn>
                <a:cxn ang="0">
                  <a:pos x="60" y="0"/>
                </a:cxn>
                <a:cxn ang="0">
                  <a:pos x="0" y="0"/>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8" y="24"/>
                  </a:lnTo>
                  <a:lnTo>
                    <a:pt x="48" y="44"/>
                  </a:lnTo>
                  <a:lnTo>
                    <a:pt x="48" y="44"/>
                  </a:lnTo>
                  <a:lnTo>
                    <a:pt x="60" y="44"/>
                  </a:lnTo>
                  <a:lnTo>
                    <a:pt x="60" y="0"/>
                  </a:lnTo>
                  <a:lnTo>
                    <a:pt x="60"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2" name="Freeform 1033"/>
            <p:cNvSpPr>
              <a:spLocks/>
            </p:cNvSpPr>
            <p:nvPr/>
          </p:nvSpPr>
          <p:spPr bwMode="auto">
            <a:xfrm>
              <a:off x="1017428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3" name="Freeform 1034"/>
            <p:cNvSpPr>
              <a:spLocks/>
            </p:cNvSpPr>
            <p:nvPr/>
          </p:nvSpPr>
          <p:spPr bwMode="auto">
            <a:xfrm>
              <a:off x="10212388" y="-1779588"/>
              <a:ext cx="57150" cy="69850"/>
            </a:xfrm>
            <a:custGeom>
              <a:avLst/>
              <a:gdLst/>
              <a:ahLst/>
              <a:cxnLst>
                <a:cxn ang="0">
                  <a:pos x="24" y="24"/>
                </a:cxn>
                <a:cxn ang="0">
                  <a:pos x="12" y="24"/>
                </a:cxn>
                <a:cxn ang="0">
                  <a:pos x="12" y="0"/>
                </a:cxn>
                <a:cxn ang="0">
                  <a:pos x="12" y="0"/>
                </a:cxn>
                <a:cxn ang="0">
                  <a:pos x="0" y="0"/>
                </a:cxn>
                <a:cxn ang="0">
                  <a:pos x="0" y="44"/>
                </a:cxn>
                <a:cxn ang="0">
                  <a:pos x="36" y="44"/>
                </a:cxn>
                <a:cxn ang="0">
                  <a:pos x="36" y="0"/>
                </a:cxn>
                <a:cxn ang="0">
                  <a:pos x="36" y="0"/>
                </a:cxn>
                <a:cxn ang="0">
                  <a:pos x="24" y="0"/>
                </a:cxn>
                <a:cxn ang="0">
                  <a:pos x="24" y="24"/>
                </a:cxn>
              </a:cxnLst>
              <a:rect l="0" t="0" r="r" b="b"/>
              <a:pathLst>
                <a:path w="36" h="44">
                  <a:moveTo>
                    <a:pt x="24" y="24"/>
                  </a:moveTo>
                  <a:lnTo>
                    <a:pt x="12" y="24"/>
                  </a:lnTo>
                  <a:lnTo>
                    <a:pt x="12" y="0"/>
                  </a:lnTo>
                  <a:lnTo>
                    <a:pt x="12" y="0"/>
                  </a:lnTo>
                  <a:lnTo>
                    <a:pt x="0" y="0"/>
                  </a:lnTo>
                  <a:lnTo>
                    <a:pt x="0" y="44"/>
                  </a:lnTo>
                  <a:lnTo>
                    <a:pt x="36" y="44"/>
                  </a:lnTo>
                  <a:lnTo>
                    <a:pt x="36" y="0"/>
                  </a:lnTo>
                  <a:lnTo>
                    <a:pt x="36" y="0"/>
                  </a:lnTo>
                  <a:lnTo>
                    <a:pt x="24" y="0"/>
                  </a:lnTo>
                  <a:lnTo>
                    <a:pt x="2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4" name="Freeform 1035"/>
            <p:cNvSpPr>
              <a:spLocks/>
            </p:cNvSpPr>
            <p:nvPr/>
          </p:nvSpPr>
          <p:spPr bwMode="auto">
            <a:xfrm>
              <a:off x="10285413"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5" name="Freeform 1036"/>
            <p:cNvSpPr>
              <a:spLocks/>
            </p:cNvSpPr>
            <p:nvPr/>
          </p:nvSpPr>
          <p:spPr bwMode="auto">
            <a:xfrm>
              <a:off x="10342563" y="-1779588"/>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6" name="Freeform 1037"/>
            <p:cNvSpPr>
              <a:spLocks/>
            </p:cNvSpPr>
            <p:nvPr/>
          </p:nvSpPr>
          <p:spPr bwMode="auto">
            <a:xfrm>
              <a:off x="10323513" y="-1779588"/>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7" name="Freeform 1038"/>
            <p:cNvSpPr>
              <a:spLocks/>
            </p:cNvSpPr>
            <p:nvPr/>
          </p:nvSpPr>
          <p:spPr bwMode="auto">
            <a:xfrm>
              <a:off x="10434638" y="-1779588"/>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8" name="Freeform 1039"/>
            <p:cNvSpPr>
              <a:spLocks/>
            </p:cNvSpPr>
            <p:nvPr/>
          </p:nvSpPr>
          <p:spPr bwMode="auto">
            <a:xfrm>
              <a:off x="10469563" y="-1779588"/>
              <a:ext cx="22225" cy="69850"/>
            </a:xfrm>
            <a:custGeom>
              <a:avLst/>
              <a:gdLst/>
              <a:ahLst/>
              <a:cxnLst>
                <a:cxn ang="0">
                  <a:pos x="0" y="44"/>
                </a:cxn>
                <a:cxn ang="0">
                  <a:pos x="0" y="44"/>
                </a:cxn>
                <a:cxn ang="0">
                  <a:pos x="14" y="44"/>
                </a:cxn>
                <a:cxn ang="0">
                  <a:pos x="14" y="44"/>
                </a:cxn>
                <a:cxn ang="0">
                  <a:pos x="14" y="0"/>
                </a:cxn>
                <a:cxn ang="0">
                  <a:pos x="14" y="0"/>
                </a:cxn>
                <a:cxn ang="0">
                  <a:pos x="0" y="0"/>
                </a:cxn>
                <a:cxn ang="0">
                  <a:pos x="0" y="0"/>
                </a:cxn>
                <a:cxn ang="0">
                  <a:pos x="0" y="44"/>
                </a:cxn>
                <a:cxn ang="0">
                  <a:pos x="0" y="44"/>
                </a:cxn>
              </a:cxnLst>
              <a:rect l="0" t="0" r="r" b="b"/>
              <a:pathLst>
                <a:path w="14" h="44">
                  <a:moveTo>
                    <a:pt x="0" y="44"/>
                  </a:moveTo>
                  <a:lnTo>
                    <a:pt x="0" y="44"/>
                  </a:lnTo>
                  <a:lnTo>
                    <a:pt x="14" y="44"/>
                  </a:lnTo>
                  <a:lnTo>
                    <a:pt x="14" y="44"/>
                  </a:lnTo>
                  <a:lnTo>
                    <a:pt x="14" y="0"/>
                  </a:lnTo>
                  <a:lnTo>
                    <a:pt x="14"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89" name="Freeform 1040"/>
            <p:cNvSpPr>
              <a:spLocks/>
            </p:cNvSpPr>
            <p:nvPr/>
          </p:nvSpPr>
          <p:spPr bwMode="auto">
            <a:xfrm>
              <a:off x="105076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0" name="Freeform 1041"/>
            <p:cNvSpPr>
              <a:spLocks/>
            </p:cNvSpPr>
            <p:nvPr/>
          </p:nvSpPr>
          <p:spPr bwMode="auto">
            <a:xfrm>
              <a:off x="10545763" y="-1779588"/>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1" name="Freeform 1042"/>
            <p:cNvSpPr>
              <a:spLocks/>
            </p:cNvSpPr>
            <p:nvPr/>
          </p:nvSpPr>
          <p:spPr bwMode="auto">
            <a:xfrm>
              <a:off x="10580688" y="-1779588"/>
              <a:ext cx="57150" cy="66675"/>
            </a:xfrm>
            <a:custGeom>
              <a:avLst/>
              <a:gdLst/>
              <a:ahLst/>
              <a:cxnLst>
                <a:cxn ang="0">
                  <a:pos x="0" y="42"/>
                </a:cxn>
                <a:cxn ang="0">
                  <a:pos x="0" y="42"/>
                </a:cxn>
                <a:cxn ang="0">
                  <a:pos x="14" y="42"/>
                </a:cxn>
                <a:cxn ang="0">
                  <a:pos x="14" y="24"/>
                </a:cxn>
                <a:cxn ang="0">
                  <a:pos x="24" y="24"/>
                </a:cxn>
                <a:cxn ang="0">
                  <a:pos x="24" y="42"/>
                </a:cxn>
                <a:cxn ang="0">
                  <a:pos x="36" y="42"/>
                </a:cxn>
                <a:cxn ang="0">
                  <a:pos x="36" y="0"/>
                </a:cxn>
                <a:cxn ang="0">
                  <a:pos x="36" y="0"/>
                </a:cxn>
                <a:cxn ang="0">
                  <a:pos x="0" y="0"/>
                </a:cxn>
                <a:cxn ang="0">
                  <a:pos x="0" y="42"/>
                </a:cxn>
              </a:cxnLst>
              <a:rect l="0" t="0" r="r" b="b"/>
              <a:pathLst>
                <a:path w="36" h="42">
                  <a:moveTo>
                    <a:pt x="0" y="42"/>
                  </a:moveTo>
                  <a:lnTo>
                    <a:pt x="0" y="42"/>
                  </a:lnTo>
                  <a:lnTo>
                    <a:pt x="14" y="42"/>
                  </a:lnTo>
                  <a:lnTo>
                    <a:pt x="14" y="24"/>
                  </a:lnTo>
                  <a:lnTo>
                    <a:pt x="24" y="24"/>
                  </a:lnTo>
                  <a:lnTo>
                    <a:pt x="24" y="42"/>
                  </a:lnTo>
                  <a:lnTo>
                    <a:pt x="36" y="42"/>
                  </a:lnTo>
                  <a:lnTo>
                    <a:pt x="36" y="0"/>
                  </a:lnTo>
                  <a:lnTo>
                    <a:pt x="36" y="0"/>
                  </a:lnTo>
                  <a:lnTo>
                    <a:pt x="0" y="0"/>
                  </a:lnTo>
                  <a:lnTo>
                    <a:pt x="0"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2" name="Freeform 1043"/>
            <p:cNvSpPr>
              <a:spLocks/>
            </p:cNvSpPr>
            <p:nvPr/>
          </p:nvSpPr>
          <p:spPr bwMode="auto">
            <a:xfrm>
              <a:off x="10298113" y="-4021138"/>
              <a:ext cx="50800" cy="47625"/>
            </a:xfrm>
            <a:custGeom>
              <a:avLst/>
              <a:gdLst/>
              <a:ahLst/>
              <a:cxnLst>
                <a:cxn ang="0">
                  <a:pos x="22" y="24"/>
                </a:cxn>
                <a:cxn ang="0">
                  <a:pos x="16" y="24"/>
                </a:cxn>
                <a:cxn ang="0">
                  <a:pos x="10" y="24"/>
                </a:cxn>
                <a:cxn ang="0">
                  <a:pos x="0" y="20"/>
                </a:cxn>
                <a:cxn ang="0">
                  <a:pos x="2" y="24"/>
                </a:cxn>
                <a:cxn ang="0">
                  <a:pos x="4" y="28"/>
                </a:cxn>
                <a:cxn ang="0">
                  <a:pos x="16" y="30"/>
                </a:cxn>
                <a:cxn ang="0">
                  <a:pos x="24" y="28"/>
                </a:cxn>
                <a:cxn ang="0">
                  <a:pos x="30" y="26"/>
                </a:cxn>
                <a:cxn ang="0">
                  <a:pos x="32" y="20"/>
                </a:cxn>
                <a:cxn ang="0">
                  <a:pos x="30" y="16"/>
                </a:cxn>
                <a:cxn ang="0">
                  <a:pos x="26" y="12"/>
                </a:cxn>
                <a:cxn ang="0">
                  <a:pos x="18" y="10"/>
                </a:cxn>
                <a:cxn ang="0">
                  <a:pos x="10" y="8"/>
                </a:cxn>
                <a:cxn ang="0">
                  <a:pos x="8" y="8"/>
                </a:cxn>
                <a:cxn ang="0">
                  <a:pos x="10" y="6"/>
                </a:cxn>
                <a:cxn ang="0">
                  <a:pos x="16" y="4"/>
                </a:cxn>
                <a:cxn ang="0">
                  <a:pos x="20" y="6"/>
                </a:cxn>
                <a:cxn ang="0">
                  <a:pos x="22" y="8"/>
                </a:cxn>
                <a:cxn ang="0">
                  <a:pos x="32" y="8"/>
                </a:cxn>
                <a:cxn ang="0">
                  <a:pos x="28" y="2"/>
                </a:cxn>
                <a:cxn ang="0">
                  <a:pos x="22" y="0"/>
                </a:cxn>
                <a:cxn ang="0">
                  <a:pos x="16" y="0"/>
                </a:cxn>
                <a:cxn ang="0">
                  <a:pos x="8" y="0"/>
                </a:cxn>
                <a:cxn ang="0">
                  <a:pos x="2" y="4"/>
                </a:cxn>
                <a:cxn ang="0">
                  <a:pos x="2" y="8"/>
                </a:cxn>
                <a:cxn ang="0">
                  <a:pos x="4" y="14"/>
                </a:cxn>
                <a:cxn ang="0">
                  <a:pos x="14" y="16"/>
                </a:cxn>
                <a:cxn ang="0">
                  <a:pos x="20" y="18"/>
                </a:cxn>
                <a:cxn ang="0">
                  <a:pos x="24" y="18"/>
                </a:cxn>
                <a:cxn ang="0">
                  <a:pos x="24" y="20"/>
                </a:cxn>
                <a:cxn ang="0">
                  <a:pos x="22" y="24"/>
                </a:cxn>
              </a:cxnLst>
              <a:rect l="0" t="0" r="r" b="b"/>
              <a:pathLst>
                <a:path w="32" h="30">
                  <a:moveTo>
                    <a:pt x="22" y="24"/>
                  </a:moveTo>
                  <a:lnTo>
                    <a:pt x="22" y="24"/>
                  </a:lnTo>
                  <a:lnTo>
                    <a:pt x="16" y="24"/>
                  </a:lnTo>
                  <a:lnTo>
                    <a:pt x="16" y="24"/>
                  </a:lnTo>
                  <a:lnTo>
                    <a:pt x="10" y="24"/>
                  </a:lnTo>
                  <a:lnTo>
                    <a:pt x="10" y="24"/>
                  </a:lnTo>
                  <a:lnTo>
                    <a:pt x="8" y="20"/>
                  </a:lnTo>
                  <a:lnTo>
                    <a:pt x="0" y="20"/>
                  </a:lnTo>
                  <a:lnTo>
                    <a:pt x="0" y="20"/>
                  </a:lnTo>
                  <a:lnTo>
                    <a:pt x="2" y="24"/>
                  </a:lnTo>
                  <a:lnTo>
                    <a:pt x="4" y="28"/>
                  </a:lnTo>
                  <a:lnTo>
                    <a:pt x="4" y="28"/>
                  </a:lnTo>
                  <a:lnTo>
                    <a:pt x="10" y="30"/>
                  </a:lnTo>
                  <a:lnTo>
                    <a:pt x="16" y="30"/>
                  </a:lnTo>
                  <a:lnTo>
                    <a:pt x="16" y="30"/>
                  </a:lnTo>
                  <a:lnTo>
                    <a:pt x="24" y="28"/>
                  </a:lnTo>
                  <a:lnTo>
                    <a:pt x="24" y="28"/>
                  </a:lnTo>
                  <a:lnTo>
                    <a:pt x="30" y="26"/>
                  </a:lnTo>
                  <a:lnTo>
                    <a:pt x="30" y="26"/>
                  </a:lnTo>
                  <a:lnTo>
                    <a:pt x="32" y="20"/>
                  </a:lnTo>
                  <a:lnTo>
                    <a:pt x="32" y="20"/>
                  </a:lnTo>
                  <a:lnTo>
                    <a:pt x="30" y="16"/>
                  </a:lnTo>
                  <a:lnTo>
                    <a:pt x="30" y="16"/>
                  </a:lnTo>
                  <a:lnTo>
                    <a:pt x="26" y="12"/>
                  </a:lnTo>
                  <a:lnTo>
                    <a:pt x="26" y="12"/>
                  </a:lnTo>
                  <a:lnTo>
                    <a:pt x="18" y="10"/>
                  </a:lnTo>
                  <a:lnTo>
                    <a:pt x="18" y="10"/>
                  </a:lnTo>
                  <a:lnTo>
                    <a:pt x="10" y="8"/>
                  </a:lnTo>
                  <a:lnTo>
                    <a:pt x="10" y="8"/>
                  </a:lnTo>
                  <a:lnTo>
                    <a:pt x="8" y="8"/>
                  </a:lnTo>
                  <a:lnTo>
                    <a:pt x="8" y="8"/>
                  </a:lnTo>
                  <a:lnTo>
                    <a:pt x="10" y="6"/>
                  </a:lnTo>
                  <a:lnTo>
                    <a:pt x="10" y="6"/>
                  </a:lnTo>
                  <a:lnTo>
                    <a:pt x="16" y="4"/>
                  </a:lnTo>
                  <a:lnTo>
                    <a:pt x="16" y="4"/>
                  </a:lnTo>
                  <a:lnTo>
                    <a:pt x="20" y="6"/>
                  </a:lnTo>
                  <a:lnTo>
                    <a:pt x="20" y="6"/>
                  </a:lnTo>
                  <a:lnTo>
                    <a:pt x="22" y="8"/>
                  </a:lnTo>
                  <a:lnTo>
                    <a:pt x="32" y="8"/>
                  </a:lnTo>
                  <a:lnTo>
                    <a:pt x="32" y="8"/>
                  </a:lnTo>
                  <a:lnTo>
                    <a:pt x="30" y="4"/>
                  </a:lnTo>
                  <a:lnTo>
                    <a:pt x="28" y="2"/>
                  </a:lnTo>
                  <a:lnTo>
                    <a:pt x="28" y="2"/>
                  </a:lnTo>
                  <a:lnTo>
                    <a:pt x="22" y="0"/>
                  </a:lnTo>
                  <a:lnTo>
                    <a:pt x="16" y="0"/>
                  </a:lnTo>
                  <a:lnTo>
                    <a:pt x="16" y="0"/>
                  </a:lnTo>
                  <a:lnTo>
                    <a:pt x="8" y="0"/>
                  </a:lnTo>
                  <a:lnTo>
                    <a:pt x="8" y="0"/>
                  </a:lnTo>
                  <a:lnTo>
                    <a:pt x="2" y="4"/>
                  </a:lnTo>
                  <a:lnTo>
                    <a:pt x="2" y="4"/>
                  </a:lnTo>
                  <a:lnTo>
                    <a:pt x="2" y="8"/>
                  </a:lnTo>
                  <a:lnTo>
                    <a:pt x="2" y="8"/>
                  </a:lnTo>
                  <a:lnTo>
                    <a:pt x="2" y="10"/>
                  </a:lnTo>
                  <a:lnTo>
                    <a:pt x="4" y="14"/>
                  </a:lnTo>
                  <a:lnTo>
                    <a:pt x="4" y="14"/>
                  </a:lnTo>
                  <a:lnTo>
                    <a:pt x="14" y="16"/>
                  </a:lnTo>
                  <a:lnTo>
                    <a:pt x="14" y="16"/>
                  </a:lnTo>
                  <a:lnTo>
                    <a:pt x="20" y="18"/>
                  </a:lnTo>
                  <a:lnTo>
                    <a:pt x="20" y="18"/>
                  </a:lnTo>
                  <a:lnTo>
                    <a:pt x="24" y="18"/>
                  </a:lnTo>
                  <a:lnTo>
                    <a:pt x="24" y="18"/>
                  </a:lnTo>
                  <a:lnTo>
                    <a:pt x="24" y="20"/>
                  </a:lnTo>
                  <a:lnTo>
                    <a:pt x="24" y="20"/>
                  </a:lnTo>
                  <a:lnTo>
                    <a:pt x="22" y="24"/>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3" name="Freeform 1044"/>
            <p:cNvSpPr>
              <a:spLocks/>
            </p:cNvSpPr>
            <p:nvPr/>
          </p:nvSpPr>
          <p:spPr bwMode="auto">
            <a:xfrm>
              <a:off x="9758363" y="-4021138"/>
              <a:ext cx="15875" cy="31750"/>
            </a:xfrm>
            <a:custGeom>
              <a:avLst/>
              <a:gdLst/>
              <a:ahLst/>
              <a:cxnLst>
                <a:cxn ang="0">
                  <a:pos x="2" y="20"/>
                </a:cxn>
                <a:cxn ang="0">
                  <a:pos x="2" y="20"/>
                </a:cxn>
                <a:cxn ang="0">
                  <a:pos x="4" y="20"/>
                </a:cxn>
                <a:cxn ang="0">
                  <a:pos x="4" y="20"/>
                </a:cxn>
                <a:cxn ang="0">
                  <a:pos x="8" y="20"/>
                </a:cxn>
                <a:cxn ang="0">
                  <a:pos x="8" y="20"/>
                </a:cxn>
                <a:cxn ang="0">
                  <a:pos x="10" y="18"/>
                </a:cxn>
                <a:cxn ang="0">
                  <a:pos x="10" y="18"/>
                </a:cxn>
                <a:cxn ang="0">
                  <a:pos x="10" y="10"/>
                </a:cxn>
                <a:cxn ang="0">
                  <a:pos x="10" y="10"/>
                </a:cxn>
                <a:cxn ang="0">
                  <a:pos x="10" y="2"/>
                </a:cxn>
                <a:cxn ang="0">
                  <a:pos x="10"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10" y="18"/>
                  </a:lnTo>
                  <a:lnTo>
                    <a:pt x="10" y="18"/>
                  </a:lnTo>
                  <a:lnTo>
                    <a:pt x="10" y="10"/>
                  </a:lnTo>
                  <a:lnTo>
                    <a:pt x="10" y="10"/>
                  </a:lnTo>
                  <a:lnTo>
                    <a:pt x="10" y="2"/>
                  </a:lnTo>
                  <a:lnTo>
                    <a:pt x="10"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94" name="Freeform 1045"/>
            <p:cNvSpPr>
              <a:spLocks/>
            </p:cNvSpPr>
            <p:nvPr/>
          </p:nvSpPr>
          <p:spPr bwMode="auto">
            <a:xfrm>
              <a:off x="10225088" y="-4014788"/>
              <a:ext cx="15875" cy="31750"/>
            </a:xfrm>
            <a:custGeom>
              <a:avLst/>
              <a:gdLst/>
              <a:ahLst/>
              <a:cxnLst>
                <a:cxn ang="0">
                  <a:pos x="4" y="20"/>
                </a:cxn>
                <a:cxn ang="0">
                  <a:pos x="4" y="20"/>
                </a:cxn>
                <a:cxn ang="0">
                  <a:pos x="6" y="20"/>
                </a:cxn>
                <a:cxn ang="0">
                  <a:pos x="6" y="20"/>
                </a:cxn>
                <a:cxn ang="0">
                  <a:pos x="8" y="20"/>
                </a:cxn>
                <a:cxn ang="0">
                  <a:pos x="8" y="20"/>
                </a:cxn>
                <a:cxn ang="0">
                  <a:pos x="10" y="16"/>
                </a:cxn>
                <a:cxn ang="0">
                  <a:pos x="10" y="16"/>
                </a:cxn>
                <a:cxn ang="0">
                  <a:pos x="10" y="10"/>
                </a:cxn>
                <a:cxn ang="0">
                  <a:pos x="10" y="10"/>
                </a:cxn>
                <a:cxn ang="0">
                  <a:pos x="10" y="2"/>
                </a:cxn>
                <a:cxn ang="0">
                  <a:pos x="10" y="2"/>
                </a:cxn>
                <a:cxn ang="0">
                  <a:pos x="8" y="0"/>
                </a:cxn>
                <a:cxn ang="0">
                  <a:pos x="8" y="0"/>
                </a:cxn>
                <a:cxn ang="0">
                  <a:pos x="6" y="0"/>
                </a:cxn>
                <a:cxn ang="0">
                  <a:pos x="6" y="0"/>
                </a:cxn>
                <a:cxn ang="0">
                  <a:pos x="4" y="0"/>
                </a:cxn>
                <a:cxn ang="0">
                  <a:pos x="4" y="0"/>
                </a:cxn>
                <a:cxn ang="0">
                  <a:pos x="2" y="2"/>
                </a:cxn>
                <a:cxn ang="0">
                  <a:pos x="2" y="2"/>
                </a:cxn>
                <a:cxn ang="0">
                  <a:pos x="0" y="10"/>
                </a:cxn>
                <a:cxn ang="0">
                  <a:pos x="0" y="10"/>
                </a:cxn>
                <a:cxn ang="0">
                  <a:pos x="2" y="16"/>
                </a:cxn>
                <a:cxn ang="0">
                  <a:pos x="2" y="16"/>
                </a:cxn>
                <a:cxn ang="0">
                  <a:pos x="4" y="20"/>
                </a:cxn>
                <a:cxn ang="0">
                  <a:pos x="4" y="20"/>
                </a:cxn>
              </a:cxnLst>
              <a:rect l="0" t="0" r="r" b="b"/>
              <a:pathLst>
                <a:path w="10" h="20">
                  <a:moveTo>
                    <a:pt x="4" y="20"/>
                  </a:moveTo>
                  <a:lnTo>
                    <a:pt x="4" y="20"/>
                  </a:lnTo>
                  <a:lnTo>
                    <a:pt x="6" y="20"/>
                  </a:lnTo>
                  <a:lnTo>
                    <a:pt x="6" y="20"/>
                  </a:lnTo>
                  <a:lnTo>
                    <a:pt x="8" y="20"/>
                  </a:lnTo>
                  <a:lnTo>
                    <a:pt x="8" y="20"/>
                  </a:lnTo>
                  <a:lnTo>
                    <a:pt x="10" y="16"/>
                  </a:lnTo>
                  <a:lnTo>
                    <a:pt x="10" y="16"/>
                  </a:lnTo>
                  <a:lnTo>
                    <a:pt x="10" y="10"/>
                  </a:lnTo>
                  <a:lnTo>
                    <a:pt x="10" y="10"/>
                  </a:lnTo>
                  <a:lnTo>
                    <a:pt x="10" y="2"/>
                  </a:lnTo>
                  <a:lnTo>
                    <a:pt x="10" y="2"/>
                  </a:lnTo>
                  <a:lnTo>
                    <a:pt x="8" y="0"/>
                  </a:lnTo>
                  <a:lnTo>
                    <a:pt x="8" y="0"/>
                  </a:lnTo>
                  <a:lnTo>
                    <a:pt x="6" y="0"/>
                  </a:lnTo>
                  <a:lnTo>
                    <a:pt x="6" y="0"/>
                  </a:lnTo>
                  <a:lnTo>
                    <a:pt x="4" y="0"/>
                  </a:lnTo>
                  <a:lnTo>
                    <a:pt x="4" y="0"/>
                  </a:lnTo>
                  <a:lnTo>
                    <a:pt x="2" y="2"/>
                  </a:lnTo>
                  <a:lnTo>
                    <a:pt x="2" y="2"/>
                  </a:lnTo>
                  <a:lnTo>
                    <a:pt x="0" y="10"/>
                  </a:lnTo>
                  <a:lnTo>
                    <a:pt x="0" y="10"/>
                  </a:lnTo>
                  <a:lnTo>
                    <a:pt x="2" y="16"/>
                  </a:lnTo>
                  <a:lnTo>
                    <a:pt x="2" y="16"/>
                  </a:lnTo>
                  <a:lnTo>
                    <a:pt x="4" y="20"/>
                  </a:lnTo>
                  <a:lnTo>
                    <a:pt x="4"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95" name="Freeform 1046"/>
            <p:cNvSpPr>
              <a:spLocks/>
            </p:cNvSpPr>
            <p:nvPr/>
          </p:nvSpPr>
          <p:spPr bwMode="auto">
            <a:xfrm>
              <a:off x="10177463" y="-4014788"/>
              <a:ext cx="15875" cy="31750"/>
            </a:xfrm>
            <a:custGeom>
              <a:avLst/>
              <a:gdLst/>
              <a:ahLst/>
              <a:cxnLst>
                <a:cxn ang="0">
                  <a:pos x="2" y="20"/>
                </a:cxn>
                <a:cxn ang="0">
                  <a:pos x="2" y="20"/>
                </a:cxn>
                <a:cxn ang="0">
                  <a:pos x="4" y="20"/>
                </a:cxn>
                <a:cxn ang="0">
                  <a:pos x="4" y="20"/>
                </a:cxn>
                <a:cxn ang="0">
                  <a:pos x="8" y="20"/>
                </a:cxn>
                <a:cxn ang="0">
                  <a:pos x="8" y="20"/>
                </a:cxn>
                <a:cxn ang="0">
                  <a:pos x="8" y="16"/>
                </a:cxn>
                <a:cxn ang="0">
                  <a:pos x="8" y="16"/>
                </a:cxn>
                <a:cxn ang="0">
                  <a:pos x="10" y="10"/>
                </a:cxn>
                <a:cxn ang="0">
                  <a:pos x="10" y="10"/>
                </a:cxn>
                <a:cxn ang="0">
                  <a:pos x="8" y="2"/>
                </a:cxn>
                <a:cxn ang="0">
                  <a:pos x="8" y="2"/>
                </a:cxn>
                <a:cxn ang="0">
                  <a:pos x="8" y="0"/>
                </a:cxn>
                <a:cxn ang="0">
                  <a:pos x="8" y="0"/>
                </a:cxn>
                <a:cxn ang="0">
                  <a:pos x="4" y="0"/>
                </a:cxn>
                <a:cxn ang="0">
                  <a:pos x="4" y="0"/>
                </a:cxn>
                <a:cxn ang="0">
                  <a:pos x="2" y="0"/>
                </a:cxn>
                <a:cxn ang="0">
                  <a:pos x="2" y="0"/>
                </a:cxn>
                <a:cxn ang="0">
                  <a:pos x="0" y="2"/>
                </a:cxn>
                <a:cxn ang="0">
                  <a:pos x="0" y="2"/>
                </a:cxn>
                <a:cxn ang="0">
                  <a:pos x="0" y="10"/>
                </a:cxn>
                <a:cxn ang="0">
                  <a:pos x="0" y="10"/>
                </a:cxn>
                <a:cxn ang="0">
                  <a:pos x="0" y="16"/>
                </a:cxn>
                <a:cxn ang="0">
                  <a:pos x="0" y="16"/>
                </a:cxn>
                <a:cxn ang="0">
                  <a:pos x="2" y="20"/>
                </a:cxn>
                <a:cxn ang="0">
                  <a:pos x="2" y="20"/>
                </a:cxn>
              </a:cxnLst>
              <a:rect l="0" t="0" r="r" b="b"/>
              <a:pathLst>
                <a:path w="10" h="20">
                  <a:moveTo>
                    <a:pt x="2" y="20"/>
                  </a:moveTo>
                  <a:lnTo>
                    <a:pt x="2" y="20"/>
                  </a:lnTo>
                  <a:lnTo>
                    <a:pt x="4" y="20"/>
                  </a:lnTo>
                  <a:lnTo>
                    <a:pt x="4" y="20"/>
                  </a:lnTo>
                  <a:lnTo>
                    <a:pt x="8" y="20"/>
                  </a:lnTo>
                  <a:lnTo>
                    <a:pt x="8" y="20"/>
                  </a:lnTo>
                  <a:lnTo>
                    <a:pt x="8" y="16"/>
                  </a:lnTo>
                  <a:lnTo>
                    <a:pt x="8" y="16"/>
                  </a:lnTo>
                  <a:lnTo>
                    <a:pt x="10" y="10"/>
                  </a:lnTo>
                  <a:lnTo>
                    <a:pt x="10" y="10"/>
                  </a:lnTo>
                  <a:lnTo>
                    <a:pt x="8" y="2"/>
                  </a:lnTo>
                  <a:lnTo>
                    <a:pt x="8" y="2"/>
                  </a:lnTo>
                  <a:lnTo>
                    <a:pt x="8" y="0"/>
                  </a:lnTo>
                  <a:lnTo>
                    <a:pt x="8" y="0"/>
                  </a:lnTo>
                  <a:lnTo>
                    <a:pt x="4" y="0"/>
                  </a:lnTo>
                  <a:lnTo>
                    <a:pt x="4" y="0"/>
                  </a:lnTo>
                  <a:lnTo>
                    <a:pt x="2" y="0"/>
                  </a:lnTo>
                  <a:lnTo>
                    <a:pt x="2" y="0"/>
                  </a:lnTo>
                  <a:lnTo>
                    <a:pt x="0" y="2"/>
                  </a:lnTo>
                  <a:lnTo>
                    <a:pt x="0" y="2"/>
                  </a:lnTo>
                  <a:lnTo>
                    <a:pt x="0" y="10"/>
                  </a:lnTo>
                  <a:lnTo>
                    <a:pt x="0" y="10"/>
                  </a:lnTo>
                  <a:lnTo>
                    <a:pt x="0" y="16"/>
                  </a:lnTo>
                  <a:lnTo>
                    <a:pt x="0" y="16"/>
                  </a:lnTo>
                  <a:lnTo>
                    <a:pt x="2" y="20"/>
                  </a:lnTo>
                  <a:lnTo>
                    <a:pt x="2" y="20"/>
                  </a:lnTo>
                  <a:close/>
                </a:path>
              </a:pathLst>
            </a:custGeom>
            <a:solidFill>
              <a:srgbClr val="212125"/>
            </a:solidFill>
            <a:ln w="9525">
              <a:noFill/>
              <a:round/>
              <a:headEnd/>
              <a:tailEnd/>
            </a:ln>
          </p:spPr>
          <p:txBody>
            <a:bodyPr/>
            <a:lstStyle/>
            <a:p>
              <a:pPr>
                <a:defRPr/>
              </a:pPr>
              <a:endParaRPr lang="da-DK">
                <a:ea typeface="ＭＳ Ｐゴシック" pitchFamily="-97" charset="-128"/>
              </a:endParaRPr>
            </a:p>
          </p:txBody>
        </p:sp>
        <p:sp>
          <p:nvSpPr>
            <p:cNvPr id="396" name="Freeform 1047"/>
            <p:cNvSpPr>
              <a:spLocks/>
            </p:cNvSpPr>
            <p:nvPr/>
          </p:nvSpPr>
          <p:spPr bwMode="auto">
            <a:xfrm>
              <a:off x="9434513" y="-4027488"/>
              <a:ext cx="41275" cy="69850"/>
            </a:xfrm>
            <a:custGeom>
              <a:avLst/>
              <a:gdLst/>
              <a:ahLst/>
              <a:cxnLst>
                <a:cxn ang="0">
                  <a:pos x="6" y="42"/>
                </a:cxn>
                <a:cxn ang="0">
                  <a:pos x="14" y="44"/>
                </a:cxn>
                <a:cxn ang="0">
                  <a:pos x="20" y="42"/>
                </a:cxn>
                <a:cxn ang="0">
                  <a:pos x="24" y="38"/>
                </a:cxn>
                <a:cxn ang="0">
                  <a:pos x="26" y="30"/>
                </a:cxn>
                <a:cxn ang="0">
                  <a:pos x="24" y="22"/>
                </a:cxn>
                <a:cxn ang="0">
                  <a:pos x="20" y="20"/>
                </a:cxn>
                <a:cxn ang="0">
                  <a:pos x="24" y="16"/>
                </a:cxn>
                <a:cxn ang="0">
                  <a:pos x="24" y="12"/>
                </a:cxn>
                <a:cxn ang="0">
                  <a:pos x="22" y="4"/>
                </a:cxn>
                <a:cxn ang="0">
                  <a:pos x="18" y="2"/>
                </a:cxn>
                <a:cxn ang="0">
                  <a:pos x="12" y="0"/>
                </a:cxn>
                <a:cxn ang="0">
                  <a:pos x="4" y="2"/>
                </a:cxn>
                <a:cxn ang="0">
                  <a:pos x="2" y="6"/>
                </a:cxn>
                <a:cxn ang="0">
                  <a:pos x="0" y="14"/>
                </a:cxn>
                <a:cxn ang="0">
                  <a:pos x="12" y="10"/>
                </a:cxn>
                <a:cxn ang="0">
                  <a:pos x="12" y="8"/>
                </a:cxn>
                <a:cxn ang="0">
                  <a:pos x="14" y="6"/>
                </a:cxn>
                <a:cxn ang="0">
                  <a:pos x="14" y="8"/>
                </a:cxn>
                <a:cxn ang="0">
                  <a:pos x="16" y="10"/>
                </a:cxn>
                <a:cxn ang="0">
                  <a:pos x="16" y="12"/>
                </a:cxn>
                <a:cxn ang="0">
                  <a:pos x="14" y="16"/>
                </a:cxn>
                <a:cxn ang="0">
                  <a:pos x="14" y="16"/>
                </a:cxn>
                <a:cxn ang="0">
                  <a:pos x="8" y="24"/>
                </a:cxn>
                <a:cxn ang="0">
                  <a:pos x="12" y="24"/>
                </a:cxn>
                <a:cxn ang="0">
                  <a:pos x="14" y="24"/>
                </a:cxn>
                <a:cxn ang="0">
                  <a:pos x="16" y="28"/>
                </a:cxn>
                <a:cxn ang="0">
                  <a:pos x="16" y="32"/>
                </a:cxn>
                <a:cxn ang="0">
                  <a:pos x="14" y="36"/>
                </a:cxn>
                <a:cxn ang="0">
                  <a:pos x="14" y="38"/>
                </a:cxn>
                <a:cxn ang="0">
                  <a:pos x="12" y="36"/>
                </a:cxn>
                <a:cxn ang="0">
                  <a:pos x="12" y="26"/>
                </a:cxn>
                <a:cxn ang="0">
                  <a:pos x="0" y="30"/>
                </a:cxn>
                <a:cxn ang="0">
                  <a:pos x="2" y="38"/>
                </a:cxn>
                <a:cxn ang="0">
                  <a:pos x="6" y="42"/>
                </a:cxn>
              </a:cxnLst>
              <a:rect l="0" t="0" r="r" b="b"/>
              <a:pathLst>
                <a:path w="26" h="44">
                  <a:moveTo>
                    <a:pt x="6" y="42"/>
                  </a:moveTo>
                  <a:lnTo>
                    <a:pt x="6" y="42"/>
                  </a:lnTo>
                  <a:lnTo>
                    <a:pt x="14" y="44"/>
                  </a:lnTo>
                  <a:lnTo>
                    <a:pt x="14" y="44"/>
                  </a:lnTo>
                  <a:lnTo>
                    <a:pt x="20" y="42"/>
                  </a:lnTo>
                  <a:lnTo>
                    <a:pt x="20" y="42"/>
                  </a:lnTo>
                  <a:lnTo>
                    <a:pt x="24" y="38"/>
                  </a:lnTo>
                  <a:lnTo>
                    <a:pt x="24" y="38"/>
                  </a:lnTo>
                  <a:lnTo>
                    <a:pt x="26" y="30"/>
                  </a:lnTo>
                  <a:lnTo>
                    <a:pt x="26" y="30"/>
                  </a:lnTo>
                  <a:lnTo>
                    <a:pt x="24" y="22"/>
                  </a:lnTo>
                  <a:lnTo>
                    <a:pt x="24" y="22"/>
                  </a:lnTo>
                  <a:lnTo>
                    <a:pt x="20" y="20"/>
                  </a:lnTo>
                  <a:lnTo>
                    <a:pt x="20" y="20"/>
                  </a:lnTo>
                  <a:lnTo>
                    <a:pt x="24" y="16"/>
                  </a:lnTo>
                  <a:lnTo>
                    <a:pt x="24" y="16"/>
                  </a:lnTo>
                  <a:lnTo>
                    <a:pt x="24" y="12"/>
                  </a:lnTo>
                  <a:lnTo>
                    <a:pt x="24" y="12"/>
                  </a:lnTo>
                  <a:lnTo>
                    <a:pt x="24" y="6"/>
                  </a:lnTo>
                  <a:lnTo>
                    <a:pt x="22" y="4"/>
                  </a:lnTo>
                  <a:lnTo>
                    <a:pt x="22" y="4"/>
                  </a:lnTo>
                  <a:lnTo>
                    <a:pt x="18" y="2"/>
                  </a:lnTo>
                  <a:lnTo>
                    <a:pt x="12" y="0"/>
                  </a:lnTo>
                  <a:lnTo>
                    <a:pt x="12" y="0"/>
                  </a:lnTo>
                  <a:lnTo>
                    <a:pt x="8" y="0"/>
                  </a:lnTo>
                  <a:lnTo>
                    <a:pt x="4" y="2"/>
                  </a:lnTo>
                  <a:lnTo>
                    <a:pt x="4" y="2"/>
                  </a:lnTo>
                  <a:lnTo>
                    <a:pt x="2" y="6"/>
                  </a:lnTo>
                  <a:lnTo>
                    <a:pt x="0" y="10"/>
                  </a:lnTo>
                  <a:lnTo>
                    <a:pt x="0" y="14"/>
                  </a:lnTo>
                  <a:lnTo>
                    <a:pt x="12" y="14"/>
                  </a:lnTo>
                  <a:lnTo>
                    <a:pt x="12" y="10"/>
                  </a:lnTo>
                  <a:lnTo>
                    <a:pt x="12" y="10"/>
                  </a:lnTo>
                  <a:lnTo>
                    <a:pt x="12" y="8"/>
                  </a:lnTo>
                  <a:lnTo>
                    <a:pt x="12" y="8"/>
                  </a:lnTo>
                  <a:lnTo>
                    <a:pt x="14" y="6"/>
                  </a:lnTo>
                  <a:lnTo>
                    <a:pt x="14" y="6"/>
                  </a:lnTo>
                  <a:lnTo>
                    <a:pt x="14" y="8"/>
                  </a:lnTo>
                  <a:lnTo>
                    <a:pt x="14" y="8"/>
                  </a:lnTo>
                  <a:lnTo>
                    <a:pt x="16" y="10"/>
                  </a:lnTo>
                  <a:lnTo>
                    <a:pt x="16" y="12"/>
                  </a:lnTo>
                  <a:lnTo>
                    <a:pt x="16" y="12"/>
                  </a:lnTo>
                  <a:lnTo>
                    <a:pt x="14" y="16"/>
                  </a:lnTo>
                  <a:lnTo>
                    <a:pt x="14" y="16"/>
                  </a:lnTo>
                  <a:lnTo>
                    <a:pt x="14" y="16"/>
                  </a:lnTo>
                  <a:lnTo>
                    <a:pt x="14" y="16"/>
                  </a:lnTo>
                  <a:lnTo>
                    <a:pt x="8" y="18"/>
                  </a:lnTo>
                  <a:lnTo>
                    <a:pt x="8" y="24"/>
                  </a:lnTo>
                  <a:lnTo>
                    <a:pt x="8" y="24"/>
                  </a:lnTo>
                  <a:lnTo>
                    <a:pt x="12" y="24"/>
                  </a:lnTo>
                  <a:lnTo>
                    <a:pt x="12" y="24"/>
                  </a:lnTo>
                  <a:lnTo>
                    <a:pt x="14" y="24"/>
                  </a:lnTo>
                  <a:lnTo>
                    <a:pt x="14" y="24"/>
                  </a:lnTo>
                  <a:lnTo>
                    <a:pt x="16" y="28"/>
                  </a:lnTo>
                  <a:lnTo>
                    <a:pt x="16" y="32"/>
                  </a:lnTo>
                  <a:lnTo>
                    <a:pt x="16" y="32"/>
                  </a:lnTo>
                  <a:lnTo>
                    <a:pt x="14" y="36"/>
                  </a:lnTo>
                  <a:lnTo>
                    <a:pt x="14" y="36"/>
                  </a:lnTo>
                  <a:lnTo>
                    <a:pt x="14" y="38"/>
                  </a:lnTo>
                  <a:lnTo>
                    <a:pt x="14" y="38"/>
                  </a:lnTo>
                  <a:lnTo>
                    <a:pt x="12" y="36"/>
                  </a:lnTo>
                  <a:lnTo>
                    <a:pt x="12" y="36"/>
                  </a:lnTo>
                  <a:lnTo>
                    <a:pt x="12" y="32"/>
                  </a:lnTo>
                  <a:lnTo>
                    <a:pt x="12" y="26"/>
                  </a:lnTo>
                  <a:lnTo>
                    <a:pt x="0" y="26"/>
                  </a:lnTo>
                  <a:lnTo>
                    <a:pt x="0" y="30"/>
                  </a:lnTo>
                  <a:lnTo>
                    <a:pt x="0" y="30"/>
                  </a:lnTo>
                  <a:lnTo>
                    <a:pt x="2" y="38"/>
                  </a:lnTo>
                  <a:lnTo>
                    <a:pt x="2" y="38"/>
                  </a:lnTo>
                  <a:lnTo>
                    <a:pt x="6" y="42"/>
                  </a:lnTo>
                  <a:lnTo>
                    <a:pt x="6" y="42"/>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7" name="Freeform 1048"/>
            <p:cNvSpPr>
              <a:spLocks/>
            </p:cNvSpPr>
            <p:nvPr/>
          </p:nvSpPr>
          <p:spPr bwMode="auto">
            <a:xfrm>
              <a:off x="10117138" y="-4024313"/>
              <a:ext cx="28575" cy="47625"/>
            </a:xfrm>
            <a:custGeom>
              <a:avLst/>
              <a:gdLst/>
              <a:ahLst/>
              <a:cxnLst>
                <a:cxn ang="0">
                  <a:pos x="10" y="30"/>
                </a:cxn>
                <a:cxn ang="0">
                  <a:pos x="18" y="30"/>
                </a:cxn>
                <a:cxn ang="0">
                  <a:pos x="18" y="0"/>
                </a:cxn>
                <a:cxn ang="0">
                  <a:pos x="12" y="0"/>
                </a:cxn>
                <a:cxn ang="0">
                  <a:pos x="12" y="0"/>
                </a:cxn>
                <a:cxn ang="0">
                  <a:pos x="8" y="6"/>
                </a:cxn>
                <a:cxn ang="0">
                  <a:pos x="8" y="6"/>
                </a:cxn>
                <a:cxn ang="0">
                  <a:pos x="0" y="8"/>
                </a:cxn>
                <a:cxn ang="0">
                  <a:pos x="0" y="14"/>
                </a:cxn>
                <a:cxn ang="0">
                  <a:pos x="0" y="14"/>
                </a:cxn>
                <a:cxn ang="0">
                  <a:pos x="10" y="8"/>
                </a:cxn>
                <a:cxn ang="0">
                  <a:pos x="10" y="30"/>
                </a:cxn>
              </a:cxnLst>
              <a:rect l="0" t="0" r="r" b="b"/>
              <a:pathLst>
                <a:path w="18" h="30">
                  <a:moveTo>
                    <a:pt x="10" y="30"/>
                  </a:moveTo>
                  <a:lnTo>
                    <a:pt x="18" y="30"/>
                  </a:lnTo>
                  <a:lnTo>
                    <a:pt x="18" y="0"/>
                  </a:lnTo>
                  <a:lnTo>
                    <a:pt x="12" y="0"/>
                  </a:lnTo>
                  <a:lnTo>
                    <a:pt x="12" y="0"/>
                  </a:lnTo>
                  <a:lnTo>
                    <a:pt x="8" y="6"/>
                  </a:lnTo>
                  <a:lnTo>
                    <a:pt x="8" y="6"/>
                  </a:lnTo>
                  <a:lnTo>
                    <a:pt x="0" y="8"/>
                  </a:lnTo>
                  <a:lnTo>
                    <a:pt x="0" y="14"/>
                  </a:lnTo>
                  <a:lnTo>
                    <a:pt x="0" y="14"/>
                  </a:lnTo>
                  <a:lnTo>
                    <a:pt x="10" y="8"/>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8" name="Freeform 1049"/>
            <p:cNvSpPr>
              <a:spLocks noEditPoints="1"/>
            </p:cNvSpPr>
            <p:nvPr/>
          </p:nvSpPr>
          <p:spPr bwMode="auto">
            <a:xfrm>
              <a:off x="10164763" y="-402431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6" y="8"/>
                </a:cxn>
                <a:cxn ang="0">
                  <a:pos x="16" y="8"/>
                </a:cxn>
                <a:cxn ang="0">
                  <a:pos x="18" y="16"/>
                </a:cxn>
                <a:cxn ang="0">
                  <a:pos x="18" y="16"/>
                </a:cxn>
                <a:cxn ang="0">
                  <a:pos x="16" y="22"/>
                </a:cxn>
                <a:cxn ang="0">
                  <a:pos x="16" y="22"/>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6" y="8"/>
                  </a:lnTo>
                  <a:lnTo>
                    <a:pt x="16" y="8"/>
                  </a:lnTo>
                  <a:lnTo>
                    <a:pt x="18" y="16"/>
                  </a:lnTo>
                  <a:lnTo>
                    <a:pt x="18" y="16"/>
                  </a:lnTo>
                  <a:lnTo>
                    <a:pt x="16" y="22"/>
                  </a:lnTo>
                  <a:lnTo>
                    <a:pt x="16" y="22"/>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399" name="Freeform 1050"/>
            <p:cNvSpPr>
              <a:spLocks noEditPoints="1"/>
            </p:cNvSpPr>
            <p:nvPr/>
          </p:nvSpPr>
          <p:spPr bwMode="auto">
            <a:xfrm>
              <a:off x="10212388" y="-4024313"/>
              <a:ext cx="41275" cy="47625"/>
            </a:xfrm>
            <a:custGeom>
              <a:avLst/>
              <a:gdLst/>
              <a:ahLst/>
              <a:cxnLst>
                <a:cxn ang="0">
                  <a:pos x="14" y="30"/>
                </a:cxn>
                <a:cxn ang="0">
                  <a:pos x="14" y="30"/>
                </a:cxn>
                <a:cxn ang="0">
                  <a:pos x="18" y="30"/>
                </a:cxn>
                <a:cxn ang="0">
                  <a:pos x="22" y="28"/>
                </a:cxn>
                <a:cxn ang="0">
                  <a:pos x="22" y="28"/>
                </a:cxn>
                <a:cxn ang="0">
                  <a:pos x="26" y="22"/>
                </a:cxn>
                <a:cxn ang="0">
                  <a:pos x="26" y="16"/>
                </a:cxn>
                <a:cxn ang="0">
                  <a:pos x="26" y="16"/>
                </a:cxn>
                <a:cxn ang="0">
                  <a:pos x="26" y="8"/>
                </a:cxn>
                <a:cxn ang="0">
                  <a:pos x="22" y="4"/>
                </a:cxn>
                <a:cxn ang="0">
                  <a:pos x="22" y="4"/>
                </a:cxn>
                <a:cxn ang="0">
                  <a:pos x="18" y="2"/>
                </a:cxn>
                <a:cxn ang="0">
                  <a:pos x="14" y="0"/>
                </a:cxn>
                <a:cxn ang="0">
                  <a:pos x="14" y="0"/>
                </a:cxn>
                <a:cxn ang="0">
                  <a:pos x="8" y="2"/>
                </a:cxn>
                <a:cxn ang="0">
                  <a:pos x="4" y="4"/>
                </a:cxn>
                <a:cxn ang="0">
                  <a:pos x="4" y="4"/>
                </a:cxn>
                <a:cxn ang="0">
                  <a:pos x="2" y="8"/>
                </a:cxn>
                <a:cxn ang="0">
                  <a:pos x="0" y="16"/>
                </a:cxn>
                <a:cxn ang="0">
                  <a:pos x="0" y="16"/>
                </a:cxn>
                <a:cxn ang="0">
                  <a:pos x="2" y="22"/>
                </a:cxn>
                <a:cxn ang="0">
                  <a:pos x="4" y="28"/>
                </a:cxn>
                <a:cxn ang="0">
                  <a:pos x="4" y="28"/>
                </a:cxn>
                <a:cxn ang="0">
                  <a:pos x="8" y="30"/>
                </a:cxn>
                <a:cxn ang="0">
                  <a:pos x="14" y="30"/>
                </a:cxn>
                <a:cxn ang="0">
                  <a:pos x="14" y="30"/>
                </a:cxn>
                <a:cxn ang="0">
                  <a:pos x="10" y="8"/>
                </a:cxn>
                <a:cxn ang="0">
                  <a:pos x="10" y="8"/>
                </a:cxn>
                <a:cxn ang="0">
                  <a:pos x="12" y="6"/>
                </a:cxn>
                <a:cxn ang="0">
                  <a:pos x="12" y="6"/>
                </a:cxn>
                <a:cxn ang="0">
                  <a:pos x="14" y="6"/>
                </a:cxn>
                <a:cxn ang="0">
                  <a:pos x="14" y="6"/>
                </a:cxn>
                <a:cxn ang="0">
                  <a:pos x="16" y="6"/>
                </a:cxn>
                <a:cxn ang="0">
                  <a:pos x="16" y="6"/>
                </a:cxn>
                <a:cxn ang="0">
                  <a:pos x="18" y="8"/>
                </a:cxn>
                <a:cxn ang="0">
                  <a:pos x="18" y="8"/>
                </a:cxn>
                <a:cxn ang="0">
                  <a:pos x="18" y="16"/>
                </a:cxn>
                <a:cxn ang="0">
                  <a:pos x="18" y="16"/>
                </a:cxn>
                <a:cxn ang="0">
                  <a:pos x="18" y="22"/>
                </a:cxn>
                <a:cxn ang="0">
                  <a:pos x="18" y="22"/>
                </a:cxn>
                <a:cxn ang="0">
                  <a:pos x="16" y="26"/>
                </a:cxn>
                <a:cxn ang="0">
                  <a:pos x="16" y="26"/>
                </a:cxn>
                <a:cxn ang="0">
                  <a:pos x="14" y="26"/>
                </a:cxn>
                <a:cxn ang="0">
                  <a:pos x="14" y="26"/>
                </a:cxn>
                <a:cxn ang="0">
                  <a:pos x="12" y="26"/>
                </a:cxn>
                <a:cxn ang="0">
                  <a:pos x="12" y="26"/>
                </a:cxn>
                <a:cxn ang="0">
                  <a:pos x="10" y="22"/>
                </a:cxn>
                <a:cxn ang="0">
                  <a:pos x="10" y="22"/>
                </a:cxn>
                <a:cxn ang="0">
                  <a:pos x="8" y="16"/>
                </a:cxn>
                <a:cxn ang="0">
                  <a:pos x="8" y="16"/>
                </a:cxn>
                <a:cxn ang="0">
                  <a:pos x="10" y="8"/>
                </a:cxn>
                <a:cxn ang="0">
                  <a:pos x="10" y="8"/>
                </a:cxn>
              </a:cxnLst>
              <a:rect l="0" t="0" r="r" b="b"/>
              <a:pathLst>
                <a:path w="26" h="30">
                  <a:moveTo>
                    <a:pt x="14" y="30"/>
                  </a:moveTo>
                  <a:lnTo>
                    <a:pt x="14" y="30"/>
                  </a:lnTo>
                  <a:lnTo>
                    <a:pt x="18" y="30"/>
                  </a:lnTo>
                  <a:lnTo>
                    <a:pt x="22" y="28"/>
                  </a:lnTo>
                  <a:lnTo>
                    <a:pt x="22" y="28"/>
                  </a:lnTo>
                  <a:lnTo>
                    <a:pt x="26" y="22"/>
                  </a:lnTo>
                  <a:lnTo>
                    <a:pt x="26" y="16"/>
                  </a:lnTo>
                  <a:lnTo>
                    <a:pt x="26" y="16"/>
                  </a:lnTo>
                  <a:lnTo>
                    <a:pt x="26" y="8"/>
                  </a:lnTo>
                  <a:lnTo>
                    <a:pt x="22" y="4"/>
                  </a:lnTo>
                  <a:lnTo>
                    <a:pt x="22" y="4"/>
                  </a:lnTo>
                  <a:lnTo>
                    <a:pt x="18" y="2"/>
                  </a:lnTo>
                  <a:lnTo>
                    <a:pt x="14" y="0"/>
                  </a:lnTo>
                  <a:lnTo>
                    <a:pt x="14" y="0"/>
                  </a:lnTo>
                  <a:lnTo>
                    <a:pt x="8" y="2"/>
                  </a:lnTo>
                  <a:lnTo>
                    <a:pt x="4" y="4"/>
                  </a:lnTo>
                  <a:lnTo>
                    <a:pt x="4" y="4"/>
                  </a:lnTo>
                  <a:lnTo>
                    <a:pt x="2" y="8"/>
                  </a:lnTo>
                  <a:lnTo>
                    <a:pt x="0" y="16"/>
                  </a:lnTo>
                  <a:lnTo>
                    <a:pt x="0" y="16"/>
                  </a:lnTo>
                  <a:lnTo>
                    <a:pt x="2" y="22"/>
                  </a:lnTo>
                  <a:lnTo>
                    <a:pt x="4" y="28"/>
                  </a:lnTo>
                  <a:lnTo>
                    <a:pt x="4" y="28"/>
                  </a:lnTo>
                  <a:lnTo>
                    <a:pt x="8" y="30"/>
                  </a:lnTo>
                  <a:lnTo>
                    <a:pt x="14" y="30"/>
                  </a:lnTo>
                  <a:lnTo>
                    <a:pt x="14" y="30"/>
                  </a:lnTo>
                  <a:close/>
                  <a:moveTo>
                    <a:pt x="10" y="8"/>
                  </a:moveTo>
                  <a:lnTo>
                    <a:pt x="10" y="8"/>
                  </a:lnTo>
                  <a:lnTo>
                    <a:pt x="12" y="6"/>
                  </a:lnTo>
                  <a:lnTo>
                    <a:pt x="12" y="6"/>
                  </a:lnTo>
                  <a:lnTo>
                    <a:pt x="14" y="6"/>
                  </a:lnTo>
                  <a:lnTo>
                    <a:pt x="14" y="6"/>
                  </a:lnTo>
                  <a:lnTo>
                    <a:pt x="16" y="6"/>
                  </a:lnTo>
                  <a:lnTo>
                    <a:pt x="16" y="6"/>
                  </a:lnTo>
                  <a:lnTo>
                    <a:pt x="18" y="8"/>
                  </a:lnTo>
                  <a:lnTo>
                    <a:pt x="18" y="8"/>
                  </a:lnTo>
                  <a:lnTo>
                    <a:pt x="18" y="16"/>
                  </a:lnTo>
                  <a:lnTo>
                    <a:pt x="18" y="16"/>
                  </a:lnTo>
                  <a:lnTo>
                    <a:pt x="18" y="22"/>
                  </a:lnTo>
                  <a:lnTo>
                    <a:pt x="18" y="22"/>
                  </a:lnTo>
                  <a:lnTo>
                    <a:pt x="16" y="26"/>
                  </a:lnTo>
                  <a:lnTo>
                    <a:pt x="16" y="26"/>
                  </a:lnTo>
                  <a:lnTo>
                    <a:pt x="14" y="26"/>
                  </a:lnTo>
                  <a:lnTo>
                    <a:pt x="14" y="26"/>
                  </a:lnTo>
                  <a:lnTo>
                    <a:pt x="12" y="26"/>
                  </a:lnTo>
                  <a:lnTo>
                    <a:pt x="12" y="26"/>
                  </a:lnTo>
                  <a:lnTo>
                    <a:pt x="10" y="22"/>
                  </a:lnTo>
                  <a:lnTo>
                    <a:pt x="10" y="22"/>
                  </a:lnTo>
                  <a:lnTo>
                    <a:pt x="8" y="16"/>
                  </a:lnTo>
                  <a:lnTo>
                    <a:pt x="8" y="16"/>
                  </a:lnTo>
                  <a:lnTo>
                    <a:pt x="10" y="8"/>
                  </a:lnTo>
                  <a:lnTo>
                    <a:pt x="10"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0" name="Rectangle 1051"/>
            <p:cNvSpPr>
              <a:spLocks noChangeArrowheads="1"/>
            </p:cNvSpPr>
            <p:nvPr/>
          </p:nvSpPr>
          <p:spPr bwMode="auto">
            <a:xfrm>
              <a:off x="10263188" y="-3998913"/>
              <a:ext cx="25400" cy="95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401" name="Freeform 1052"/>
            <p:cNvSpPr>
              <a:spLocks/>
            </p:cNvSpPr>
            <p:nvPr/>
          </p:nvSpPr>
          <p:spPr bwMode="auto">
            <a:xfrm>
              <a:off x="8780463" y="-4024313"/>
              <a:ext cx="44450" cy="47625"/>
            </a:xfrm>
            <a:custGeom>
              <a:avLst/>
              <a:gdLst/>
              <a:ahLst/>
              <a:cxnLst>
                <a:cxn ang="0">
                  <a:pos x="28" y="24"/>
                </a:cxn>
                <a:cxn ang="0">
                  <a:pos x="8" y="24"/>
                </a:cxn>
                <a:cxn ang="0">
                  <a:pos x="8" y="0"/>
                </a:cxn>
                <a:cxn ang="0">
                  <a:pos x="0" y="0"/>
                </a:cxn>
                <a:cxn ang="0">
                  <a:pos x="0" y="30"/>
                </a:cxn>
                <a:cxn ang="0">
                  <a:pos x="28" y="30"/>
                </a:cxn>
                <a:cxn ang="0">
                  <a:pos x="28" y="24"/>
                </a:cxn>
              </a:cxnLst>
              <a:rect l="0" t="0" r="r" b="b"/>
              <a:pathLst>
                <a:path w="28" h="30">
                  <a:moveTo>
                    <a:pt x="28" y="24"/>
                  </a:moveTo>
                  <a:lnTo>
                    <a:pt x="8" y="24"/>
                  </a:lnTo>
                  <a:lnTo>
                    <a:pt x="8" y="0"/>
                  </a:lnTo>
                  <a:lnTo>
                    <a:pt x="0" y="0"/>
                  </a:lnTo>
                  <a:lnTo>
                    <a:pt x="0" y="30"/>
                  </a:lnTo>
                  <a:lnTo>
                    <a:pt x="28" y="30"/>
                  </a:lnTo>
                  <a:lnTo>
                    <a:pt x="28"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2" name="Freeform 1053"/>
            <p:cNvSpPr>
              <a:spLocks/>
            </p:cNvSpPr>
            <p:nvPr/>
          </p:nvSpPr>
          <p:spPr bwMode="auto">
            <a:xfrm>
              <a:off x="8834438" y="-4024313"/>
              <a:ext cx="63500" cy="47625"/>
            </a:xfrm>
            <a:custGeom>
              <a:avLst/>
              <a:gdLst/>
              <a:ahLst/>
              <a:cxnLst>
                <a:cxn ang="0">
                  <a:pos x="8" y="6"/>
                </a:cxn>
                <a:cxn ang="0">
                  <a:pos x="16" y="30"/>
                </a:cxn>
                <a:cxn ang="0">
                  <a:pos x="24" y="30"/>
                </a:cxn>
                <a:cxn ang="0">
                  <a:pos x="32" y="6"/>
                </a:cxn>
                <a:cxn ang="0">
                  <a:pos x="32" y="30"/>
                </a:cxn>
                <a:cxn ang="0">
                  <a:pos x="40" y="30"/>
                </a:cxn>
                <a:cxn ang="0">
                  <a:pos x="40" y="0"/>
                </a:cxn>
                <a:cxn ang="0">
                  <a:pos x="26" y="0"/>
                </a:cxn>
                <a:cxn ang="0">
                  <a:pos x="20" y="20"/>
                </a:cxn>
                <a:cxn ang="0">
                  <a:pos x="12" y="0"/>
                </a:cxn>
                <a:cxn ang="0">
                  <a:pos x="0" y="0"/>
                </a:cxn>
                <a:cxn ang="0">
                  <a:pos x="0" y="30"/>
                </a:cxn>
                <a:cxn ang="0">
                  <a:pos x="8" y="30"/>
                </a:cxn>
                <a:cxn ang="0">
                  <a:pos x="8" y="6"/>
                </a:cxn>
              </a:cxnLst>
              <a:rect l="0" t="0" r="r" b="b"/>
              <a:pathLst>
                <a:path w="40" h="30">
                  <a:moveTo>
                    <a:pt x="8" y="6"/>
                  </a:moveTo>
                  <a:lnTo>
                    <a:pt x="16" y="30"/>
                  </a:lnTo>
                  <a:lnTo>
                    <a:pt x="24" y="30"/>
                  </a:lnTo>
                  <a:lnTo>
                    <a:pt x="32" y="6"/>
                  </a:lnTo>
                  <a:lnTo>
                    <a:pt x="32" y="30"/>
                  </a:lnTo>
                  <a:lnTo>
                    <a:pt x="40" y="30"/>
                  </a:lnTo>
                  <a:lnTo>
                    <a:pt x="40" y="0"/>
                  </a:lnTo>
                  <a:lnTo>
                    <a:pt x="26" y="0"/>
                  </a:lnTo>
                  <a:lnTo>
                    <a:pt x="20" y="20"/>
                  </a:lnTo>
                  <a:lnTo>
                    <a:pt x="12" y="0"/>
                  </a:lnTo>
                  <a:lnTo>
                    <a:pt x="0" y="0"/>
                  </a:lnTo>
                  <a:lnTo>
                    <a:pt x="0" y="30"/>
                  </a:lnTo>
                  <a:lnTo>
                    <a:pt x="8" y="30"/>
                  </a:lnTo>
                  <a:lnTo>
                    <a:pt x="8" y="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3" name="Rectangle 1054"/>
            <p:cNvSpPr>
              <a:spLocks noChangeArrowheads="1"/>
            </p:cNvSpPr>
            <p:nvPr/>
          </p:nvSpPr>
          <p:spPr bwMode="auto">
            <a:xfrm>
              <a:off x="8755063" y="-4024313"/>
              <a:ext cx="12700" cy="47625"/>
            </a:xfrm>
            <a:prstGeom prst="rect">
              <a:avLst/>
            </a:prstGeom>
            <a:solidFill>
              <a:srgbClr val="FFFFFF"/>
            </a:solidFill>
            <a:ln w="9525">
              <a:noFill/>
              <a:miter lim="800000"/>
              <a:headEnd/>
              <a:tailEnd/>
            </a:ln>
          </p:spPr>
          <p:txBody>
            <a:bodyPr/>
            <a:lstStyle/>
            <a:p>
              <a:pPr>
                <a:defRPr/>
              </a:pPr>
              <a:endParaRPr lang="da-DK">
                <a:ea typeface="ＭＳ Ｐゴシック" pitchFamily="-97" charset="-128"/>
              </a:endParaRPr>
            </a:p>
          </p:txBody>
        </p:sp>
        <p:sp>
          <p:nvSpPr>
            <p:cNvPr id="404" name="Freeform 1055"/>
            <p:cNvSpPr>
              <a:spLocks/>
            </p:cNvSpPr>
            <p:nvPr/>
          </p:nvSpPr>
          <p:spPr bwMode="auto">
            <a:xfrm>
              <a:off x="8701088" y="-4024313"/>
              <a:ext cx="44450" cy="47625"/>
            </a:xfrm>
            <a:custGeom>
              <a:avLst/>
              <a:gdLst/>
              <a:ahLst/>
              <a:cxnLst>
                <a:cxn ang="0">
                  <a:pos x="8" y="16"/>
                </a:cxn>
                <a:cxn ang="0">
                  <a:pos x="26" y="16"/>
                </a:cxn>
                <a:cxn ang="0">
                  <a:pos x="26" y="12"/>
                </a:cxn>
                <a:cxn ang="0">
                  <a:pos x="8" y="12"/>
                </a:cxn>
                <a:cxn ang="0">
                  <a:pos x="8" y="4"/>
                </a:cxn>
                <a:cxn ang="0">
                  <a:pos x="28" y="4"/>
                </a:cxn>
                <a:cxn ang="0">
                  <a:pos x="28" y="0"/>
                </a:cxn>
                <a:cxn ang="0">
                  <a:pos x="0" y="0"/>
                </a:cxn>
                <a:cxn ang="0">
                  <a:pos x="0" y="30"/>
                </a:cxn>
                <a:cxn ang="0">
                  <a:pos x="8" y="30"/>
                </a:cxn>
                <a:cxn ang="0">
                  <a:pos x="8" y="16"/>
                </a:cxn>
              </a:cxnLst>
              <a:rect l="0" t="0" r="r" b="b"/>
              <a:pathLst>
                <a:path w="28" h="30">
                  <a:moveTo>
                    <a:pt x="8" y="16"/>
                  </a:moveTo>
                  <a:lnTo>
                    <a:pt x="26" y="16"/>
                  </a:lnTo>
                  <a:lnTo>
                    <a:pt x="26" y="12"/>
                  </a:lnTo>
                  <a:lnTo>
                    <a:pt x="8" y="12"/>
                  </a:lnTo>
                  <a:lnTo>
                    <a:pt x="8" y="4"/>
                  </a:lnTo>
                  <a:lnTo>
                    <a:pt x="28" y="4"/>
                  </a:lnTo>
                  <a:lnTo>
                    <a:pt x="28" y="0"/>
                  </a:lnTo>
                  <a:lnTo>
                    <a:pt x="0" y="0"/>
                  </a:lnTo>
                  <a:lnTo>
                    <a:pt x="0" y="30"/>
                  </a:lnTo>
                  <a:lnTo>
                    <a:pt x="8" y="30"/>
                  </a:lnTo>
                  <a:lnTo>
                    <a:pt x="8" y="16"/>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5" name="Freeform 1056"/>
            <p:cNvSpPr>
              <a:spLocks/>
            </p:cNvSpPr>
            <p:nvPr/>
          </p:nvSpPr>
          <p:spPr bwMode="auto">
            <a:xfrm>
              <a:off x="9898063" y="-4030663"/>
              <a:ext cx="25400" cy="47625"/>
            </a:xfrm>
            <a:custGeom>
              <a:avLst/>
              <a:gdLst/>
              <a:ahLst/>
              <a:cxnLst>
                <a:cxn ang="0">
                  <a:pos x="10" y="30"/>
                </a:cxn>
                <a:cxn ang="0">
                  <a:pos x="16" y="30"/>
                </a:cxn>
                <a:cxn ang="0">
                  <a:pos x="16" y="0"/>
                </a:cxn>
                <a:cxn ang="0">
                  <a:pos x="10" y="0"/>
                </a:cxn>
                <a:cxn ang="0">
                  <a:pos x="10" y="0"/>
                </a:cxn>
                <a:cxn ang="0">
                  <a:pos x="6" y="6"/>
                </a:cxn>
                <a:cxn ang="0">
                  <a:pos x="6" y="6"/>
                </a:cxn>
                <a:cxn ang="0">
                  <a:pos x="0" y="8"/>
                </a:cxn>
                <a:cxn ang="0">
                  <a:pos x="0" y="14"/>
                </a:cxn>
                <a:cxn ang="0">
                  <a:pos x="0" y="14"/>
                </a:cxn>
                <a:cxn ang="0">
                  <a:pos x="10" y="10"/>
                </a:cxn>
                <a:cxn ang="0">
                  <a:pos x="10" y="30"/>
                </a:cxn>
              </a:cxnLst>
              <a:rect l="0" t="0" r="r" b="b"/>
              <a:pathLst>
                <a:path w="16" h="30">
                  <a:moveTo>
                    <a:pt x="10" y="30"/>
                  </a:moveTo>
                  <a:lnTo>
                    <a:pt x="16" y="30"/>
                  </a:lnTo>
                  <a:lnTo>
                    <a:pt x="16" y="0"/>
                  </a:lnTo>
                  <a:lnTo>
                    <a:pt x="10" y="0"/>
                  </a:lnTo>
                  <a:lnTo>
                    <a:pt x="10" y="0"/>
                  </a:lnTo>
                  <a:lnTo>
                    <a:pt x="6" y="6"/>
                  </a:lnTo>
                  <a:lnTo>
                    <a:pt x="6" y="6"/>
                  </a:lnTo>
                  <a:lnTo>
                    <a:pt x="0" y="8"/>
                  </a:lnTo>
                  <a:lnTo>
                    <a:pt x="0" y="14"/>
                  </a:lnTo>
                  <a:lnTo>
                    <a:pt x="0" y="14"/>
                  </a:lnTo>
                  <a:lnTo>
                    <a:pt x="10" y="10"/>
                  </a:lnTo>
                  <a:lnTo>
                    <a:pt x="10" y="3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6" name="Freeform 1057"/>
            <p:cNvSpPr>
              <a:spLocks noEditPoints="1"/>
            </p:cNvSpPr>
            <p:nvPr/>
          </p:nvSpPr>
          <p:spPr bwMode="auto">
            <a:xfrm>
              <a:off x="9745663" y="-4030663"/>
              <a:ext cx="41275" cy="47625"/>
            </a:xfrm>
            <a:custGeom>
              <a:avLst/>
              <a:gdLst/>
              <a:ahLst/>
              <a:cxnLst>
                <a:cxn ang="0">
                  <a:pos x="12" y="30"/>
                </a:cxn>
                <a:cxn ang="0">
                  <a:pos x="12" y="30"/>
                </a:cxn>
                <a:cxn ang="0">
                  <a:pos x="18" y="30"/>
                </a:cxn>
                <a:cxn ang="0">
                  <a:pos x="22" y="28"/>
                </a:cxn>
                <a:cxn ang="0">
                  <a:pos x="22" y="28"/>
                </a:cxn>
                <a:cxn ang="0">
                  <a:pos x="24" y="22"/>
                </a:cxn>
                <a:cxn ang="0">
                  <a:pos x="26" y="16"/>
                </a:cxn>
                <a:cxn ang="0">
                  <a:pos x="26" y="16"/>
                </a:cxn>
                <a:cxn ang="0">
                  <a:pos x="24" y="8"/>
                </a:cxn>
                <a:cxn ang="0">
                  <a:pos x="22" y="4"/>
                </a:cxn>
                <a:cxn ang="0">
                  <a:pos x="22" y="4"/>
                </a:cxn>
                <a:cxn ang="0">
                  <a:pos x="18" y="2"/>
                </a:cxn>
                <a:cxn ang="0">
                  <a:pos x="12" y="0"/>
                </a:cxn>
                <a:cxn ang="0">
                  <a:pos x="12" y="0"/>
                </a:cxn>
                <a:cxn ang="0">
                  <a:pos x="8" y="2"/>
                </a:cxn>
                <a:cxn ang="0">
                  <a:pos x="4" y="4"/>
                </a:cxn>
                <a:cxn ang="0">
                  <a:pos x="4" y="4"/>
                </a:cxn>
                <a:cxn ang="0">
                  <a:pos x="0" y="8"/>
                </a:cxn>
                <a:cxn ang="0">
                  <a:pos x="0" y="16"/>
                </a:cxn>
                <a:cxn ang="0">
                  <a:pos x="0" y="16"/>
                </a:cxn>
                <a:cxn ang="0">
                  <a:pos x="0" y="22"/>
                </a:cxn>
                <a:cxn ang="0">
                  <a:pos x="4" y="28"/>
                </a:cxn>
                <a:cxn ang="0">
                  <a:pos x="4" y="28"/>
                </a:cxn>
                <a:cxn ang="0">
                  <a:pos x="8" y="30"/>
                </a:cxn>
                <a:cxn ang="0">
                  <a:pos x="12" y="30"/>
                </a:cxn>
                <a:cxn ang="0">
                  <a:pos x="12" y="30"/>
                </a:cxn>
                <a:cxn ang="0">
                  <a:pos x="8" y="8"/>
                </a:cxn>
                <a:cxn ang="0">
                  <a:pos x="8" y="8"/>
                </a:cxn>
                <a:cxn ang="0">
                  <a:pos x="10" y="6"/>
                </a:cxn>
                <a:cxn ang="0">
                  <a:pos x="10" y="6"/>
                </a:cxn>
                <a:cxn ang="0">
                  <a:pos x="12" y="6"/>
                </a:cxn>
                <a:cxn ang="0">
                  <a:pos x="12" y="6"/>
                </a:cxn>
                <a:cxn ang="0">
                  <a:pos x="16" y="6"/>
                </a:cxn>
                <a:cxn ang="0">
                  <a:pos x="16" y="6"/>
                </a:cxn>
                <a:cxn ang="0">
                  <a:pos x="18" y="8"/>
                </a:cxn>
                <a:cxn ang="0">
                  <a:pos x="18" y="8"/>
                </a:cxn>
                <a:cxn ang="0">
                  <a:pos x="18" y="16"/>
                </a:cxn>
                <a:cxn ang="0">
                  <a:pos x="18" y="16"/>
                </a:cxn>
                <a:cxn ang="0">
                  <a:pos x="18" y="24"/>
                </a:cxn>
                <a:cxn ang="0">
                  <a:pos x="18" y="24"/>
                </a:cxn>
                <a:cxn ang="0">
                  <a:pos x="16" y="26"/>
                </a:cxn>
                <a:cxn ang="0">
                  <a:pos x="16" y="26"/>
                </a:cxn>
                <a:cxn ang="0">
                  <a:pos x="12" y="26"/>
                </a:cxn>
                <a:cxn ang="0">
                  <a:pos x="12" y="26"/>
                </a:cxn>
                <a:cxn ang="0">
                  <a:pos x="10" y="26"/>
                </a:cxn>
                <a:cxn ang="0">
                  <a:pos x="10" y="26"/>
                </a:cxn>
                <a:cxn ang="0">
                  <a:pos x="8" y="22"/>
                </a:cxn>
                <a:cxn ang="0">
                  <a:pos x="8" y="22"/>
                </a:cxn>
                <a:cxn ang="0">
                  <a:pos x="8" y="16"/>
                </a:cxn>
                <a:cxn ang="0">
                  <a:pos x="8" y="16"/>
                </a:cxn>
                <a:cxn ang="0">
                  <a:pos x="8" y="8"/>
                </a:cxn>
                <a:cxn ang="0">
                  <a:pos x="8" y="8"/>
                </a:cxn>
              </a:cxnLst>
              <a:rect l="0" t="0" r="r" b="b"/>
              <a:pathLst>
                <a:path w="26" h="30">
                  <a:moveTo>
                    <a:pt x="12" y="30"/>
                  </a:moveTo>
                  <a:lnTo>
                    <a:pt x="12" y="30"/>
                  </a:lnTo>
                  <a:lnTo>
                    <a:pt x="18" y="30"/>
                  </a:lnTo>
                  <a:lnTo>
                    <a:pt x="22" y="28"/>
                  </a:lnTo>
                  <a:lnTo>
                    <a:pt x="22" y="28"/>
                  </a:lnTo>
                  <a:lnTo>
                    <a:pt x="24" y="22"/>
                  </a:lnTo>
                  <a:lnTo>
                    <a:pt x="26" y="16"/>
                  </a:lnTo>
                  <a:lnTo>
                    <a:pt x="26" y="16"/>
                  </a:lnTo>
                  <a:lnTo>
                    <a:pt x="24" y="8"/>
                  </a:lnTo>
                  <a:lnTo>
                    <a:pt x="22" y="4"/>
                  </a:lnTo>
                  <a:lnTo>
                    <a:pt x="22" y="4"/>
                  </a:lnTo>
                  <a:lnTo>
                    <a:pt x="18" y="2"/>
                  </a:lnTo>
                  <a:lnTo>
                    <a:pt x="12" y="0"/>
                  </a:lnTo>
                  <a:lnTo>
                    <a:pt x="12" y="0"/>
                  </a:lnTo>
                  <a:lnTo>
                    <a:pt x="8" y="2"/>
                  </a:lnTo>
                  <a:lnTo>
                    <a:pt x="4" y="4"/>
                  </a:lnTo>
                  <a:lnTo>
                    <a:pt x="4" y="4"/>
                  </a:lnTo>
                  <a:lnTo>
                    <a:pt x="0" y="8"/>
                  </a:lnTo>
                  <a:lnTo>
                    <a:pt x="0" y="16"/>
                  </a:lnTo>
                  <a:lnTo>
                    <a:pt x="0" y="16"/>
                  </a:lnTo>
                  <a:lnTo>
                    <a:pt x="0" y="22"/>
                  </a:lnTo>
                  <a:lnTo>
                    <a:pt x="4" y="28"/>
                  </a:lnTo>
                  <a:lnTo>
                    <a:pt x="4" y="28"/>
                  </a:lnTo>
                  <a:lnTo>
                    <a:pt x="8" y="30"/>
                  </a:lnTo>
                  <a:lnTo>
                    <a:pt x="12" y="30"/>
                  </a:lnTo>
                  <a:lnTo>
                    <a:pt x="12" y="30"/>
                  </a:lnTo>
                  <a:close/>
                  <a:moveTo>
                    <a:pt x="8" y="8"/>
                  </a:moveTo>
                  <a:lnTo>
                    <a:pt x="8" y="8"/>
                  </a:lnTo>
                  <a:lnTo>
                    <a:pt x="10" y="6"/>
                  </a:lnTo>
                  <a:lnTo>
                    <a:pt x="10" y="6"/>
                  </a:lnTo>
                  <a:lnTo>
                    <a:pt x="12" y="6"/>
                  </a:lnTo>
                  <a:lnTo>
                    <a:pt x="12" y="6"/>
                  </a:lnTo>
                  <a:lnTo>
                    <a:pt x="16" y="6"/>
                  </a:lnTo>
                  <a:lnTo>
                    <a:pt x="16" y="6"/>
                  </a:lnTo>
                  <a:lnTo>
                    <a:pt x="18" y="8"/>
                  </a:lnTo>
                  <a:lnTo>
                    <a:pt x="18" y="8"/>
                  </a:lnTo>
                  <a:lnTo>
                    <a:pt x="18" y="16"/>
                  </a:lnTo>
                  <a:lnTo>
                    <a:pt x="18" y="16"/>
                  </a:lnTo>
                  <a:lnTo>
                    <a:pt x="18" y="24"/>
                  </a:lnTo>
                  <a:lnTo>
                    <a:pt x="18" y="24"/>
                  </a:lnTo>
                  <a:lnTo>
                    <a:pt x="16" y="26"/>
                  </a:lnTo>
                  <a:lnTo>
                    <a:pt x="16" y="26"/>
                  </a:lnTo>
                  <a:lnTo>
                    <a:pt x="12" y="26"/>
                  </a:lnTo>
                  <a:lnTo>
                    <a:pt x="12" y="26"/>
                  </a:lnTo>
                  <a:lnTo>
                    <a:pt x="10" y="26"/>
                  </a:lnTo>
                  <a:lnTo>
                    <a:pt x="10" y="26"/>
                  </a:lnTo>
                  <a:lnTo>
                    <a:pt x="8" y="22"/>
                  </a:lnTo>
                  <a:lnTo>
                    <a:pt x="8" y="22"/>
                  </a:lnTo>
                  <a:lnTo>
                    <a:pt x="8" y="16"/>
                  </a:lnTo>
                  <a:lnTo>
                    <a:pt x="8" y="16"/>
                  </a:lnTo>
                  <a:lnTo>
                    <a:pt x="8" y="8"/>
                  </a:lnTo>
                  <a:lnTo>
                    <a:pt x="8" y="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7" name="Freeform 1058"/>
            <p:cNvSpPr>
              <a:spLocks/>
            </p:cNvSpPr>
            <p:nvPr/>
          </p:nvSpPr>
          <p:spPr bwMode="auto">
            <a:xfrm>
              <a:off x="9844088" y="-4027488"/>
              <a:ext cx="44450" cy="44450"/>
            </a:xfrm>
            <a:custGeom>
              <a:avLst/>
              <a:gdLst/>
              <a:ahLst/>
              <a:cxnLst>
                <a:cxn ang="0">
                  <a:pos x="14" y="24"/>
                </a:cxn>
                <a:cxn ang="0">
                  <a:pos x="14" y="24"/>
                </a:cxn>
                <a:cxn ang="0">
                  <a:pos x="10" y="24"/>
                </a:cxn>
                <a:cxn ang="0">
                  <a:pos x="10" y="24"/>
                </a:cxn>
                <a:cxn ang="0">
                  <a:pos x="8" y="20"/>
                </a:cxn>
                <a:cxn ang="0">
                  <a:pos x="0" y="20"/>
                </a:cxn>
                <a:cxn ang="0">
                  <a:pos x="0" y="20"/>
                </a:cxn>
                <a:cxn ang="0">
                  <a:pos x="2" y="24"/>
                </a:cxn>
                <a:cxn ang="0">
                  <a:pos x="4" y="26"/>
                </a:cxn>
                <a:cxn ang="0">
                  <a:pos x="4" y="26"/>
                </a:cxn>
                <a:cxn ang="0">
                  <a:pos x="8" y="28"/>
                </a:cxn>
                <a:cxn ang="0">
                  <a:pos x="14" y="28"/>
                </a:cxn>
                <a:cxn ang="0">
                  <a:pos x="14" y="28"/>
                </a:cxn>
                <a:cxn ang="0">
                  <a:pos x="20" y="28"/>
                </a:cxn>
                <a:cxn ang="0">
                  <a:pos x="24" y="24"/>
                </a:cxn>
                <a:cxn ang="0">
                  <a:pos x="24" y="24"/>
                </a:cxn>
                <a:cxn ang="0">
                  <a:pos x="26" y="22"/>
                </a:cxn>
                <a:cxn ang="0">
                  <a:pos x="28" y="18"/>
                </a:cxn>
                <a:cxn ang="0">
                  <a:pos x="28" y="18"/>
                </a:cxn>
                <a:cxn ang="0">
                  <a:pos x="26" y="14"/>
                </a:cxn>
                <a:cxn ang="0">
                  <a:pos x="24" y="12"/>
                </a:cxn>
                <a:cxn ang="0">
                  <a:pos x="24" y="12"/>
                </a:cxn>
                <a:cxn ang="0">
                  <a:pos x="20" y="10"/>
                </a:cxn>
                <a:cxn ang="0">
                  <a:pos x="14" y="8"/>
                </a:cxn>
                <a:cxn ang="0">
                  <a:pos x="14" y="8"/>
                </a:cxn>
                <a:cxn ang="0">
                  <a:pos x="10" y="10"/>
                </a:cxn>
                <a:cxn ang="0">
                  <a:pos x="10" y="4"/>
                </a:cxn>
                <a:cxn ang="0">
                  <a:pos x="26" y="4"/>
                </a:cxn>
                <a:cxn ang="0">
                  <a:pos x="26" y="0"/>
                </a:cxn>
                <a:cxn ang="0">
                  <a:pos x="6" y="0"/>
                </a:cxn>
                <a:cxn ang="0">
                  <a:pos x="2" y="14"/>
                </a:cxn>
                <a:cxn ang="0">
                  <a:pos x="8" y="16"/>
                </a:cxn>
                <a:cxn ang="0">
                  <a:pos x="8" y="16"/>
                </a:cxn>
                <a:cxn ang="0">
                  <a:pos x="14" y="14"/>
                </a:cxn>
                <a:cxn ang="0">
                  <a:pos x="14" y="14"/>
                </a:cxn>
                <a:cxn ang="0">
                  <a:pos x="18" y="14"/>
                </a:cxn>
                <a:cxn ang="0">
                  <a:pos x="18" y="14"/>
                </a:cxn>
                <a:cxn ang="0">
                  <a:pos x="20" y="18"/>
                </a:cxn>
                <a:cxn ang="0">
                  <a:pos x="20" y="18"/>
                </a:cxn>
                <a:cxn ang="0">
                  <a:pos x="18" y="22"/>
                </a:cxn>
                <a:cxn ang="0">
                  <a:pos x="18" y="22"/>
                </a:cxn>
                <a:cxn ang="0">
                  <a:pos x="14" y="24"/>
                </a:cxn>
                <a:cxn ang="0">
                  <a:pos x="14" y="24"/>
                </a:cxn>
              </a:cxnLst>
              <a:rect l="0" t="0" r="r" b="b"/>
              <a:pathLst>
                <a:path w="28" h="28">
                  <a:moveTo>
                    <a:pt x="14" y="24"/>
                  </a:moveTo>
                  <a:lnTo>
                    <a:pt x="14" y="24"/>
                  </a:lnTo>
                  <a:lnTo>
                    <a:pt x="10" y="24"/>
                  </a:lnTo>
                  <a:lnTo>
                    <a:pt x="10" y="24"/>
                  </a:lnTo>
                  <a:lnTo>
                    <a:pt x="8" y="20"/>
                  </a:lnTo>
                  <a:lnTo>
                    <a:pt x="0" y="20"/>
                  </a:lnTo>
                  <a:lnTo>
                    <a:pt x="0" y="20"/>
                  </a:lnTo>
                  <a:lnTo>
                    <a:pt x="2" y="24"/>
                  </a:lnTo>
                  <a:lnTo>
                    <a:pt x="4" y="26"/>
                  </a:lnTo>
                  <a:lnTo>
                    <a:pt x="4" y="26"/>
                  </a:lnTo>
                  <a:lnTo>
                    <a:pt x="8" y="28"/>
                  </a:lnTo>
                  <a:lnTo>
                    <a:pt x="14" y="28"/>
                  </a:lnTo>
                  <a:lnTo>
                    <a:pt x="14" y="28"/>
                  </a:lnTo>
                  <a:lnTo>
                    <a:pt x="20" y="28"/>
                  </a:lnTo>
                  <a:lnTo>
                    <a:pt x="24" y="24"/>
                  </a:lnTo>
                  <a:lnTo>
                    <a:pt x="24" y="24"/>
                  </a:lnTo>
                  <a:lnTo>
                    <a:pt x="26" y="22"/>
                  </a:lnTo>
                  <a:lnTo>
                    <a:pt x="28" y="18"/>
                  </a:lnTo>
                  <a:lnTo>
                    <a:pt x="28" y="18"/>
                  </a:lnTo>
                  <a:lnTo>
                    <a:pt x="26" y="14"/>
                  </a:lnTo>
                  <a:lnTo>
                    <a:pt x="24" y="12"/>
                  </a:lnTo>
                  <a:lnTo>
                    <a:pt x="24" y="12"/>
                  </a:lnTo>
                  <a:lnTo>
                    <a:pt x="20" y="10"/>
                  </a:lnTo>
                  <a:lnTo>
                    <a:pt x="14" y="8"/>
                  </a:lnTo>
                  <a:lnTo>
                    <a:pt x="14" y="8"/>
                  </a:lnTo>
                  <a:lnTo>
                    <a:pt x="10" y="10"/>
                  </a:lnTo>
                  <a:lnTo>
                    <a:pt x="10" y="4"/>
                  </a:lnTo>
                  <a:lnTo>
                    <a:pt x="26" y="4"/>
                  </a:lnTo>
                  <a:lnTo>
                    <a:pt x="26" y="0"/>
                  </a:lnTo>
                  <a:lnTo>
                    <a:pt x="6" y="0"/>
                  </a:lnTo>
                  <a:lnTo>
                    <a:pt x="2" y="14"/>
                  </a:lnTo>
                  <a:lnTo>
                    <a:pt x="8" y="16"/>
                  </a:lnTo>
                  <a:lnTo>
                    <a:pt x="8" y="16"/>
                  </a:lnTo>
                  <a:lnTo>
                    <a:pt x="14" y="14"/>
                  </a:lnTo>
                  <a:lnTo>
                    <a:pt x="14" y="14"/>
                  </a:lnTo>
                  <a:lnTo>
                    <a:pt x="18" y="14"/>
                  </a:lnTo>
                  <a:lnTo>
                    <a:pt x="18" y="14"/>
                  </a:lnTo>
                  <a:lnTo>
                    <a:pt x="20" y="18"/>
                  </a:lnTo>
                  <a:lnTo>
                    <a:pt x="20" y="18"/>
                  </a:lnTo>
                  <a:lnTo>
                    <a:pt x="18" y="22"/>
                  </a:lnTo>
                  <a:lnTo>
                    <a:pt x="18" y="22"/>
                  </a:lnTo>
                  <a:lnTo>
                    <a:pt x="14" y="24"/>
                  </a:lnTo>
                  <a:lnTo>
                    <a:pt x="1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8" name="Freeform 1059"/>
            <p:cNvSpPr>
              <a:spLocks/>
            </p:cNvSpPr>
            <p:nvPr/>
          </p:nvSpPr>
          <p:spPr bwMode="auto">
            <a:xfrm>
              <a:off x="9793288" y="-4030663"/>
              <a:ext cx="41275" cy="47625"/>
            </a:xfrm>
            <a:custGeom>
              <a:avLst/>
              <a:gdLst/>
              <a:ahLst/>
              <a:cxnLst>
                <a:cxn ang="0">
                  <a:pos x="12" y="18"/>
                </a:cxn>
                <a:cxn ang="0">
                  <a:pos x="12" y="18"/>
                </a:cxn>
                <a:cxn ang="0">
                  <a:pos x="2" y="24"/>
                </a:cxn>
                <a:cxn ang="0">
                  <a:pos x="2" y="24"/>
                </a:cxn>
                <a:cxn ang="0">
                  <a:pos x="0" y="30"/>
                </a:cxn>
                <a:cxn ang="0">
                  <a:pos x="26" y="30"/>
                </a:cxn>
                <a:cxn ang="0">
                  <a:pos x="26" y="26"/>
                </a:cxn>
                <a:cxn ang="0">
                  <a:pos x="12" y="26"/>
                </a:cxn>
                <a:cxn ang="0">
                  <a:pos x="12" y="26"/>
                </a:cxn>
                <a:cxn ang="0">
                  <a:pos x="14" y="24"/>
                </a:cxn>
                <a:cxn ang="0">
                  <a:pos x="14" y="24"/>
                </a:cxn>
                <a:cxn ang="0">
                  <a:pos x="18" y="20"/>
                </a:cxn>
                <a:cxn ang="0">
                  <a:pos x="18" y="20"/>
                </a:cxn>
                <a:cxn ang="0">
                  <a:pos x="22" y="16"/>
                </a:cxn>
                <a:cxn ang="0">
                  <a:pos x="22" y="16"/>
                </a:cxn>
                <a:cxn ang="0">
                  <a:pos x="26" y="12"/>
                </a:cxn>
                <a:cxn ang="0">
                  <a:pos x="26" y="12"/>
                </a:cxn>
                <a:cxn ang="0">
                  <a:pos x="26" y="8"/>
                </a:cxn>
                <a:cxn ang="0">
                  <a:pos x="26" y="8"/>
                </a:cxn>
                <a:cxn ang="0">
                  <a:pos x="26" y="6"/>
                </a:cxn>
                <a:cxn ang="0">
                  <a:pos x="24" y="4"/>
                </a:cxn>
                <a:cxn ang="0">
                  <a:pos x="24" y="4"/>
                </a:cxn>
                <a:cxn ang="0">
                  <a:pos x="20" y="2"/>
                </a:cxn>
                <a:cxn ang="0">
                  <a:pos x="14" y="0"/>
                </a:cxn>
                <a:cxn ang="0">
                  <a:pos x="14" y="0"/>
                </a:cxn>
                <a:cxn ang="0">
                  <a:pos x="6" y="2"/>
                </a:cxn>
                <a:cxn ang="0">
                  <a:pos x="6" y="2"/>
                </a:cxn>
                <a:cxn ang="0">
                  <a:pos x="2" y="6"/>
                </a:cxn>
                <a:cxn ang="0">
                  <a:pos x="0" y="10"/>
                </a:cxn>
                <a:cxn ang="0">
                  <a:pos x="8" y="10"/>
                </a:cxn>
                <a:cxn ang="0">
                  <a:pos x="8" y="10"/>
                </a:cxn>
                <a:cxn ang="0">
                  <a:pos x="10" y="6"/>
                </a:cxn>
                <a:cxn ang="0">
                  <a:pos x="10" y="6"/>
                </a:cxn>
                <a:cxn ang="0">
                  <a:pos x="14" y="6"/>
                </a:cxn>
                <a:cxn ang="0">
                  <a:pos x="14" y="6"/>
                </a:cxn>
                <a:cxn ang="0">
                  <a:pos x="18" y="6"/>
                </a:cxn>
                <a:cxn ang="0">
                  <a:pos x="18" y="6"/>
                </a:cxn>
                <a:cxn ang="0">
                  <a:pos x="20" y="10"/>
                </a:cxn>
                <a:cxn ang="0">
                  <a:pos x="20" y="10"/>
                </a:cxn>
                <a:cxn ang="0">
                  <a:pos x="18" y="12"/>
                </a:cxn>
                <a:cxn ang="0">
                  <a:pos x="18" y="12"/>
                </a:cxn>
                <a:cxn ang="0">
                  <a:pos x="12" y="18"/>
                </a:cxn>
                <a:cxn ang="0">
                  <a:pos x="12" y="18"/>
                </a:cxn>
              </a:cxnLst>
              <a:rect l="0" t="0" r="r" b="b"/>
              <a:pathLst>
                <a:path w="26" h="30">
                  <a:moveTo>
                    <a:pt x="12" y="18"/>
                  </a:moveTo>
                  <a:lnTo>
                    <a:pt x="12" y="18"/>
                  </a:lnTo>
                  <a:lnTo>
                    <a:pt x="2" y="24"/>
                  </a:lnTo>
                  <a:lnTo>
                    <a:pt x="2" y="24"/>
                  </a:lnTo>
                  <a:lnTo>
                    <a:pt x="0" y="30"/>
                  </a:lnTo>
                  <a:lnTo>
                    <a:pt x="26" y="30"/>
                  </a:lnTo>
                  <a:lnTo>
                    <a:pt x="26" y="26"/>
                  </a:lnTo>
                  <a:lnTo>
                    <a:pt x="12" y="26"/>
                  </a:lnTo>
                  <a:lnTo>
                    <a:pt x="12" y="26"/>
                  </a:lnTo>
                  <a:lnTo>
                    <a:pt x="14" y="24"/>
                  </a:lnTo>
                  <a:lnTo>
                    <a:pt x="14" y="24"/>
                  </a:lnTo>
                  <a:lnTo>
                    <a:pt x="18" y="20"/>
                  </a:lnTo>
                  <a:lnTo>
                    <a:pt x="18" y="20"/>
                  </a:lnTo>
                  <a:lnTo>
                    <a:pt x="22" y="16"/>
                  </a:lnTo>
                  <a:lnTo>
                    <a:pt x="22" y="16"/>
                  </a:lnTo>
                  <a:lnTo>
                    <a:pt x="26" y="12"/>
                  </a:lnTo>
                  <a:lnTo>
                    <a:pt x="26" y="12"/>
                  </a:lnTo>
                  <a:lnTo>
                    <a:pt x="26" y="8"/>
                  </a:lnTo>
                  <a:lnTo>
                    <a:pt x="26" y="8"/>
                  </a:lnTo>
                  <a:lnTo>
                    <a:pt x="26" y="6"/>
                  </a:lnTo>
                  <a:lnTo>
                    <a:pt x="24" y="4"/>
                  </a:lnTo>
                  <a:lnTo>
                    <a:pt x="24" y="4"/>
                  </a:lnTo>
                  <a:lnTo>
                    <a:pt x="20" y="2"/>
                  </a:lnTo>
                  <a:lnTo>
                    <a:pt x="14" y="0"/>
                  </a:lnTo>
                  <a:lnTo>
                    <a:pt x="14" y="0"/>
                  </a:lnTo>
                  <a:lnTo>
                    <a:pt x="6" y="2"/>
                  </a:lnTo>
                  <a:lnTo>
                    <a:pt x="6" y="2"/>
                  </a:lnTo>
                  <a:lnTo>
                    <a:pt x="2" y="6"/>
                  </a:lnTo>
                  <a:lnTo>
                    <a:pt x="0" y="10"/>
                  </a:lnTo>
                  <a:lnTo>
                    <a:pt x="8" y="10"/>
                  </a:lnTo>
                  <a:lnTo>
                    <a:pt x="8" y="10"/>
                  </a:lnTo>
                  <a:lnTo>
                    <a:pt x="10" y="6"/>
                  </a:lnTo>
                  <a:lnTo>
                    <a:pt x="10" y="6"/>
                  </a:lnTo>
                  <a:lnTo>
                    <a:pt x="14" y="6"/>
                  </a:lnTo>
                  <a:lnTo>
                    <a:pt x="14" y="6"/>
                  </a:lnTo>
                  <a:lnTo>
                    <a:pt x="18" y="6"/>
                  </a:lnTo>
                  <a:lnTo>
                    <a:pt x="18" y="6"/>
                  </a:lnTo>
                  <a:lnTo>
                    <a:pt x="20" y="10"/>
                  </a:lnTo>
                  <a:lnTo>
                    <a:pt x="20" y="10"/>
                  </a:lnTo>
                  <a:lnTo>
                    <a:pt x="18" y="12"/>
                  </a:lnTo>
                  <a:lnTo>
                    <a:pt x="18" y="12"/>
                  </a:lnTo>
                  <a:lnTo>
                    <a:pt x="12" y="18"/>
                  </a:lnTo>
                  <a:lnTo>
                    <a:pt x="12" y="18"/>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09" name="Freeform 1060"/>
            <p:cNvSpPr>
              <a:spLocks/>
            </p:cNvSpPr>
            <p:nvPr/>
          </p:nvSpPr>
          <p:spPr bwMode="auto">
            <a:xfrm>
              <a:off x="8961438" y="-1744663"/>
              <a:ext cx="82550" cy="47625"/>
            </a:xfrm>
            <a:custGeom>
              <a:avLst/>
              <a:gdLst/>
              <a:ahLst/>
              <a:cxnLst>
                <a:cxn ang="0">
                  <a:pos x="0" y="0"/>
                </a:cxn>
                <a:cxn ang="0">
                  <a:pos x="0" y="14"/>
                </a:cxn>
                <a:cxn ang="0">
                  <a:pos x="0" y="30"/>
                </a:cxn>
                <a:cxn ang="0">
                  <a:pos x="26" y="22"/>
                </a:cxn>
                <a:cxn ang="0">
                  <a:pos x="52" y="14"/>
                </a:cxn>
                <a:cxn ang="0">
                  <a:pos x="26" y="8"/>
                </a:cxn>
                <a:cxn ang="0">
                  <a:pos x="0" y="0"/>
                </a:cxn>
              </a:cxnLst>
              <a:rect l="0" t="0" r="r" b="b"/>
              <a:pathLst>
                <a:path w="52" h="30">
                  <a:moveTo>
                    <a:pt x="0" y="0"/>
                  </a:moveTo>
                  <a:lnTo>
                    <a:pt x="0" y="14"/>
                  </a:lnTo>
                  <a:lnTo>
                    <a:pt x="0" y="30"/>
                  </a:lnTo>
                  <a:lnTo>
                    <a:pt x="26" y="22"/>
                  </a:lnTo>
                  <a:lnTo>
                    <a:pt x="52" y="14"/>
                  </a:lnTo>
                  <a:lnTo>
                    <a:pt x="26" y="8"/>
                  </a:lnTo>
                  <a:lnTo>
                    <a:pt x="0"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0" name="Freeform 1061"/>
            <p:cNvSpPr>
              <a:spLocks/>
            </p:cNvSpPr>
            <p:nvPr/>
          </p:nvSpPr>
          <p:spPr bwMode="auto">
            <a:xfrm>
              <a:off x="9024938" y="-1779588"/>
              <a:ext cx="31750" cy="47625"/>
            </a:xfrm>
            <a:custGeom>
              <a:avLst/>
              <a:gdLst/>
              <a:ahLst/>
              <a:cxnLst>
                <a:cxn ang="0">
                  <a:pos x="14" y="14"/>
                </a:cxn>
                <a:cxn ang="0">
                  <a:pos x="14" y="14"/>
                </a:cxn>
                <a:cxn ang="0">
                  <a:pos x="16" y="10"/>
                </a:cxn>
                <a:cxn ang="0">
                  <a:pos x="18" y="8"/>
                </a:cxn>
                <a:cxn ang="0">
                  <a:pos x="18" y="8"/>
                </a:cxn>
                <a:cxn ang="0">
                  <a:pos x="16" y="2"/>
                </a:cxn>
                <a:cxn ang="0">
                  <a:pos x="16" y="2"/>
                </a:cxn>
                <a:cxn ang="0">
                  <a:pos x="14" y="0"/>
                </a:cxn>
                <a:cxn ang="0">
                  <a:pos x="10" y="0"/>
                </a:cxn>
                <a:cxn ang="0">
                  <a:pos x="10" y="0"/>
                </a:cxn>
                <a:cxn ang="0">
                  <a:pos x="6" y="2"/>
                </a:cxn>
                <a:cxn ang="0">
                  <a:pos x="6" y="2"/>
                </a:cxn>
                <a:cxn ang="0">
                  <a:pos x="2" y="4"/>
                </a:cxn>
                <a:cxn ang="0">
                  <a:pos x="2" y="4"/>
                </a:cxn>
                <a:cxn ang="0">
                  <a:pos x="0" y="8"/>
                </a:cxn>
                <a:cxn ang="0">
                  <a:pos x="6" y="8"/>
                </a:cxn>
                <a:cxn ang="0">
                  <a:pos x="6" y="8"/>
                </a:cxn>
                <a:cxn ang="0">
                  <a:pos x="8" y="6"/>
                </a:cxn>
                <a:cxn ang="0">
                  <a:pos x="8" y="6"/>
                </a:cxn>
                <a:cxn ang="0">
                  <a:pos x="10" y="4"/>
                </a:cxn>
                <a:cxn ang="0">
                  <a:pos x="10" y="4"/>
                </a:cxn>
                <a:cxn ang="0">
                  <a:pos x="12" y="6"/>
                </a:cxn>
                <a:cxn ang="0">
                  <a:pos x="12" y="6"/>
                </a:cxn>
                <a:cxn ang="0">
                  <a:pos x="12" y="8"/>
                </a:cxn>
                <a:cxn ang="0">
                  <a:pos x="12" y="8"/>
                </a:cxn>
                <a:cxn ang="0">
                  <a:pos x="12" y="10"/>
                </a:cxn>
                <a:cxn ang="0">
                  <a:pos x="12" y="10"/>
                </a:cxn>
                <a:cxn ang="0">
                  <a:pos x="8" y="12"/>
                </a:cxn>
                <a:cxn ang="0">
                  <a:pos x="8" y="16"/>
                </a:cxn>
                <a:cxn ang="0">
                  <a:pos x="8" y="16"/>
                </a:cxn>
                <a:cxn ang="0">
                  <a:pos x="10" y="16"/>
                </a:cxn>
                <a:cxn ang="0">
                  <a:pos x="10" y="16"/>
                </a:cxn>
                <a:cxn ang="0">
                  <a:pos x="12" y="16"/>
                </a:cxn>
                <a:cxn ang="0">
                  <a:pos x="12" y="16"/>
                </a:cxn>
                <a:cxn ang="0">
                  <a:pos x="14" y="20"/>
                </a:cxn>
                <a:cxn ang="0">
                  <a:pos x="14" y="20"/>
                </a:cxn>
                <a:cxn ang="0">
                  <a:pos x="12" y="24"/>
                </a:cxn>
                <a:cxn ang="0">
                  <a:pos x="12" y="24"/>
                </a:cxn>
                <a:cxn ang="0">
                  <a:pos x="10" y="24"/>
                </a:cxn>
                <a:cxn ang="0">
                  <a:pos x="10" y="24"/>
                </a:cxn>
                <a:cxn ang="0">
                  <a:pos x="8" y="24"/>
                </a:cxn>
                <a:cxn ang="0">
                  <a:pos x="8" y="24"/>
                </a:cxn>
                <a:cxn ang="0">
                  <a:pos x="6" y="20"/>
                </a:cxn>
                <a:cxn ang="0">
                  <a:pos x="0" y="22"/>
                </a:cxn>
                <a:cxn ang="0">
                  <a:pos x="0" y="22"/>
                </a:cxn>
                <a:cxn ang="0">
                  <a:pos x="2" y="24"/>
                </a:cxn>
                <a:cxn ang="0">
                  <a:pos x="4" y="28"/>
                </a:cxn>
                <a:cxn ang="0">
                  <a:pos x="4" y="28"/>
                </a:cxn>
                <a:cxn ang="0">
                  <a:pos x="6" y="28"/>
                </a:cxn>
                <a:cxn ang="0">
                  <a:pos x="10" y="30"/>
                </a:cxn>
                <a:cxn ang="0">
                  <a:pos x="10" y="30"/>
                </a:cxn>
                <a:cxn ang="0">
                  <a:pos x="14" y="28"/>
                </a:cxn>
                <a:cxn ang="0">
                  <a:pos x="16" y="26"/>
                </a:cxn>
                <a:cxn ang="0">
                  <a:pos x="16" y="26"/>
                </a:cxn>
                <a:cxn ang="0">
                  <a:pos x="18" y="24"/>
                </a:cxn>
                <a:cxn ang="0">
                  <a:pos x="20" y="20"/>
                </a:cxn>
                <a:cxn ang="0">
                  <a:pos x="20" y="20"/>
                </a:cxn>
                <a:cxn ang="0">
                  <a:pos x="18" y="16"/>
                </a:cxn>
                <a:cxn ang="0">
                  <a:pos x="18" y="16"/>
                </a:cxn>
                <a:cxn ang="0">
                  <a:pos x="14" y="14"/>
                </a:cxn>
                <a:cxn ang="0">
                  <a:pos x="14" y="14"/>
                </a:cxn>
              </a:cxnLst>
              <a:rect l="0" t="0" r="r" b="b"/>
              <a:pathLst>
                <a:path w="20" h="30">
                  <a:moveTo>
                    <a:pt x="14" y="14"/>
                  </a:moveTo>
                  <a:lnTo>
                    <a:pt x="14" y="14"/>
                  </a:lnTo>
                  <a:lnTo>
                    <a:pt x="16" y="10"/>
                  </a:lnTo>
                  <a:lnTo>
                    <a:pt x="18" y="8"/>
                  </a:lnTo>
                  <a:lnTo>
                    <a:pt x="18" y="8"/>
                  </a:lnTo>
                  <a:lnTo>
                    <a:pt x="16" y="2"/>
                  </a:lnTo>
                  <a:lnTo>
                    <a:pt x="16" y="2"/>
                  </a:lnTo>
                  <a:lnTo>
                    <a:pt x="14" y="0"/>
                  </a:lnTo>
                  <a:lnTo>
                    <a:pt x="10" y="0"/>
                  </a:lnTo>
                  <a:lnTo>
                    <a:pt x="10" y="0"/>
                  </a:lnTo>
                  <a:lnTo>
                    <a:pt x="6" y="2"/>
                  </a:lnTo>
                  <a:lnTo>
                    <a:pt x="6" y="2"/>
                  </a:lnTo>
                  <a:lnTo>
                    <a:pt x="2" y="4"/>
                  </a:lnTo>
                  <a:lnTo>
                    <a:pt x="2" y="4"/>
                  </a:lnTo>
                  <a:lnTo>
                    <a:pt x="0" y="8"/>
                  </a:lnTo>
                  <a:lnTo>
                    <a:pt x="6" y="8"/>
                  </a:lnTo>
                  <a:lnTo>
                    <a:pt x="6" y="8"/>
                  </a:lnTo>
                  <a:lnTo>
                    <a:pt x="8" y="6"/>
                  </a:lnTo>
                  <a:lnTo>
                    <a:pt x="8" y="6"/>
                  </a:lnTo>
                  <a:lnTo>
                    <a:pt x="10" y="4"/>
                  </a:lnTo>
                  <a:lnTo>
                    <a:pt x="10" y="4"/>
                  </a:lnTo>
                  <a:lnTo>
                    <a:pt x="12" y="6"/>
                  </a:lnTo>
                  <a:lnTo>
                    <a:pt x="12" y="6"/>
                  </a:lnTo>
                  <a:lnTo>
                    <a:pt x="12" y="8"/>
                  </a:lnTo>
                  <a:lnTo>
                    <a:pt x="12" y="8"/>
                  </a:lnTo>
                  <a:lnTo>
                    <a:pt x="12" y="10"/>
                  </a:lnTo>
                  <a:lnTo>
                    <a:pt x="12" y="10"/>
                  </a:lnTo>
                  <a:lnTo>
                    <a:pt x="8" y="12"/>
                  </a:lnTo>
                  <a:lnTo>
                    <a:pt x="8" y="16"/>
                  </a:lnTo>
                  <a:lnTo>
                    <a:pt x="8" y="16"/>
                  </a:lnTo>
                  <a:lnTo>
                    <a:pt x="10" y="16"/>
                  </a:lnTo>
                  <a:lnTo>
                    <a:pt x="10" y="16"/>
                  </a:lnTo>
                  <a:lnTo>
                    <a:pt x="12" y="16"/>
                  </a:lnTo>
                  <a:lnTo>
                    <a:pt x="12" y="16"/>
                  </a:lnTo>
                  <a:lnTo>
                    <a:pt x="14" y="20"/>
                  </a:lnTo>
                  <a:lnTo>
                    <a:pt x="14" y="20"/>
                  </a:lnTo>
                  <a:lnTo>
                    <a:pt x="12" y="24"/>
                  </a:lnTo>
                  <a:lnTo>
                    <a:pt x="12" y="24"/>
                  </a:lnTo>
                  <a:lnTo>
                    <a:pt x="10" y="24"/>
                  </a:lnTo>
                  <a:lnTo>
                    <a:pt x="10" y="24"/>
                  </a:lnTo>
                  <a:lnTo>
                    <a:pt x="8" y="24"/>
                  </a:lnTo>
                  <a:lnTo>
                    <a:pt x="8" y="24"/>
                  </a:lnTo>
                  <a:lnTo>
                    <a:pt x="6" y="20"/>
                  </a:lnTo>
                  <a:lnTo>
                    <a:pt x="0" y="22"/>
                  </a:lnTo>
                  <a:lnTo>
                    <a:pt x="0" y="22"/>
                  </a:lnTo>
                  <a:lnTo>
                    <a:pt x="2" y="24"/>
                  </a:lnTo>
                  <a:lnTo>
                    <a:pt x="4" y="28"/>
                  </a:lnTo>
                  <a:lnTo>
                    <a:pt x="4" y="28"/>
                  </a:lnTo>
                  <a:lnTo>
                    <a:pt x="6" y="28"/>
                  </a:lnTo>
                  <a:lnTo>
                    <a:pt x="10" y="30"/>
                  </a:lnTo>
                  <a:lnTo>
                    <a:pt x="10" y="30"/>
                  </a:lnTo>
                  <a:lnTo>
                    <a:pt x="14" y="28"/>
                  </a:lnTo>
                  <a:lnTo>
                    <a:pt x="16" y="26"/>
                  </a:lnTo>
                  <a:lnTo>
                    <a:pt x="16" y="26"/>
                  </a:lnTo>
                  <a:lnTo>
                    <a:pt x="18" y="24"/>
                  </a:lnTo>
                  <a:lnTo>
                    <a:pt x="20" y="20"/>
                  </a:lnTo>
                  <a:lnTo>
                    <a:pt x="20" y="20"/>
                  </a:lnTo>
                  <a:lnTo>
                    <a:pt x="18" y="16"/>
                  </a:lnTo>
                  <a:lnTo>
                    <a:pt x="18" y="16"/>
                  </a:lnTo>
                  <a:lnTo>
                    <a:pt x="14" y="14"/>
                  </a:lnTo>
                  <a:lnTo>
                    <a:pt x="14" y="1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1" name="Freeform 1062"/>
            <p:cNvSpPr>
              <a:spLocks/>
            </p:cNvSpPr>
            <p:nvPr/>
          </p:nvSpPr>
          <p:spPr bwMode="auto">
            <a:xfrm>
              <a:off x="8199438" y="-1779588"/>
              <a:ext cx="38100" cy="69850"/>
            </a:xfrm>
            <a:custGeom>
              <a:avLst/>
              <a:gdLst/>
              <a:ahLst/>
              <a:cxnLst>
                <a:cxn ang="0">
                  <a:pos x="20" y="20"/>
                </a:cxn>
                <a:cxn ang="0">
                  <a:pos x="22" y="16"/>
                </a:cxn>
                <a:cxn ang="0">
                  <a:pos x="24" y="12"/>
                </a:cxn>
                <a:cxn ang="0">
                  <a:pos x="20" y="4"/>
                </a:cxn>
                <a:cxn ang="0">
                  <a:pos x="16" y="2"/>
                </a:cxn>
                <a:cxn ang="0">
                  <a:pos x="10" y="0"/>
                </a:cxn>
                <a:cxn ang="0">
                  <a:pos x="2" y="2"/>
                </a:cxn>
                <a:cxn ang="0">
                  <a:pos x="0" y="6"/>
                </a:cxn>
                <a:cxn ang="0">
                  <a:pos x="0" y="14"/>
                </a:cxn>
                <a:cxn ang="0">
                  <a:pos x="10" y="10"/>
                </a:cxn>
                <a:cxn ang="0">
                  <a:pos x="10" y="8"/>
                </a:cxn>
                <a:cxn ang="0">
                  <a:pos x="12" y="6"/>
                </a:cxn>
                <a:cxn ang="0">
                  <a:pos x="12" y="8"/>
                </a:cxn>
                <a:cxn ang="0">
                  <a:pos x="14" y="10"/>
                </a:cxn>
                <a:cxn ang="0">
                  <a:pos x="14" y="12"/>
                </a:cxn>
                <a:cxn ang="0">
                  <a:pos x="12" y="16"/>
                </a:cxn>
                <a:cxn ang="0">
                  <a:pos x="12" y="18"/>
                </a:cxn>
                <a:cxn ang="0">
                  <a:pos x="8" y="24"/>
                </a:cxn>
                <a:cxn ang="0">
                  <a:pos x="12" y="24"/>
                </a:cxn>
                <a:cxn ang="0">
                  <a:pos x="12" y="26"/>
                </a:cxn>
                <a:cxn ang="0">
                  <a:pos x="14" y="28"/>
                </a:cxn>
                <a:cxn ang="0">
                  <a:pos x="14" y="32"/>
                </a:cxn>
                <a:cxn ang="0">
                  <a:pos x="12" y="36"/>
                </a:cxn>
                <a:cxn ang="0">
                  <a:pos x="12" y="38"/>
                </a:cxn>
                <a:cxn ang="0">
                  <a:pos x="10" y="36"/>
                </a:cxn>
                <a:cxn ang="0">
                  <a:pos x="10" y="26"/>
                </a:cxn>
                <a:cxn ang="0">
                  <a:pos x="0" y="30"/>
                </a:cxn>
                <a:cxn ang="0">
                  <a:pos x="0" y="38"/>
                </a:cxn>
                <a:cxn ang="0">
                  <a:pos x="4" y="42"/>
                </a:cxn>
                <a:cxn ang="0">
                  <a:pos x="12" y="44"/>
                </a:cxn>
                <a:cxn ang="0">
                  <a:pos x="18" y="42"/>
                </a:cxn>
                <a:cxn ang="0">
                  <a:pos x="22" y="38"/>
                </a:cxn>
                <a:cxn ang="0">
                  <a:pos x="24" y="30"/>
                </a:cxn>
                <a:cxn ang="0">
                  <a:pos x="22" y="22"/>
                </a:cxn>
                <a:cxn ang="0">
                  <a:pos x="20" y="20"/>
                </a:cxn>
              </a:cxnLst>
              <a:rect l="0" t="0" r="r" b="b"/>
              <a:pathLst>
                <a:path w="24" h="44">
                  <a:moveTo>
                    <a:pt x="20" y="20"/>
                  </a:moveTo>
                  <a:lnTo>
                    <a:pt x="20" y="20"/>
                  </a:lnTo>
                  <a:lnTo>
                    <a:pt x="22" y="16"/>
                  </a:lnTo>
                  <a:lnTo>
                    <a:pt x="22" y="16"/>
                  </a:lnTo>
                  <a:lnTo>
                    <a:pt x="24" y="12"/>
                  </a:lnTo>
                  <a:lnTo>
                    <a:pt x="24" y="12"/>
                  </a:lnTo>
                  <a:lnTo>
                    <a:pt x="22" y="6"/>
                  </a:lnTo>
                  <a:lnTo>
                    <a:pt x="20" y="4"/>
                  </a:lnTo>
                  <a:lnTo>
                    <a:pt x="20" y="4"/>
                  </a:lnTo>
                  <a:lnTo>
                    <a:pt x="16" y="2"/>
                  </a:lnTo>
                  <a:lnTo>
                    <a:pt x="10" y="0"/>
                  </a:lnTo>
                  <a:lnTo>
                    <a:pt x="10" y="0"/>
                  </a:lnTo>
                  <a:lnTo>
                    <a:pt x="6" y="2"/>
                  </a:lnTo>
                  <a:lnTo>
                    <a:pt x="2" y="2"/>
                  </a:lnTo>
                  <a:lnTo>
                    <a:pt x="2" y="2"/>
                  </a:lnTo>
                  <a:lnTo>
                    <a:pt x="0" y="6"/>
                  </a:lnTo>
                  <a:lnTo>
                    <a:pt x="0" y="10"/>
                  </a:lnTo>
                  <a:lnTo>
                    <a:pt x="0" y="14"/>
                  </a:lnTo>
                  <a:lnTo>
                    <a:pt x="10" y="14"/>
                  </a:lnTo>
                  <a:lnTo>
                    <a:pt x="10" y="10"/>
                  </a:lnTo>
                  <a:lnTo>
                    <a:pt x="10" y="10"/>
                  </a:lnTo>
                  <a:lnTo>
                    <a:pt x="10" y="8"/>
                  </a:lnTo>
                  <a:lnTo>
                    <a:pt x="10" y="8"/>
                  </a:lnTo>
                  <a:lnTo>
                    <a:pt x="12" y="6"/>
                  </a:lnTo>
                  <a:lnTo>
                    <a:pt x="12" y="6"/>
                  </a:lnTo>
                  <a:lnTo>
                    <a:pt x="12" y="8"/>
                  </a:lnTo>
                  <a:lnTo>
                    <a:pt x="12" y="8"/>
                  </a:lnTo>
                  <a:lnTo>
                    <a:pt x="14" y="10"/>
                  </a:lnTo>
                  <a:lnTo>
                    <a:pt x="14" y="12"/>
                  </a:lnTo>
                  <a:lnTo>
                    <a:pt x="14" y="12"/>
                  </a:lnTo>
                  <a:lnTo>
                    <a:pt x="12" y="16"/>
                  </a:lnTo>
                  <a:lnTo>
                    <a:pt x="12" y="16"/>
                  </a:lnTo>
                  <a:lnTo>
                    <a:pt x="12" y="18"/>
                  </a:lnTo>
                  <a:lnTo>
                    <a:pt x="12" y="18"/>
                  </a:lnTo>
                  <a:lnTo>
                    <a:pt x="8" y="18"/>
                  </a:lnTo>
                  <a:lnTo>
                    <a:pt x="8" y="24"/>
                  </a:lnTo>
                  <a:lnTo>
                    <a:pt x="8" y="24"/>
                  </a:lnTo>
                  <a:lnTo>
                    <a:pt x="12" y="24"/>
                  </a:lnTo>
                  <a:lnTo>
                    <a:pt x="12" y="24"/>
                  </a:lnTo>
                  <a:lnTo>
                    <a:pt x="12" y="26"/>
                  </a:lnTo>
                  <a:lnTo>
                    <a:pt x="12" y="26"/>
                  </a:lnTo>
                  <a:lnTo>
                    <a:pt x="14" y="28"/>
                  </a:lnTo>
                  <a:lnTo>
                    <a:pt x="14" y="32"/>
                  </a:lnTo>
                  <a:lnTo>
                    <a:pt x="14" y="32"/>
                  </a:lnTo>
                  <a:lnTo>
                    <a:pt x="12" y="36"/>
                  </a:lnTo>
                  <a:lnTo>
                    <a:pt x="12" y="36"/>
                  </a:lnTo>
                  <a:lnTo>
                    <a:pt x="12" y="38"/>
                  </a:lnTo>
                  <a:lnTo>
                    <a:pt x="12" y="38"/>
                  </a:lnTo>
                  <a:lnTo>
                    <a:pt x="10" y="36"/>
                  </a:lnTo>
                  <a:lnTo>
                    <a:pt x="10" y="36"/>
                  </a:lnTo>
                  <a:lnTo>
                    <a:pt x="10" y="34"/>
                  </a:lnTo>
                  <a:lnTo>
                    <a:pt x="10" y="26"/>
                  </a:lnTo>
                  <a:lnTo>
                    <a:pt x="0" y="26"/>
                  </a:lnTo>
                  <a:lnTo>
                    <a:pt x="0" y="30"/>
                  </a:lnTo>
                  <a:lnTo>
                    <a:pt x="0" y="30"/>
                  </a:lnTo>
                  <a:lnTo>
                    <a:pt x="0" y="38"/>
                  </a:lnTo>
                  <a:lnTo>
                    <a:pt x="0" y="38"/>
                  </a:lnTo>
                  <a:lnTo>
                    <a:pt x="4" y="42"/>
                  </a:lnTo>
                  <a:lnTo>
                    <a:pt x="4" y="42"/>
                  </a:lnTo>
                  <a:lnTo>
                    <a:pt x="12" y="44"/>
                  </a:lnTo>
                  <a:lnTo>
                    <a:pt x="12" y="44"/>
                  </a:lnTo>
                  <a:lnTo>
                    <a:pt x="18" y="42"/>
                  </a:lnTo>
                  <a:lnTo>
                    <a:pt x="18" y="42"/>
                  </a:lnTo>
                  <a:lnTo>
                    <a:pt x="22" y="38"/>
                  </a:lnTo>
                  <a:lnTo>
                    <a:pt x="22" y="38"/>
                  </a:lnTo>
                  <a:lnTo>
                    <a:pt x="24" y="30"/>
                  </a:lnTo>
                  <a:lnTo>
                    <a:pt x="24" y="30"/>
                  </a:lnTo>
                  <a:lnTo>
                    <a:pt x="22" y="22"/>
                  </a:lnTo>
                  <a:lnTo>
                    <a:pt x="22" y="22"/>
                  </a:lnTo>
                  <a:lnTo>
                    <a:pt x="20" y="20"/>
                  </a:lnTo>
                  <a:lnTo>
                    <a:pt x="20" y="2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2" name="Freeform 1063"/>
            <p:cNvSpPr>
              <a:spLocks/>
            </p:cNvSpPr>
            <p:nvPr/>
          </p:nvSpPr>
          <p:spPr bwMode="auto">
            <a:xfrm>
              <a:off x="8345488" y="-1776413"/>
              <a:ext cx="95250" cy="69850"/>
            </a:xfrm>
            <a:custGeom>
              <a:avLst/>
              <a:gdLst/>
              <a:ahLst/>
              <a:cxnLst>
                <a:cxn ang="0">
                  <a:pos x="0" y="44"/>
                </a:cxn>
                <a:cxn ang="0">
                  <a:pos x="12" y="44"/>
                </a:cxn>
                <a:cxn ang="0">
                  <a:pos x="12" y="24"/>
                </a:cxn>
                <a:cxn ang="0">
                  <a:pos x="24" y="24"/>
                </a:cxn>
                <a:cxn ang="0">
                  <a:pos x="24" y="44"/>
                </a:cxn>
                <a:cxn ang="0">
                  <a:pos x="24" y="44"/>
                </a:cxn>
                <a:cxn ang="0">
                  <a:pos x="36" y="44"/>
                </a:cxn>
                <a:cxn ang="0">
                  <a:pos x="36" y="24"/>
                </a:cxn>
                <a:cxn ang="0">
                  <a:pos x="46" y="24"/>
                </a:cxn>
                <a:cxn ang="0">
                  <a:pos x="46" y="44"/>
                </a:cxn>
                <a:cxn ang="0">
                  <a:pos x="46" y="44"/>
                </a:cxn>
                <a:cxn ang="0">
                  <a:pos x="60" y="44"/>
                </a:cxn>
                <a:cxn ang="0">
                  <a:pos x="60" y="0"/>
                </a:cxn>
                <a:cxn ang="0">
                  <a:pos x="60" y="0"/>
                </a:cxn>
                <a:cxn ang="0">
                  <a:pos x="0" y="2"/>
                </a:cxn>
                <a:cxn ang="0">
                  <a:pos x="0" y="44"/>
                </a:cxn>
              </a:cxnLst>
              <a:rect l="0" t="0" r="r" b="b"/>
              <a:pathLst>
                <a:path w="60" h="44">
                  <a:moveTo>
                    <a:pt x="0" y="44"/>
                  </a:moveTo>
                  <a:lnTo>
                    <a:pt x="12" y="44"/>
                  </a:lnTo>
                  <a:lnTo>
                    <a:pt x="12" y="24"/>
                  </a:lnTo>
                  <a:lnTo>
                    <a:pt x="24" y="24"/>
                  </a:lnTo>
                  <a:lnTo>
                    <a:pt x="24" y="44"/>
                  </a:lnTo>
                  <a:lnTo>
                    <a:pt x="24" y="44"/>
                  </a:lnTo>
                  <a:lnTo>
                    <a:pt x="36" y="44"/>
                  </a:lnTo>
                  <a:lnTo>
                    <a:pt x="36" y="24"/>
                  </a:lnTo>
                  <a:lnTo>
                    <a:pt x="46" y="24"/>
                  </a:lnTo>
                  <a:lnTo>
                    <a:pt x="46" y="44"/>
                  </a:lnTo>
                  <a:lnTo>
                    <a:pt x="46" y="44"/>
                  </a:lnTo>
                  <a:lnTo>
                    <a:pt x="60" y="44"/>
                  </a:lnTo>
                  <a:lnTo>
                    <a:pt x="60" y="0"/>
                  </a:lnTo>
                  <a:lnTo>
                    <a:pt x="60" y="0"/>
                  </a:lnTo>
                  <a:lnTo>
                    <a:pt x="0" y="2"/>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3" name="Freeform 1064"/>
            <p:cNvSpPr>
              <a:spLocks/>
            </p:cNvSpPr>
            <p:nvPr/>
          </p:nvSpPr>
          <p:spPr bwMode="auto">
            <a:xfrm>
              <a:off x="845661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4" name="Freeform 1065"/>
            <p:cNvSpPr>
              <a:spLocks/>
            </p:cNvSpPr>
            <p:nvPr/>
          </p:nvSpPr>
          <p:spPr bwMode="auto">
            <a:xfrm>
              <a:off x="8494713" y="-1776413"/>
              <a:ext cx="57150" cy="69850"/>
            </a:xfrm>
            <a:custGeom>
              <a:avLst/>
              <a:gdLst/>
              <a:ahLst/>
              <a:cxnLst>
                <a:cxn ang="0">
                  <a:pos x="22" y="24"/>
                </a:cxn>
                <a:cxn ang="0">
                  <a:pos x="12" y="24"/>
                </a:cxn>
                <a:cxn ang="0">
                  <a:pos x="12" y="0"/>
                </a:cxn>
                <a:cxn ang="0">
                  <a:pos x="12" y="0"/>
                </a:cxn>
                <a:cxn ang="0">
                  <a:pos x="0" y="0"/>
                </a:cxn>
                <a:cxn ang="0">
                  <a:pos x="0" y="44"/>
                </a:cxn>
                <a:cxn ang="0">
                  <a:pos x="36" y="44"/>
                </a:cxn>
                <a:cxn ang="0">
                  <a:pos x="36" y="0"/>
                </a:cxn>
                <a:cxn ang="0">
                  <a:pos x="36" y="0"/>
                </a:cxn>
                <a:cxn ang="0">
                  <a:pos x="22" y="0"/>
                </a:cxn>
                <a:cxn ang="0">
                  <a:pos x="22" y="24"/>
                </a:cxn>
              </a:cxnLst>
              <a:rect l="0" t="0" r="r" b="b"/>
              <a:pathLst>
                <a:path w="36" h="44">
                  <a:moveTo>
                    <a:pt x="22" y="24"/>
                  </a:moveTo>
                  <a:lnTo>
                    <a:pt x="12" y="24"/>
                  </a:lnTo>
                  <a:lnTo>
                    <a:pt x="12" y="0"/>
                  </a:lnTo>
                  <a:lnTo>
                    <a:pt x="12" y="0"/>
                  </a:lnTo>
                  <a:lnTo>
                    <a:pt x="0" y="0"/>
                  </a:lnTo>
                  <a:lnTo>
                    <a:pt x="0" y="44"/>
                  </a:lnTo>
                  <a:lnTo>
                    <a:pt x="36" y="44"/>
                  </a:lnTo>
                  <a:lnTo>
                    <a:pt x="36" y="0"/>
                  </a:lnTo>
                  <a:lnTo>
                    <a:pt x="36" y="0"/>
                  </a:lnTo>
                  <a:lnTo>
                    <a:pt x="22" y="0"/>
                  </a:lnTo>
                  <a:lnTo>
                    <a:pt x="22"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5" name="Freeform 1066"/>
            <p:cNvSpPr>
              <a:spLocks/>
            </p:cNvSpPr>
            <p:nvPr/>
          </p:nvSpPr>
          <p:spPr bwMode="auto">
            <a:xfrm>
              <a:off x="8567738"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6" name="Freeform 1067"/>
            <p:cNvSpPr>
              <a:spLocks/>
            </p:cNvSpPr>
            <p:nvPr/>
          </p:nvSpPr>
          <p:spPr bwMode="auto">
            <a:xfrm>
              <a:off x="8624888" y="-1776413"/>
              <a:ext cx="73025" cy="69850"/>
            </a:xfrm>
            <a:custGeom>
              <a:avLst/>
              <a:gdLst/>
              <a:ahLst/>
              <a:cxnLst>
                <a:cxn ang="0">
                  <a:pos x="34" y="24"/>
                </a:cxn>
                <a:cxn ang="0">
                  <a:pos x="24" y="24"/>
                </a:cxn>
                <a:cxn ang="0">
                  <a:pos x="24" y="24"/>
                </a:cxn>
                <a:cxn ang="0">
                  <a:pos x="24" y="0"/>
                </a:cxn>
                <a:cxn ang="0">
                  <a:pos x="24" y="0"/>
                </a:cxn>
                <a:cxn ang="0">
                  <a:pos x="10" y="0"/>
                </a:cxn>
                <a:cxn ang="0">
                  <a:pos x="10" y="0"/>
                </a:cxn>
                <a:cxn ang="0">
                  <a:pos x="10" y="24"/>
                </a:cxn>
                <a:cxn ang="0">
                  <a:pos x="0" y="24"/>
                </a:cxn>
                <a:cxn ang="0">
                  <a:pos x="0" y="24"/>
                </a:cxn>
                <a:cxn ang="0">
                  <a:pos x="0" y="44"/>
                </a:cxn>
                <a:cxn ang="0">
                  <a:pos x="0" y="44"/>
                </a:cxn>
                <a:cxn ang="0">
                  <a:pos x="12" y="44"/>
                </a:cxn>
                <a:cxn ang="0">
                  <a:pos x="12" y="44"/>
                </a:cxn>
                <a:cxn ang="0">
                  <a:pos x="12" y="24"/>
                </a:cxn>
                <a:cxn ang="0">
                  <a:pos x="22" y="24"/>
                </a:cxn>
                <a:cxn ang="0">
                  <a:pos x="22" y="24"/>
                </a:cxn>
                <a:cxn ang="0">
                  <a:pos x="22" y="44"/>
                </a:cxn>
                <a:cxn ang="0">
                  <a:pos x="22" y="44"/>
                </a:cxn>
                <a:cxn ang="0">
                  <a:pos x="34" y="44"/>
                </a:cxn>
                <a:cxn ang="0">
                  <a:pos x="34" y="44"/>
                </a:cxn>
                <a:cxn ang="0">
                  <a:pos x="34" y="24"/>
                </a:cxn>
                <a:cxn ang="0">
                  <a:pos x="46" y="24"/>
                </a:cxn>
                <a:cxn ang="0">
                  <a:pos x="46" y="24"/>
                </a:cxn>
                <a:cxn ang="0">
                  <a:pos x="46" y="0"/>
                </a:cxn>
                <a:cxn ang="0">
                  <a:pos x="46" y="0"/>
                </a:cxn>
                <a:cxn ang="0">
                  <a:pos x="34" y="0"/>
                </a:cxn>
                <a:cxn ang="0">
                  <a:pos x="34" y="0"/>
                </a:cxn>
                <a:cxn ang="0">
                  <a:pos x="34" y="24"/>
                </a:cxn>
                <a:cxn ang="0">
                  <a:pos x="34" y="24"/>
                </a:cxn>
              </a:cxnLst>
              <a:rect l="0" t="0" r="r" b="b"/>
              <a:pathLst>
                <a:path w="46" h="44">
                  <a:moveTo>
                    <a:pt x="34" y="24"/>
                  </a:moveTo>
                  <a:lnTo>
                    <a:pt x="24" y="24"/>
                  </a:lnTo>
                  <a:lnTo>
                    <a:pt x="24" y="24"/>
                  </a:lnTo>
                  <a:lnTo>
                    <a:pt x="24" y="0"/>
                  </a:lnTo>
                  <a:lnTo>
                    <a:pt x="24" y="0"/>
                  </a:lnTo>
                  <a:lnTo>
                    <a:pt x="10" y="0"/>
                  </a:lnTo>
                  <a:lnTo>
                    <a:pt x="10" y="0"/>
                  </a:lnTo>
                  <a:lnTo>
                    <a:pt x="10" y="24"/>
                  </a:lnTo>
                  <a:lnTo>
                    <a:pt x="0" y="24"/>
                  </a:lnTo>
                  <a:lnTo>
                    <a:pt x="0" y="24"/>
                  </a:lnTo>
                  <a:lnTo>
                    <a:pt x="0" y="44"/>
                  </a:lnTo>
                  <a:lnTo>
                    <a:pt x="0" y="44"/>
                  </a:lnTo>
                  <a:lnTo>
                    <a:pt x="12" y="44"/>
                  </a:lnTo>
                  <a:lnTo>
                    <a:pt x="12" y="44"/>
                  </a:lnTo>
                  <a:lnTo>
                    <a:pt x="12" y="24"/>
                  </a:lnTo>
                  <a:lnTo>
                    <a:pt x="22" y="24"/>
                  </a:lnTo>
                  <a:lnTo>
                    <a:pt x="22" y="24"/>
                  </a:lnTo>
                  <a:lnTo>
                    <a:pt x="22" y="44"/>
                  </a:lnTo>
                  <a:lnTo>
                    <a:pt x="22" y="44"/>
                  </a:lnTo>
                  <a:lnTo>
                    <a:pt x="34" y="44"/>
                  </a:lnTo>
                  <a:lnTo>
                    <a:pt x="34" y="44"/>
                  </a:lnTo>
                  <a:lnTo>
                    <a:pt x="34" y="24"/>
                  </a:lnTo>
                  <a:lnTo>
                    <a:pt x="46" y="24"/>
                  </a:lnTo>
                  <a:lnTo>
                    <a:pt x="46" y="24"/>
                  </a:lnTo>
                  <a:lnTo>
                    <a:pt x="46" y="0"/>
                  </a:lnTo>
                  <a:lnTo>
                    <a:pt x="46" y="0"/>
                  </a:lnTo>
                  <a:lnTo>
                    <a:pt x="34" y="0"/>
                  </a:lnTo>
                  <a:lnTo>
                    <a:pt x="34" y="0"/>
                  </a:lnTo>
                  <a:lnTo>
                    <a:pt x="34" y="24"/>
                  </a:lnTo>
                  <a:lnTo>
                    <a:pt x="34"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7" name="Freeform 1068"/>
            <p:cNvSpPr>
              <a:spLocks/>
            </p:cNvSpPr>
            <p:nvPr/>
          </p:nvSpPr>
          <p:spPr bwMode="auto">
            <a:xfrm>
              <a:off x="8605838" y="-1776413"/>
              <a:ext cx="19050" cy="38100"/>
            </a:xfrm>
            <a:custGeom>
              <a:avLst/>
              <a:gdLst/>
              <a:ahLst/>
              <a:cxnLst>
                <a:cxn ang="0">
                  <a:pos x="12" y="0"/>
                </a:cxn>
                <a:cxn ang="0">
                  <a:pos x="12" y="0"/>
                </a:cxn>
                <a:cxn ang="0">
                  <a:pos x="0" y="0"/>
                </a:cxn>
                <a:cxn ang="0">
                  <a:pos x="0" y="0"/>
                </a:cxn>
                <a:cxn ang="0">
                  <a:pos x="0" y="24"/>
                </a:cxn>
                <a:cxn ang="0">
                  <a:pos x="0" y="24"/>
                </a:cxn>
                <a:cxn ang="0">
                  <a:pos x="12" y="24"/>
                </a:cxn>
                <a:cxn ang="0">
                  <a:pos x="12" y="24"/>
                </a:cxn>
                <a:cxn ang="0">
                  <a:pos x="12" y="0"/>
                </a:cxn>
                <a:cxn ang="0">
                  <a:pos x="12" y="0"/>
                </a:cxn>
              </a:cxnLst>
              <a:rect l="0" t="0" r="r" b="b"/>
              <a:pathLst>
                <a:path w="12" h="24">
                  <a:moveTo>
                    <a:pt x="12" y="0"/>
                  </a:moveTo>
                  <a:lnTo>
                    <a:pt x="12" y="0"/>
                  </a:lnTo>
                  <a:lnTo>
                    <a:pt x="0" y="0"/>
                  </a:lnTo>
                  <a:lnTo>
                    <a:pt x="0" y="0"/>
                  </a:lnTo>
                  <a:lnTo>
                    <a:pt x="0" y="24"/>
                  </a:lnTo>
                  <a:lnTo>
                    <a:pt x="0" y="24"/>
                  </a:lnTo>
                  <a:lnTo>
                    <a:pt x="12" y="24"/>
                  </a:lnTo>
                  <a:lnTo>
                    <a:pt x="12" y="24"/>
                  </a:lnTo>
                  <a:lnTo>
                    <a:pt x="12" y="0"/>
                  </a:lnTo>
                  <a:lnTo>
                    <a:pt x="12" y="0"/>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8" name="Freeform 1069"/>
            <p:cNvSpPr>
              <a:spLocks/>
            </p:cNvSpPr>
            <p:nvPr/>
          </p:nvSpPr>
          <p:spPr bwMode="auto">
            <a:xfrm>
              <a:off x="8716963" y="-1776413"/>
              <a:ext cx="19050" cy="38100"/>
            </a:xfrm>
            <a:custGeom>
              <a:avLst/>
              <a:gdLst/>
              <a:ahLst/>
              <a:cxnLst>
                <a:cxn ang="0">
                  <a:pos x="0" y="24"/>
                </a:cxn>
                <a:cxn ang="0">
                  <a:pos x="0" y="24"/>
                </a:cxn>
                <a:cxn ang="0">
                  <a:pos x="12" y="24"/>
                </a:cxn>
                <a:cxn ang="0">
                  <a:pos x="12" y="24"/>
                </a:cxn>
                <a:cxn ang="0">
                  <a:pos x="12" y="0"/>
                </a:cxn>
                <a:cxn ang="0">
                  <a:pos x="12" y="0"/>
                </a:cxn>
                <a:cxn ang="0">
                  <a:pos x="0" y="0"/>
                </a:cxn>
                <a:cxn ang="0">
                  <a:pos x="0" y="0"/>
                </a:cxn>
                <a:cxn ang="0">
                  <a:pos x="0" y="24"/>
                </a:cxn>
                <a:cxn ang="0">
                  <a:pos x="0" y="24"/>
                </a:cxn>
              </a:cxnLst>
              <a:rect l="0" t="0" r="r" b="b"/>
              <a:pathLst>
                <a:path w="12" h="24">
                  <a:moveTo>
                    <a:pt x="0" y="24"/>
                  </a:moveTo>
                  <a:lnTo>
                    <a:pt x="0" y="24"/>
                  </a:lnTo>
                  <a:lnTo>
                    <a:pt x="12" y="24"/>
                  </a:lnTo>
                  <a:lnTo>
                    <a:pt x="12" y="24"/>
                  </a:lnTo>
                  <a:lnTo>
                    <a:pt x="12" y="0"/>
                  </a:lnTo>
                  <a:lnTo>
                    <a:pt x="12" y="0"/>
                  </a:lnTo>
                  <a:lnTo>
                    <a:pt x="0" y="0"/>
                  </a:lnTo>
                  <a:lnTo>
                    <a:pt x="0" y="0"/>
                  </a:lnTo>
                  <a:lnTo>
                    <a:pt x="0" y="24"/>
                  </a:lnTo>
                  <a:lnTo>
                    <a:pt x="0" y="2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19" name="Freeform 1070"/>
            <p:cNvSpPr>
              <a:spLocks/>
            </p:cNvSpPr>
            <p:nvPr/>
          </p:nvSpPr>
          <p:spPr bwMode="auto">
            <a:xfrm>
              <a:off x="87518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20" name="Freeform 1071"/>
            <p:cNvSpPr>
              <a:spLocks/>
            </p:cNvSpPr>
            <p:nvPr/>
          </p:nvSpPr>
          <p:spPr bwMode="auto">
            <a:xfrm>
              <a:off x="87899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21" name="Freeform 1072"/>
            <p:cNvSpPr>
              <a:spLocks/>
            </p:cNvSpPr>
            <p:nvPr/>
          </p:nvSpPr>
          <p:spPr bwMode="auto">
            <a:xfrm>
              <a:off x="8828088" y="-1776413"/>
              <a:ext cx="19050" cy="69850"/>
            </a:xfrm>
            <a:custGeom>
              <a:avLst/>
              <a:gdLst/>
              <a:ahLst/>
              <a:cxnLst>
                <a:cxn ang="0">
                  <a:pos x="0" y="44"/>
                </a:cxn>
                <a:cxn ang="0">
                  <a:pos x="0" y="44"/>
                </a:cxn>
                <a:cxn ang="0">
                  <a:pos x="12" y="44"/>
                </a:cxn>
                <a:cxn ang="0">
                  <a:pos x="12" y="44"/>
                </a:cxn>
                <a:cxn ang="0">
                  <a:pos x="12" y="0"/>
                </a:cxn>
                <a:cxn ang="0">
                  <a:pos x="12" y="0"/>
                </a:cxn>
                <a:cxn ang="0">
                  <a:pos x="0" y="0"/>
                </a:cxn>
                <a:cxn ang="0">
                  <a:pos x="0" y="0"/>
                </a:cxn>
                <a:cxn ang="0">
                  <a:pos x="0" y="44"/>
                </a:cxn>
                <a:cxn ang="0">
                  <a:pos x="0" y="44"/>
                </a:cxn>
              </a:cxnLst>
              <a:rect l="0" t="0" r="r" b="b"/>
              <a:pathLst>
                <a:path w="12" h="44">
                  <a:moveTo>
                    <a:pt x="0" y="44"/>
                  </a:moveTo>
                  <a:lnTo>
                    <a:pt x="0" y="44"/>
                  </a:lnTo>
                  <a:lnTo>
                    <a:pt x="12" y="44"/>
                  </a:lnTo>
                  <a:lnTo>
                    <a:pt x="12" y="44"/>
                  </a:lnTo>
                  <a:lnTo>
                    <a:pt x="12" y="0"/>
                  </a:lnTo>
                  <a:lnTo>
                    <a:pt x="12" y="0"/>
                  </a:lnTo>
                  <a:lnTo>
                    <a:pt x="0" y="0"/>
                  </a:lnTo>
                  <a:lnTo>
                    <a:pt x="0" y="0"/>
                  </a:lnTo>
                  <a:lnTo>
                    <a:pt x="0" y="44"/>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22" name="Freeform 1073"/>
            <p:cNvSpPr>
              <a:spLocks/>
            </p:cNvSpPr>
            <p:nvPr/>
          </p:nvSpPr>
          <p:spPr bwMode="auto">
            <a:xfrm>
              <a:off x="8863013" y="-1776413"/>
              <a:ext cx="57150" cy="69850"/>
            </a:xfrm>
            <a:custGeom>
              <a:avLst/>
              <a:gdLst/>
              <a:ahLst/>
              <a:cxnLst>
                <a:cxn ang="0">
                  <a:pos x="0" y="44"/>
                </a:cxn>
                <a:cxn ang="0">
                  <a:pos x="0" y="44"/>
                </a:cxn>
                <a:cxn ang="0">
                  <a:pos x="12" y="44"/>
                </a:cxn>
                <a:cxn ang="0">
                  <a:pos x="12" y="24"/>
                </a:cxn>
                <a:cxn ang="0">
                  <a:pos x="24" y="24"/>
                </a:cxn>
                <a:cxn ang="0">
                  <a:pos x="24" y="42"/>
                </a:cxn>
                <a:cxn ang="0">
                  <a:pos x="36" y="42"/>
                </a:cxn>
                <a:cxn ang="0">
                  <a:pos x="36" y="0"/>
                </a:cxn>
                <a:cxn ang="0">
                  <a:pos x="36" y="0"/>
                </a:cxn>
                <a:cxn ang="0">
                  <a:pos x="0" y="0"/>
                </a:cxn>
                <a:cxn ang="0">
                  <a:pos x="0" y="44"/>
                </a:cxn>
              </a:cxnLst>
              <a:rect l="0" t="0" r="r" b="b"/>
              <a:pathLst>
                <a:path w="36" h="44">
                  <a:moveTo>
                    <a:pt x="0" y="44"/>
                  </a:moveTo>
                  <a:lnTo>
                    <a:pt x="0" y="44"/>
                  </a:lnTo>
                  <a:lnTo>
                    <a:pt x="12" y="44"/>
                  </a:lnTo>
                  <a:lnTo>
                    <a:pt x="12" y="24"/>
                  </a:lnTo>
                  <a:lnTo>
                    <a:pt x="24" y="24"/>
                  </a:lnTo>
                  <a:lnTo>
                    <a:pt x="24" y="42"/>
                  </a:lnTo>
                  <a:lnTo>
                    <a:pt x="36" y="42"/>
                  </a:lnTo>
                  <a:lnTo>
                    <a:pt x="36" y="0"/>
                  </a:lnTo>
                  <a:lnTo>
                    <a:pt x="36" y="0"/>
                  </a:lnTo>
                  <a:lnTo>
                    <a:pt x="0" y="0"/>
                  </a:lnTo>
                  <a:lnTo>
                    <a:pt x="0" y="44"/>
                  </a:lnTo>
                  <a:close/>
                </a:path>
              </a:pathLst>
            </a:custGeom>
            <a:solidFill>
              <a:srgbClr val="FFFFFF"/>
            </a:solidFill>
            <a:ln w="9525">
              <a:noFill/>
              <a:round/>
              <a:headEnd/>
              <a:tailEnd/>
            </a:ln>
          </p:spPr>
          <p:txBody>
            <a:bodyPr/>
            <a:lstStyle/>
            <a:p>
              <a:pPr>
                <a:defRPr/>
              </a:pPr>
              <a:endParaRPr lang="da-DK">
                <a:ea typeface="ＭＳ Ｐゴシック" pitchFamily="-97" charset="-128"/>
              </a:endParaRPr>
            </a:p>
          </p:txBody>
        </p:sp>
        <p:sp>
          <p:nvSpPr>
            <p:cNvPr id="423" name="Freeform 1075"/>
            <p:cNvSpPr>
              <a:spLocks/>
            </p:cNvSpPr>
            <p:nvPr/>
          </p:nvSpPr>
          <p:spPr bwMode="auto">
            <a:xfrm>
              <a:off x="8285163" y="-3697288"/>
              <a:ext cx="2419350" cy="1654175"/>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0">
              <a:blip r:embed="rId6"/>
              <a:srcRect/>
              <a:stretch>
                <a:fillRect/>
              </a:stretch>
            </a:blipFill>
            <a:ln w="12700">
              <a:solidFill>
                <a:schemeClr val="accent1">
                  <a:lumMod val="10000"/>
                </a:schemeClr>
              </a:solidFill>
              <a:round/>
              <a:headEnd/>
              <a:tailEnd/>
            </a:ln>
            <a:effectLst/>
          </p:spPr>
          <p:txBody>
            <a:bodyPr wrap="none" anchor="ctr"/>
            <a:lstStyle/>
            <a:p>
              <a:pPr>
                <a:defRPr/>
              </a:pPr>
              <a:endParaRPr lang="da-DK">
                <a:latin typeface="Arial" pitchFamily="34" charset="0"/>
                <a:ea typeface="ＭＳ Ｐゴシック" pitchFamily="-97" charset="-128"/>
              </a:endParaRPr>
            </a:p>
          </p:txBody>
        </p:sp>
      </p:grpSp>
      <p:pic>
        <p:nvPicPr>
          <p:cNvPr id="424" name="Picture 5" descr="C:\Users\bwillett\AppData\Local\Microsoft\Windows\Temporary Internet Files\Content.IE5\1QD50REQ\MP90044244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4087" y="1828231"/>
            <a:ext cx="1480148" cy="958874"/>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4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15496" y="5537451"/>
            <a:ext cx="1476594" cy="963383"/>
          </a:xfrm>
          <a:prstGeom prst="rect">
            <a:avLst/>
          </a:prstGeom>
        </p:spPr>
      </p:pic>
      <p:pic>
        <p:nvPicPr>
          <p:cNvPr id="426" name="Picture 4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4075" y="5527858"/>
            <a:ext cx="1477360" cy="1108020"/>
          </a:xfrm>
          <a:prstGeom prst="rect">
            <a:avLst/>
          </a:prstGeom>
        </p:spPr>
      </p:pic>
    </p:spTree>
    <p:extLst>
      <p:ext uri="{BB962C8B-B14F-4D97-AF65-F5344CB8AC3E}">
        <p14:creationId xmlns:p14="http://schemas.microsoft.com/office/powerpoint/2010/main" val="4267930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28600" y="2057400"/>
            <a:ext cx="8801100" cy="41021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US" baseline="0" dirty="0"/>
          </a:p>
        </p:txBody>
      </p:sp>
      <p:sp>
        <p:nvSpPr>
          <p:cNvPr id="235523" name="Rectangle 3"/>
          <p:cNvSpPr>
            <a:spLocks noChangeArrowheads="1"/>
          </p:cNvSpPr>
          <p:nvPr/>
        </p:nvSpPr>
        <p:spPr bwMode="auto">
          <a:xfrm>
            <a:off x="228600" y="685800"/>
            <a:ext cx="88392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3552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Rectangle 5"/>
          <p:cNvSpPr>
            <a:spLocks noGrp="1" noChangeArrowheads="1"/>
          </p:cNvSpPr>
          <p:nvPr>
            <p:ph type="title"/>
          </p:nvPr>
        </p:nvSpPr>
        <p:spPr>
          <a:xfrm>
            <a:off x="457200" y="1308100"/>
            <a:ext cx="6645263" cy="685800"/>
          </a:xfrm>
          <a:noFill/>
          <a:ln/>
        </p:spPr>
        <p:txBody>
          <a:bodyPr anchor="t"/>
          <a:lstStyle/>
          <a:p>
            <a:pPr algn="l"/>
            <a:r>
              <a:rPr lang="en-US" sz="3000" dirty="0" smtClean="0">
                <a:solidFill>
                  <a:schemeClr val="bg1"/>
                </a:solidFill>
                <a:latin typeface="Century Gothic" pitchFamily="34" charset="0"/>
              </a:rPr>
              <a:t>Recommendations</a:t>
            </a:r>
            <a:endParaRPr lang="en-US" sz="3000" dirty="0">
              <a:solidFill>
                <a:schemeClr val="bg1"/>
              </a:solidFill>
              <a:latin typeface="Century Gothic" pitchFamily="34" charset="0"/>
            </a:endParaRPr>
          </a:p>
        </p:txBody>
      </p:sp>
      <p:sp>
        <p:nvSpPr>
          <p:cNvPr id="235526" name="Rectangle 6"/>
          <p:cNvSpPr>
            <a:spLocks noChangeArrowheads="1"/>
          </p:cNvSpPr>
          <p:nvPr/>
        </p:nvSpPr>
        <p:spPr bwMode="auto">
          <a:xfrm>
            <a:off x="457200" y="914400"/>
            <a:ext cx="664526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smtClean="0">
                <a:solidFill>
                  <a:srgbClr val="E9E5CA"/>
                </a:solidFill>
              </a:rPr>
              <a:t>Mission Metrics:  Capturing Mission-Level Results</a:t>
            </a:r>
            <a:endParaRPr lang="en-US" sz="2000" b="0" baseline="0" dirty="0">
              <a:solidFill>
                <a:srgbClr val="E9E5CA"/>
              </a:solidFill>
            </a:endParaRPr>
          </a:p>
        </p:txBody>
      </p:sp>
      <p:sp>
        <p:nvSpPr>
          <p:cNvPr id="2" name="TextBox 1"/>
          <p:cNvSpPr txBox="1"/>
          <p:nvPr/>
        </p:nvSpPr>
        <p:spPr>
          <a:xfrm>
            <a:off x="423333" y="2364621"/>
            <a:ext cx="4986867" cy="4262705"/>
          </a:xfrm>
          <a:prstGeom prst="rect">
            <a:avLst/>
          </a:prstGeom>
          <a:noFill/>
        </p:spPr>
        <p:txBody>
          <a:bodyPr wrap="square" rtlCol="0">
            <a:spAutoFit/>
          </a:bodyPr>
          <a:lstStyle/>
          <a:p>
            <a:pPr marL="457200" indent="-457200">
              <a:buFont typeface="+mj-lt"/>
              <a:buAutoNum type="arabicPeriod"/>
            </a:pPr>
            <a:r>
              <a:rPr lang="en-US" sz="1800" b="0" baseline="0" dirty="0" smtClean="0"/>
              <a:t>Start with a genuine interest in internal learning</a:t>
            </a:r>
          </a:p>
          <a:p>
            <a:pPr marL="457200" indent="-457200">
              <a:buFont typeface="+mj-lt"/>
              <a:buAutoNum type="arabicPeriod"/>
            </a:pPr>
            <a:r>
              <a:rPr lang="en-US" sz="1800" b="0" baseline="0" dirty="0" smtClean="0"/>
              <a:t>Get wide involvement – </a:t>
            </a:r>
            <a:r>
              <a:rPr lang="en-US" sz="1800" b="0" i="1" baseline="0" dirty="0" smtClean="0"/>
              <a:t>take the time - </a:t>
            </a:r>
            <a:r>
              <a:rPr lang="en-US" sz="1800" b="0" baseline="0" dirty="0" smtClean="0"/>
              <a:t>incremental</a:t>
            </a:r>
          </a:p>
          <a:p>
            <a:pPr marL="457200" indent="-457200">
              <a:buFont typeface="+mj-lt"/>
              <a:buAutoNum type="arabicPeriod"/>
            </a:pPr>
            <a:r>
              <a:rPr lang="en-US" sz="1800" b="0" baseline="0" dirty="0" smtClean="0"/>
              <a:t>Focus on </a:t>
            </a:r>
            <a:r>
              <a:rPr lang="en-US" sz="1800" b="0" i="1" baseline="0" dirty="0" smtClean="0"/>
              <a:t>use</a:t>
            </a:r>
            <a:r>
              <a:rPr lang="en-US" sz="1800" b="0" baseline="0" dirty="0" smtClean="0"/>
              <a:t> – but consider different stakeholders (HQ vs field vs external)</a:t>
            </a:r>
          </a:p>
          <a:p>
            <a:pPr marL="457200" indent="-457200">
              <a:buFont typeface="+mj-lt"/>
              <a:buAutoNum type="arabicPeriod"/>
            </a:pPr>
            <a:r>
              <a:rPr lang="en-US" sz="1800" b="0" baseline="0" dirty="0" smtClean="0"/>
              <a:t>Use ‘mandate’ to compel, but only in the short-tem – connect to real use as soon as you can</a:t>
            </a:r>
          </a:p>
          <a:p>
            <a:pPr marL="457200" indent="-457200">
              <a:buFont typeface="+mj-lt"/>
              <a:buAutoNum type="arabicPeriod"/>
            </a:pPr>
            <a:r>
              <a:rPr lang="en-US" sz="1800" b="0" baseline="0" dirty="0" smtClean="0"/>
              <a:t>Be prepared to be uncomfortable! </a:t>
            </a:r>
          </a:p>
          <a:p>
            <a:pPr marL="457200" indent="-457200">
              <a:buFont typeface="+mj-lt"/>
              <a:buAutoNum type="arabicPeriod"/>
            </a:pPr>
            <a:endParaRPr lang="en-US" sz="1800" b="0" baseline="0" dirty="0" smtClean="0"/>
          </a:p>
          <a:p>
            <a:pPr marL="457200" indent="-457200">
              <a:buFont typeface="+mj-lt"/>
              <a:buAutoNum type="arabicPeriod"/>
            </a:pPr>
            <a:endParaRPr lang="en-US" sz="1800" b="0" baseline="0" dirty="0" smtClean="0"/>
          </a:p>
        </p:txBody>
      </p:sp>
      <p:pic>
        <p:nvPicPr>
          <p:cNvPr id="10" name="Picture 2" descr="iraq-201008-ealsudani-0006a"/>
          <p:cNvPicPr>
            <a:picLocks noChangeAspect="1" noChangeArrowheads="1"/>
          </p:cNvPicPr>
          <p:nvPr/>
        </p:nvPicPr>
        <p:blipFill rotWithShape="1">
          <a:blip r:embed="rId4">
            <a:extLst>
              <a:ext uri="{28A0092B-C50C-407E-A947-70E740481C1C}">
                <a14:useLocalDpi xmlns:a14="http://schemas.microsoft.com/office/drawing/2010/main" val="0"/>
              </a:ext>
            </a:extLst>
          </a:blip>
          <a:srcRect l="10864"/>
          <a:stretch/>
        </p:blipFill>
        <p:spPr bwMode="auto">
          <a:xfrm>
            <a:off x="5562600" y="2809885"/>
            <a:ext cx="3329709" cy="2728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1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76200"/>
            <a:ext cx="10515600" cy="7175769"/>
          </a:xfrm>
        </p:spPr>
      </p:pic>
    </p:spTree>
    <p:extLst>
      <p:ext uri="{BB962C8B-B14F-4D97-AF65-F5344CB8AC3E}">
        <p14:creationId xmlns:p14="http://schemas.microsoft.com/office/powerpoint/2010/main" val="1458110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52400" y="2171700"/>
            <a:ext cx="8877300" cy="39878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US" baseline="0" dirty="0"/>
          </a:p>
        </p:txBody>
      </p:sp>
      <p:sp>
        <p:nvSpPr>
          <p:cNvPr id="235523" name="Rectangle 3"/>
          <p:cNvSpPr>
            <a:spLocks noChangeArrowheads="1"/>
          </p:cNvSpPr>
          <p:nvPr/>
        </p:nvSpPr>
        <p:spPr bwMode="auto">
          <a:xfrm>
            <a:off x="149185" y="685800"/>
            <a:ext cx="8880515"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3552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Rectangle 5"/>
          <p:cNvSpPr>
            <a:spLocks noGrp="1" noChangeArrowheads="1"/>
          </p:cNvSpPr>
          <p:nvPr>
            <p:ph type="title"/>
          </p:nvPr>
        </p:nvSpPr>
        <p:spPr>
          <a:xfrm>
            <a:off x="304800" y="1308100"/>
            <a:ext cx="7086600" cy="685800"/>
          </a:xfrm>
          <a:noFill/>
          <a:ln/>
        </p:spPr>
        <p:txBody>
          <a:bodyPr anchor="t"/>
          <a:lstStyle/>
          <a:p>
            <a:pPr algn="l"/>
            <a:r>
              <a:rPr lang="en-US" sz="3000" dirty="0" smtClean="0">
                <a:solidFill>
                  <a:schemeClr val="bg1"/>
                </a:solidFill>
                <a:latin typeface="Century Gothic" pitchFamily="34" charset="0"/>
              </a:rPr>
              <a:t>Contact Information</a:t>
            </a:r>
            <a:endParaRPr lang="en-US" sz="3000" dirty="0">
              <a:solidFill>
                <a:schemeClr val="bg1"/>
              </a:solidFill>
              <a:latin typeface="Century Gothic" pitchFamily="34" charset="0"/>
            </a:endParaRPr>
          </a:p>
        </p:txBody>
      </p:sp>
      <p:sp>
        <p:nvSpPr>
          <p:cNvPr id="235526" name="Rectangle 6"/>
          <p:cNvSpPr>
            <a:spLocks noChangeArrowheads="1"/>
          </p:cNvSpPr>
          <p:nvPr/>
        </p:nvSpPr>
        <p:spPr bwMode="auto">
          <a:xfrm>
            <a:off x="3048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smtClean="0">
                <a:solidFill>
                  <a:srgbClr val="E9E5CA"/>
                </a:solidFill>
              </a:rPr>
              <a:t>Mission Metrics:  Capturing Mission-Level Results</a:t>
            </a:r>
            <a:endParaRPr lang="en-US" sz="2000" b="0" baseline="0" dirty="0">
              <a:solidFill>
                <a:srgbClr val="E9E5CA"/>
              </a:solidFill>
            </a:endParaRPr>
          </a:p>
        </p:txBody>
      </p:sp>
      <p:sp>
        <p:nvSpPr>
          <p:cNvPr id="2" name="TextBox 1"/>
          <p:cNvSpPr txBox="1"/>
          <p:nvPr/>
        </p:nvSpPr>
        <p:spPr>
          <a:xfrm>
            <a:off x="457200" y="2364621"/>
            <a:ext cx="5334000" cy="1992853"/>
          </a:xfrm>
          <a:prstGeom prst="rect">
            <a:avLst/>
          </a:prstGeom>
          <a:noFill/>
        </p:spPr>
        <p:txBody>
          <a:bodyPr wrap="square" rtlCol="0">
            <a:spAutoFit/>
          </a:bodyPr>
          <a:lstStyle/>
          <a:p>
            <a:r>
              <a:rPr lang="en-US" sz="3600" dirty="0"/>
              <a:t>Barbara </a:t>
            </a:r>
            <a:r>
              <a:rPr lang="en-US" sz="3600" dirty="0" smtClean="0"/>
              <a:t>Willett</a:t>
            </a:r>
            <a:endParaRPr lang="en-US" sz="3600" dirty="0"/>
          </a:p>
          <a:p>
            <a:pPr marL="0" indent="0">
              <a:buNone/>
            </a:pPr>
            <a:r>
              <a:rPr lang="en-US" sz="3600" dirty="0"/>
              <a:t>    </a:t>
            </a:r>
            <a:r>
              <a:rPr lang="en-US" sz="3600" dirty="0">
                <a:hlinkClick r:id="rId4"/>
              </a:rPr>
              <a:t>bwillett@mercycorps.org</a:t>
            </a:r>
            <a:endParaRPr lang="en-US" sz="3600" dirty="0"/>
          </a:p>
          <a:p>
            <a:r>
              <a:rPr lang="en-US" sz="3600" dirty="0"/>
              <a:t>Gretchen </a:t>
            </a:r>
            <a:r>
              <a:rPr lang="en-US" sz="3600" dirty="0" smtClean="0"/>
              <a:t>Shanks</a:t>
            </a:r>
            <a:endParaRPr lang="en-US" sz="3600" dirty="0"/>
          </a:p>
          <a:p>
            <a:pPr marL="0" indent="0">
              <a:buNone/>
            </a:pPr>
            <a:r>
              <a:rPr lang="en-US" sz="3600" dirty="0"/>
              <a:t>    </a:t>
            </a:r>
            <a:r>
              <a:rPr lang="en-US" sz="3600" dirty="0">
                <a:hlinkClick r:id="rId5"/>
              </a:rPr>
              <a:t>gshanks@mercycorps.org</a:t>
            </a:r>
            <a:endParaRPr lang="en-US" sz="3600" dirty="0"/>
          </a:p>
        </p:txBody>
      </p:sp>
    </p:spTree>
    <p:extLst>
      <p:ext uri="{BB962C8B-B14F-4D97-AF65-F5344CB8AC3E}">
        <p14:creationId xmlns:p14="http://schemas.microsoft.com/office/powerpoint/2010/main" val="3460961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52400" y="2171700"/>
            <a:ext cx="8877300" cy="39878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US" baseline="0" dirty="0"/>
          </a:p>
        </p:txBody>
      </p:sp>
      <p:sp>
        <p:nvSpPr>
          <p:cNvPr id="235523" name="Rectangle 3"/>
          <p:cNvSpPr>
            <a:spLocks noChangeArrowheads="1"/>
          </p:cNvSpPr>
          <p:nvPr/>
        </p:nvSpPr>
        <p:spPr bwMode="auto">
          <a:xfrm>
            <a:off x="149185" y="685800"/>
            <a:ext cx="8880515"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3552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Rectangle 5"/>
          <p:cNvSpPr>
            <a:spLocks noGrp="1" noChangeArrowheads="1"/>
          </p:cNvSpPr>
          <p:nvPr>
            <p:ph type="title"/>
          </p:nvPr>
        </p:nvSpPr>
        <p:spPr>
          <a:xfrm>
            <a:off x="304800" y="1308100"/>
            <a:ext cx="7086600" cy="685800"/>
          </a:xfrm>
          <a:noFill/>
          <a:ln/>
        </p:spPr>
        <p:txBody>
          <a:bodyPr anchor="t"/>
          <a:lstStyle/>
          <a:p>
            <a:pPr algn="l"/>
            <a:r>
              <a:rPr lang="en-US" sz="3000" dirty="0" smtClean="0">
                <a:solidFill>
                  <a:schemeClr val="bg1"/>
                </a:solidFill>
                <a:latin typeface="Century Gothic" pitchFamily="34" charset="0"/>
              </a:rPr>
              <a:t>Program Overview</a:t>
            </a:r>
            <a:endParaRPr lang="en-US" sz="3000" dirty="0">
              <a:solidFill>
                <a:schemeClr val="bg1"/>
              </a:solidFill>
              <a:latin typeface="Century Gothic" pitchFamily="34" charset="0"/>
            </a:endParaRPr>
          </a:p>
        </p:txBody>
      </p:sp>
      <p:sp>
        <p:nvSpPr>
          <p:cNvPr id="235526" name="Rectangle 6"/>
          <p:cNvSpPr>
            <a:spLocks noChangeArrowheads="1"/>
          </p:cNvSpPr>
          <p:nvPr/>
        </p:nvSpPr>
        <p:spPr bwMode="auto">
          <a:xfrm>
            <a:off x="3048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smtClean="0">
                <a:solidFill>
                  <a:srgbClr val="E9E5CA"/>
                </a:solidFill>
              </a:rPr>
              <a:t>Iraq Conflict Management &amp; Governance</a:t>
            </a:r>
            <a:endParaRPr lang="en-US" sz="2000" b="0" baseline="0" dirty="0">
              <a:solidFill>
                <a:srgbClr val="E9E5CA"/>
              </a:solidFill>
            </a:endParaRPr>
          </a:p>
        </p:txBody>
      </p:sp>
      <p:sp>
        <p:nvSpPr>
          <p:cNvPr id="2" name="TextBox 1"/>
          <p:cNvSpPr txBox="1"/>
          <p:nvPr/>
        </p:nvSpPr>
        <p:spPr>
          <a:xfrm>
            <a:off x="457200" y="2339221"/>
            <a:ext cx="4267200" cy="3285515"/>
          </a:xfrm>
          <a:prstGeom prst="rect">
            <a:avLst/>
          </a:prstGeom>
          <a:noFill/>
        </p:spPr>
        <p:txBody>
          <a:bodyPr wrap="square" rtlCol="0">
            <a:spAutoFit/>
          </a:bodyPr>
          <a:lstStyle/>
          <a:p>
            <a:pPr marL="285750" indent="-285750"/>
            <a:r>
              <a:rPr lang="en-US" sz="1800" baseline="0" dirty="0" smtClean="0"/>
              <a:t>Nationwide network of 87 Iraqi leaders at the provincial level.</a:t>
            </a:r>
          </a:p>
          <a:p>
            <a:pPr marL="285750" indent="-285750"/>
            <a:r>
              <a:rPr lang="en-US" sz="1800" baseline="0" dirty="0" smtClean="0"/>
              <a:t>Highly diverse membership that crossed major ethnic, sectarian, regional, and political lines of division.</a:t>
            </a:r>
          </a:p>
          <a:p>
            <a:pPr marL="285750" indent="-285750"/>
            <a:r>
              <a:rPr lang="en-US" sz="1800" baseline="0" dirty="0" smtClean="0"/>
              <a:t>Interest-based negotiation training.</a:t>
            </a:r>
          </a:p>
          <a:p>
            <a:pPr marL="285750" indent="-285750"/>
            <a:r>
              <a:rPr lang="en-US" sz="1800" baseline="0" dirty="0" smtClean="0"/>
              <a:t>Network members resolved over 130 complex disputes</a:t>
            </a:r>
            <a:endParaRPr lang="en-US" sz="1800" baseline="0" dirty="0"/>
          </a:p>
        </p:txBody>
      </p:sp>
      <p:pic>
        <p:nvPicPr>
          <p:cNvPr id="9"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85800"/>
            <a:ext cx="9144000" cy="8534400"/>
          </a:xfrm>
        </p:spPr>
      </p:pic>
      <p:sp>
        <p:nvSpPr>
          <p:cNvPr id="10" name="Title 1"/>
          <p:cNvSpPr txBox="1">
            <a:spLocks/>
          </p:cNvSpPr>
          <p:nvPr/>
        </p:nvSpPr>
        <p:spPr bwMode="auto">
          <a:xfrm>
            <a:off x="149185" y="228600"/>
            <a:ext cx="868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a:lstStyle>
          <a:p>
            <a:pPr>
              <a:buNone/>
            </a:pPr>
            <a:r>
              <a:rPr lang="en-US" sz="8000" dirty="0" smtClean="0">
                <a:solidFill>
                  <a:schemeClr val="accent1">
                    <a:lumMod val="20000"/>
                    <a:lumOff val="80000"/>
                  </a:schemeClr>
                </a:solidFill>
                <a:latin typeface="Viner Hand ITC" pitchFamily="66" charset="0"/>
              </a:rPr>
              <a:t>What does it all mean? </a:t>
            </a:r>
            <a:endParaRPr lang="en-US" sz="8000" dirty="0">
              <a:solidFill>
                <a:schemeClr val="accent1">
                  <a:lumMod val="20000"/>
                  <a:lumOff val="80000"/>
                </a:schemeClr>
              </a:solidFill>
              <a:latin typeface="Viner Hand ITC" pitchFamily="66" charset="0"/>
            </a:endParaRPr>
          </a:p>
        </p:txBody>
      </p:sp>
    </p:spTree>
    <p:extLst>
      <p:ext uri="{BB962C8B-B14F-4D97-AF65-F5344CB8AC3E}">
        <p14:creationId xmlns:p14="http://schemas.microsoft.com/office/powerpoint/2010/main" val="9184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943100" y="2171700"/>
            <a:ext cx="7073900" cy="39878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98659" name="Picture 3"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2133600"/>
            <a:ext cx="7077075" cy="4038600"/>
          </a:xfrm>
          <a:prstGeom prst="rect">
            <a:avLst/>
          </a:prstGeom>
          <a:noFill/>
          <a:extLst>
            <a:ext uri="{909E8E84-426E-40DD-AFC4-6F175D3DCCD1}">
              <a14:hiddenFill xmlns:a14="http://schemas.microsoft.com/office/drawing/2010/main">
                <a:solidFill>
                  <a:srgbClr val="FFFFFF">
                    <a:alpha val="73000"/>
                  </a:srgbClr>
                </a:solidFill>
              </a14:hiddenFill>
            </a:ext>
          </a:extLst>
        </p:spPr>
      </p:pic>
      <p:sp>
        <p:nvSpPr>
          <p:cNvPr id="198660" name="Rectangle 4"/>
          <p:cNvSpPr>
            <a:spLocks noChangeArrowheads="1"/>
          </p:cNvSpPr>
          <p:nvPr/>
        </p:nvSpPr>
        <p:spPr bwMode="auto">
          <a:xfrm>
            <a:off x="1935162" y="685800"/>
            <a:ext cx="70866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98663" name="Picture 7" descr="LogoTAG(rg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198677" name="Rectangle 21"/>
          <p:cNvSpPr>
            <a:spLocks noGrp="1" noChangeArrowheads="1"/>
          </p:cNvSpPr>
          <p:nvPr>
            <p:ph type="body" idx="1"/>
          </p:nvPr>
        </p:nvSpPr>
        <p:spPr>
          <a:xfrm>
            <a:off x="2077720" y="2148614"/>
            <a:ext cx="6731000" cy="3490186"/>
          </a:xfrm>
          <a:noFill/>
          <a:ln/>
          <a:extLst>
            <a:ext uri="{91240B29-F687-4F45-9708-019B960494DF}">
              <a14:hiddenLine xmlns:a14="http://schemas.microsoft.com/office/drawing/2010/main" w="9525">
                <a:solidFill>
                  <a:srgbClr val="5A4F73"/>
                </a:solidFill>
                <a:miter lim="800000"/>
                <a:headEnd/>
                <a:tailEnd/>
              </a14:hiddenLine>
            </a:ext>
          </a:extLst>
        </p:spPr>
        <p:txBody>
          <a:bodyPr wrap="square" anchor="ctr">
            <a:spAutoFit/>
          </a:bodyPr>
          <a:lstStyle/>
          <a:p>
            <a:pPr marL="0" indent="0">
              <a:buNone/>
            </a:pPr>
            <a:endParaRPr lang="en-US" sz="2400" dirty="0" smtClean="0"/>
          </a:p>
          <a:p>
            <a:r>
              <a:rPr lang="en-US" sz="2400" dirty="0" smtClean="0"/>
              <a:t>Organizational Learning and Strategy (DM&amp;E)</a:t>
            </a:r>
          </a:p>
          <a:p>
            <a:r>
              <a:rPr lang="en-US" sz="2400" dirty="0" smtClean="0"/>
              <a:t>Set up a Working Group</a:t>
            </a:r>
          </a:p>
          <a:p>
            <a:r>
              <a:rPr lang="en-US" sz="2400" dirty="0" smtClean="0"/>
              <a:t>Mapped a rough plan - incremental</a:t>
            </a:r>
          </a:p>
          <a:p>
            <a:r>
              <a:rPr lang="en-US" sz="2400" dirty="0" smtClean="0"/>
              <a:t>Consultant</a:t>
            </a:r>
            <a:endParaRPr lang="en-US" sz="2400" dirty="0"/>
          </a:p>
          <a:p>
            <a:r>
              <a:rPr lang="en-US" sz="2400" dirty="0" smtClean="0"/>
              <a:t>Learned from partners/colleagues</a:t>
            </a:r>
            <a:endParaRPr lang="en-US" sz="2400" dirty="0"/>
          </a:p>
          <a:p>
            <a:pPr fontAlgn="auto">
              <a:spcAft>
                <a:spcPts val="0"/>
              </a:spcAft>
              <a:buFont typeface="Arial" pitchFamily="34" charset="0"/>
              <a:buChar char="•"/>
              <a:defRPr/>
            </a:pPr>
            <a:r>
              <a:rPr lang="en-US" sz="2400" kern="1200" dirty="0"/>
              <a:t>Source - Mission</a:t>
            </a:r>
            <a:endParaRPr lang="en-US" sz="2400" dirty="0"/>
          </a:p>
        </p:txBody>
      </p:sp>
      <p:sp>
        <p:nvSpPr>
          <p:cNvPr id="198678" name="Rectangle 22"/>
          <p:cNvSpPr>
            <a:spLocks noChangeArrowheads="1"/>
          </p:cNvSpPr>
          <p:nvPr/>
        </p:nvSpPr>
        <p:spPr bwMode="auto">
          <a:xfrm>
            <a:off x="20574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smtClean="0">
                <a:solidFill>
                  <a:srgbClr val="E9E5CA"/>
                </a:solidFill>
              </a:rPr>
              <a:t>Mission Metrics:   Capturing Mission-Level Results</a:t>
            </a:r>
            <a:endParaRPr lang="en-US" sz="2000" b="0" baseline="0" dirty="0">
              <a:solidFill>
                <a:srgbClr val="E9E5CA"/>
              </a:solidFill>
            </a:endParaRPr>
          </a:p>
        </p:txBody>
      </p:sp>
      <p:pic>
        <p:nvPicPr>
          <p:cNvPr id="11" name="Picture 9" descr="kyrgyzstan-200701-cspurway-0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1676400" cy="5508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a:spLocks noGrp="1" noChangeArrowheads="1"/>
          </p:cNvSpPr>
          <p:nvPr>
            <p:ph type="title"/>
          </p:nvPr>
        </p:nvSpPr>
        <p:spPr>
          <a:xfrm>
            <a:off x="2001982" y="1308100"/>
            <a:ext cx="7086600" cy="685800"/>
          </a:xfrm>
          <a:noFill/>
          <a:ln/>
        </p:spPr>
        <p:txBody>
          <a:bodyPr anchor="t"/>
          <a:lstStyle/>
          <a:p>
            <a:pPr algn="l"/>
            <a:r>
              <a:rPr lang="en-US" sz="3000" dirty="0" smtClean="0">
                <a:solidFill>
                  <a:schemeClr val="bg1"/>
                </a:solidFill>
                <a:latin typeface="Century Gothic" pitchFamily="34" charset="0"/>
              </a:rPr>
              <a:t>How did we start?</a:t>
            </a:r>
            <a:endParaRPr lang="en-US" sz="3000" dirty="0">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677">
                                            <p:txEl>
                                              <p:pRg st="1" end="1"/>
                                            </p:txEl>
                                          </p:spTgt>
                                        </p:tgtEl>
                                        <p:attrNameLst>
                                          <p:attrName>style.visibility</p:attrName>
                                        </p:attrNameLst>
                                      </p:cBhvr>
                                      <p:to>
                                        <p:strVal val="visible"/>
                                      </p:to>
                                    </p:set>
                                    <p:animEffect transition="in" filter="fade">
                                      <p:cBhvr>
                                        <p:cTn id="7" dur="500"/>
                                        <p:tgtEl>
                                          <p:spTgt spid="1986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8677">
                                            <p:txEl>
                                              <p:pRg st="2" end="2"/>
                                            </p:txEl>
                                          </p:spTgt>
                                        </p:tgtEl>
                                        <p:attrNameLst>
                                          <p:attrName>style.visibility</p:attrName>
                                        </p:attrNameLst>
                                      </p:cBhvr>
                                      <p:to>
                                        <p:strVal val="visible"/>
                                      </p:to>
                                    </p:set>
                                    <p:animEffect transition="in" filter="fade">
                                      <p:cBhvr>
                                        <p:cTn id="12" dur="500"/>
                                        <p:tgtEl>
                                          <p:spTgt spid="1986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8677">
                                            <p:txEl>
                                              <p:pRg st="3" end="3"/>
                                            </p:txEl>
                                          </p:spTgt>
                                        </p:tgtEl>
                                        <p:attrNameLst>
                                          <p:attrName>style.visibility</p:attrName>
                                        </p:attrNameLst>
                                      </p:cBhvr>
                                      <p:to>
                                        <p:strVal val="visible"/>
                                      </p:to>
                                    </p:set>
                                    <p:animEffect transition="in" filter="fade">
                                      <p:cBhvr>
                                        <p:cTn id="17" dur="500"/>
                                        <p:tgtEl>
                                          <p:spTgt spid="1986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8677">
                                            <p:txEl>
                                              <p:pRg st="4" end="4"/>
                                            </p:txEl>
                                          </p:spTgt>
                                        </p:tgtEl>
                                        <p:attrNameLst>
                                          <p:attrName>style.visibility</p:attrName>
                                        </p:attrNameLst>
                                      </p:cBhvr>
                                      <p:to>
                                        <p:strVal val="visible"/>
                                      </p:to>
                                    </p:set>
                                    <p:animEffect transition="in" filter="fade">
                                      <p:cBhvr>
                                        <p:cTn id="22" dur="500"/>
                                        <p:tgtEl>
                                          <p:spTgt spid="1986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8677">
                                            <p:txEl>
                                              <p:pRg st="5" end="5"/>
                                            </p:txEl>
                                          </p:spTgt>
                                        </p:tgtEl>
                                        <p:attrNameLst>
                                          <p:attrName>style.visibility</p:attrName>
                                        </p:attrNameLst>
                                      </p:cBhvr>
                                      <p:to>
                                        <p:strVal val="visible"/>
                                      </p:to>
                                    </p:set>
                                    <p:animEffect transition="in" filter="fade">
                                      <p:cBhvr>
                                        <p:cTn id="27" dur="500"/>
                                        <p:tgtEl>
                                          <p:spTgt spid="19867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8677">
                                            <p:txEl>
                                              <p:pRg st="6" end="6"/>
                                            </p:txEl>
                                          </p:spTgt>
                                        </p:tgtEl>
                                        <p:attrNameLst>
                                          <p:attrName>style.visibility</p:attrName>
                                        </p:attrNameLst>
                                      </p:cBhvr>
                                      <p:to>
                                        <p:strVal val="visible"/>
                                      </p:to>
                                    </p:set>
                                    <p:animEffect transition="in" filter="fade">
                                      <p:cBhvr>
                                        <p:cTn id="32" dur="500"/>
                                        <p:tgtEl>
                                          <p:spTgt spid="1986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7" name="Rectangle 7"/>
          <p:cNvSpPr>
            <a:spLocks noChangeArrowheads="1"/>
          </p:cNvSpPr>
          <p:nvPr/>
        </p:nvSpPr>
        <p:spPr bwMode="auto">
          <a:xfrm>
            <a:off x="3962400" y="2133600"/>
            <a:ext cx="4724400" cy="3986213"/>
          </a:xfrm>
          <a:prstGeom prst="rect">
            <a:avLst/>
          </a:prstGeom>
          <a:solidFill>
            <a:srgbClr val="4D4D4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2880" anchor="ctr"/>
          <a:lstStyle/>
          <a:p>
            <a:endParaRPr lang="en-US"/>
          </a:p>
        </p:txBody>
      </p:sp>
      <p:sp>
        <p:nvSpPr>
          <p:cNvPr id="204802" name="Rectangle 2"/>
          <p:cNvSpPr>
            <a:spLocks noChangeArrowheads="1"/>
          </p:cNvSpPr>
          <p:nvPr/>
        </p:nvSpPr>
        <p:spPr bwMode="auto">
          <a:xfrm>
            <a:off x="457200" y="685800"/>
            <a:ext cx="82296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0480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010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raq-201010-ealsudani-0089"/>
          <p:cNvPicPr>
            <a:picLocks noChangeAspect="1" noChangeArrowheads="1"/>
          </p:cNvPicPr>
          <p:nvPr/>
        </p:nvPicPr>
        <p:blipFill rotWithShape="1">
          <a:blip r:embed="rId4">
            <a:extLst>
              <a:ext uri="{28A0092B-C50C-407E-A947-70E740481C1C}">
                <a14:useLocalDpi xmlns:a14="http://schemas.microsoft.com/office/drawing/2010/main" val="0"/>
              </a:ext>
            </a:extLst>
          </a:blip>
          <a:srcRect l="4950" t="20758" r="28846" b="5913"/>
          <a:stretch/>
        </p:blipFill>
        <p:spPr bwMode="auto">
          <a:xfrm>
            <a:off x="457199" y="2057400"/>
            <a:ext cx="5436261" cy="405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8" name="Text Box 8"/>
          <p:cNvSpPr txBox="1">
            <a:spLocks noChangeArrowheads="1"/>
          </p:cNvSpPr>
          <p:nvPr/>
        </p:nvSpPr>
        <p:spPr bwMode="auto">
          <a:xfrm>
            <a:off x="3810000" y="2057400"/>
            <a:ext cx="4876800" cy="4062413"/>
          </a:xfrm>
          <a:prstGeom prst="rect">
            <a:avLst/>
          </a:prstGeom>
          <a:solidFill>
            <a:srgbClr val="000000"/>
          </a:solidFill>
          <a:ln>
            <a:noFill/>
          </a:ln>
          <a:extLst/>
        </p:spPr>
        <p:txBody>
          <a:bodyPr lIns="182880"/>
          <a:lstStyle>
            <a:lvl1pPr marL="228600" indent="-228600">
              <a:spcBef>
                <a:spcPct val="0"/>
              </a:spcBef>
              <a:spcAft>
                <a:spcPct val="0"/>
              </a:spcAft>
              <a:defRPr sz="2400">
                <a:solidFill>
                  <a:schemeClr val="tx1"/>
                </a:solidFill>
                <a:latin typeface="Arial" charset="0"/>
                <a:ea typeface="ＭＳ Ｐゴシック" charset="-128"/>
              </a:defRPr>
            </a:lvl1pPr>
            <a:lvl2pPr marL="571500">
              <a:spcBef>
                <a:spcPct val="0"/>
              </a:spcBef>
              <a:spcAft>
                <a:spcPct val="0"/>
              </a:spcAft>
              <a:defRPr sz="2400">
                <a:solidFill>
                  <a:schemeClr val="tx1"/>
                </a:solidFill>
                <a:latin typeface="Arial" charset="0"/>
                <a:ea typeface="ＭＳ Ｐゴシック" charset="-128"/>
              </a:defRPr>
            </a:lvl2pPr>
            <a:lvl3pPr>
              <a:spcBef>
                <a:spcPct val="0"/>
              </a:spcBef>
              <a:spcAft>
                <a:spcPct val="0"/>
              </a:spcAft>
              <a:defRPr sz="2400">
                <a:solidFill>
                  <a:schemeClr val="tx1"/>
                </a:solidFill>
                <a:latin typeface="Arial" charset="0"/>
                <a:ea typeface="ＭＳ Ｐゴシック" charset="-128"/>
              </a:defRPr>
            </a:lvl3pPr>
            <a:lvl4pPr>
              <a:spcBef>
                <a:spcPct val="0"/>
              </a:spcBef>
              <a:spcAft>
                <a:spcPct val="0"/>
              </a:spcAft>
              <a:defRPr sz="2400">
                <a:solidFill>
                  <a:schemeClr val="tx1"/>
                </a:solidFill>
                <a:latin typeface="Arial" charset="0"/>
                <a:ea typeface="ＭＳ Ｐゴシック" charset="-128"/>
              </a:defRPr>
            </a:lvl4pPr>
            <a:lvl5pPr>
              <a:spcBef>
                <a:spcPct val="0"/>
              </a:spcBef>
              <a:spcAft>
                <a:spcPct val="0"/>
              </a:spcAft>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50000"/>
              </a:lnSpc>
              <a:spcBef>
                <a:spcPts val="600"/>
              </a:spcBef>
              <a:spcAft>
                <a:spcPts val="600"/>
              </a:spcAft>
            </a:pPr>
            <a:endParaRPr lang="en-US" sz="2800" baseline="0" dirty="0" smtClean="0">
              <a:solidFill>
                <a:schemeClr val="bg1"/>
              </a:solidFill>
              <a:latin typeface="Century Gothic" pitchFamily="34" charset="0"/>
            </a:endParaRPr>
          </a:p>
        </p:txBody>
      </p:sp>
      <p:sp>
        <p:nvSpPr>
          <p:cNvPr id="12" name="Rectangle 6"/>
          <p:cNvSpPr>
            <a:spLocks noChangeArrowheads="1"/>
          </p:cNvSpPr>
          <p:nvPr/>
        </p:nvSpPr>
        <p:spPr bwMode="auto">
          <a:xfrm>
            <a:off x="6096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None/>
            </a:pPr>
            <a:r>
              <a:rPr lang="en-US" sz="2000" b="0" baseline="0" dirty="0">
                <a:solidFill>
                  <a:srgbClr val="E9E5CA"/>
                </a:solidFill>
              </a:rPr>
              <a:t>Mission Metrics:   Capturing Mission-Level Results</a:t>
            </a:r>
          </a:p>
          <a:p>
            <a:pPr eaLnBrk="1" hangingPunct="1">
              <a:spcBef>
                <a:spcPct val="0"/>
              </a:spcBef>
              <a:spcAft>
                <a:spcPct val="0"/>
              </a:spcAft>
              <a:buFontTx/>
              <a:buNone/>
            </a:pPr>
            <a:endParaRPr lang="en-US" sz="2000" b="0" baseline="0" dirty="0">
              <a:solidFill>
                <a:srgbClr val="E9E5CA"/>
              </a:solidFill>
            </a:endParaRPr>
          </a:p>
        </p:txBody>
      </p:sp>
      <p:sp>
        <p:nvSpPr>
          <p:cNvPr id="13" name="Rectangle 5"/>
          <p:cNvSpPr>
            <a:spLocks noGrp="1" noChangeArrowheads="1"/>
          </p:cNvSpPr>
          <p:nvPr>
            <p:ph type="title"/>
          </p:nvPr>
        </p:nvSpPr>
        <p:spPr>
          <a:xfrm>
            <a:off x="609600" y="1308100"/>
            <a:ext cx="7086600" cy="685800"/>
          </a:xfrm>
          <a:noFill/>
          <a:ln/>
        </p:spPr>
        <p:txBody>
          <a:bodyPr anchor="t"/>
          <a:lstStyle/>
          <a:p>
            <a:pPr algn="l"/>
            <a:r>
              <a:rPr lang="en-US" sz="3000" dirty="0" smtClean="0">
                <a:solidFill>
                  <a:schemeClr val="bg1"/>
                </a:solidFill>
                <a:latin typeface="Century Gothic" pitchFamily="34" charset="0"/>
              </a:rPr>
              <a:t>Mission Statement</a:t>
            </a:r>
            <a:endParaRPr lang="en-US" sz="3000" dirty="0">
              <a:solidFill>
                <a:schemeClr val="bg1"/>
              </a:solidFill>
              <a:latin typeface="Century Gothic" pitchFamily="34" charset="0"/>
            </a:endParaRPr>
          </a:p>
        </p:txBody>
      </p:sp>
      <p:sp>
        <p:nvSpPr>
          <p:cNvPr id="10" name="Content Placeholder 2"/>
          <p:cNvSpPr>
            <a:spLocks noGrp="1"/>
          </p:cNvSpPr>
          <p:nvPr>
            <p:ph idx="1"/>
          </p:nvPr>
        </p:nvSpPr>
        <p:spPr>
          <a:xfrm>
            <a:off x="4038600" y="2255837"/>
            <a:ext cx="4572000" cy="3535363"/>
          </a:xfrm>
          <a:no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ormAutofit fontScale="77500" lnSpcReduction="20000"/>
          </a:bodyPr>
          <a:lstStyle/>
          <a:p>
            <a:pPr marL="0" indent="0" algn="ctr">
              <a:buNone/>
            </a:pPr>
            <a:endParaRPr lang="en-US" dirty="0" smtClean="0">
              <a:solidFill>
                <a:schemeClr val="bg1"/>
              </a:solidFill>
            </a:endParaRPr>
          </a:p>
          <a:p>
            <a:pPr marL="0" indent="0" algn="ctr">
              <a:buNone/>
            </a:pPr>
            <a:r>
              <a:rPr lang="en-US" sz="4000" b="1" u="sng" dirty="0" smtClean="0">
                <a:solidFill>
                  <a:schemeClr val="bg1"/>
                </a:solidFill>
                <a:latin typeface="Century Gothic" pitchFamily="34" charset="0"/>
              </a:rPr>
              <a:t>Mission Statement</a:t>
            </a:r>
          </a:p>
          <a:p>
            <a:pPr marL="0" indent="0" algn="ctr">
              <a:buNone/>
            </a:pPr>
            <a:endParaRPr lang="en-US" sz="1800" b="1" u="sng" dirty="0" smtClean="0">
              <a:solidFill>
                <a:schemeClr val="bg1"/>
              </a:solidFill>
              <a:latin typeface="Century Gothic" pitchFamily="34" charset="0"/>
            </a:endParaRPr>
          </a:p>
          <a:p>
            <a:pPr marL="0" indent="0" algn="ctr">
              <a:buNone/>
            </a:pPr>
            <a:r>
              <a:rPr lang="en-US" sz="3600" dirty="0" smtClean="0">
                <a:solidFill>
                  <a:schemeClr val="bg1"/>
                </a:solidFill>
                <a:latin typeface="Century Gothic" pitchFamily="34" charset="0"/>
              </a:rPr>
              <a:t>Mercy </a:t>
            </a:r>
            <a:r>
              <a:rPr lang="en-US" sz="3600" dirty="0">
                <a:solidFill>
                  <a:schemeClr val="bg1"/>
                </a:solidFill>
                <a:latin typeface="Century Gothic" pitchFamily="34" charset="0"/>
              </a:rPr>
              <a:t>Corps exists to alleviate suffering, </a:t>
            </a:r>
            <a:r>
              <a:rPr lang="en-US" sz="3600" dirty="0" smtClean="0">
                <a:solidFill>
                  <a:schemeClr val="bg1"/>
                </a:solidFill>
                <a:latin typeface="Century Gothic" pitchFamily="34" charset="0"/>
              </a:rPr>
              <a:t> poverty </a:t>
            </a:r>
            <a:r>
              <a:rPr lang="en-US" sz="3600" dirty="0">
                <a:solidFill>
                  <a:schemeClr val="bg1"/>
                </a:solidFill>
                <a:latin typeface="Century Gothic" pitchFamily="34" charset="0"/>
              </a:rPr>
              <a:t>and oppression by helping </a:t>
            </a:r>
            <a:r>
              <a:rPr lang="en-US" sz="3600" dirty="0" smtClean="0">
                <a:solidFill>
                  <a:schemeClr val="bg1"/>
                </a:solidFill>
                <a:latin typeface="Century Gothic" pitchFamily="34" charset="0"/>
              </a:rPr>
              <a:t>people  build </a:t>
            </a:r>
            <a:r>
              <a:rPr lang="en-US" sz="3600" dirty="0">
                <a:solidFill>
                  <a:schemeClr val="bg1"/>
                </a:solidFill>
                <a:latin typeface="Century Gothic" pitchFamily="34" charset="0"/>
              </a:rPr>
              <a:t>secure, productive and </a:t>
            </a:r>
            <a:r>
              <a:rPr lang="en-US" sz="3600" dirty="0" smtClean="0">
                <a:solidFill>
                  <a:schemeClr val="bg1"/>
                </a:solidFill>
                <a:latin typeface="Century Gothic" pitchFamily="34" charset="0"/>
              </a:rPr>
              <a:t>just </a:t>
            </a:r>
            <a:r>
              <a:rPr lang="en-US" sz="3600" dirty="0">
                <a:solidFill>
                  <a:schemeClr val="bg1"/>
                </a:solidFill>
                <a:latin typeface="Century Gothic" pitchFamily="34" charset="0"/>
              </a:rPr>
              <a:t>communities. </a:t>
            </a:r>
          </a:p>
          <a:p>
            <a:pPr marL="0" indent="0">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7" name="Rectangle 7"/>
          <p:cNvSpPr>
            <a:spLocks noChangeArrowheads="1"/>
          </p:cNvSpPr>
          <p:nvPr/>
        </p:nvSpPr>
        <p:spPr bwMode="auto">
          <a:xfrm>
            <a:off x="3962400" y="2133600"/>
            <a:ext cx="4724400" cy="3986213"/>
          </a:xfrm>
          <a:prstGeom prst="rect">
            <a:avLst/>
          </a:prstGeom>
          <a:solidFill>
            <a:srgbClr val="4D4D4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2880" anchor="ctr"/>
          <a:lstStyle/>
          <a:p>
            <a:endParaRPr lang="en-US"/>
          </a:p>
        </p:txBody>
      </p:sp>
      <p:sp>
        <p:nvSpPr>
          <p:cNvPr id="204802" name="Rectangle 2"/>
          <p:cNvSpPr>
            <a:spLocks noChangeArrowheads="1"/>
          </p:cNvSpPr>
          <p:nvPr/>
        </p:nvSpPr>
        <p:spPr bwMode="auto">
          <a:xfrm>
            <a:off x="457200" y="685800"/>
            <a:ext cx="82296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0480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010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04808" name="Text Box 8"/>
          <p:cNvSpPr txBox="1">
            <a:spLocks noChangeArrowheads="1"/>
          </p:cNvSpPr>
          <p:nvPr/>
        </p:nvSpPr>
        <p:spPr bwMode="auto">
          <a:xfrm>
            <a:off x="457200" y="2057400"/>
            <a:ext cx="8229600" cy="4062413"/>
          </a:xfrm>
          <a:prstGeom prst="rect">
            <a:avLst/>
          </a:prstGeom>
          <a:solidFill>
            <a:srgbClr val="E9E5CA"/>
          </a:solidFill>
          <a:ln>
            <a:noFill/>
          </a:ln>
          <a:extLst/>
        </p:spPr>
        <p:txBody>
          <a:bodyPr lIns="182880"/>
          <a:lstStyle>
            <a:lvl1pPr marL="228600" indent="-228600">
              <a:spcBef>
                <a:spcPct val="0"/>
              </a:spcBef>
              <a:spcAft>
                <a:spcPct val="0"/>
              </a:spcAft>
              <a:defRPr sz="2400">
                <a:solidFill>
                  <a:schemeClr val="tx1"/>
                </a:solidFill>
                <a:latin typeface="Arial" charset="0"/>
                <a:ea typeface="ＭＳ Ｐゴシック" charset="-128"/>
              </a:defRPr>
            </a:lvl1pPr>
            <a:lvl2pPr marL="571500">
              <a:spcBef>
                <a:spcPct val="0"/>
              </a:spcBef>
              <a:spcAft>
                <a:spcPct val="0"/>
              </a:spcAft>
              <a:defRPr sz="2400">
                <a:solidFill>
                  <a:schemeClr val="tx1"/>
                </a:solidFill>
                <a:latin typeface="Arial" charset="0"/>
                <a:ea typeface="ＭＳ Ｐゴシック" charset="-128"/>
              </a:defRPr>
            </a:lvl2pPr>
            <a:lvl3pPr>
              <a:spcBef>
                <a:spcPct val="0"/>
              </a:spcBef>
              <a:spcAft>
                <a:spcPct val="0"/>
              </a:spcAft>
              <a:defRPr sz="2400">
                <a:solidFill>
                  <a:schemeClr val="tx1"/>
                </a:solidFill>
                <a:latin typeface="Arial" charset="0"/>
                <a:ea typeface="ＭＳ Ｐゴシック" charset="-128"/>
              </a:defRPr>
            </a:lvl3pPr>
            <a:lvl4pPr>
              <a:spcBef>
                <a:spcPct val="0"/>
              </a:spcBef>
              <a:spcAft>
                <a:spcPct val="0"/>
              </a:spcAft>
              <a:defRPr sz="2400">
                <a:solidFill>
                  <a:schemeClr val="tx1"/>
                </a:solidFill>
                <a:latin typeface="Arial" charset="0"/>
                <a:ea typeface="ＭＳ Ｐゴシック" charset="-128"/>
              </a:defRPr>
            </a:lvl4pPr>
            <a:lvl5pPr>
              <a:spcBef>
                <a:spcPct val="0"/>
              </a:spcBef>
              <a:spcAft>
                <a:spcPct val="0"/>
              </a:spcAft>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50000"/>
              </a:lnSpc>
              <a:spcBef>
                <a:spcPts val="600"/>
              </a:spcBef>
              <a:spcAft>
                <a:spcPts val="600"/>
              </a:spcAft>
            </a:pPr>
            <a:endParaRPr lang="en-US" sz="2800" baseline="0" dirty="0" smtClean="0">
              <a:solidFill>
                <a:schemeClr val="bg1"/>
              </a:solidFill>
              <a:latin typeface="Century Gothic" pitchFamily="34" charset="0"/>
            </a:endParaRPr>
          </a:p>
        </p:txBody>
      </p:sp>
      <p:sp>
        <p:nvSpPr>
          <p:cNvPr id="12" name="Rectangle 6"/>
          <p:cNvSpPr>
            <a:spLocks noChangeArrowheads="1"/>
          </p:cNvSpPr>
          <p:nvPr/>
        </p:nvSpPr>
        <p:spPr bwMode="auto">
          <a:xfrm>
            <a:off x="6096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None/>
            </a:pPr>
            <a:r>
              <a:rPr lang="en-US" sz="2000" b="0" baseline="0" dirty="0">
                <a:solidFill>
                  <a:srgbClr val="E9E5CA"/>
                </a:solidFill>
              </a:rPr>
              <a:t>Mission Metrics:   Capturing Mission-Level Results</a:t>
            </a:r>
          </a:p>
          <a:p>
            <a:pPr eaLnBrk="1" hangingPunct="1">
              <a:spcBef>
                <a:spcPct val="0"/>
              </a:spcBef>
              <a:spcAft>
                <a:spcPct val="0"/>
              </a:spcAft>
              <a:buFontTx/>
              <a:buNone/>
            </a:pPr>
            <a:endParaRPr lang="en-US" sz="2000" b="0" baseline="0" dirty="0">
              <a:solidFill>
                <a:srgbClr val="E9E5CA"/>
              </a:solidFill>
            </a:endParaRPr>
          </a:p>
        </p:txBody>
      </p:sp>
      <p:sp>
        <p:nvSpPr>
          <p:cNvPr id="13" name="Rectangle 5"/>
          <p:cNvSpPr>
            <a:spLocks noGrp="1" noChangeArrowheads="1"/>
          </p:cNvSpPr>
          <p:nvPr>
            <p:ph type="title"/>
          </p:nvPr>
        </p:nvSpPr>
        <p:spPr>
          <a:xfrm>
            <a:off x="609600" y="1308100"/>
            <a:ext cx="7086600" cy="685800"/>
          </a:xfrm>
          <a:noFill/>
          <a:ln/>
        </p:spPr>
        <p:txBody>
          <a:bodyPr anchor="t"/>
          <a:lstStyle/>
          <a:p>
            <a:pPr algn="l"/>
            <a:r>
              <a:rPr lang="en-US" sz="3000" dirty="0" smtClean="0">
                <a:solidFill>
                  <a:schemeClr val="bg1"/>
                </a:solidFill>
                <a:latin typeface="Century Gothic" pitchFamily="34" charset="0"/>
              </a:rPr>
              <a:t>The Challenges!  </a:t>
            </a:r>
            <a:endParaRPr lang="en-US" sz="3000" dirty="0">
              <a:solidFill>
                <a:schemeClr val="bg1"/>
              </a:solidFill>
              <a:latin typeface="Century Gothic" pitchFamily="34" charset="0"/>
            </a:endParaRPr>
          </a:p>
        </p:txBody>
      </p:sp>
      <p:sp>
        <p:nvSpPr>
          <p:cNvPr id="10" name="Content Placeholder 2"/>
          <p:cNvSpPr>
            <a:spLocks noGrp="1"/>
          </p:cNvSpPr>
          <p:nvPr>
            <p:ph idx="1"/>
          </p:nvPr>
        </p:nvSpPr>
        <p:spPr>
          <a:xfrm>
            <a:off x="609600" y="1981200"/>
            <a:ext cx="4114800" cy="3535363"/>
          </a:xfrm>
          <a:no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ormAutofit/>
          </a:bodyPr>
          <a:lstStyle/>
          <a:p>
            <a:pPr marL="0" indent="0" algn="ctr">
              <a:spcBef>
                <a:spcPts val="600"/>
              </a:spcBef>
              <a:buNone/>
            </a:pPr>
            <a:endParaRPr lang="en-US" sz="2400" dirty="0" smtClean="0">
              <a:solidFill>
                <a:schemeClr val="bg1"/>
              </a:solidFill>
            </a:endParaRPr>
          </a:p>
          <a:p>
            <a:pPr>
              <a:spcBef>
                <a:spcPts val="600"/>
              </a:spcBef>
            </a:pPr>
            <a:r>
              <a:rPr lang="en-US" sz="2400" dirty="0" smtClean="0">
                <a:solidFill>
                  <a:schemeClr val="tx1"/>
                </a:solidFill>
                <a:latin typeface="Century Gothic" pitchFamily="34" charset="0"/>
              </a:rPr>
              <a:t>42 countries - more than 300 active programs</a:t>
            </a:r>
          </a:p>
          <a:p>
            <a:pPr>
              <a:spcBef>
                <a:spcPts val="600"/>
              </a:spcBef>
            </a:pPr>
            <a:r>
              <a:rPr lang="en-US" sz="2400" dirty="0" smtClean="0">
                <a:solidFill>
                  <a:schemeClr val="tx1"/>
                </a:solidFill>
                <a:latin typeface="Century Gothic" pitchFamily="34" charset="0"/>
              </a:rPr>
              <a:t>Average length of grant – 24 months</a:t>
            </a:r>
          </a:p>
          <a:p>
            <a:pPr>
              <a:spcBef>
                <a:spcPts val="600"/>
              </a:spcBef>
            </a:pPr>
            <a:r>
              <a:rPr lang="en-US" sz="2400" dirty="0" smtClean="0">
                <a:solidFill>
                  <a:schemeClr val="tx1"/>
                </a:solidFill>
                <a:latin typeface="Century Gothic" pitchFamily="34" charset="0"/>
              </a:rPr>
              <a:t>Field driven</a:t>
            </a:r>
          </a:p>
          <a:p>
            <a:pPr>
              <a:spcBef>
                <a:spcPts val="600"/>
              </a:spcBef>
            </a:pPr>
            <a:r>
              <a:rPr lang="en-US" sz="2400" dirty="0">
                <a:solidFill>
                  <a:schemeClr val="tx1"/>
                </a:solidFill>
                <a:latin typeface="Century Gothic" pitchFamily="34" charset="0"/>
              </a:rPr>
              <a:t>Wide, ever-changing program scope</a:t>
            </a:r>
          </a:p>
          <a:p>
            <a:pPr>
              <a:spcBef>
                <a:spcPts val="600"/>
              </a:spcBef>
            </a:pPr>
            <a:endParaRPr lang="en-US" sz="2400" dirty="0" smtClean="0">
              <a:solidFill>
                <a:schemeClr val="tx1"/>
              </a:solidFill>
              <a:latin typeface="Century Gothic" pitchFamily="34" charset="0"/>
            </a:endParaRPr>
          </a:p>
          <a:p>
            <a:pPr>
              <a:spcBef>
                <a:spcPts val="600"/>
              </a:spcBef>
            </a:pPr>
            <a:endParaRPr lang="en-US" sz="2400" dirty="0">
              <a:solidFill>
                <a:schemeClr val="tx1"/>
              </a:solidFill>
            </a:endParaRPr>
          </a:p>
        </p:txBody>
      </p:sp>
      <p:pic>
        <p:nvPicPr>
          <p:cNvPr id="11" name="Picture 10" descr="indonesia-072011-esullivan-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19400"/>
            <a:ext cx="3441353" cy="2293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33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52400" y="2171700"/>
            <a:ext cx="8877300" cy="39878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US" baseline="0" dirty="0"/>
          </a:p>
        </p:txBody>
      </p:sp>
      <p:sp>
        <p:nvSpPr>
          <p:cNvPr id="235523" name="Rectangle 3"/>
          <p:cNvSpPr>
            <a:spLocks noChangeArrowheads="1"/>
          </p:cNvSpPr>
          <p:nvPr/>
        </p:nvSpPr>
        <p:spPr bwMode="auto">
          <a:xfrm>
            <a:off x="149185" y="685800"/>
            <a:ext cx="8880515"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3552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Rectangle 5"/>
          <p:cNvSpPr>
            <a:spLocks noGrp="1" noChangeArrowheads="1"/>
          </p:cNvSpPr>
          <p:nvPr>
            <p:ph type="title"/>
          </p:nvPr>
        </p:nvSpPr>
        <p:spPr>
          <a:xfrm>
            <a:off x="304800" y="1308100"/>
            <a:ext cx="7086600" cy="685800"/>
          </a:xfrm>
          <a:noFill/>
          <a:ln/>
        </p:spPr>
        <p:txBody>
          <a:bodyPr anchor="t"/>
          <a:lstStyle/>
          <a:p>
            <a:pPr algn="l"/>
            <a:endParaRPr lang="en-US" sz="3000" dirty="0">
              <a:solidFill>
                <a:schemeClr val="bg1"/>
              </a:solidFill>
              <a:latin typeface="Century Gothic" pitchFamily="34" charset="0"/>
            </a:endParaRPr>
          </a:p>
        </p:txBody>
      </p:sp>
      <p:sp>
        <p:nvSpPr>
          <p:cNvPr id="235526" name="Rectangle 6"/>
          <p:cNvSpPr>
            <a:spLocks noChangeArrowheads="1"/>
          </p:cNvSpPr>
          <p:nvPr/>
        </p:nvSpPr>
        <p:spPr bwMode="auto">
          <a:xfrm>
            <a:off x="3048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smtClean="0">
                <a:solidFill>
                  <a:srgbClr val="E9E5CA"/>
                </a:solidFill>
              </a:rPr>
              <a:t>Mission Metrics:  Capturing Mission-Level Results</a:t>
            </a:r>
            <a:endParaRPr lang="en-US" sz="2000" b="0" baseline="0" dirty="0">
              <a:solidFill>
                <a:srgbClr val="E9E5CA"/>
              </a:solidFill>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9761" y="1524000"/>
            <a:ext cx="4141408"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6" name="TextBox 15"/>
          <p:cNvSpPr txBox="1"/>
          <p:nvPr/>
        </p:nvSpPr>
        <p:spPr>
          <a:xfrm>
            <a:off x="6415960" y="2287956"/>
            <a:ext cx="1357741" cy="338554"/>
          </a:xfrm>
          <a:prstGeom prst="rect">
            <a:avLst/>
          </a:prstGeom>
          <a:solidFill>
            <a:schemeClr val="tx1">
              <a:lumMod val="50000"/>
              <a:lumOff val="50000"/>
            </a:schemeClr>
          </a:solidFill>
        </p:spPr>
        <p:style>
          <a:lnRef idx="0">
            <a:schemeClr val="accent3"/>
          </a:lnRef>
          <a:fillRef idx="3">
            <a:schemeClr val="accent3"/>
          </a:fillRef>
          <a:effectRef idx="3">
            <a:schemeClr val="accent3"/>
          </a:effectRef>
          <a:fontRef idx="minor">
            <a:schemeClr val="lt1"/>
          </a:fontRef>
        </p:style>
        <p:txBody>
          <a:bodyPr wrap="square" rtlCol="0" anchor="t">
            <a:spAutoFit/>
          </a:bodyPr>
          <a:lstStyle/>
          <a:p>
            <a:pPr>
              <a:buNone/>
            </a:pPr>
            <a:r>
              <a:rPr lang="en-US" sz="2400" dirty="0" smtClean="0">
                <a:solidFill>
                  <a:schemeClr val="tx1"/>
                </a:solidFill>
                <a:latin typeface="Aharoni" pitchFamily="2" charset="-79"/>
                <a:cs typeface="Aharoni" pitchFamily="2" charset="-79"/>
              </a:rPr>
              <a:t>Definitions</a:t>
            </a:r>
            <a:endParaRPr lang="en-US" sz="2400" dirty="0">
              <a:solidFill>
                <a:schemeClr val="tx1"/>
              </a:solidFill>
              <a:latin typeface="Aharoni" pitchFamily="2" charset="-79"/>
              <a:cs typeface="Aharoni" pitchFamily="2" charset="-79"/>
            </a:endParaRPr>
          </a:p>
        </p:txBody>
      </p:sp>
      <p:sp>
        <p:nvSpPr>
          <p:cNvPr id="17" name="TextBox 16"/>
          <p:cNvSpPr txBox="1"/>
          <p:nvPr/>
        </p:nvSpPr>
        <p:spPr>
          <a:xfrm>
            <a:off x="1524000" y="3415373"/>
            <a:ext cx="1036241" cy="338554"/>
          </a:xfrm>
          <a:prstGeom prst="rect">
            <a:avLst/>
          </a:prstGeom>
          <a:solidFill>
            <a:schemeClr val="tx1">
              <a:lumMod val="50000"/>
              <a:lumOff val="50000"/>
            </a:schemeClr>
          </a:solidFill>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r">
              <a:buNone/>
            </a:pPr>
            <a:r>
              <a:rPr lang="en-US" sz="2400" dirty="0" smtClean="0">
                <a:solidFill>
                  <a:schemeClr val="tx1"/>
                </a:solidFill>
                <a:latin typeface="Aharoni" pitchFamily="2" charset="-79"/>
                <a:cs typeface="Aharoni" pitchFamily="2" charset="-79"/>
              </a:rPr>
              <a:t>Themes</a:t>
            </a:r>
            <a:endParaRPr lang="en-US" sz="2400" dirty="0">
              <a:solidFill>
                <a:schemeClr val="tx1"/>
              </a:solidFill>
              <a:latin typeface="Aharoni" pitchFamily="2" charset="-79"/>
              <a:cs typeface="Aharoni" pitchFamily="2" charset="-79"/>
            </a:endParaRPr>
          </a:p>
        </p:txBody>
      </p:sp>
      <p:sp>
        <p:nvSpPr>
          <p:cNvPr id="18" name="TextBox 17"/>
          <p:cNvSpPr txBox="1"/>
          <p:nvPr/>
        </p:nvSpPr>
        <p:spPr>
          <a:xfrm>
            <a:off x="6415960" y="4954956"/>
            <a:ext cx="1219201" cy="338554"/>
          </a:xfrm>
          <a:prstGeom prst="rect">
            <a:avLst/>
          </a:prstGeom>
          <a:solidFill>
            <a:schemeClr val="tx1">
              <a:lumMod val="50000"/>
              <a:lumOff val="50000"/>
            </a:schemeClr>
          </a:solidFill>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buNone/>
            </a:pPr>
            <a:r>
              <a:rPr lang="en-US" sz="2400" dirty="0" smtClean="0">
                <a:solidFill>
                  <a:schemeClr val="tx1"/>
                </a:solidFill>
                <a:latin typeface="Aharoni" pitchFamily="2" charset="-79"/>
                <a:cs typeface="Aharoni" pitchFamily="2" charset="-79"/>
              </a:rPr>
              <a:t> Indicators</a:t>
            </a:r>
            <a:endParaRPr lang="en-US" sz="24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74218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52400" y="2171700"/>
            <a:ext cx="8877300" cy="3987800"/>
          </a:xfrm>
          <a:prstGeom prst="rect">
            <a:avLst/>
          </a:prstGeom>
          <a:solidFill>
            <a:srgbClr val="E9E5C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US" baseline="0" dirty="0"/>
          </a:p>
        </p:txBody>
      </p:sp>
      <p:sp>
        <p:nvSpPr>
          <p:cNvPr id="235523" name="Rectangle 3"/>
          <p:cNvSpPr>
            <a:spLocks noChangeArrowheads="1"/>
          </p:cNvSpPr>
          <p:nvPr/>
        </p:nvSpPr>
        <p:spPr bwMode="auto">
          <a:xfrm>
            <a:off x="149185" y="685800"/>
            <a:ext cx="8880515"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3552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35525" name="Rectangle 5"/>
          <p:cNvSpPr>
            <a:spLocks noGrp="1" noChangeArrowheads="1"/>
          </p:cNvSpPr>
          <p:nvPr>
            <p:ph type="title"/>
          </p:nvPr>
        </p:nvSpPr>
        <p:spPr>
          <a:xfrm>
            <a:off x="304800" y="1308100"/>
            <a:ext cx="7086600" cy="685800"/>
          </a:xfrm>
          <a:noFill/>
          <a:ln/>
        </p:spPr>
        <p:txBody>
          <a:bodyPr anchor="t"/>
          <a:lstStyle/>
          <a:p>
            <a:pPr algn="l"/>
            <a:r>
              <a:rPr lang="en-US" sz="3000" dirty="0" smtClean="0">
                <a:solidFill>
                  <a:schemeClr val="bg1"/>
                </a:solidFill>
                <a:latin typeface="Century Gothic" pitchFamily="34" charset="0"/>
              </a:rPr>
              <a:t>How does it work?</a:t>
            </a:r>
            <a:endParaRPr lang="en-US" sz="3000" dirty="0">
              <a:solidFill>
                <a:schemeClr val="bg1"/>
              </a:solidFill>
              <a:latin typeface="Century Gothic" pitchFamily="34" charset="0"/>
            </a:endParaRPr>
          </a:p>
        </p:txBody>
      </p:sp>
      <p:sp>
        <p:nvSpPr>
          <p:cNvPr id="235526" name="Rectangle 6"/>
          <p:cNvSpPr>
            <a:spLocks noChangeArrowheads="1"/>
          </p:cNvSpPr>
          <p:nvPr/>
        </p:nvSpPr>
        <p:spPr bwMode="auto">
          <a:xfrm>
            <a:off x="3048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a:solidFill>
                  <a:srgbClr val="E9E5CA"/>
                </a:solidFill>
              </a:rPr>
              <a:t>Mission Metrics:  Capturing Mission-Level Results</a:t>
            </a: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208340572"/>
              </p:ext>
            </p:extLst>
          </p:nvPr>
        </p:nvGraphicFramePr>
        <p:xfrm>
          <a:off x="-76200" y="2768454"/>
          <a:ext cx="6553200" cy="3632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838200" y="4081780"/>
            <a:ext cx="1752600" cy="1077218"/>
          </a:xfrm>
          <a:prstGeom prst="rect">
            <a:avLst/>
          </a:prstGeom>
          <a:noFill/>
        </p:spPr>
        <p:txBody>
          <a:bodyPr wrap="square" rtlCol="0">
            <a:spAutoFit/>
          </a:bodyPr>
          <a:lstStyle/>
          <a:p>
            <a:pPr algn="ctr">
              <a:buNone/>
            </a:pPr>
            <a:r>
              <a:rPr lang="en-US" sz="2400" dirty="0" smtClean="0">
                <a:solidFill>
                  <a:srgbClr val="29340A"/>
                </a:solidFill>
              </a:rPr>
              <a:t>Mission Indicator 3.2 (Improved Health)</a:t>
            </a:r>
            <a:endParaRPr lang="en-US" sz="2400" dirty="0">
              <a:solidFill>
                <a:srgbClr val="29340A"/>
              </a:solidFill>
            </a:endParaRPr>
          </a:p>
        </p:txBody>
      </p:sp>
      <p:grpSp>
        <p:nvGrpSpPr>
          <p:cNvPr id="13" name="Group 12"/>
          <p:cNvGrpSpPr/>
          <p:nvPr/>
        </p:nvGrpSpPr>
        <p:grpSpPr>
          <a:xfrm>
            <a:off x="4996447" y="2480098"/>
            <a:ext cx="3075862" cy="2823057"/>
            <a:chOff x="4996447" y="2480098"/>
            <a:chExt cx="3075862" cy="2823057"/>
          </a:xfrm>
        </p:grpSpPr>
        <p:sp>
          <p:nvSpPr>
            <p:cNvPr id="14" name="Freeform 13"/>
            <p:cNvSpPr/>
            <p:nvPr/>
          </p:nvSpPr>
          <p:spPr>
            <a:xfrm rot="1640743">
              <a:off x="6436320" y="4541191"/>
              <a:ext cx="1391827" cy="57919"/>
            </a:xfrm>
            <a:custGeom>
              <a:avLst/>
              <a:gdLst/>
              <a:ahLst/>
              <a:cxnLst/>
              <a:rect l="0" t="0" r="0" b="0"/>
              <a:pathLst>
                <a:path>
                  <a:moveTo>
                    <a:pt x="0" y="28959"/>
                  </a:moveTo>
                  <a:lnTo>
                    <a:pt x="589929" y="28959"/>
                  </a:lnTo>
                </a:path>
              </a:pathLst>
            </a:custGeom>
            <a:noFill/>
            <a:ln>
              <a:solidFill>
                <a:schemeClr val="accent1">
                  <a:lumMod val="50000"/>
                </a:schemeClr>
              </a:solidFill>
            </a:ln>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5" name="Freeform 14"/>
            <p:cNvSpPr/>
            <p:nvPr/>
          </p:nvSpPr>
          <p:spPr>
            <a:xfrm rot="19862638">
              <a:off x="6493578" y="3394418"/>
              <a:ext cx="633039" cy="136649"/>
            </a:xfrm>
            <a:custGeom>
              <a:avLst/>
              <a:gdLst/>
              <a:ahLst/>
              <a:cxnLst/>
              <a:rect l="0" t="0" r="0" b="0"/>
              <a:pathLst>
                <a:path>
                  <a:moveTo>
                    <a:pt x="0" y="28959"/>
                  </a:moveTo>
                  <a:lnTo>
                    <a:pt x="633039" y="28959"/>
                  </a:lnTo>
                </a:path>
              </a:pathLst>
            </a:custGeom>
            <a:noFill/>
            <a:ln>
              <a:solidFill>
                <a:schemeClr val="accent1">
                  <a:lumMod val="50000"/>
                </a:schemeClr>
              </a:solidFill>
            </a:ln>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6" name="Oval 15"/>
            <p:cNvSpPr/>
            <p:nvPr/>
          </p:nvSpPr>
          <p:spPr>
            <a:xfrm>
              <a:off x="4996447" y="3034575"/>
              <a:ext cx="1785460" cy="1785460"/>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7" name="Freeform 16"/>
            <p:cNvSpPr/>
            <p:nvPr/>
          </p:nvSpPr>
          <p:spPr>
            <a:xfrm>
              <a:off x="7001033" y="2480098"/>
              <a:ext cx="1071276" cy="1071276"/>
            </a:xfrm>
            <a:custGeom>
              <a:avLst/>
              <a:gdLst>
                <a:gd name="connsiteX0" fmla="*/ 0 w 1071276"/>
                <a:gd name="connsiteY0" fmla="*/ 535638 h 1071276"/>
                <a:gd name="connsiteX1" fmla="*/ 535638 w 1071276"/>
                <a:gd name="connsiteY1" fmla="*/ 0 h 1071276"/>
                <a:gd name="connsiteX2" fmla="*/ 1071276 w 1071276"/>
                <a:gd name="connsiteY2" fmla="*/ 535638 h 1071276"/>
                <a:gd name="connsiteX3" fmla="*/ 535638 w 1071276"/>
                <a:gd name="connsiteY3" fmla="*/ 1071276 h 1071276"/>
                <a:gd name="connsiteX4" fmla="*/ 0 w 1071276"/>
                <a:gd name="connsiteY4" fmla="*/ 535638 h 1071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76" h="1071276">
                  <a:moveTo>
                    <a:pt x="0" y="535638"/>
                  </a:moveTo>
                  <a:cubicBezTo>
                    <a:pt x="0" y="239813"/>
                    <a:pt x="239813" y="0"/>
                    <a:pt x="535638" y="0"/>
                  </a:cubicBezTo>
                  <a:cubicBezTo>
                    <a:pt x="831463" y="0"/>
                    <a:pt x="1071276" y="239813"/>
                    <a:pt x="1071276" y="535638"/>
                  </a:cubicBezTo>
                  <a:cubicBezTo>
                    <a:pt x="1071276" y="831463"/>
                    <a:pt x="831463" y="1071276"/>
                    <a:pt x="535638" y="1071276"/>
                  </a:cubicBezTo>
                  <a:cubicBezTo>
                    <a:pt x="239813" y="1071276"/>
                    <a:pt x="0" y="831463"/>
                    <a:pt x="0" y="53563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628512"/>
                <a:satOff val="5598"/>
                <a:lumOff val="-26863"/>
                <a:alphaOff val="0"/>
              </a:schemeClr>
            </a:fillRef>
            <a:effectRef idx="2">
              <a:schemeClr val="accent5">
                <a:hueOff val="1628512"/>
                <a:satOff val="5598"/>
                <a:lumOff val="-26863"/>
                <a:alphaOff val="0"/>
              </a:schemeClr>
            </a:effectRef>
            <a:fontRef idx="minor">
              <a:schemeClr val="lt1"/>
            </a:fontRef>
          </p:style>
          <p:txBody>
            <a:bodyPr spcFirstLastPara="0" vert="horz" wrap="square" lIns="163870" tIns="163870" rIns="163870" bIns="163870" numCol="1" spcCol="1270" anchor="ctr" anchorCtr="0">
              <a:noAutofit/>
            </a:bodyPr>
            <a:lstStyle/>
            <a:p>
              <a:pPr lvl="0" algn="ctr" defTabSz="488950">
                <a:lnSpc>
                  <a:spcPct val="90000"/>
                </a:lnSpc>
                <a:spcBef>
                  <a:spcPct val="0"/>
                </a:spcBef>
                <a:spcAft>
                  <a:spcPct val="35000"/>
                </a:spcAft>
                <a:buNone/>
              </a:pPr>
              <a:r>
                <a:rPr lang="en-US" sz="1800" kern="1200" dirty="0" smtClean="0"/>
                <a:t>Extension workers improve skills</a:t>
              </a:r>
              <a:endParaRPr lang="en-US" sz="1800" kern="1200" dirty="0"/>
            </a:p>
          </p:txBody>
        </p:sp>
        <p:sp>
          <p:nvSpPr>
            <p:cNvPr id="18" name="Freeform 17"/>
            <p:cNvSpPr/>
            <p:nvPr/>
          </p:nvSpPr>
          <p:spPr>
            <a:xfrm>
              <a:off x="6978236" y="4231879"/>
              <a:ext cx="1071276" cy="1071276"/>
            </a:xfrm>
            <a:custGeom>
              <a:avLst/>
              <a:gdLst>
                <a:gd name="connsiteX0" fmla="*/ 0 w 1071276"/>
                <a:gd name="connsiteY0" fmla="*/ 535638 h 1071276"/>
                <a:gd name="connsiteX1" fmla="*/ 535638 w 1071276"/>
                <a:gd name="connsiteY1" fmla="*/ 0 h 1071276"/>
                <a:gd name="connsiteX2" fmla="*/ 1071276 w 1071276"/>
                <a:gd name="connsiteY2" fmla="*/ 535638 h 1071276"/>
                <a:gd name="connsiteX3" fmla="*/ 535638 w 1071276"/>
                <a:gd name="connsiteY3" fmla="*/ 1071276 h 1071276"/>
                <a:gd name="connsiteX4" fmla="*/ 0 w 1071276"/>
                <a:gd name="connsiteY4" fmla="*/ 535638 h 1071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76" h="1071276">
                  <a:moveTo>
                    <a:pt x="0" y="535638"/>
                  </a:moveTo>
                  <a:cubicBezTo>
                    <a:pt x="0" y="239813"/>
                    <a:pt x="239813" y="0"/>
                    <a:pt x="535638" y="0"/>
                  </a:cubicBezTo>
                  <a:cubicBezTo>
                    <a:pt x="831463" y="0"/>
                    <a:pt x="1071276" y="239813"/>
                    <a:pt x="1071276" y="535638"/>
                  </a:cubicBezTo>
                  <a:cubicBezTo>
                    <a:pt x="1071276" y="831463"/>
                    <a:pt x="831463" y="1071276"/>
                    <a:pt x="535638" y="1071276"/>
                  </a:cubicBezTo>
                  <a:cubicBezTo>
                    <a:pt x="239813" y="1071276"/>
                    <a:pt x="0" y="831463"/>
                    <a:pt x="0" y="53563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257024"/>
                <a:satOff val="11196"/>
                <a:lumOff val="-53726"/>
                <a:alphaOff val="0"/>
              </a:schemeClr>
            </a:fillRef>
            <a:effectRef idx="2">
              <a:schemeClr val="accent5">
                <a:hueOff val="3257024"/>
                <a:satOff val="11196"/>
                <a:lumOff val="-53726"/>
                <a:alphaOff val="0"/>
              </a:schemeClr>
            </a:effectRef>
            <a:fontRef idx="minor">
              <a:schemeClr val="lt1"/>
            </a:fontRef>
          </p:style>
          <p:txBody>
            <a:bodyPr spcFirstLastPara="0" vert="horz" wrap="square" lIns="163870" tIns="163870" rIns="163870" bIns="163870" numCol="1" spcCol="1270" anchor="ctr" anchorCtr="0">
              <a:noAutofit/>
            </a:bodyPr>
            <a:lstStyle/>
            <a:p>
              <a:pPr lvl="0" algn="ctr" defTabSz="488950">
                <a:lnSpc>
                  <a:spcPct val="90000"/>
                </a:lnSpc>
                <a:spcBef>
                  <a:spcPct val="0"/>
                </a:spcBef>
                <a:spcAft>
                  <a:spcPct val="35000"/>
                </a:spcAft>
                <a:buNone/>
              </a:pPr>
              <a:r>
                <a:rPr lang="en-US" dirty="0" smtClean="0"/>
                <a:t>Councils</a:t>
              </a:r>
              <a:r>
                <a:rPr lang="en-US" baseline="0" dirty="0" smtClean="0"/>
                <a:t> </a:t>
              </a:r>
              <a:r>
                <a:rPr lang="en-US" dirty="0" smtClean="0"/>
                <a:t>that </a:t>
              </a:r>
              <a:r>
                <a:rPr lang="en-US" dirty="0"/>
                <a:t>provide </a:t>
              </a:r>
              <a:r>
                <a:rPr lang="en-US" dirty="0" smtClean="0"/>
                <a:t>regular op-portunities </a:t>
              </a:r>
              <a:r>
                <a:rPr lang="en-US" dirty="0"/>
                <a:t>for formal public inputs</a:t>
              </a:r>
              <a:endParaRPr lang="en-US" kern="1200" dirty="0"/>
            </a:p>
          </p:txBody>
        </p:sp>
        <p:sp>
          <p:nvSpPr>
            <p:cNvPr id="19" name="TextBox 18"/>
            <p:cNvSpPr txBox="1"/>
            <p:nvPr/>
          </p:nvSpPr>
          <p:spPr>
            <a:xfrm>
              <a:off x="5105400" y="3352800"/>
              <a:ext cx="1600200" cy="1077218"/>
            </a:xfrm>
            <a:prstGeom prst="rect">
              <a:avLst/>
            </a:prstGeom>
            <a:noFill/>
          </p:spPr>
          <p:txBody>
            <a:bodyPr wrap="square" rtlCol="0">
              <a:spAutoFit/>
            </a:bodyPr>
            <a:lstStyle/>
            <a:p>
              <a:pPr algn="ctr">
                <a:buNone/>
              </a:pPr>
              <a:r>
                <a:rPr lang="en-US" sz="2400" dirty="0" smtClean="0"/>
                <a:t>Mission Indicator 10.2  Improved Governance</a:t>
              </a:r>
              <a:endParaRPr lang="en-US" sz="2400" dirty="0"/>
            </a:p>
          </p:txBody>
        </p:sp>
      </p:grpSp>
      <p:cxnSp>
        <p:nvCxnSpPr>
          <p:cNvPr id="20" name="Straight Connector 19"/>
          <p:cNvCxnSpPr/>
          <p:nvPr/>
        </p:nvCxnSpPr>
        <p:spPr bwMode="auto">
          <a:xfrm>
            <a:off x="3733800" y="3352800"/>
            <a:ext cx="1371600" cy="109942"/>
          </a:xfrm>
          <a:prstGeom prst="line">
            <a:avLst/>
          </a:prstGeom>
          <a:solidFill>
            <a:srgbClr val="000000">
              <a:alpha val="75000"/>
            </a:srgbClr>
          </a:solidFill>
          <a:ln w="95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4181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52400" y="2171700"/>
            <a:ext cx="8877300" cy="3987800"/>
          </a:xfrm>
          <a:prstGeom prst="rect">
            <a:avLst/>
          </a:prstGeom>
          <a:solidFill>
            <a:srgbClr val="E9E5CA"/>
          </a:solidFill>
          <a:ln w="9525">
            <a:solidFill>
              <a:schemeClr val="tx1"/>
            </a:solidFill>
            <a:miter lim="800000"/>
            <a:headEnd/>
            <a:tailEnd/>
          </a:ln>
          <a:extLst/>
        </p:spPr>
        <p:txBody>
          <a:bodyPr wrap="none" anchor="ctr"/>
          <a:lstStyle/>
          <a:p>
            <a:pPr>
              <a:buNone/>
            </a:pPr>
            <a:endParaRPr lang="en-US" baseline="0" dirty="0"/>
          </a:p>
        </p:txBody>
      </p:sp>
      <p:sp>
        <p:nvSpPr>
          <p:cNvPr id="235523" name="Rectangle 3"/>
          <p:cNvSpPr>
            <a:spLocks noChangeArrowheads="1"/>
          </p:cNvSpPr>
          <p:nvPr/>
        </p:nvSpPr>
        <p:spPr bwMode="auto">
          <a:xfrm>
            <a:off x="149185" y="685800"/>
            <a:ext cx="8880515"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3552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391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35526" name="Rectangle 6"/>
          <p:cNvSpPr>
            <a:spLocks noChangeArrowheads="1"/>
          </p:cNvSpPr>
          <p:nvPr/>
        </p:nvSpPr>
        <p:spPr bwMode="auto">
          <a:xfrm>
            <a:off x="3048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FontTx/>
              <a:buNone/>
            </a:pPr>
            <a:r>
              <a:rPr lang="en-US" sz="2000" b="0" baseline="0" dirty="0">
                <a:solidFill>
                  <a:srgbClr val="E9E5CA"/>
                </a:solidFill>
              </a:rPr>
              <a:t>Mission Metrics:  Capturing Mission-Level Results</a:t>
            </a:r>
          </a:p>
        </p:txBody>
      </p:sp>
      <p:sp>
        <p:nvSpPr>
          <p:cNvPr id="21" name="Rectangle 5"/>
          <p:cNvSpPr>
            <a:spLocks noGrp="1" noChangeArrowheads="1"/>
          </p:cNvSpPr>
          <p:nvPr>
            <p:ph type="title"/>
          </p:nvPr>
        </p:nvSpPr>
        <p:spPr>
          <a:xfrm>
            <a:off x="304800" y="1308100"/>
            <a:ext cx="7086600" cy="685800"/>
          </a:xfrm>
          <a:noFill/>
          <a:ln/>
        </p:spPr>
        <p:txBody>
          <a:bodyPr anchor="t"/>
          <a:lstStyle/>
          <a:p>
            <a:pPr algn="l"/>
            <a:r>
              <a:rPr lang="en-US" sz="3000" dirty="0" smtClean="0">
                <a:solidFill>
                  <a:schemeClr val="bg1"/>
                </a:solidFill>
                <a:latin typeface="Century Gothic" pitchFamily="34" charset="0"/>
              </a:rPr>
              <a:t>What do results look like?</a:t>
            </a:r>
            <a:endParaRPr lang="en-US" sz="3000" dirty="0">
              <a:solidFill>
                <a:schemeClr val="bg1"/>
              </a:solidFill>
              <a:latin typeface="Century Gothic" pitchFamily="34" charset="0"/>
            </a:endParaRPr>
          </a:p>
        </p:txBody>
      </p:sp>
      <p:sp>
        <p:nvSpPr>
          <p:cNvPr id="22" name="Line Callout 1 (Border and Accent Bar) 21"/>
          <p:cNvSpPr/>
          <p:nvPr/>
        </p:nvSpPr>
        <p:spPr>
          <a:xfrm>
            <a:off x="4267200" y="2360468"/>
            <a:ext cx="4267200" cy="1805132"/>
          </a:xfrm>
          <a:prstGeom prst="accentBorderCallout1">
            <a:avLst>
              <a:gd name="adj1" fmla="val 18750"/>
              <a:gd name="adj2" fmla="val -8333"/>
              <a:gd name="adj3" fmla="val 79108"/>
              <a:gd name="adj4" fmla="val -69916"/>
            </a:avLst>
          </a:prstGeom>
          <a:ln>
            <a:solidFill>
              <a:srgbClr val="5A4F3D"/>
            </a:solidFill>
          </a:ln>
        </p:spPr>
        <p:style>
          <a:lnRef idx="0">
            <a:schemeClr val="accent4"/>
          </a:lnRef>
          <a:fillRef idx="3">
            <a:schemeClr val="accent4"/>
          </a:fillRef>
          <a:effectRef idx="3">
            <a:schemeClr val="accent4"/>
          </a:effectRef>
          <a:fontRef idx="minor">
            <a:schemeClr val="lt1"/>
          </a:fontRef>
        </p:style>
        <p:txBody>
          <a:bodyPr rtlCol="0" anchor="ctr"/>
          <a:lstStyle/>
          <a:p>
            <a:pPr>
              <a:spcBef>
                <a:spcPts val="0"/>
              </a:spcBef>
              <a:buNone/>
            </a:pPr>
            <a:r>
              <a:rPr lang="en-US" i="1" baseline="0" dirty="0" smtClean="0">
                <a:solidFill>
                  <a:schemeClr val="tx1"/>
                </a:solidFill>
                <a:latin typeface="Century Gothic" pitchFamily="34" charset="0"/>
              </a:rPr>
              <a:t>26,355 out of 48,805 (54%) households showing </a:t>
            </a:r>
            <a:r>
              <a:rPr lang="en-US" i="1" baseline="0" dirty="0">
                <a:solidFill>
                  <a:schemeClr val="tx1"/>
                </a:solidFill>
                <a:latin typeface="Century Gothic" pitchFamily="34" charset="0"/>
              </a:rPr>
              <a:t>evidence of increased prosperity</a:t>
            </a:r>
            <a:r>
              <a:rPr lang="en-US" i="1" baseline="0" dirty="0" smtClean="0">
                <a:solidFill>
                  <a:schemeClr val="tx1"/>
                </a:solidFill>
                <a:latin typeface="Century Gothic" pitchFamily="34" charset="0"/>
              </a:rPr>
              <a:t>…</a:t>
            </a:r>
          </a:p>
          <a:p>
            <a:pPr>
              <a:buNone/>
            </a:pPr>
            <a:r>
              <a:rPr lang="en-US" i="1" baseline="0" dirty="0" smtClean="0">
                <a:solidFill>
                  <a:schemeClr val="tx1"/>
                </a:solidFill>
                <a:latin typeface="Century Gothic" pitchFamily="34" charset="0"/>
              </a:rPr>
              <a:t>14 out of 32 countries (</a:t>
            </a:r>
            <a:r>
              <a:rPr lang="en-US" i="1" baseline="0" dirty="0">
                <a:solidFill>
                  <a:schemeClr val="tx1"/>
                </a:solidFill>
                <a:latin typeface="Century Gothic" pitchFamily="34" charset="0"/>
              </a:rPr>
              <a:t>44%) reported </a:t>
            </a:r>
            <a:r>
              <a:rPr lang="en-US" i="1" baseline="0" dirty="0" smtClean="0">
                <a:solidFill>
                  <a:schemeClr val="tx1"/>
                </a:solidFill>
                <a:latin typeface="Century Gothic" pitchFamily="34" charset="0"/>
              </a:rPr>
              <a:t>against this Mission Indicator</a:t>
            </a:r>
          </a:p>
          <a:p>
            <a:pPr>
              <a:buNone/>
            </a:pPr>
            <a:r>
              <a:rPr lang="en-US" i="1" baseline="0" dirty="0" smtClean="0">
                <a:solidFill>
                  <a:schemeClr val="tx1"/>
                </a:solidFill>
                <a:latin typeface="Century Gothic" pitchFamily="34" charset="0"/>
              </a:rPr>
              <a:t>22 out of 269 programs (8%) reported against this Mission Indicator</a:t>
            </a:r>
          </a:p>
        </p:txBody>
      </p:sp>
      <p:sp>
        <p:nvSpPr>
          <p:cNvPr id="4" name="Oval 3"/>
          <p:cNvSpPr/>
          <p:nvPr/>
        </p:nvSpPr>
        <p:spPr bwMode="auto">
          <a:xfrm>
            <a:off x="304800" y="2971800"/>
            <a:ext cx="2286000" cy="2355850"/>
          </a:xfrm>
          <a:prstGeom prst="ellipse">
            <a:avLst/>
          </a:prstGeom>
          <a:ln/>
          <a:extLst/>
        </p:spPr>
        <p:style>
          <a:lnRef idx="0">
            <a:schemeClr val="accent1"/>
          </a:lnRef>
          <a:fillRef idx="3">
            <a:schemeClr val="accent1"/>
          </a:fillRef>
          <a:effectRef idx="3">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ts val="500"/>
              </a:spcBef>
              <a:spcAft>
                <a:spcPts val="600"/>
              </a:spcAft>
              <a:buClrTx/>
              <a:buSzTx/>
              <a:buFontTx/>
              <a:buChar char="•"/>
              <a:tabLst/>
            </a:pPr>
            <a:endParaRPr kumimoji="0" lang="en-US" sz="1400" b="1" i="0" u="none" strike="noStrike" cap="none" normalizeH="0" baseline="-25000" smtClean="0">
              <a:ln>
                <a:noFill/>
              </a:ln>
              <a:solidFill>
                <a:schemeClr val="tx1"/>
              </a:solidFill>
              <a:effectLst/>
              <a:latin typeface="Century Gothic" pitchFamily="34" charset="0"/>
              <a:ea typeface="ＭＳ Ｐゴシック" charset="-128"/>
            </a:endParaRPr>
          </a:p>
        </p:txBody>
      </p:sp>
      <p:sp>
        <p:nvSpPr>
          <p:cNvPr id="23" name="Line Callout 1 (Border and Accent Bar) 22"/>
          <p:cNvSpPr/>
          <p:nvPr/>
        </p:nvSpPr>
        <p:spPr>
          <a:xfrm>
            <a:off x="3657598" y="4419600"/>
            <a:ext cx="5181602" cy="1816100"/>
          </a:xfrm>
          <a:prstGeom prst="accentBorderCallout1">
            <a:avLst>
              <a:gd name="adj1" fmla="val 18750"/>
              <a:gd name="adj2" fmla="val -8333"/>
              <a:gd name="adj3" fmla="val 29142"/>
              <a:gd name="adj4" fmla="val -26927"/>
            </a:avLst>
          </a:prstGeom>
          <a:ln>
            <a:solidFill>
              <a:srgbClr val="5A4F3D"/>
            </a:solidFill>
          </a:ln>
        </p:spPr>
        <p:style>
          <a:lnRef idx="0">
            <a:schemeClr val="accent4"/>
          </a:lnRef>
          <a:fillRef idx="3">
            <a:schemeClr val="accent4"/>
          </a:fillRef>
          <a:effectRef idx="3">
            <a:schemeClr val="accent4"/>
          </a:effectRef>
          <a:fontRef idx="minor">
            <a:schemeClr val="lt1"/>
          </a:fontRef>
        </p:style>
        <p:txBody>
          <a:bodyPr rtlCol="0" anchor="ctr"/>
          <a:lstStyle/>
          <a:p>
            <a:pPr>
              <a:buNone/>
            </a:pPr>
            <a:r>
              <a:rPr lang="en-US" sz="1800" i="1" dirty="0" smtClean="0">
                <a:solidFill>
                  <a:schemeClr val="tx1"/>
                </a:solidFill>
                <a:latin typeface="Century Gothic" pitchFamily="34" charset="0"/>
              </a:rPr>
              <a:t>Types of improvement…</a:t>
            </a:r>
          </a:p>
          <a:p>
            <a:pPr marL="171450" indent="-171450">
              <a:buFont typeface="Arial" pitchFamily="34" charset="0"/>
              <a:buChar char="•"/>
            </a:pPr>
            <a:r>
              <a:rPr lang="en-US" sz="1800" b="0" dirty="0">
                <a:solidFill>
                  <a:schemeClr val="tx1"/>
                </a:solidFill>
                <a:latin typeface="Century Gothic" pitchFamily="34" charset="0"/>
              </a:rPr>
              <a:t>19,642 households participated in loan or savings programs - average loan amount $552.50 </a:t>
            </a:r>
            <a:endParaRPr lang="en-US" sz="1800" b="0" dirty="0" smtClean="0">
              <a:solidFill>
                <a:schemeClr val="tx1"/>
              </a:solidFill>
              <a:latin typeface="Century Gothic" pitchFamily="34" charset="0"/>
            </a:endParaRPr>
          </a:p>
          <a:p>
            <a:pPr marL="171450" indent="-171450">
              <a:buFont typeface="Arial" pitchFamily="34" charset="0"/>
              <a:buChar char="•"/>
            </a:pPr>
            <a:r>
              <a:rPr lang="en-US" sz="1800" b="0" dirty="0">
                <a:solidFill>
                  <a:schemeClr val="tx1"/>
                </a:solidFill>
                <a:latin typeface="Century Gothic" pitchFamily="34" charset="0"/>
              </a:rPr>
              <a:t>Average increase of paddy production 3.3 MT per </a:t>
            </a:r>
            <a:r>
              <a:rPr lang="en-US" sz="1800" b="0" dirty="0" smtClean="0">
                <a:solidFill>
                  <a:schemeClr val="tx1"/>
                </a:solidFill>
                <a:latin typeface="Century Gothic" pitchFamily="34" charset="0"/>
              </a:rPr>
              <a:t>hectare</a:t>
            </a:r>
          </a:p>
          <a:p>
            <a:pPr marL="171450" indent="-171450">
              <a:buFont typeface="Arial" pitchFamily="34" charset="0"/>
              <a:buChar char="•"/>
            </a:pPr>
            <a:r>
              <a:rPr lang="en-US" sz="1800" b="0" dirty="0" smtClean="0">
                <a:solidFill>
                  <a:schemeClr val="tx1"/>
                </a:solidFill>
                <a:latin typeface="Century Gothic" pitchFamily="34" charset="0"/>
              </a:rPr>
              <a:t>Among </a:t>
            </a:r>
            <a:r>
              <a:rPr lang="en-US" sz="1800" b="0" dirty="0">
                <a:solidFill>
                  <a:schemeClr val="tx1"/>
                </a:solidFill>
                <a:latin typeface="Century Gothic" pitchFamily="34" charset="0"/>
              </a:rPr>
              <a:t>6570 farmers in Helmand, surveys (sample size 363) showed there was a 33% increase in total sales among HASIL farmers</a:t>
            </a:r>
            <a:endParaRPr lang="en-US" sz="1800" b="0" dirty="0" smtClean="0">
              <a:solidFill>
                <a:schemeClr val="tx1"/>
              </a:solidFill>
              <a:latin typeface="Century Gothic" pitchFamily="34" charset="0"/>
            </a:endParaRPr>
          </a:p>
        </p:txBody>
      </p:sp>
      <p:sp>
        <p:nvSpPr>
          <p:cNvPr id="12" name="TextBox 11"/>
          <p:cNvSpPr txBox="1"/>
          <p:nvPr/>
        </p:nvSpPr>
        <p:spPr>
          <a:xfrm>
            <a:off x="346364" y="3068782"/>
            <a:ext cx="2286000" cy="1959511"/>
          </a:xfrm>
          <a:prstGeom prst="rect">
            <a:avLst/>
          </a:prstGeom>
          <a:noFill/>
        </p:spPr>
        <p:txBody>
          <a:bodyPr wrap="square" rtlCol="0">
            <a:spAutoFit/>
          </a:bodyPr>
          <a:lstStyle/>
          <a:p>
            <a:pPr algn="ctr">
              <a:buNone/>
            </a:pPr>
            <a:r>
              <a:rPr lang="en-US" sz="2800" dirty="0" smtClean="0"/>
              <a:t>MI</a:t>
            </a:r>
            <a:r>
              <a:rPr lang="en-US" sz="2800" baseline="0" dirty="0" smtClean="0"/>
              <a:t> </a:t>
            </a:r>
            <a:r>
              <a:rPr lang="en-US" sz="2800" dirty="0" smtClean="0"/>
              <a:t>4.1        Number and percentage of households reporting greater prosperity </a:t>
            </a:r>
            <a:endParaRPr lang="en-US" sz="2800" dirty="0"/>
          </a:p>
        </p:txBody>
      </p:sp>
    </p:spTree>
    <p:extLst>
      <p:ext uri="{BB962C8B-B14F-4D97-AF65-F5344CB8AC3E}">
        <p14:creationId xmlns:p14="http://schemas.microsoft.com/office/powerpoint/2010/main" val="196917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228600" y="685800"/>
            <a:ext cx="8458200" cy="1371600"/>
          </a:xfrm>
          <a:prstGeom prst="rect">
            <a:avLst/>
          </a:prstGeom>
          <a:solidFill>
            <a:srgbClr val="B4083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04804" name="Picture 4" descr="LogoTAG(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5467"/>
          <a:stretch>
            <a:fillRect/>
          </a:stretch>
        </p:blipFill>
        <p:spPr bwMode="auto">
          <a:xfrm>
            <a:off x="7010400" y="6235700"/>
            <a:ext cx="1752600" cy="465138"/>
          </a:xfrm>
          <a:prstGeom prst="rect">
            <a:avLst/>
          </a:prstGeom>
          <a:noFill/>
          <a:extLst>
            <a:ext uri="{909E8E84-426E-40DD-AFC4-6F175D3DCCD1}">
              <a14:hiddenFill xmlns:a14="http://schemas.microsoft.com/office/drawing/2010/main">
                <a:solidFill>
                  <a:srgbClr val="FFFFFF"/>
                </a:solidFill>
              </a14:hiddenFill>
            </a:ext>
          </a:extLst>
        </p:spPr>
      </p:pic>
      <p:sp>
        <p:nvSpPr>
          <p:cNvPr id="204808" name="Text Box 8"/>
          <p:cNvSpPr txBox="1">
            <a:spLocks noChangeArrowheads="1"/>
          </p:cNvSpPr>
          <p:nvPr/>
        </p:nvSpPr>
        <p:spPr bwMode="auto">
          <a:xfrm>
            <a:off x="265890" y="2057400"/>
            <a:ext cx="8420910" cy="4062413"/>
          </a:xfrm>
          <a:prstGeom prst="rect">
            <a:avLst/>
          </a:prstGeom>
          <a:solidFill>
            <a:srgbClr val="E9E5CA"/>
          </a:solidFill>
          <a:ln>
            <a:noFill/>
          </a:ln>
          <a:extLst/>
        </p:spPr>
        <p:txBody>
          <a:bodyPr lIns="182880"/>
          <a:lstStyle>
            <a:lvl1pPr marL="228600" indent="-228600">
              <a:spcBef>
                <a:spcPct val="0"/>
              </a:spcBef>
              <a:spcAft>
                <a:spcPct val="0"/>
              </a:spcAft>
              <a:defRPr sz="2400">
                <a:solidFill>
                  <a:schemeClr val="tx1"/>
                </a:solidFill>
                <a:latin typeface="Arial" charset="0"/>
                <a:ea typeface="ＭＳ Ｐゴシック" charset="-128"/>
              </a:defRPr>
            </a:lvl1pPr>
            <a:lvl2pPr marL="571500">
              <a:spcBef>
                <a:spcPct val="0"/>
              </a:spcBef>
              <a:spcAft>
                <a:spcPct val="0"/>
              </a:spcAft>
              <a:defRPr sz="2400">
                <a:solidFill>
                  <a:schemeClr val="tx1"/>
                </a:solidFill>
                <a:latin typeface="Arial" charset="0"/>
                <a:ea typeface="ＭＳ Ｐゴシック" charset="-128"/>
              </a:defRPr>
            </a:lvl2pPr>
            <a:lvl3pPr>
              <a:spcBef>
                <a:spcPct val="0"/>
              </a:spcBef>
              <a:spcAft>
                <a:spcPct val="0"/>
              </a:spcAft>
              <a:defRPr sz="2400">
                <a:solidFill>
                  <a:schemeClr val="tx1"/>
                </a:solidFill>
                <a:latin typeface="Arial" charset="0"/>
                <a:ea typeface="ＭＳ Ｐゴシック" charset="-128"/>
              </a:defRPr>
            </a:lvl3pPr>
            <a:lvl4pPr>
              <a:spcBef>
                <a:spcPct val="0"/>
              </a:spcBef>
              <a:spcAft>
                <a:spcPct val="0"/>
              </a:spcAft>
              <a:defRPr sz="2400">
                <a:solidFill>
                  <a:schemeClr val="tx1"/>
                </a:solidFill>
                <a:latin typeface="Arial" charset="0"/>
                <a:ea typeface="ＭＳ Ｐゴシック" charset="-128"/>
              </a:defRPr>
            </a:lvl4pPr>
            <a:lvl5pPr>
              <a:spcBef>
                <a:spcPct val="0"/>
              </a:spcBef>
              <a:spcAft>
                <a:spcPct val="0"/>
              </a:spcAft>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50000"/>
              </a:lnSpc>
              <a:spcBef>
                <a:spcPts val="600"/>
              </a:spcBef>
              <a:spcAft>
                <a:spcPts val="600"/>
              </a:spcAft>
            </a:pPr>
            <a:endParaRPr lang="en-US" sz="2800" baseline="0" dirty="0" smtClean="0">
              <a:solidFill>
                <a:schemeClr val="bg1"/>
              </a:solidFill>
              <a:latin typeface="Century Gothic" pitchFamily="34" charset="0"/>
            </a:endParaRPr>
          </a:p>
        </p:txBody>
      </p:sp>
      <p:sp>
        <p:nvSpPr>
          <p:cNvPr id="12" name="Rectangle 6"/>
          <p:cNvSpPr>
            <a:spLocks noChangeArrowheads="1"/>
          </p:cNvSpPr>
          <p:nvPr/>
        </p:nvSpPr>
        <p:spPr bwMode="auto">
          <a:xfrm>
            <a:off x="381000" y="914400"/>
            <a:ext cx="7086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0"/>
              </a:spcBef>
              <a:spcAft>
                <a:spcPct val="0"/>
              </a:spcAft>
              <a:buNone/>
            </a:pPr>
            <a:r>
              <a:rPr lang="en-US" sz="2000" b="0" baseline="0" dirty="0">
                <a:solidFill>
                  <a:srgbClr val="E9E5CA"/>
                </a:solidFill>
              </a:rPr>
              <a:t>Mission Metrics:   Capturing Mission-Level Results</a:t>
            </a:r>
          </a:p>
          <a:p>
            <a:pPr eaLnBrk="1" hangingPunct="1">
              <a:spcBef>
                <a:spcPct val="0"/>
              </a:spcBef>
              <a:spcAft>
                <a:spcPct val="0"/>
              </a:spcAft>
              <a:buFontTx/>
              <a:buNone/>
            </a:pPr>
            <a:endParaRPr lang="en-US" sz="2000" b="0" baseline="0" dirty="0">
              <a:solidFill>
                <a:srgbClr val="E9E5CA"/>
              </a:solidFill>
            </a:endParaRPr>
          </a:p>
        </p:txBody>
      </p:sp>
      <p:sp>
        <p:nvSpPr>
          <p:cNvPr id="13" name="Rectangle 5"/>
          <p:cNvSpPr>
            <a:spLocks noGrp="1" noChangeArrowheads="1"/>
          </p:cNvSpPr>
          <p:nvPr>
            <p:ph type="title"/>
          </p:nvPr>
        </p:nvSpPr>
        <p:spPr>
          <a:xfrm>
            <a:off x="381000" y="1308100"/>
            <a:ext cx="7086600" cy="685800"/>
          </a:xfrm>
          <a:noFill/>
          <a:ln/>
        </p:spPr>
        <p:txBody>
          <a:bodyPr anchor="t"/>
          <a:lstStyle/>
          <a:p>
            <a:pPr algn="l"/>
            <a:r>
              <a:rPr lang="en-US" sz="3000" dirty="0" smtClean="0">
                <a:solidFill>
                  <a:schemeClr val="bg1"/>
                </a:solidFill>
                <a:latin typeface="Century Gothic" pitchFamily="34" charset="0"/>
              </a:rPr>
              <a:t>Review of the 2010 Process</a:t>
            </a:r>
            <a:endParaRPr lang="en-US" sz="3000" dirty="0">
              <a:solidFill>
                <a:schemeClr val="bg1"/>
              </a:solidFill>
              <a:latin typeface="Century Gothic" pitchFamily="34" charset="0"/>
            </a:endParaRPr>
          </a:p>
        </p:txBody>
      </p:sp>
      <p:sp>
        <p:nvSpPr>
          <p:cNvPr id="11" name="Content Placeholder 2"/>
          <p:cNvSpPr txBox="1">
            <a:spLocks/>
          </p:cNvSpPr>
          <p:nvPr/>
        </p:nvSpPr>
        <p:spPr bwMode="auto">
          <a:xfrm>
            <a:off x="457200" y="2286000"/>
            <a:ext cx="5562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fontAlgn="auto">
              <a:spcBef>
                <a:spcPts val="0"/>
              </a:spcBef>
              <a:spcAft>
                <a:spcPts val="0"/>
              </a:spcAft>
              <a:buNone/>
              <a:defRPr/>
            </a:pPr>
            <a:r>
              <a:rPr lang="en-US" sz="4800" b="1" dirty="0" smtClean="0">
                <a:solidFill>
                  <a:srgbClr val="C00000"/>
                </a:solidFill>
                <a:latin typeface="Century Gothic" pitchFamily="34" charset="0"/>
              </a:rPr>
              <a:t>Data Quality Initiative</a:t>
            </a:r>
          </a:p>
          <a:p>
            <a:pPr marL="0" indent="0" fontAlgn="auto">
              <a:spcBef>
                <a:spcPts val="0"/>
              </a:spcBef>
              <a:spcAft>
                <a:spcPts val="0"/>
              </a:spcAft>
              <a:buNone/>
              <a:defRPr/>
            </a:pPr>
            <a:endParaRPr lang="en-US" sz="4800" b="1" dirty="0" smtClean="0">
              <a:solidFill>
                <a:srgbClr val="C00000"/>
              </a:solidFill>
              <a:latin typeface="Century Gothic" pitchFamily="34" charset="0"/>
            </a:endParaRPr>
          </a:p>
          <a:p>
            <a:pPr marL="171450" lvl="2" indent="0" fontAlgn="auto">
              <a:spcBef>
                <a:spcPts val="0"/>
              </a:spcBef>
              <a:spcAft>
                <a:spcPts val="0"/>
              </a:spcAft>
              <a:buNone/>
              <a:defRPr/>
            </a:pPr>
            <a:r>
              <a:rPr lang="en-US" sz="3600" b="0" dirty="0" smtClean="0">
                <a:latin typeface="Century Gothic" pitchFamily="34" charset="0"/>
              </a:rPr>
              <a:t>Renewed agency focus on measurement and reporting Practices</a:t>
            </a:r>
          </a:p>
          <a:p>
            <a:pPr marL="171450" lvl="2" indent="0" fontAlgn="auto">
              <a:spcBef>
                <a:spcPts val="0"/>
              </a:spcBef>
              <a:spcAft>
                <a:spcPts val="0"/>
              </a:spcAft>
              <a:buNone/>
              <a:defRPr/>
            </a:pPr>
            <a:endParaRPr lang="en-US" sz="3600" b="0" dirty="0" smtClean="0">
              <a:latin typeface="Century Gothic" pitchFamily="34" charset="0"/>
            </a:endParaRPr>
          </a:p>
          <a:p>
            <a:pPr marL="171450" lvl="2" indent="0" fontAlgn="auto">
              <a:spcBef>
                <a:spcPts val="0"/>
              </a:spcBef>
              <a:spcAft>
                <a:spcPts val="0"/>
              </a:spcAft>
              <a:buNone/>
              <a:defRPr/>
            </a:pPr>
            <a:r>
              <a:rPr lang="en-US" sz="3600" b="0" dirty="0" smtClean="0">
                <a:latin typeface="Century Gothic" pitchFamily="34" charset="0"/>
              </a:rPr>
              <a:t>Agency </a:t>
            </a:r>
            <a:r>
              <a:rPr lang="en-US" sz="3600" b="0" dirty="0">
                <a:latin typeface="Century Gothic" pitchFamily="34" charset="0"/>
              </a:rPr>
              <a:t>and Country Action Plans for Improvement</a:t>
            </a:r>
          </a:p>
          <a:p>
            <a:pPr marL="0" lvl="1" fontAlgn="auto">
              <a:spcBef>
                <a:spcPts val="0"/>
              </a:spcBef>
              <a:spcAft>
                <a:spcPts val="0"/>
              </a:spcAft>
              <a:buFont typeface="Arial" pitchFamily="34" charset="0"/>
              <a:buChar char="–"/>
              <a:defRPr/>
            </a:pPr>
            <a:endParaRPr lang="en-US" sz="3600" dirty="0" smtClean="0">
              <a:latin typeface="Century Gothic" pitchFamily="34" charset="0"/>
            </a:endParaRPr>
          </a:p>
        </p:txBody>
      </p:sp>
      <p:pic>
        <p:nvPicPr>
          <p:cNvPr id="15" name="Picture 6" descr="DSC_01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431798"/>
            <a:ext cx="2298700" cy="3435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2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alpha val="7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88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ts val="500"/>
          </a:spcBef>
          <a:spcAft>
            <a:spcPts val="600"/>
          </a:spcAft>
          <a:buClrTx/>
          <a:buSzTx/>
          <a:buFontTx/>
          <a:buChar char="•"/>
          <a:tabLst/>
          <a:defRPr kumimoji="0" lang="en-US" sz="1400" b="1" i="0" u="none" strike="noStrike" cap="none" normalizeH="0" baseline="-25000" smtClean="0">
            <a:ln>
              <a:noFill/>
            </a:ln>
            <a:solidFill>
              <a:schemeClr val="tx1"/>
            </a:solidFill>
            <a:effectLst/>
            <a:latin typeface="Century Gothic" pitchFamily="34" charset="0"/>
            <a:ea typeface="ＭＳ Ｐゴシック" charset="-128"/>
          </a:defRPr>
        </a:defPPr>
      </a:lstStyle>
    </a:spDef>
    <a:lnDef>
      <a:spPr bwMode="auto">
        <a:xfrm>
          <a:off x="0" y="0"/>
          <a:ext cx="1" cy="1"/>
        </a:xfrm>
        <a:custGeom>
          <a:avLst/>
          <a:gdLst/>
          <a:ahLst/>
          <a:cxnLst/>
          <a:rect l="0" t="0" r="0" b="0"/>
          <a:pathLst/>
        </a:custGeom>
        <a:solidFill>
          <a:srgbClr val="000000">
            <a:alpha val="7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88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ts val="500"/>
          </a:spcBef>
          <a:spcAft>
            <a:spcPts val="600"/>
          </a:spcAft>
          <a:buClrTx/>
          <a:buSzTx/>
          <a:buFontTx/>
          <a:buChar char="•"/>
          <a:tabLst/>
          <a:defRPr kumimoji="0" lang="en-US" sz="1400" b="1" i="0" u="none" strike="noStrike" cap="none" normalizeH="0" baseline="-25000" smtClean="0">
            <a:ln>
              <a:noFill/>
            </a:ln>
            <a:solidFill>
              <a:schemeClr val="tx1"/>
            </a:solidFill>
            <a:effectLst/>
            <a:latin typeface="Century Gothic" pitchFamily="34"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8274</TotalTime>
  <Words>2257</Words>
  <Application>Microsoft Office PowerPoint</Application>
  <PresentationFormat>On-screen Show (4:3)</PresentationFormat>
  <Paragraphs>162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Mission Metrics:  One Agency's Effort to Capture Mission Level Results</vt:lpstr>
      <vt:lpstr>Program Overview</vt:lpstr>
      <vt:lpstr>How did we start?</vt:lpstr>
      <vt:lpstr>Mission Statement</vt:lpstr>
      <vt:lpstr>The Challenges!  </vt:lpstr>
      <vt:lpstr>PowerPoint Presentation</vt:lpstr>
      <vt:lpstr>How does it work?</vt:lpstr>
      <vt:lpstr>What do results look like?</vt:lpstr>
      <vt:lpstr>Review of the 2010 Process</vt:lpstr>
      <vt:lpstr>Review of the 2010 Process</vt:lpstr>
      <vt:lpstr>Timeline</vt:lpstr>
      <vt:lpstr>Recommendations</vt:lpstr>
      <vt:lpstr>PowerPoint Presentation</vt:lpstr>
      <vt:lpstr>Contact Information</vt:lpstr>
    </vt:vector>
  </TitlesOfParts>
  <Company>Diggy Dog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Metrics AEA Presentation</dc:title>
  <dc:creator>Barbara Willett</dc:creator>
  <cp:keywords>AEA, Mission Metrics</cp:keywords>
  <cp:lastModifiedBy> </cp:lastModifiedBy>
  <cp:revision>420</cp:revision>
  <dcterms:created xsi:type="dcterms:W3CDTF">2008-02-19T16:05:54Z</dcterms:created>
  <dcterms:modified xsi:type="dcterms:W3CDTF">2011-11-15T18:25:02Z</dcterms:modified>
</cp:coreProperties>
</file>