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96"/>
  </p:notesMasterIdLst>
  <p:sldIdLst>
    <p:sldId id="284" r:id="rId2"/>
    <p:sldId id="365" r:id="rId3"/>
    <p:sldId id="366"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285" r:id="rId18"/>
    <p:sldId id="286" r:id="rId19"/>
    <p:sldId id="287" r:id="rId20"/>
    <p:sldId id="288" r:id="rId21"/>
    <p:sldId id="289" r:id="rId22"/>
    <p:sldId id="290" r:id="rId23"/>
    <p:sldId id="291" r:id="rId24"/>
    <p:sldId id="292" r:id="rId25"/>
    <p:sldId id="293" r:id="rId26"/>
    <p:sldId id="36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63"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showGuides="1">
      <p:cViewPr>
        <p:scale>
          <a:sx n="75" d="100"/>
          <a:sy n="75" d="100"/>
        </p:scale>
        <p:origin x="-104" y="-184"/>
      </p:cViewPr>
      <p:guideLst>
        <p:guide orient="horz" pos="1513"/>
        <p:guide pos="2327"/>
      </p:guideLst>
    </p:cSldViewPr>
  </p:slideViewPr>
  <p:notesTextViewPr>
    <p:cViewPr>
      <p:scale>
        <a:sx n="100" d="100"/>
        <a:sy n="100" d="100"/>
      </p:scale>
      <p:origin x="0" y="0"/>
    </p:cViewPr>
  </p:notesTextViewPr>
  <p:sorterViewPr>
    <p:cViewPr>
      <p:scale>
        <a:sx n="66" d="100"/>
        <a:sy n="66" d="100"/>
      </p:scale>
      <p:origin x="0" y="2864"/>
    </p:cViewPr>
  </p:sorterViewPr>
  <p:notesViewPr>
    <p:cSldViewPr snapToGrid="0" snapToObjects="1">
      <p:cViewPr varScale="1">
        <p:scale>
          <a:sx n="92" d="100"/>
          <a:sy n="92" d="100"/>
        </p:scale>
        <p:origin x="-266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BC28AD-8320-EC43-9441-030B705F9002}" type="datetimeFigureOut">
              <a:rPr lang="en-US" smtClean="0"/>
              <a:pPr/>
              <a:t>10/24/13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35651-42A4-3A42-82FB-309B1BE524EC}" type="slidenum">
              <a:rPr lang="en-US" smtClean="0"/>
              <a:pPr/>
              <a:t>‹#›</a:t>
            </a:fld>
            <a:endParaRPr lang="en-US"/>
          </a:p>
        </p:txBody>
      </p:sp>
    </p:spTree>
    <p:extLst>
      <p:ext uri="{BB962C8B-B14F-4D97-AF65-F5344CB8AC3E}">
        <p14:creationId xmlns:p14="http://schemas.microsoft.com/office/powerpoint/2010/main" val="868485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I’m going to talk about the experience that 15 of us evaluators had through an NSF grant where we worked as a community of practice to learn more about the application of systems concepts and thinking to evaluation. The project was called ECLIPS – Evaluation Communities of Learning, Inquiry, and Practice about Systems. We worked together over 18 months through two all day meetings – one at the beginning and one a year later – and monthly webinars. Five of the members (including Karen and Ginger) were working on specific STEM evaluations to which they were applying the systems concepts. Four were advisors with various areas of expertise, one of whom—Veronica—you’ll meet t in this session, two were leaders of evaluation resource centers, and three of us were facilitators of the ECLIPS work. This project was a pilot effort to see if the </a:t>
            </a:r>
            <a:r>
              <a:rPr lang="en-US" sz="1200" kern="1200" dirty="0" err="1" smtClean="0">
                <a:solidFill>
                  <a:schemeClr val="tx1"/>
                </a:solidFill>
                <a:effectLst/>
                <a:latin typeface="+mn-lt"/>
                <a:ea typeface="+mn-ea"/>
                <a:cs typeface="+mn-cs"/>
              </a:rPr>
              <a:t>CoP</a:t>
            </a:r>
            <a:r>
              <a:rPr lang="en-US" sz="1200" kern="1200" dirty="0" smtClean="0">
                <a:solidFill>
                  <a:schemeClr val="tx1"/>
                </a:solidFill>
                <a:effectLst/>
                <a:latin typeface="+mn-lt"/>
                <a:ea typeface="+mn-ea"/>
                <a:cs typeface="+mn-cs"/>
              </a:rPr>
              <a:t> structure worked well for learning and applying systems concepts.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 going to give an overview of a framework that one of our ECLIPS members introduced to the group that guided our thinking about understanding the value of the ECLIPS work.</a:t>
            </a:r>
            <a:r>
              <a:rPr lang="en-US" sz="1400" dirty="0" smtClean="0">
                <a:effectLst/>
              </a:rPr>
              <a:t> </a:t>
            </a:r>
            <a:endParaRPr lang="en-US" sz="1400" dirty="0" smtClean="0">
              <a:latin typeface="Arial" charset="0"/>
              <a:ea typeface="ＭＳ Ｐゴシック"/>
              <a:cs typeface="ＭＳ Ｐゴシック"/>
            </a:endParaRPr>
          </a:p>
        </p:txBody>
      </p:sp>
      <p:sp>
        <p:nvSpPr>
          <p:cNvPr id="2" name="Date Placeholder 1"/>
          <p:cNvSpPr>
            <a:spLocks noGrp="1"/>
          </p:cNvSpPr>
          <p:nvPr>
            <p:ph type="dt" idx="10"/>
          </p:nvPr>
        </p:nvSpPr>
        <p:spPr>
          <a:xfrm>
            <a:off x="3746553" y="110440"/>
            <a:ext cx="2971800" cy="457200"/>
          </a:xfrm>
        </p:spPr>
        <p:txBody>
          <a:bodyPr/>
          <a:lstStyle/>
          <a:p>
            <a:pPr>
              <a:defRPr/>
            </a:pPr>
            <a:fld id="{0E2F1B3A-73EF-C247-9FDE-453D0789BD9E}" type="datetime1">
              <a:rPr lang="en-US" smtClean="0"/>
              <a:pPr>
                <a:defRPr/>
              </a:pPr>
              <a:t>10/24/13</a:t>
            </a:fld>
            <a:endParaRPr lang="en-US" dirty="0"/>
          </a:p>
        </p:txBody>
      </p:sp>
      <p:sp>
        <p:nvSpPr>
          <p:cNvPr id="3" name="Footer Placeholder 2"/>
          <p:cNvSpPr>
            <a:spLocks noGrp="1"/>
          </p:cNvSpPr>
          <p:nvPr>
            <p:ph type="ftr" sz="quarter" idx="11"/>
          </p:nvPr>
        </p:nvSpPr>
        <p:spPr>
          <a:xfrm>
            <a:off x="124254" y="8548258"/>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591620" y="8506843"/>
            <a:ext cx="2971800" cy="457200"/>
          </a:xfrm>
        </p:spPr>
        <p:txBody>
          <a:bodyPr/>
          <a:lstStyle/>
          <a:p>
            <a:pPr>
              <a:defRPr/>
            </a:pPr>
            <a:fld id="{FC80F309-A190-4683-8938-1DC67EF25387}" type="slidenum">
              <a:rPr lang="en-US" smtClean="0"/>
              <a:pPr>
                <a:defRPr/>
              </a:pPr>
              <a:t>2</a:t>
            </a:fld>
            <a:endParaRPr lang="en-US"/>
          </a:p>
        </p:txBody>
      </p:sp>
      <p:sp>
        <p:nvSpPr>
          <p:cNvPr id="5" name="Header Placeholder 4"/>
          <p:cNvSpPr>
            <a:spLocks noGrp="1"/>
          </p:cNvSpPr>
          <p:nvPr>
            <p:ph type="hdr" sz="quarter" idx="13"/>
          </p:nvPr>
        </p:nvSpPr>
        <p:spPr>
          <a:xfrm>
            <a:off x="110448" y="69025"/>
            <a:ext cx="2971800" cy="457200"/>
          </a:xfrm>
        </p:spPr>
        <p:txBody>
          <a:bodyPr/>
          <a:lstStyle/>
          <a:p>
            <a:pPr>
              <a:defRPr/>
            </a:pPr>
            <a:r>
              <a:rPr lang="en-US" dirty="0" smtClean="0"/>
              <a:t>Social Innovation Evaluation</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FFFFFF"/>
            </a:solidFill>
            <a:miter lim="800000"/>
            <a:headEnd/>
            <a:tailEnd/>
          </a:ln>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The use of systems concepts get clear again as the evaluators started to</a:t>
            </a:r>
            <a:r>
              <a:rPr lang="en-US" sz="1200" b="1" kern="1200" dirty="0" smtClean="0">
                <a:solidFill>
                  <a:schemeClr val="tx1"/>
                </a:solidFill>
                <a:effectLst/>
                <a:latin typeface="+mn-lt"/>
                <a:ea typeface="+mn-ea"/>
                <a:cs typeface="+mn-cs"/>
              </a:rPr>
              <a:t> apply </a:t>
            </a:r>
            <a:r>
              <a:rPr lang="en-US" sz="1200" kern="1200" dirty="0" smtClean="0">
                <a:solidFill>
                  <a:schemeClr val="tx1"/>
                </a:solidFill>
                <a:effectLst/>
                <a:latin typeface="+mn-lt"/>
                <a:ea typeface="+mn-ea"/>
                <a:cs typeface="+mn-cs"/>
              </a:rPr>
              <a:t>the system concepts. We regained our confidence again that system concepts was of value in evaluation. However, we weren’t quite sure if it was making a difference for the PIs of the STEM education project. </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Show ZOOM 3)</a:t>
            </a:r>
            <a:r>
              <a:rPr lang="en-US" dirty="0" smtClean="0">
                <a:effectLst/>
              </a:rPr>
              <a:t> </a:t>
            </a:r>
            <a:endParaRPr lang="en-US"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985487AE-CB67-0343-B48F-16E26A694F00}" type="datetime1">
              <a:rPr lang="en-US" smtClean="0"/>
              <a:pPr>
                <a:defRPr/>
              </a:pPr>
              <a:t>10/24/13</a:t>
            </a:fld>
            <a:endParaRPr lang="en-US"/>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11</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
        <p:nvSpPr>
          <p:cNvPr id="9" name="Footer Placeholder 2"/>
          <p:cNvSpPr>
            <a:spLocks noGrp="1"/>
          </p:cNvSpPr>
          <p:nvPr>
            <p:ph type="ftr" sz="quarter" idx="4"/>
          </p:nvPr>
        </p:nvSpPr>
        <p:spPr>
          <a:xfrm>
            <a:off x="124254" y="8548258"/>
            <a:ext cx="2971800" cy="457200"/>
          </a:xfrm>
        </p:spPr>
        <p:txBody>
          <a:bodyPr/>
          <a:lstStyle/>
          <a:p>
            <a:pPr>
              <a:defRPr/>
            </a:pPr>
            <a:r>
              <a:rPr lang="en-US" dirty="0" smtClean="0"/>
              <a:t>BR.13.ppf.SIEvaluation.9-25</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FFFFFF"/>
            </a:solidFill>
            <a:miter lim="800000"/>
            <a:headEnd/>
            <a:tailEnd/>
          </a:ln>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Then we found out that it did matter for them. That was a relief.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about that time, we began to get uncomfortable that maybe just changing individual STEM education project evaluations using a systems perspective was not enough.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was at that point that we had our major reframing experience.</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Show ZOOM 4)</a:t>
            </a:r>
            <a:r>
              <a:rPr lang="en-US" dirty="0" smtClean="0">
                <a:effectLst/>
              </a:rPr>
              <a:t> </a:t>
            </a:r>
            <a:endParaRPr lang="en-US"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DFD372E1-63CB-0E42-B3D1-E9AD22BB6E70}" type="datetime1">
              <a:rPr lang="en-US" smtClean="0"/>
              <a:pPr>
                <a:defRPr/>
              </a:pPr>
              <a:t>10/24/13</a:t>
            </a:fld>
            <a:endParaRPr lang="en-US"/>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12</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
        <p:nvSpPr>
          <p:cNvPr id="9" name="Footer Placeholder 2"/>
          <p:cNvSpPr>
            <a:spLocks noGrp="1"/>
          </p:cNvSpPr>
          <p:nvPr>
            <p:ph type="ftr" sz="quarter" idx="4"/>
          </p:nvPr>
        </p:nvSpPr>
        <p:spPr>
          <a:xfrm>
            <a:off x="124254" y="8548258"/>
            <a:ext cx="2971800" cy="457200"/>
          </a:xfrm>
        </p:spPr>
        <p:txBody>
          <a:bodyPr/>
          <a:lstStyle/>
          <a:p>
            <a:pPr>
              <a:defRPr/>
            </a:pPr>
            <a:r>
              <a:rPr lang="en-US" dirty="0" smtClean="0"/>
              <a:t>BR.13.ppf.SIEvaluation.9-25</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txBox="1">
            <a:spLocks noGrp="1" noChangeArrowheads="1"/>
          </p:cNvSpPr>
          <p:nvPr/>
        </p:nvSpPr>
        <p:spPr bwMode="auto">
          <a:xfrm>
            <a:off x="3884613" y="0"/>
            <a:ext cx="2971800" cy="457200"/>
          </a:xfrm>
          <a:prstGeom prst="rect">
            <a:avLst/>
          </a:prstGeom>
          <a:noFill/>
          <a:ln w="9525">
            <a:noFill/>
            <a:miter lim="800000"/>
            <a:headEnd/>
            <a:tailEnd/>
          </a:ln>
        </p:spPr>
        <p:txBody>
          <a:bodyPr lIns="91451" tIns="45726" rIns="91451" bIns="45726"/>
          <a:lstStyle/>
          <a:p>
            <a:pPr algn="r"/>
            <a:fld id="{41201F96-6932-491E-ABA4-44452BBF50A8}" type="datetime1">
              <a:rPr lang="en-US" sz="1200">
                <a:latin typeface="Calibri" pitchFamily="34" charset="0"/>
              </a:rPr>
              <a:pPr algn="r"/>
              <a:t>10/24/13</a:t>
            </a:fld>
            <a:endParaRPr lang="en-US" sz="1200">
              <a:latin typeface="Calibri" pitchFamily="34" charset="0"/>
            </a:endParaRPr>
          </a:p>
        </p:txBody>
      </p:sp>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FFFFFF"/>
            </a:solidFill>
            <a:miter lim="800000"/>
            <a:headEnd/>
            <a:tailEnd/>
          </a:ln>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We realized we needed to be engaged in a different way of thinking about the whole approach to STEM education project evaluation. We had been looking at the individual STEM education evaluations. If we wanted to truly influence the three intractable challenges in STEM education that were present in much of the work that our ECLIPS members were engaged in and/or familiar with we needed to rethink our approach. The three challenges were. (a) </a:t>
            </a:r>
            <a:r>
              <a:rPr lang="en-US" sz="1200" u="sng" kern="1200" dirty="0" smtClean="0">
                <a:solidFill>
                  <a:schemeClr val="tx1"/>
                </a:solidFill>
                <a:effectLst/>
                <a:latin typeface="+mn-lt"/>
                <a:ea typeface="+mn-ea"/>
                <a:cs typeface="+mn-cs"/>
              </a:rPr>
              <a:t>bringing underrepresented populations into STEM education</a:t>
            </a:r>
            <a:r>
              <a:rPr lang="en-US" sz="1200" kern="1200" dirty="0" smtClean="0">
                <a:solidFill>
                  <a:schemeClr val="tx1"/>
                </a:solidFill>
                <a:effectLst/>
                <a:latin typeface="+mn-lt"/>
                <a:ea typeface="+mn-ea"/>
                <a:cs typeface="+mn-cs"/>
              </a:rPr>
              <a:t>; (b) </a:t>
            </a:r>
            <a:r>
              <a:rPr lang="en-US" sz="1200" u="sng" kern="1200" dirty="0" smtClean="0">
                <a:solidFill>
                  <a:schemeClr val="tx1"/>
                </a:solidFill>
                <a:effectLst/>
                <a:latin typeface="+mn-lt"/>
                <a:ea typeface="+mn-ea"/>
                <a:cs typeface="+mn-cs"/>
              </a:rPr>
              <a:t>supporting continual adaptive STEM curriculum and faculty renewal</a:t>
            </a:r>
            <a:r>
              <a:rPr lang="en-US" sz="1200" kern="1200" dirty="0" smtClean="0">
                <a:solidFill>
                  <a:schemeClr val="tx1"/>
                </a:solidFill>
                <a:effectLst/>
                <a:latin typeface="+mn-lt"/>
                <a:ea typeface="+mn-ea"/>
                <a:cs typeface="+mn-cs"/>
              </a:rPr>
              <a:t>; and (c) </a:t>
            </a:r>
            <a:r>
              <a:rPr lang="en-US" sz="1200" u="sng" kern="1200" dirty="0" smtClean="0">
                <a:solidFill>
                  <a:schemeClr val="tx1"/>
                </a:solidFill>
                <a:effectLst/>
                <a:latin typeface="+mn-lt"/>
                <a:ea typeface="+mn-ea"/>
                <a:cs typeface="+mn-cs"/>
              </a:rPr>
              <a:t>enhancing the STEM workforce</a:t>
            </a:r>
            <a:r>
              <a:rPr lang="en-US" sz="1200" kern="1200" dirty="0" smtClean="0">
                <a:solidFill>
                  <a:schemeClr val="tx1"/>
                </a:solidFill>
                <a:effectLst/>
                <a:latin typeface="+mn-lt"/>
                <a:ea typeface="+mn-ea"/>
                <a:cs typeface="+mn-cs"/>
              </a:rPr>
              <a:t>. These challenges are deeply rooted in system conditions. </a:t>
            </a:r>
          </a:p>
          <a:p>
            <a:r>
              <a:rPr lang="en-US" sz="1200" b="1" kern="1200" dirty="0" smtClean="0">
                <a:solidFill>
                  <a:schemeClr val="tx1"/>
                </a:solidFill>
                <a:effectLst/>
                <a:latin typeface="+mn-lt"/>
                <a:ea typeface="+mn-ea"/>
                <a:cs typeface="+mn-cs"/>
              </a:rPr>
              <a:t>(Show ZOOM 5)</a:t>
            </a:r>
            <a:r>
              <a:rPr lang="en-US" dirty="0" smtClean="0">
                <a:effectLst/>
              </a:rPr>
              <a:t> </a:t>
            </a:r>
            <a:endParaRPr lang="en-US" sz="1200" kern="1200" baseline="0" dirty="0" smtClean="0">
              <a:solidFill>
                <a:schemeClr val="tx1"/>
              </a:solidFill>
              <a:latin typeface="+mn-lt"/>
              <a:ea typeface="+mn-ea"/>
              <a:cs typeface="+mn-cs"/>
            </a:endParaRPr>
          </a:p>
          <a:p>
            <a:pPr eaLnBrk="1" hangingPunct="1">
              <a:lnSpc>
                <a:spcPct val="110000"/>
              </a:lnSpc>
              <a:spcBef>
                <a:spcPct val="0"/>
              </a:spcBef>
            </a:pPr>
            <a:endParaRPr lang="en-US"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114E9651-8617-4244-9EED-705969E0E1E1}" type="datetime1">
              <a:rPr lang="en-US" smtClean="0"/>
              <a:pPr>
                <a:defRPr/>
              </a:pPr>
              <a:t>10/24/13</a:t>
            </a:fld>
            <a:endParaRPr lang="en-US"/>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13</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
        <p:nvSpPr>
          <p:cNvPr id="9" name="Footer Placeholder 2"/>
          <p:cNvSpPr>
            <a:spLocks noGrp="1"/>
          </p:cNvSpPr>
          <p:nvPr>
            <p:ph type="ftr" sz="quarter" idx="4"/>
          </p:nvPr>
        </p:nvSpPr>
        <p:spPr>
          <a:xfrm>
            <a:off x="124254" y="8548258"/>
            <a:ext cx="2971800" cy="457200"/>
          </a:xfrm>
        </p:spPr>
        <p:txBody>
          <a:bodyPr/>
          <a:lstStyle/>
          <a:p>
            <a:pPr>
              <a:defRPr/>
            </a:pPr>
            <a:r>
              <a:rPr lang="en-US" dirty="0" smtClean="0"/>
              <a:t>BR.13.ppf.SIEvaluation.9-25</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txBox="1">
            <a:spLocks noGrp="1" noChangeArrowheads="1"/>
          </p:cNvSpPr>
          <p:nvPr/>
        </p:nvSpPr>
        <p:spPr bwMode="auto">
          <a:xfrm>
            <a:off x="3884613" y="0"/>
            <a:ext cx="2971800" cy="457200"/>
          </a:xfrm>
          <a:prstGeom prst="rect">
            <a:avLst/>
          </a:prstGeom>
          <a:noFill/>
          <a:ln w="9525">
            <a:noFill/>
            <a:miter lim="800000"/>
            <a:headEnd/>
            <a:tailEnd/>
          </a:ln>
        </p:spPr>
        <p:txBody>
          <a:bodyPr lIns="91451" tIns="45726" rIns="91451" bIns="45726"/>
          <a:lstStyle/>
          <a:p>
            <a:pPr algn="r"/>
            <a:fld id="{41201F96-6932-491E-ABA4-44452BBF50A8}" type="datetime1">
              <a:rPr lang="en-US" sz="1200">
                <a:latin typeface="Calibri" pitchFamily="34" charset="0"/>
              </a:rPr>
              <a:pPr algn="r"/>
              <a:t>10/24/13</a:t>
            </a:fld>
            <a:endParaRPr lang="en-US" sz="1200">
              <a:latin typeface="Calibri" pitchFamily="34" charset="0"/>
            </a:endParaRPr>
          </a:p>
        </p:txBody>
      </p:sp>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FFFFFF"/>
            </a:solidFill>
            <a:miter lim="800000"/>
            <a:headEnd/>
            <a:tailEnd/>
          </a:ln>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We realized that the systems application to evaluation would be even more powerful if it were used in STEM education projects that had partnerships that reached across multiple levels of the education system – both formal and informal.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would also be more powerful if the PIs were learning the system concepts along with the evaluators and there was more interaction among them as they each came to understand the nature of the systems in which they were working.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was a major step forward for us. However, we don’t see it as the end of the journey of our reframing. We are continuing to rethink what are the multiple ways that we can bring system concepts into our evaluation work. </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Show ZOOM 6)</a:t>
            </a:r>
            <a:r>
              <a:rPr lang="en-US" dirty="0" smtClean="0">
                <a:effectLst/>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eaLnBrk="1" hangingPunct="1">
              <a:lnSpc>
                <a:spcPct val="110000"/>
              </a:lnSpc>
              <a:spcBef>
                <a:spcPct val="0"/>
              </a:spcBef>
            </a:pPr>
            <a:endParaRPr lang="en-US"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114E9651-8617-4244-9EED-705969E0E1E1}" type="datetime1">
              <a:rPr lang="en-US" smtClean="0"/>
              <a:pPr>
                <a:defRPr/>
              </a:pPr>
              <a:t>10/24/13</a:t>
            </a:fld>
            <a:endParaRPr lang="en-US"/>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14</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
        <p:nvSpPr>
          <p:cNvPr id="9" name="Footer Placeholder 2"/>
          <p:cNvSpPr>
            <a:spLocks noGrp="1"/>
          </p:cNvSpPr>
          <p:nvPr>
            <p:ph type="ftr" sz="quarter" idx="4"/>
          </p:nvPr>
        </p:nvSpPr>
        <p:spPr>
          <a:xfrm>
            <a:off x="124254" y="8548258"/>
            <a:ext cx="2971800" cy="457200"/>
          </a:xfrm>
        </p:spPr>
        <p:txBody>
          <a:bodyPr/>
          <a:lstStyle/>
          <a:p>
            <a:pPr>
              <a:defRPr/>
            </a:pPr>
            <a:r>
              <a:rPr lang="en-US" dirty="0" smtClean="0"/>
              <a:t>BR.13.ppf.SIEvaluation.9-25</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txBox="1">
            <a:spLocks noGrp="1" noChangeArrowheads="1"/>
          </p:cNvSpPr>
          <p:nvPr/>
        </p:nvSpPr>
        <p:spPr bwMode="auto">
          <a:xfrm>
            <a:off x="3884613" y="0"/>
            <a:ext cx="2971800" cy="457200"/>
          </a:xfrm>
          <a:prstGeom prst="rect">
            <a:avLst/>
          </a:prstGeom>
          <a:noFill/>
          <a:ln w="9525">
            <a:noFill/>
            <a:miter lim="800000"/>
            <a:headEnd/>
            <a:tailEnd/>
          </a:ln>
        </p:spPr>
        <p:txBody>
          <a:bodyPr lIns="91451" tIns="45726" rIns="91451" bIns="45726"/>
          <a:lstStyle/>
          <a:p>
            <a:pPr algn="r"/>
            <a:fld id="{41201F96-6932-491E-ABA4-44452BBF50A8}" type="datetime1">
              <a:rPr lang="en-US" sz="1200">
                <a:latin typeface="Calibri" pitchFamily="34" charset="0"/>
              </a:rPr>
              <a:pPr algn="r"/>
              <a:t>10/24/13</a:t>
            </a:fld>
            <a:endParaRPr lang="en-US" sz="1200">
              <a:latin typeface="Calibri" pitchFamily="34" charset="0"/>
            </a:endParaRPr>
          </a:p>
        </p:txBody>
      </p:sp>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FFFFFF"/>
            </a:solidFill>
            <a:miter lim="800000"/>
            <a:headEnd/>
            <a:tailEnd/>
          </a:ln>
        </p:spPr>
        <p:txBody>
          <a:bodyPr wrap="square" numCol="1" anchor="t" anchorCtr="0" compatLnSpc="1">
            <a:prstTxWarp prst="textNoShape">
              <a:avLst/>
            </a:prstTxWarp>
            <a:normAutofit/>
          </a:bodyPr>
          <a:lstStyle/>
          <a:p>
            <a:r>
              <a:rPr lang="en-US" sz="1200" kern="1200" dirty="0" smtClean="0">
                <a:solidFill>
                  <a:schemeClr val="tx1"/>
                </a:solidFill>
                <a:effectLst/>
                <a:latin typeface="+mn-lt"/>
                <a:ea typeface="+mn-ea"/>
                <a:cs typeface="+mn-cs"/>
              </a:rPr>
              <a:t>If you are familiar with this book ZOOM, you’ll know that these pictures continue on. The </a:t>
            </a:r>
            <a:r>
              <a:rPr lang="en-US" sz="1200" kern="1200" dirty="0" err="1" smtClean="0">
                <a:solidFill>
                  <a:schemeClr val="tx1"/>
                </a:solidFill>
                <a:effectLst/>
                <a:latin typeface="+mn-lt"/>
                <a:ea typeface="+mn-ea"/>
                <a:cs typeface="+mn-cs"/>
              </a:rPr>
              <a:t>pics</a:t>
            </a:r>
            <a:r>
              <a:rPr lang="en-US" sz="1200" kern="1200" dirty="0" smtClean="0">
                <a:solidFill>
                  <a:schemeClr val="tx1"/>
                </a:solidFill>
                <a:effectLst/>
                <a:latin typeface="+mn-lt"/>
                <a:ea typeface="+mn-ea"/>
                <a:cs typeface="+mn-cs"/>
              </a:rPr>
              <a:t> go on to a </a:t>
            </a:r>
            <a:r>
              <a:rPr lang="en-US" sz="1200" b="1" kern="1200" dirty="0" smtClean="0">
                <a:solidFill>
                  <a:schemeClr val="tx1"/>
                </a:solidFill>
                <a:effectLst/>
                <a:latin typeface="+mn-lt"/>
                <a:ea typeface="+mn-ea"/>
                <a:cs typeface="+mn-cs"/>
              </a:rPr>
              <a:t>ship</a:t>
            </a:r>
            <a:r>
              <a:rPr lang="en-US" sz="1200" kern="1200" dirty="0" smtClean="0">
                <a:solidFill>
                  <a:schemeClr val="tx1"/>
                </a:solidFill>
                <a:effectLst/>
                <a:latin typeface="+mn-lt"/>
                <a:ea typeface="+mn-ea"/>
                <a:cs typeface="+mn-cs"/>
              </a:rPr>
              <a:t> to a </a:t>
            </a:r>
            <a:r>
              <a:rPr lang="en-US" sz="1200" b="1" kern="1200" dirty="0" smtClean="0">
                <a:solidFill>
                  <a:schemeClr val="tx1"/>
                </a:solidFill>
                <a:effectLst/>
                <a:latin typeface="+mn-lt"/>
                <a:ea typeface="+mn-ea"/>
                <a:cs typeface="+mn-cs"/>
              </a:rPr>
              <a:t>city street</a:t>
            </a:r>
            <a:r>
              <a:rPr lang="en-US" sz="1200" kern="1200" dirty="0" smtClean="0">
                <a:solidFill>
                  <a:schemeClr val="tx1"/>
                </a:solidFill>
                <a:effectLst/>
                <a:latin typeface="+mn-lt"/>
                <a:ea typeface="+mn-ea"/>
                <a:cs typeface="+mn-cs"/>
              </a:rPr>
              <a:t> to a </a:t>
            </a:r>
            <a:r>
              <a:rPr lang="en-US" sz="1200" b="1" kern="1200" dirty="0" smtClean="0">
                <a:solidFill>
                  <a:schemeClr val="tx1"/>
                </a:solidFill>
                <a:effectLst/>
                <a:latin typeface="+mn-lt"/>
                <a:ea typeface="+mn-ea"/>
                <a:cs typeface="+mn-cs"/>
              </a:rPr>
              <a:t>desert island</a:t>
            </a:r>
            <a:r>
              <a:rPr lang="en-US" sz="1200" kern="1200" dirty="0" smtClean="0">
                <a:solidFill>
                  <a:schemeClr val="tx1"/>
                </a:solidFill>
                <a:effectLst/>
                <a:latin typeface="+mn-lt"/>
                <a:ea typeface="+mn-ea"/>
                <a:cs typeface="+mn-cs"/>
              </a:rPr>
              <a:t>. But if you think you know where you are, guess again. In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Istvan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Banyai</a:t>
            </a:r>
            <a:r>
              <a:rPr lang="en-US" sz="1200" kern="1200" dirty="0" err="1"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mysterious</a:t>
            </a:r>
            <a:r>
              <a:rPr lang="en-US" sz="1200" b="1" kern="1200" dirty="0" smtClean="0">
                <a:solidFill>
                  <a:schemeClr val="tx1"/>
                </a:solidFill>
                <a:effectLst/>
                <a:latin typeface="+mn-lt"/>
                <a:ea typeface="+mn-ea"/>
                <a:cs typeface="+mn-cs"/>
              </a:rPr>
              <a:t> landscape of pictures within picture</a:t>
            </a:r>
            <a:r>
              <a:rPr lang="en-US" sz="1200" kern="1200" dirty="0" smtClean="0">
                <a:solidFill>
                  <a:schemeClr val="tx1"/>
                </a:solidFill>
                <a:effectLst/>
                <a:latin typeface="+mn-lt"/>
                <a:ea typeface="+mn-ea"/>
                <a:cs typeface="+mn-cs"/>
              </a:rPr>
              <a:t>s, </a:t>
            </a:r>
            <a:r>
              <a:rPr lang="en-US" sz="1200" b="1" kern="1200" dirty="0" smtClean="0">
                <a:solidFill>
                  <a:schemeClr val="tx1"/>
                </a:solidFill>
                <a:effectLst/>
                <a:latin typeface="+mn-lt"/>
                <a:ea typeface="+mn-ea"/>
                <a:cs typeface="+mn-cs"/>
              </a:rPr>
              <a:t>nothing is ever as it seems.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a great </a:t>
            </a:r>
            <a:r>
              <a:rPr lang="en-US" sz="1200" b="1" kern="1200" dirty="0" smtClean="0">
                <a:solidFill>
                  <a:schemeClr val="tx1"/>
                </a:solidFill>
                <a:effectLst/>
                <a:latin typeface="+mn-lt"/>
                <a:ea typeface="+mn-ea"/>
                <a:cs typeface="+mn-cs"/>
              </a:rPr>
              <a:t>reminder</a:t>
            </a:r>
            <a:r>
              <a:rPr lang="en-US" sz="1200" kern="1200" dirty="0" smtClean="0">
                <a:solidFill>
                  <a:schemeClr val="tx1"/>
                </a:solidFill>
                <a:effectLst/>
                <a:latin typeface="+mn-lt"/>
                <a:ea typeface="+mn-ea"/>
                <a:cs typeface="+mn-cs"/>
              </a:rPr>
              <a:t> for those of us engaged with evaluation. There are </a:t>
            </a:r>
            <a:r>
              <a:rPr lang="en-US" sz="1200" b="1" kern="1200" dirty="0" smtClean="0">
                <a:solidFill>
                  <a:schemeClr val="tx1"/>
                </a:solidFill>
                <a:effectLst/>
                <a:latin typeface="+mn-lt"/>
                <a:ea typeface="+mn-ea"/>
                <a:cs typeface="+mn-cs"/>
              </a:rPr>
              <a:t>more angles</a:t>
            </a:r>
            <a:r>
              <a:rPr lang="en-US" sz="1200" kern="1200" dirty="0" smtClean="0">
                <a:solidFill>
                  <a:schemeClr val="tx1"/>
                </a:solidFill>
                <a:effectLst/>
                <a:latin typeface="+mn-lt"/>
                <a:ea typeface="+mn-ea"/>
                <a:cs typeface="+mn-cs"/>
              </a:rPr>
              <a:t> on the situation that we might not yet have thought of. Learning to frame and reframe and yet know when to stop and hold steady with one approach is one of the big challenges of evaluation and systems thinking.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eaLnBrk="1" hangingPunct="1">
              <a:lnSpc>
                <a:spcPct val="110000"/>
              </a:lnSpc>
              <a:spcBef>
                <a:spcPct val="0"/>
              </a:spcBef>
            </a:pPr>
            <a:endParaRPr lang="en-US"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114E9651-8617-4244-9EED-705969E0E1E1}" type="datetime1">
              <a:rPr lang="en-US" smtClean="0"/>
              <a:pPr>
                <a:defRPr/>
              </a:pPr>
              <a:t>10/24/13</a:t>
            </a:fld>
            <a:endParaRPr lang="en-US"/>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15</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
        <p:nvSpPr>
          <p:cNvPr id="9" name="Footer Placeholder 2"/>
          <p:cNvSpPr>
            <a:spLocks noGrp="1"/>
          </p:cNvSpPr>
          <p:nvPr>
            <p:ph type="ftr" sz="quarter" idx="4"/>
          </p:nvPr>
        </p:nvSpPr>
        <p:spPr>
          <a:xfrm>
            <a:off x="124254" y="8548258"/>
            <a:ext cx="2971800" cy="457200"/>
          </a:xfrm>
        </p:spPr>
        <p:txBody>
          <a:bodyPr/>
          <a:lstStyle/>
          <a:p>
            <a:pPr>
              <a:defRPr/>
            </a:pPr>
            <a:r>
              <a:rPr lang="en-US" dirty="0" smtClean="0"/>
              <a:t>BR.13.ppf.SIEvaluation.9-25</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4"/>
          </p:nvPr>
        </p:nvSpPr>
        <p:spPr/>
        <p:txBody>
          <a:bodyPr/>
          <a:lstStyle/>
          <a:p>
            <a:r>
              <a:rPr lang="en-US" sz="1200" kern="1200" dirty="0" smtClean="0">
                <a:solidFill>
                  <a:schemeClr val="tx1"/>
                </a:solidFill>
                <a:effectLst/>
                <a:latin typeface="+mn-lt"/>
                <a:ea typeface="+mn-ea"/>
                <a:cs typeface="+mn-cs"/>
              </a:rPr>
              <a:t>To recap before moving on to our next presenters who show specific examples of their reframing, let me say that we found that the ECLIPS approach created a wide range of types of value. The one we have been especially excited about is the</a:t>
            </a:r>
            <a:r>
              <a:rPr lang="en-US" sz="1200" b="1" kern="1200" dirty="0" smtClean="0">
                <a:solidFill>
                  <a:schemeClr val="tx1"/>
                </a:solidFill>
                <a:effectLst/>
                <a:latin typeface="+mn-lt"/>
                <a:ea typeface="+mn-ea"/>
                <a:cs typeface="+mn-cs"/>
              </a:rPr>
              <a:t> reframing value</a:t>
            </a:r>
            <a:r>
              <a:rPr lang="en-US" sz="1200" kern="1200" dirty="0" smtClean="0">
                <a:solidFill>
                  <a:schemeClr val="tx1"/>
                </a:solidFill>
                <a:effectLst/>
                <a:latin typeface="+mn-lt"/>
                <a:ea typeface="+mn-ea"/>
                <a:cs typeface="+mn-cs"/>
              </a:rPr>
              <a:t> that builds on the other types and reshapes our thinking long term. </a:t>
            </a:r>
            <a:r>
              <a:rPr lang="en-US" sz="1200" kern="1200" smtClean="0">
                <a:solidFill>
                  <a:schemeClr val="tx1"/>
                </a:solidFill>
                <a:effectLst/>
                <a:latin typeface="+mn-lt"/>
                <a:ea typeface="+mn-ea"/>
                <a:cs typeface="+mn-cs"/>
              </a:rPr>
              <a:t>As Oliver Wendell Holmes said: “</a:t>
            </a:r>
            <a:r>
              <a:rPr lang="en-US" sz="1200" b="1" i="1" kern="1200" smtClean="0">
                <a:solidFill>
                  <a:schemeClr val="tx1"/>
                </a:solidFill>
                <a:effectLst/>
                <a:latin typeface="+mn-lt"/>
                <a:ea typeface="+mn-ea"/>
                <a:cs typeface="+mn-cs"/>
              </a:rPr>
              <a:t>Every now and then a man’s mind is stretched by a new idea or sensation, and never shrinks back to its former dimensions.</a:t>
            </a:r>
            <a:r>
              <a:rPr lang="en-US" smtClean="0">
                <a:effectLst/>
              </a:rPr>
              <a:t> </a:t>
            </a:r>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0000"/>
              </a:lnSpc>
            </a:pPr>
            <a:endParaRPr lang="en-US" dirty="0"/>
          </a:p>
        </p:txBody>
      </p:sp>
      <p:sp>
        <p:nvSpPr>
          <p:cNvPr id="4" name="Footer Placeholder 3"/>
          <p:cNvSpPr>
            <a:spLocks noGrp="1"/>
          </p:cNvSpPr>
          <p:nvPr>
            <p:ph type="ftr" sz="quarter" idx="10"/>
          </p:nvPr>
        </p:nvSpPr>
        <p:spPr/>
        <p:txBody>
          <a:bodyPr/>
          <a:lstStyle/>
          <a:p>
            <a:r>
              <a:rPr lang="en-US" dirty="0" smtClean="0"/>
              <a:t>BR.13.ppf.SIEvaluation.9-25</a:t>
            </a:r>
            <a:endParaRPr lang="en-US" dirty="0"/>
          </a:p>
        </p:txBody>
      </p:sp>
      <p:sp>
        <p:nvSpPr>
          <p:cNvPr id="5" name="Slide Number Placeholder 4"/>
          <p:cNvSpPr>
            <a:spLocks noGrp="1"/>
          </p:cNvSpPr>
          <p:nvPr>
            <p:ph type="sldNum" sz="quarter" idx="11"/>
          </p:nvPr>
        </p:nvSpPr>
        <p:spPr/>
        <p:txBody>
          <a:bodyPr/>
          <a:lstStyle/>
          <a:p>
            <a:fld id="{534ABA72-636F-9D45-8254-8ACB76416BC1}" type="slidenum">
              <a:rPr lang="en-US" smtClean="0"/>
              <a:pPr/>
              <a:t>26</a:t>
            </a:fld>
            <a:endParaRPr lang="en-US"/>
          </a:p>
        </p:txBody>
      </p:sp>
      <p:sp>
        <p:nvSpPr>
          <p:cNvPr id="6" name="Header Placeholder 5"/>
          <p:cNvSpPr>
            <a:spLocks noGrp="1"/>
          </p:cNvSpPr>
          <p:nvPr>
            <p:ph type="hdr" sz="quarter" idx="12"/>
          </p:nvPr>
        </p:nvSpPr>
        <p:spPr/>
        <p:txBody>
          <a:bodyPr/>
          <a:lstStyle/>
          <a:p>
            <a:r>
              <a:rPr lang="en-US" smtClean="0"/>
              <a:t>Social Innovation Evaluation</a:t>
            </a:r>
            <a:endParaRPr lang="en-US" dirty="0"/>
          </a:p>
        </p:txBody>
      </p:sp>
      <p:sp>
        <p:nvSpPr>
          <p:cNvPr id="7" name="Date Placeholder 6"/>
          <p:cNvSpPr>
            <a:spLocks noGrp="1"/>
          </p:cNvSpPr>
          <p:nvPr>
            <p:ph type="dt" idx="13"/>
          </p:nvPr>
        </p:nvSpPr>
        <p:spPr/>
        <p:txBody>
          <a:bodyPr/>
          <a:lstStyle/>
          <a:p>
            <a:fld id="{5D455227-8542-CF43-B934-6DD5AD8C8379}" type="datetime1">
              <a:rPr lang="en-US" smtClean="0"/>
              <a:pPr/>
              <a:t>10/24/13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35651-42A4-3A42-82FB-309B1BE524EC}" type="slidenum">
              <a:rPr lang="en-US" smtClean="0"/>
              <a:pPr/>
              <a:t>28</a:t>
            </a:fld>
            <a:endParaRPr lang="en-US"/>
          </a:p>
        </p:txBody>
      </p:sp>
    </p:spTree>
    <p:extLst>
      <p:ext uri="{BB962C8B-B14F-4D97-AF65-F5344CB8AC3E}">
        <p14:creationId xmlns:p14="http://schemas.microsoft.com/office/powerpoint/2010/main" val="39797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5C3FC-3285-4799-9CF3-08B0EB872032}" type="slidenum">
              <a:rPr lang="en-US" smtClean="0"/>
              <a:t>29</a:t>
            </a:fld>
            <a:endParaRPr lang="en-US"/>
          </a:p>
        </p:txBody>
      </p:sp>
    </p:spTree>
    <p:extLst>
      <p:ext uri="{BB962C8B-B14F-4D97-AF65-F5344CB8AC3E}">
        <p14:creationId xmlns:p14="http://schemas.microsoft.com/office/powerpoint/2010/main" val="1793063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35651-42A4-3A42-82FB-309B1BE524EC}" type="slidenum">
              <a:rPr lang="en-US" smtClean="0"/>
              <a:pPr/>
              <a:t>37</a:t>
            </a:fld>
            <a:endParaRPr lang="en-US"/>
          </a:p>
        </p:txBody>
      </p:sp>
    </p:spTree>
    <p:extLst>
      <p:ext uri="{BB962C8B-B14F-4D97-AF65-F5344CB8AC3E}">
        <p14:creationId xmlns:p14="http://schemas.microsoft.com/office/powerpoint/2010/main" val="29381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4"/>
          </p:nvPr>
        </p:nvSpPr>
        <p:spPr/>
        <p:txBody>
          <a:bodyPr/>
          <a:lstStyle/>
          <a:p>
            <a:r>
              <a:rPr lang="en-US" sz="1200" kern="1200" dirty="0" smtClean="0">
                <a:solidFill>
                  <a:schemeClr val="tx1"/>
                </a:solidFill>
                <a:effectLst/>
                <a:latin typeface="+mn-lt"/>
                <a:ea typeface="+mn-ea"/>
                <a:cs typeface="+mn-cs"/>
              </a:rPr>
              <a:t>My key message today is about the value created through </a:t>
            </a:r>
            <a:r>
              <a:rPr lang="en-US" sz="1200" kern="1200" dirty="0" err="1" smtClean="0">
                <a:solidFill>
                  <a:schemeClr val="tx1"/>
                </a:solidFill>
                <a:effectLst/>
                <a:latin typeface="+mn-lt"/>
                <a:ea typeface="+mn-ea"/>
                <a:cs typeface="+mn-cs"/>
              </a:rPr>
              <a:t>CoP.</a:t>
            </a:r>
            <a:r>
              <a:rPr lang="en-US" sz="1200" kern="1200" dirty="0" smtClean="0">
                <a:solidFill>
                  <a:schemeClr val="tx1"/>
                </a:solidFill>
                <a:effectLst/>
                <a:latin typeface="+mn-lt"/>
                <a:ea typeface="+mn-ea"/>
                <a:cs typeface="+mn-cs"/>
              </a:rPr>
              <a:t> We found that our </a:t>
            </a:r>
            <a:r>
              <a:rPr lang="en-US" sz="1200" kern="1200" dirty="0" err="1" smtClean="0">
                <a:solidFill>
                  <a:schemeClr val="tx1"/>
                </a:solidFill>
                <a:effectLst/>
                <a:latin typeface="+mn-lt"/>
                <a:ea typeface="+mn-ea"/>
                <a:cs typeface="+mn-cs"/>
              </a:rPr>
              <a:t>CoP</a:t>
            </a:r>
            <a:r>
              <a:rPr lang="en-US" sz="1200" kern="1200" dirty="0" smtClean="0">
                <a:solidFill>
                  <a:schemeClr val="tx1"/>
                </a:solidFill>
                <a:effectLst/>
                <a:latin typeface="+mn-lt"/>
                <a:ea typeface="+mn-ea"/>
                <a:cs typeface="+mn-cs"/>
              </a:rPr>
              <a:t>  moved participants from the immediate value of participation to considerable </a:t>
            </a:r>
            <a:r>
              <a:rPr lang="en-US" sz="1200" b="1" kern="1200" dirty="0" smtClean="0">
                <a:solidFill>
                  <a:schemeClr val="tx1"/>
                </a:solidFill>
                <a:effectLst/>
                <a:latin typeface="+mn-lt"/>
                <a:ea typeface="+mn-ea"/>
                <a:cs typeface="+mn-cs"/>
              </a:rPr>
              <a:t>reframing</a:t>
            </a:r>
            <a:r>
              <a:rPr lang="en-US" sz="1200" kern="1200" dirty="0" smtClean="0">
                <a:solidFill>
                  <a:schemeClr val="tx1"/>
                </a:solidFill>
                <a:effectLst/>
                <a:latin typeface="+mn-lt"/>
                <a:ea typeface="+mn-ea"/>
                <a:cs typeface="+mn-cs"/>
              </a:rPr>
              <a:t> of their work based on systems concepts. This notion of reframing was our overall goal although we hadn’t described it in quite that way initially.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me begin by explaining the framework. It was developed by Etienne Wenger and colleagues (pioneers in developing </a:t>
            </a:r>
            <a:r>
              <a:rPr lang="en-US" sz="1200" kern="1200" dirty="0" err="1" smtClean="0">
                <a:solidFill>
                  <a:schemeClr val="tx1"/>
                </a:solidFill>
                <a:effectLst/>
                <a:latin typeface="+mn-lt"/>
                <a:ea typeface="+mn-ea"/>
                <a:cs typeface="+mn-cs"/>
              </a:rPr>
              <a:t>CoPs</a:t>
            </a:r>
            <a:r>
              <a:rPr lang="en-US" sz="1200" kern="1200" dirty="0" smtClean="0">
                <a:solidFill>
                  <a:schemeClr val="tx1"/>
                </a:solidFill>
                <a:effectLst/>
                <a:latin typeface="+mn-lt"/>
                <a:ea typeface="+mn-ea"/>
                <a:cs typeface="+mn-cs"/>
              </a:rPr>
              <a:t> in the business world) and describes five types of value that are created in </a:t>
            </a:r>
            <a:r>
              <a:rPr lang="en-US" sz="1200" kern="1200" dirty="0" err="1" smtClean="0">
                <a:solidFill>
                  <a:schemeClr val="tx1"/>
                </a:solidFill>
                <a:effectLst/>
                <a:latin typeface="+mn-lt"/>
                <a:ea typeface="+mn-ea"/>
                <a:cs typeface="+mn-cs"/>
              </a:rPr>
              <a:t>CoPs</a:t>
            </a:r>
            <a:r>
              <a:rPr lang="en-US" sz="1200" kern="1200" dirty="0" smtClean="0">
                <a:solidFill>
                  <a:schemeClr val="tx1"/>
                </a:solidFill>
                <a:effectLst/>
                <a:latin typeface="+mn-lt"/>
                <a:ea typeface="+mn-ea"/>
                <a:cs typeface="+mn-cs"/>
              </a:rPr>
              <a:t>.</a:t>
            </a:r>
            <a:r>
              <a:rPr lang="en-US"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a:t>
            </a:r>
            <a:r>
              <a:rPr lang="en-US" baseline="0" dirty="0" smtClean="0"/>
              <a:t> is Karen Peterman and I participated in the ECLIPS as a participant, focusing on an NSF ITEST project that I was evaluating. </a:t>
            </a:r>
            <a:endParaRPr lang="en-US" dirty="0"/>
          </a:p>
        </p:txBody>
      </p:sp>
      <p:sp>
        <p:nvSpPr>
          <p:cNvPr id="4" name="Slide Number Placeholder 3"/>
          <p:cNvSpPr>
            <a:spLocks noGrp="1"/>
          </p:cNvSpPr>
          <p:nvPr>
            <p:ph type="sldNum" sz="quarter" idx="10"/>
          </p:nvPr>
        </p:nvSpPr>
        <p:spPr/>
        <p:txBody>
          <a:bodyPr/>
          <a:lstStyle/>
          <a:p>
            <a:fld id="{49FB2F9B-B454-4BA7-8087-3F6AB1F9C3ED}"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1957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somebody who does some of my best thinking in th</a:t>
            </a:r>
            <a:r>
              <a:rPr lang="en-US" baseline="0" dirty="0" smtClean="0"/>
              <a:t>e shower. And something that I have found myself puzzling about over again and again in the last year is one of our final ECLIPS sessions after AEA last year. We were asked to choose the one word that summarized our feelings about our excursion into systems ideas and my immediate reaction was “empowered.” But I had no idea why I felt that way. And then one day I was in the shower and I had this thought – what if I am the lever? What if I have started viewing myself and my role as the evaluator as the small change that can result in big impact? And so I’m going to spend my time today sharing examples of how systems views have empowered my work and why I think this idea of the evaluator as lever has some merit.</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39</a:t>
            </a:fld>
            <a:endParaRPr lang="en-US"/>
          </a:p>
        </p:txBody>
      </p:sp>
    </p:spTree>
    <p:extLst>
      <p:ext uri="{BB962C8B-B14F-4D97-AF65-F5344CB8AC3E}">
        <p14:creationId xmlns:p14="http://schemas.microsoft.com/office/powerpoint/2010/main" val="1004629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 that has helped me envision the shift in my evaluation practice is this graphic that</a:t>
            </a:r>
            <a:r>
              <a:rPr lang="en-US" baseline="0" dirty="0" smtClean="0"/>
              <a:t> Beverly created and generously shared. This is the systems view of the evaluation cycle in which all of the components interact with and inform each other. And for me the most interesting part of this idea is the intersection, and thinking about what that really looks like in practice. And so I wanted to open it up to the group - what kinds of evaluation practices or activities live at this intersection – where do you see it in your work?</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40</a:t>
            </a:fld>
            <a:endParaRPr lang="en-US"/>
          </a:p>
        </p:txBody>
      </p:sp>
    </p:spTree>
    <p:extLst>
      <p:ext uri="{BB962C8B-B14F-4D97-AF65-F5344CB8AC3E}">
        <p14:creationId xmlns:p14="http://schemas.microsoft.com/office/powerpoint/2010/main" val="185890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me, one thing that lives in the intersection</a:t>
            </a:r>
            <a:r>
              <a:rPr lang="en-US" baseline="0" dirty="0" smtClean="0"/>
              <a:t> is collaborative inquiry. </a:t>
            </a:r>
            <a:r>
              <a:rPr lang="en-US" dirty="0" smtClean="0"/>
              <a:t>The idea of participatory evaluation has</a:t>
            </a:r>
            <a:r>
              <a:rPr lang="en-US" baseline="0" dirty="0" smtClean="0"/>
              <a:t> been around for a long time, but I only started trying to incorporate participatory methods into my work a couple of years ago. I had always been collaborative with clients but I had not spent as much time thinking about the larger group of stakeholders and I had not worked collaboratively with clients or stakeholders to explore evaluation results and think about how those results should shape practice. But when I think about the intersection in Beverly’s graphic, I think that evaluators have to invite others to the table if we are going to navigate that intersection most effectively. Though there is still much debate about the terminology and practice of participatory or collaborative evaluation methods, I do think that collaborative inquiry and/or participatory methods might be key.</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41</a:t>
            </a:fld>
            <a:endParaRPr lang="en-US"/>
          </a:p>
        </p:txBody>
      </p:sp>
    </p:spTree>
    <p:extLst>
      <p:ext uri="{BB962C8B-B14F-4D97-AF65-F5344CB8AC3E}">
        <p14:creationId xmlns:p14="http://schemas.microsoft.com/office/powerpoint/2010/main" val="229163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have used some form of collaborative inquiry with stakeholders on three projects thus far, and this slide sums my experiences nicely. In some cases we all have our hands up enjoying the ride. In others, we have a mix of smiles, one or two people covering their eyes, and others holding on for dear life. </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42</a:t>
            </a:fld>
            <a:endParaRPr lang="en-US"/>
          </a:p>
        </p:txBody>
      </p:sp>
    </p:spTree>
    <p:extLst>
      <p:ext uri="{BB962C8B-B14F-4D97-AF65-F5344CB8AC3E}">
        <p14:creationId xmlns:p14="http://schemas.microsoft.com/office/powerpoint/2010/main" val="1483663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a:t>
            </a:r>
            <a:r>
              <a:rPr lang="en-US" baseline="0" dirty="0" smtClean="0"/>
              <a:t> my most and least successful participatory experiences thus far have come from two projects that I evaluate with the same client - t</a:t>
            </a:r>
            <a:r>
              <a:rPr lang="en-US" dirty="0" smtClean="0"/>
              <a:t>he</a:t>
            </a:r>
            <a:r>
              <a:rPr lang="en-US" baseline="0" dirty="0" smtClean="0"/>
              <a:t> difference in our success across these programs has resulted in some interesting conversation about the underlying patterns that might result in success with one project and continued challenges with another. Another way that I have reframed my practice a bit is by taking of my evaluator hat once in a while and putting on a consultant hat instead. Early on in ECLIPS I slid in to the consultant role for a bit and led a staff meeting with the client to talk about system archetypes – these are common patterns of problematic behavior in systems, and the staff meeting was organized to help the client think about which patterns to look our for in relation to their work. For me, this conversation was a way to do some preventative troubleshooting with the client and that choice paid off because we have found ourselves revisiting this archetype language as a way to explain the successes and failures of our participatory evaluation approach. </a:t>
            </a:r>
          </a:p>
        </p:txBody>
      </p:sp>
      <p:sp>
        <p:nvSpPr>
          <p:cNvPr id="4" name="Slide Number Placeholder 3"/>
          <p:cNvSpPr>
            <a:spLocks noGrp="1"/>
          </p:cNvSpPr>
          <p:nvPr>
            <p:ph type="sldNum" sz="quarter" idx="10"/>
          </p:nvPr>
        </p:nvSpPr>
        <p:spPr/>
        <p:txBody>
          <a:bodyPr/>
          <a:lstStyle/>
          <a:p>
            <a:fld id="{CE68732F-0753-4969-B288-083B205C59A2}" type="slidenum">
              <a:rPr lang="en-US" smtClean="0"/>
              <a:t>43</a:t>
            </a:fld>
            <a:endParaRPr lang="en-US"/>
          </a:p>
        </p:txBody>
      </p:sp>
    </p:spTree>
    <p:extLst>
      <p:ext uri="{BB962C8B-B14F-4D97-AF65-F5344CB8AC3E}">
        <p14:creationId xmlns:p14="http://schemas.microsoft.com/office/powerpoint/2010/main" val="1409476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see both the participatory approach and playing the role of consultant as two ways</a:t>
            </a:r>
            <a:r>
              <a:rPr lang="en-US" baseline="0" dirty="0" smtClean="0"/>
              <a:t> that I have reframed my evaluation practice to be more consistent with this systems diagram. The participatory approach lives at the very center of the diagram, where all of the circles overlap. The consulting example I gave seems to fall in the shared space between Making Meaning and Shaping Practice. The next examples I wanted to focus on have to do with a reframing in how I think about the Shape Practice sphere.  My initial ideas about shaping practice focused almost exclusively on ways to use evaluation data to shape the practice of either the program I’m evaluating or the evaluation itself. </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44</a:t>
            </a:fld>
            <a:endParaRPr lang="en-US"/>
          </a:p>
        </p:txBody>
      </p:sp>
    </p:spTree>
    <p:extLst>
      <p:ext uri="{BB962C8B-B14F-4D97-AF65-F5344CB8AC3E}">
        <p14:creationId xmlns:p14="http://schemas.microsoft.com/office/powerpoint/2010/main" val="1858902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another systems </a:t>
            </a:r>
            <a:r>
              <a:rPr lang="en-US" dirty="0" smtClean="0"/>
              <a:t>concept that we learned early on in ECLIPS that reminds</a:t>
            </a:r>
            <a:r>
              <a:rPr lang="en-US" baseline="0" dirty="0" smtClean="0"/>
              <a:t> </a:t>
            </a:r>
            <a:r>
              <a:rPr lang="en-US" dirty="0" smtClean="0"/>
              <a:t>you to zoom</a:t>
            </a:r>
            <a:r>
              <a:rPr lang="en-US" baseline="0" dirty="0" smtClean="0"/>
              <a:t> in and zoom out when you are adopting a systems view so that you drill down with your data to try to really understanding the nuance of what is going on but then you also remember to zoom out to reflect on what is happening on a broader scale. I have found myself zooming in and out in unexpected ways. </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45</a:t>
            </a:fld>
            <a:endParaRPr lang="en-US"/>
          </a:p>
        </p:txBody>
      </p:sp>
    </p:spTree>
    <p:extLst>
      <p:ext uri="{BB962C8B-B14F-4D97-AF65-F5344CB8AC3E}">
        <p14:creationId xmlns:p14="http://schemas.microsoft.com/office/powerpoint/2010/main" val="1268441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first example</a:t>
            </a:r>
            <a:r>
              <a:rPr lang="en-US" baseline="0" dirty="0" smtClean="0"/>
              <a:t> is sort of an odd consulting role that feel out of my evaluation work on an NSF DRK12 project. Evaluation of DRK12s is sort of odd because they are research grants and so you are expected to evaluate the research and the research process. One of my first tasks was to read the literature cited in the proposal to describe the methods and instruments being used so that I would be prepared to monitor and track the research team’s implementation of those instruments. That has created an interesting opportunity to help guide the way that the client shapes practice rather than actually doing the work myself. I have been able to point out opportunities that the client was not taking advantage of that would be a benefit to the project’s research and to broad field of engineering education and the client has picked up that baton and run with it. </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46</a:t>
            </a:fld>
            <a:endParaRPr lang="en-US"/>
          </a:p>
        </p:txBody>
      </p:sp>
    </p:spTree>
    <p:extLst>
      <p:ext uri="{BB962C8B-B14F-4D97-AF65-F5344CB8AC3E}">
        <p14:creationId xmlns:p14="http://schemas.microsoft.com/office/powerpoint/2010/main" val="75534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next example</a:t>
            </a:r>
            <a:r>
              <a:rPr lang="en-US" baseline="0" dirty="0" smtClean="0"/>
              <a:t> focuses on zooming in on the local language around a project to figure out how to get the most traction, and then creating an evaluation plan that would allow us to talk the talk. In this case the client wanted to have data that resonated with district leaders and potential new funders and so shifted gears to find a way to analyze the evaluation data we already had in relation to existing test score data. We also developed this plan, from the beginning, with the hope of publishing it in an education journal because we knew that would be valuable currency for the project.</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47</a:t>
            </a:fld>
            <a:endParaRPr lang="en-US"/>
          </a:p>
        </p:txBody>
      </p:sp>
    </p:spTree>
    <p:extLst>
      <p:ext uri="{BB962C8B-B14F-4D97-AF65-F5344CB8AC3E}">
        <p14:creationId xmlns:p14="http://schemas.microsoft.com/office/powerpoint/2010/main" val="335657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xfrm>
            <a:off x="685800" y="4343400"/>
            <a:ext cx="5486400" cy="4422692"/>
          </a:xfrm>
          <a:solidFill>
            <a:srgbClr val="FFFFFF"/>
          </a:solidFill>
          <a:ln>
            <a:noFill/>
            <a:miter lim="800000"/>
            <a:headEnd/>
            <a:tailEnd/>
          </a:ln>
        </p:spPr>
        <p:txBody>
          <a:bodyPr wrap="square" numCol="1" anchor="t" anchorCtr="0" compatLnSpc="1">
            <a:prstTxWarp prst="textNoShape">
              <a:avLst/>
            </a:prstTxWarp>
            <a:normAutofit/>
          </a:bodyPr>
          <a:lstStyle/>
          <a:p>
            <a:pPr eaLnBrk="1" hangingPunct="1">
              <a:lnSpc>
                <a:spcPct val="130000"/>
              </a:lnSpc>
              <a:spcBef>
                <a:spcPct val="0"/>
              </a:spcBef>
            </a:pPr>
            <a:r>
              <a:rPr lang="en-US" sz="1200" kern="1200" dirty="0" smtClean="0">
                <a:solidFill>
                  <a:schemeClr val="tx1"/>
                </a:solidFill>
                <a:effectLst/>
                <a:latin typeface="+mn-lt"/>
                <a:ea typeface="+mn-ea"/>
                <a:cs typeface="+mn-cs"/>
              </a:rPr>
              <a:t>The first type of value is the </a:t>
            </a:r>
            <a:r>
              <a:rPr lang="en-US" sz="1200" b="1" kern="1200" dirty="0" smtClean="0">
                <a:solidFill>
                  <a:schemeClr val="tx1"/>
                </a:solidFill>
                <a:effectLst/>
                <a:latin typeface="+mn-lt"/>
                <a:ea typeface="+mn-ea"/>
                <a:cs typeface="+mn-cs"/>
              </a:rPr>
              <a:t>immediate value</a:t>
            </a:r>
            <a:r>
              <a:rPr lang="en-US" sz="1200" kern="1200" dirty="0" smtClean="0">
                <a:solidFill>
                  <a:schemeClr val="tx1"/>
                </a:solidFill>
                <a:effectLst/>
                <a:latin typeface="+mn-lt"/>
                <a:ea typeface="+mn-ea"/>
                <a:cs typeface="+mn-cs"/>
              </a:rPr>
              <a:t> of the activities and interactions in the </a:t>
            </a:r>
            <a:r>
              <a:rPr lang="en-US" sz="1200" kern="1200" dirty="0" err="1" smtClean="0">
                <a:solidFill>
                  <a:schemeClr val="tx1"/>
                </a:solidFill>
                <a:effectLst/>
                <a:latin typeface="+mn-lt"/>
                <a:ea typeface="+mn-ea"/>
                <a:cs typeface="+mn-cs"/>
              </a:rPr>
              <a:t>CoP.</a:t>
            </a:r>
            <a:r>
              <a:rPr lang="en-US" sz="1200" kern="1200" dirty="0" smtClean="0">
                <a:solidFill>
                  <a:schemeClr val="tx1"/>
                </a:solidFill>
                <a:effectLst/>
                <a:latin typeface="+mn-lt"/>
                <a:ea typeface="+mn-ea"/>
                <a:cs typeface="+mn-cs"/>
              </a:rPr>
              <a:t> We definitely experienced this as a group. The excitement of just coming together, meeting one another,……</a:t>
            </a:r>
            <a:r>
              <a:rPr lang="en-US" sz="2400" dirty="0" smtClean="0">
                <a:effectLst/>
              </a:rPr>
              <a:t> </a:t>
            </a:r>
            <a:endParaRPr lang="en-US" sz="240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2622B742-8BC3-4249-901E-07711FB6BB78}" type="datetime1">
              <a:rPr lang="en-US" smtClean="0"/>
              <a:pPr>
                <a:defRPr/>
              </a:pPr>
              <a:t>10/24/13</a:t>
            </a:fld>
            <a:endParaRPr lang="en-US"/>
          </a:p>
        </p:txBody>
      </p:sp>
      <p:sp>
        <p:nvSpPr>
          <p:cNvPr id="3" name="Footer Placeholder 2"/>
          <p:cNvSpPr>
            <a:spLocks noGrp="1"/>
          </p:cNvSpPr>
          <p:nvPr>
            <p:ph type="ftr" sz="quarter" idx="11"/>
          </p:nvPr>
        </p:nvSpPr>
        <p:spPr>
          <a:xfrm>
            <a:off x="151866" y="8562063"/>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4</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had publication</a:t>
            </a:r>
            <a:r>
              <a:rPr lang="en-US" baseline="0" dirty="0" smtClean="0"/>
              <a:t> in mind when we developed these performance-based assessments. This is a performance-based assessment that focuses on kids’ ability to talk about and interpret data and the development of these evolved by zooming in on the kinds of methods I like to use most, the need for an authentic assessment of kids’ skills, and an interest in leveraging these results to contribute to the broader conversation about assessment in relation to the NGSS. We have just started collecting data with these but we are already looking forward to contributing to the literature and hopefully helping to push the needle toward more meaningful assessment.</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48</a:t>
            </a:fld>
            <a:endParaRPr lang="en-US"/>
          </a:p>
        </p:txBody>
      </p:sp>
    </p:spTree>
    <p:extLst>
      <p:ext uri="{BB962C8B-B14F-4D97-AF65-F5344CB8AC3E}">
        <p14:creationId xmlns:p14="http://schemas.microsoft.com/office/powerpoint/2010/main" val="2882623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what does all of this mean? Why do I feel empowered?</a:t>
            </a:r>
            <a:r>
              <a:rPr lang="en-US" baseline="0" dirty="0" smtClean="0"/>
              <a:t> How could one evaluator or even the field of evaluation be a lever in the face of the huge systems we operate within? I think we have probably all been to meetings with fellow evaluators that devolve into sessions where everybody is complaining about all that is wrong with the system and how those problems prevent programs and/or evaluators from being able to do our work the way we think it should be done. And while I agree that there is something naïve about the idea of evaluators as a lever, there is also an entire literature that supports the power and impact of leverage points. I find it refreshing and empowering to reframe my role from this perspective.</a:t>
            </a:r>
            <a:endParaRPr lang="en-US" dirty="0"/>
          </a:p>
        </p:txBody>
      </p:sp>
      <p:sp>
        <p:nvSpPr>
          <p:cNvPr id="4" name="Slide Number Placeholder 3"/>
          <p:cNvSpPr>
            <a:spLocks noGrp="1"/>
          </p:cNvSpPr>
          <p:nvPr>
            <p:ph type="sldNum" sz="quarter" idx="10"/>
          </p:nvPr>
        </p:nvSpPr>
        <p:spPr/>
        <p:txBody>
          <a:bodyPr/>
          <a:lstStyle/>
          <a:p>
            <a:fld id="{49FB2F9B-B454-4BA7-8087-3F6AB1F9C3ED}" type="slidenum">
              <a:rPr lang="en-US" smtClean="0"/>
              <a:t>49</a:t>
            </a:fld>
            <a:endParaRPr lang="en-US"/>
          </a:p>
        </p:txBody>
      </p:sp>
    </p:spTree>
    <p:extLst>
      <p:ext uri="{BB962C8B-B14F-4D97-AF65-F5344CB8AC3E}">
        <p14:creationId xmlns:p14="http://schemas.microsoft.com/office/powerpoint/2010/main" val="900688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think this perspective is especially interesting for STEM evaluators because we are in the middle of a huge policy shift with the adoption of the NGSS. There are certain things about the NGSS that are naïve as well – focusing on practice and thinking how to think, going deep into a topic and series of practices rather than going wide – but it could be a really exciting time. As STEM evaluators we have a huge range of methodological approaches in our back pockets and by zooming in and zooming out across our evaluation practice, the methods we know and love and the shifts that will have to happen in science education and testing, we have a golden opportunity to help shape practice by sharing what we already know and do well. I expect that there are other examples in other fields as well that can also benefit from our talents and approaches as evaluators.</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50</a:t>
            </a:fld>
            <a:endParaRPr lang="en-US"/>
          </a:p>
        </p:txBody>
      </p:sp>
    </p:spTree>
    <p:extLst>
      <p:ext uri="{BB962C8B-B14F-4D97-AF65-F5344CB8AC3E}">
        <p14:creationId xmlns:p14="http://schemas.microsoft.com/office/powerpoint/2010/main" val="400156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a:t>
            </a:r>
            <a:r>
              <a:rPr lang="en-US" baseline="0" dirty="0" smtClean="0"/>
              <a:t> of 2012 Susan </a:t>
            </a:r>
            <a:r>
              <a:rPr lang="en-US" baseline="0" dirty="0" err="1" smtClean="0"/>
              <a:t>Kistler</a:t>
            </a:r>
            <a:r>
              <a:rPr lang="en-US" baseline="0" dirty="0" smtClean="0"/>
              <a:t> posted a fascinating post of AEA365 that expanded on 10 ideas from John </a:t>
            </a:r>
            <a:r>
              <a:rPr lang="en-US" baseline="0" dirty="0" err="1" smtClean="0"/>
              <a:t>Gargani</a:t>
            </a:r>
            <a:r>
              <a:rPr lang="en-US" baseline="0" dirty="0" smtClean="0"/>
              <a:t> about the future of evaluation. These were really interesting and in some cases a bit terrifying because they confronted us with changes to our own system and the way that we do our work. </a:t>
            </a:r>
            <a:r>
              <a:rPr lang="en-US" dirty="0" smtClean="0"/>
              <a:t>The examples I shared today are beyond the traditional</a:t>
            </a:r>
            <a:r>
              <a:rPr lang="en-US" baseline="0" dirty="0" smtClean="0"/>
              <a:t> scope of how I have done my work in the past – shifting into the role of consultant, taking the time to involve stakeholder groups, providing guidance to clients about publication opportunities, and making decisions about evaluation plans based on gaps in the literature – these are things that I had rarely if every done before. But I like the idea of diversifying my range of services, and my experience thus far is that clients see the value in it and are willing to pay for it. I think the field as a whole would benefit from some systems-based shifts in how we do our work and the ripple effect that it could have on our reputation as professionals and our ability to weather whatever changes are coming next. </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51</a:t>
            </a:fld>
            <a:endParaRPr lang="en-US"/>
          </a:p>
        </p:txBody>
      </p:sp>
    </p:spTree>
    <p:extLst>
      <p:ext uri="{BB962C8B-B14F-4D97-AF65-F5344CB8AC3E}">
        <p14:creationId xmlns:p14="http://schemas.microsoft.com/office/powerpoint/2010/main" val="3265605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greatest gifts were given as members of the ECLIPS was time to learn about systems ideas and then reflect on those ideas in relation to our practice. I think that reflection is key. And so if you have found any of these ideas compelling, I’d like to suggest that you find  your own way to reflect. The simplest way might be to think about your professional elevator speech – isolate the key components of that speech and those are your systems, your potential leverage points. Once you have that list, it is easy to think about the intersection of a systems evaluation and how you might zoom in and zoom out to reframe your own role as evaluator in the way that is the best fit for you and your context. Also, find a friend. Systems ideas are messy - they make your head hurt. It helps to have someone to talk to and bounce ideas off of. No matter how you end up reframing your role, my </a:t>
            </a:r>
            <a:r>
              <a:rPr lang="en-US" baseline="0" dirty="0" err="1" smtClean="0"/>
              <a:t>experinece</a:t>
            </a:r>
            <a:r>
              <a:rPr lang="en-US" baseline="0" dirty="0" smtClean="0"/>
              <a:t> has been there is wonderful clarity on the other side.  </a:t>
            </a:r>
            <a:endParaRPr lang="en-US" dirty="0"/>
          </a:p>
        </p:txBody>
      </p:sp>
      <p:sp>
        <p:nvSpPr>
          <p:cNvPr id="4" name="Slide Number Placeholder 3"/>
          <p:cNvSpPr>
            <a:spLocks noGrp="1"/>
          </p:cNvSpPr>
          <p:nvPr>
            <p:ph type="sldNum" sz="quarter" idx="10"/>
          </p:nvPr>
        </p:nvSpPr>
        <p:spPr/>
        <p:txBody>
          <a:bodyPr/>
          <a:lstStyle/>
          <a:p>
            <a:fld id="{CE68732F-0753-4969-B288-083B205C59A2}" type="slidenum">
              <a:rPr lang="en-US" smtClean="0"/>
              <a:t>52</a:t>
            </a:fld>
            <a:endParaRPr lang="en-US"/>
          </a:p>
        </p:txBody>
      </p:sp>
    </p:spTree>
    <p:extLst>
      <p:ext uri="{BB962C8B-B14F-4D97-AF65-F5344CB8AC3E}">
        <p14:creationId xmlns:p14="http://schemas.microsoft.com/office/powerpoint/2010/main" val="2454862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me –</a:t>
            </a:r>
            <a:r>
              <a:rPr lang="en-US" baseline="0" dirty="0" smtClean="0"/>
              <a:t> if you have questions, comments, or stories to share about your own reframing please let me know. </a:t>
            </a:r>
            <a:endParaRPr lang="en-US" dirty="0"/>
          </a:p>
        </p:txBody>
      </p:sp>
      <p:sp>
        <p:nvSpPr>
          <p:cNvPr id="4" name="Slide Number Placeholder 3"/>
          <p:cNvSpPr>
            <a:spLocks noGrp="1"/>
          </p:cNvSpPr>
          <p:nvPr>
            <p:ph type="sldNum" sz="quarter" idx="10"/>
          </p:nvPr>
        </p:nvSpPr>
        <p:spPr/>
        <p:txBody>
          <a:bodyPr/>
          <a:lstStyle/>
          <a:p>
            <a:fld id="{49FB2F9B-B454-4BA7-8087-3F6AB1F9C3ED}"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944328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Hi, I’m Ginger Fitzhugh. I’m going to share how reframing an evaluation I’ve been working on for past four years as a complex adaptive system made me realize…</a:t>
            </a:r>
          </a:p>
        </p:txBody>
      </p:sp>
      <p:sp>
        <p:nvSpPr>
          <p:cNvPr id="4" name="Slide Number Placeholder 3"/>
          <p:cNvSpPr>
            <a:spLocks noGrp="1"/>
          </p:cNvSpPr>
          <p:nvPr>
            <p:ph type="sldNum" sz="quarter" idx="10"/>
          </p:nvPr>
        </p:nvSpPr>
        <p:spPr/>
        <p:txBody>
          <a:bodyPr/>
          <a:lstStyle/>
          <a:p>
            <a:fld id="{05068AC8-3139-48A1-B528-BE3B26000C94}" type="slidenum">
              <a:rPr lang="en-US" smtClean="0"/>
              <a:t>54</a:t>
            </a:fld>
            <a:endParaRPr lang="en-US"/>
          </a:p>
        </p:txBody>
      </p:sp>
    </p:spTree>
    <p:extLst>
      <p:ext uri="{BB962C8B-B14F-4D97-AF65-F5344CB8AC3E}">
        <p14:creationId xmlns:p14="http://schemas.microsoft.com/office/powerpoint/2010/main" val="800047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conducting evaluations can be like doing research using a submarine. Although there are some definite challenges</a:t>
            </a:r>
            <a:r>
              <a:rPr lang="en-US" sz="1200" kern="1200" baseline="0" dirty="0" smtClean="0">
                <a:solidFill>
                  <a:schemeClr val="tx1"/>
                </a:solidFill>
                <a:effectLst/>
                <a:latin typeface="+mn-lt"/>
                <a:ea typeface="+mn-ea"/>
                <a:cs typeface="+mn-cs"/>
              </a:rPr>
              <a:t> with doing research from inside a metal tube in an alien environment, submarines also you give you access to depths that you would not otherwise have.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55</a:t>
            </a:fld>
            <a:endParaRPr lang="en-US"/>
          </a:p>
        </p:txBody>
      </p:sp>
    </p:spTree>
    <p:extLst>
      <p:ext uri="{BB962C8B-B14F-4D97-AF65-F5344CB8AC3E}">
        <p14:creationId xmlns:p14="http://schemas.microsoft.com/office/powerpoint/2010/main" val="3617570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let me briefly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explain the evaluation project. The project we have</a:t>
            </a:r>
            <a:r>
              <a:rPr lang="en-US" sz="1200" kern="1200" baseline="0" dirty="0" smtClean="0">
                <a:solidFill>
                  <a:schemeClr val="tx1"/>
                </a:solidFill>
                <a:effectLst/>
                <a:latin typeface="+mn-lt"/>
                <a:ea typeface="+mn-ea"/>
                <a:cs typeface="+mn-cs"/>
              </a:rPr>
              <a:t> been </a:t>
            </a:r>
            <a:r>
              <a:rPr lang="en-US" sz="1200" kern="1200" dirty="0" smtClean="0">
                <a:solidFill>
                  <a:schemeClr val="tx1"/>
                </a:solidFill>
                <a:effectLst/>
                <a:latin typeface="+mn-lt"/>
                <a:ea typeface="+mn-ea"/>
                <a:cs typeface="+mn-cs"/>
              </a:rPr>
              <a:t>evaluating</a:t>
            </a:r>
            <a:r>
              <a:rPr lang="en-US" sz="1200" kern="1200" baseline="0" dirty="0" smtClean="0">
                <a:solidFill>
                  <a:schemeClr val="tx1"/>
                </a:solidFill>
                <a:effectLst/>
                <a:latin typeface="+mn-lt"/>
                <a:ea typeface="+mn-ea"/>
                <a:cs typeface="+mn-cs"/>
              </a:rPr>
              <a:t> for the past four years is </a:t>
            </a:r>
            <a:r>
              <a:rPr lang="en-US" sz="1200" kern="1200" dirty="0" smtClean="0">
                <a:solidFill>
                  <a:schemeClr val="tx1"/>
                </a:solidFill>
                <a:effectLst/>
                <a:latin typeface="+mn-lt"/>
                <a:ea typeface="+mn-ea"/>
                <a:cs typeface="+mn-cs"/>
              </a:rPr>
              <a:t>called </a:t>
            </a:r>
            <a:r>
              <a:rPr lang="en-US" sz="1200" kern="1200" dirty="0" err="1" smtClean="0">
                <a:solidFill>
                  <a:schemeClr val="tx1"/>
                </a:solidFill>
                <a:effectLst/>
                <a:latin typeface="+mn-lt"/>
                <a:ea typeface="+mn-ea"/>
                <a:cs typeface="+mn-cs"/>
              </a:rPr>
              <a:t>WaterBotics</a:t>
            </a:r>
            <a:r>
              <a:rPr lang="en-US" sz="1200" kern="1200" dirty="0" smtClean="0">
                <a:solidFill>
                  <a:schemeClr val="tx1"/>
                </a:solidFill>
                <a:effectLst/>
                <a:latin typeface="+mn-lt"/>
                <a:ea typeface="+mn-ea"/>
                <a:cs typeface="+mn-cs"/>
              </a:rPr>
              <a:t>. </a:t>
            </a:r>
            <a:r>
              <a:rPr lang="en-US" baseline="0" dirty="0" err="1" smtClean="0"/>
              <a:t>WaterBotics</a:t>
            </a:r>
            <a:r>
              <a:rPr lang="en-US" baseline="0" dirty="0" smtClean="0"/>
              <a:t> is </a:t>
            </a:r>
            <a:r>
              <a:rPr lang="en-US" sz="1200" kern="1200" dirty="0" smtClean="0">
                <a:solidFill>
                  <a:schemeClr val="tx1"/>
                </a:solidFill>
                <a:effectLst/>
                <a:latin typeface="+mn-lt"/>
                <a:ea typeface="+mn-ea"/>
                <a:cs typeface="+mn-cs"/>
              </a:rPr>
              <a:t>an underwater robotics curriculum for middle and high school youth. Kids learn about science and engineering concepts and careers by building submersible robots made of LEGO® components, which they</a:t>
            </a:r>
            <a:r>
              <a:rPr lang="en-US" sz="1200" kern="1200" baseline="0" dirty="0" smtClean="0">
                <a:solidFill>
                  <a:schemeClr val="tx1"/>
                </a:solidFill>
                <a:effectLst/>
                <a:latin typeface="+mn-lt"/>
                <a:ea typeface="+mn-ea"/>
                <a:cs typeface="+mn-cs"/>
              </a:rPr>
              <a:t> program to complete various kinds of tasks underwater</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56</a:t>
            </a:fld>
            <a:endParaRPr lang="en-US"/>
          </a:p>
        </p:txBody>
      </p:sp>
    </p:spTree>
    <p:extLst>
      <p:ext uri="{BB962C8B-B14F-4D97-AF65-F5344CB8AC3E}">
        <p14:creationId xmlns:p14="http://schemas.microsoft.com/office/powerpoint/2010/main" val="3584510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started at the Stevens Institute for Technology in New Jersey about 8 years ago. A</a:t>
            </a:r>
            <a:r>
              <a:rPr lang="en-US" sz="1200" kern="1200" baseline="0" dirty="0" smtClean="0">
                <a:solidFill>
                  <a:schemeClr val="tx1"/>
                </a:solidFill>
                <a:effectLst/>
                <a:latin typeface="+mn-lt"/>
                <a:ea typeface="+mn-ea"/>
                <a:cs typeface="+mn-cs"/>
              </a:rPr>
              <a:t>fter successfully testing the model </a:t>
            </a:r>
            <a:r>
              <a:rPr lang="en-US" sz="1200" i="1" kern="1200" baseline="0" dirty="0" smtClean="0">
                <a:solidFill>
                  <a:schemeClr val="tx1"/>
                </a:solidFill>
                <a:effectLst/>
                <a:latin typeface="+mn-lt"/>
                <a:ea typeface="+mn-ea"/>
                <a:cs typeface="+mn-cs"/>
              </a:rPr>
              <a:t>&lt;click next&gt;</a:t>
            </a:r>
            <a:r>
              <a:rPr lang="en-US" sz="1200" i="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t>57</a:t>
            </a:fld>
            <a:endParaRPr lang="en-US"/>
          </a:p>
        </p:txBody>
      </p:sp>
    </p:spTree>
    <p:extLst>
      <p:ext uri="{BB962C8B-B14F-4D97-AF65-F5344CB8AC3E}">
        <p14:creationId xmlns:p14="http://schemas.microsoft.com/office/powerpoint/2010/main" val="85035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xfrm>
            <a:off x="685800" y="4343400"/>
            <a:ext cx="5486400" cy="4422692"/>
          </a:xfrm>
          <a:solidFill>
            <a:srgbClr val="FFFFFF"/>
          </a:solidFill>
          <a:ln>
            <a:noFill/>
            <a:miter lim="800000"/>
            <a:headEnd/>
            <a:tailEnd/>
          </a:ln>
        </p:spPr>
        <p:txBody>
          <a:bodyPr wrap="square" numCol="1" anchor="t" anchorCtr="0" compatLnSpc="1">
            <a:prstTxWarp prst="textNoShape">
              <a:avLst/>
            </a:prstTxWarp>
            <a:normAutofit/>
          </a:bodyPr>
          <a:lstStyle/>
          <a:p>
            <a:pPr eaLnBrk="1" hangingPunct="1">
              <a:lnSpc>
                <a:spcPct val="130000"/>
              </a:lnSpc>
              <a:spcBef>
                <a:spcPct val="0"/>
              </a:spcBef>
            </a:pPr>
            <a:r>
              <a:rPr lang="en-US" sz="1200" b="1" kern="1200" dirty="0" smtClean="0">
                <a:solidFill>
                  <a:schemeClr val="tx1"/>
                </a:solidFill>
                <a:effectLst/>
                <a:latin typeface="+mn-lt"/>
                <a:ea typeface="+mn-ea"/>
                <a:cs typeface="+mn-cs"/>
              </a:rPr>
              <a:t>Potential value</a:t>
            </a:r>
            <a:r>
              <a:rPr lang="en-US" sz="1200" kern="1200" dirty="0" smtClean="0">
                <a:solidFill>
                  <a:schemeClr val="tx1"/>
                </a:solidFill>
                <a:effectLst/>
                <a:latin typeface="+mn-lt"/>
                <a:ea typeface="+mn-ea"/>
                <a:cs typeface="+mn-cs"/>
              </a:rPr>
              <a:t> was a big part of where we started the ECLIPS. We as facilitators of the ECLIPS had gained considerable knowledge of systems concepts and ideas but weren’t always clear how they would be useful in evaluation.</a:t>
            </a:r>
            <a:r>
              <a:rPr lang="en-US" sz="2400" dirty="0" smtClean="0">
                <a:effectLst/>
              </a:rPr>
              <a:t> </a:t>
            </a:r>
            <a:endParaRPr lang="en-US" sz="240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2622B742-8BC3-4249-901E-07711FB6BB78}" type="datetime1">
              <a:rPr lang="en-US" smtClean="0"/>
              <a:pPr>
                <a:defRPr/>
              </a:pPr>
              <a:t>10/24/13</a:t>
            </a:fld>
            <a:endParaRPr lang="en-US"/>
          </a:p>
        </p:txBody>
      </p:sp>
      <p:sp>
        <p:nvSpPr>
          <p:cNvPr id="3" name="Footer Placeholder 2"/>
          <p:cNvSpPr>
            <a:spLocks noGrp="1"/>
          </p:cNvSpPr>
          <p:nvPr>
            <p:ph type="ftr" sz="quarter" idx="11"/>
          </p:nvPr>
        </p:nvSpPr>
        <p:spPr>
          <a:xfrm>
            <a:off x="151866" y="8562063"/>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5</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started at the Stevens Institute for Technology in New Jersey about 8 years ago. A</a:t>
            </a:r>
            <a:r>
              <a:rPr lang="en-US" sz="1200" kern="1200" baseline="0" dirty="0" smtClean="0">
                <a:solidFill>
                  <a:schemeClr val="tx1"/>
                </a:solidFill>
                <a:effectLst/>
                <a:latin typeface="+mn-lt"/>
                <a:ea typeface="+mn-ea"/>
                <a:cs typeface="+mn-cs"/>
              </a:rPr>
              <a:t>fter successfully testing the model </a:t>
            </a:r>
            <a:r>
              <a:rPr lang="en-US" sz="1200" i="1" kern="1200" baseline="0" dirty="0" smtClean="0">
                <a:solidFill>
                  <a:schemeClr val="tx1"/>
                </a:solidFill>
                <a:effectLst/>
                <a:latin typeface="+mn-lt"/>
                <a:ea typeface="+mn-ea"/>
                <a:cs typeface="+mn-cs"/>
              </a:rPr>
              <a:t>&lt;click next&gt;</a:t>
            </a:r>
            <a:r>
              <a:rPr lang="en-US" sz="1200" i="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t>58</a:t>
            </a:fld>
            <a:endParaRPr lang="en-US"/>
          </a:p>
        </p:txBody>
      </p:sp>
    </p:spTree>
    <p:extLst>
      <p:ext uri="{BB962C8B-B14F-4D97-AF65-F5344CB8AC3E}">
        <p14:creationId xmlns:p14="http://schemas.microsoft.com/office/powerpoint/2010/main" val="850357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My colleagues and I at Evaluation &amp; Research Associates were hired to evaluate part of this national expansion effort.</a:t>
            </a:r>
            <a:r>
              <a:rPr lang="en-US" sz="1200" kern="1200" baseline="0" dirty="0" smtClean="0">
                <a:solidFill>
                  <a:schemeClr val="tx1"/>
                </a:solidFill>
                <a:effectLst/>
                <a:latin typeface="+mn-lt"/>
                <a:ea typeface="+mn-ea"/>
                <a:cs typeface="+mn-cs"/>
              </a:rPr>
              <a:t> We have </a:t>
            </a:r>
            <a:r>
              <a:rPr lang="en-US" sz="1200" kern="1200" dirty="0" smtClean="0">
                <a:solidFill>
                  <a:schemeClr val="tx1"/>
                </a:solidFill>
                <a:effectLst/>
                <a:latin typeface="+mn-lt"/>
                <a:ea typeface="+mn-ea"/>
                <a:cs typeface="+mn-cs"/>
              </a:rPr>
              <a:t>focused on evaluating the overall effectiveness of the </a:t>
            </a:r>
            <a:r>
              <a:rPr lang="en-US" sz="1200" kern="1200" dirty="0" err="1" smtClean="0">
                <a:solidFill>
                  <a:schemeClr val="tx1"/>
                </a:solidFill>
                <a:effectLst/>
                <a:latin typeface="+mn-lt"/>
                <a:ea typeface="+mn-ea"/>
                <a:cs typeface="+mn-cs"/>
              </a:rPr>
              <a:t>WaterBotics</a:t>
            </a:r>
            <a:r>
              <a:rPr lang="en-US" sz="1200" kern="1200" dirty="0" smtClean="0">
                <a:solidFill>
                  <a:schemeClr val="tx1"/>
                </a:solidFill>
                <a:effectLst/>
                <a:latin typeface="+mn-lt"/>
                <a:ea typeface="+mn-ea"/>
                <a:cs typeface="+mn-cs"/>
              </a:rPr>
              <a:t> scale-up while another evaluation team has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focused on collecting data re: the curriculum’s impact on educators and students. We developed a blueprint</a:t>
            </a:r>
            <a:r>
              <a:rPr lang="en-US" sz="1200" kern="1200" baseline="0" dirty="0" smtClean="0">
                <a:solidFill>
                  <a:schemeClr val="tx1"/>
                </a:solidFill>
                <a:effectLst/>
                <a:latin typeface="+mn-lt"/>
                <a:ea typeface="+mn-ea"/>
                <a:cs typeface="+mn-cs"/>
              </a:rPr>
              <a:t> for our evaluation.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59</a:t>
            </a:fld>
            <a:endParaRPr lang="en-US"/>
          </a:p>
        </p:txBody>
      </p:sp>
    </p:spTree>
    <p:extLst>
      <p:ext uri="{BB962C8B-B14F-4D97-AF65-F5344CB8AC3E}">
        <p14:creationId xmlns:p14="http://schemas.microsoft.com/office/powerpoint/2010/main" val="3350455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know, I’ve been part of the ECLIPS project where I learned about applying systems thinking to evaluation.</a:t>
            </a:r>
            <a:r>
              <a:rPr lang="en-US" sz="1200" kern="1200" baseline="0" dirty="0" smtClean="0">
                <a:solidFill>
                  <a:schemeClr val="tx1"/>
                </a:solidFill>
                <a:effectLst/>
                <a:latin typeface="+mn-lt"/>
                <a:ea typeface="+mn-ea"/>
                <a:cs typeface="+mn-cs"/>
              </a:rPr>
              <a:t> So </a:t>
            </a:r>
            <a:r>
              <a:rPr lang="en-US" sz="1200" kern="1200" dirty="0" smtClean="0">
                <a:solidFill>
                  <a:schemeClr val="tx1"/>
                </a:solidFill>
                <a:effectLst/>
                <a:latin typeface="+mn-lt"/>
                <a:ea typeface="+mn-ea"/>
                <a:cs typeface="+mn-cs"/>
              </a:rPr>
              <a:t>what happens when you pull back and reframe the project you are evaluating (and the evaluation itself) as a complex adaptive system?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60</a:t>
            </a:fld>
            <a:endParaRPr lang="en-US"/>
          </a:p>
        </p:txBody>
      </p:sp>
    </p:spTree>
    <p:extLst>
      <p:ext uri="{BB962C8B-B14F-4D97-AF65-F5344CB8AC3E}">
        <p14:creationId xmlns:p14="http://schemas.microsoft.com/office/powerpoint/2010/main" val="249745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had an “aha.” Conducting evaluations from a systems</a:t>
            </a:r>
            <a:r>
              <a:rPr lang="en-US" sz="1200" kern="1200" baseline="0" dirty="0" smtClean="0">
                <a:solidFill>
                  <a:schemeClr val="tx1"/>
                </a:solidFill>
                <a:effectLst/>
                <a:latin typeface="+mn-lt"/>
                <a:ea typeface="+mn-ea"/>
                <a:cs typeface="+mn-cs"/>
              </a:rPr>
              <a:t> perspective (or any perspective really!) </a:t>
            </a:r>
            <a:r>
              <a:rPr lang="en-US" sz="1200" kern="1200" dirty="0" smtClean="0">
                <a:solidFill>
                  <a:schemeClr val="tx1"/>
                </a:solidFill>
                <a:effectLst/>
                <a:latin typeface="+mn-lt"/>
                <a:ea typeface="+mn-ea"/>
                <a:cs typeface="+mn-cs"/>
              </a:rPr>
              <a:t>can be like doing research using a submarine.</a:t>
            </a: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61</a:t>
            </a:fld>
            <a:endParaRPr lang="en-US"/>
          </a:p>
        </p:txBody>
      </p:sp>
    </p:spTree>
    <p:extLst>
      <p:ext uri="{BB962C8B-B14F-4D97-AF65-F5344CB8AC3E}">
        <p14:creationId xmlns:p14="http://schemas.microsoft.com/office/powerpoint/2010/main" val="1257368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gamely get our evaluation tools ready…</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62</a:t>
            </a:fld>
            <a:endParaRPr lang="en-US"/>
          </a:p>
        </p:txBody>
      </p:sp>
    </p:spTree>
    <p:extLst>
      <p:ext uri="{BB962C8B-B14F-4D97-AF65-F5344CB8AC3E}">
        <p14:creationId xmlns:p14="http://schemas.microsoft.com/office/powerpoint/2010/main" val="1405042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enter the project</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63</a:t>
            </a:fld>
            <a:endParaRPr lang="en-US"/>
          </a:p>
        </p:txBody>
      </p:sp>
    </p:spTree>
    <p:extLst>
      <p:ext uri="{BB962C8B-B14F-4D97-AF65-F5344CB8AC3E}">
        <p14:creationId xmlns:p14="http://schemas.microsoft.com/office/powerpoint/2010/main" val="914417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descend…</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64</a:t>
            </a:fld>
            <a:endParaRPr lang="en-US"/>
          </a:p>
        </p:txBody>
      </p:sp>
    </p:spTree>
    <p:extLst>
      <p:ext uri="{BB962C8B-B14F-4D97-AF65-F5344CB8AC3E}">
        <p14:creationId xmlns:p14="http://schemas.microsoft.com/office/powerpoint/2010/main" val="335734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learn</a:t>
            </a:r>
            <a:r>
              <a:rPr lang="en-US" sz="1200" kern="1200" baseline="0" dirty="0" smtClean="0">
                <a:solidFill>
                  <a:schemeClr val="tx1"/>
                </a:solidFill>
                <a:effectLst/>
                <a:latin typeface="+mn-lt"/>
                <a:ea typeface="+mn-ea"/>
                <a:cs typeface="+mn-cs"/>
              </a:rPr>
              <a:t> that i</a:t>
            </a:r>
            <a:r>
              <a:rPr lang="en-US" sz="1200" kern="1200" dirty="0" smtClean="0">
                <a:solidFill>
                  <a:schemeClr val="tx1"/>
                </a:solidFill>
                <a:effectLst/>
                <a:latin typeface="+mn-lt"/>
                <a:ea typeface="+mn-ea"/>
                <a:cs typeface="+mn-cs"/>
              </a:rPr>
              <a:t>t can</a:t>
            </a:r>
            <a:r>
              <a:rPr lang="en-US" sz="1200" kern="1200" baseline="0" dirty="0" smtClean="0">
                <a:solidFill>
                  <a:schemeClr val="tx1"/>
                </a:solidFill>
                <a:effectLst/>
                <a:latin typeface="+mn-lt"/>
                <a:ea typeface="+mn-ea"/>
                <a:cs typeface="+mn-cs"/>
              </a:rPr>
              <a:t> be hard to see what is really going 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65</a:t>
            </a:fld>
            <a:endParaRPr lang="en-US"/>
          </a:p>
        </p:txBody>
      </p:sp>
    </p:spTree>
    <p:extLst>
      <p:ext uri="{BB962C8B-B14F-4D97-AF65-F5344CB8AC3E}">
        <p14:creationId xmlns:p14="http://schemas.microsoft.com/office/powerpoint/2010/main" val="3038323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we rely on the gauges</a:t>
            </a:r>
            <a:r>
              <a:rPr lang="en-US" baseline="0" dirty="0" smtClean="0"/>
              <a:t> that we’ve designed, hoping that they are accurate and tell us what’s really going on out there.</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66</a:t>
            </a:fld>
            <a:endParaRPr lang="en-US"/>
          </a:p>
        </p:txBody>
      </p:sp>
    </p:spTree>
    <p:extLst>
      <p:ext uri="{BB962C8B-B14F-4D97-AF65-F5344CB8AC3E}">
        <p14:creationId xmlns:p14="http://schemas.microsoft.com/office/powerpoint/2010/main" val="299083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often end up </a:t>
            </a:r>
            <a:r>
              <a:rPr lang="en-US" sz="1200" kern="1200" baseline="0" dirty="0" smtClean="0">
                <a:solidFill>
                  <a:schemeClr val="tx1"/>
                </a:solidFill>
                <a:effectLst/>
                <a:latin typeface="+mn-lt"/>
                <a:ea typeface="+mn-ea"/>
                <a:cs typeface="+mn-cs"/>
              </a:rPr>
              <a:t>relying on various indirect means for collecting information, like online surveys or relying on others to collect and share the data with us.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068AC8-3139-48A1-B528-BE3B26000C94}" type="slidenum">
              <a:rPr lang="en-US" smtClean="0"/>
              <a:t>67</a:t>
            </a:fld>
            <a:endParaRPr lang="en-US"/>
          </a:p>
        </p:txBody>
      </p:sp>
    </p:spTree>
    <p:extLst>
      <p:ext uri="{BB962C8B-B14F-4D97-AF65-F5344CB8AC3E}">
        <p14:creationId xmlns:p14="http://schemas.microsoft.com/office/powerpoint/2010/main" val="382035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xfrm>
            <a:off x="685800" y="4343400"/>
            <a:ext cx="5486400" cy="4422692"/>
          </a:xfrm>
          <a:solidFill>
            <a:srgbClr val="FFFFFF"/>
          </a:solidFill>
          <a:ln>
            <a:noFill/>
            <a:miter lim="800000"/>
            <a:headEnd/>
            <a:tailEnd/>
          </a:ln>
        </p:spPr>
        <p:txBody>
          <a:bodyPr wrap="square" numCol="1" anchor="t" anchorCtr="0" compatLnSpc="1">
            <a:prstTxWarp prst="textNoShape">
              <a:avLst/>
            </a:prstTxWarp>
            <a:normAutofit/>
          </a:bodyPr>
          <a:lstStyle/>
          <a:p>
            <a:r>
              <a:rPr lang="en-US" sz="1200" b="1" kern="1200" dirty="0" smtClean="0">
                <a:solidFill>
                  <a:schemeClr val="tx1"/>
                </a:solidFill>
                <a:effectLst/>
                <a:latin typeface="+mn-lt"/>
                <a:ea typeface="+mn-ea"/>
                <a:cs typeface="+mn-cs"/>
              </a:rPr>
              <a:t>Applied value</a:t>
            </a:r>
            <a:r>
              <a:rPr lang="en-US" sz="1200" kern="1200" dirty="0" smtClean="0">
                <a:solidFill>
                  <a:schemeClr val="tx1"/>
                </a:solidFill>
                <a:effectLst/>
                <a:latin typeface="+mn-lt"/>
                <a:ea typeface="+mn-ea"/>
                <a:cs typeface="+mn-cs"/>
              </a:rPr>
              <a:t> was what we were aiming for when we started the ECLIPS. We wanted to see if  the concepts could be applied to ongoing STEM education evaluations by STEM evaluators. The five STEM evaluators indeed applied the concepts to their work (you’ll hear more about this shortly from Ginger and Karen).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Likewise, our advisory panel who were advising us on our work were also applying the concepts in their own work. Veronica will talk shortly about how she was doing that. And </a:t>
            </a:r>
            <a:r>
              <a:rPr lang="en-US" sz="1200" kern="1200" dirty="0" err="1" smtClean="0">
                <a:solidFill>
                  <a:schemeClr val="tx1"/>
                </a:solidFill>
                <a:effectLst/>
                <a:latin typeface="+mn-lt"/>
                <a:ea typeface="+mn-ea"/>
                <a:cs typeface="+mn-cs"/>
              </a:rPr>
              <a:t>Marah</a:t>
            </a:r>
            <a:r>
              <a:rPr lang="en-US" sz="1200" kern="1200" dirty="0" smtClean="0">
                <a:solidFill>
                  <a:schemeClr val="tx1"/>
                </a:solidFill>
                <a:effectLst/>
                <a:latin typeface="+mn-lt"/>
                <a:ea typeface="+mn-ea"/>
                <a:cs typeface="+mn-cs"/>
              </a:rPr>
              <a:t>, Pat, and I as ECLIPS facilitators were applying what we were learning to the way we guided the ECLIPS overall as well as in other evaluations we were doing.</a:t>
            </a:r>
            <a:r>
              <a:rPr lang="en-US" sz="2400" dirty="0" smtClean="0">
                <a:effectLst/>
              </a:rPr>
              <a:t> </a:t>
            </a:r>
            <a:endParaRPr lang="en-US" sz="240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2622B742-8BC3-4249-901E-07711FB6BB78}" type="datetime1">
              <a:rPr lang="en-US" smtClean="0"/>
              <a:pPr>
                <a:defRPr/>
              </a:pPr>
              <a:t>10/24/13</a:t>
            </a:fld>
            <a:endParaRPr lang="en-US"/>
          </a:p>
        </p:txBody>
      </p:sp>
      <p:sp>
        <p:nvSpPr>
          <p:cNvPr id="3" name="Footer Placeholder 2"/>
          <p:cNvSpPr>
            <a:spLocks noGrp="1"/>
          </p:cNvSpPr>
          <p:nvPr>
            <p:ph type="ftr" sz="quarter" idx="11"/>
          </p:nvPr>
        </p:nvSpPr>
        <p:spPr>
          <a:xfrm>
            <a:off x="151866" y="8562063"/>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6</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these data collection methods can be awkward and tricky to control. </a:t>
            </a: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68</a:t>
            </a:fld>
            <a:endParaRPr lang="en-US"/>
          </a:p>
        </p:txBody>
      </p:sp>
    </p:spTree>
    <p:extLst>
      <p:ext uri="{BB962C8B-B14F-4D97-AF65-F5344CB8AC3E}">
        <p14:creationId xmlns:p14="http://schemas.microsoft.com/office/powerpoint/2010/main" val="3839577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may be limited to a few data collecting expeditions where we collect what happens to be around then, which may or may not be representative of the environment. </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(Ask audience: Does any of that sound familiar or ring true for you?)</a:t>
            </a:r>
            <a:endParaRPr lang="en-US" sz="1200" i="1"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69</a:t>
            </a:fld>
            <a:endParaRPr lang="en-US"/>
          </a:p>
        </p:txBody>
      </p:sp>
    </p:spTree>
    <p:extLst>
      <p:ext uri="{BB962C8B-B14F-4D97-AF65-F5344CB8AC3E}">
        <p14:creationId xmlns:p14="http://schemas.microsoft.com/office/powerpoint/2010/main" val="2268178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BUT…there</a:t>
            </a:r>
            <a:r>
              <a:rPr lang="en-US" sz="1200" kern="1200" baseline="0" dirty="0" smtClean="0">
                <a:solidFill>
                  <a:schemeClr val="tx1"/>
                </a:solidFill>
                <a:effectLst/>
                <a:latin typeface="+mn-lt"/>
                <a:ea typeface="+mn-ea"/>
                <a:cs typeface="+mn-cs"/>
              </a:rPr>
              <a:t> is at least one great advantage to descending to the depths in a submarine: </a:t>
            </a:r>
            <a:r>
              <a:rPr lang="en-US" sz="1200" kern="1200" dirty="0" smtClean="0">
                <a:solidFill>
                  <a:schemeClr val="tx1"/>
                </a:solidFill>
                <a:effectLst/>
                <a:latin typeface="+mn-lt"/>
                <a:ea typeface="+mn-ea"/>
                <a:cs typeface="+mn-cs"/>
              </a:rPr>
              <a:t>we get to see things below the tip of the iceberg.</a:t>
            </a:r>
          </a:p>
          <a:p>
            <a:pPr lvl="0"/>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068AC8-3139-48A1-B528-BE3B26000C94}" type="slidenum">
              <a:rPr lang="en-US" smtClean="0"/>
              <a:t>71</a:t>
            </a:fld>
            <a:endParaRPr lang="en-US"/>
          </a:p>
        </p:txBody>
      </p:sp>
    </p:spTree>
    <p:extLst>
      <p:ext uri="{BB962C8B-B14F-4D97-AF65-F5344CB8AC3E}">
        <p14:creationId xmlns:p14="http://schemas.microsoft.com/office/powerpoint/2010/main" val="3748147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And what are those great depths that we can see below the surface? I’m going to share three things I learned by looking at a project more deeply which helped to</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change both the project and our evaluation.</a:t>
            </a:r>
            <a:r>
              <a:rPr lang="en-US" sz="1200" b="0" kern="1200" baseline="0" dirty="0" smtClean="0">
                <a:solidFill>
                  <a:schemeClr val="tx1"/>
                </a:solidFill>
                <a:effectLst/>
                <a:latin typeface="+mn-lt"/>
                <a:ea typeface="+mn-ea"/>
                <a:cs typeface="+mn-cs"/>
              </a:rPr>
              <a:t> </a:t>
            </a:r>
            <a:endParaRPr lang="en-US" b="0" dirty="0" smtClean="0"/>
          </a:p>
        </p:txBody>
      </p:sp>
      <p:sp>
        <p:nvSpPr>
          <p:cNvPr id="4" name="Slide Number Placeholder 3"/>
          <p:cNvSpPr>
            <a:spLocks noGrp="1"/>
          </p:cNvSpPr>
          <p:nvPr>
            <p:ph type="sldNum" sz="quarter" idx="10"/>
          </p:nvPr>
        </p:nvSpPr>
        <p:spPr/>
        <p:txBody>
          <a:bodyPr/>
          <a:lstStyle/>
          <a:p>
            <a:fld id="{05068AC8-3139-48A1-B528-BE3B26000C94}" type="slidenum">
              <a:rPr lang="en-US" smtClean="0"/>
              <a:t>72</a:t>
            </a:fld>
            <a:endParaRPr lang="en-US"/>
          </a:p>
        </p:txBody>
      </p:sp>
    </p:spTree>
    <p:extLst>
      <p:ext uri="{BB962C8B-B14F-4D97-AF65-F5344CB8AC3E}">
        <p14:creationId xmlns:p14="http://schemas.microsoft.com/office/powerpoint/2010/main" val="2457212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when you reframe the project and your evaluation as a system, you pay much</a:t>
            </a:r>
            <a:r>
              <a:rPr lang="en-US" sz="1200" kern="1200" baseline="0" dirty="0" smtClean="0">
                <a:solidFill>
                  <a:schemeClr val="tx1"/>
                </a:solidFill>
                <a:effectLst/>
                <a:latin typeface="+mn-lt"/>
                <a:ea typeface="+mn-ea"/>
                <a:cs typeface="+mn-cs"/>
              </a:rPr>
              <a:t> more </a:t>
            </a:r>
            <a:r>
              <a:rPr lang="en-US" sz="1200" kern="1200" dirty="0" smtClean="0">
                <a:solidFill>
                  <a:schemeClr val="tx1"/>
                </a:solidFill>
                <a:effectLst/>
                <a:latin typeface="+mn-lt"/>
                <a:ea typeface="+mn-ea"/>
                <a:cs typeface="+mn-cs"/>
              </a:rPr>
              <a:t>attention to the local context. You realize that both</a:t>
            </a:r>
            <a:r>
              <a:rPr lang="en-US" sz="1200" kern="1200" baseline="0" dirty="0" smtClean="0">
                <a:solidFill>
                  <a:schemeClr val="tx1"/>
                </a:solidFill>
                <a:effectLst/>
                <a:latin typeface="+mn-lt"/>
                <a:ea typeface="+mn-ea"/>
                <a:cs typeface="+mn-cs"/>
              </a:rPr>
              <a:t> the project and the evaluation need to adapt to fit the needs of the changing environment.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73</a:t>
            </a:fld>
            <a:endParaRPr lang="en-US"/>
          </a:p>
        </p:txBody>
      </p:sp>
    </p:spTree>
    <p:extLst>
      <p:ext uri="{BB962C8B-B14F-4D97-AF65-F5344CB8AC3E}">
        <p14:creationId xmlns:p14="http://schemas.microsoft.com/office/powerpoint/2010/main" val="3071382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curriculum was originally designed to be implemented in classrooms. As part of the scale up, the curriculum</a:t>
            </a:r>
            <a:r>
              <a:rPr lang="en-US" sz="1200" kern="1200" baseline="0" dirty="0" smtClean="0">
                <a:solidFill>
                  <a:schemeClr val="tx1"/>
                </a:solidFill>
                <a:effectLst/>
                <a:latin typeface="+mn-lt"/>
                <a:ea typeface="+mn-ea"/>
                <a:cs typeface="+mn-cs"/>
              </a:rPr>
              <a:t> was implemented for the first time in informal educational settings, including summer camps and afterschool programs. But a science c</a:t>
            </a:r>
            <a:r>
              <a:rPr lang="en-US" sz="1200" kern="1200" dirty="0" smtClean="0">
                <a:solidFill>
                  <a:schemeClr val="tx1"/>
                </a:solidFill>
                <a:effectLst/>
                <a:latin typeface="+mn-lt"/>
                <a:ea typeface="+mn-ea"/>
                <a:cs typeface="+mn-cs"/>
              </a:rPr>
              <a:t>lassroom looks very different than a week-long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summer camp. They have different purposes, different needs, and different policies.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74</a:t>
            </a:fld>
            <a:endParaRPr lang="en-US"/>
          </a:p>
        </p:txBody>
      </p:sp>
    </p:spTree>
    <p:extLst>
      <p:ext uri="{BB962C8B-B14F-4D97-AF65-F5344CB8AC3E}">
        <p14:creationId xmlns:p14="http://schemas.microsoft.com/office/powerpoint/2010/main" val="484325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a:t>
            </a:r>
            <a:r>
              <a:rPr lang="en-US" sz="1200" kern="1200" baseline="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project team originally expected that they would simply implement the same curriculum that had already worked so well in New Jersey everywhere else. They quickly learned that wouldn’t work. So t</a:t>
            </a:r>
            <a:r>
              <a:rPr lang="en-US" sz="1200" kern="1200" dirty="0" smtClean="0">
                <a:solidFill>
                  <a:schemeClr val="tx1"/>
                </a:solidFill>
                <a:effectLst/>
                <a:latin typeface="+mn-lt"/>
                <a:ea typeface="+mn-ea"/>
                <a:cs typeface="+mn-cs"/>
              </a:rPr>
              <a:t>he team modified the curriculum for out-of-school-time contexts. For example, they added </a:t>
            </a:r>
            <a:r>
              <a:rPr lang="en-US" sz="1200" kern="1200" baseline="0" dirty="0" smtClean="0">
                <a:solidFill>
                  <a:schemeClr val="tx1"/>
                </a:solidFill>
                <a:effectLst/>
                <a:latin typeface="+mn-lt"/>
                <a:ea typeface="+mn-ea"/>
                <a:cs typeface="+mn-cs"/>
              </a:rPr>
              <a:t>fun activities to break up the lessons about physics principles and how to program the robots, and to help keep kids engaged. Some of the girl-serving out-of-school time organizations were uncomfortable with the original curriculum in which students had competitions to demonstrate how their robots worked. These competitions were renamed and </a:t>
            </a:r>
            <a:r>
              <a:rPr lang="en-US" sz="1200" kern="1200" baseline="0" dirty="0" err="1" smtClean="0">
                <a:solidFill>
                  <a:schemeClr val="tx1"/>
                </a:solidFill>
                <a:effectLst/>
                <a:latin typeface="+mn-lt"/>
                <a:ea typeface="+mn-ea"/>
                <a:cs typeface="+mn-cs"/>
              </a:rPr>
              <a:t>reconceptualized</a:t>
            </a:r>
            <a:r>
              <a:rPr lang="en-US" sz="1200" kern="1200" baseline="0" dirty="0" smtClean="0">
                <a:solidFill>
                  <a:schemeClr val="tx1"/>
                </a:solidFill>
                <a:effectLst/>
                <a:latin typeface="+mn-lt"/>
                <a:ea typeface="+mn-ea"/>
                <a:cs typeface="+mn-cs"/>
              </a:rPr>
              <a:t> as “missions” in the new informal version of the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project has continued to evolve. Now there are four versions of the curriculum for different educational settings and different age groups.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75</a:t>
            </a:fld>
            <a:endParaRPr lang="en-US"/>
          </a:p>
        </p:txBody>
      </p:sp>
    </p:spTree>
    <p:extLst>
      <p:ext uri="{BB962C8B-B14F-4D97-AF65-F5344CB8AC3E}">
        <p14:creationId xmlns:p14="http://schemas.microsoft.com/office/powerpoint/2010/main" val="2082241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did the changing context mean for the evaluation? Our annual evaluation budget</a:t>
            </a:r>
            <a:r>
              <a:rPr lang="en-US" sz="1200" kern="1200" baseline="0" dirty="0" smtClean="0">
                <a:solidFill>
                  <a:schemeClr val="tx1"/>
                </a:solidFill>
                <a:effectLst/>
                <a:latin typeface="+mn-lt"/>
                <a:ea typeface="+mn-ea"/>
                <a:cs typeface="+mn-cs"/>
              </a:rPr>
              <a:t> and scope were small, but we knew we could make some changes. By participating in the ECLIPS community of practice, I learned that understanding a project’s changing boundaries, perspectives, and relationships can help you understand that project more deeply.  So w</a:t>
            </a:r>
            <a:r>
              <a:rPr lang="en-US" sz="1200" kern="1200" dirty="0" smtClean="0">
                <a:solidFill>
                  <a:schemeClr val="tx1"/>
                </a:solidFill>
                <a:effectLst/>
                <a:latin typeface="+mn-lt"/>
                <a:ea typeface="+mn-ea"/>
                <a:cs typeface="+mn-cs"/>
              </a:rPr>
              <a:t>e modified our interview protocols to include questions to collect information about the needs of the different contexts where</a:t>
            </a:r>
            <a:r>
              <a:rPr lang="en-US" sz="1200" kern="1200" baseline="0" dirty="0" smtClean="0">
                <a:solidFill>
                  <a:schemeClr val="tx1"/>
                </a:solidFill>
                <a:effectLst/>
                <a:latin typeface="+mn-lt"/>
                <a:ea typeface="+mn-ea"/>
                <a:cs typeface="+mn-cs"/>
              </a:rPr>
              <a:t> the project was now being implemented, </a:t>
            </a:r>
            <a:r>
              <a:rPr lang="en-US" sz="1200" kern="1200" dirty="0" smtClean="0">
                <a:solidFill>
                  <a:schemeClr val="tx1"/>
                </a:solidFill>
                <a:effectLst/>
                <a:latin typeface="+mn-lt"/>
                <a:ea typeface="+mn-ea"/>
                <a:cs typeface="+mn-cs"/>
              </a:rPr>
              <a:t>and we shared what we learned with the project team to help them with planning. We were also able to document an unanticipated outcome: the infusion of informal educational practices into some</a:t>
            </a:r>
            <a:r>
              <a:rPr lang="en-US" sz="1200" kern="1200" baseline="0" dirty="0" smtClean="0">
                <a:solidFill>
                  <a:schemeClr val="tx1"/>
                </a:solidFill>
                <a:effectLst/>
                <a:latin typeface="+mn-lt"/>
                <a:ea typeface="+mn-ea"/>
                <a:cs typeface="+mn-cs"/>
              </a:rPr>
              <a:t> of the formal classrooms.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76</a:t>
            </a:fld>
            <a:endParaRPr lang="en-US"/>
          </a:p>
        </p:txBody>
      </p:sp>
    </p:spTree>
    <p:extLst>
      <p:ext uri="{BB962C8B-B14F-4D97-AF65-F5344CB8AC3E}">
        <p14:creationId xmlns:p14="http://schemas.microsoft.com/office/powerpoint/2010/main" val="3194573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Here’s the second thing I learned. When you reframe a project and your evaluation as a system, you realize that you need to open wider. You may need to expand the boundaries and look beyond</a:t>
            </a:r>
            <a:r>
              <a:rPr lang="en-US" sz="1200" kern="1200" baseline="0" dirty="0" smtClean="0">
                <a:solidFill>
                  <a:schemeClr val="tx1"/>
                </a:solidFill>
                <a:effectLst/>
                <a:latin typeface="+mn-lt"/>
                <a:ea typeface="+mn-ea"/>
                <a:cs typeface="+mn-cs"/>
              </a:rPr>
              <a:t> the project itself.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068AC8-3139-48A1-B528-BE3B26000C94}" type="slidenum">
              <a:rPr lang="en-US" smtClean="0"/>
              <a:t>77</a:t>
            </a:fld>
            <a:endParaRPr lang="en-US"/>
          </a:p>
        </p:txBody>
      </p:sp>
    </p:spTree>
    <p:extLst>
      <p:ext uri="{BB962C8B-B14F-4D97-AF65-F5344CB8AC3E}">
        <p14:creationId xmlns:p14="http://schemas.microsoft.com/office/powerpoint/2010/main" val="18850938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one way external forces affected </a:t>
            </a:r>
            <a:r>
              <a:rPr lang="en-US" sz="1200" kern="1200" dirty="0" err="1" smtClean="0">
                <a:solidFill>
                  <a:schemeClr val="tx1"/>
                </a:solidFill>
                <a:effectLst/>
                <a:latin typeface="+mn-lt"/>
                <a:ea typeface="+mn-ea"/>
                <a:cs typeface="+mn-cs"/>
              </a:rPr>
              <a:t>WaterBotics</a:t>
            </a:r>
            <a:r>
              <a:rPr lang="en-US" sz="1200" kern="1200" dirty="0" smtClean="0">
                <a:solidFill>
                  <a:schemeClr val="tx1"/>
                </a:solidFill>
                <a:effectLst/>
                <a:latin typeface="+mn-lt"/>
                <a:ea typeface="+mn-ea"/>
                <a:cs typeface="+mn-cs"/>
              </a:rPr>
              <a:t>. The project team purchases kits from LEGO which include the bricks, electronic components, and motors</a:t>
            </a:r>
            <a:r>
              <a:rPr lang="en-US" sz="1200" kern="1200" baseline="0" dirty="0" smtClean="0">
                <a:solidFill>
                  <a:schemeClr val="tx1"/>
                </a:solidFill>
                <a:effectLst/>
                <a:latin typeface="+mn-lt"/>
                <a:ea typeface="+mn-ea"/>
                <a:cs typeface="+mn-cs"/>
              </a:rPr>
              <a:t> needed to build a submersible robot</a:t>
            </a:r>
            <a:r>
              <a:rPr lang="en-US" sz="1200" kern="1200" dirty="0" smtClean="0">
                <a:solidFill>
                  <a:schemeClr val="tx1"/>
                </a:solidFill>
                <a:effectLst/>
                <a:latin typeface="+mn-lt"/>
                <a:ea typeface="+mn-ea"/>
                <a:cs typeface="+mn-cs"/>
              </a:rPr>
              <a:t>. Two years into the project, LEGO stopped manufacturing a key component of these kits</a:t>
            </a:r>
            <a:r>
              <a:rPr lang="en-US" sz="1200" kern="1200" baseline="0" dirty="0" smtClean="0">
                <a:solidFill>
                  <a:schemeClr val="tx1"/>
                </a:solidFill>
                <a:effectLst/>
                <a:latin typeface="+mn-lt"/>
                <a:ea typeface="+mn-ea"/>
                <a:cs typeface="+mn-cs"/>
              </a:rPr>
              <a:t>. This external change—which the project team had no control over—</a:t>
            </a:r>
            <a:r>
              <a:rPr lang="en-US" sz="1200" kern="1200" dirty="0" smtClean="0">
                <a:solidFill>
                  <a:schemeClr val="tx1"/>
                </a:solidFill>
                <a:effectLst/>
                <a:latin typeface="+mn-lt"/>
                <a:ea typeface="+mn-ea"/>
                <a:cs typeface="+mn-cs"/>
              </a:rPr>
              <a:t>forced the team to modify the equipment kits. They also had to r</a:t>
            </a:r>
            <a:r>
              <a:rPr lang="en-US" sz="1200" kern="1200" baseline="0" dirty="0" smtClean="0">
                <a:solidFill>
                  <a:schemeClr val="tx1"/>
                </a:solidFill>
                <a:effectLst/>
                <a:latin typeface="+mn-lt"/>
                <a:ea typeface="+mn-ea"/>
                <a:cs typeface="+mn-cs"/>
              </a:rPr>
              <a:t>evise the curriculum </a:t>
            </a:r>
            <a:r>
              <a:rPr lang="en-US" sz="1200" kern="1200" dirty="0" smtClean="0">
                <a:solidFill>
                  <a:schemeClr val="tx1"/>
                </a:solidFill>
                <a:effectLst/>
                <a:latin typeface="+mn-lt"/>
                <a:ea typeface="+mn-ea"/>
                <a:cs typeface="+mn-cs"/>
              </a:rPr>
              <a:t>and retrain some educators who had</a:t>
            </a:r>
            <a:r>
              <a:rPr lang="en-US" sz="1200" kern="1200" baseline="0" dirty="0" smtClean="0">
                <a:solidFill>
                  <a:schemeClr val="tx1"/>
                </a:solidFill>
                <a:effectLst/>
                <a:latin typeface="+mn-lt"/>
                <a:ea typeface="+mn-ea"/>
                <a:cs typeface="+mn-cs"/>
              </a:rPr>
              <a:t> been </a:t>
            </a:r>
            <a:r>
              <a:rPr lang="en-US" sz="1200" kern="1200" dirty="0" smtClean="0">
                <a:solidFill>
                  <a:schemeClr val="tx1"/>
                </a:solidFill>
                <a:effectLst/>
                <a:latin typeface="+mn-lt"/>
                <a:ea typeface="+mn-ea"/>
                <a:cs typeface="+mn-cs"/>
              </a:rPr>
              <a:t>trained using</a:t>
            </a:r>
            <a:r>
              <a:rPr lang="en-US" sz="1200" kern="1200" baseline="0" dirty="0" smtClean="0">
                <a:solidFill>
                  <a:schemeClr val="tx1"/>
                </a:solidFill>
                <a:effectLst/>
                <a:latin typeface="+mn-lt"/>
                <a:ea typeface="+mn-ea"/>
                <a:cs typeface="+mn-cs"/>
              </a:rPr>
              <a:t> the old kits</a:t>
            </a:r>
            <a:r>
              <a:rPr lang="en-US" sz="1200" kern="1200" dirty="0" smtClean="0">
                <a:solidFill>
                  <a:schemeClr val="tx1"/>
                </a:solidFill>
                <a:effectLst/>
                <a:latin typeface="+mn-lt"/>
                <a:ea typeface="+mn-ea"/>
                <a:cs typeface="+mn-cs"/>
              </a:rPr>
              <a:t>. The project team </a:t>
            </a:r>
            <a:r>
              <a:rPr lang="en-US" sz="1200" kern="1200" baseline="0" dirty="0" smtClean="0">
                <a:solidFill>
                  <a:schemeClr val="tx1"/>
                </a:solidFill>
                <a:effectLst/>
                <a:latin typeface="+mn-lt"/>
                <a:ea typeface="+mn-ea"/>
                <a:cs typeface="+mn-cs"/>
              </a:rPr>
              <a:t>thinks the new equipment will actually make the curriculum easier to implement.</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78</a:t>
            </a:fld>
            <a:endParaRPr lang="en-US"/>
          </a:p>
        </p:txBody>
      </p:sp>
    </p:spTree>
    <p:extLst>
      <p:ext uri="{BB962C8B-B14F-4D97-AF65-F5344CB8AC3E}">
        <p14:creationId xmlns:p14="http://schemas.microsoft.com/office/powerpoint/2010/main" val="3974512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xfrm>
            <a:off x="685800" y="4343400"/>
            <a:ext cx="5486400" cy="4422692"/>
          </a:xfrm>
          <a:solidFill>
            <a:srgbClr val="FFFFFF"/>
          </a:solidFill>
          <a:ln>
            <a:noFill/>
            <a:miter lim="800000"/>
            <a:headEnd/>
            <a:tailEnd/>
          </a:ln>
        </p:spPr>
        <p:txBody>
          <a:bodyPr wrap="square" numCol="1" anchor="t" anchorCtr="0" compatLnSpc="1">
            <a:prstTxWarp prst="textNoShape">
              <a:avLst/>
            </a:prstTxWarp>
            <a:normAutofit/>
          </a:bodyPr>
          <a:lstStyle/>
          <a:p>
            <a:r>
              <a:rPr lang="en-US" sz="1200" b="1" kern="1200" dirty="0" smtClean="0">
                <a:solidFill>
                  <a:schemeClr val="tx1"/>
                </a:solidFill>
                <a:effectLst/>
                <a:latin typeface="+mn-lt"/>
                <a:ea typeface="+mn-ea"/>
                <a:cs typeface="+mn-cs"/>
              </a:rPr>
              <a:t>Realized value</a:t>
            </a:r>
            <a:r>
              <a:rPr lang="en-US" sz="1200" kern="1200" dirty="0" smtClean="0">
                <a:solidFill>
                  <a:schemeClr val="tx1"/>
                </a:solidFill>
                <a:effectLst/>
                <a:latin typeface="+mn-lt"/>
                <a:ea typeface="+mn-ea"/>
                <a:cs typeface="+mn-cs"/>
              </a:rPr>
              <a:t> was what we were hoping would happen for each of the leaders of the STEM education programs being evaluated. That is, once the evaluators had applied the system concepts to their evaluation did it result in value for the leaders of the STEM education programs they were evaluating? </a:t>
            </a:r>
          </a:p>
          <a:p>
            <a:r>
              <a:rPr lang="en-US" sz="1200" kern="1200" dirty="0" smtClean="0">
                <a:solidFill>
                  <a:schemeClr val="tx1"/>
                </a:solidFill>
                <a:effectLst/>
                <a:latin typeface="+mn-lt"/>
                <a:ea typeface="+mn-ea"/>
                <a:cs typeface="+mn-cs"/>
              </a:rPr>
              <a:t>Over the first few months, we weren’t sure that  we could reach this stage. Would the PIs of the project actually benefit from the changes in the evaluations given that the evaluations were already underway and only a limited amount of change could be made?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were pleasantly surprised at the extent to which this did happen. We interviewed the PIs at the end of the 18 months to see what they had to say. The benefits were substantial. For example, some developed a new way of seeing their project from a systems perspective, some saw new roles for evaluation and new ways to interact with their evaluators.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Had we not been introduced to the Wenger Values Creation Framework, we would most likely have stopped our investigation of the value of the ECLIPS with these four values.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the framework highlighted another value that we hadn’t named before but in actuality was our real goal. </a:t>
            </a:r>
            <a:endParaRPr lang="en-US" sz="240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2622B742-8BC3-4249-901E-07711FB6BB78}" type="datetime1">
              <a:rPr lang="en-US" smtClean="0"/>
              <a:pPr>
                <a:defRPr/>
              </a:pPr>
              <a:t>10/24/13</a:t>
            </a:fld>
            <a:endParaRPr lang="en-US"/>
          </a:p>
        </p:txBody>
      </p:sp>
      <p:sp>
        <p:nvSpPr>
          <p:cNvPr id="3" name="Footer Placeholder 2"/>
          <p:cNvSpPr>
            <a:spLocks noGrp="1"/>
          </p:cNvSpPr>
          <p:nvPr>
            <p:ph type="ftr" sz="quarter" idx="11"/>
          </p:nvPr>
        </p:nvSpPr>
        <p:spPr>
          <a:xfrm>
            <a:off x="151866" y="8562063"/>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7</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did “opening wider”—expanding our boundaries—mean for the evaluation? More than anything, it meant being a position to collect data about external factors that</a:t>
            </a:r>
            <a:r>
              <a:rPr lang="en-US" sz="1200" kern="1200" baseline="0" dirty="0" smtClean="0">
                <a:solidFill>
                  <a:schemeClr val="tx1"/>
                </a:solidFill>
                <a:effectLst/>
                <a:latin typeface="+mn-lt"/>
                <a:ea typeface="+mn-ea"/>
                <a:cs typeface="+mn-cs"/>
              </a:rPr>
              <a:t> might affect or were affecting the project. We tried to do our best with this, although our limited evaluation resources meant that our field of view (or “periscope” </a:t>
            </a:r>
            <a:r>
              <a:rPr lang="en-US" sz="1200" kern="1200" baseline="0" dirty="0" smtClean="0">
                <a:solidFill>
                  <a:schemeClr val="tx1"/>
                </a:solidFill>
                <a:effectLst/>
                <a:latin typeface="+mn-lt"/>
                <a:ea typeface="+mn-ea"/>
                <a:cs typeface="+mn-cs"/>
                <a:sym typeface="Wingdings" panose="05000000000000000000" pitchFamily="2" charset="2"/>
              </a:rPr>
              <a:t></a:t>
            </a:r>
            <a:r>
              <a:rPr lang="en-US" sz="1200" kern="1200" baseline="0" dirty="0" smtClean="0">
                <a:solidFill>
                  <a:schemeClr val="tx1"/>
                </a:solidFill>
                <a:effectLst/>
                <a:latin typeface="+mn-lt"/>
                <a:ea typeface="+mn-ea"/>
                <a:cs typeface="+mn-cs"/>
              </a:rPr>
              <a:t>) was also limited. We modified our evaluation protocols to include a few questions asking interviewees what external factors had impacted the project, such as school policies and competition with other teacher professional development opportunities or educational programs. Ideally, we could help the team </a:t>
            </a:r>
            <a:r>
              <a:rPr lang="en-US" sz="1200" i="1" kern="1200" baseline="0" dirty="0" smtClean="0">
                <a:solidFill>
                  <a:schemeClr val="tx1"/>
                </a:solidFill>
                <a:effectLst/>
                <a:latin typeface="+mn-lt"/>
                <a:ea typeface="+mn-ea"/>
                <a:cs typeface="+mn-cs"/>
              </a:rPr>
              <a:t>anticipate</a:t>
            </a:r>
            <a:r>
              <a:rPr lang="en-US" sz="1200" kern="1200" baseline="0" dirty="0" smtClean="0">
                <a:solidFill>
                  <a:schemeClr val="tx1"/>
                </a:solidFill>
                <a:effectLst/>
                <a:latin typeface="+mn-lt"/>
                <a:ea typeface="+mn-ea"/>
                <a:cs typeface="+mn-cs"/>
              </a:rPr>
              <a:t> external issues so that they could plan for them before they happen. </a:t>
            </a:r>
            <a:r>
              <a:rPr lang="en-US" sz="1200" kern="1200" dirty="0" smtClean="0">
                <a:solidFill>
                  <a:schemeClr val="tx1"/>
                </a:solidFill>
                <a:effectLst/>
                <a:latin typeface="+mn-lt"/>
                <a:ea typeface="+mn-ea"/>
                <a:cs typeface="+mn-cs"/>
              </a:rPr>
              <a:t>We did learn that LEGO recently announced</a:t>
            </a:r>
            <a:r>
              <a:rPr lang="en-US" sz="1200" kern="1200" baseline="0" dirty="0" smtClean="0">
                <a:solidFill>
                  <a:schemeClr val="tx1"/>
                </a:solidFill>
                <a:effectLst/>
                <a:latin typeface="+mn-lt"/>
                <a:ea typeface="+mn-ea"/>
                <a:cs typeface="+mn-cs"/>
              </a:rPr>
              <a:t> that they will stop making another important component of the kits in about two years. We’ve encouraged the team to think about how this upcoming change will affect the project—but it’s a tough issue for the team because the equipment change will occur after the </a:t>
            </a:r>
            <a:r>
              <a:rPr lang="en-US" sz="1200" kern="1200" baseline="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grant ends.</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79</a:t>
            </a:fld>
            <a:endParaRPr lang="en-US"/>
          </a:p>
        </p:txBody>
      </p:sp>
    </p:spTree>
    <p:extLst>
      <p:ext uri="{BB962C8B-B14F-4D97-AF65-F5344CB8AC3E}">
        <p14:creationId xmlns:p14="http://schemas.microsoft.com/office/powerpoint/2010/main" val="1622988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here’s the third</a:t>
            </a:r>
            <a:r>
              <a:rPr lang="en-US" sz="1200" kern="1200" baseline="0" dirty="0" smtClean="0">
                <a:solidFill>
                  <a:schemeClr val="tx1"/>
                </a:solidFill>
                <a:effectLst/>
                <a:latin typeface="+mn-lt"/>
                <a:ea typeface="+mn-ea"/>
                <a:cs typeface="+mn-cs"/>
              </a:rPr>
              <a:t> thing I learned: </a:t>
            </a:r>
            <a:r>
              <a:rPr lang="en-US" sz="1200" kern="1200" dirty="0" smtClean="0">
                <a:solidFill>
                  <a:schemeClr val="tx1"/>
                </a:solidFill>
                <a:effectLst/>
                <a:latin typeface="+mn-lt"/>
                <a:ea typeface="+mn-ea"/>
                <a:cs typeface="+mn-cs"/>
              </a:rPr>
              <a:t>When you reframe a project or</a:t>
            </a:r>
            <a:r>
              <a:rPr lang="en-US" sz="1200" kern="1200" baseline="0" dirty="0" smtClean="0">
                <a:solidFill>
                  <a:schemeClr val="tx1"/>
                </a:solidFill>
                <a:effectLst/>
                <a:latin typeface="+mn-lt"/>
                <a:ea typeface="+mn-ea"/>
                <a:cs typeface="+mn-cs"/>
              </a:rPr>
              <a:t> an evaluation </a:t>
            </a:r>
            <a:r>
              <a:rPr lang="en-US" sz="1200" kern="1200" dirty="0" smtClean="0">
                <a:solidFill>
                  <a:schemeClr val="tx1"/>
                </a:solidFill>
                <a:effectLst/>
                <a:latin typeface="+mn-lt"/>
                <a:ea typeface="+mn-ea"/>
                <a:cs typeface="+mn-cs"/>
              </a:rPr>
              <a:t>as a system, you take the long view regarding project sustainability. By sustainability,</a:t>
            </a:r>
            <a:r>
              <a:rPr lang="en-US" sz="1200" kern="1200" baseline="0" dirty="0" smtClean="0">
                <a:solidFill>
                  <a:schemeClr val="tx1"/>
                </a:solidFill>
                <a:effectLst/>
                <a:latin typeface="+mn-lt"/>
                <a:ea typeface="+mn-ea"/>
                <a:cs typeface="+mn-cs"/>
              </a:rPr>
              <a:t> I mean the ability of a project to continue to operate into the future.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80</a:t>
            </a:fld>
            <a:endParaRPr lang="en-US"/>
          </a:p>
        </p:txBody>
      </p:sp>
    </p:spTree>
    <p:extLst>
      <p:ext uri="{BB962C8B-B14F-4D97-AF65-F5344CB8AC3E}">
        <p14:creationId xmlns:p14="http://schemas.microsoft.com/office/powerpoint/2010/main" val="4012366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is nearing the end of its five-year grant. The project team’s goal is that the curriculum will continue to be implemented in the current five expansion sites, as well as in a growing number of schools and organizations around the country. How will that happen? The team has worked hard to try to identify alternative funding sources. As is true for many non-profit educational ventures, the team realized that they did not have the entrepreneurial or business expertise to know how to market the curriculum and raise revenue commercially. They are currently leveraging internal resources—by partnering with their university’s business school—to help evaluate the market and develop a business plan. </a:t>
            </a:r>
          </a:p>
          <a:p>
            <a:pPr lvl="0"/>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068AC8-3139-48A1-B528-BE3B26000C94}" type="slidenum">
              <a:rPr lang="en-US" smtClean="0"/>
              <a:t>81</a:t>
            </a:fld>
            <a:endParaRPr lang="en-US"/>
          </a:p>
        </p:txBody>
      </p:sp>
    </p:spTree>
    <p:extLst>
      <p:ext uri="{BB962C8B-B14F-4D97-AF65-F5344CB8AC3E}">
        <p14:creationId xmlns:p14="http://schemas.microsoft.com/office/powerpoint/2010/main" val="1924812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did reframing the evaluation to look at sustainability mean for 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tried to highlight the importance of resources and</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need to plan for sustainability early and</a:t>
            </a:r>
            <a:r>
              <a:rPr lang="en-US" sz="1200" kern="1200" baseline="0" dirty="0" smtClean="0">
                <a:solidFill>
                  <a:schemeClr val="tx1"/>
                </a:solidFill>
                <a:effectLst/>
                <a:latin typeface="+mn-lt"/>
                <a:ea typeface="+mn-ea"/>
                <a:cs typeface="+mn-cs"/>
              </a:rPr>
              <a:t> often</a:t>
            </a:r>
            <a:r>
              <a:rPr lang="en-US" sz="1200" kern="1200" dirty="0" smtClean="0">
                <a:solidFill>
                  <a:schemeClr val="tx1"/>
                </a:solidFill>
                <a:effectLst/>
                <a:latin typeface="+mn-lt"/>
                <a:ea typeface="+mn-ea"/>
                <a:cs typeface="+mn-cs"/>
              </a:rPr>
              <a:t>—actually starting in the very first year of the project. We encouraged</a:t>
            </a:r>
            <a:r>
              <a:rPr lang="en-US" sz="1200" kern="1200" baseline="0" dirty="0" smtClean="0">
                <a:solidFill>
                  <a:schemeClr val="tx1"/>
                </a:solidFill>
                <a:effectLst/>
                <a:latin typeface="+mn-lt"/>
                <a:ea typeface="+mn-ea"/>
                <a:cs typeface="+mn-cs"/>
              </a:rPr>
              <a:t> the team to identify which elements of </a:t>
            </a:r>
            <a:r>
              <a:rPr lang="en-US" sz="1200" kern="1200" baseline="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were essential (“it wouldn’t be </a:t>
            </a:r>
            <a:r>
              <a:rPr lang="en-US" sz="1200" kern="1200" baseline="0" dirty="0" err="1" smtClean="0">
                <a:solidFill>
                  <a:schemeClr val="tx1"/>
                </a:solidFill>
                <a:effectLst/>
                <a:latin typeface="+mn-lt"/>
                <a:ea typeface="+mn-ea"/>
                <a:cs typeface="+mn-cs"/>
              </a:rPr>
              <a:t>WaterBotics</a:t>
            </a:r>
            <a:r>
              <a:rPr lang="en-US" sz="1200" kern="1200" baseline="0" dirty="0" smtClean="0">
                <a:solidFill>
                  <a:schemeClr val="tx1"/>
                </a:solidFill>
                <a:effectLst/>
                <a:latin typeface="+mn-lt"/>
                <a:ea typeface="+mn-ea"/>
                <a:cs typeface="+mn-cs"/>
              </a:rPr>
              <a:t> without X”) and which elements could be adapted or changed to fit the needs of the local context and to help foster local ownership. Of course, there are many issues that impact sustainability, but we thought the fewer and clearer the essential elements were, the more likely the project was to be adopted and sustained. We also documented whether and how the national team and each of the local expansion sites had taken steps toward achieving sustainability, such as by securing additional funds or institutionalizing the project into the organization. Finally, we encouraged the national team to decide what centrally-provided project resources and supports will continue to be available to the new sites after the grant ends, and communicate that clearly to the expansion sites.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82</a:t>
            </a:fld>
            <a:endParaRPr lang="en-US"/>
          </a:p>
        </p:txBody>
      </p:sp>
    </p:spTree>
    <p:extLst>
      <p:ext uri="{BB962C8B-B14F-4D97-AF65-F5344CB8AC3E}">
        <p14:creationId xmlns:p14="http://schemas.microsoft.com/office/powerpoint/2010/main" val="16435438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OK. I’ve shared three things that we did and the project did that were</a:t>
            </a:r>
            <a:r>
              <a:rPr lang="en-US" sz="1200" kern="1200" baseline="0" dirty="0" smtClean="0">
                <a:solidFill>
                  <a:schemeClr val="tx1"/>
                </a:solidFill>
                <a:effectLst/>
                <a:latin typeface="+mn-lt"/>
                <a:ea typeface="+mn-ea"/>
                <a:cs typeface="+mn-cs"/>
              </a:rPr>
              <a:t> helpful</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But as we near the end of the five-year evaluation, there are a few things that I wish we </a:t>
            </a:r>
            <a:r>
              <a:rPr lang="en-US" sz="1200" kern="1200" dirty="0" smtClean="0">
                <a:solidFill>
                  <a:schemeClr val="tx1"/>
                </a:solidFill>
                <a:effectLst/>
                <a:latin typeface="+mn-lt"/>
                <a:ea typeface="+mn-ea"/>
                <a:cs typeface="+mn-cs"/>
              </a:rPr>
              <a:t>could have done differently that might have helped the project even</a:t>
            </a:r>
            <a:r>
              <a:rPr lang="en-US" sz="1200" kern="1200" baseline="0" dirty="0" smtClean="0">
                <a:solidFill>
                  <a:schemeClr val="tx1"/>
                </a:solidFill>
                <a:effectLst/>
                <a:latin typeface="+mn-lt"/>
                <a:ea typeface="+mn-ea"/>
                <a:cs typeface="+mn-cs"/>
              </a:rPr>
              <a:t> more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I’m going to share three of those wishes with you.</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83</a:t>
            </a:fld>
            <a:endParaRPr lang="en-US"/>
          </a:p>
        </p:txBody>
      </p:sp>
    </p:spTree>
    <p:extLst>
      <p:ext uri="{BB962C8B-B14F-4D97-AF65-F5344CB8AC3E}">
        <p14:creationId xmlns:p14="http://schemas.microsoft.com/office/powerpoint/2010/main" val="80512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I wish we could have collected data from educators who did not implement </a:t>
            </a:r>
            <a:r>
              <a:rPr lang="en-US" sz="1200" kern="1200" dirty="0" err="1" smtClean="0">
                <a:solidFill>
                  <a:schemeClr val="tx1"/>
                </a:solidFill>
                <a:effectLst/>
                <a:latin typeface="+mn-lt"/>
                <a:ea typeface="+mn-ea"/>
                <a:cs typeface="+mn-cs"/>
              </a:rPr>
              <a:t>WaterBotics</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We have some indirect data about why some educators have chosen not to implement the curriculum, but it would have been great if we had allocated resources to track down and interview non-implementing teachers themselves about what the barriers to implementation were. </a:t>
            </a:r>
            <a:endParaRPr lang="en-US" dirty="0" smtClean="0"/>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84</a:t>
            </a:fld>
            <a:endParaRPr lang="en-US"/>
          </a:p>
        </p:txBody>
      </p:sp>
    </p:spTree>
    <p:extLst>
      <p:ext uri="{BB962C8B-B14F-4D97-AF65-F5344CB8AC3E}">
        <p14:creationId xmlns:p14="http://schemas.microsoft.com/office/powerpoint/2010/main" val="17515936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wish</a:t>
            </a:r>
            <a:r>
              <a:rPr lang="en-US" baseline="0" dirty="0" smtClean="0"/>
              <a:t> we could have collected data from sources that were not directly connected to the project—put on our scuba gear and gone outside the sub, so to speak. As I mentioned, we had a small evaluation budget which permitted us to collect and analyze a limited amount of data. We focused our resources on collecting interview data from the project team and leaders at the five new sites around the country, along with some limited survey data from educators. It would have been great if we could have expanded the evaluation’s boundaries and interviewed representatives from other organizations that have scaled up robotics curriculum for kids (like FIRST Robotics) or talked with LEGO Foundation staff about their interests in supporting the project.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85</a:t>
            </a:fld>
            <a:endParaRPr lang="en-US"/>
          </a:p>
        </p:txBody>
      </p:sp>
    </p:spTree>
    <p:extLst>
      <p:ext uri="{BB962C8B-B14F-4D97-AF65-F5344CB8AC3E}">
        <p14:creationId xmlns:p14="http://schemas.microsoft.com/office/powerpoint/2010/main" val="42304434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my third wish is that we could send</a:t>
            </a:r>
            <a:r>
              <a:rPr lang="en-US" baseline="0" dirty="0" smtClean="0"/>
              <a:t> out a fleet of bottles with messages in them and </a:t>
            </a:r>
            <a:r>
              <a:rPr lang="en-US" dirty="0" smtClean="0"/>
              <a:t>collect data after the project’s funding formally ends in one year’s time. The only real</a:t>
            </a:r>
            <a:r>
              <a:rPr lang="en-US" baseline="0" dirty="0" smtClean="0"/>
              <a:t> way to answer the </a:t>
            </a:r>
            <a:r>
              <a:rPr lang="en-US" dirty="0" smtClean="0"/>
              <a:t>question about whether the</a:t>
            </a:r>
            <a:r>
              <a:rPr lang="en-US" baseline="0" dirty="0" smtClean="0"/>
              <a:t> project is sustainable is to collect data after it ends—maybe in 2 to </a:t>
            </a:r>
            <a:r>
              <a:rPr lang="en-US" baseline="0" smtClean="0"/>
              <a:t>3 years’ </a:t>
            </a:r>
            <a:r>
              <a:rPr lang="en-US" baseline="0" dirty="0" smtClean="0"/>
              <a:t>time—to see whether and how the curriculum is being implemented, how it has been adapted, and how it is being supported.</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86</a:t>
            </a:fld>
            <a:endParaRPr lang="en-US"/>
          </a:p>
        </p:txBody>
      </p:sp>
    </p:spTree>
    <p:extLst>
      <p:ext uri="{BB962C8B-B14F-4D97-AF65-F5344CB8AC3E}">
        <p14:creationId xmlns:p14="http://schemas.microsoft.com/office/powerpoint/2010/main" val="39213589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a quick review of what I learned about reframing, and how you might be able to use this information</a:t>
            </a:r>
            <a:r>
              <a:rPr lang="en-US" baseline="0" dirty="0" smtClean="0"/>
              <a:t> in your own work.</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87</a:t>
            </a:fld>
            <a:endParaRPr lang="en-US"/>
          </a:p>
        </p:txBody>
      </p:sp>
    </p:spTree>
    <p:extLst>
      <p:ext uri="{BB962C8B-B14F-4D97-AF65-F5344CB8AC3E}">
        <p14:creationId xmlns:p14="http://schemas.microsoft.com/office/powerpoint/2010/main" val="3187705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e </a:t>
            </a:r>
            <a:r>
              <a:rPr lang="en-US" sz="1200" kern="1200" smtClean="0">
                <a:solidFill>
                  <a:schemeClr val="tx1"/>
                </a:solidFill>
                <a:effectLst/>
                <a:latin typeface="+mn-lt"/>
                <a:ea typeface="+mn-ea"/>
                <a:cs typeface="+mn-cs"/>
              </a:rPr>
              <a:t>willing to </a:t>
            </a:r>
            <a:r>
              <a:rPr lang="en-US" sz="1200" kern="1200" dirty="0" smtClean="0">
                <a:solidFill>
                  <a:schemeClr val="tx1"/>
                </a:solidFill>
                <a:effectLst/>
                <a:latin typeface="+mn-lt"/>
                <a:ea typeface="+mn-ea"/>
                <a:cs typeface="+mn-cs"/>
              </a:rPr>
              <a:t>modify your evaluation methodology to adapt to changes in the project system. For example, modify your survey or interview questions, or even modify who you collect data from. Although you may sacrifice</a:t>
            </a:r>
            <a:r>
              <a:rPr lang="en-US" sz="1200" kern="1200" baseline="0" dirty="0" smtClean="0">
                <a:solidFill>
                  <a:schemeClr val="tx1"/>
                </a:solidFill>
                <a:effectLst/>
                <a:latin typeface="+mn-lt"/>
                <a:ea typeface="+mn-ea"/>
                <a:cs typeface="+mn-cs"/>
              </a:rPr>
              <a:t> the ability to make some direct comparisons over time, you gain the ability to collect more relevant and useful information.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88</a:t>
            </a:fld>
            <a:endParaRPr lang="en-US"/>
          </a:p>
        </p:txBody>
      </p:sp>
    </p:spTree>
    <p:extLst>
      <p:ext uri="{BB962C8B-B14F-4D97-AF65-F5344CB8AC3E}">
        <p14:creationId xmlns:p14="http://schemas.microsoft.com/office/powerpoint/2010/main" val="77652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xfrm>
            <a:off x="685800" y="4343400"/>
            <a:ext cx="5486400" cy="4422692"/>
          </a:xfrm>
          <a:solidFill>
            <a:srgbClr val="FFFFFF"/>
          </a:solidFill>
          <a:ln>
            <a:noFill/>
            <a:miter lim="800000"/>
            <a:headEnd/>
            <a:tailEnd/>
          </a:ln>
        </p:spPr>
        <p:txBody>
          <a:bodyPr wrap="square" numCol="1" anchor="t" anchorCtr="0" compatLnSpc="1">
            <a:prstTxWarp prst="textNoShape">
              <a:avLst/>
            </a:prstTxWarp>
            <a:normAutofit/>
          </a:bodyPr>
          <a:lstStyle/>
          <a:p>
            <a:pPr eaLnBrk="1" hangingPunct="1">
              <a:lnSpc>
                <a:spcPct val="130000"/>
              </a:lnSpc>
              <a:spcBef>
                <a:spcPct val="0"/>
              </a:spcBef>
            </a:pPr>
            <a:r>
              <a:rPr lang="en-US" sz="1200" kern="1200" dirty="0" smtClean="0">
                <a:solidFill>
                  <a:schemeClr val="tx1"/>
                </a:solidFill>
                <a:effectLst/>
                <a:latin typeface="+mn-lt"/>
                <a:ea typeface="+mn-ea"/>
                <a:cs typeface="+mn-cs"/>
              </a:rPr>
              <a:t>That was </a:t>
            </a:r>
            <a:r>
              <a:rPr lang="en-US" sz="1200" b="1" kern="1200" dirty="0" smtClean="0">
                <a:solidFill>
                  <a:schemeClr val="tx1"/>
                </a:solidFill>
                <a:effectLst/>
                <a:latin typeface="+mn-lt"/>
                <a:ea typeface="+mn-ea"/>
                <a:cs typeface="+mn-cs"/>
              </a:rPr>
              <a:t>Reframing value.</a:t>
            </a:r>
            <a:r>
              <a:rPr lang="en-US" sz="1200" kern="1200" dirty="0" smtClean="0">
                <a:solidFill>
                  <a:schemeClr val="tx1"/>
                </a:solidFill>
                <a:effectLst/>
                <a:latin typeface="+mn-lt"/>
                <a:ea typeface="+mn-ea"/>
                <a:cs typeface="+mn-cs"/>
              </a:rPr>
              <a:t> When it all was said and done, this was for us the most important value of the work. Yet, each of the other types of value was important to lead us to this point. Reframing value is the reconsideration, redefining of perspectives, processes, and/or structures. It was what we were actually seeking for the evaluators and the leaders of their STEM education projects. It is at the heart of systems change; it is the change in our own mental models. It is at the heart of the benefit for all of us and represents a process we want to be able to continually recognize and engage in in our evaluation work. Naming it as reframing value was very helpful for us. </a:t>
            </a:r>
            <a:endParaRPr lang="en-US" sz="2400" baseline="0" dirty="0" smtClean="0">
              <a:latin typeface="Arial" charset="0"/>
              <a:ea typeface="ＭＳ Ｐゴシック"/>
              <a:cs typeface="ＭＳ Ｐゴシック"/>
            </a:endParaRPr>
          </a:p>
          <a:p>
            <a:pPr eaLnBrk="1" hangingPunct="1">
              <a:lnSpc>
                <a:spcPct val="130000"/>
              </a:lnSpc>
              <a:spcBef>
                <a:spcPct val="0"/>
              </a:spcBef>
            </a:pPr>
            <a:endParaRPr lang="en-US" sz="240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2622B742-8BC3-4249-901E-07711FB6BB78}" type="datetime1">
              <a:rPr lang="en-US" smtClean="0"/>
              <a:pPr>
                <a:defRPr/>
              </a:pPr>
              <a:t>10/24/13</a:t>
            </a:fld>
            <a:endParaRPr lang="en-US"/>
          </a:p>
        </p:txBody>
      </p:sp>
      <p:sp>
        <p:nvSpPr>
          <p:cNvPr id="3" name="Footer Placeholder 2"/>
          <p:cNvSpPr>
            <a:spLocks noGrp="1"/>
          </p:cNvSpPr>
          <p:nvPr>
            <p:ph type="ftr" sz="quarter" idx="11"/>
          </p:nvPr>
        </p:nvSpPr>
        <p:spPr>
          <a:xfrm>
            <a:off x="151866" y="8562063"/>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8</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 open wider.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Help your clients think about the larger context—look beyond the project’s boundaries and encourage them to consider the impact of other factors that could impact their efforts.</a:t>
            </a: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89</a:t>
            </a:fld>
            <a:endParaRPr lang="en-US"/>
          </a:p>
        </p:txBody>
      </p:sp>
    </p:spTree>
    <p:extLst>
      <p:ext uri="{BB962C8B-B14F-4D97-AF65-F5344CB8AC3E}">
        <p14:creationId xmlns:p14="http://schemas.microsoft.com/office/powerpoint/2010/main" val="41824257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Third, help projects think about what they need to become sustainable. </a:t>
            </a:r>
            <a:r>
              <a:rPr lang="en-US" sz="1200" kern="1200" baseline="0" dirty="0" smtClean="0">
                <a:solidFill>
                  <a:schemeClr val="tx1"/>
                </a:solidFill>
                <a:effectLst/>
                <a:latin typeface="+mn-lt"/>
                <a:ea typeface="+mn-ea"/>
                <a:cs typeface="+mn-cs"/>
              </a:rPr>
              <a:t>What additional resources do they need, and how might they acquire them? </a:t>
            </a:r>
            <a:r>
              <a:rPr lang="en-US" sz="1200" kern="1200" dirty="0" smtClean="0">
                <a:solidFill>
                  <a:schemeClr val="tx1"/>
                </a:solidFill>
                <a:effectLst/>
                <a:latin typeface="+mn-lt"/>
                <a:ea typeface="+mn-ea"/>
                <a:cs typeface="+mn-cs"/>
              </a:rPr>
              <a:t>What resources do they already</a:t>
            </a:r>
            <a:r>
              <a:rPr lang="en-US" sz="1200" kern="1200" baseline="0" dirty="0" smtClean="0">
                <a:solidFill>
                  <a:schemeClr val="tx1"/>
                </a:solidFill>
                <a:effectLst/>
                <a:latin typeface="+mn-lt"/>
                <a:ea typeface="+mn-ea"/>
                <a:cs typeface="+mn-cs"/>
              </a:rPr>
              <a:t> have in-house that they can leverage?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90</a:t>
            </a:fld>
            <a:endParaRPr lang="en-US"/>
          </a:p>
        </p:txBody>
      </p:sp>
    </p:spTree>
    <p:extLst>
      <p:ext uri="{BB962C8B-B14F-4D97-AF65-F5344CB8AC3E}">
        <p14:creationId xmlns:p14="http://schemas.microsoft.com/office/powerpoint/2010/main" val="42516851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end by circling back to the idea of evaluation being like doing research from a sub. Yes, </a:t>
            </a:r>
            <a:r>
              <a:rPr lang="en-US" baseline="0" dirty="0" smtClean="0"/>
              <a:t>it can be murky, we sometimes have to collect data using awkward tools, and we never know what we’re going to find on our evaluation expeditions. But I’ve found that it allows me to go below the surface and go deeper than I otherwise would, especially when I’m willing to adapt, open wide, and think about the long-term.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91</a:t>
            </a:fld>
            <a:endParaRPr lang="en-US"/>
          </a:p>
        </p:txBody>
      </p:sp>
    </p:spTree>
    <p:extLst>
      <p:ext uri="{BB962C8B-B14F-4D97-AF65-F5344CB8AC3E}">
        <p14:creationId xmlns:p14="http://schemas.microsoft.com/office/powerpoint/2010/main" val="38614916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the most important advice</a:t>
            </a:r>
            <a:r>
              <a:rPr lang="en-US" sz="1200" kern="1200" baseline="0" dirty="0" smtClean="0">
                <a:solidFill>
                  <a:schemeClr val="tx1"/>
                </a:solidFill>
                <a:effectLst/>
                <a:latin typeface="+mn-lt"/>
                <a:ea typeface="+mn-ea"/>
                <a:cs typeface="+mn-cs"/>
              </a:rPr>
              <a:t> I can give you—especially if you are engaging in a multi-year evaluation—is to </a:t>
            </a:r>
            <a:r>
              <a:rPr lang="en-US" sz="1200" kern="1200" dirty="0" smtClean="0">
                <a:solidFill>
                  <a:schemeClr val="tx1"/>
                </a:solidFill>
                <a:effectLst/>
                <a:latin typeface="+mn-lt"/>
                <a:ea typeface="+mn-ea"/>
                <a:cs typeface="+mn-cs"/>
              </a:rPr>
              <a:t>pause. Take time to sit and think. Periodically re-assess your evaluation by looking back,</a:t>
            </a:r>
            <a:r>
              <a:rPr lang="en-US" sz="1200" kern="1200" baseline="0" dirty="0" smtClean="0">
                <a:solidFill>
                  <a:schemeClr val="tx1"/>
                </a:solidFill>
                <a:effectLst/>
                <a:latin typeface="+mn-lt"/>
                <a:ea typeface="+mn-ea"/>
                <a:cs typeface="+mn-cs"/>
              </a:rPr>
              <a:t> forward, and all around you</a:t>
            </a:r>
            <a:r>
              <a:rPr lang="en-US" sz="1200" kern="1200" dirty="0" smtClean="0">
                <a:solidFill>
                  <a:schemeClr val="tx1"/>
                </a:solidFill>
                <a:effectLst/>
                <a:latin typeface="+mn-lt"/>
                <a:ea typeface="+mn-ea"/>
                <a:cs typeface="+mn-cs"/>
              </a:rPr>
              <a:t>. Consider</a:t>
            </a:r>
            <a:r>
              <a:rPr lang="en-US" sz="1200" kern="1200" baseline="0" dirty="0" smtClean="0">
                <a:solidFill>
                  <a:schemeClr val="tx1"/>
                </a:solidFill>
                <a:effectLst/>
                <a:latin typeface="+mn-lt"/>
                <a:ea typeface="+mn-ea"/>
                <a:cs typeface="+mn-cs"/>
              </a:rPr>
              <a:t> how the project may have changed and r</a:t>
            </a:r>
            <a:r>
              <a:rPr lang="en-US" sz="1200" kern="1200" dirty="0" smtClean="0">
                <a:solidFill>
                  <a:schemeClr val="tx1"/>
                </a:solidFill>
                <a:effectLst/>
                <a:latin typeface="+mn-lt"/>
                <a:ea typeface="+mn-ea"/>
                <a:cs typeface="+mn-cs"/>
              </a:rPr>
              <a:t>eframe the evaluation as needed.</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also invite you to check out the resources on the Insites.org </a:t>
            </a:r>
            <a:r>
              <a:rPr lang="en-US" sz="1200" b="0" kern="1200" baseline="0" dirty="0" smtClean="0">
                <a:solidFill>
                  <a:schemeClr val="tx1"/>
                </a:solidFill>
                <a:effectLst/>
                <a:latin typeface="+mn-lt"/>
                <a:ea typeface="+mn-ea"/>
                <a:cs typeface="+mn-cs"/>
              </a:rPr>
              <a:t>website (link on bottom of this slide), which includes </a:t>
            </a:r>
            <a:r>
              <a:rPr lang="en-US" b="0" baseline="0" dirty="0" smtClean="0">
                <a:effectLst/>
              </a:rPr>
              <a:t>the ZIPPER mnemonic for applying systems thinking to evaluations and </a:t>
            </a:r>
            <a:r>
              <a:rPr lang="en-US" sz="1200" b="0" kern="1200" baseline="0" dirty="0" smtClean="0">
                <a:solidFill>
                  <a:schemeClr val="tx1"/>
                </a:solidFill>
                <a:effectLst/>
                <a:latin typeface="+mn-lt"/>
                <a:ea typeface="+mn-ea"/>
                <a:cs typeface="+mn-cs"/>
              </a:rPr>
              <a:t>examples of interview questions </a:t>
            </a:r>
            <a:r>
              <a:rPr lang="en-US" b="0" dirty="0" smtClean="0">
                <a:effectLst/>
              </a:rPr>
              <a:t>that can help</a:t>
            </a:r>
            <a:r>
              <a:rPr lang="en-US" b="0" baseline="0" dirty="0" smtClean="0">
                <a:effectLst/>
              </a:rPr>
              <a:t> you </a:t>
            </a:r>
            <a:r>
              <a:rPr lang="en-US" b="0" dirty="0" smtClean="0">
                <a:effectLst/>
              </a:rPr>
              <a:t>understand complex situations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92</a:t>
            </a:fld>
            <a:endParaRPr lang="en-US"/>
          </a:p>
        </p:txBody>
      </p:sp>
    </p:spTree>
    <p:extLst>
      <p:ext uri="{BB962C8B-B14F-4D97-AF65-F5344CB8AC3E}">
        <p14:creationId xmlns:p14="http://schemas.microsoft.com/office/powerpoint/2010/main" val="355881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to all the wonderful photographers who made their work freely available. </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93</a:t>
            </a:fld>
            <a:endParaRPr lang="en-US"/>
          </a:p>
        </p:txBody>
      </p:sp>
    </p:spTree>
    <p:extLst>
      <p:ext uri="{BB962C8B-B14F-4D97-AF65-F5344CB8AC3E}">
        <p14:creationId xmlns:p14="http://schemas.microsoft.com/office/powerpoint/2010/main" val="2752070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feel free to contact with me with</a:t>
            </a:r>
            <a:r>
              <a:rPr lang="en-US" baseline="0" dirty="0" smtClean="0"/>
              <a:t> questions or ideas. Thank you.</a:t>
            </a:r>
            <a:endParaRPr lang="en-US" dirty="0"/>
          </a:p>
        </p:txBody>
      </p:sp>
      <p:sp>
        <p:nvSpPr>
          <p:cNvPr id="4" name="Slide Number Placeholder 3"/>
          <p:cNvSpPr>
            <a:spLocks noGrp="1"/>
          </p:cNvSpPr>
          <p:nvPr>
            <p:ph type="sldNum" sz="quarter" idx="10"/>
          </p:nvPr>
        </p:nvSpPr>
        <p:spPr/>
        <p:txBody>
          <a:bodyPr/>
          <a:lstStyle/>
          <a:p>
            <a:fld id="{05068AC8-3139-48A1-B528-BE3B26000C94}" type="slidenum">
              <a:rPr lang="en-US" smtClean="0"/>
              <a:t>94</a:t>
            </a:fld>
            <a:endParaRPr lang="en-US"/>
          </a:p>
        </p:txBody>
      </p:sp>
    </p:spTree>
    <p:extLst>
      <p:ext uri="{BB962C8B-B14F-4D97-AF65-F5344CB8AC3E}">
        <p14:creationId xmlns:p14="http://schemas.microsoft.com/office/powerpoint/2010/main" val="15417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xfrm>
            <a:off x="685800" y="4343400"/>
            <a:ext cx="5486400" cy="4422692"/>
          </a:xfrm>
          <a:solidFill>
            <a:srgbClr val="FFFFFF"/>
          </a:solidFill>
          <a:ln>
            <a:noFill/>
            <a:miter lim="800000"/>
            <a:headEnd/>
            <a:tailEnd/>
          </a:ln>
        </p:spPr>
        <p:txBody>
          <a:bodyPr wrap="square" numCol="1" anchor="t" anchorCtr="0" compatLnSpc="1">
            <a:prstTxWarp prst="textNoShape">
              <a:avLst/>
            </a:prstTxWarp>
            <a:normAutofit/>
          </a:bodyPr>
          <a:lstStyle/>
          <a:p>
            <a:pPr marL="0" marR="0" indent="0" algn="l" defTabSz="457200" rtl="0" eaLnBrk="1" fontAlgn="auto" latinLnBrk="0" hangingPunct="1">
              <a:lnSpc>
                <a:spcPct val="13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Also, it was apparent that the process of reframing is not a linear one. We found many connections among the various types of value that were created in the ECLIPS.</a:t>
            </a:r>
          </a:p>
          <a:p>
            <a:pPr eaLnBrk="1" hangingPunct="1">
              <a:lnSpc>
                <a:spcPct val="130000"/>
              </a:lnSpc>
              <a:spcBef>
                <a:spcPct val="0"/>
              </a:spcBef>
            </a:pPr>
            <a:r>
              <a:rPr lang="en-US" sz="2400" b="0" baseline="0" dirty="0" smtClean="0">
                <a:latin typeface="Arial" charset="0"/>
                <a:ea typeface="ＭＳ Ｐゴシック"/>
                <a:cs typeface="ＭＳ Ｐゴシック"/>
              </a:rPr>
              <a:t>. </a:t>
            </a:r>
            <a:endParaRPr lang="en-US" sz="2400" b="0" dirty="0" smtClean="0">
              <a:latin typeface="Arial" charset="0"/>
              <a:ea typeface="ＭＳ Ｐゴシック"/>
              <a:cs typeface="ＭＳ Ｐゴシック"/>
            </a:endParaRPr>
          </a:p>
          <a:p>
            <a:pPr eaLnBrk="1" hangingPunct="1">
              <a:lnSpc>
                <a:spcPct val="130000"/>
              </a:lnSpc>
              <a:spcBef>
                <a:spcPct val="0"/>
              </a:spcBef>
            </a:pPr>
            <a:endParaRPr lang="en-US" sz="240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2622B742-8BC3-4249-901E-07711FB6BB78}" type="datetime1">
              <a:rPr lang="en-US" smtClean="0"/>
              <a:pPr>
                <a:defRPr/>
              </a:pPr>
              <a:t>10/24/13</a:t>
            </a:fld>
            <a:endParaRPr lang="en-US"/>
          </a:p>
        </p:txBody>
      </p:sp>
      <p:sp>
        <p:nvSpPr>
          <p:cNvPr id="3" name="Footer Placeholder 2"/>
          <p:cNvSpPr>
            <a:spLocks noGrp="1"/>
          </p:cNvSpPr>
          <p:nvPr>
            <p:ph type="ftr" sz="quarter" idx="11"/>
          </p:nvPr>
        </p:nvSpPr>
        <p:spPr>
          <a:xfrm>
            <a:off x="151866" y="8562063"/>
            <a:ext cx="2971800" cy="457200"/>
          </a:xfrm>
        </p:spPr>
        <p:txBody>
          <a:bodyPr/>
          <a:lstStyle/>
          <a:p>
            <a:pPr>
              <a:defRPr/>
            </a:pPr>
            <a:r>
              <a:rPr lang="en-US" dirty="0" smtClean="0"/>
              <a:t>BR.13.ppf.SIEvaluation.9-25</a:t>
            </a:r>
            <a:endParaRPr lang="en-US" dirty="0"/>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9</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FFFFFF"/>
            </a:solidFill>
            <a:miter lim="800000"/>
            <a:headEnd/>
            <a:tailEnd/>
          </a:ln>
        </p:spPr>
        <p:txBody>
          <a:bodyPr wrap="square" numCol="1" anchor="t" anchorCtr="0" compatLnSpc="1">
            <a:prstTxWarp prst="textNoShape">
              <a:avLst/>
            </a:prstTxWarp>
            <a:normAutofit/>
          </a:bodyPr>
          <a:lstStyle/>
          <a:p>
            <a:r>
              <a:rPr lang="en-US" sz="1200" b="0" kern="1200" baseline="0" dirty="0" smtClean="0">
                <a:solidFill>
                  <a:schemeClr val="tx1"/>
                </a:solidFill>
                <a:effectLst/>
                <a:latin typeface="Arial" charset="0"/>
                <a:ea typeface="ＭＳ Ｐゴシック"/>
                <a:cs typeface="ＭＳ Ｐゴシック"/>
              </a:rPr>
              <a:t>TRANSITION</a:t>
            </a:r>
          </a:p>
          <a:p>
            <a:r>
              <a:rPr lang="en-US" sz="1200" b="1" kern="1200" dirty="0" smtClean="0">
                <a:solidFill>
                  <a:schemeClr val="tx1"/>
                </a:solidFill>
                <a:effectLst/>
                <a:latin typeface="+mn-lt"/>
                <a:ea typeface="+mn-ea"/>
                <a:cs typeface="+mn-cs"/>
              </a:rPr>
              <a:t>Example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Pat, </a:t>
            </a:r>
            <a:r>
              <a:rPr lang="en-US" sz="1200" kern="1200" dirty="0" err="1" smtClean="0">
                <a:solidFill>
                  <a:schemeClr val="tx1"/>
                </a:solidFill>
                <a:effectLst/>
                <a:latin typeface="+mn-lt"/>
                <a:ea typeface="+mn-ea"/>
                <a:cs typeface="+mn-cs"/>
              </a:rPr>
              <a:t>Marah</a:t>
            </a:r>
            <a:r>
              <a:rPr lang="en-US" sz="1200" kern="1200" dirty="0" smtClean="0">
                <a:solidFill>
                  <a:schemeClr val="tx1"/>
                </a:solidFill>
                <a:effectLst/>
                <a:latin typeface="+mn-lt"/>
                <a:ea typeface="+mn-ea"/>
                <a:cs typeface="+mn-cs"/>
              </a:rPr>
              <a:t>, and I as facilitators of the ECLIPS project went through many </a:t>
            </a:r>
            <a:r>
              <a:rPr lang="en-US" sz="1200" kern="1200" dirty="0" err="1" smtClean="0">
                <a:solidFill>
                  <a:schemeClr val="tx1"/>
                </a:solidFill>
                <a:effectLst/>
                <a:latin typeface="+mn-lt"/>
                <a:ea typeface="+mn-ea"/>
                <a:cs typeface="+mn-cs"/>
              </a:rPr>
              <a:t>reframings</a:t>
            </a:r>
            <a:r>
              <a:rPr lang="en-US" sz="1200" kern="1200" dirty="0" smtClean="0">
                <a:solidFill>
                  <a:schemeClr val="tx1"/>
                </a:solidFill>
                <a:effectLst/>
                <a:latin typeface="+mn-lt"/>
                <a:ea typeface="+mn-ea"/>
                <a:cs typeface="+mn-cs"/>
              </a:rPr>
              <a:t> of our work. These mini-</a:t>
            </a:r>
            <a:r>
              <a:rPr lang="en-US" sz="1200" kern="1200" dirty="0" err="1" smtClean="0">
                <a:solidFill>
                  <a:schemeClr val="tx1"/>
                </a:solidFill>
                <a:effectLst/>
                <a:latin typeface="+mn-lt"/>
                <a:ea typeface="+mn-ea"/>
                <a:cs typeface="+mn-cs"/>
              </a:rPr>
              <a:t>reframings</a:t>
            </a:r>
            <a:r>
              <a:rPr lang="en-US" sz="1200" kern="1200" dirty="0" smtClean="0">
                <a:solidFill>
                  <a:schemeClr val="tx1"/>
                </a:solidFill>
                <a:effectLst/>
                <a:latin typeface="+mn-lt"/>
                <a:ea typeface="+mn-ea"/>
                <a:cs typeface="+mn-cs"/>
              </a:rPr>
              <a:t> led us to a major reframing of how to proceed with the ECLIPS work. Let me take a couple minutes to describe the process we went through.</a:t>
            </a:r>
          </a:p>
          <a:p>
            <a:r>
              <a:rPr lang="en-US" sz="1200" kern="1200" dirty="0" smtClean="0">
                <a:solidFill>
                  <a:schemeClr val="tx1"/>
                </a:solidFill>
                <a:effectLst/>
                <a:latin typeface="+mn-lt"/>
                <a:ea typeface="+mn-ea"/>
                <a:cs typeface="+mn-cs"/>
              </a:rPr>
              <a:t>I’ll illustrate it with some slides.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started by looking at three system concepts that we thought would be important for the ECLIPS members to learn—a definition of systems, system dynamics, and finding leverage points for system change.</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Show ZOOM 1)</a:t>
            </a:r>
            <a:r>
              <a:rPr lang="en-US" dirty="0" smtClean="0">
                <a:effectLst/>
              </a:rPr>
              <a:t> </a:t>
            </a:r>
          </a:p>
          <a:p>
            <a:endParaRPr lang="en-US" b="0" dirty="0" smtClean="0">
              <a:effectLst/>
              <a:latin typeface="Arial" charset="0"/>
              <a:ea typeface="ＭＳ Ｐゴシック"/>
              <a:cs typeface="ＭＳ Ｐゴシック"/>
            </a:endParaRPr>
          </a:p>
          <a:p>
            <a:r>
              <a:rPr lang="en-US" sz="1200" kern="1200" dirty="0" smtClean="0">
                <a:solidFill>
                  <a:schemeClr val="tx1"/>
                </a:solidFill>
                <a:effectLst/>
                <a:latin typeface="+mn-lt"/>
                <a:ea typeface="+mn-ea"/>
                <a:cs typeface="+mn-cs"/>
              </a:rPr>
              <a:t>Those concepts were rather abstract. We weren’t sure how they fit with the STEM education evaluations the evaluators were doing. It’s like this picture. We looked at these concepts and said what is this? How do we use it in evaluation? We wrote the NSF proposal identifying where to start.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we got into the work, however, we began to see it differently. It tied to a lot more </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Show ZOOM 2)</a:t>
            </a:r>
            <a:r>
              <a:rPr lang="en-US" dirty="0" smtClean="0">
                <a:effectLst/>
              </a:rPr>
              <a:t> </a:t>
            </a:r>
            <a:endParaRPr lang="en-US" b="0" dirty="0" smtClean="0">
              <a:latin typeface="Arial" charset="0"/>
              <a:ea typeface="ＭＳ Ｐゴシック"/>
              <a:cs typeface="ＭＳ Ｐゴシック"/>
            </a:endParaRPr>
          </a:p>
        </p:txBody>
      </p:sp>
      <p:sp>
        <p:nvSpPr>
          <p:cNvPr id="2" name="Date Placeholder 1"/>
          <p:cNvSpPr>
            <a:spLocks noGrp="1"/>
          </p:cNvSpPr>
          <p:nvPr>
            <p:ph type="dt" idx="10"/>
          </p:nvPr>
        </p:nvSpPr>
        <p:spPr/>
        <p:txBody>
          <a:bodyPr/>
          <a:lstStyle/>
          <a:p>
            <a:pPr>
              <a:defRPr/>
            </a:pPr>
            <a:fld id="{382357BF-C7CC-C448-B26D-869427670CA1}" type="datetime1">
              <a:rPr lang="en-US" smtClean="0"/>
              <a:pPr>
                <a:defRPr/>
              </a:pPr>
              <a:t>10/24/13</a:t>
            </a:fld>
            <a:endParaRPr lang="en-US"/>
          </a:p>
        </p:txBody>
      </p:sp>
      <p:sp>
        <p:nvSpPr>
          <p:cNvPr id="4" name="Slide Number Placeholder 3"/>
          <p:cNvSpPr>
            <a:spLocks noGrp="1"/>
          </p:cNvSpPr>
          <p:nvPr>
            <p:ph type="sldNum" sz="quarter" idx="12"/>
          </p:nvPr>
        </p:nvSpPr>
        <p:spPr>
          <a:xfrm>
            <a:off x="3743484" y="8458200"/>
            <a:ext cx="2971800" cy="457200"/>
          </a:xfrm>
        </p:spPr>
        <p:txBody>
          <a:bodyPr/>
          <a:lstStyle/>
          <a:p>
            <a:pPr>
              <a:defRPr/>
            </a:pPr>
            <a:fld id="{FC80F309-A190-4683-8938-1DC67EF25387}" type="slidenum">
              <a:rPr lang="en-US" smtClean="0"/>
              <a:pPr>
                <a:defRPr/>
              </a:pPr>
              <a:t>10</a:t>
            </a:fld>
            <a:endParaRPr lang="en-US"/>
          </a:p>
        </p:txBody>
      </p:sp>
      <p:sp>
        <p:nvSpPr>
          <p:cNvPr id="5" name="Header Placeholder 4"/>
          <p:cNvSpPr>
            <a:spLocks noGrp="1"/>
          </p:cNvSpPr>
          <p:nvPr>
            <p:ph type="hdr" sz="quarter" idx="13"/>
          </p:nvPr>
        </p:nvSpPr>
        <p:spPr/>
        <p:txBody>
          <a:bodyPr/>
          <a:lstStyle/>
          <a:p>
            <a:pPr>
              <a:defRPr/>
            </a:pPr>
            <a:r>
              <a:rPr lang="en-US" smtClean="0"/>
              <a:t>Social Innovation Evaluation</a:t>
            </a:r>
            <a:endParaRPr lang="en-US"/>
          </a:p>
        </p:txBody>
      </p:sp>
      <p:sp>
        <p:nvSpPr>
          <p:cNvPr id="9" name="Footer Placeholder 2"/>
          <p:cNvSpPr>
            <a:spLocks noGrp="1"/>
          </p:cNvSpPr>
          <p:nvPr>
            <p:ph type="ftr" sz="quarter" idx="4"/>
          </p:nvPr>
        </p:nvSpPr>
        <p:spPr>
          <a:xfrm>
            <a:off x="124254" y="8548258"/>
            <a:ext cx="2971800" cy="457200"/>
          </a:xfrm>
        </p:spPr>
        <p:txBody>
          <a:bodyPr/>
          <a:lstStyle/>
          <a:p>
            <a:pPr>
              <a:defRPr/>
            </a:pPr>
            <a:r>
              <a:rPr lang="en-US" dirty="0" smtClean="0"/>
              <a:t>BR.13.ppf.SIEvaluation.9-25</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sp>
        <p:nvSpPr>
          <p:cNvPr id="2"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a:defRPr/>
            </a:pPr>
            <a:fld id="{7AB9C4B9-3E54-41E7-9361-A70B642A8715}" type="slidenum">
              <a:rPr lang="en-US" sz="1000">
                <a:solidFill>
                  <a:schemeClr val="accent2"/>
                </a:solidFill>
                <a:latin typeface="Tahoma Bold" charset="0"/>
              </a:rPr>
              <a:pPr>
                <a:defRPr/>
              </a:pPr>
              <a:t>‹#›</a:t>
            </a:fld>
            <a:endParaRPr lang="en-US">
              <a:latin typeface="Times" charset="0"/>
            </a:endParaRPr>
          </a:p>
        </p:txBody>
      </p:sp>
      <p:sp>
        <p:nvSpPr>
          <p:cNvPr id="3"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a:spcBef>
                <a:spcPct val="50000"/>
              </a:spcBef>
              <a:defRPr/>
            </a:pPr>
            <a:endParaRPr lang="en-US">
              <a:latin typeface="Arial" pitchFamily="34" charset="0"/>
              <a:ea typeface="ＭＳ Ｐゴシック" pitchFamily="34" charset="-128"/>
            </a:endParaRPr>
          </a:p>
        </p:txBody>
      </p:sp>
      <p:sp>
        <p:nvSpPr>
          <p:cNvPr id="4"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a:spcBef>
                <a:spcPts val="5400"/>
              </a:spcBef>
              <a:spcAft>
                <a:spcPts val="1800"/>
              </a:spcAft>
              <a:defRPr/>
            </a:pPr>
            <a:endParaRPr lang="en-US" sz="2800" b="1" dirty="0">
              <a:solidFill>
                <a:srgbClr val="FFFFFF"/>
              </a:solidFill>
              <a:ea typeface="ＭＳ Ｐゴシック"/>
              <a:cs typeface="Arial" charset="0"/>
            </a:endParaRPr>
          </a:p>
        </p:txBody>
      </p:sp>
      <p:sp>
        <p:nvSpPr>
          <p:cNvPr id="5" name="Title 1"/>
          <p:cNvSpPr txBox="1">
            <a:spLocks/>
          </p:cNvSpPr>
          <p:nvPr userDrawn="1"/>
        </p:nvSpPr>
        <p:spPr bwMode="auto">
          <a:xfrm>
            <a:off x="914400" y="1524000"/>
            <a:ext cx="8229600" cy="1143000"/>
          </a:xfrm>
          <a:prstGeom prst="rect">
            <a:avLst/>
          </a:prstGeom>
          <a:noFill/>
          <a:ln w="9525">
            <a:noFill/>
            <a:miter lim="800000"/>
            <a:headEnd/>
            <a:tailEnd/>
          </a:ln>
        </p:spPr>
        <p:txBody>
          <a:bodyPr anchor="ctr"/>
          <a:lstStyle/>
          <a:p>
            <a:pPr algn="ctr">
              <a:spcBef>
                <a:spcPts val="5400"/>
              </a:spcBef>
              <a:spcAft>
                <a:spcPts val="1800"/>
              </a:spcAft>
              <a:defRPr/>
            </a:pPr>
            <a:endParaRPr lang="en-US" sz="2800" b="1" dirty="0">
              <a:solidFill>
                <a:srgbClr val="FFFFFF"/>
              </a:solidFill>
              <a:ea typeface="ＭＳ Ｐゴシック"/>
              <a:cs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04800" y="6245225"/>
            <a:ext cx="8382000" cy="476250"/>
          </a:xfrm>
          <a:prstGeom prst="rect">
            <a:avLst/>
          </a:prstGeom>
        </p:spPr>
        <p:txBody>
          <a:bodyPr/>
          <a:lstStyle/>
          <a:p>
            <a:fld id="{6D8CF8A1-10BA-FB4E-8CDC-B4564FDC9DA5}" type="datetimeFigureOut">
              <a:rPr lang="en-US" smtClean="0">
                <a:solidFill>
                  <a:srgbClr val="003366"/>
                </a:solidFill>
              </a:rPr>
              <a:pPr/>
              <a:t>10/24/13</a:t>
            </a:fld>
            <a:endParaRPr lang="en-US">
              <a:solidFill>
                <a:srgbClr val="003366"/>
              </a:solidFill>
            </a:endParaRPr>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pPr fontAlgn="base">
              <a:spcBef>
                <a:spcPct val="0"/>
              </a:spcBef>
              <a:spcAft>
                <a:spcPct val="0"/>
              </a:spcAft>
            </a:pPr>
            <a:endParaRPr lang="en-US" sz="4000">
              <a:solidFill>
                <a:srgbClr val="FFFFFF"/>
              </a:solidFill>
            </a:endParaRPr>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pPr fontAlgn="base">
              <a:spcBef>
                <a:spcPct val="0"/>
              </a:spcBef>
              <a:spcAft>
                <a:spcPct val="0"/>
              </a:spcAft>
            </a:pPr>
            <a:fld id="{5FDA71FE-51E1-7941-9EE2-DF1041D40FC2}" type="slidenum">
              <a:rPr lang="en-US" sz="4000" smtClean="0">
                <a:solidFill>
                  <a:srgbClr val="FFFFFF"/>
                </a:solidFill>
              </a:rPr>
              <a:pPr fontAlgn="base">
                <a:spcBef>
                  <a:spcPct val="0"/>
                </a:spcBef>
                <a:spcAft>
                  <a:spcPct val="0"/>
                </a:spcAft>
              </a:pPr>
              <a:t>‹#›</a:t>
            </a:fld>
            <a:endParaRPr lang="en-US" sz="4000">
              <a:solidFill>
                <a:srgbClr val="FFFFFF"/>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422355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442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F55EEF70-1956-9945-BF21-5610C0CB28A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24000">
              <a:schemeClr val="bg1">
                <a:tint val="80000"/>
                <a:satMod val="300000"/>
              </a:schemeClr>
            </a:gs>
            <a:gs pos="100000">
              <a:schemeClr val="bg1">
                <a:shade val="30000"/>
                <a:satMod val="200000"/>
                <a:alpha val="44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4118"/>
            <a:ext cx="8229600" cy="9818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05154"/>
            <a:ext cx="8229600" cy="472101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EEF70-1956-9945-BF21-5610C0CB28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000" b="1" kern="1200">
          <a:solidFill>
            <a:schemeClr val="tx2">
              <a:lumMod val="90000"/>
              <a:lumOff val="10000"/>
            </a:schemeClr>
          </a:solidFill>
          <a:latin typeface="+mj-lt"/>
          <a:ea typeface="+mj-ea"/>
          <a:cs typeface="+mj-cs"/>
        </a:defRPr>
      </a:lvl1pPr>
    </p:titleStyle>
    <p:bodyStyle>
      <a:lvl1pPr marL="342900" indent="-342900" algn="l" defTabSz="457200" rtl="0" eaLnBrk="1" latinLnBrk="0" hangingPunct="1">
        <a:spcBef>
          <a:spcPct val="20000"/>
        </a:spcBef>
        <a:buClr>
          <a:schemeClr val="accent1">
            <a:lumMod val="75000"/>
          </a:schemeClr>
        </a:buClr>
        <a:buFont typeface="Arial"/>
        <a:buChar char="•"/>
        <a:defRPr sz="2800" b="1" kern="1200">
          <a:solidFill>
            <a:schemeClr val="tx2">
              <a:lumMod val="75000"/>
              <a:lumOff val="25000"/>
            </a:schemeClr>
          </a:solidFill>
          <a:latin typeface="+mn-lt"/>
          <a:ea typeface="+mn-ea"/>
          <a:cs typeface="+mn-cs"/>
        </a:defRPr>
      </a:lvl1pPr>
      <a:lvl2pPr marL="742950" indent="-285750" algn="l" defTabSz="457200" rtl="0" eaLnBrk="1" latinLnBrk="0" hangingPunct="1">
        <a:spcBef>
          <a:spcPct val="20000"/>
        </a:spcBef>
        <a:buClr>
          <a:schemeClr val="accent2">
            <a:lumMod val="75000"/>
            <a:lumOff val="25000"/>
          </a:schemeClr>
        </a:buClr>
        <a:buFont typeface="Arial"/>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Clr>
          <a:schemeClr val="accent2">
            <a:lumMod val="50000"/>
            <a:lumOff val="50000"/>
          </a:schemeClr>
        </a:buClr>
        <a:buFont typeface="Arial"/>
        <a:buChar char="•"/>
        <a:defRPr sz="20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Clr>
          <a:schemeClr val="tx2">
            <a:lumMod val="50000"/>
            <a:lumOff val="50000"/>
          </a:schemeClr>
        </a:buClr>
        <a:buFont typeface="Arial"/>
        <a:buChar char="–"/>
        <a:defRPr sz="180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Clr>
          <a:schemeClr val="accent1">
            <a:lumMod val="40000"/>
            <a:lumOff val="60000"/>
          </a:schemeClr>
        </a:buClr>
        <a:buFont typeface="Arial"/>
        <a:buChar char="»"/>
        <a:defRPr sz="16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media.photobucket.com/user/trinimade/media/handshake.jpg.html?filters%5Bterm%5D=handshake&amp;filters%5Bprimary%5D=images&amp;sort=1&amp;o=230" TargetMode="External"/><Relationship Id="rId3"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google.com/url?sa=i&amp;source=images&amp;cd=&amp;docid=9Ib4iLxfm1AqAM&amp;tbnid=VpGPDZZcSy4F7M:&amp;ved=0CAgQjRwwAA&amp;url=http://www.myrkothum.com/who-am-i/&amp;ei=X1tZUsbhD_Xd4APLnoCoCg&amp;psig=AFQjCNFUnLIaRz9kh0KrYPW_XGfKLqEwcQ&amp;ust=1381674207293769" TargetMode="Externa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cad=rja&amp;docid=c-l_VQ4rKM8rWM&amp;tbnid=hUH8en8d9ZzyuM:&amp;ved=0CAgQjRwwAA&amp;url=http://infed.org/mobi/jean-lave-etienne-wenger-and-communities-of-practice/&amp;ei=cjZZUs7zM5PC4AO5loCABw&amp;psig=AFQjCNF7cQONme4Sy4dWo3YUaipC4bfRcw&amp;ust=1381664754892487" TargetMode="External"/><Relationship Id="rId3"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ainleadersandlearners.com/wp-content/uploads/2011/06/wonders-and-woes-of-change.jpeg" TargetMode="External"/><Relationship Id="rId3"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docid=llCPhAvRCA4bCM&amp;tbnid=E7S74pGOn8WnHM:&amp;ved=0CAgQjRwwAA&amp;url=http://bonnernetwork.pbworks.com/w/page/13112111/Book%20Recommendations:%20Social%20Justice&amp;ei=vXJZUqmsEs-24AOIl4CwCQ&amp;psig=AFQjCNGKcSeZ9qed0iTpNAL-fRVMF73img&amp;ust=1381680189337641" TargetMode="External"/><Relationship Id="rId3"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package" Target="../embeddings/Microsoft_Word_Document1.docx"/><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docid=cjAc-iOjcJk88M&amp;tbnid=vZAoZxQZg2UDiM:&amp;ved=0CAgQjRwwAA&amp;url=http://thebitchywaiter.blogspot.com/2011/06/beware-disgusting-drops-of-water.html&amp;ei=_phZUqjQKYLC4AOPrIGICw&amp;psig=AFQjCNG4UFeur3e7idL7LZDQS5Hz3Gt1cw&amp;ust=1381689982711026" TargetMode="External"/><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google.com/url?sa=i&amp;source=images&amp;cd=&amp;docid=kboN-6uI9SfD7M&amp;tbnid=7fFlVu0Zmfn9RM:&amp;ved=0CAgQjRwwAA&amp;url=http://www.ncpolicywatch.com/2011/03/10/the-forest-and-the-trees/&amp;ei=qcRZUrH9IZO24APD3YDYAw&amp;psig=AFQjCNG4mmuKvcHCfUkGrGqMgHgp_cvA9w&amp;ust=1381701161591690" TargetMode="External"/><Relationship Id="rId3"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google.com/url?sa=i&amp;source=images&amp;cd=&amp;docid=D0TKPTo4OyTFZM&amp;tbnid=v8DVvmjh2WLa_M:&amp;ved=0CAgQjRwwAA&amp;url=http://www.odsi.co.uk/blog/checklist-for-data-backup-tape-system/&amp;ei=JMVZUoxSlqrgA67rgKAE&amp;psig=AFQjCNElAehhusZYn4q3JAjBtALf8XT6UA&amp;ust=1381701284050383" TargetMode="External"/><Relationship Id="rId3"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google.com/url?sa=i&amp;source=images&amp;cd=&amp;docid=HO2pB2Fr0WkE6M&amp;tbnid=72wT8bd9jjTE1M:&amp;ved=0CAgQjRwwAA&amp;url=http://www.123rf.com/photo_18964675_young-black--african-american-business-woman-using-binoculars-looking-for-vacations-isolated-on-whit.html&amp;ei=-KxZUrbfLoW14AOIiYGwDQ&amp;psig=AFQjCNEE6eNUA8aifIzQD1mloS8OIr4LKQ&amp;ust=1381695096800015" TargetMode="External"/><Relationship Id="rId3"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google.com/url?sa=i&amp;source=images&amp;cd=&amp;docid=jT-lmrodOgKpuM&amp;tbnid=5gfLQ3_DAutRbM:&amp;ved=0CAgQjRwwAA&amp;url=http://www.mynamesnotmommy.com/yes-there-are-dumb-questions/question-mark/&amp;ei=pKRZUoDjNuig4AOck4G4Cg&amp;psig=AFQjCNHqU_re8veLJ4kfQ3CZWSIml9aFtA&amp;ust=1381692964923144" TargetMode="Externa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hyperlink" Target="http://www.123rf.com/photo_14169122_thank-you-handwritten-on-a-sticky-note.html" TargetMode="External"/><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1.jp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9.jpg"/></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7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7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77.jpg"/></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g"/><Relationship Id="rId6" Type="http://schemas.openxmlformats.org/officeDocument/2006/relationships/image" Target="../media/image81.jp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8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8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8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8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6.jpeg"/></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hyperlink" Target="mailto:gfitzhugh@eraeval.org" TargetMode="External"/><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8497"/>
            <a:ext cx="7772400" cy="2476849"/>
          </a:xfrm>
        </p:spPr>
        <p:txBody>
          <a:bodyPr>
            <a:normAutofit fontScale="90000"/>
          </a:bodyPr>
          <a:lstStyle/>
          <a:p>
            <a:r>
              <a:rPr lang="en-US" sz="4800" dirty="0" smtClean="0">
                <a:solidFill>
                  <a:srgbClr val="660066"/>
                </a:solidFill>
                <a:latin typeface="Marker Felt"/>
                <a:cs typeface="Marker Felt"/>
              </a:rPr>
              <a:t>Reframing: </a:t>
            </a:r>
            <a:br>
              <a:rPr lang="en-US" sz="4800" dirty="0" smtClean="0">
                <a:solidFill>
                  <a:srgbClr val="660066"/>
                </a:solidFill>
                <a:latin typeface="Marker Felt"/>
                <a:cs typeface="Marker Felt"/>
              </a:rPr>
            </a:br>
            <a:r>
              <a:rPr lang="en-US" sz="4800" dirty="0" smtClean="0">
                <a:solidFill>
                  <a:srgbClr val="660066"/>
                </a:solidFill>
                <a:latin typeface="Marker Felt"/>
                <a:cs typeface="Marker Felt"/>
              </a:rPr>
              <a:t>The Fifth Value of Evaluators’ Communities of Practice</a:t>
            </a:r>
            <a:endParaRPr lang="en-US" sz="4800" dirty="0">
              <a:solidFill>
                <a:srgbClr val="660066"/>
              </a:solidFill>
              <a:latin typeface="Marker Felt"/>
              <a:cs typeface="Marker Felt"/>
            </a:endParaRPr>
          </a:p>
        </p:txBody>
      </p:sp>
      <p:sp>
        <p:nvSpPr>
          <p:cNvPr id="3" name="Subtitle 2"/>
          <p:cNvSpPr>
            <a:spLocks noGrp="1"/>
          </p:cNvSpPr>
          <p:nvPr>
            <p:ph type="subTitle" idx="1"/>
          </p:nvPr>
        </p:nvSpPr>
        <p:spPr>
          <a:xfrm>
            <a:off x="685800" y="3869265"/>
            <a:ext cx="2226733" cy="2497672"/>
          </a:xfrm>
        </p:spPr>
        <p:txBody>
          <a:bodyPr>
            <a:normAutofit fontScale="92500" lnSpcReduction="10000"/>
          </a:bodyPr>
          <a:lstStyle/>
          <a:p>
            <a:pPr algn="l"/>
            <a:r>
              <a:rPr lang="en-US" sz="1800" dirty="0" smtClean="0">
                <a:latin typeface="Marker Felt"/>
                <a:cs typeface="Marker Felt"/>
              </a:rPr>
              <a:t>Patricia Jessup, chair</a:t>
            </a:r>
          </a:p>
          <a:p>
            <a:pPr algn="l"/>
            <a:r>
              <a:rPr lang="en-US" sz="1800" dirty="0" err="1" smtClean="0">
                <a:latin typeface="Marker Felt"/>
                <a:cs typeface="Marker Felt"/>
              </a:rPr>
              <a:t>InSites</a:t>
            </a:r>
            <a:endParaRPr lang="en-US" sz="1800" dirty="0" smtClean="0">
              <a:latin typeface="Marker Felt"/>
              <a:cs typeface="Marker Felt"/>
            </a:endParaRPr>
          </a:p>
          <a:p>
            <a:pPr algn="l"/>
            <a:endParaRPr lang="en-US" sz="1800" dirty="0">
              <a:latin typeface="Marker Felt"/>
              <a:cs typeface="Marker Felt"/>
            </a:endParaRPr>
          </a:p>
          <a:p>
            <a:pPr algn="l"/>
            <a:r>
              <a:rPr lang="en-US" sz="1800" dirty="0" smtClean="0">
                <a:latin typeface="Marker Felt"/>
                <a:cs typeface="Marker Felt"/>
              </a:rPr>
              <a:t>Beverly Parsons</a:t>
            </a:r>
          </a:p>
          <a:p>
            <a:pPr algn="l"/>
            <a:r>
              <a:rPr lang="en-US" sz="1800" dirty="0" smtClean="0">
                <a:latin typeface="Marker Felt"/>
                <a:cs typeface="Marker Felt"/>
              </a:rPr>
              <a:t>Incites</a:t>
            </a:r>
          </a:p>
          <a:p>
            <a:pPr algn="l"/>
            <a:endParaRPr lang="en-US" sz="1800" dirty="0" smtClean="0">
              <a:latin typeface="Marker Felt"/>
              <a:cs typeface="Marker Felt"/>
            </a:endParaRPr>
          </a:p>
          <a:p>
            <a:pPr algn="l"/>
            <a:r>
              <a:rPr lang="en-US" sz="1800" dirty="0">
                <a:latin typeface="Marker Felt"/>
                <a:cs typeface="Marker Felt"/>
              </a:rPr>
              <a:t>Veronica Thomas</a:t>
            </a:r>
          </a:p>
          <a:p>
            <a:pPr algn="l"/>
            <a:r>
              <a:rPr lang="en-US" sz="1800" dirty="0">
                <a:latin typeface="Marker Felt"/>
                <a:cs typeface="Marker Felt"/>
              </a:rPr>
              <a:t>Howard University</a:t>
            </a:r>
          </a:p>
          <a:p>
            <a:pPr algn="l"/>
            <a:endParaRPr lang="en-US" sz="1800" dirty="0" smtClean="0">
              <a:latin typeface="Marker Felt"/>
              <a:cs typeface="Marker Felt"/>
            </a:endParaRPr>
          </a:p>
          <a:p>
            <a:endParaRPr lang="en-US" dirty="0" smtClean="0"/>
          </a:p>
          <a:p>
            <a:endParaRPr lang="en-US" dirty="0"/>
          </a:p>
        </p:txBody>
      </p:sp>
      <p:sp>
        <p:nvSpPr>
          <p:cNvPr id="4" name="Subtitle 2"/>
          <p:cNvSpPr txBox="1">
            <a:spLocks/>
          </p:cNvSpPr>
          <p:nvPr/>
        </p:nvSpPr>
        <p:spPr>
          <a:xfrm>
            <a:off x="3090333" y="3869265"/>
            <a:ext cx="2116667" cy="2192868"/>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Clr>
                <a:schemeClr val="accent1">
                  <a:lumMod val="75000"/>
                </a:schemeClr>
              </a:buClr>
              <a:buFont typeface="Arial"/>
              <a:buNone/>
              <a:defRPr sz="2800" b="1" kern="1200">
                <a:solidFill>
                  <a:schemeClr val="bg1">
                    <a:lumMod val="50000"/>
                  </a:schemeClr>
                </a:solidFill>
                <a:latin typeface="+mn-lt"/>
                <a:ea typeface="+mn-ea"/>
                <a:cs typeface="+mn-cs"/>
              </a:defRPr>
            </a:lvl1pPr>
            <a:lvl2pPr marL="457200" indent="0" algn="ctr" defTabSz="457200" rtl="0" eaLnBrk="1" latinLnBrk="0" hangingPunct="1">
              <a:spcBef>
                <a:spcPct val="20000"/>
              </a:spcBef>
              <a:buClr>
                <a:schemeClr val="accent2">
                  <a:lumMod val="75000"/>
                  <a:lumOff val="25000"/>
                </a:schemeClr>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2">
                  <a:lumMod val="50000"/>
                  <a:lumOff val="50000"/>
                </a:schemeClr>
              </a:buClr>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tx2">
                  <a:lumMod val="50000"/>
                  <a:lumOff val="50000"/>
                </a:schemeClr>
              </a:buClr>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lumMod val="40000"/>
                  <a:lumOff val="60000"/>
                </a:schemeClr>
              </a:buClr>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dirty="0" smtClean="0">
                <a:latin typeface="Marker Felt"/>
                <a:cs typeface="Marker Felt"/>
              </a:rPr>
              <a:t>Karen Peterman</a:t>
            </a:r>
          </a:p>
          <a:p>
            <a:pPr algn="l"/>
            <a:r>
              <a:rPr lang="en-US" sz="1800" dirty="0" smtClean="0">
                <a:latin typeface="Marker Felt"/>
                <a:cs typeface="Marker Felt"/>
              </a:rPr>
              <a:t>Karen Peterman Consulting</a:t>
            </a:r>
          </a:p>
          <a:p>
            <a:pPr algn="l"/>
            <a:endParaRPr lang="en-US" sz="1800" dirty="0">
              <a:latin typeface="Marker Felt"/>
              <a:cs typeface="Marker Felt"/>
            </a:endParaRPr>
          </a:p>
          <a:p>
            <a:pPr algn="l"/>
            <a:r>
              <a:rPr lang="en-US" sz="1800" dirty="0">
                <a:latin typeface="Marker Felt"/>
                <a:cs typeface="Marker Felt"/>
              </a:rPr>
              <a:t>Ginger Fitzhugh</a:t>
            </a:r>
          </a:p>
          <a:p>
            <a:pPr algn="l"/>
            <a:r>
              <a:rPr lang="en-US" sz="1800" dirty="0">
                <a:latin typeface="Marker Felt"/>
                <a:cs typeface="Marker Felt"/>
              </a:rPr>
              <a:t>Evaluation &amp; Research Associates</a:t>
            </a:r>
          </a:p>
          <a:p>
            <a:pPr algn="l"/>
            <a:endParaRPr lang="en-US" sz="1800" dirty="0" smtClean="0">
              <a:latin typeface="Marker Felt"/>
              <a:cs typeface="Marker Felt"/>
            </a:endParaRPr>
          </a:p>
          <a:p>
            <a:endParaRPr lang="en-US" dirty="0"/>
          </a:p>
        </p:txBody>
      </p:sp>
      <p:sp>
        <p:nvSpPr>
          <p:cNvPr id="5" name="Subtitle 2"/>
          <p:cNvSpPr txBox="1">
            <a:spLocks/>
          </p:cNvSpPr>
          <p:nvPr/>
        </p:nvSpPr>
        <p:spPr>
          <a:xfrm>
            <a:off x="5427133" y="3869265"/>
            <a:ext cx="3031067" cy="2497672"/>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chemeClr val="accent1">
                  <a:lumMod val="75000"/>
                </a:schemeClr>
              </a:buClr>
              <a:buFont typeface="Arial"/>
              <a:buNone/>
              <a:defRPr sz="2800" b="1" kern="1200">
                <a:solidFill>
                  <a:schemeClr val="bg1">
                    <a:lumMod val="50000"/>
                  </a:schemeClr>
                </a:solidFill>
                <a:latin typeface="+mn-lt"/>
                <a:ea typeface="+mn-ea"/>
                <a:cs typeface="+mn-cs"/>
              </a:defRPr>
            </a:lvl1pPr>
            <a:lvl2pPr marL="457200" indent="0" algn="ctr" defTabSz="457200" rtl="0" eaLnBrk="1" latinLnBrk="0" hangingPunct="1">
              <a:spcBef>
                <a:spcPct val="20000"/>
              </a:spcBef>
              <a:buClr>
                <a:schemeClr val="accent2">
                  <a:lumMod val="75000"/>
                  <a:lumOff val="25000"/>
                </a:schemeClr>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2">
                  <a:lumMod val="50000"/>
                  <a:lumOff val="50000"/>
                </a:schemeClr>
              </a:buClr>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tx2">
                  <a:lumMod val="50000"/>
                  <a:lumOff val="50000"/>
                </a:schemeClr>
              </a:buClr>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lumMod val="40000"/>
                  <a:lumOff val="60000"/>
                </a:schemeClr>
              </a:buClr>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700" dirty="0" smtClean="0">
                <a:latin typeface="Marker Felt"/>
                <a:cs typeface="Marker Felt"/>
              </a:rPr>
              <a:t>Leslie Goodyear, discussant  </a:t>
            </a:r>
          </a:p>
          <a:p>
            <a:pPr algn="l"/>
            <a:r>
              <a:rPr lang="en-US" sz="1700" dirty="0" smtClean="0">
                <a:latin typeface="Marker Felt"/>
                <a:cs typeface="Marker Felt"/>
              </a:rPr>
              <a:t>EDC</a:t>
            </a:r>
          </a:p>
          <a:p>
            <a:pPr algn="l"/>
            <a:endParaRPr lang="en-US" sz="1700" dirty="0" smtClean="0">
              <a:latin typeface="Marker Felt"/>
              <a:cs typeface="Marker Felt"/>
            </a:endParaRPr>
          </a:p>
          <a:p>
            <a:pPr algn="l"/>
            <a:r>
              <a:rPr lang="en-US" sz="1700" dirty="0" err="1" smtClean="0">
                <a:latin typeface="Marker Felt"/>
                <a:cs typeface="Marker Felt"/>
              </a:rPr>
              <a:t>Marah</a:t>
            </a:r>
            <a:r>
              <a:rPr lang="en-US" sz="1700" dirty="0" smtClean="0">
                <a:latin typeface="Marker Felt"/>
                <a:cs typeface="Marker Felt"/>
              </a:rPr>
              <a:t> Moore, discussant</a:t>
            </a:r>
          </a:p>
          <a:p>
            <a:pPr algn="l"/>
            <a:r>
              <a:rPr lang="en-US" sz="1700" dirty="0" smtClean="0">
                <a:latin typeface="Marker Felt"/>
                <a:cs typeface="Marker Felt"/>
              </a:rPr>
              <a:t>I2i Institute</a:t>
            </a:r>
          </a:p>
          <a:p>
            <a:pPr algn="l"/>
            <a:endParaRPr lang="en-US" sz="1800" dirty="0" smtClean="0">
              <a:latin typeface="Marker Felt"/>
              <a:cs typeface="Marker Felt"/>
            </a:endParaRPr>
          </a:p>
          <a:p>
            <a:endParaRPr lang="en-US" dirty="0"/>
          </a:p>
        </p:txBody>
      </p:sp>
    </p:spTree>
    <p:extLst>
      <p:ext uri="{BB962C8B-B14F-4D97-AF65-F5344CB8AC3E}">
        <p14:creationId xmlns:p14="http://schemas.microsoft.com/office/powerpoint/2010/main" val="3039334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600200"/>
            <a:ext cx="9144000" cy="523220"/>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457200" algn="l"/>
              </a:tabLst>
            </a:pPr>
            <a:r>
              <a:rPr lang="en-US" sz="2800" dirty="0" smtClean="0">
                <a:ea typeface="ＭＳ Ｐゴシック"/>
                <a:cs typeface="ＭＳ Ｐゴシック"/>
              </a:rPr>
              <a:t>Placeholder ZOOM 1</a:t>
            </a:r>
            <a:endParaRPr lang="en-US" sz="2800" b="1" i="1" dirty="0" smtClean="0">
              <a:ea typeface="ＭＳ Ｐゴシック"/>
              <a:cs typeface="ＭＳ Ｐゴシック"/>
            </a:endParaRPr>
          </a:p>
        </p:txBody>
      </p:sp>
      <p:sp>
        <p:nvSpPr>
          <p:cNvPr id="6" name="TextBox 5"/>
          <p:cNvSpPr txBox="1"/>
          <p:nvPr/>
        </p:nvSpPr>
        <p:spPr>
          <a:xfrm>
            <a:off x="7988300" y="4800600"/>
            <a:ext cx="1003300" cy="1477328"/>
          </a:xfrm>
          <a:prstGeom prst="rect">
            <a:avLst/>
          </a:prstGeom>
          <a:noFill/>
        </p:spPr>
        <p:txBody>
          <a:bodyPr wrap="square" rtlCol="0">
            <a:spAutoFit/>
          </a:bodyPr>
          <a:lstStyle/>
          <a:p>
            <a:r>
              <a:rPr lang="en-US" sz="900" dirty="0" smtClean="0"/>
              <a:t>From </a:t>
            </a:r>
            <a:r>
              <a:rPr lang="en-US" sz="900" i="1" dirty="0" smtClean="0"/>
              <a:t>ZOOM</a:t>
            </a:r>
            <a:r>
              <a:rPr lang="en-US" sz="900" dirty="0" smtClean="0"/>
              <a:t> by </a:t>
            </a:r>
            <a:r>
              <a:rPr lang="en-US" sz="900" dirty="0" err="1" smtClean="0"/>
              <a:t>Istvan</a:t>
            </a:r>
            <a:r>
              <a:rPr lang="en-US" sz="900" dirty="0" smtClean="0"/>
              <a:t> </a:t>
            </a:r>
            <a:r>
              <a:rPr lang="en-US" sz="900" dirty="0" err="1" smtClean="0"/>
              <a:t>Banyai</a:t>
            </a:r>
            <a:r>
              <a:rPr lang="en-US" sz="900" dirty="0" smtClean="0"/>
              <a:t>, </a:t>
            </a:r>
            <a:br>
              <a:rPr lang="en-US" sz="900" dirty="0" smtClean="0"/>
            </a:br>
            <a:r>
              <a:rPr lang="en-US" sz="900" dirty="0" smtClean="0"/>
              <a:t>© 1995 by </a:t>
            </a:r>
            <a:r>
              <a:rPr lang="en-US" sz="900" dirty="0" err="1" smtClean="0"/>
              <a:t>Istvan</a:t>
            </a:r>
            <a:r>
              <a:rPr lang="en-US" sz="900" dirty="0" smtClean="0"/>
              <a:t> </a:t>
            </a:r>
            <a:r>
              <a:rPr lang="en-US" sz="900" dirty="0" err="1" smtClean="0"/>
              <a:t>Banyai</a:t>
            </a:r>
            <a:r>
              <a:rPr lang="en-US" sz="900" dirty="0" smtClean="0"/>
              <a:t>. Used by permission of Viking Penguin, a division of Penguin Group (USA) LLC.</a:t>
            </a:r>
            <a:endParaRPr lang="en-US" sz="900" dirty="0"/>
          </a:p>
        </p:txBody>
      </p:sp>
    </p:spTree>
    <p:extLst>
      <p:ext uri="{BB962C8B-B14F-4D97-AF65-F5344CB8AC3E}">
        <p14:creationId xmlns:p14="http://schemas.microsoft.com/office/powerpoint/2010/main" val="24408379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600200"/>
            <a:ext cx="9144000" cy="523220"/>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457200" algn="l"/>
              </a:tabLst>
            </a:pPr>
            <a:r>
              <a:rPr lang="en-US" sz="2800" dirty="0" smtClean="0">
                <a:ea typeface="ＭＳ Ｐゴシック"/>
                <a:cs typeface="ＭＳ Ｐゴシック"/>
              </a:rPr>
              <a:t>Placeholder ZOOM 2</a:t>
            </a:r>
            <a:endParaRPr lang="en-US" sz="2800" b="1" i="1" dirty="0" smtClean="0">
              <a:ea typeface="ＭＳ Ｐゴシック"/>
              <a:cs typeface="ＭＳ Ｐゴシック"/>
            </a:endParaRPr>
          </a:p>
        </p:txBody>
      </p:sp>
      <p:sp>
        <p:nvSpPr>
          <p:cNvPr id="4" name="TextBox 3"/>
          <p:cNvSpPr txBox="1"/>
          <p:nvPr/>
        </p:nvSpPr>
        <p:spPr>
          <a:xfrm>
            <a:off x="7988300" y="4800600"/>
            <a:ext cx="1003300" cy="1477328"/>
          </a:xfrm>
          <a:prstGeom prst="rect">
            <a:avLst/>
          </a:prstGeom>
          <a:noFill/>
        </p:spPr>
        <p:txBody>
          <a:bodyPr wrap="square" rtlCol="0">
            <a:spAutoFit/>
          </a:bodyPr>
          <a:lstStyle/>
          <a:p>
            <a:r>
              <a:rPr lang="en-US" sz="900" dirty="0" smtClean="0"/>
              <a:t>From </a:t>
            </a:r>
            <a:r>
              <a:rPr lang="en-US" sz="900" i="1" dirty="0" smtClean="0"/>
              <a:t>ZOOM</a:t>
            </a:r>
            <a:r>
              <a:rPr lang="en-US" sz="900" dirty="0" smtClean="0"/>
              <a:t> by </a:t>
            </a:r>
            <a:r>
              <a:rPr lang="en-US" sz="900" dirty="0" err="1" smtClean="0"/>
              <a:t>Istvan</a:t>
            </a:r>
            <a:r>
              <a:rPr lang="en-US" sz="900" dirty="0" smtClean="0"/>
              <a:t> </a:t>
            </a:r>
            <a:r>
              <a:rPr lang="en-US" sz="900" dirty="0" err="1" smtClean="0"/>
              <a:t>Banyai</a:t>
            </a:r>
            <a:r>
              <a:rPr lang="en-US" sz="900" dirty="0" smtClean="0"/>
              <a:t>, </a:t>
            </a:r>
            <a:br>
              <a:rPr lang="en-US" sz="900" dirty="0" smtClean="0"/>
            </a:br>
            <a:r>
              <a:rPr lang="en-US" sz="900" dirty="0" smtClean="0"/>
              <a:t>© 1995 by </a:t>
            </a:r>
            <a:r>
              <a:rPr lang="en-US" sz="900" dirty="0" err="1" smtClean="0"/>
              <a:t>Istvan</a:t>
            </a:r>
            <a:r>
              <a:rPr lang="en-US" sz="900" dirty="0" smtClean="0"/>
              <a:t> </a:t>
            </a:r>
            <a:r>
              <a:rPr lang="en-US" sz="900" dirty="0" err="1" smtClean="0"/>
              <a:t>Banyai</a:t>
            </a:r>
            <a:r>
              <a:rPr lang="en-US" sz="900" dirty="0" smtClean="0"/>
              <a:t>. Used by permission of Viking Penguin, a division of Penguin Group (USA) LLC.</a:t>
            </a:r>
            <a:endParaRPr lang="en-US" sz="900" dirty="0"/>
          </a:p>
        </p:txBody>
      </p:sp>
    </p:spTree>
    <p:extLst>
      <p:ext uri="{BB962C8B-B14F-4D97-AF65-F5344CB8AC3E}">
        <p14:creationId xmlns:p14="http://schemas.microsoft.com/office/powerpoint/2010/main" val="23021760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600200"/>
            <a:ext cx="9144000" cy="523220"/>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457200" algn="l"/>
              </a:tabLst>
            </a:pPr>
            <a:r>
              <a:rPr lang="en-US" sz="2800" dirty="0" smtClean="0">
                <a:ea typeface="ＭＳ Ｐゴシック"/>
                <a:cs typeface="ＭＳ Ｐゴシック"/>
              </a:rPr>
              <a:t>Placeholder ZOOM 3</a:t>
            </a:r>
            <a:endParaRPr lang="en-US" sz="2800" b="1" i="1" dirty="0" smtClean="0">
              <a:ea typeface="ＭＳ Ｐゴシック"/>
              <a:cs typeface="ＭＳ Ｐゴシック"/>
            </a:endParaRPr>
          </a:p>
        </p:txBody>
      </p:sp>
      <p:sp>
        <p:nvSpPr>
          <p:cNvPr id="4" name="TextBox 3"/>
          <p:cNvSpPr txBox="1"/>
          <p:nvPr/>
        </p:nvSpPr>
        <p:spPr>
          <a:xfrm>
            <a:off x="7988300" y="4800600"/>
            <a:ext cx="1003300" cy="1477328"/>
          </a:xfrm>
          <a:prstGeom prst="rect">
            <a:avLst/>
          </a:prstGeom>
          <a:noFill/>
        </p:spPr>
        <p:txBody>
          <a:bodyPr wrap="square" rtlCol="0">
            <a:spAutoFit/>
          </a:bodyPr>
          <a:lstStyle/>
          <a:p>
            <a:r>
              <a:rPr lang="en-US" sz="900" dirty="0" smtClean="0"/>
              <a:t>From </a:t>
            </a:r>
            <a:r>
              <a:rPr lang="en-US" sz="900" i="1" dirty="0" smtClean="0"/>
              <a:t>ZOOM</a:t>
            </a:r>
            <a:r>
              <a:rPr lang="en-US" sz="900" dirty="0" smtClean="0"/>
              <a:t> by </a:t>
            </a:r>
            <a:r>
              <a:rPr lang="en-US" sz="900" dirty="0" err="1" smtClean="0"/>
              <a:t>Istvan</a:t>
            </a:r>
            <a:r>
              <a:rPr lang="en-US" sz="900" dirty="0" smtClean="0"/>
              <a:t> </a:t>
            </a:r>
            <a:r>
              <a:rPr lang="en-US" sz="900" dirty="0" err="1" smtClean="0"/>
              <a:t>Banyai</a:t>
            </a:r>
            <a:r>
              <a:rPr lang="en-US" sz="900" dirty="0" smtClean="0"/>
              <a:t>, </a:t>
            </a:r>
            <a:br>
              <a:rPr lang="en-US" sz="900" dirty="0" smtClean="0"/>
            </a:br>
            <a:r>
              <a:rPr lang="en-US" sz="900" dirty="0" smtClean="0"/>
              <a:t>© 1995 by </a:t>
            </a:r>
            <a:r>
              <a:rPr lang="en-US" sz="900" dirty="0" err="1" smtClean="0"/>
              <a:t>Istvan</a:t>
            </a:r>
            <a:r>
              <a:rPr lang="en-US" sz="900" dirty="0" smtClean="0"/>
              <a:t> </a:t>
            </a:r>
            <a:r>
              <a:rPr lang="en-US" sz="900" dirty="0" err="1" smtClean="0"/>
              <a:t>Banyai</a:t>
            </a:r>
            <a:r>
              <a:rPr lang="en-US" sz="900" dirty="0" smtClean="0"/>
              <a:t>. Used by permission of Viking Penguin, a division of Penguin Group (USA) LLC.</a:t>
            </a:r>
            <a:endParaRPr lang="en-US" sz="900" dirty="0"/>
          </a:p>
        </p:txBody>
      </p:sp>
    </p:spTree>
    <p:extLst>
      <p:ext uri="{BB962C8B-B14F-4D97-AF65-F5344CB8AC3E}">
        <p14:creationId xmlns:p14="http://schemas.microsoft.com/office/powerpoint/2010/main" val="31407284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600200"/>
            <a:ext cx="9144000" cy="523220"/>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457200" algn="l"/>
              </a:tabLst>
            </a:pPr>
            <a:r>
              <a:rPr lang="en-US" sz="2800" dirty="0" smtClean="0">
                <a:ea typeface="ＭＳ Ｐゴシック"/>
                <a:cs typeface="ＭＳ Ｐゴシック"/>
              </a:rPr>
              <a:t>Placeholder ZOOM 4</a:t>
            </a:r>
            <a:endParaRPr lang="en-US" sz="2800" b="1" i="1" dirty="0" smtClean="0">
              <a:ea typeface="ＭＳ Ｐゴシック"/>
              <a:cs typeface="ＭＳ Ｐゴシック"/>
            </a:endParaRPr>
          </a:p>
        </p:txBody>
      </p:sp>
      <p:sp>
        <p:nvSpPr>
          <p:cNvPr id="4" name="TextBox 3"/>
          <p:cNvSpPr txBox="1"/>
          <p:nvPr/>
        </p:nvSpPr>
        <p:spPr>
          <a:xfrm>
            <a:off x="7988300" y="4800600"/>
            <a:ext cx="1003300" cy="1477328"/>
          </a:xfrm>
          <a:prstGeom prst="rect">
            <a:avLst/>
          </a:prstGeom>
          <a:noFill/>
        </p:spPr>
        <p:txBody>
          <a:bodyPr wrap="square" rtlCol="0">
            <a:spAutoFit/>
          </a:bodyPr>
          <a:lstStyle/>
          <a:p>
            <a:r>
              <a:rPr lang="en-US" sz="900" dirty="0" smtClean="0"/>
              <a:t>From </a:t>
            </a:r>
            <a:r>
              <a:rPr lang="en-US" sz="900" i="1" dirty="0" smtClean="0"/>
              <a:t>ZOOM</a:t>
            </a:r>
            <a:r>
              <a:rPr lang="en-US" sz="900" dirty="0" smtClean="0"/>
              <a:t> by </a:t>
            </a:r>
            <a:r>
              <a:rPr lang="en-US" sz="900" dirty="0" err="1" smtClean="0"/>
              <a:t>Istvan</a:t>
            </a:r>
            <a:r>
              <a:rPr lang="en-US" sz="900" dirty="0" smtClean="0"/>
              <a:t> </a:t>
            </a:r>
            <a:r>
              <a:rPr lang="en-US" sz="900" dirty="0" err="1" smtClean="0"/>
              <a:t>Banyai</a:t>
            </a:r>
            <a:r>
              <a:rPr lang="en-US" sz="900" dirty="0" smtClean="0"/>
              <a:t>, </a:t>
            </a:r>
            <a:br>
              <a:rPr lang="en-US" sz="900" dirty="0" smtClean="0"/>
            </a:br>
            <a:r>
              <a:rPr lang="en-US" sz="900" dirty="0" smtClean="0"/>
              <a:t>© 1995 by </a:t>
            </a:r>
            <a:r>
              <a:rPr lang="en-US" sz="900" dirty="0" err="1" smtClean="0"/>
              <a:t>Istvan</a:t>
            </a:r>
            <a:r>
              <a:rPr lang="en-US" sz="900" dirty="0" smtClean="0"/>
              <a:t> </a:t>
            </a:r>
            <a:r>
              <a:rPr lang="en-US" sz="900" dirty="0" err="1" smtClean="0"/>
              <a:t>Banyai</a:t>
            </a:r>
            <a:r>
              <a:rPr lang="en-US" sz="900" dirty="0" smtClean="0"/>
              <a:t>. Used by permission of Viking Penguin, a division of Penguin Group (USA) LLC.</a:t>
            </a:r>
            <a:endParaRPr lang="en-US" sz="900" dirty="0"/>
          </a:p>
        </p:txBody>
      </p:sp>
    </p:spTree>
    <p:extLst>
      <p:ext uri="{BB962C8B-B14F-4D97-AF65-F5344CB8AC3E}">
        <p14:creationId xmlns:p14="http://schemas.microsoft.com/office/powerpoint/2010/main" val="35442988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600200"/>
            <a:ext cx="9144000" cy="523220"/>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457200" algn="l"/>
              </a:tabLst>
            </a:pPr>
            <a:r>
              <a:rPr lang="en-US" sz="2800" dirty="0" smtClean="0">
                <a:ea typeface="ＭＳ Ｐゴシック"/>
                <a:cs typeface="ＭＳ Ｐゴシック"/>
              </a:rPr>
              <a:t>Placeholder ZOOM 5</a:t>
            </a:r>
            <a:endParaRPr lang="en-US" sz="2800" b="1" i="1" dirty="0" smtClean="0">
              <a:ea typeface="ＭＳ Ｐゴシック"/>
              <a:cs typeface="ＭＳ Ｐゴシック"/>
            </a:endParaRPr>
          </a:p>
        </p:txBody>
      </p:sp>
      <p:sp>
        <p:nvSpPr>
          <p:cNvPr id="4" name="TextBox 3"/>
          <p:cNvSpPr txBox="1"/>
          <p:nvPr/>
        </p:nvSpPr>
        <p:spPr>
          <a:xfrm>
            <a:off x="7988300" y="4800600"/>
            <a:ext cx="1003300" cy="1477328"/>
          </a:xfrm>
          <a:prstGeom prst="rect">
            <a:avLst/>
          </a:prstGeom>
          <a:noFill/>
        </p:spPr>
        <p:txBody>
          <a:bodyPr wrap="square" rtlCol="0">
            <a:spAutoFit/>
          </a:bodyPr>
          <a:lstStyle/>
          <a:p>
            <a:r>
              <a:rPr lang="en-US" sz="900" dirty="0" smtClean="0"/>
              <a:t>From </a:t>
            </a:r>
            <a:r>
              <a:rPr lang="en-US" sz="900" i="1" dirty="0" smtClean="0"/>
              <a:t>ZOOM</a:t>
            </a:r>
            <a:r>
              <a:rPr lang="en-US" sz="900" dirty="0" smtClean="0"/>
              <a:t> by </a:t>
            </a:r>
            <a:r>
              <a:rPr lang="en-US" sz="900" dirty="0" err="1" smtClean="0"/>
              <a:t>Istvan</a:t>
            </a:r>
            <a:r>
              <a:rPr lang="en-US" sz="900" dirty="0" smtClean="0"/>
              <a:t> </a:t>
            </a:r>
            <a:r>
              <a:rPr lang="en-US" sz="900" dirty="0" err="1" smtClean="0"/>
              <a:t>Banyai</a:t>
            </a:r>
            <a:r>
              <a:rPr lang="en-US" sz="900" dirty="0" smtClean="0"/>
              <a:t>, </a:t>
            </a:r>
            <a:br>
              <a:rPr lang="en-US" sz="900" dirty="0" smtClean="0"/>
            </a:br>
            <a:r>
              <a:rPr lang="en-US" sz="900" dirty="0" smtClean="0"/>
              <a:t>© 1995 by </a:t>
            </a:r>
            <a:r>
              <a:rPr lang="en-US" sz="900" dirty="0" err="1" smtClean="0"/>
              <a:t>Istvan</a:t>
            </a:r>
            <a:r>
              <a:rPr lang="en-US" sz="900" dirty="0" smtClean="0"/>
              <a:t> </a:t>
            </a:r>
            <a:r>
              <a:rPr lang="en-US" sz="900" dirty="0" err="1" smtClean="0"/>
              <a:t>Banyai</a:t>
            </a:r>
            <a:r>
              <a:rPr lang="en-US" sz="900" dirty="0" smtClean="0"/>
              <a:t>. Used by permission of Viking Penguin, a division of Penguin Group (USA) LLC.</a:t>
            </a:r>
            <a:endParaRPr lang="en-US" sz="900" dirty="0"/>
          </a:p>
        </p:txBody>
      </p:sp>
    </p:spTree>
    <p:extLst>
      <p:ext uri="{BB962C8B-B14F-4D97-AF65-F5344CB8AC3E}">
        <p14:creationId xmlns:p14="http://schemas.microsoft.com/office/powerpoint/2010/main" val="5386414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1600200"/>
            <a:ext cx="9144000" cy="523220"/>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457200" algn="l"/>
              </a:tabLst>
            </a:pPr>
            <a:r>
              <a:rPr lang="en-US" sz="2800" dirty="0" smtClean="0">
                <a:ea typeface="ＭＳ Ｐゴシック"/>
                <a:cs typeface="ＭＳ Ｐゴシック"/>
              </a:rPr>
              <a:t>Placeholder ZOOM 6</a:t>
            </a:r>
            <a:endParaRPr lang="en-US" sz="2800" b="1" i="1" dirty="0" smtClean="0">
              <a:ea typeface="ＭＳ Ｐゴシック"/>
              <a:cs typeface="ＭＳ Ｐゴシック"/>
            </a:endParaRPr>
          </a:p>
        </p:txBody>
      </p:sp>
      <p:sp>
        <p:nvSpPr>
          <p:cNvPr id="4" name="TextBox 3"/>
          <p:cNvSpPr txBox="1"/>
          <p:nvPr/>
        </p:nvSpPr>
        <p:spPr>
          <a:xfrm>
            <a:off x="7988300" y="4800600"/>
            <a:ext cx="1003300" cy="1477328"/>
          </a:xfrm>
          <a:prstGeom prst="rect">
            <a:avLst/>
          </a:prstGeom>
          <a:noFill/>
        </p:spPr>
        <p:txBody>
          <a:bodyPr wrap="square" rtlCol="0">
            <a:spAutoFit/>
          </a:bodyPr>
          <a:lstStyle/>
          <a:p>
            <a:r>
              <a:rPr lang="en-US" sz="900" dirty="0" smtClean="0"/>
              <a:t>From </a:t>
            </a:r>
            <a:r>
              <a:rPr lang="en-US" sz="900" i="1" dirty="0" smtClean="0"/>
              <a:t>ZOOM</a:t>
            </a:r>
            <a:r>
              <a:rPr lang="en-US" sz="900" dirty="0" smtClean="0"/>
              <a:t> by </a:t>
            </a:r>
            <a:r>
              <a:rPr lang="en-US" sz="900" dirty="0" err="1" smtClean="0"/>
              <a:t>Istvan</a:t>
            </a:r>
            <a:r>
              <a:rPr lang="en-US" sz="900" dirty="0" smtClean="0"/>
              <a:t> </a:t>
            </a:r>
            <a:r>
              <a:rPr lang="en-US" sz="900" dirty="0" err="1" smtClean="0"/>
              <a:t>Banyai</a:t>
            </a:r>
            <a:r>
              <a:rPr lang="en-US" sz="900" dirty="0" smtClean="0"/>
              <a:t>, </a:t>
            </a:r>
            <a:br>
              <a:rPr lang="en-US" sz="900" dirty="0" smtClean="0"/>
            </a:br>
            <a:r>
              <a:rPr lang="en-US" sz="900" dirty="0" smtClean="0"/>
              <a:t>© 1995 by </a:t>
            </a:r>
            <a:r>
              <a:rPr lang="en-US" sz="900" dirty="0" err="1" smtClean="0"/>
              <a:t>Istvan</a:t>
            </a:r>
            <a:r>
              <a:rPr lang="en-US" sz="900" dirty="0" smtClean="0"/>
              <a:t> </a:t>
            </a:r>
            <a:r>
              <a:rPr lang="en-US" sz="900" dirty="0" err="1" smtClean="0"/>
              <a:t>Banyai</a:t>
            </a:r>
            <a:r>
              <a:rPr lang="en-US" sz="900" dirty="0" smtClean="0"/>
              <a:t>. Used by permission of Viking Penguin, a division of Penguin Group (USA) LLC.</a:t>
            </a:r>
            <a:endParaRPr lang="en-US" sz="900" dirty="0"/>
          </a:p>
        </p:txBody>
      </p:sp>
    </p:spTree>
    <p:extLst>
      <p:ext uri="{BB962C8B-B14F-4D97-AF65-F5344CB8AC3E}">
        <p14:creationId xmlns:p14="http://schemas.microsoft.com/office/powerpoint/2010/main" val="23413696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512512" y="938480"/>
            <a:ext cx="3124200" cy="707886"/>
          </a:xfrm>
          <a:prstGeom prst="rect">
            <a:avLst/>
          </a:prstGeom>
          <a:noFill/>
          <a:ln w="9525">
            <a:noFill/>
            <a:miter lim="800000"/>
            <a:headEnd/>
            <a:tailEnd/>
          </a:ln>
        </p:spPr>
        <p:txBody>
          <a:bodyPr wrap="square">
            <a:spAutoFit/>
          </a:bodyPr>
          <a:lstStyle/>
          <a:p>
            <a:pPr algn="r"/>
            <a:r>
              <a:rPr lang="en-US" sz="4000" dirty="0" smtClean="0">
                <a:solidFill>
                  <a:srgbClr val="660066"/>
                </a:solidFill>
                <a:latin typeface="Marker Felt"/>
                <a:cs typeface="Marker Felt"/>
              </a:rPr>
              <a:t>Key Message</a:t>
            </a:r>
            <a:endParaRPr lang="en-US" sz="4000" dirty="0">
              <a:solidFill>
                <a:srgbClr val="660066"/>
              </a:solidFill>
              <a:latin typeface="Marker Felt"/>
              <a:cs typeface="Marker Felt"/>
            </a:endParaRPr>
          </a:p>
        </p:txBody>
      </p:sp>
      <p:sp>
        <p:nvSpPr>
          <p:cNvPr id="22530" name="TextBox 3"/>
          <p:cNvSpPr txBox="1">
            <a:spLocks noChangeArrowheads="1"/>
          </p:cNvSpPr>
          <p:nvPr/>
        </p:nvSpPr>
        <p:spPr bwMode="auto">
          <a:xfrm>
            <a:off x="3979612" y="989280"/>
            <a:ext cx="4935788" cy="1754327"/>
          </a:xfrm>
          <a:prstGeom prst="rect">
            <a:avLst/>
          </a:prstGeom>
          <a:noFill/>
          <a:ln w="9525">
            <a:noFill/>
            <a:miter lim="800000"/>
            <a:headEnd/>
            <a:tailEnd/>
          </a:ln>
        </p:spPr>
        <p:txBody>
          <a:bodyPr wrap="square">
            <a:spAutoFit/>
          </a:bodyPr>
          <a:lstStyle/>
          <a:p>
            <a:pPr marL="177800">
              <a:spcBef>
                <a:spcPts val="0"/>
              </a:spcBef>
              <a:spcAft>
                <a:spcPts val="1200"/>
              </a:spcAft>
              <a:buClr>
                <a:srgbClr val="660066"/>
              </a:buClr>
              <a:tabLst>
                <a:tab pos="177800" algn="l"/>
              </a:tabLst>
            </a:pPr>
            <a:r>
              <a:rPr lang="en-US" sz="3600" dirty="0" smtClean="0">
                <a:solidFill>
                  <a:schemeClr val="bg1">
                    <a:lumMod val="50000"/>
                  </a:schemeClr>
                </a:solidFill>
                <a:latin typeface="Marker Felt"/>
                <a:ea typeface="ＭＳ Ｐゴシック"/>
                <a:cs typeface="Marker Felt"/>
              </a:rPr>
              <a:t>Value Created through Communities of Practice: </a:t>
            </a:r>
          </a:p>
        </p:txBody>
      </p:sp>
      <p:cxnSp>
        <p:nvCxnSpPr>
          <p:cNvPr id="3" name="Straight Connector 2"/>
          <p:cNvCxnSpPr/>
          <p:nvPr/>
        </p:nvCxnSpPr>
        <p:spPr>
          <a:xfrm>
            <a:off x="3865312" y="1111206"/>
            <a:ext cx="0" cy="5746794"/>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TextBox 3"/>
          <p:cNvSpPr txBox="1">
            <a:spLocks noChangeArrowheads="1"/>
          </p:cNvSpPr>
          <p:nvPr/>
        </p:nvSpPr>
        <p:spPr bwMode="auto">
          <a:xfrm>
            <a:off x="3865312" y="3089318"/>
            <a:ext cx="4935788" cy="1200329"/>
          </a:xfrm>
          <a:prstGeom prst="rect">
            <a:avLst/>
          </a:prstGeom>
          <a:noFill/>
          <a:ln w="9525">
            <a:noFill/>
            <a:miter lim="800000"/>
            <a:headEnd/>
            <a:tailEnd/>
          </a:ln>
        </p:spPr>
        <p:txBody>
          <a:bodyPr wrap="square">
            <a:spAutoFit/>
          </a:bodyPr>
          <a:lstStyle/>
          <a:p>
            <a:pPr marL="177800">
              <a:spcBef>
                <a:spcPts val="0"/>
              </a:spcBef>
              <a:spcAft>
                <a:spcPts val="1200"/>
              </a:spcAft>
              <a:buClr>
                <a:srgbClr val="660066"/>
              </a:buClr>
              <a:tabLst>
                <a:tab pos="177800" algn="l"/>
              </a:tabLst>
            </a:pPr>
            <a:r>
              <a:rPr lang="en-US" sz="3600" dirty="0" smtClean="0">
                <a:solidFill>
                  <a:srgbClr val="660066"/>
                </a:solidFill>
                <a:latin typeface="Marker Felt"/>
                <a:ea typeface="ＭＳ Ｐゴシック"/>
                <a:cs typeface="Marker Felt"/>
              </a:rPr>
              <a:t>From Immediate Value to Reframing Value</a:t>
            </a:r>
            <a:endParaRPr lang="en-US" sz="2800" dirty="0" smtClean="0">
              <a:ea typeface="ＭＳ Ｐゴシック"/>
              <a:cs typeface="ＭＳ Ｐゴシック"/>
            </a:endParaRPr>
          </a:p>
        </p:txBody>
      </p:sp>
    </p:spTree>
    <p:extLst>
      <p:ext uri="{BB962C8B-B14F-4D97-AF65-F5344CB8AC3E}">
        <p14:creationId xmlns:p14="http://schemas.microsoft.com/office/powerpoint/2010/main" val="3961249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2667000"/>
          </a:xfrm>
        </p:spPr>
        <p:txBody>
          <a:bodyPr>
            <a:normAutofit/>
          </a:bodyPr>
          <a:lstStyle/>
          <a:p>
            <a:r>
              <a:rPr lang="en-US" dirty="0" smtClean="0"/>
              <a:t>	</a:t>
            </a:r>
            <a:r>
              <a:rPr lang="en-US" sz="3600" dirty="0" smtClean="0">
                <a:latin typeface="Bookman Old Style" pitchFamily="18" charset="0"/>
              </a:rPr>
              <a:t>Reframing Culturally Responsive Evaluation From </a:t>
            </a:r>
            <a:br>
              <a:rPr lang="en-US" sz="3600" dirty="0" smtClean="0">
                <a:latin typeface="Bookman Old Style" pitchFamily="18" charset="0"/>
              </a:rPr>
            </a:br>
            <a:r>
              <a:rPr lang="en-US" sz="3600" dirty="0" smtClean="0">
                <a:latin typeface="Bookman Old Style" pitchFamily="18" charset="0"/>
              </a:rPr>
              <a:t>a Systems Perspective</a:t>
            </a:r>
            <a:endParaRPr lang="en-US" sz="3600" dirty="0">
              <a:latin typeface="Bookman Old Style" pitchFamily="18" charset="0"/>
            </a:endParaRPr>
          </a:p>
        </p:txBody>
      </p:sp>
      <p:sp>
        <p:nvSpPr>
          <p:cNvPr id="3" name="Subtitle 2"/>
          <p:cNvSpPr>
            <a:spLocks noGrp="1"/>
          </p:cNvSpPr>
          <p:nvPr>
            <p:ph type="subTitle" idx="1"/>
          </p:nvPr>
        </p:nvSpPr>
        <p:spPr>
          <a:xfrm>
            <a:off x="457200" y="3124200"/>
            <a:ext cx="8305800" cy="3276600"/>
          </a:xfrm>
        </p:spPr>
        <p:txBody>
          <a:bodyPr>
            <a:normAutofit/>
          </a:bodyPr>
          <a:lstStyle/>
          <a:p>
            <a:endParaRPr lang="en-US" dirty="0" smtClean="0"/>
          </a:p>
          <a:p>
            <a:r>
              <a:rPr lang="en-US" dirty="0" smtClean="0">
                <a:solidFill>
                  <a:schemeClr val="tx2">
                    <a:lumMod val="75000"/>
                  </a:schemeClr>
                </a:solidFill>
                <a:latin typeface="Bookman Old Style" pitchFamily="18" charset="0"/>
              </a:rPr>
              <a:t>Veronica G. Thomas, Ph.D.</a:t>
            </a:r>
          </a:p>
          <a:p>
            <a:r>
              <a:rPr lang="en-US" dirty="0" smtClean="0">
                <a:solidFill>
                  <a:schemeClr val="tx2">
                    <a:lumMod val="75000"/>
                  </a:schemeClr>
                </a:solidFill>
                <a:latin typeface="Bookman Old Style" pitchFamily="18" charset="0"/>
              </a:rPr>
              <a:t>Howard University</a:t>
            </a:r>
          </a:p>
          <a:p>
            <a:endParaRPr lang="en-US" dirty="0" smtClean="0">
              <a:solidFill>
                <a:schemeClr val="tx2">
                  <a:lumMod val="75000"/>
                </a:schemeClr>
              </a:solidFill>
              <a:latin typeface="Bookman Old Style" pitchFamily="18" charset="0"/>
            </a:endParaRPr>
          </a:p>
          <a:p>
            <a:endParaRPr lang="en-US" b="1" dirty="0" smtClean="0">
              <a:solidFill>
                <a:schemeClr val="tx2">
                  <a:lumMod val="75000"/>
                </a:schemeClr>
              </a:solidFill>
              <a:latin typeface="Bookman Old Style" pitchFamily="18" charset="0"/>
            </a:endParaRPr>
          </a:p>
          <a:p>
            <a:pPr algn="l"/>
            <a:r>
              <a:rPr lang="en-US" sz="1200" b="1" dirty="0" smtClean="0">
                <a:solidFill>
                  <a:schemeClr val="tx2">
                    <a:lumMod val="75000"/>
                  </a:schemeClr>
                </a:solidFill>
                <a:latin typeface="Bookman Old Style" pitchFamily="18" charset="0"/>
              </a:rPr>
              <a:t>Panel presentation at the Annual Meeting of the American Evaluation Association, Washington, DC, October 16, 2013.</a:t>
            </a:r>
          </a:p>
          <a:p>
            <a:endParaRPr lang="en-US" b="1" dirty="0">
              <a:solidFill>
                <a:schemeClr val="tx2">
                  <a:lumMod val="75000"/>
                </a:schemeClr>
              </a:solidFill>
              <a:latin typeface="Bookman Old Style" pitchFamily="18" charset="0"/>
            </a:endParaRPr>
          </a:p>
        </p:txBody>
      </p:sp>
      <p:pic>
        <p:nvPicPr>
          <p:cNvPr id="8" name="Picture 7" descr="clock2"/>
          <p:cNvPicPr/>
          <p:nvPr/>
        </p:nvPicPr>
        <p:blipFill>
          <a:blip r:embed="rId2">
            <a:extLst>
              <a:ext uri="{28A0092B-C50C-407E-A947-70E740481C1C}">
                <a14:useLocalDpi xmlns:a14="http://schemas.microsoft.com/office/drawing/2010/main" val="0"/>
              </a:ext>
            </a:extLst>
          </a:blip>
          <a:srcRect/>
          <a:stretch>
            <a:fillRect/>
          </a:stretch>
        </p:blipFill>
        <p:spPr bwMode="auto">
          <a:xfrm>
            <a:off x="8001000" y="6096000"/>
            <a:ext cx="759124" cy="647700"/>
          </a:xfrm>
          <a:prstGeom prst="rect">
            <a:avLst/>
          </a:prstGeom>
          <a:noFill/>
          <a:extLst/>
        </p:spPr>
      </p:pic>
    </p:spTree>
    <p:extLst>
      <p:ext uri="{BB962C8B-B14F-4D97-AF65-F5344CB8AC3E}">
        <p14:creationId xmlns:p14="http://schemas.microsoft.com/office/powerpoint/2010/main" val="604699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shake photo: the Pact handshake.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p:spPr>
      </p:pic>
      <p:sp>
        <p:nvSpPr>
          <p:cNvPr id="4" name="Rectangle 3"/>
          <p:cNvSpPr/>
          <p:nvPr/>
        </p:nvSpPr>
        <p:spPr>
          <a:xfrm>
            <a:off x="2286000" y="228600"/>
            <a:ext cx="6553200" cy="646331"/>
          </a:xfrm>
          <a:prstGeom prst="rect">
            <a:avLst/>
          </a:prstGeom>
        </p:spPr>
        <p:txBody>
          <a:bodyPr wrap="square">
            <a:spAutoFit/>
          </a:bodyPr>
          <a:lstStyle/>
          <a:p>
            <a:pPr algn="ctr"/>
            <a:r>
              <a:rPr lang="en-US" b="1" dirty="0" smtClean="0">
                <a:solidFill>
                  <a:schemeClr val="tx1"/>
                </a:solidFill>
                <a:latin typeface="Bookman Old Style" pitchFamily="18" charset="0"/>
              </a:rPr>
              <a:t>Culturally Responsive Evaluation Meets Systems-Thinking Through ECLIPS</a:t>
            </a:r>
            <a:endParaRPr lang="en-US" b="1" dirty="0">
              <a:solidFill>
                <a:schemeClr val="tx1"/>
              </a:solidFill>
              <a:latin typeface="Bookman Old Style" pitchFamily="18" charset="0"/>
            </a:endParaRPr>
          </a:p>
        </p:txBody>
      </p:sp>
    </p:spTree>
    <p:extLst>
      <p:ext uri="{BB962C8B-B14F-4D97-AF65-F5344CB8AC3E}">
        <p14:creationId xmlns:p14="http://schemas.microsoft.com/office/powerpoint/2010/main" val="7070510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endParaRPr lang="en-US" dirty="0" smtClean="0"/>
          </a:p>
          <a:p>
            <a:endParaRPr lang="en-US" dirty="0"/>
          </a:p>
          <a:p>
            <a:endParaRPr lang="en-US" dirty="0" smtClean="0"/>
          </a:p>
        </p:txBody>
      </p:sp>
      <p:sp>
        <p:nvSpPr>
          <p:cNvPr id="6" name="Content Placeholder 5"/>
          <p:cNvSpPr>
            <a:spLocks noGrp="1"/>
          </p:cNvSpPr>
          <p:nvPr>
            <p:ph sz="half" idx="2"/>
          </p:nvPr>
        </p:nvSpPr>
        <p:spPr/>
        <p:txBody>
          <a:bodyPr>
            <a:normAutofit lnSpcReduction="10000"/>
          </a:bodyPr>
          <a:lstStyle/>
          <a:p>
            <a:endParaRPr lang="en-US" dirty="0" smtClean="0"/>
          </a:p>
          <a:p>
            <a:r>
              <a:rPr lang="en-US" dirty="0" smtClean="0"/>
              <a:t>Educator/trainer</a:t>
            </a:r>
          </a:p>
          <a:p>
            <a:pPr marL="0" indent="0">
              <a:buNone/>
            </a:pPr>
            <a:endParaRPr lang="en-US" dirty="0" smtClean="0"/>
          </a:p>
          <a:p>
            <a:r>
              <a:rPr lang="en-US" dirty="0" smtClean="0"/>
              <a:t>Culturally responsive evaluator </a:t>
            </a:r>
          </a:p>
          <a:p>
            <a:endParaRPr lang="en-US" dirty="0" smtClean="0"/>
          </a:p>
          <a:p>
            <a:r>
              <a:rPr lang="en-US" dirty="0" smtClean="0"/>
              <a:t>Change agent (social justice stance)</a:t>
            </a:r>
          </a:p>
          <a:p>
            <a:endParaRPr lang="en-US" dirty="0" smtClean="0"/>
          </a:p>
          <a:p>
            <a:endParaRPr lang="en-US" dirty="0"/>
          </a:p>
        </p:txBody>
      </p:sp>
      <p:pic>
        <p:nvPicPr>
          <p:cNvPr id="4" name="Picture 3" descr="http://www.myrkothum.com/wp-content/uploads/2012/10/Who-Am-I.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ln>
            <a:noFill/>
          </a:ln>
        </p:spPr>
      </p:pic>
    </p:spTree>
    <p:extLst>
      <p:ext uri="{BB962C8B-B14F-4D97-AF65-F5344CB8AC3E}">
        <p14:creationId xmlns:p14="http://schemas.microsoft.com/office/powerpoint/2010/main" val="6912940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295" y="998389"/>
            <a:ext cx="9144000" cy="1938992"/>
          </a:xfrm>
          <a:prstGeom prst="rect">
            <a:avLst/>
          </a:prstGeom>
          <a:noFill/>
          <a:ln w="9525">
            <a:noFill/>
            <a:miter lim="800000"/>
            <a:headEnd/>
            <a:tailEnd/>
          </a:ln>
        </p:spPr>
        <p:txBody>
          <a:bodyPr wrap="square">
            <a:spAutoFit/>
          </a:bodyPr>
          <a:lstStyle/>
          <a:p>
            <a:pPr algn="ctr"/>
            <a:r>
              <a:rPr lang="en-US" sz="4000" dirty="0" smtClean="0">
                <a:solidFill>
                  <a:srgbClr val="660066"/>
                </a:solidFill>
                <a:effectLst>
                  <a:outerShdw blurRad="50800" dist="38100" dir="2700000" algn="tl" rotWithShape="0">
                    <a:prstClr val="black">
                      <a:alpha val="40000"/>
                    </a:prstClr>
                  </a:outerShdw>
                </a:effectLst>
                <a:latin typeface="Marker Felt"/>
                <a:cs typeface="Marker Felt"/>
              </a:rPr>
              <a:t>Reframing a </a:t>
            </a:r>
            <a:br>
              <a:rPr lang="en-US" sz="4000" dirty="0" smtClean="0">
                <a:solidFill>
                  <a:srgbClr val="660066"/>
                </a:solidFill>
                <a:effectLst>
                  <a:outerShdw blurRad="50800" dist="38100" dir="2700000" algn="tl" rotWithShape="0">
                    <a:prstClr val="black">
                      <a:alpha val="40000"/>
                    </a:prstClr>
                  </a:outerShdw>
                </a:effectLst>
                <a:latin typeface="Marker Felt"/>
                <a:cs typeface="Marker Felt"/>
              </a:rPr>
            </a:br>
            <a:r>
              <a:rPr lang="en-US" sz="4000" dirty="0" smtClean="0">
                <a:solidFill>
                  <a:srgbClr val="660066"/>
                </a:solidFill>
                <a:effectLst>
                  <a:outerShdw blurRad="50800" dist="38100" dir="2700000" algn="tl" rotWithShape="0">
                    <a:prstClr val="black">
                      <a:alpha val="40000"/>
                    </a:prstClr>
                  </a:outerShdw>
                </a:effectLst>
                <a:latin typeface="Marker Felt"/>
                <a:cs typeface="Marker Felt"/>
              </a:rPr>
              <a:t>Community of Practice: </a:t>
            </a:r>
            <a:br>
              <a:rPr lang="en-US" sz="4000" dirty="0" smtClean="0">
                <a:solidFill>
                  <a:srgbClr val="660066"/>
                </a:solidFill>
                <a:effectLst>
                  <a:outerShdw blurRad="50800" dist="38100" dir="2700000" algn="tl" rotWithShape="0">
                    <a:prstClr val="black">
                      <a:alpha val="40000"/>
                    </a:prstClr>
                  </a:outerShdw>
                </a:effectLst>
                <a:latin typeface="Marker Felt"/>
                <a:cs typeface="Marker Felt"/>
              </a:rPr>
            </a:br>
            <a:r>
              <a:rPr lang="en-US" sz="4000" dirty="0" smtClean="0">
                <a:solidFill>
                  <a:srgbClr val="660066"/>
                </a:solidFill>
                <a:effectLst>
                  <a:outerShdw blurRad="50800" dist="38100" dir="2700000" algn="tl" rotWithShape="0">
                    <a:prstClr val="black">
                      <a:alpha val="40000"/>
                    </a:prstClr>
                  </a:outerShdw>
                </a:effectLst>
                <a:latin typeface="Marker Felt"/>
                <a:cs typeface="Marker Felt"/>
              </a:rPr>
              <a:t>The ECLIPS Experience</a:t>
            </a:r>
            <a:endParaRPr lang="en-US" sz="4000" dirty="0">
              <a:solidFill>
                <a:srgbClr val="660066"/>
              </a:solidFill>
              <a:effectLst>
                <a:outerShdw blurRad="50800" dist="38100" dir="2700000" algn="tl" rotWithShape="0">
                  <a:prstClr val="black">
                    <a:alpha val="40000"/>
                  </a:prstClr>
                </a:outerShdw>
              </a:effectLst>
              <a:latin typeface="Marker Felt"/>
              <a:cs typeface="Marker Felt"/>
            </a:endParaRPr>
          </a:p>
        </p:txBody>
      </p:sp>
      <p:sp>
        <p:nvSpPr>
          <p:cNvPr id="22530" name="TextBox 3"/>
          <p:cNvSpPr txBox="1">
            <a:spLocks noChangeArrowheads="1"/>
          </p:cNvSpPr>
          <p:nvPr/>
        </p:nvSpPr>
        <p:spPr bwMode="auto">
          <a:xfrm>
            <a:off x="0" y="3673171"/>
            <a:ext cx="9144000" cy="1231106"/>
          </a:xfrm>
          <a:prstGeom prst="rect">
            <a:avLst/>
          </a:prstGeom>
          <a:noFill/>
          <a:ln w="9525">
            <a:noFill/>
            <a:miter lim="800000"/>
            <a:headEnd/>
            <a:tailEnd/>
          </a:ln>
        </p:spPr>
        <p:txBody>
          <a:bodyPr wrap="square">
            <a:spAutoFit/>
          </a:bodyPr>
          <a:lstStyle/>
          <a:p>
            <a:pPr marL="177800" algn="ctr">
              <a:spcBef>
                <a:spcPts val="0"/>
              </a:spcBef>
              <a:spcAft>
                <a:spcPts val="1200"/>
              </a:spcAft>
              <a:buClr>
                <a:srgbClr val="660066"/>
              </a:buClr>
              <a:tabLst>
                <a:tab pos="177800" algn="l"/>
              </a:tabLst>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Beverly Parsons, Ph.D.</a:t>
            </a:r>
          </a:p>
          <a:p>
            <a:pPr marL="177800" algn="ctr">
              <a:spcBef>
                <a:spcPts val="0"/>
              </a:spcBef>
              <a:spcAft>
                <a:spcPts val="1200"/>
              </a:spcAft>
              <a:buClr>
                <a:srgbClr val="660066"/>
              </a:buClr>
              <a:tabLst>
                <a:tab pos="177800" algn="l"/>
              </a:tabLst>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InSites</a:t>
            </a:r>
          </a:p>
        </p:txBody>
      </p:sp>
    </p:spTree>
    <p:extLst>
      <p:ext uri="{BB962C8B-B14F-4D97-AF65-F5344CB8AC3E}">
        <p14:creationId xmlns:p14="http://schemas.microsoft.com/office/powerpoint/2010/main" val="17854173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nfed.org/mobi/wp-content/uploads/2012/12/communityofpractice_sonson_flickr_cc-Cop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95758" cy="68965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05000" y="6019800"/>
            <a:ext cx="3505200" cy="707886"/>
          </a:xfrm>
          <a:prstGeom prst="rect">
            <a:avLst/>
          </a:prstGeom>
        </p:spPr>
        <p:txBody>
          <a:bodyPr wrap="square">
            <a:spAutoFit/>
          </a:bodyPr>
          <a:lstStyle/>
          <a:p>
            <a:pPr algn="ctr"/>
            <a:r>
              <a:rPr lang="en-US" sz="2000" b="1" dirty="0" smtClean="0">
                <a:solidFill>
                  <a:schemeClr val="bg1"/>
                </a:solidFill>
                <a:latin typeface="Bookman Old Style" pitchFamily="18" charset="0"/>
              </a:rPr>
              <a:t>Reframing External Reviewer Role in ECLIPS</a:t>
            </a:r>
            <a:endParaRPr lang="en-US" sz="2000" b="1" dirty="0">
              <a:solidFill>
                <a:schemeClr val="bg1"/>
              </a:solidFill>
              <a:latin typeface="Bookman Old Style" pitchFamily="18" charset="0"/>
            </a:endParaRPr>
          </a:p>
        </p:txBody>
      </p:sp>
    </p:spTree>
    <p:extLst>
      <p:ext uri="{BB962C8B-B14F-4D97-AF65-F5344CB8AC3E}">
        <p14:creationId xmlns:p14="http://schemas.microsoft.com/office/powerpoint/2010/main" val="1251831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7527"/>
            <a:ext cx="8229600" cy="981805"/>
          </a:xfrm>
        </p:spPr>
        <p:txBody>
          <a:bodyPr>
            <a:normAutofit fontScale="90000"/>
          </a:bodyPr>
          <a:lstStyle/>
          <a:p>
            <a:r>
              <a:rPr lang="en-US" sz="3200" dirty="0" smtClean="0">
                <a:latin typeface="Bookman Old Style" pitchFamily="18" charset="0"/>
              </a:rPr>
              <a:t>Seeing the intersection of culturally responsive and systems-oriented evaluation</a:t>
            </a:r>
            <a:endParaRPr lang="en-US" sz="3200" dirty="0">
              <a:latin typeface="Bookman Old Style" pitchFamily="18" charset="0"/>
            </a:endParaRPr>
          </a:p>
        </p:txBody>
      </p:sp>
      <p:pic>
        <p:nvPicPr>
          <p:cNvPr id="7" name="Content Placeholder 6" descr="http://www.brainleadersandlearners.com/wp-content/uploads/2011/06/wonders-and-woes-of-change.jpe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ln>
            <a:noFill/>
          </a:ln>
        </p:spPr>
      </p:pic>
    </p:spTree>
    <p:extLst>
      <p:ext uri="{BB962C8B-B14F-4D97-AF65-F5344CB8AC3E}">
        <p14:creationId xmlns:p14="http://schemas.microsoft.com/office/powerpoint/2010/main" val="33113649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aea365.org/blog/wp-content/uploads/2010/03/culturally-responsive-framework.png"/>
          <p:cNvPicPr/>
          <p:nvPr/>
        </p:nvPicPr>
        <p:blipFill>
          <a:blip r:embed="rId2">
            <a:extLst>
              <a:ext uri="{28A0092B-C50C-407E-A947-70E740481C1C}">
                <a14:useLocalDpi xmlns:a14="http://schemas.microsoft.com/office/drawing/2010/main" val="0"/>
              </a:ext>
            </a:extLst>
          </a:blip>
          <a:srcRect/>
          <a:stretch>
            <a:fillRect/>
          </a:stretch>
        </p:blipFill>
        <p:spPr bwMode="auto">
          <a:xfrm>
            <a:off x="793965" y="152400"/>
            <a:ext cx="7543800" cy="6324600"/>
          </a:xfrm>
          <a:prstGeom prst="rect">
            <a:avLst/>
          </a:prstGeom>
          <a:noFill/>
          <a:ln>
            <a:noFill/>
          </a:ln>
        </p:spPr>
      </p:pic>
      <p:sp>
        <p:nvSpPr>
          <p:cNvPr id="5" name="TextBox 4"/>
          <p:cNvSpPr txBox="1"/>
          <p:nvPr/>
        </p:nvSpPr>
        <p:spPr>
          <a:xfrm>
            <a:off x="4724400" y="6442494"/>
            <a:ext cx="4305300" cy="253916"/>
          </a:xfrm>
          <a:prstGeom prst="rect">
            <a:avLst/>
          </a:prstGeom>
          <a:noFill/>
        </p:spPr>
        <p:txBody>
          <a:bodyPr wrap="square" rtlCol="0">
            <a:spAutoFit/>
          </a:bodyPr>
          <a:lstStyle/>
          <a:p>
            <a:r>
              <a:rPr lang="en-US" sz="1050" dirty="0" smtClean="0"/>
              <a:t>		Source:  Rodney . Hopson, AEA 365 blog</a:t>
            </a:r>
            <a:endParaRPr lang="en-US" sz="1050" dirty="0"/>
          </a:p>
        </p:txBody>
      </p:sp>
    </p:spTree>
    <p:extLst>
      <p:ext uri="{BB962C8B-B14F-4D97-AF65-F5344CB8AC3E}">
        <p14:creationId xmlns:p14="http://schemas.microsoft.com/office/powerpoint/2010/main" val="25726711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4118"/>
            <a:ext cx="8229600" cy="1310454"/>
          </a:xfrm>
          <a:solidFill>
            <a:schemeClr val="tx2">
              <a:lumMod val="60000"/>
              <a:lumOff val="40000"/>
            </a:schemeClr>
          </a:solidFill>
        </p:spPr>
        <p:txBody>
          <a:bodyPr>
            <a:normAutofit fontScale="90000"/>
          </a:bodyPr>
          <a:lstStyle/>
          <a:p>
            <a:r>
              <a:rPr lang="en-US" dirty="0" smtClean="0">
                <a:solidFill>
                  <a:schemeClr val="bg1"/>
                </a:solidFill>
              </a:rPr>
              <a:t>Culturally Responsive Evaluation  (CRE) </a:t>
            </a:r>
            <a:endParaRPr lang="en-US" dirty="0">
              <a:solidFill>
                <a:schemeClr val="bg1"/>
              </a:solidFill>
            </a:endParaRPr>
          </a:p>
        </p:txBody>
      </p:sp>
      <p:sp>
        <p:nvSpPr>
          <p:cNvPr id="4" name="Content Placeholder 3"/>
          <p:cNvSpPr>
            <a:spLocks noGrp="1"/>
          </p:cNvSpPr>
          <p:nvPr>
            <p:ph idx="1"/>
          </p:nvPr>
        </p:nvSpPr>
        <p:spPr>
          <a:xfrm>
            <a:off x="381000" y="1600200"/>
            <a:ext cx="8229600" cy="4953000"/>
          </a:xfrm>
        </p:spPr>
        <p:txBody>
          <a:bodyPr>
            <a:normAutofit fontScale="47500" lnSpcReduction="20000"/>
          </a:bodyPr>
          <a:lstStyle/>
          <a:p>
            <a:endParaRPr lang="en-US" dirty="0" smtClean="0"/>
          </a:p>
          <a:p>
            <a:r>
              <a:rPr lang="en-US" sz="4400" dirty="0" smtClean="0"/>
              <a:t>Holistic way of thinking about and engaging in evaluation practice</a:t>
            </a:r>
          </a:p>
          <a:p>
            <a:endParaRPr lang="en-US" sz="4400" dirty="0" smtClean="0"/>
          </a:p>
          <a:p>
            <a:r>
              <a:rPr lang="en-US" sz="4400" dirty="0" smtClean="0"/>
              <a:t>Recognizes that project design, implementation, and evaluation takes place within broader (e.g., historical, social, political) context</a:t>
            </a:r>
          </a:p>
          <a:p>
            <a:endParaRPr lang="en-US" sz="4400" dirty="0" smtClean="0"/>
          </a:p>
          <a:p>
            <a:pPr>
              <a:defRPr/>
            </a:pPr>
            <a:r>
              <a:rPr lang="en-US" sz="4400" dirty="0" smtClean="0"/>
              <a:t>Attends </a:t>
            </a:r>
            <a:r>
              <a:rPr lang="en-US" sz="4400" dirty="0"/>
              <a:t>to </a:t>
            </a:r>
            <a:r>
              <a:rPr lang="en-US" sz="4400" dirty="0" smtClean="0"/>
              <a:t>spectrum </a:t>
            </a:r>
            <a:r>
              <a:rPr lang="en-US" sz="4400" dirty="0"/>
              <a:t>of stakeholder variability and </a:t>
            </a:r>
            <a:r>
              <a:rPr lang="en-US" sz="4400" dirty="0" smtClean="0"/>
              <a:t>perspectives</a:t>
            </a:r>
          </a:p>
          <a:p>
            <a:pPr>
              <a:defRPr/>
            </a:pPr>
            <a:endParaRPr lang="en-US" sz="4400" dirty="0" smtClean="0"/>
          </a:p>
          <a:p>
            <a:pPr>
              <a:defRPr/>
            </a:pPr>
            <a:r>
              <a:rPr lang="en-US" sz="4400" dirty="0" smtClean="0"/>
              <a:t>Recognizes </a:t>
            </a:r>
            <a:r>
              <a:rPr lang="en-US" sz="4400" dirty="0"/>
              <a:t>diversity as source of value and </a:t>
            </a:r>
            <a:r>
              <a:rPr lang="en-US" sz="4400" dirty="0" smtClean="0"/>
              <a:t>resources</a:t>
            </a:r>
          </a:p>
          <a:p>
            <a:pPr>
              <a:defRPr/>
            </a:pPr>
            <a:endParaRPr lang="en-US" sz="4400" dirty="0"/>
          </a:p>
          <a:p>
            <a:pPr>
              <a:defRPr/>
            </a:pPr>
            <a:r>
              <a:rPr lang="en-US" sz="4400" dirty="0"/>
              <a:t>Considers culture/context throughout entire evaluation process</a:t>
            </a:r>
          </a:p>
          <a:p>
            <a:pPr>
              <a:defRPr/>
            </a:pPr>
            <a:endParaRPr lang="en-US" sz="4400" dirty="0"/>
          </a:p>
          <a:p>
            <a:pPr>
              <a:defRPr/>
            </a:pPr>
            <a:endParaRPr lang="en-US" sz="4400" dirty="0"/>
          </a:p>
        </p:txBody>
      </p:sp>
    </p:spTree>
    <p:extLst>
      <p:ext uri="{BB962C8B-B14F-4D97-AF65-F5344CB8AC3E}">
        <p14:creationId xmlns:p14="http://schemas.microsoft.com/office/powerpoint/2010/main" val="18912068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4118"/>
            <a:ext cx="8229600" cy="1187532"/>
          </a:xfrm>
          <a:solidFill>
            <a:schemeClr val="tx2">
              <a:lumMod val="60000"/>
              <a:lumOff val="40000"/>
            </a:schemeClr>
          </a:solidFill>
        </p:spPr>
        <p:txBody>
          <a:bodyPr>
            <a:normAutofit/>
          </a:bodyPr>
          <a:lstStyle/>
          <a:p>
            <a:r>
              <a:rPr lang="en-US" dirty="0" smtClean="0">
                <a:solidFill>
                  <a:schemeClr val="bg1"/>
                </a:solidFill>
              </a:rPr>
              <a:t>Systems-Oriented Evaluation </a:t>
            </a:r>
            <a:endParaRPr lang="en-US" dirty="0">
              <a:solidFill>
                <a:schemeClr val="bg1"/>
              </a:solidFill>
            </a:endParaRPr>
          </a:p>
        </p:txBody>
      </p:sp>
      <p:sp>
        <p:nvSpPr>
          <p:cNvPr id="4" name="Content Placeholder 3"/>
          <p:cNvSpPr>
            <a:spLocks noGrp="1"/>
          </p:cNvSpPr>
          <p:nvPr>
            <p:ph idx="1"/>
          </p:nvPr>
        </p:nvSpPr>
        <p:spPr/>
        <p:txBody>
          <a:bodyPr>
            <a:normAutofit lnSpcReduction="10000"/>
          </a:bodyPr>
          <a:lstStyle/>
          <a:p>
            <a:r>
              <a:rPr lang="en-US" dirty="0" smtClean="0"/>
              <a:t>Balances focus between the whole (system) and its parts (e.g., project)</a:t>
            </a:r>
          </a:p>
          <a:p>
            <a:endParaRPr lang="en-US" dirty="0" smtClean="0"/>
          </a:p>
          <a:p>
            <a:r>
              <a:rPr lang="en-US" dirty="0" smtClean="0"/>
              <a:t>Helps evaluator see where working against (or in support) of one another to undermine or strengthen program capacity and connected systems to achieve outcomes</a:t>
            </a:r>
          </a:p>
          <a:p>
            <a:endParaRPr lang="en-US" dirty="0"/>
          </a:p>
          <a:p>
            <a:r>
              <a:rPr lang="en-US" dirty="0" smtClean="0"/>
              <a:t>Soft and critical systems theory most aligned with CRE</a:t>
            </a:r>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0186075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695862" y="1149495"/>
            <a:ext cx="5410199" cy="4692650"/>
            <a:chOff x="6345" y="6068"/>
            <a:chExt cx="4943" cy="5070"/>
          </a:xfrm>
        </p:grpSpPr>
        <p:grpSp>
          <p:nvGrpSpPr>
            <p:cNvPr id="5" name="Group 4"/>
            <p:cNvGrpSpPr>
              <a:grpSpLocks/>
            </p:cNvGrpSpPr>
            <p:nvPr/>
          </p:nvGrpSpPr>
          <p:grpSpPr bwMode="auto">
            <a:xfrm>
              <a:off x="6345" y="7382"/>
              <a:ext cx="4943" cy="2550"/>
              <a:chOff x="3861" y="7927"/>
              <a:chExt cx="5400" cy="2697"/>
            </a:xfrm>
          </p:grpSpPr>
          <p:sp>
            <p:nvSpPr>
              <p:cNvPr id="31" name="Oval 33"/>
              <p:cNvSpPr>
                <a:spLocks noChangeArrowheads="1"/>
              </p:cNvSpPr>
              <p:nvPr/>
            </p:nvSpPr>
            <p:spPr bwMode="auto">
              <a:xfrm rot="-5400000">
                <a:off x="4077" y="7730"/>
                <a:ext cx="2678" cy="3110"/>
              </a:xfrm>
              <a:prstGeom prst="ellipse">
                <a:avLst/>
              </a:prstGeom>
              <a:solidFill>
                <a:srgbClr val="993300">
                  <a:alpha val="63921"/>
                </a:srgbClr>
              </a:solidFill>
              <a:ln w="19050">
                <a:solidFill>
                  <a:srgbClr val="993300"/>
                </a:solidFill>
                <a:round/>
                <a:headEnd/>
                <a:tailEnd/>
              </a:ln>
            </p:spPr>
            <p:txBody>
              <a:bodyPr vert="eaVert" lIns="45720" rIns="45720">
                <a:prstTxWarp prst="textNoShape">
                  <a:avLst/>
                </a:prstTxWarp>
              </a:bodyPr>
              <a:lstStyle/>
              <a:p>
                <a:pPr eaLnBrk="0" hangingPunct="0"/>
                <a:endParaRPr lang="en-US"/>
              </a:p>
            </p:txBody>
          </p:sp>
          <p:sp>
            <p:nvSpPr>
              <p:cNvPr id="32" name="Oval 34"/>
              <p:cNvSpPr>
                <a:spLocks noChangeArrowheads="1"/>
              </p:cNvSpPr>
              <p:nvPr/>
            </p:nvSpPr>
            <p:spPr bwMode="auto">
              <a:xfrm rot="5400000">
                <a:off x="6367" y="7711"/>
                <a:ext cx="2678" cy="3110"/>
              </a:xfrm>
              <a:prstGeom prst="ellipse">
                <a:avLst/>
              </a:prstGeom>
              <a:solidFill>
                <a:srgbClr val="FF9900">
                  <a:alpha val="63921"/>
                </a:srgbClr>
              </a:solidFill>
              <a:ln w="19050">
                <a:solidFill>
                  <a:srgbClr val="FF9900"/>
                </a:solidFill>
                <a:round/>
                <a:headEnd/>
                <a:tailEnd/>
              </a:ln>
            </p:spPr>
            <p:txBody>
              <a:bodyPr rot="10800000" vert="eaVert" lIns="45720" rIns="45720">
                <a:prstTxWarp prst="textNoShape">
                  <a:avLst/>
                </a:prstTxWarp>
              </a:bodyPr>
              <a:lstStyle/>
              <a:p>
                <a:pPr eaLnBrk="0" hangingPunct="0"/>
                <a:endParaRPr lang="en-US"/>
              </a:p>
            </p:txBody>
          </p:sp>
        </p:grpSp>
        <p:sp>
          <p:nvSpPr>
            <p:cNvPr id="6" name="Oval 5"/>
            <p:cNvSpPr>
              <a:spLocks noChangeArrowheads="1"/>
            </p:cNvSpPr>
            <p:nvPr/>
          </p:nvSpPr>
          <p:spPr bwMode="auto">
            <a:xfrm>
              <a:off x="7565" y="8296"/>
              <a:ext cx="2597" cy="2789"/>
            </a:xfrm>
            <a:prstGeom prst="ellipse">
              <a:avLst/>
            </a:prstGeom>
            <a:solidFill>
              <a:srgbClr val="99CC00">
                <a:alpha val="63921"/>
              </a:srgbClr>
            </a:solidFill>
            <a:ln w="19050">
              <a:solidFill>
                <a:srgbClr val="99CC00"/>
              </a:solidFill>
              <a:round/>
              <a:headEnd/>
              <a:tailEnd/>
            </a:ln>
          </p:spPr>
          <p:txBody>
            <a:bodyPr lIns="45720" rIns="45720">
              <a:prstTxWarp prst="textNoShape">
                <a:avLst/>
              </a:prstTxWarp>
            </a:bodyPr>
            <a:lstStyle/>
            <a:p>
              <a:pPr eaLnBrk="0" hangingPunct="0"/>
              <a:endParaRPr lang="en-US"/>
            </a:p>
          </p:txBody>
        </p:sp>
        <p:sp>
          <p:nvSpPr>
            <p:cNvPr id="7" name="Oval 6"/>
            <p:cNvSpPr>
              <a:spLocks noChangeArrowheads="1"/>
            </p:cNvSpPr>
            <p:nvPr/>
          </p:nvSpPr>
          <p:spPr bwMode="auto">
            <a:xfrm>
              <a:off x="7586" y="6068"/>
              <a:ext cx="2596" cy="2789"/>
            </a:xfrm>
            <a:prstGeom prst="ellipse">
              <a:avLst/>
            </a:prstGeom>
            <a:solidFill>
              <a:srgbClr val="808000">
                <a:alpha val="63921"/>
              </a:srgbClr>
            </a:solidFill>
            <a:ln w="19050">
              <a:solidFill>
                <a:srgbClr val="808000"/>
              </a:solidFill>
              <a:round/>
              <a:headEnd/>
              <a:tailEnd/>
            </a:ln>
          </p:spPr>
          <p:txBody>
            <a:bodyPr lIns="45720" rIns="45720">
              <a:prstTxWarp prst="textNoShape">
                <a:avLst/>
              </a:prstTxWarp>
            </a:bodyPr>
            <a:lstStyle/>
            <a:p>
              <a:pPr eaLnBrk="0" hangingPunct="0"/>
              <a:endParaRPr lang="en-US"/>
            </a:p>
          </p:txBody>
        </p:sp>
        <p:sp>
          <p:nvSpPr>
            <p:cNvPr id="8" name="Text Box 77"/>
            <p:cNvSpPr txBox="1">
              <a:spLocks noChangeArrowheads="1"/>
            </p:cNvSpPr>
            <p:nvPr/>
          </p:nvSpPr>
          <p:spPr bwMode="auto">
            <a:xfrm>
              <a:off x="9815" y="8331"/>
              <a:ext cx="1389" cy="812"/>
            </a:xfrm>
            <a:prstGeom prst="rect">
              <a:avLst/>
            </a:prstGeom>
            <a:noFill/>
            <a:ln w="9525">
              <a:noFill/>
              <a:miter lim="800000"/>
              <a:headEnd/>
              <a:tailEnd/>
            </a:ln>
          </p:spPr>
          <p:txBody>
            <a:bodyPr>
              <a:prstTxWarp prst="textNoShape">
                <a:avLst/>
              </a:prstTxWarp>
            </a:bodyPr>
            <a:lstStyle/>
            <a:p>
              <a:pPr algn="ctr" eaLnBrk="0" hangingPunct="0"/>
              <a:r>
                <a:rPr lang="en-US" sz="1200" b="1">
                  <a:latin typeface="Times New Roman" charset="0"/>
                  <a:ea typeface="Times New Roman" charset="0"/>
                  <a:cs typeface="Times New Roman" charset="0"/>
                </a:rPr>
                <a:t>Collect </a:t>
              </a:r>
              <a:br>
                <a:rPr lang="en-US" sz="1200" b="1">
                  <a:latin typeface="Times New Roman" charset="0"/>
                  <a:ea typeface="Times New Roman" charset="0"/>
                  <a:cs typeface="Times New Roman" charset="0"/>
                </a:rPr>
              </a:br>
              <a:r>
                <a:rPr lang="en-US" sz="1200" b="1">
                  <a:latin typeface="Times New Roman" charset="0"/>
                  <a:ea typeface="Times New Roman" charset="0"/>
                  <a:cs typeface="Times New Roman" charset="0"/>
                </a:rPr>
                <a:t>Data</a:t>
              </a:r>
              <a:endParaRPr lang="en-US" sz="1200" b="1" i="1" u="sng">
                <a:latin typeface="Times New Roman" charset="0"/>
                <a:ea typeface="Times New Roman" charset="0"/>
                <a:cs typeface="Times New Roman" charset="0"/>
              </a:endParaRPr>
            </a:p>
            <a:p>
              <a:pPr eaLnBrk="0" hangingPunct="0"/>
              <a:endParaRPr lang="en-US"/>
            </a:p>
          </p:txBody>
        </p:sp>
        <p:sp>
          <p:nvSpPr>
            <p:cNvPr id="9" name="Text Box 76"/>
            <p:cNvSpPr txBox="1">
              <a:spLocks noChangeArrowheads="1"/>
            </p:cNvSpPr>
            <p:nvPr/>
          </p:nvSpPr>
          <p:spPr bwMode="auto">
            <a:xfrm>
              <a:off x="7775" y="9785"/>
              <a:ext cx="2187" cy="1047"/>
            </a:xfrm>
            <a:prstGeom prst="rect">
              <a:avLst/>
            </a:prstGeom>
            <a:noFill/>
            <a:ln w="9525">
              <a:noFill/>
              <a:miter lim="800000"/>
              <a:headEnd/>
              <a:tailEnd/>
            </a:ln>
          </p:spPr>
          <p:txBody>
            <a:bodyPr>
              <a:prstTxWarp prst="textNoShape">
                <a:avLst/>
              </a:prstTxWarp>
            </a:bodyPr>
            <a:lstStyle/>
            <a:p>
              <a:pPr algn="ctr" eaLnBrk="0" hangingPunct="0"/>
              <a:r>
                <a:rPr lang="en-US" sz="1200" b="1">
                  <a:latin typeface="Times New Roman" charset="0"/>
                  <a:ea typeface="Times New Roman" charset="0"/>
                  <a:cs typeface="Times New Roman" charset="0"/>
                </a:rPr>
                <a:t>Make</a:t>
              </a:r>
              <a:br>
                <a:rPr lang="en-US" sz="1200" b="1">
                  <a:latin typeface="Times New Roman" charset="0"/>
                  <a:ea typeface="Times New Roman" charset="0"/>
                  <a:cs typeface="Times New Roman" charset="0"/>
                </a:rPr>
              </a:br>
              <a:r>
                <a:rPr lang="en-US" sz="1200" b="1">
                  <a:latin typeface="Times New Roman" charset="0"/>
                  <a:ea typeface="Times New Roman" charset="0"/>
                  <a:cs typeface="Times New Roman" charset="0"/>
                </a:rPr>
                <a:t>Meaning from </a:t>
              </a:r>
              <a:r>
                <a:rPr lang="en-US" sz="1200" b="1" u="sng">
                  <a:latin typeface="Times New Roman" charset="0"/>
                  <a:ea typeface="Times New Roman" charset="0"/>
                  <a:cs typeface="Times New Roman" charset="0"/>
                </a:rPr>
                <a:t/>
              </a:r>
              <a:br>
                <a:rPr lang="en-US" sz="1200" b="1" u="sng">
                  <a:latin typeface="Times New Roman" charset="0"/>
                  <a:ea typeface="Times New Roman" charset="0"/>
                  <a:cs typeface="Times New Roman" charset="0"/>
                </a:rPr>
              </a:br>
              <a:r>
                <a:rPr lang="en-US" sz="1200" b="1">
                  <a:latin typeface="Times New Roman" charset="0"/>
                  <a:ea typeface="Times New Roman" charset="0"/>
                  <a:cs typeface="Times New Roman" charset="0"/>
                </a:rPr>
                <a:t>Data</a:t>
              </a:r>
              <a:endParaRPr lang="en-US" sz="1200" b="1" i="1" u="sng">
                <a:latin typeface="Times New Roman" charset="0"/>
                <a:ea typeface="Times New Roman" charset="0"/>
                <a:cs typeface="Times New Roman" charset="0"/>
              </a:endParaRPr>
            </a:p>
            <a:p>
              <a:pPr eaLnBrk="0" hangingPunct="0"/>
              <a:endParaRPr lang="en-US"/>
            </a:p>
          </p:txBody>
        </p:sp>
        <p:sp>
          <p:nvSpPr>
            <p:cNvPr id="10" name="Text Box 75"/>
            <p:cNvSpPr txBox="1">
              <a:spLocks noChangeArrowheads="1"/>
            </p:cNvSpPr>
            <p:nvPr/>
          </p:nvSpPr>
          <p:spPr bwMode="auto">
            <a:xfrm>
              <a:off x="7787" y="6525"/>
              <a:ext cx="2160" cy="956"/>
            </a:xfrm>
            <a:prstGeom prst="rect">
              <a:avLst/>
            </a:prstGeom>
            <a:noFill/>
            <a:ln w="9525">
              <a:noFill/>
              <a:miter lim="800000"/>
              <a:headEnd/>
              <a:tailEnd/>
            </a:ln>
          </p:spPr>
          <p:txBody>
            <a:bodyPr>
              <a:prstTxWarp prst="textNoShape">
                <a:avLst/>
              </a:prstTxWarp>
            </a:bodyPr>
            <a:lstStyle/>
            <a:p>
              <a:pPr algn="ctr" eaLnBrk="0" hangingPunct="0"/>
              <a:r>
                <a:rPr lang="en-US" sz="1200" b="1" dirty="0">
                  <a:latin typeface="Times New Roman" charset="0"/>
                  <a:ea typeface="Times New Roman" charset="0"/>
                  <a:cs typeface="Times New Roman" charset="0"/>
                </a:rPr>
                <a:t>Design </a:t>
              </a:r>
              <a:br>
                <a:rPr lang="en-US" sz="1200" b="1" dirty="0">
                  <a:latin typeface="Times New Roman" charset="0"/>
                  <a:ea typeface="Times New Roman" charset="0"/>
                  <a:cs typeface="Times New Roman" charset="0"/>
                </a:rPr>
              </a:br>
              <a:r>
                <a:rPr lang="en-US" sz="1200" b="1" dirty="0">
                  <a:latin typeface="Times New Roman" charset="0"/>
                  <a:ea typeface="Times New Roman" charset="0"/>
                  <a:cs typeface="Times New Roman" charset="0"/>
                </a:rPr>
                <a:t>Evaluation</a:t>
              </a:r>
              <a:endParaRPr lang="en-US" sz="1200" b="1" i="1" u="sng" dirty="0">
                <a:latin typeface="Times New Roman" charset="0"/>
                <a:ea typeface="Times New Roman" charset="0"/>
                <a:cs typeface="Times New Roman" charset="0"/>
              </a:endParaRPr>
            </a:p>
            <a:p>
              <a:pPr eaLnBrk="0" hangingPunct="0"/>
              <a:endParaRPr lang="en-US" dirty="0"/>
            </a:p>
          </p:txBody>
        </p:sp>
        <p:sp>
          <p:nvSpPr>
            <p:cNvPr id="11" name="Text Box 74"/>
            <p:cNvSpPr txBox="1">
              <a:spLocks noChangeArrowheads="1"/>
            </p:cNvSpPr>
            <p:nvPr/>
          </p:nvSpPr>
          <p:spPr bwMode="auto">
            <a:xfrm>
              <a:off x="6428" y="8277"/>
              <a:ext cx="1390" cy="973"/>
            </a:xfrm>
            <a:prstGeom prst="rect">
              <a:avLst/>
            </a:prstGeom>
            <a:noFill/>
            <a:ln w="9525">
              <a:noFill/>
              <a:miter lim="800000"/>
              <a:headEnd/>
              <a:tailEnd/>
            </a:ln>
          </p:spPr>
          <p:txBody>
            <a:bodyPr>
              <a:prstTxWarp prst="textNoShape">
                <a:avLst/>
              </a:prstTxWarp>
            </a:bodyPr>
            <a:lstStyle/>
            <a:p>
              <a:pPr algn="ctr" eaLnBrk="0" hangingPunct="0"/>
              <a:r>
                <a:rPr lang="en-US" sz="1200" b="1">
                  <a:latin typeface="Times New Roman" charset="0"/>
                  <a:ea typeface="Times New Roman" charset="0"/>
                  <a:cs typeface="Times New Roman" charset="0"/>
                </a:rPr>
                <a:t>Shape Practice</a:t>
              </a:r>
              <a:endParaRPr lang="en-US" sz="1200" b="1" i="1" u="sng">
                <a:latin typeface="Times New Roman" charset="0"/>
                <a:ea typeface="Times New Roman" charset="0"/>
                <a:cs typeface="Times New Roman" charset="0"/>
              </a:endParaRPr>
            </a:p>
            <a:p>
              <a:pPr eaLnBrk="0" hangingPunct="0"/>
              <a:endParaRPr lang="en-US"/>
            </a:p>
          </p:txBody>
        </p:sp>
        <p:sp>
          <p:nvSpPr>
            <p:cNvPr id="12" name="Freeform 11"/>
            <p:cNvSpPr>
              <a:spLocks/>
            </p:cNvSpPr>
            <p:nvPr/>
          </p:nvSpPr>
          <p:spPr bwMode="auto">
            <a:xfrm rot="261928">
              <a:off x="9767" y="6356"/>
              <a:ext cx="1511" cy="1467"/>
            </a:xfrm>
            <a:custGeom>
              <a:avLst/>
              <a:gdLst>
                <a:gd name="T0" fmla="*/ 0 w 1880"/>
                <a:gd name="T1" fmla="*/ 0 h 1820"/>
                <a:gd name="T2" fmla="*/ 17 w 1880"/>
                <a:gd name="T3" fmla="*/ 5 h 1820"/>
                <a:gd name="T4" fmla="*/ 32 w 1880"/>
                <a:gd name="T5" fmla="*/ 15 h 1820"/>
                <a:gd name="T6" fmla="*/ 46 w 1880"/>
                <a:gd name="T7" fmla="*/ 25 h 1820"/>
                <a:gd name="T8" fmla="*/ 57 w 1880"/>
                <a:gd name="T9" fmla="*/ 40 h 1820"/>
                <a:gd name="T10" fmla="*/ 68 w 1880"/>
                <a:gd name="T11" fmla="*/ 56 h 1820"/>
                <a:gd name="T12" fmla="*/ 71 w 1880"/>
                <a:gd name="T13" fmla="*/ 72 h 1820"/>
                <a:gd name="T14" fmla="*/ 0 60000 65536"/>
                <a:gd name="T15" fmla="*/ 0 60000 65536"/>
                <a:gd name="T16" fmla="*/ 0 60000 65536"/>
                <a:gd name="T17" fmla="*/ 0 60000 65536"/>
                <a:gd name="T18" fmla="*/ 0 60000 65536"/>
                <a:gd name="T19" fmla="*/ 0 60000 65536"/>
                <a:gd name="T20" fmla="*/ 0 60000 65536"/>
                <a:gd name="T21" fmla="*/ 0 w 1880"/>
                <a:gd name="T22" fmla="*/ 0 h 1820"/>
                <a:gd name="T23" fmla="*/ 1880 w 1880"/>
                <a:gd name="T24" fmla="*/ 1820 h 1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0" h="1820">
                  <a:moveTo>
                    <a:pt x="0" y="0"/>
                  </a:moveTo>
                  <a:cubicBezTo>
                    <a:pt x="73" y="27"/>
                    <a:pt x="297" y="80"/>
                    <a:pt x="440" y="140"/>
                  </a:cubicBezTo>
                  <a:cubicBezTo>
                    <a:pt x="583" y="200"/>
                    <a:pt x="733" y="277"/>
                    <a:pt x="860" y="360"/>
                  </a:cubicBezTo>
                  <a:cubicBezTo>
                    <a:pt x="987" y="443"/>
                    <a:pt x="1090" y="530"/>
                    <a:pt x="1200" y="640"/>
                  </a:cubicBezTo>
                  <a:cubicBezTo>
                    <a:pt x="1310" y="750"/>
                    <a:pt x="1427" y="887"/>
                    <a:pt x="1520" y="1020"/>
                  </a:cubicBezTo>
                  <a:cubicBezTo>
                    <a:pt x="1613" y="1153"/>
                    <a:pt x="1700" y="1307"/>
                    <a:pt x="1760" y="1440"/>
                  </a:cubicBezTo>
                  <a:cubicBezTo>
                    <a:pt x="1820" y="1573"/>
                    <a:pt x="1855" y="1741"/>
                    <a:pt x="1880" y="1820"/>
                  </a:cubicBezTo>
                </a:path>
              </a:pathLst>
            </a:custGeom>
            <a:noFill/>
            <a:ln w="28575">
              <a:solidFill>
                <a:srgbClr val="732700"/>
              </a:solidFill>
              <a:round/>
              <a:headEnd/>
              <a:tailEnd type="triangle" w="med" len="med"/>
            </a:ln>
          </p:spPr>
          <p:txBody>
            <a:bodyPr>
              <a:prstTxWarp prst="textNoShape">
                <a:avLst/>
              </a:prstTxWarp>
            </a:bodyPr>
            <a:lstStyle/>
            <a:p>
              <a:endParaRPr lang="en-US"/>
            </a:p>
          </p:txBody>
        </p:sp>
        <p:sp>
          <p:nvSpPr>
            <p:cNvPr id="13" name="Freeform 12"/>
            <p:cNvSpPr>
              <a:spLocks/>
            </p:cNvSpPr>
            <p:nvPr/>
          </p:nvSpPr>
          <p:spPr bwMode="auto">
            <a:xfrm rot="5766175">
              <a:off x="9440" y="9553"/>
              <a:ext cx="1757" cy="1414"/>
            </a:xfrm>
            <a:custGeom>
              <a:avLst/>
              <a:gdLst>
                <a:gd name="T0" fmla="*/ 0 w 1880"/>
                <a:gd name="T1" fmla="*/ 0 h 1820"/>
                <a:gd name="T2" fmla="*/ 158 w 1880"/>
                <a:gd name="T3" fmla="*/ 3 h 1820"/>
                <a:gd name="T4" fmla="*/ 311 w 1880"/>
                <a:gd name="T5" fmla="*/ 9 h 1820"/>
                <a:gd name="T6" fmla="*/ 434 w 1880"/>
                <a:gd name="T7" fmla="*/ 15 h 1820"/>
                <a:gd name="T8" fmla="*/ 551 w 1880"/>
                <a:gd name="T9" fmla="*/ 23 h 1820"/>
                <a:gd name="T10" fmla="*/ 636 w 1880"/>
                <a:gd name="T11" fmla="*/ 33 h 1820"/>
                <a:gd name="T12" fmla="*/ 681 w 1880"/>
                <a:gd name="T13" fmla="*/ 41 h 1820"/>
                <a:gd name="T14" fmla="*/ 0 60000 65536"/>
                <a:gd name="T15" fmla="*/ 0 60000 65536"/>
                <a:gd name="T16" fmla="*/ 0 60000 65536"/>
                <a:gd name="T17" fmla="*/ 0 60000 65536"/>
                <a:gd name="T18" fmla="*/ 0 60000 65536"/>
                <a:gd name="T19" fmla="*/ 0 60000 65536"/>
                <a:gd name="T20" fmla="*/ 0 60000 65536"/>
                <a:gd name="T21" fmla="*/ 0 w 1880"/>
                <a:gd name="T22" fmla="*/ 0 h 1820"/>
                <a:gd name="T23" fmla="*/ 1880 w 1880"/>
                <a:gd name="T24" fmla="*/ 1820 h 1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0" h="1820">
                  <a:moveTo>
                    <a:pt x="0" y="0"/>
                  </a:moveTo>
                  <a:cubicBezTo>
                    <a:pt x="73" y="27"/>
                    <a:pt x="297" y="80"/>
                    <a:pt x="440" y="140"/>
                  </a:cubicBezTo>
                  <a:cubicBezTo>
                    <a:pt x="583" y="200"/>
                    <a:pt x="733" y="277"/>
                    <a:pt x="860" y="360"/>
                  </a:cubicBezTo>
                  <a:cubicBezTo>
                    <a:pt x="987" y="443"/>
                    <a:pt x="1090" y="530"/>
                    <a:pt x="1200" y="640"/>
                  </a:cubicBezTo>
                  <a:cubicBezTo>
                    <a:pt x="1310" y="750"/>
                    <a:pt x="1427" y="887"/>
                    <a:pt x="1520" y="1020"/>
                  </a:cubicBezTo>
                  <a:cubicBezTo>
                    <a:pt x="1613" y="1153"/>
                    <a:pt x="1700" y="1307"/>
                    <a:pt x="1760" y="1440"/>
                  </a:cubicBezTo>
                  <a:cubicBezTo>
                    <a:pt x="1820" y="1573"/>
                    <a:pt x="1855" y="1741"/>
                    <a:pt x="1880" y="1820"/>
                  </a:cubicBezTo>
                </a:path>
              </a:pathLst>
            </a:custGeom>
            <a:noFill/>
            <a:ln w="28575">
              <a:solidFill>
                <a:srgbClr val="732700"/>
              </a:solidFill>
              <a:round/>
              <a:headEnd/>
              <a:tailEnd type="triangle" w="med" len="med"/>
            </a:ln>
          </p:spPr>
          <p:txBody>
            <a:bodyPr>
              <a:prstTxWarp prst="textNoShape">
                <a:avLst/>
              </a:prstTxWarp>
            </a:bodyPr>
            <a:lstStyle/>
            <a:p>
              <a:endParaRPr lang="en-US"/>
            </a:p>
          </p:txBody>
        </p:sp>
        <p:sp>
          <p:nvSpPr>
            <p:cNvPr id="14" name="Freeform 13"/>
            <p:cNvSpPr>
              <a:spLocks/>
            </p:cNvSpPr>
            <p:nvPr/>
          </p:nvSpPr>
          <p:spPr bwMode="auto">
            <a:xfrm rot="107770" flipH="1" flipV="1">
              <a:off x="6424" y="9537"/>
              <a:ext cx="1646" cy="1406"/>
            </a:xfrm>
            <a:custGeom>
              <a:avLst/>
              <a:gdLst>
                <a:gd name="T0" fmla="*/ 0 w 1880"/>
                <a:gd name="T1" fmla="*/ 0 h 1820"/>
                <a:gd name="T2" fmla="*/ 60 w 1880"/>
                <a:gd name="T3" fmla="*/ 3 h 1820"/>
                <a:gd name="T4" fmla="*/ 117 w 1880"/>
                <a:gd name="T5" fmla="*/ 8 h 1820"/>
                <a:gd name="T6" fmla="*/ 163 w 1880"/>
                <a:gd name="T7" fmla="*/ 13 h 1820"/>
                <a:gd name="T8" fmla="*/ 208 w 1880"/>
                <a:gd name="T9" fmla="*/ 22 h 1820"/>
                <a:gd name="T10" fmla="*/ 239 w 1880"/>
                <a:gd name="T11" fmla="*/ 30 h 1820"/>
                <a:gd name="T12" fmla="*/ 256 w 1880"/>
                <a:gd name="T13" fmla="*/ 38 h 1820"/>
                <a:gd name="T14" fmla="*/ 0 60000 65536"/>
                <a:gd name="T15" fmla="*/ 0 60000 65536"/>
                <a:gd name="T16" fmla="*/ 0 60000 65536"/>
                <a:gd name="T17" fmla="*/ 0 60000 65536"/>
                <a:gd name="T18" fmla="*/ 0 60000 65536"/>
                <a:gd name="T19" fmla="*/ 0 60000 65536"/>
                <a:gd name="T20" fmla="*/ 0 60000 65536"/>
                <a:gd name="T21" fmla="*/ 0 w 1880"/>
                <a:gd name="T22" fmla="*/ 0 h 1820"/>
                <a:gd name="T23" fmla="*/ 1880 w 1880"/>
                <a:gd name="T24" fmla="*/ 1820 h 1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0" h="1820">
                  <a:moveTo>
                    <a:pt x="0" y="0"/>
                  </a:moveTo>
                  <a:cubicBezTo>
                    <a:pt x="73" y="27"/>
                    <a:pt x="297" y="80"/>
                    <a:pt x="440" y="140"/>
                  </a:cubicBezTo>
                  <a:cubicBezTo>
                    <a:pt x="583" y="200"/>
                    <a:pt x="733" y="277"/>
                    <a:pt x="860" y="360"/>
                  </a:cubicBezTo>
                  <a:cubicBezTo>
                    <a:pt x="987" y="443"/>
                    <a:pt x="1090" y="530"/>
                    <a:pt x="1200" y="640"/>
                  </a:cubicBezTo>
                  <a:cubicBezTo>
                    <a:pt x="1310" y="750"/>
                    <a:pt x="1427" y="887"/>
                    <a:pt x="1520" y="1020"/>
                  </a:cubicBezTo>
                  <a:cubicBezTo>
                    <a:pt x="1613" y="1153"/>
                    <a:pt x="1700" y="1307"/>
                    <a:pt x="1760" y="1440"/>
                  </a:cubicBezTo>
                  <a:cubicBezTo>
                    <a:pt x="1820" y="1573"/>
                    <a:pt x="1855" y="1741"/>
                    <a:pt x="1880" y="1820"/>
                  </a:cubicBezTo>
                </a:path>
              </a:pathLst>
            </a:custGeom>
            <a:noFill/>
            <a:ln w="28575">
              <a:solidFill>
                <a:srgbClr val="732700"/>
              </a:solidFill>
              <a:round/>
              <a:headEnd/>
              <a:tailEnd type="triangle" w="med" len="med"/>
            </a:ln>
          </p:spPr>
          <p:txBody>
            <a:bodyPr>
              <a:prstTxWarp prst="textNoShape">
                <a:avLst/>
              </a:prstTxWarp>
            </a:bodyPr>
            <a:lstStyle/>
            <a:p>
              <a:endParaRPr lang="en-US"/>
            </a:p>
          </p:txBody>
        </p:sp>
        <p:sp>
          <p:nvSpPr>
            <p:cNvPr id="15" name="Freeform 14"/>
            <p:cNvSpPr>
              <a:spLocks/>
            </p:cNvSpPr>
            <p:nvPr/>
          </p:nvSpPr>
          <p:spPr bwMode="auto">
            <a:xfrm rot="5635513" flipH="1" flipV="1">
              <a:off x="6452" y="6443"/>
              <a:ext cx="1553" cy="1248"/>
            </a:xfrm>
            <a:custGeom>
              <a:avLst/>
              <a:gdLst>
                <a:gd name="T0" fmla="*/ 0 w 1880"/>
                <a:gd name="T1" fmla="*/ 0 h 1820"/>
                <a:gd name="T2" fmla="*/ 26 w 1880"/>
                <a:gd name="T3" fmla="*/ 1 h 1820"/>
                <a:gd name="T4" fmla="*/ 49 w 1880"/>
                <a:gd name="T5" fmla="*/ 1 h 1820"/>
                <a:gd name="T6" fmla="*/ 69 w 1880"/>
                <a:gd name="T7" fmla="*/ 2 h 1820"/>
                <a:gd name="T8" fmla="*/ 87 w 1880"/>
                <a:gd name="T9" fmla="*/ 3 h 1820"/>
                <a:gd name="T10" fmla="*/ 100 w 1880"/>
                <a:gd name="T11" fmla="*/ 5 h 1820"/>
                <a:gd name="T12" fmla="*/ 107 w 1880"/>
                <a:gd name="T13" fmla="*/ 7 h 1820"/>
                <a:gd name="T14" fmla="*/ 0 60000 65536"/>
                <a:gd name="T15" fmla="*/ 0 60000 65536"/>
                <a:gd name="T16" fmla="*/ 0 60000 65536"/>
                <a:gd name="T17" fmla="*/ 0 60000 65536"/>
                <a:gd name="T18" fmla="*/ 0 60000 65536"/>
                <a:gd name="T19" fmla="*/ 0 60000 65536"/>
                <a:gd name="T20" fmla="*/ 0 60000 65536"/>
                <a:gd name="T21" fmla="*/ 0 w 1880"/>
                <a:gd name="T22" fmla="*/ 0 h 1820"/>
                <a:gd name="T23" fmla="*/ 1880 w 1880"/>
                <a:gd name="T24" fmla="*/ 1820 h 18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0" h="1820">
                  <a:moveTo>
                    <a:pt x="0" y="0"/>
                  </a:moveTo>
                  <a:cubicBezTo>
                    <a:pt x="73" y="27"/>
                    <a:pt x="297" y="80"/>
                    <a:pt x="440" y="140"/>
                  </a:cubicBezTo>
                  <a:cubicBezTo>
                    <a:pt x="583" y="200"/>
                    <a:pt x="733" y="277"/>
                    <a:pt x="860" y="360"/>
                  </a:cubicBezTo>
                  <a:cubicBezTo>
                    <a:pt x="987" y="443"/>
                    <a:pt x="1090" y="530"/>
                    <a:pt x="1200" y="640"/>
                  </a:cubicBezTo>
                  <a:cubicBezTo>
                    <a:pt x="1310" y="750"/>
                    <a:pt x="1427" y="887"/>
                    <a:pt x="1520" y="1020"/>
                  </a:cubicBezTo>
                  <a:cubicBezTo>
                    <a:pt x="1613" y="1153"/>
                    <a:pt x="1700" y="1307"/>
                    <a:pt x="1760" y="1440"/>
                  </a:cubicBezTo>
                  <a:cubicBezTo>
                    <a:pt x="1820" y="1573"/>
                    <a:pt x="1855" y="1741"/>
                    <a:pt x="1880" y="1820"/>
                  </a:cubicBezTo>
                </a:path>
              </a:pathLst>
            </a:custGeom>
            <a:noFill/>
            <a:ln w="28575">
              <a:solidFill>
                <a:srgbClr val="732700"/>
              </a:solidFill>
              <a:round/>
              <a:headEnd/>
              <a:tailEnd type="triangle" w="med" len="med"/>
            </a:ln>
          </p:spPr>
          <p:txBody>
            <a:bodyPr>
              <a:prstTxWarp prst="textNoShape">
                <a:avLst/>
              </a:prstTxWarp>
            </a:bodyPr>
            <a:lstStyle/>
            <a:p>
              <a:endParaRPr lang="en-US"/>
            </a:p>
          </p:txBody>
        </p:sp>
        <p:grpSp>
          <p:nvGrpSpPr>
            <p:cNvPr id="16" name="Group 15"/>
            <p:cNvGrpSpPr>
              <a:grpSpLocks/>
            </p:cNvGrpSpPr>
            <p:nvPr/>
          </p:nvGrpSpPr>
          <p:grpSpPr bwMode="auto">
            <a:xfrm>
              <a:off x="9147" y="8310"/>
              <a:ext cx="542" cy="701"/>
              <a:chOff x="6911" y="8954"/>
              <a:chExt cx="592" cy="783"/>
            </a:xfrm>
          </p:grpSpPr>
          <p:sp>
            <p:nvSpPr>
              <p:cNvPr id="29" name="Freeform 31"/>
              <p:cNvSpPr>
                <a:spLocks/>
              </p:cNvSpPr>
              <p:nvPr/>
            </p:nvSpPr>
            <p:spPr bwMode="auto">
              <a:xfrm>
                <a:off x="6911" y="934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sp>
            <p:nvSpPr>
              <p:cNvPr id="30" name="Freeform 32"/>
              <p:cNvSpPr>
                <a:spLocks/>
              </p:cNvSpPr>
              <p:nvPr/>
            </p:nvSpPr>
            <p:spPr bwMode="auto">
              <a:xfrm flipV="1">
                <a:off x="6911" y="895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grpSp>
        <p:grpSp>
          <p:nvGrpSpPr>
            <p:cNvPr id="17" name="Group 16"/>
            <p:cNvGrpSpPr>
              <a:grpSpLocks/>
            </p:cNvGrpSpPr>
            <p:nvPr/>
          </p:nvGrpSpPr>
          <p:grpSpPr bwMode="auto">
            <a:xfrm flipH="1">
              <a:off x="7975" y="8301"/>
              <a:ext cx="514" cy="701"/>
              <a:chOff x="6911" y="8954"/>
              <a:chExt cx="592" cy="783"/>
            </a:xfrm>
          </p:grpSpPr>
          <p:sp>
            <p:nvSpPr>
              <p:cNvPr id="27" name="Freeform 29"/>
              <p:cNvSpPr>
                <a:spLocks/>
              </p:cNvSpPr>
              <p:nvPr/>
            </p:nvSpPr>
            <p:spPr bwMode="auto">
              <a:xfrm>
                <a:off x="6911" y="934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sp>
            <p:nvSpPr>
              <p:cNvPr id="28" name="Freeform 30"/>
              <p:cNvSpPr>
                <a:spLocks/>
              </p:cNvSpPr>
              <p:nvPr/>
            </p:nvSpPr>
            <p:spPr bwMode="auto">
              <a:xfrm flipV="1">
                <a:off x="6911" y="895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grpSp>
        <p:grpSp>
          <p:nvGrpSpPr>
            <p:cNvPr id="18" name="Group 17"/>
            <p:cNvGrpSpPr>
              <a:grpSpLocks/>
            </p:cNvGrpSpPr>
            <p:nvPr/>
          </p:nvGrpSpPr>
          <p:grpSpPr bwMode="auto">
            <a:xfrm rot="5400000">
              <a:off x="8532" y="8932"/>
              <a:ext cx="542" cy="669"/>
              <a:chOff x="6911" y="8954"/>
              <a:chExt cx="592" cy="783"/>
            </a:xfrm>
          </p:grpSpPr>
          <p:sp>
            <p:nvSpPr>
              <p:cNvPr id="25" name="Freeform 27"/>
              <p:cNvSpPr>
                <a:spLocks/>
              </p:cNvSpPr>
              <p:nvPr/>
            </p:nvSpPr>
            <p:spPr bwMode="auto">
              <a:xfrm>
                <a:off x="6911" y="934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sp>
            <p:nvSpPr>
              <p:cNvPr id="26" name="Freeform 28"/>
              <p:cNvSpPr>
                <a:spLocks/>
              </p:cNvSpPr>
              <p:nvPr/>
            </p:nvSpPr>
            <p:spPr bwMode="auto">
              <a:xfrm flipV="1">
                <a:off x="6911" y="895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grpSp>
        <p:grpSp>
          <p:nvGrpSpPr>
            <p:cNvPr id="19" name="Group 18"/>
            <p:cNvGrpSpPr>
              <a:grpSpLocks/>
            </p:cNvGrpSpPr>
            <p:nvPr/>
          </p:nvGrpSpPr>
          <p:grpSpPr bwMode="auto">
            <a:xfrm rot="5400000" flipH="1">
              <a:off x="8572" y="7719"/>
              <a:ext cx="522" cy="669"/>
              <a:chOff x="6911" y="8954"/>
              <a:chExt cx="592" cy="783"/>
            </a:xfrm>
          </p:grpSpPr>
          <p:sp>
            <p:nvSpPr>
              <p:cNvPr id="23" name="Freeform 25"/>
              <p:cNvSpPr>
                <a:spLocks/>
              </p:cNvSpPr>
              <p:nvPr/>
            </p:nvSpPr>
            <p:spPr bwMode="auto">
              <a:xfrm>
                <a:off x="6911" y="934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sp>
            <p:nvSpPr>
              <p:cNvPr id="24" name="Freeform 26"/>
              <p:cNvSpPr>
                <a:spLocks/>
              </p:cNvSpPr>
              <p:nvPr/>
            </p:nvSpPr>
            <p:spPr bwMode="auto">
              <a:xfrm flipV="1">
                <a:off x="6911" y="8954"/>
                <a:ext cx="592" cy="393"/>
              </a:xfrm>
              <a:custGeom>
                <a:avLst/>
                <a:gdLst>
                  <a:gd name="T0" fmla="*/ 0 w 592"/>
                  <a:gd name="T1" fmla="*/ 393 h 393"/>
                  <a:gd name="T2" fmla="*/ 162 w 592"/>
                  <a:gd name="T3" fmla="*/ 340 h 393"/>
                  <a:gd name="T4" fmla="*/ 299 w 592"/>
                  <a:gd name="T5" fmla="*/ 256 h 393"/>
                  <a:gd name="T6" fmla="*/ 404 w 592"/>
                  <a:gd name="T7" fmla="*/ 181 h 393"/>
                  <a:gd name="T8" fmla="*/ 489 w 592"/>
                  <a:gd name="T9" fmla="*/ 96 h 393"/>
                  <a:gd name="T10" fmla="*/ 592 w 592"/>
                  <a:gd name="T11" fmla="*/ 0 h 393"/>
                  <a:gd name="T12" fmla="*/ 0 60000 65536"/>
                  <a:gd name="T13" fmla="*/ 0 60000 65536"/>
                  <a:gd name="T14" fmla="*/ 0 60000 65536"/>
                  <a:gd name="T15" fmla="*/ 0 60000 65536"/>
                  <a:gd name="T16" fmla="*/ 0 60000 65536"/>
                  <a:gd name="T17" fmla="*/ 0 60000 65536"/>
                  <a:gd name="T18" fmla="*/ 0 w 592"/>
                  <a:gd name="T19" fmla="*/ 0 h 393"/>
                  <a:gd name="T20" fmla="*/ 592 w 592"/>
                  <a:gd name="T21" fmla="*/ 393 h 393"/>
                </a:gdLst>
                <a:ahLst/>
                <a:cxnLst>
                  <a:cxn ang="T12">
                    <a:pos x="T0" y="T1"/>
                  </a:cxn>
                  <a:cxn ang="T13">
                    <a:pos x="T2" y="T3"/>
                  </a:cxn>
                  <a:cxn ang="T14">
                    <a:pos x="T4" y="T5"/>
                  </a:cxn>
                  <a:cxn ang="T15">
                    <a:pos x="T6" y="T7"/>
                  </a:cxn>
                  <a:cxn ang="T16">
                    <a:pos x="T8" y="T9"/>
                  </a:cxn>
                  <a:cxn ang="T17">
                    <a:pos x="T10" y="T11"/>
                  </a:cxn>
                </a:cxnLst>
                <a:rect l="T18" t="T19" r="T20" b="T21"/>
                <a:pathLst>
                  <a:path w="592" h="393">
                    <a:moveTo>
                      <a:pt x="0" y="393"/>
                    </a:moveTo>
                    <a:cubicBezTo>
                      <a:pt x="27" y="384"/>
                      <a:pt x="112" y="363"/>
                      <a:pt x="162" y="340"/>
                    </a:cubicBezTo>
                    <a:cubicBezTo>
                      <a:pt x="212" y="317"/>
                      <a:pt x="259" y="282"/>
                      <a:pt x="299" y="256"/>
                    </a:cubicBezTo>
                    <a:cubicBezTo>
                      <a:pt x="339" y="230"/>
                      <a:pt x="372" y="208"/>
                      <a:pt x="404" y="181"/>
                    </a:cubicBezTo>
                    <a:cubicBezTo>
                      <a:pt x="436" y="154"/>
                      <a:pt x="458" y="126"/>
                      <a:pt x="489" y="96"/>
                    </a:cubicBezTo>
                    <a:cubicBezTo>
                      <a:pt x="520" y="66"/>
                      <a:pt x="571" y="20"/>
                      <a:pt x="592" y="0"/>
                    </a:cubicBezTo>
                  </a:path>
                </a:pathLst>
              </a:custGeom>
              <a:noFill/>
              <a:ln w="9525">
                <a:solidFill>
                  <a:srgbClr val="732700"/>
                </a:solidFill>
                <a:prstDash val="dash"/>
                <a:round/>
                <a:headEnd/>
                <a:tailEnd/>
              </a:ln>
            </p:spPr>
            <p:txBody>
              <a:bodyPr>
                <a:prstTxWarp prst="textNoShape">
                  <a:avLst/>
                </a:prstTxWarp>
              </a:bodyPr>
              <a:lstStyle/>
              <a:p>
                <a:endParaRPr lang="en-US"/>
              </a:p>
            </p:txBody>
          </p:sp>
        </p:grpSp>
        <p:grpSp>
          <p:nvGrpSpPr>
            <p:cNvPr id="20" name="Group 19"/>
            <p:cNvGrpSpPr>
              <a:grpSpLocks/>
            </p:cNvGrpSpPr>
            <p:nvPr/>
          </p:nvGrpSpPr>
          <p:grpSpPr bwMode="auto">
            <a:xfrm>
              <a:off x="8264" y="8023"/>
              <a:ext cx="1153" cy="1260"/>
              <a:chOff x="5946" y="7731"/>
              <a:chExt cx="1260" cy="1260"/>
            </a:xfrm>
          </p:grpSpPr>
          <p:sp>
            <p:nvSpPr>
              <p:cNvPr id="21" name="Line 57"/>
              <p:cNvSpPr>
                <a:spLocks noChangeShapeType="1"/>
              </p:cNvSpPr>
              <p:nvPr/>
            </p:nvSpPr>
            <p:spPr bwMode="auto">
              <a:xfrm>
                <a:off x="5946" y="8381"/>
                <a:ext cx="1260" cy="0"/>
              </a:xfrm>
              <a:prstGeom prst="line">
                <a:avLst/>
              </a:prstGeom>
              <a:noFill/>
              <a:ln w="9525">
                <a:solidFill>
                  <a:srgbClr val="732700"/>
                </a:solidFill>
                <a:round/>
                <a:headEnd type="arrow" w="med" len="med"/>
                <a:tailEnd type="arrow" w="med" len="med"/>
              </a:ln>
            </p:spPr>
            <p:txBody>
              <a:bodyPr>
                <a:prstTxWarp prst="textNoShape">
                  <a:avLst/>
                </a:prstTxWarp>
              </a:bodyPr>
              <a:lstStyle/>
              <a:p>
                <a:endParaRPr lang="en-US"/>
              </a:p>
            </p:txBody>
          </p:sp>
          <p:sp>
            <p:nvSpPr>
              <p:cNvPr id="22" name="Line 56"/>
              <p:cNvSpPr>
                <a:spLocks noChangeShapeType="1"/>
              </p:cNvSpPr>
              <p:nvPr/>
            </p:nvSpPr>
            <p:spPr bwMode="auto">
              <a:xfrm rot="-5400000">
                <a:off x="5946" y="8361"/>
                <a:ext cx="1260" cy="0"/>
              </a:xfrm>
              <a:prstGeom prst="line">
                <a:avLst/>
              </a:prstGeom>
              <a:noFill/>
              <a:ln w="9525">
                <a:solidFill>
                  <a:srgbClr val="732700"/>
                </a:solidFill>
                <a:round/>
                <a:headEnd type="arrow" w="med" len="med"/>
                <a:tailEnd type="arrow" w="med" len="med"/>
              </a:ln>
            </p:spPr>
            <p:txBody>
              <a:bodyPr>
                <a:prstTxWarp prst="textNoShape">
                  <a:avLst/>
                </a:prstTxWarp>
              </a:bodyPr>
              <a:lstStyle/>
              <a:p>
                <a:endParaRPr lang="en-US"/>
              </a:p>
            </p:txBody>
          </p:sp>
        </p:grpSp>
      </p:grpSp>
      <p:sp>
        <p:nvSpPr>
          <p:cNvPr id="33" name="TextBox 32"/>
          <p:cNvSpPr txBox="1"/>
          <p:nvPr/>
        </p:nvSpPr>
        <p:spPr>
          <a:xfrm>
            <a:off x="4432941" y="6414030"/>
            <a:ext cx="4558659" cy="276999"/>
          </a:xfrm>
          <a:prstGeom prst="rect">
            <a:avLst/>
          </a:prstGeom>
          <a:noFill/>
        </p:spPr>
        <p:txBody>
          <a:bodyPr wrap="square" rtlCol="0">
            <a:spAutoFit/>
          </a:bodyPr>
          <a:lstStyle/>
          <a:p>
            <a:r>
              <a:rPr lang="en-US" sz="1200" dirty="0" smtClean="0">
                <a:latin typeface="Bookman Old Style" pitchFamily="18" charset="0"/>
              </a:rPr>
              <a:t>	Source:  Beverly Parsons, </a:t>
            </a:r>
            <a:r>
              <a:rPr lang="en-US" sz="1200" dirty="0" err="1" smtClean="0">
                <a:latin typeface="Bookman Old Style" pitchFamily="18" charset="0"/>
              </a:rPr>
              <a:t>InSites</a:t>
            </a:r>
            <a:r>
              <a:rPr lang="en-US" sz="1200" dirty="0" smtClean="0">
                <a:latin typeface="Bookman Old Style" pitchFamily="18" charset="0"/>
              </a:rPr>
              <a:t>, Inc.</a:t>
            </a:r>
            <a:endParaRPr lang="en-US" sz="1200" dirty="0">
              <a:latin typeface="Bookman Old Style" pitchFamily="18" charset="0"/>
            </a:endParaRPr>
          </a:p>
        </p:txBody>
      </p:sp>
      <p:sp>
        <p:nvSpPr>
          <p:cNvPr id="34" name="TextBox 33"/>
          <p:cNvSpPr txBox="1"/>
          <p:nvPr/>
        </p:nvSpPr>
        <p:spPr>
          <a:xfrm>
            <a:off x="609600" y="457200"/>
            <a:ext cx="5639146" cy="400110"/>
          </a:xfrm>
          <a:prstGeom prst="rect">
            <a:avLst/>
          </a:prstGeom>
          <a:noFill/>
        </p:spPr>
        <p:txBody>
          <a:bodyPr wrap="square" rtlCol="0">
            <a:spAutoFit/>
          </a:bodyPr>
          <a:lstStyle/>
          <a:p>
            <a:r>
              <a:rPr lang="en-US" sz="2000" b="1" dirty="0" smtClean="0">
                <a:latin typeface="Bookman Old Style" pitchFamily="18" charset="0"/>
              </a:rPr>
              <a:t>Systems-oriented evaluation</a:t>
            </a:r>
            <a:endParaRPr lang="en-US" sz="2000" b="1" dirty="0">
              <a:latin typeface="Bookman Old Style" pitchFamily="18" charset="0"/>
            </a:endParaRPr>
          </a:p>
        </p:txBody>
      </p:sp>
    </p:spTree>
    <p:extLst>
      <p:ext uri="{BB962C8B-B14F-4D97-AF65-F5344CB8AC3E}">
        <p14:creationId xmlns:p14="http://schemas.microsoft.com/office/powerpoint/2010/main" val="26787131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 4" descr="iceberg"/>
          <p:cNvPicPr>
            <a:picLocks noChangeArrowheads="1"/>
          </p:cNvPicPr>
          <p:nvPr/>
        </p:nvPicPr>
        <p:blipFill>
          <a:blip r:embed="rId3"/>
          <a:srcRect/>
          <a:stretch>
            <a:fillRect/>
          </a:stretch>
        </p:blipFill>
        <p:spPr bwMode="auto">
          <a:xfrm>
            <a:off x="3505201" y="1391452"/>
            <a:ext cx="5105400" cy="5314147"/>
          </a:xfrm>
          <a:prstGeom prst="rect">
            <a:avLst/>
          </a:prstGeom>
          <a:noFill/>
          <a:ln w="9525">
            <a:noFill/>
            <a:miter lim="800000"/>
            <a:headEnd/>
            <a:tailEnd/>
          </a:ln>
        </p:spPr>
      </p:pic>
      <p:sp>
        <p:nvSpPr>
          <p:cNvPr id="14" name="TextBox 13"/>
          <p:cNvSpPr txBox="1"/>
          <p:nvPr/>
        </p:nvSpPr>
        <p:spPr>
          <a:xfrm>
            <a:off x="4881880" y="5489950"/>
            <a:ext cx="2486024" cy="523220"/>
          </a:xfrm>
          <a:prstGeom prst="rect">
            <a:avLst/>
          </a:prstGeom>
          <a:noFill/>
          <a:ln>
            <a:noFill/>
          </a:ln>
        </p:spPr>
        <p:txBody>
          <a:bodyPr wrap="square" rtlCol="0">
            <a:spAutoFit/>
          </a:bodyPr>
          <a:lstStyle/>
          <a:p>
            <a:pPr algn="ctr"/>
            <a:r>
              <a:rPr lang="en-US" sz="2800" dirty="0" smtClean="0">
                <a:ln w="3175">
                  <a:solidFill>
                    <a:schemeClr val="tx1"/>
                  </a:solidFill>
                </a:ln>
                <a:solidFill>
                  <a:schemeClr val="bg1"/>
                </a:solidFill>
                <a:latin typeface="Arial Black"/>
                <a:cs typeface="Arial Black"/>
              </a:rPr>
              <a:t>Paradigms</a:t>
            </a:r>
            <a:endParaRPr lang="en-US" sz="2800" dirty="0">
              <a:ln w="3175">
                <a:solidFill>
                  <a:schemeClr val="tx1"/>
                </a:solidFill>
              </a:ln>
              <a:solidFill>
                <a:schemeClr val="bg1"/>
              </a:solidFill>
              <a:latin typeface="Arial Black"/>
              <a:cs typeface="Arial Black"/>
            </a:endParaRPr>
          </a:p>
        </p:txBody>
      </p:sp>
      <p:sp>
        <p:nvSpPr>
          <p:cNvPr id="20" name="TextBox 19"/>
          <p:cNvSpPr txBox="1"/>
          <p:nvPr/>
        </p:nvSpPr>
        <p:spPr>
          <a:xfrm>
            <a:off x="4495800" y="3030559"/>
            <a:ext cx="3218054" cy="1384995"/>
          </a:xfrm>
          <a:prstGeom prst="rect">
            <a:avLst/>
          </a:prstGeom>
          <a:noFill/>
          <a:ln>
            <a:noFill/>
          </a:ln>
        </p:spPr>
        <p:txBody>
          <a:bodyPr wrap="square" rtlCol="0">
            <a:spAutoFit/>
          </a:bodyPr>
          <a:lstStyle/>
          <a:p>
            <a:pPr algn="ctr"/>
            <a:r>
              <a:rPr lang="en-US" sz="2800" dirty="0" smtClean="0">
                <a:ln w="3175">
                  <a:solidFill>
                    <a:schemeClr val="tx1"/>
                  </a:solidFill>
                </a:ln>
                <a:solidFill>
                  <a:schemeClr val="bg1"/>
                </a:solidFill>
                <a:latin typeface="Arial Black"/>
                <a:cs typeface="Arial Black"/>
              </a:rPr>
              <a:t>Norms, Infrastructures &amp; Policies</a:t>
            </a:r>
            <a:endParaRPr lang="en-US" sz="2800" dirty="0">
              <a:ln w="3175">
                <a:solidFill>
                  <a:schemeClr val="tx1"/>
                </a:solidFill>
              </a:ln>
              <a:solidFill>
                <a:schemeClr val="bg1"/>
              </a:solidFill>
              <a:latin typeface="Arial Black"/>
              <a:cs typeface="Arial Black"/>
            </a:endParaRPr>
          </a:p>
        </p:txBody>
      </p:sp>
      <p:sp>
        <p:nvSpPr>
          <p:cNvPr id="22" name="TextBox 21"/>
          <p:cNvSpPr txBox="1"/>
          <p:nvPr/>
        </p:nvSpPr>
        <p:spPr>
          <a:xfrm>
            <a:off x="4191000" y="1391452"/>
            <a:ext cx="3804242" cy="369332"/>
          </a:xfrm>
          <a:prstGeom prst="rect">
            <a:avLst/>
          </a:prstGeom>
          <a:noFill/>
          <a:ln>
            <a:noFill/>
          </a:ln>
        </p:spPr>
        <p:txBody>
          <a:bodyPr wrap="square" rtlCol="0">
            <a:spAutoFit/>
          </a:bodyPr>
          <a:lstStyle/>
          <a:p>
            <a:pPr algn="ctr"/>
            <a:r>
              <a:rPr lang="en-US" dirty="0" smtClean="0">
                <a:ln w="3175">
                  <a:solidFill>
                    <a:schemeClr val="bg1"/>
                  </a:solidFill>
                </a:ln>
                <a:latin typeface="Arial Black"/>
                <a:cs typeface="Arial Black"/>
              </a:rPr>
              <a:t>Activities &amp; Results</a:t>
            </a:r>
            <a:endParaRPr lang="en-US" dirty="0">
              <a:ln w="3175">
                <a:solidFill>
                  <a:schemeClr val="bg1"/>
                </a:solidFill>
              </a:ln>
              <a:latin typeface="Arial Black"/>
              <a:cs typeface="Arial Black"/>
            </a:endParaRPr>
          </a:p>
        </p:txBody>
      </p:sp>
      <p:sp>
        <p:nvSpPr>
          <p:cNvPr id="13" name="Bent Arrow 12"/>
          <p:cNvSpPr/>
          <p:nvPr/>
        </p:nvSpPr>
        <p:spPr>
          <a:xfrm flipV="1">
            <a:off x="3654159" y="1621641"/>
            <a:ext cx="1298841" cy="4819793"/>
          </a:xfrm>
          <a:prstGeom prst="bentArrow">
            <a:avLst>
              <a:gd name="adj1" fmla="val 30953"/>
              <a:gd name="adj2" fmla="val 24249"/>
              <a:gd name="adj3" fmla="val 13923"/>
              <a:gd name="adj4" fmla="val 42903"/>
            </a:avLst>
          </a:prstGeom>
          <a:solidFill>
            <a:srgbClr val="FFFFFF"/>
          </a:solidFill>
          <a:ln>
            <a:gradFill flip="none" rotWithShape="1">
              <a:gsLst>
                <a:gs pos="11000">
                  <a:schemeClr val="tx1">
                    <a:lumMod val="65000"/>
                    <a:lumOff val="35000"/>
                  </a:schemeClr>
                </a:gs>
                <a:gs pos="100000">
                  <a:srgbClr val="FFFFFF"/>
                </a:gs>
                <a:gs pos="27000">
                  <a:schemeClr val="tx1">
                    <a:lumMod val="65000"/>
                    <a:lumOff val="35000"/>
                  </a:schemeClr>
                </a:gs>
              </a:gsLst>
              <a:path path="circle">
                <a:fillToRect l="100000" t="100000"/>
              </a:path>
              <a:tileRect r="-100000" b="-100000"/>
            </a:gradFill>
          </a:ln>
          <a:effectLst>
            <a:outerShdw blurRad="84455" dist="73787" dir="5400000" rotWithShape="0">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rot="16200000">
            <a:off x="2531474" y="3720208"/>
            <a:ext cx="2596504" cy="461665"/>
          </a:xfrm>
          <a:prstGeom prst="rect">
            <a:avLst/>
          </a:prstGeom>
          <a:noFill/>
          <a:ln>
            <a:noFill/>
          </a:ln>
        </p:spPr>
        <p:txBody>
          <a:bodyPr wrap="square" rtlCol="0">
            <a:spAutoFit/>
          </a:bodyPr>
          <a:lstStyle/>
          <a:p>
            <a:pPr algn="ctr"/>
            <a:r>
              <a:rPr lang="en-US" sz="2400" dirty="0" smtClean="0">
                <a:ln w="3175">
                  <a:solidFill>
                    <a:schemeClr val="tx1">
                      <a:alpha val="65000"/>
                    </a:schemeClr>
                  </a:solidFill>
                </a:ln>
                <a:solidFill>
                  <a:srgbClr val="31BFFB"/>
                </a:solidFill>
                <a:latin typeface="Arial Black"/>
                <a:cs typeface="Arial Black"/>
              </a:rPr>
              <a:t>what is</a:t>
            </a:r>
            <a:endParaRPr lang="en-US" sz="2400" dirty="0">
              <a:ln w="3175">
                <a:solidFill>
                  <a:schemeClr val="tx1">
                    <a:alpha val="65000"/>
                  </a:schemeClr>
                </a:solidFill>
              </a:ln>
              <a:solidFill>
                <a:srgbClr val="31BFFB"/>
              </a:solidFill>
              <a:latin typeface="Arial Black"/>
              <a:cs typeface="Arial Black"/>
            </a:endParaRPr>
          </a:p>
        </p:txBody>
      </p:sp>
      <p:sp>
        <p:nvSpPr>
          <p:cNvPr id="16" name="Bent Arrow 15"/>
          <p:cNvSpPr/>
          <p:nvPr/>
        </p:nvSpPr>
        <p:spPr>
          <a:xfrm rot="5400000" flipH="1">
            <a:off x="5643983" y="3357983"/>
            <a:ext cx="4702519" cy="1230715"/>
          </a:xfrm>
          <a:prstGeom prst="bentArrow">
            <a:avLst>
              <a:gd name="adj1" fmla="val 32179"/>
              <a:gd name="adj2" fmla="val 23399"/>
              <a:gd name="adj3" fmla="val 19875"/>
              <a:gd name="adj4" fmla="val 43753"/>
            </a:avLst>
          </a:prstGeom>
          <a:solidFill>
            <a:schemeClr val="bg1"/>
          </a:solidFill>
          <a:ln>
            <a:gradFill flip="none" rotWithShape="1">
              <a:gsLst>
                <a:gs pos="11000">
                  <a:schemeClr val="tx1">
                    <a:lumMod val="65000"/>
                    <a:lumOff val="35000"/>
                  </a:schemeClr>
                </a:gs>
                <a:gs pos="100000">
                  <a:srgbClr val="FFFFFF"/>
                </a:gs>
                <a:gs pos="27000">
                  <a:schemeClr val="tx1">
                    <a:lumMod val="65000"/>
                    <a:lumOff val="35000"/>
                  </a:schemeClr>
                </a:gs>
              </a:gsLst>
              <a:path path="circle">
                <a:fillToRect l="100000" t="100000"/>
              </a:path>
              <a:tileRect r="-100000" b="-100000"/>
            </a:gradFill>
          </a:ln>
          <a:effectLst>
            <a:outerShdw blurRad="84455" dist="73787" dir="5400000" rotWithShape="0">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                            </a:t>
            </a:r>
            <a:endParaRPr lang="en-US" dirty="0">
              <a:solidFill>
                <a:schemeClr val="tx1"/>
              </a:solidFill>
            </a:endParaRPr>
          </a:p>
        </p:txBody>
      </p:sp>
      <p:sp>
        <p:nvSpPr>
          <p:cNvPr id="17" name="TextBox 16"/>
          <p:cNvSpPr txBox="1"/>
          <p:nvPr/>
        </p:nvSpPr>
        <p:spPr>
          <a:xfrm rot="5400000">
            <a:off x="6513137" y="3727523"/>
            <a:ext cx="3657601" cy="461665"/>
          </a:xfrm>
          <a:prstGeom prst="rect">
            <a:avLst/>
          </a:prstGeom>
          <a:noFill/>
          <a:ln>
            <a:noFill/>
          </a:ln>
        </p:spPr>
        <p:txBody>
          <a:bodyPr wrap="square" rtlCol="0">
            <a:spAutoFit/>
          </a:bodyPr>
          <a:lstStyle/>
          <a:p>
            <a:pPr algn="ctr"/>
            <a:r>
              <a:rPr lang="en-US" sz="2400" dirty="0" smtClean="0">
                <a:ln w="3175">
                  <a:solidFill>
                    <a:schemeClr val="tx1">
                      <a:alpha val="65000"/>
                    </a:schemeClr>
                  </a:solidFill>
                </a:ln>
                <a:solidFill>
                  <a:srgbClr val="45A6E6"/>
                </a:solidFill>
                <a:latin typeface="Arial Black"/>
                <a:cs typeface="Arial Black"/>
              </a:rPr>
              <a:t>what could be</a:t>
            </a:r>
            <a:endParaRPr lang="en-US" sz="2400" dirty="0">
              <a:ln w="3175">
                <a:solidFill>
                  <a:schemeClr val="tx1">
                    <a:alpha val="65000"/>
                  </a:schemeClr>
                </a:solidFill>
              </a:ln>
              <a:solidFill>
                <a:srgbClr val="45A6E6"/>
              </a:solidFill>
              <a:latin typeface="Arial Black"/>
              <a:cs typeface="Arial Black"/>
            </a:endParaRPr>
          </a:p>
        </p:txBody>
      </p:sp>
      <p:sp>
        <p:nvSpPr>
          <p:cNvPr id="19" name="TextBox 18"/>
          <p:cNvSpPr txBox="1"/>
          <p:nvPr/>
        </p:nvSpPr>
        <p:spPr>
          <a:xfrm>
            <a:off x="4876800" y="4703195"/>
            <a:ext cx="2486024" cy="523220"/>
          </a:xfrm>
          <a:prstGeom prst="rect">
            <a:avLst/>
          </a:prstGeom>
          <a:noFill/>
          <a:ln>
            <a:noFill/>
          </a:ln>
        </p:spPr>
        <p:txBody>
          <a:bodyPr wrap="square" rtlCol="0">
            <a:spAutoFit/>
          </a:bodyPr>
          <a:lstStyle/>
          <a:p>
            <a:pPr algn="ctr"/>
            <a:r>
              <a:rPr lang="en-US" sz="2800" dirty="0" smtClean="0">
                <a:ln w="3175">
                  <a:solidFill>
                    <a:schemeClr val="tx1"/>
                  </a:solidFill>
                </a:ln>
                <a:solidFill>
                  <a:schemeClr val="bg1"/>
                </a:solidFill>
                <a:latin typeface="Arial Black"/>
                <a:cs typeface="Arial Black"/>
              </a:rPr>
              <a:t>Principles</a:t>
            </a:r>
            <a:endParaRPr lang="en-US" sz="2800" dirty="0">
              <a:ln w="3175">
                <a:solidFill>
                  <a:schemeClr val="tx1"/>
                </a:solidFill>
              </a:ln>
              <a:solidFill>
                <a:schemeClr val="bg1"/>
              </a:solidFill>
              <a:latin typeface="Arial Black"/>
              <a:cs typeface="Arial Black"/>
            </a:endParaRPr>
          </a:p>
        </p:txBody>
      </p:sp>
      <p:sp>
        <p:nvSpPr>
          <p:cNvPr id="21" name="TextBox 20"/>
          <p:cNvSpPr txBox="1"/>
          <p:nvPr/>
        </p:nvSpPr>
        <p:spPr>
          <a:xfrm>
            <a:off x="4876800" y="2209800"/>
            <a:ext cx="2486024" cy="523220"/>
          </a:xfrm>
          <a:prstGeom prst="rect">
            <a:avLst/>
          </a:prstGeom>
          <a:noFill/>
          <a:ln>
            <a:noFill/>
          </a:ln>
        </p:spPr>
        <p:txBody>
          <a:bodyPr wrap="square" rtlCol="0">
            <a:spAutoFit/>
          </a:bodyPr>
          <a:lstStyle/>
          <a:p>
            <a:pPr algn="ctr"/>
            <a:r>
              <a:rPr lang="en-US" sz="2800" dirty="0" smtClean="0">
                <a:ln w="3175">
                  <a:solidFill>
                    <a:schemeClr val="tx1"/>
                  </a:solidFill>
                </a:ln>
                <a:solidFill>
                  <a:schemeClr val="bg1"/>
                </a:solidFill>
                <a:latin typeface="Arial Black"/>
                <a:cs typeface="Arial Black"/>
              </a:rPr>
              <a:t>Patterns</a:t>
            </a:r>
            <a:endParaRPr lang="en-US" sz="2800" dirty="0">
              <a:ln w="3175">
                <a:solidFill>
                  <a:schemeClr val="tx1"/>
                </a:solidFill>
              </a:ln>
              <a:solidFill>
                <a:schemeClr val="bg1"/>
              </a:solidFill>
              <a:latin typeface="Arial Black"/>
              <a:cs typeface="Arial Black"/>
            </a:endParaRPr>
          </a:p>
        </p:txBody>
      </p:sp>
      <p:sp>
        <p:nvSpPr>
          <p:cNvPr id="28" name="Title 7"/>
          <p:cNvSpPr txBox="1">
            <a:spLocks/>
          </p:cNvSpPr>
          <p:nvPr/>
        </p:nvSpPr>
        <p:spPr>
          <a:xfrm>
            <a:off x="384949" y="1998642"/>
            <a:ext cx="2667000" cy="16589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0" i="0" kern="1200">
                <a:solidFill>
                  <a:schemeClr val="tx2">
                    <a:lumMod val="90000"/>
                    <a:lumOff val="10000"/>
                  </a:schemeClr>
                </a:solidFill>
                <a:latin typeface="Marker Felt"/>
                <a:ea typeface="+mj-ea"/>
                <a:cs typeface="Marker Felt"/>
              </a:defRPr>
            </a:lvl1pPr>
          </a:lstStyle>
          <a:p>
            <a:endParaRPr lang="en-US" sz="4400" dirty="0" smtClean="0">
              <a:solidFill>
                <a:srgbClr val="660066"/>
              </a:solidFill>
              <a:effectLst>
                <a:outerShdw blurRad="50800" dist="38100" dir="2700000" algn="tl" rotWithShape="0">
                  <a:prstClr val="black">
                    <a:alpha val="40000"/>
                  </a:prstClr>
                </a:outerShdw>
              </a:effectLst>
            </a:endParaRPr>
          </a:p>
        </p:txBody>
      </p:sp>
      <p:sp>
        <p:nvSpPr>
          <p:cNvPr id="4" name="TextBox 3"/>
          <p:cNvSpPr txBox="1"/>
          <p:nvPr/>
        </p:nvSpPr>
        <p:spPr>
          <a:xfrm>
            <a:off x="0" y="0"/>
            <a:ext cx="9144000" cy="707886"/>
          </a:xfrm>
          <a:prstGeom prst="rect">
            <a:avLst/>
          </a:prstGeom>
          <a:solidFill>
            <a:schemeClr val="tx2">
              <a:lumMod val="60000"/>
              <a:lumOff val="40000"/>
            </a:schemeClr>
          </a:solidFill>
        </p:spPr>
        <p:txBody>
          <a:bodyPr wrap="square" rtlCol="0">
            <a:spAutoFit/>
          </a:bodyPr>
          <a:lstStyle/>
          <a:p>
            <a:pPr algn="ctr"/>
            <a:r>
              <a:rPr lang="en-US" sz="2000" b="1" dirty="0" smtClean="0">
                <a:solidFill>
                  <a:schemeClr val="bg1"/>
                </a:solidFill>
                <a:latin typeface="Bookman Old Style" pitchFamily="18" charset="0"/>
                <a:ea typeface="ＭＳ Ｐゴシック"/>
                <a:cs typeface="Arial Black"/>
              </a:rPr>
              <a:t>Where </a:t>
            </a:r>
            <a:r>
              <a:rPr lang="en-US" sz="2000" b="1" dirty="0">
                <a:solidFill>
                  <a:schemeClr val="bg1"/>
                </a:solidFill>
                <a:latin typeface="Bookman Old Style" pitchFamily="18" charset="0"/>
                <a:ea typeface="ＭＳ Ｐゴシック"/>
                <a:cs typeface="Arial Black"/>
              </a:rPr>
              <a:t>CRE and System-Oriented Evaluation </a:t>
            </a:r>
            <a:r>
              <a:rPr lang="en-US" sz="2000" b="1" dirty="0" smtClean="0">
                <a:solidFill>
                  <a:schemeClr val="bg1"/>
                </a:solidFill>
                <a:latin typeface="Bookman Old Style" pitchFamily="18" charset="0"/>
                <a:ea typeface="ＭＳ Ｐゴシック"/>
                <a:cs typeface="Arial Black"/>
              </a:rPr>
              <a:t>Meet</a:t>
            </a:r>
          </a:p>
          <a:p>
            <a:pPr algn="ctr"/>
            <a:endParaRPr lang="en-US" sz="2000" b="1" dirty="0"/>
          </a:p>
        </p:txBody>
      </p:sp>
      <p:sp>
        <p:nvSpPr>
          <p:cNvPr id="5" name="TextBox 4"/>
          <p:cNvSpPr txBox="1"/>
          <p:nvPr/>
        </p:nvSpPr>
        <p:spPr>
          <a:xfrm>
            <a:off x="30480" y="6533767"/>
            <a:ext cx="3137372" cy="276999"/>
          </a:xfrm>
          <a:prstGeom prst="rect">
            <a:avLst/>
          </a:prstGeom>
          <a:noFill/>
        </p:spPr>
        <p:txBody>
          <a:bodyPr wrap="square" rtlCol="0">
            <a:spAutoFit/>
          </a:bodyPr>
          <a:lstStyle/>
          <a:p>
            <a:r>
              <a:rPr lang="en-US" sz="1200" dirty="0">
                <a:latin typeface="Bookman Old Style" pitchFamily="18" charset="0"/>
              </a:rPr>
              <a:t>Source:  Beverly Parsons, </a:t>
            </a:r>
            <a:r>
              <a:rPr lang="en-US" sz="1200" dirty="0" err="1">
                <a:latin typeface="Bookman Old Style" pitchFamily="18" charset="0"/>
              </a:rPr>
              <a:t>InSites</a:t>
            </a:r>
            <a:r>
              <a:rPr lang="en-US" sz="1200" dirty="0">
                <a:latin typeface="Bookman Old Style" pitchFamily="18" charset="0"/>
              </a:rPr>
              <a:t>, </a:t>
            </a:r>
            <a:r>
              <a:rPr lang="en-US" sz="1200" dirty="0" err="1">
                <a:latin typeface="Bookman Old Style" pitchFamily="18" charset="0"/>
              </a:rPr>
              <a:t>Inc</a:t>
            </a:r>
            <a:endParaRPr lang="en-US" sz="1200" dirty="0"/>
          </a:p>
        </p:txBody>
      </p:sp>
    </p:spTree>
    <p:extLst>
      <p:ext uri="{BB962C8B-B14F-4D97-AF65-F5344CB8AC3E}">
        <p14:creationId xmlns:p14="http://schemas.microsoft.com/office/powerpoint/2010/main" val="2052155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onnernetwork.pbworks.com/f/1215007500/socialjustice.jpg">
            <a:hlinkClick r:id="rId2"/>
          </p:cNvPr>
          <p:cNvPicPr/>
          <p:nvPr/>
        </p:nvPicPr>
        <p:blipFill rotWithShape="1">
          <a:blip r:embed="rId3">
            <a:extLst>
              <a:ext uri="{28A0092B-C50C-407E-A947-70E740481C1C}">
                <a14:useLocalDpi xmlns:a14="http://schemas.microsoft.com/office/drawing/2010/main" val="0"/>
              </a:ext>
            </a:extLst>
          </a:blip>
          <a:srcRect r="5026"/>
          <a:stretch/>
        </p:blipFill>
        <p:spPr bwMode="auto">
          <a:xfrm>
            <a:off x="-1" y="0"/>
            <a:ext cx="9144001" cy="6858000"/>
          </a:xfrm>
          <a:prstGeom prst="rect">
            <a:avLst/>
          </a:prstGeom>
          <a:noFill/>
          <a:ln>
            <a:noFill/>
          </a:ln>
        </p:spPr>
      </p:pic>
      <p:sp>
        <p:nvSpPr>
          <p:cNvPr id="6" name="TextBox 5"/>
          <p:cNvSpPr txBox="1"/>
          <p:nvPr/>
        </p:nvSpPr>
        <p:spPr>
          <a:xfrm>
            <a:off x="252350" y="6241719"/>
            <a:ext cx="8726905" cy="430887"/>
          </a:xfrm>
          <a:prstGeom prst="rect">
            <a:avLst/>
          </a:prstGeom>
          <a:noFill/>
        </p:spPr>
        <p:txBody>
          <a:bodyPr wrap="none" rtlCol="0">
            <a:spAutoFit/>
          </a:bodyPr>
          <a:lstStyle/>
          <a:p>
            <a:r>
              <a:rPr lang="en-US" sz="2200" dirty="0" smtClean="0">
                <a:solidFill>
                  <a:schemeClr val="bg1"/>
                </a:solidFill>
                <a:latin typeface="Bookman Old Style" pitchFamily="18" charset="0"/>
              </a:rPr>
              <a:t>Balancing CRE, systems-orientation with social justice stance </a:t>
            </a:r>
            <a:endParaRPr lang="en-US" sz="2200" dirty="0">
              <a:solidFill>
                <a:schemeClr val="bg1"/>
              </a:solidFill>
              <a:latin typeface="Bookman Old Style" pitchFamily="18" charset="0"/>
            </a:endParaRPr>
          </a:p>
        </p:txBody>
      </p:sp>
    </p:spTree>
    <p:extLst>
      <p:ext uri="{BB962C8B-B14F-4D97-AF65-F5344CB8AC3E}">
        <p14:creationId xmlns:p14="http://schemas.microsoft.com/office/powerpoint/2010/main" val="324103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95539"/>
            <a:ext cx="4114800" cy="5943599"/>
          </a:xfrm>
        </p:spPr>
        <p:txBody>
          <a:bodyPr>
            <a:normAutofit/>
          </a:bodyPr>
          <a:lstStyle/>
          <a:p>
            <a:endParaRPr lang="en-US" dirty="0" smtClean="0"/>
          </a:p>
          <a:p>
            <a:pPr>
              <a:spcBef>
                <a:spcPts val="1272"/>
              </a:spcBef>
            </a:pPr>
            <a:r>
              <a:rPr lang="en-US" dirty="0" smtClean="0">
                <a:latin typeface="Times New Roman" pitchFamily="18" charset="0"/>
                <a:cs typeface="Times New Roman" pitchFamily="18" charset="0"/>
              </a:rPr>
              <a:t>Challenges hegemonic ontological, theoretical epistemological, and methodological practices that diminish groups at the margins of society and normalize injustice</a:t>
            </a:r>
          </a:p>
          <a:p>
            <a:pPr>
              <a:spcBef>
                <a:spcPts val="1272"/>
              </a:spcBef>
            </a:pPr>
            <a:r>
              <a:rPr lang="en-US" dirty="0" smtClean="0">
                <a:latin typeface="Times New Roman" pitchFamily="18" charset="0"/>
                <a:cs typeface="Times New Roman" pitchFamily="18" charset="0"/>
              </a:rPr>
              <a:t>Espouses evaluators as “</a:t>
            </a:r>
            <a:r>
              <a:rPr lang="en-US" i="1" dirty="0" smtClean="0">
                <a:latin typeface="Times New Roman" pitchFamily="18" charset="0"/>
                <a:cs typeface="Times New Roman" pitchFamily="18" charset="0"/>
              </a:rPr>
              <a:t>stewards of the public good</a:t>
            </a:r>
            <a:r>
              <a:rPr lang="en-US" dirty="0" smtClean="0">
                <a:latin typeface="Times New Roman" pitchFamily="18" charset="0"/>
                <a:cs typeface="Times New Roman" pitchFamily="18" charset="0"/>
              </a:rPr>
              <a:t>”  </a:t>
            </a:r>
            <a:r>
              <a:rPr lang="en-US" sz="1400" dirty="0" smtClean="0"/>
              <a:t>(Greene, 2005)</a:t>
            </a:r>
          </a:p>
          <a:p>
            <a:endParaRPr lang="en-US" dirty="0"/>
          </a:p>
        </p:txBody>
      </p:sp>
      <p:sp>
        <p:nvSpPr>
          <p:cNvPr id="10" name="Content Placeholder 9"/>
          <p:cNvSpPr>
            <a:spLocks noGrp="1"/>
          </p:cNvSpPr>
          <p:nvPr>
            <p:ph sz="half" idx="2"/>
          </p:nvPr>
        </p:nvSpPr>
        <p:spPr/>
        <p:txBody>
          <a:bodyPr>
            <a:normAutofit/>
          </a:bodyPr>
          <a:lstStyle/>
          <a:p>
            <a:endParaRPr lang="en-US"/>
          </a:p>
        </p:txBody>
      </p:sp>
      <p:pic>
        <p:nvPicPr>
          <p:cNvPr id="4" name="Picture 3" descr="http://marygrovealumninews.files.wordpress.com/2012/01/hands-on-globe-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6376"/>
            <a:ext cx="4753708" cy="6831623"/>
          </a:xfrm>
          <a:prstGeom prst="rect">
            <a:avLst/>
          </a:prstGeom>
          <a:noFill/>
          <a:ln>
            <a:noFill/>
          </a:ln>
        </p:spPr>
      </p:pic>
    </p:spTree>
    <p:extLst>
      <p:ext uri="{BB962C8B-B14F-4D97-AF65-F5344CB8AC3E}">
        <p14:creationId xmlns:p14="http://schemas.microsoft.com/office/powerpoint/2010/main" val="5368340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506419162"/>
              </p:ext>
            </p:extLst>
          </p:nvPr>
        </p:nvGraphicFramePr>
        <p:xfrm>
          <a:off x="1764870" y="682556"/>
          <a:ext cx="7924800" cy="5257800"/>
        </p:xfrm>
        <a:graphic>
          <a:graphicData uri="http://schemas.openxmlformats.org/presentationml/2006/ole">
            <mc:AlternateContent xmlns:mc="http://schemas.openxmlformats.org/markup-compatibility/2006">
              <mc:Choice xmlns:v="urn:schemas-microsoft-com:vml" Requires="v">
                <p:oleObj spid="_x0000_s1053" name="Document" r:id="rId4" imgW="8223450" imgH="5208286" progId="Word.Document.12">
                  <p:embed/>
                </p:oleObj>
              </mc:Choice>
              <mc:Fallback>
                <p:oleObj name="Document" r:id="rId4" imgW="8223450" imgH="5208286" progId="Word.Document.12">
                  <p:embed/>
                  <p:pic>
                    <p:nvPicPr>
                      <p:cNvPr id="0" name=""/>
                      <p:cNvPicPr/>
                      <p:nvPr/>
                    </p:nvPicPr>
                    <p:blipFill>
                      <a:blip r:embed="rId5"/>
                      <a:stretch>
                        <a:fillRect/>
                      </a:stretch>
                    </p:blipFill>
                    <p:spPr>
                      <a:xfrm>
                        <a:off x="1764870" y="682556"/>
                        <a:ext cx="7924800" cy="5257800"/>
                      </a:xfrm>
                      <a:prstGeom prst="rect">
                        <a:avLst/>
                      </a:prstGeom>
                    </p:spPr>
                  </p:pic>
                </p:oleObj>
              </mc:Fallback>
            </mc:AlternateContent>
          </a:graphicData>
        </a:graphic>
      </p:graphicFrame>
    </p:spTree>
    <p:extLst>
      <p:ext uri="{BB962C8B-B14F-4D97-AF65-F5344CB8AC3E}">
        <p14:creationId xmlns:p14="http://schemas.microsoft.com/office/powerpoint/2010/main" val="40494168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512512" y="938480"/>
            <a:ext cx="3124200" cy="707886"/>
          </a:xfrm>
          <a:prstGeom prst="rect">
            <a:avLst/>
          </a:prstGeom>
          <a:noFill/>
          <a:ln w="9525">
            <a:noFill/>
            <a:miter lim="800000"/>
            <a:headEnd/>
            <a:tailEnd/>
          </a:ln>
        </p:spPr>
        <p:txBody>
          <a:bodyPr wrap="square">
            <a:spAutoFit/>
          </a:bodyPr>
          <a:lstStyle/>
          <a:p>
            <a:pPr algn="r"/>
            <a:r>
              <a:rPr lang="en-US" sz="4000" dirty="0" smtClean="0">
                <a:solidFill>
                  <a:srgbClr val="660066"/>
                </a:solidFill>
                <a:latin typeface="Marker Felt"/>
                <a:cs typeface="Marker Felt"/>
              </a:rPr>
              <a:t>Key Message</a:t>
            </a:r>
            <a:endParaRPr lang="en-US" sz="4000" dirty="0">
              <a:solidFill>
                <a:srgbClr val="660066"/>
              </a:solidFill>
              <a:latin typeface="Marker Felt"/>
              <a:cs typeface="Marker Felt"/>
            </a:endParaRPr>
          </a:p>
        </p:txBody>
      </p:sp>
      <p:sp>
        <p:nvSpPr>
          <p:cNvPr id="22530" name="TextBox 3"/>
          <p:cNvSpPr txBox="1">
            <a:spLocks noChangeArrowheads="1"/>
          </p:cNvSpPr>
          <p:nvPr/>
        </p:nvSpPr>
        <p:spPr bwMode="auto">
          <a:xfrm>
            <a:off x="3979612" y="989280"/>
            <a:ext cx="4935788" cy="1754327"/>
          </a:xfrm>
          <a:prstGeom prst="rect">
            <a:avLst/>
          </a:prstGeom>
          <a:noFill/>
          <a:ln w="9525">
            <a:noFill/>
            <a:miter lim="800000"/>
            <a:headEnd/>
            <a:tailEnd/>
          </a:ln>
        </p:spPr>
        <p:txBody>
          <a:bodyPr wrap="square">
            <a:spAutoFit/>
          </a:bodyPr>
          <a:lstStyle/>
          <a:p>
            <a:pPr marL="177800">
              <a:spcBef>
                <a:spcPts val="0"/>
              </a:spcBef>
              <a:spcAft>
                <a:spcPts val="1200"/>
              </a:spcAft>
              <a:buClr>
                <a:srgbClr val="660066"/>
              </a:buClr>
              <a:tabLst>
                <a:tab pos="177800" algn="l"/>
              </a:tabLst>
            </a:pPr>
            <a:r>
              <a:rPr lang="en-US" sz="3600" dirty="0" smtClean="0">
                <a:solidFill>
                  <a:schemeClr val="bg1">
                    <a:lumMod val="50000"/>
                  </a:schemeClr>
                </a:solidFill>
                <a:latin typeface="Marker Felt"/>
                <a:ea typeface="ＭＳ Ｐゴシック"/>
                <a:cs typeface="Marker Felt"/>
              </a:rPr>
              <a:t>Value Created through Communities of Practice: </a:t>
            </a:r>
          </a:p>
        </p:txBody>
      </p:sp>
      <p:cxnSp>
        <p:nvCxnSpPr>
          <p:cNvPr id="3" name="Straight Connector 2"/>
          <p:cNvCxnSpPr/>
          <p:nvPr/>
        </p:nvCxnSpPr>
        <p:spPr>
          <a:xfrm>
            <a:off x="3865312" y="1111206"/>
            <a:ext cx="0" cy="5746794"/>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TextBox 3"/>
          <p:cNvSpPr txBox="1">
            <a:spLocks noChangeArrowheads="1"/>
          </p:cNvSpPr>
          <p:nvPr/>
        </p:nvSpPr>
        <p:spPr bwMode="auto">
          <a:xfrm>
            <a:off x="3865312" y="3089318"/>
            <a:ext cx="4935788" cy="1200329"/>
          </a:xfrm>
          <a:prstGeom prst="rect">
            <a:avLst/>
          </a:prstGeom>
          <a:noFill/>
          <a:ln w="9525">
            <a:noFill/>
            <a:miter lim="800000"/>
            <a:headEnd/>
            <a:tailEnd/>
          </a:ln>
        </p:spPr>
        <p:txBody>
          <a:bodyPr wrap="square">
            <a:spAutoFit/>
          </a:bodyPr>
          <a:lstStyle/>
          <a:p>
            <a:pPr marL="177800">
              <a:spcBef>
                <a:spcPts val="0"/>
              </a:spcBef>
              <a:spcAft>
                <a:spcPts val="1200"/>
              </a:spcAft>
              <a:buClr>
                <a:srgbClr val="660066"/>
              </a:buClr>
              <a:tabLst>
                <a:tab pos="177800" algn="l"/>
              </a:tabLst>
            </a:pPr>
            <a:r>
              <a:rPr lang="en-US" sz="3600" dirty="0" smtClean="0">
                <a:solidFill>
                  <a:srgbClr val="660066"/>
                </a:solidFill>
                <a:latin typeface="Marker Felt"/>
                <a:ea typeface="ＭＳ Ｐゴシック"/>
                <a:cs typeface="Marker Felt"/>
              </a:rPr>
              <a:t>From Immediate Value to Reframing Value</a:t>
            </a:r>
            <a:endParaRPr lang="en-US" sz="2800" dirty="0" smtClean="0">
              <a:ea typeface="ＭＳ Ｐゴシック"/>
              <a:cs typeface="ＭＳ Ｐゴシック"/>
            </a:endParaRPr>
          </a:p>
        </p:txBody>
      </p:sp>
    </p:spTree>
    <p:extLst>
      <p:ext uri="{BB962C8B-B14F-4D97-AF65-F5344CB8AC3E}">
        <p14:creationId xmlns:p14="http://schemas.microsoft.com/office/powerpoint/2010/main" val="3361431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423" y="113747"/>
            <a:ext cx="2971800" cy="400110"/>
          </a:xfrm>
          <a:prstGeom prst="rect">
            <a:avLst/>
          </a:prstGeom>
          <a:noFill/>
        </p:spPr>
        <p:txBody>
          <a:bodyPr wrap="square" rtlCol="0">
            <a:spAutoFit/>
          </a:bodyPr>
          <a:lstStyle/>
          <a:p>
            <a:r>
              <a:rPr lang="en-US" sz="2000" b="1" dirty="0" smtClean="0">
                <a:solidFill>
                  <a:schemeClr val="bg1"/>
                </a:solidFill>
                <a:latin typeface="Bookman Old Style" pitchFamily="18" charset="0"/>
              </a:rPr>
              <a:t>Reframing  CRE</a:t>
            </a:r>
            <a:endParaRPr lang="en-US" sz="2000" b="1" dirty="0">
              <a:solidFill>
                <a:schemeClr val="bg1"/>
              </a:solidFill>
              <a:latin typeface="Bookman Old Style" pitchFamily="18" charset="0"/>
            </a:endParaRPr>
          </a:p>
        </p:txBody>
      </p:sp>
      <p:pic>
        <p:nvPicPr>
          <p:cNvPr id="8" name="Picture 7" descr="http://t0.gstatic.com/images?q=tbn:ANd9GcSz3_OnXx2NtX93-kFr4mvUkD0YMtMr_y4RJIieSBwRY9OcOlu4HQ">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p:spPr>
      </p:pic>
      <p:sp>
        <p:nvSpPr>
          <p:cNvPr id="9" name="TextBox 8"/>
          <p:cNvSpPr txBox="1"/>
          <p:nvPr/>
        </p:nvSpPr>
        <p:spPr>
          <a:xfrm>
            <a:off x="-1" y="313802"/>
            <a:ext cx="9143999" cy="523220"/>
          </a:xfrm>
          <a:prstGeom prst="rect">
            <a:avLst/>
          </a:prstGeom>
          <a:noFill/>
        </p:spPr>
        <p:txBody>
          <a:bodyPr wrap="square" rtlCol="0">
            <a:spAutoFit/>
          </a:bodyPr>
          <a:lstStyle/>
          <a:p>
            <a:pPr algn="ctr"/>
            <a:r>
              <a:rPr lang="en-US" sz="2800" b="1" dirty="0" smtClean="0">
                <a:solidFill>
                  <a:schemeClr val="bg1"/>
                </a:solidFill>
                <a:latin typeface="Bookman Old Style" pitchFamily="18" charset="0"/>
              </a:rPr>
              <a:t>Reframing CRE at Multiple Levels</a:t>
            </a:r>
            <a:endParaRPr lang="en-US" sz="2800" b="1" dirty="0">
              <a:solidFill>
                <a:schemeClr val="bg1"/>
              </a:solidFill>
              <a:latin typeface="Bookman Old Style" pitchFamily="18" charset="0"/>
            </a:endParaRPr>
          </a:p>
        </p:txBody>
      </p:sp>
      <p:sp>
        <p:nvSpPr>
          <p:cNvPr id="10" name="TextBox 9"/>
          <p:cNvSpPr txBox="1"/>
          <p:nvPr/>
        </p:nvSpPr>
        <p:spPr>
          <a:xfrm>
            <a:off x="5257799" y="5443833"/>
            <a:ext cx="3886200" cy="1200329"/>
          </a:xfrm>
          <a:prstGeom prst="rect">
            <a:avLst/>
          </a:prstGeom>
          <a:noFill/>
        </p:spPr>
        <p:txBody>
          <a:bodyPr wrap="square" rtlCol="0">
            <a:spAutoFit/>
          </a:bodyPr>
          <a:lstStyle/>
          <a:p>
            <a:pPr marL="285750" indent="-285750">
              <a:buFont typeface="Arial" pitchFamily="34" charset="0"/>
              <a:buChar char="•"/>
            </a:pPr>
            <a:r>
              <a:rPr lang="en-US" b="1" dirty="0" smtClean="0">
                <a:solidFill>
                  <a:schemeClr val="bg1"/>
                </a:solidFill>
                <a:latin typeface="Bookman Old Style" pitchFamily="18" charset="0"/>
              </a:rPr>
              <a:t>Evaluation’s Purpose</a:t>
            </a:r>
          </a:p>
          <a:p>
            <a:pPr marL="285750" indent="-285750">
              <a:buFont typeface="Arial" pitchFamily="34" charset="0"/>
              <a:buChar char="•"/>
            </a:pPr>
            <a:r>
              <a:rPr lang="en-US" b="1" dirty="0" smtClean="0">
                <a:solidFill>
                  <a:schemeClr val="bg1"/>
                </a:solidFill>
                <a:latin typeface="Bookman Old Style" pitchFamily="18" charset="0"/>
              </a:rPr>
              <a:t>Evaluator’s Role</a:t>
            </a:r>
          </a:p>
          <a:p>
            <a:pPr marL="285750" indent="-285750">
              <a:buFont typeface="Arial" pitchFamily="34" charset="0"/>
              <a:buChar char="•"/>
            </a:pPr>
            <a:r>
              <a:rPr lang="en-US" b="1" dirty="0" smtClean="0">
                <a:solidFill>
                  <a:schemeClr val="bg1"/>
                </a:solidFill>
                <a:latin typeface="Bookman Old Style" pitchFamily="18" charset="0"/>
              </a:rPr>
              <a:t>Planning and working  differently</a:t>
            </a:r>
            <a:endParaRPr lang="en-US" b="1" dirty="0">
              <a:solidFill>
                <a:schemeClr val="bg1"/>
              </a:solidFill>
              <a:latin typeface="Bookman Old Style" pitchFamily="18" charset="0"/>
            </a:endParaRPr>
          </a:p>
        </p:txBody>
      </p:sp>
    </p:spTree>
    <p:extLst>
      <p:ext uri="{BB962C8B-B14F-4D97-AF65-F5344CB8AC3E}">
        <p14:creationId xmlns:p14="http://schemas.microsoft.com/office/powerpoint/2010/main" val="20781310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18"/>
            <a:ext cx="8229600" cy="1146559"/>
          </a:xfrm>
          <a:solidFill>
            <a:schemeClr val="tx2">
              <a:lumMod val="60000"/>
              <a:lumOff val="40000"/>
            </a:schemeClr>
          </a:solidFill>
        </p:spPr>
        <p:txBody>
          <a:bodyPr>
            <a:normAutofit fontScale="90000"/>
          </a:bodyPr>
          <a:lstStyle/>
          <a:p>
            <a:r>
              <a:rPr lang="en-US" b="1" dirty="0" smtClean="0">
                <a:solidFill>
                  <a:schemeClr val="bg1"/>
                </a:solidFill>
              </a:rPr>
              <a:t>Reframing CRE Purpose from Systems-Perspective</a:t>
            </a:r>
            <a:endParaRPr lang="en-US" b="1" dirty="0">
              <a:solidFill>
                <a:schemeClr val="bg1"/>
              </a:solidFill>
            </a:endParaRPr>
          </a:p>
        </p:txBody>
      </p:sp>
      <p:sp>
        <p:nvSpPr>
          <p:cNvPr id="3" name="Content Placeholder 2"/>
          <p:cNvSpPr>
            <a:spLocks noGrp="1"/>
          </p:cNvSpPr>
          <p:nvPr>
            <p:ph sz="half" idx="1"/>
          </p:nvPr>
        </p:nvSpPr>
        <p:spPr>
          <a:xfrm>
            <a:off x="313804" y="1531967"/>
            <a:ext cx="3844655" cy="4525963"/>
          </a:xfrm>
        </p:spPr>
        <p:txBody>
          <a:bodyPr>
            <a:normAutofit/>
          </a:bodyPr>
          <a:lstStyle/>
          <a:p>
            <a:pPr>
              <a:spcBef>
                <a:spcPts val="1272"/>
              </a:spcBef>
            </a:pPr>
            <a:endParaRPr lang="en-US" dirty="0"/>
          </a:p>
          <a:p>
            <a:pPr>
              <a:spcBef>
                <a:spcPts val="1272"/>
              </a:spcBef>
            </a:pPr>
            <a:r>
              <a:rPr lang="en-US" dirty="0" smtClean="0"/>
              <a:t>Expand CRE beyond boundaries of specific project inputs, outputs, and outcomes</a:t>
            </a:r>
            <a:endParaRPr lang="en-US" dirty="0"/>
          </a:p>
          <a:p>
            <a:pPr>
              <a:spcBef>
                <a:spcPts val="1272"/>
              </a:spcBef>
            </a:pPr>
            <a:r>
              <a:rPr lang="en-US" dirty="0" smtClean="0"/>
              <a:t>Represent </a:t>
            </a:r>
            <a:r>
              <a:rPr lang="en-US" i="1" dirty="0" smtClean="0"/>
              <a:t>both</a:t>
            </a:r>
            <a:r>
              <a:rPr lang="en-US" dirty="0" smtClean="0"/>
              <a:t> the “forest and the trees”</a:t>
            </a:r>
            <a:endParaRPr lang="en-US" dirty="0"/>
          </a:p>
        </p:txBody>
      </p:sp>
      <p:pic>
        <p:nvPicPr>
          <p:cNvPr id="5" name="Content Placeholder 4" descr="http://www.ncpolicywatch.com/wp-content/uploads/2011/03/The-Forest-and-the-trees.jpg">
            <a:hlinkClick r:id="rId2"/>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4571999" cy="5410200"/>
          </a:xfrm>
          <a:prstGeom prst="rect">
            <a:avLst/>
          </a:prstGeom>
          <a:noFill/>
          <a:ln>
            <a:noFill/>
          </a:ln>
        </p:spPr>
      </p:pic>
    </p:spTree>
    <p:extLst>
      <p:ext uri="{BB962C8B-B14F-4D97-AF65-F5344CB8AC3E}">
        <p14:creationId xmlns:p14="http://schemas.microsoft.com/office/powerpoint/2010/main" val="29987975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18"/>
            <a:ext cx="8229600" cy="1227482"/>
          </a:xfrm>
          <a:solidFill>
            <a:schemeClr val="tx2">
              <a:lumMod val="60000"/>
              <a:lumOff val="40000"/>
            </a:schemeClr>
          </a:solidFill>
        </p:spPr>
        <p:txBody>
          <a:bodyPr>
            <a:normAutofit fontScale="90000"/>
          </a:bodyPr>
          <a:lstStyle/>
          <a:p>
            <a:r>
              <a:rPr lang="en-US" b="1" dirty="0" smtClean="0">
                <a:solidFill>
                  <a:schemeClr val="bg1"/>
                </a:solidFill>
              </a:rPr>
              <a:t>Reframing Culturally Responsive Evaluator’s Role</a:t>
            </a:r>
            <a:endParaRPr lang="en-US" b="1" dirty="0">
              <a:solidFill>
                <a:schemeClr val="bg1"/>
              </a:solidFill>
            </a:endParaRPr>
          </a:p>
        </p:txBody>
      </p:sp>
      <p:sp>
        <p:nvSpPr>
          <p:cNvPr id="3" name="Content Placeholder 2"/>
          <p:cNvSpPr>
            <a:spLocks noGrp="1"/>
          </p:cNvSpPr>
          <p:nvPr>
            <p:ph sz="half" idx="1"/>
          </p:nvPr>
        </p:nvSpPr>
        <p:spPr/>
        <p:txBody>
          <a:bodyPr>
            <a:normAutofit fontScale="92500" lnSpcReduction="20000"/>
          </a:bodyPr>
          <a:lstStyle/>
          <a:p>
            <a:endParaRPr lang="en-US" dirty="0" smtClean="0"/>
          </a:p>
          <a:p>
            <a:endParaRPr lang="en-US" dirty="0"/>
          </a:p>
        </p:txBody>
      </p:sp>
      <p:sp>
        <p:nvSpPr>
          <p:cNvPr id="4" name="Content Placeholder 3"/>
          <p:cNvSpPr>
            <a:spLocks noGrp="1"/>
          </p:cNvSpPr>
          <p:nvPr>
            <p:ph sz="half" idx="2"/>
          </p:nvPr>
        </p:nvSpPr>
        <p:spPr>
          <a:xfrm>
            <a:off x="4953000" y="1825556"/>
            <a:ext cx="3917013" cy="4525963"/>
          </a:xfrm>
        </p:spPr>
        <p:txBody>
          <a:bodyPr>
            <a:normAutofit fontScale="92500" lnSpcReduction="20000"/>
          </a:bodyPr>
          <a:lstStyle/>
          <a:p>
            <a:pPr>
              <a:spcBef>
                <a:spcPts val="1776"/>
              </a:spcBef>
            </a:pPr>
            <a:r>
              <a:rPr lang="en-US" dirty="0" smtClean="0"/>
              <a:t>Illuminate dynamics of complex systems and processes</a:t>
            </a:r>
          </a:p>
          <a:p>
            <a:pPr>
              <a:spcBef>
                <a:spcPts val="1776"/>
              </a:spcBef>
            </a:pPr>
            <a:r>
              <a:rPr lang="en-US" dirty="0" smtClean="0"/>
              <a:t>Identify leverage points for influencing whole system</a:t>
            </a:r>
          </a:p>
          <a:p>
            <a:pPr>
              <a:spcBef>
                <a:spcPts val="1776"/>
              </a:spcBef>
            </a:pPr>
            <a:r>
              <a:rPr lang="en-US" dirty="0" smtClean="0"/>
              <a:t>Focus on outcomes that are systemic in nature</a:t>
            </a:r>
          </a:p>
          <a:p>
            <a:pPr>
              <a:spcBef>
                <a:spcPts val="1776"/>
              </a:spcBef>
            </a:pPr>
            <a:r>
              <a:rPr lang="en-US" dirty="0" smtClean="0"/>
              <a:t>Educate and shape practices</a:t>
            </a:r>
            <a:endParaRPr lang="en-US" dirty="0"/>
          </a:p>
        </p:txBody>
      </p:sp>
      <p:pic>
        <p:nvPicPr>
          <p:cNvPr id="5" name="Picture 4" descr="http://www.odsi.co.uk/blog/wp-content/uploads/2013/08/checklist-for-the-data-backup-tape-system.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953000" cy="5257800"/>
          </a:xfrm>
          <a:prstGeom prst="rect">
            <a:avLst/>
          </a:prstGeom>
          <a:noFill/>
          <a:ln>
            <a:noFill/>
          </a:ln>
        </p:spPr>
      </p:pic>
    </p:spTree>
    <p:extLst>
      <p:ext uri="{BB962C8B-B14F-4D97-AF65-F5344CB8AC3E}">
        <p14:creationId xmlns:p14="http://schemas.microsoft.com/office/powerpoint/2010/main" val="36915824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18"/>
            <a:ext cx="8229600" cy="1146559"/>
          </a:xfrm>
          <a:solidFill>
            <a:schemeClr val="tx2">
              <a:lumMod val="60000"/>
              <a:lumOff val="40000"/>
            </a:schemeClr>
          </a:solidFill>
        </p:spPr>
        <p:txBody>
          <a:bodyPr>
            <a:normAutofit fontScale="90000"/>
          </a:bodyPr>
          <a:lstStyle/>
          <a:p>
            <a:r>
              <a:rPr lang="en-US" b="1" dirty="0" smtClean="0">
                <a:solidFill>
                  <a:schemeClr val="bg1"/>
                </a:solidFill>
              </a:rPr>
              <a:t>Thinking, Planning, and Working Differently –Zooming in/out</a:t>
            </a:r>
            <a:endParaRPr lang="en-US" b="1" dirty="0">
              <a:solidFill>
                <a:schemeClr val="bg1"/>
              </a:solidFill>
            </a:endParaRPr>
          </a:p>
        </p:txBody>
      </p:sp>
      <p:pic>
        <p:nvPicPr>
          <p:cNvPr id="5" name="Content Placeholder 4" descr="http://us.123rf.com/450wm/sam74100/sam741001304/sam74100130400052/18964675-young-black--african-american-business-woman-using-binoculars-looking-for-vacations-isolated-on-whit.jpg">
            <a:hlinkClick r:id="rId2"/>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66305" y="1447800"/>
            <a:ext cx="4686695" cy="5257800"/>
          </a:xfrm>
          <a:prstGeom prst="rect">
            <a:avLst/>
          </a:prstGeom>
          <a:noFill/>
          <a:ln>
            <a:noFill/>
          </a:ln>
        </p:spPr>
      </p:pic>
      <p:sp>
        <p:nvSpPr>
          <p:cNvPr id="4" name="Content Placeholder 3"/>
          <p:cNvSpPr>
            <a:spLocks noGrp="1"/>
          </p:cNvSpPr>
          <p:nvPr>
            <p:ph sz="half" idx="2"/>
          </p:nvPr>
        </p:nvSpPr>
        <p:spPr>
          <a:xfrm>
            <a:off x="4953000" y="1447800"/>
            <a:ext cx="4191000" cy="4876800"/>
          </a:xfrm>
        </p:spPr>
        <p:txBody>
          <a:bodyPr>
            <a:normAutofit fontScale="25000" lnSpcReduction="20000"/>
          </a:bodyPr>
          <a:lstStyle/>
          <a:p>
            <a:pPr>
              <a:spcBef>
                <a:spcPts val="1284"/>
              </a:spcBef>
            </a:pPr>
            <a:r>
              <a:rPr lang="en-US" sz="7200" dirty="0" smtClean="0"/>
              <a:t>Beyond seeing </a:t>
            </a:r>
            <a:r>
              <a:rPr lang="en-US" sz="7200" dirty="0" err="1" smtClean="0"/>
              <a:t>evaluand</a:t>
            </a:r>
            <a:r>
              <a:rPr lang="en-US" sz="7200" dirty="0" smtClean="0"/>
              <a:t> as simply treatment to potential system change intervention</a:t>
            </a:r>
          </a:p>
          <a:p>
            <a:pPr>
              <a:spcBef>
                <a:spcPts val="1284"/>
              </a:spcBef>
            </a:pPr>
            <a:r>
              <a:rPr lang="en-US" sz="7200" dirty="0" smtClean="0"/>
              <a:t>Engage stakeholders in </a:t>
            </a:r>
            <a:br>
              <a:rPr lang="en-US" sz="7200" dirty="0" smtClean="0"/>
            </a:br>
            <a:r>
              <a:rPr lang="en-US" sz="7200" dirty="0" smtClean="0"/>
              <a:t>different ways</a:t>
            </a:r>
          </a:p>
          <a:p>
            <a:pPr>
              <a:spcBef>
                <a:spcPts val="1284"/>
              </a:spcBef>
            </a:pPr>
            <a:r>
              <a:rPr lang="en-US" sz="7200" dirty="0" smtClean="0"/>
              <a:t>Consider both linear and nonlinear perspectives </a:t>
            </a:r>
          </a:p>
          <a:p>
            <a:pPr>
              <a:spcBef>
                <a:spcPts val="1284"/>
              </a:spcBef>
            </a:pPr>
            <a:r>
              <a:rPr lang="en-US" sz="7200" dirty="0" smtClean="0"/>
              <a:t>Seek out patterns (boundaries, relationships, and perspectives)</a:t>
            </a:r>
          </a:p>
          <a:p>
            <a:pPr>
              <a:spcBef>
                <a:spcPts val="1284"/>
              </a:spcBef>
            </a:pPr>
            <a:r>
              <a:rPr lang="en-US" sz="7200" dirty="0" smtClean="0"/>
              <a:t>Focus of how institutions, structures (e.g.,  system archetypes) differentially take </a:t>
            </a:r>
            <a:br>
              <a:rPr lang="en-US" sz="7200" dirty="0" smtClean="0"/>
            </a:br>
            <a:r>
              <a:rPr lang="en-US" sz="7200" dirty="0" smtClean="0"/>
              <a:t>(or give) opportunities from </a:t>
            </a:r>
            <a:br>
              <a:rPr lang="en-US" sz="7200" dirty="0" smtClean="0"/>
            </a:br>
            <a:r>
              <a:rPr lang="en-US" sz="7200" dirty="0" smtClean="0"/>
              <a:t>(to) particular groups within communities and ultimately impact these individuals’ relationships with and </a:t>
            </a:r>
            <a:br>
              <a:rPr lang="en-US" sz="7200" dirty="0" smtClean="0"/>
            </a:br>
            <a:r>
              <a:rPr lang="en-US" sz="7200" dirty="0" smtClean="0"/>
              <a:t>outcomes from projects</a:t>
            </a:r>
            <a:endParaRPr lang="en-US" sz="7200" dirty="0"/>
          </a:p>
          <a:p>
            <a:pPr>
              <a:spcBef>
                <a:spcPts val="1284"/>
              </a:spcBef>
            </a:pPr>
            <a:r>
              <a:rPr lang="en-US" sz="7200" dirty="0" smtClean="0"/>
              <a:t>Adapt methodologies</a:t>
            </a:r>
          </a:p>
          <a:p>
            <a:endParaRPr lang="en-US" sz="4900" dirty="0" smtClean="0"/>
          </a:p>
          <a:p>
            <a:endParaRPr lang="en-US" sz="4900" dirty="0" smtClean="0"/>
          </a:p>
          <a:p>
            <a:endParaRPr lang="en-US" dirty="0"/>
          </a:p>
        </p:txBody>
      </p:sp>
    </p:spTree>
    <p:extLst>
      <p:ext uri="{BB962C8B-B14F-4D97-AF65-F5344CB8AC3E}">
        <p14:creationId xmlns:p14="http://schemas.microsoft.com/office/powerpoint/2010/main" val="13700208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52400"/>
            <a:ext cx="8229600" cy="1265238"/>
          </a:xfrm>
          <a:solidFill>
            <a:schemeClr val="tx2">
              <a:lumMod val="60000"/>
              <a:lumOff val="40000"/>
            </a:schemeClr>
          </a:solidFill>
        </p:spPr>
        <p:txBody>
          <a:bodyPr>
            <a:noAutofit/>
          </a:bodyPr>
          <a:lstStyle/>
          <a:p>
            <a:pPr algn="l"/>
            <a:r>
              <a:rPr lang="en-US" sz="3600" b="1" dirty="0" smtClean="0">
                <a:solidFill>
                  <a:schemeClr val="bg1"/>
                </a:solidFill>
                <a:latin typeface="Times New Roman" pitchFamily="18" charset="0"/>
                <a:cs typeface="Times New Roman" pitchFamily="18" charset="0"/>
              </a:rPr>
              <a:t>Reframing –Incorporating systems concepts in CRE questions </a:t>
            </a:r>
            <a:r>
              <a:rPr lang="en-US" sz="1600" b="1" i="1" dirty="0" smtClean="0">
                <a:solidFill>
                  <a:schemeClr val="bg1"/>
                </a:solidFill>
                <a:latin typeface="Times New Roman" pitchFamily="18" charset="0"/>
                <a:cs typeface="Times New Roman" pitchFamily="18" charset="0"/>
              </a:rPr>
              <a:t>(few examples)</a:t>
            </a:r>
            <a:endParaRPr lang="en-US" sz="1600" b="1" i="1" dirty="0">
              <a:solidFill>
                <a:schemeClr val="bg1"/>
              </a:solidFill>
              <a:latin typeface="Times New Roman" pitchFamily="18" charset="0"/>
              <a:cs typeface="Times New Roman" pitchFamily="18" charset="0"/>
            </a:endParaRPr>
          </a:p>
        </p:txBody>
      </p:sp>
      <p:sp>
        <p:nvSpPr>
          <p:cNvPr id="10" name="Content Placeholder 9"/>
          <p:cNvSpPr>
            <a:spLocks noGrp="1"/>
          </p:cNvSpPr>
          <p:nvPr>
            <p:ph sz="half" idx="1"/>
          </p:nvPr>
        </p:nvSpPr>
        <p:spPr>
          <a:xfrm>
            <a:off x="457199" y="1679928"/>
            <a:ext cx="6405281" cy="4949472"/>
          </a:xfrm>
        </p:spPr>
        <p:txBody>
          <a:bodyPr>
            <a:normAutofit fontScale="62500" lnSpcReduction="20000"/>
          </a:bodyPr>
          <a:lstStyle/>
          <a:p>
            <a:pPr marL="0" indent="0">
              <a:lnSpc>
                <a:spcPct val="110000"/>
              </a:lnSpc>
              <a:spcBef>
                <a:spcPts val="936"/>
              </a:spcBef>
              <a:buNone/>
            </a:pPr>
            <a:r>
              <a:rPr lang="en-US" sz="2000" b="1" u="sng" dirty="0" smtClean="0">
                <a:solidFill>
                  <a:srgbClr val="FF0000"/>
                </a:solidFill>
              </a:rPr>
              <a:t>Boundaries</a:t>
            </a:r>
          </a:p>
          <a:p>
            <a:pPr marL="457200" indent="-293688">
              <a:lnSpc>
                <a:spcPct val="110000"/>
              </a:lnSpc>
              <a:spcBef>
                <a:spcPts val="936"/>
              </a:spcBef>
              <a:buAutoNum type="arabicPeriod"/>
            </a:pPr>
            <a:r>
              <a:rPr lang="en-US" sz="2000" dirty="0" smtClean="0"/>
              <a:t>Who is involved in addressing the problem for diverse groups?</a:t>
            </a:r>
          </a:p>
          <a:p>
            <a:pPr marL="457200" indent="-293688">
              <a:lnSpc>
                <a:spcPct val="110000"/>
              </a:lnSpc>
              <a:spcBef>
                <a:spcPts val="936"/>
              </a:spcBef>
              <a:buAutoNum type="arabicPeriod"/>
            </a:pPr>
            <a:r>
              <a:rPr lang="en-US" sz="2000" dirty="0" smtClean="0"/>
              <a:t>How are parts of the </a:t>
            </a:r>
            <a:r>
              <a:rPr lang="en-US" sz="2000" dirty="0" err="1" smtClean="0"/>
              <a:t>evaluand</a:t>
            </a:r>
            <a:r>
              <a:rPr lang="en-US" sz="2000" dirty="0" smtClean="0"/>
              <a:t> connected?  What is the strength </a:t>
            </a:r>
            <a:br>
              <a:rPr lang="en-US" sz="2000" dirty="0" smtClean="0"/>
            </a:br>
            <a:r>
              <a:rPr lang="en-US" sz="2000" dirty="0" smtClean="0"/>
              <a:t>of this connection?</a:t>
            </a:r>
          </a:p>
          <a:p>
            <a:pPr marL="457200" indent="-293688">
              <a:lnSpc>
                <a:spcPct val="110000"/>
              </a:lnSpc>
              <a:spcBef>
                <a:spcPts val="936"/>
              </a:spcBef>
              <a:buAutoNum type="arabicPeriod"/>
            </a:pPr>
            <a:r>
              <a:rPr lang="en-US" sz="2000" dirty="0" smtClean="0"/>
              <a:t>Who/what has influence on the problem for diverse groups?</a:t>
            </a:r>
          </a:p>
          <a:p>
            <a:pPr marL="457200" indent="-293688">
              <a:lnSpc>
                <a:spcPct val="110000"/>
              </a:lnSpc>
              <a:spcBef>
                <a:spcPts val="936"/>
              </a:spcBef>
              <a:buAutoNum type="arabicPeriod"/>
            </a:pPr>
            <a:r>
              <a:rPr lang="en-US" sz="2000" dirty="0" smtClean="0"/>
              <a:t>Who has access to the project?  Who is left out?</a:t>
            </a:r>
          </a:p>
          <a:p>
            <a:pPr marL="0" indent="0">
              <a:lnSpc>
                <a:spcPct val="110000"/>
              </a:lnSpc>
              <a:spcBef>
                <a:spcPts val="936"/>
              </a:spcBef>
              <a:buNone/>
            </a:pPr>
            <a:r>
              <a:rPr lang="en-US" sz="2000" b="1" u="sng" dirty="0" smtClean="0">
                <a:solidFill>
                  <a:srgbClr val="FF0000"/>
                </a:solidFill>
              </a:rPr>
              <a:t>Relationships </a:t>
            </a:r>
            <a:r>
              <a:rPr lang="en-US" sz="2000" u="sng" dirty="0" smtClean="0"/>
              <a:t> </a:t>
            </a:r>
          </a:p>
          <a:p>
            <a:pPr marL="457200" indent="-334963">
              <a:lnSpc>
                <a:spcPct val="110000"/>
              </a:lnSpc>
              <a:spcBef>
                <a:spcPts val="936"/>
              </a:spcBef>
              <a:buAutoNum type="arabicPeriod"/>
            </a:pPr>
            <a:r>
              <a:rPr lang="en-US" sz="2000" dirty="0" smtClean="0"/>
              <a:t>What relationships (formal, informal) exist within the project’s structure? Among stakeholders? Which seem to contribute to meaningful results or conditions for different (sub)groups? </a:t>
            </a:r>
          </a:p>
          <a:p>
            <a:pPr marL="457200" indent="-334963">
              <a:lnSpc>
                <a:spcPct val="110000"/>
              </a:lnSpc>
              <a:spcBef>
                <a:spcPts val="936"/>
              </a:spcBef>
              <a:buAutoNum type="arabicPeriod"/>
            </a:pPr>
            <a:r>
              <a:rPr lang="en-US" sz="2000" dirty="0" smtClean="0"/>
              <a:t>Are relationships fixed?  Dynamic? Constrained?</a:t>
            </a:r>
          </a:p>
          <a:p>
            <a:pPr marL="457200" indent="-334963">
              <a:lnSpc>
                <a:spcPct val="110000"/>
              </a:lnSpc>
              <a:spcBef>
                <a:spcPts val="936"/>
              </a:spcBef>
              <a:buAutoNum type="arabicPeriod"/>
            </a:pPr>
            <a:r>
              <a:rPr lang="en-US" sz="2000" dirty="0" smtClean="0"/>
              <a:t>What power dynamics exist between project and larger context?</a:t>
            </a:r>
          </a:p>
          <a:p>
            <a:pPr marL="457200" indent="-334963">
              <a:lnSpc>
                <a:spcPct val="110000"/>
              </a:lnSpc>
              <a:spcBef>
                <a:spcPts val="936"/>
              </a:spcBef>
              <a:buAutoNum type="arabicPeriod"/>
            </a:pPr>
            <a:r>
              <a:rPr lang="en-US" sz="2000" dirty="0" smtClean="0"/>
              <a:t>How might your group membership , personal power, and privilege influence effectives as the evaluator?</a:t>
            </a:r>
          </a:p>
          <a:p>
            <a:pPr marL="0" indent="0">
              <a:lnSpc>
                <a:spcPct val="110000"/>
              </a:lnSpc>
              <a:spcBef>
                <a:spcPts val="936"/>
              </a:spcBef>
              <a:buNone/>
            </a:pPr>
            <a:r>
              <a:rPr lang="en-US" sz="2000" b="1" u="sng" dirty="0" smtClean="0">
                <a:solidFill>
                  <a:srgbClr val="FF0000"/>
                </a:solidFill>
              </a:rPr>
              <a:t>Perspectives</a:t>
            </a:r>
          </a:p>
          <a:p>
            <a:pPr marL="457200" indent="-334963">
              <a:lnSpc>
                <a:spcPct val="110000"/>
              </a:lnSpc>
              <a:spcBef>
                <a:spcPts val="936"/>
              </a:spcBef>
              <a:buAutoNum type="arabicPeriod"/>
            </a:pPr>
            <a:r>
              <a:rPr lang="en-US" sz="2000" dirty="0" smtClean="0"/>
              <a:t>Do different (sub)groups have varying perspectives on the nature of the problem?  Strategies for addressing the problem?  </a:t>
            </a:r>
          </a:p>
          <a:p>
            <a:pPr marL="457200" indent="-334963">
              <a:lnSpc>
                <a:spcPct val="110000"/>
              </a:lnSpc>
              <a:spcBef>
                <a:spcPts val="936"/>
              </a:spcBef>
              <a:buAutoNum type="arabicPeriod" startAt="2"/>
            </a:pPr>
            <a:r>
              <a:rPr lang="en-US" sz="2000" dirty="0" smtClean="0"/>
              <a:t>Are certain (sub)groups missing or avoiding an important  perspective?</a:t>
            </a:r>
          </a:p>
        </p:txBody>
      </p:sp>
      <p:pic>
        <p:nvPicPr>
          <p:cNvPr id="12" name="Content Placeholder 11" descr="http://www.mynamesnotmommy.com/wp-content/uploads/2013/05/question-mark.png">
            <a:hlinkClick r:id="rId2"/>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48400" y="838200"/>
            <a:ext cx="2819400" cy="5562600"/>
          </a:xfrm>
          <a:prstGeom prst="rect">
            <a:avLst/>
          </a:prstGeom>
          <a:noFill/>
          <a:ln>
            <a:noFill/>
          </a:ln>
        </p:spPr>
      </p:pic>
    </p:spTree>
    <p:extLst>
      <p:ext uri="{BB962C8B-B14F-4D97-AF65-F5344CB8AC3E}">
        <p14:creationId xmlns:p14="http://schemas.microsoft.com/office/powerpoint/2010/main" val="37853525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44118"/>
            <a:ext cx="8229600" cy="1228506"/>
          </a:xfrm>
          <a:solidFill>
            <a:schemeClr val="tx2">
              <a:lumMod val="60000"/>
              <a:lumOff val="40000"/>
            </a:schemeClr>
          </a:solidFill>
        </p:spPr>
        <p:txBody>
          <a:bodyPr>
            <a:normAutofit fontScale="90000"/>
          </a:bodyPr>
          <a:lstStyle/>
          <a:p>
            <a:pPr algn="l"/>
            <a:r>
              <a:rPr lang="en-US" dirty="0" smtClean="0">
                <a:solidFill>
                  <a:schemeClr val="bg1"/>
                </a:solidFill>
              </a:rPr>
              <a:t>In sum, systems-orientation help me to….</a:t>
            </a:r>
            <a:endParaRPr lang="en-US" dirty="0">
              <a:solidFill>
                <a:schemeClr val="bg1"/>
              </a:solidFill>
            </a:endParaRPr>
          </a:p>
        </p:txBody>
      </p:sp>
      <p:pic>
        <p:nvPicPr>
          <p:cNvPr id="9" name="Content Placeholder 8" descr="http://upload.wikimedia.org/wikipedia/en/0/04/WP_Researcher.png"/>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524000"/>
            <a:ext cx="4038600" cy="4358481"/>
          </a:xfrm>
          <a:prstGeom prst="rect">
            <a:avLst/>
          </a:prstGeom>
          <a:noFill/>
          <a:ln>
            <a:noFill/>
          </a:ln>
        </p:spPr>
      </p:pic>
      <p:sp>
        <p:nvSpPr>
          <p:cNvPr id="11" name="Content Placeholder 10"/>
          <p:cNvSpPr>
            <a:spLocks noGrp="1"/>
          </p:cNvSpPr>
          <p:nvPr>
            <p:ph sz="half" idx="2"/>
          </p:nvPr>
        </p:nvSpPr>
        <p:spPr>
          <a:xfrm>
            <a:off x="4648200" y="1600200"/>
            <a:ext cx="4038600" cy="4953000"/>
          </a:xfrm>
        </p:spPr>
        <p:txBody>
          <a:bodyPr>
            <a:normAutofit fontScale="47500" lnSpcReduction="20000"/>
          </a:bodyPr>
          <a:lstStyle/>
          <a:p>
            <a:pPr lvl="0"/>
            <a:r>
              <a:rPr lang="en-US" sz="3300" dirty="0" smtClean="0"/>
              <a:t>view my role more expansively </a:t>
            </a:r>
          </a:p>
          <a:p>
            <a:pPr lvl="0"/>
            <a:endParaRPr lang="en-US" sz="3300" dirty="0"/>
          </a:p>
          <a:p>
            <a:pPr lvl="0"/>
            <a:r>
              <a:rPr lang="en-US" sz="3300" dirty="0" smtClean="0"/>
              <a:t>refocus from parts to whole</a:t>
            </a:r>
          </a:p>
          <a:p>
            <a:pPr marL="0" lvl="0" indent="0">
              <a:buNone/>
            </a:pPr>
            <a:r>
              <a:rPr lang="en-US" sz="3300" dirty="0" smtClean="0"/>
              <a:t> </a:t>
            </a:r>
          </a:p>
          <a:p>
            <a:pPr lvl="0"/>
            <a:r>
              <a:rPr lang="en-US" sz="3300" dirty="0" smtClean="0"/>
              <a:t>focus on assumptions</a:t>
            </a:r>
            <a:r>
              <a:rPr lang="en-US" sz="3300" dirty="0"/>
              <a:t>, and practices  that </a:t>
            </a:r>
            <a:r>
              <a:rPr lang="en-US" sz="3300" dirty="0" smtClean="0"/>
              <a:t>sustain </a:t>
            </a:r>
            <a:r>
              <a:rPr lang="en-US" sz="3300" dirty="0"/>
              <a:t>or impede change for various </a:t>
            </a:r>
            <a:r>
              <a:rPr lang="en-US" sz="3300" dirty="0" smtClean="0"/>
              <a:t>(sub)groups </a:t>
            </a:r>
            <a:r>
              <a:rPr lang="en-US" sz="3300" dirty="0"/>
              <a:t>of individuals</a:t>
            </a:r>
          </a:p>
          <a:p>
            <a:pPr lvl="0"/>
            <a:endParaRPr lang="en-US" sz="3300" dirty="0" smtClean="0"/>
          </a:p>
          <a:p>
            <a:pPr lvl="0"/>
            <a:r>
              <a:rPr lang="en-US" sz="3300" dirty="0" smtClean="0"/>
              <a:t>seek </a:t>
            </a:r>
            <a:r>
              <a:rPr lang="en-US" sz="3300" dirty="0"/>
              <a:t>out </a:t>
            </a:r>
            <a:r>
              <a:rPr lang="en-US" sz="3300" dirty="0" smtClean="0"/>
              <a:t>patterns and structures (system archetypes) </a:t>
            </a:r>
            <a:r>
              <a:rPr lang="en-US" sz="3300" dirty="0"/>
              <a:t>that give or take opportunities from particular </a:t>
            </a:r>
            <a:r>
              <a:rPr lang="en-US" sz="3300" dirty="0" smtClean="0"/>
              <a:t>(sub) groups </a:t>
            </a:r>
            <a:r>
              <a:rPr lang="en-US" sz="3300" dirty="0"/>
              <a:t>of people</a:t>
            </a:r>
          </a:p>
          <a:p>
            <a:endParaRPr lang="en-US" sz="3300" dirty="0"/>
          </a:p>
          <a:p>
            <a:r>
              <a:rPr lang="en-US" sz="3300" dirty="0" smtClean="0"/>
              <a:t>analyze the situation more deeply in order to better explain program effects (or non-effects) and understand how systems  are arranged and to what results</a:t>
            </a:r>
          </a:p>
          <a:p>
            <a:endParaRPr lang="en-US" dirty="0"/>
          </a:p>
        </p:txBody>
      </p:sp>
    </p:spTree>
    <p:extLst>
      <p:ext uri="{BB962C8B-B14F-4D97-AF65-F5344CB8AC3E}">
        <p14:creationId xmlns:p14="http://schemas.microsoft.com/office/powerpoint/2010/main" val="30118620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225" y="167195"/>
            <a:ext cx="8382000" cy="1143000"/>
          </a:xfrm>
          <a:solidFill>
            <a:schemeClr val="tx2">
              <a:lumMod val="60000"/>
              <a:lumOff val="40000"/>
            </a:schemeClr>
          </a:solidFill>
        </p:spPr>
        <p:txBody>
          <a:bodyPr>
            <a:normAutofit fontScale="90000"/>
          </a:bodyPr>
          <a:lstStyle/>
          <a:p>
            <a:r>
              <a:rPr lang="en-US" b="1" dirty="0" smtClean="0">
                <a:solidFill>
                  <a:schemeClr val="bg1"/>
                </a:solidFill>
              </a:rPr>
              <a:t>However, not without real challenges</a:t>
            </a:r>
            <a:endParaRPr lang="en-US" b="1" dirty="0">
              <a:solidFill>
                <a:schemeClr val="bg1"/>
              </a:solidFill>
            </a:endParaRPr>
          </a:p>
        </p:txBody>
      </p:sp>
      <p:sp>
        <p:nvSpPr>
          <p:cNvPr id="6" name="Content Placeholder 5"/>
          <p:cNvSpPr>
            <a:spLocks noGrp="1"/>
          </p:cNvSpPr>
          <p:nvPr>
            <p:ph sz="half" idx="1"/>
          </p:nvPr>
        </p:nvSpPr>
        <p:spPr/>
        <p:txBody>
          <a:bodyPr>
            <a:normAutofit/>
          </a:bodyPr>
          <a:lstStyle/>
          <a:p>
            <a:endParaRPr lang="en-US" dirty="0" smtClean="0"/>
          </a:p>
          <a:p>
            <a:endParaRPr lang="en-US" dirty="0"/>
          </a:p>
          <a:p>
            <a:endParaRPr lang="en-US" dirty="0"/>
          </a:p>
        </p:txBody>
      </p:sp>
      <p:sp>
        <p:nvSpPr>
          <p:cNvPr id="7" name="Content Placeholder 6"/>
          <p:cNvSpPr>
            <a:spLocks noGrp="1"/>
          </p:cNvSpPr>
          <p:nvPr>
            <p:ph sz="half" idx="2"/>
          </p:nvPr>
        </p:nvSpPr>
        <p:spPr>
          <a:xfrm>
            <a:off x="4975960" y="1661661"/>
            <a:ext cx="4038600" cy="5105400"/>
          </a:xfrm>
        </p:spPr>
        <p:txBody>
          <a:bodyPr>
            <a:normAutofit/>
          </a:bodyPr>
          <a:lstStyle/>
          <a:p>
            <a:pPr>
              <a:spcBef>
                <a:spcPts val="1272"/>
              </a:spcBef>
            </a:pPr>
            <a:r>
              <a:rPr lang="en-US" dirty="0" smtClean="0"/>
              <a:t>Making paradigm shift is difficult </a:t>
            </a:r>
            <a:endParaRPr lang="en-US" dirty="0"/>
          </a:p>
          <a:p>
            <a:pPr>
              <a:spcBef>
                <a:spcPts val="1272"/>
              </a:spcBef>
            </a:pPr>
            <a:r>
              <a:rPr lang="en-US" dirty="0" smtClean="0"/>
              <a:t>PD opportunities </a:t>
            </a:r>
            <a:br>
              <a:rPr lang="en-US" dirty="0" smtClean="0"/>
            </a:br>
            <a:r>
              <a:rPr lang="en-US" dirty="0" smtClean="0"/>
              <a:t>are  limited  </a:t>
            </a:r>
            <a:endParaRPr lang="en-US" dirty="0"/>
          </a:p>
          <a:p>
            <a:pPr>
              <a:spcBef>
                <a:spcPts val="1272"/>
              </a:spcBef>
            </a:pPr>
            <a:r>
              <a:rPr lang="en-US" dirty="0" smtClean="0"/>
              <a:t>Time and resource constraints</a:t>
            </a:r>
          </a:p>
          <a:p>
            <a:pPr>
              <a:spcBef>
                <a:spcPts val="1272"/>
              </a:spcBef>
            </a:pPr>
            <a:r>
              <a:rPr lang="en-US" dirty="0" smtClean="0"/>
              <a:t>Getting project staff and funders buy-in  </a:t>
            </a:r>
          </a:p>
          <a:p>
            <a:endParaRPr lang="en-US" dirty="0" smtClean="0"/>
          </a:p>
          <a:p>
            <a:endParaRPr lang="en-US" dirty="0"/>
          </a:p>
        </p:txBody>
      </p:sp>
      <p:pic>
        <p:nvPicPr>
          <p:cNvPr id="4098" name="Picture 38" descr="http://www.itsablackthang.com/images/AnnieLee/Art-5thGra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495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145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ank_you : Thank you handwritten on a sticky note">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69685" cy="6858000"/>
          </a:xfrm>
          <a:prstGeom prst="rect">
            <a:avLst/>
          </a:prstGeom>
          <a:noFill/>
          <a:ln>
            <a:noFill/>
          </a:ln>
        </p:spPr>
      </p:pic>
      <p:sp>
        <p:nvSpPr>
          <p:cNvPr id="7" name="TextBox 6"/>
          <p:cNvSpPr txBox="1"/>
          <p:nvPr/>
        </p:nvSpPr>
        <p:spPr>
          <a:xfrm>
            <a:off x="364235" y="6171692"/>
            <a:ext cx="4235279" cy="523220"/>
          </a:xfrm>
          <a:prstGeom prst="rect">
            <a:avLst/>
          </a:prstGeom>
          <a:noFill/>
        </p:spPr>
        <p:txBody>
          <a:bodyPr wrap="none" rtlCol="0">
            <a:spAutoFit/>
          </a:bodyPr>
          <a:lstStyle/>
          <a:p>
            <a:r>
              <a:rPr lang="en-US" sz="2800" b="1" dirty="0" smtClean="0">
                <a:solidFill>
                  <a:schemeClr val="bg1"/>
                </a:solidFill>
                <a:latin typeface="Bookman Old Style" pitchFamily="18" charset="0"/>
              </a:rPr>
              <a:t>vthomas@howard.edu</a:t>
            </a:r>
            <a:endParaRPr lang="en-US" sz="2800" b="1" dirty="0">
              <a:solidFill>
                <a:schemeClr val="bg1"/>
              </a:solidFill>
              <a:latin typeface="Bookman Old Style" pitchFamily="18" charset="0"/>
            </a:endParaRPr>
          </a:p>
        </p:txBody>
      </p:sp>
    </p:spTree>
    <p:extLst>
      <p:ext uri="{BB962C8B-B14F-4D97-AF65-F5344CB8AC3E}">
        <p14:creationId xmlns:p14="http://schemas.microsoft.com/office/powerpoint/2010/main" val="33578313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928" y="5546148"/>
            <a:ext cx="4171072" cy="154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0520" y="457200"/>
            <a:ext cx="8610600" cy="2308324"/>
          </a:xfrm>
          <a:prstGeom prst="rect">
            <a:avLst/>
          </a:prstGeom>
          <a:noFill/>
        </p:spPr>
        <p:txBody>
          <a:bodyPr wrap="square" rtlCol="0">
            <a:spAutoFit/>
          </a:bodyPr>
          <a:lstStyle/>
          <a:p>
            <a:pPr algn="ctr"/>
            <a:r>
              <a:rPr lang="en-US" sz="4800" dirty="0">
                <a:solidFill>
                  <a:srgbClr val="EE1C25"/>
                </a:solidFill>
                <a:latin typeface="Arial Rounded MT Bold" panose="020F0704030504030204" pitchFamily="34" charset="0"/>
              </a:rPr>
              <a:t>If You Aren’t Part of the Solution…Reframing the Role of the Evaluator</a:t>
            </a:r>
            <a:endParaRPr lang="en-US" sz="4800" dirty="0" smtClean="0">
              <a:solidFill>
                <a:srgbClr val="EE1C25"/>
              </a:solidFill>
              <a:latin typeface="Arial Rounded MT Bold" panose="020F0704030504030204" pitchFamily="34" charset="0"/>
            </a:endParaRPr>
          </a:p>
        </p:txBody>
      </p:sp>
      <p:sp>
        <p:nvSpPr>
          <p:cNvPr id="5" name="TextBox 4"/>
          <p:cNvSpPr txBox="1"/>
          <p:nvPr/>
        </p:nvSpPr>
        <p:spPr>
          <a:xfrm>
            <a:off x="320040" y="3231832"/>
            <a:ext cx="8854440" cy="1938992"/>
          </a:xfrm>
          <a:prstGeom prst="rect">
            <a:avLst/>
          </a:prstGeom>
          <a:noFill/>
        </p:spPr>
        <p:txBody>
          <a:bodyPr wrap="square" rtlCol="0">
            <a:spAutoFit/>
          </a:bodyPr>
          <a:lstStyle/>
          <a:p>
            <a:pPr algn="ctr"/>
            <a:r>
              <a:rPr lang="en-US" sz="2400" dirty="0" smtClean="0">
                <a:solidFill>
                  <a:srgbClr val="5A5A5A"/>
                </a:solidFill>
                <a:latin typeface="Arial Rounded MT Bold" pitchFamily="34" charset="0"/>
              </a:rPr>
              <a:t>Annual Meeting of the </a:t>
            </a:r>
          </a:p>
          <a:p>
            <a:pPr algn="ctr"/>
            <a:r>
              <a:rPr lang="en-US" sz="2400" dirty="0" smtClean="0">
                <a:solidFill>
                  <a:srgbClr val="5A5A5A"/>
                </a:solidFill>
                <a:latin typeface="Arial Rounded MT Bold" pitchFamily="34" charset="0"/>
              </a:rPr>
              <a:t>American Evaluation Association</a:t>
            </a:r>
          </a:p>
          <a:p>
            <a:pPr algn="ctr"/>
            <a:endParaRPr lang="en-US" sz="2400" dirty="0" smtClean="0">
              <a:solidFill>
                <a:srgbClr val="5A5A5A"/>
              </a:solidFill>
              <a:latin typeface="Arial Rounded MT Bold" pitchFamily="34" charset="0"/>
            </a:endParaRPr>
          </a:p>
          <a:p>
            <a:pPr algn="ctr"/>
            <a:r>
              <a:rPr lang="en-US" sz="2400" dirty="0" smtClean="0">
                <a:solidFill>
                  <a:srgbClr val="5A5A5A"/>
                </a:solidFill>
                <a:latin typeface="Arial Rounded MT Bold" pitchFamily="34" charset="0"/>
              </a:rPr>
              <a:t>October 16, 2013</a:t>
            </a:r>
          </a:p>
          <a:p>
            <a:pPr algn="ctr"/>
            <a:r>
              <a:rPr lang="en-US" sz="2400" dirty="0" smtClean="0">
                <a:solidFill>
                  <a:srgbClr val="5A5A5A"/>
                </a:solidFill>
                <a:latin typeface="Arial Rounded MT Bold" pitchFamily="34" charset="0"/>
              </a:rPr>
              <a:t>Karen </a:t>
            </a:r>
            <a:r>
              <a:rPr lang="en-US" sz="2400" dirty="0">
                <a:solidFill>
                  <a:srgbClr val="5A5A5A"/>
                </a:solidFill>
                <a:latin typeface="Arial Rounded MT Bold" pitchFamily="34" charset="0"/>
              </a:rPr>
              <a:t>Peterman, </a:t>
            </a:r>
            <a:r>
              <a:rPr lang="en-US" sz="2400" dirty="0" smtClean="0">
                <a:solidFill>
                  <a:srgbClr val="5A5A5A"/>
                </a:solidFill>
                <a:latin typeface="Arial Rounded MT Bold" pitchFamily="34" charset="0"/>
              </a:rPr>
              <a:t>Ph.D.</a:t>
            </a:r>
            <a:endParaRPr lang="en-US" sz="2400" b="1" dirty="0" smtClean="0">
              <a:solidFill>
                <a:srgbClr val="5A5A5A"/>
              </a:solidFill>
              <a:latin typeface="Arial Rounded MT Bold" pitchFamily="34" charset="0"/>
            </a:endParaRPr>
          </a:p>
        </p:txBody>
      </p:sp>
    </p:spTree>
    <p:extLst>
      <p:ext uri="{BB962C8B-B14F-4D97-AF65-F5344CB8AC3E}">
        <p14:creationId xmlns:p14="http://schemas.microsoft.com/office/powerpoint/2010/main" val="11697514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 y="4928541"/>
            <a:ext cx="9372600" cy="1323439"/>
          </a:xfrm>
          <a:prstGeom prst="rect">
            <a:avLst/>
          </a:prstGeom>
          <a:noFill/>
        </p:spPr>
        <p:txBody>
          <a:bodyPr wrap="square" rtlCol="0">
            <a:spAutoFit/>
          </a:bodyPr>
          <a:lstStyle/>
          <a:p>
            <a:pPr algn="ctr"/>
            <a:r>
              <a:rPr lang="en-US" sz="4000" dirty="0" smtClean="0">
                <a:solidFill>
                  <a:srgbClr val="5A5A5A"/>
                </a:solidFill>
                <a:latin typeface="Arial Rounded MT Bold" panose="020F0704030504030204" pitchFamily="34" charset="0"/>
              </a:rPr>
              <a:t>Oh my gosh, </a:t>
            </a:r>
          </a:p>
          <a:p>
            <a:pPr algn="ctr"/>
            <a:r>
              <a:rPr lang="en-US" sz="4000" dirty="0" smtClean="0">
                <a:solidFill>
                  <a:srgbClr val="5A5A5A"/>
                </a:solidFill>
                <a:latin typeface="Arial Rounded MT Bold" panose="020F0704030504030204" pitchFamily="34" charset="0"/>
              </a:rPr>
              <a:t>what if</a:t>
            </a:r>
            <a:r>
              <a:rPr lang="en-US" sz="4000" dirty="0" smtClean="0">
                <a:solidFill>
                  <a:srgbClr val="EE1C25"/>
                </a:solidFill>
                <a:latin typeface="Arial Rounded MT Bold" panose="020F0704030504030204" pitchFamily="34" charset="0"/>
              </a:rPr>
              <a:t> I am the lever!?! </a:t>
            </a:r>
            <a:endParaRPr lang="en-US" sz="4000" dirty="0">
              <a:solidFill>
                <a:srgbClr val="5A5A5A"/>
              </a:solidFill>
              <a:latin typeface="Arial Rounded MT Bold" panose="020F0704030504030204" pitchFamily="34" charset="0"/>
            </a:endParaRPr>
          </a:p>
        </p:txBody>
      </p:sp>
    </p:spTree>
    <p:extLst>
      <p:ext uri="{BB962C8B-B14F-4D97-AF65-F5344CB8AC3E}">
        <p14:creationId xmlns:p14="http://schemas.microsoft.com/office/powerpoint/2010/main" val="2723043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017729"/>
            <a:ext cx="8686800" cy="0"/>
          </a:xfrm>
          <a:prstGeom prst="line">
            <a:avLst/>
          </a:prstGeom>
          <a:ln w="952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381000"/>
            <a:ext cx="8763000" cy="584776"/>
          </a:xfrm>
          <a:prstGeom prst="rect">
            <a:avLst/>
          </a:prstGeom>
        </p:spPr>
        <p:txBody>
          <a:bodyPr wrap="square">
            <a:spAutoFit/>
          </a:bodyPr>
          <a:lstStyle/>
          <a:p>
            <a:pPr marL="177800" algn="r">
              <a:spcBef>
                <a:spcPts val="0"/>
              </a:spcBef>
              <a:spcAft>
                <a:spcPts val="1200"/>
              </a:spcAft>
              <a:buClr>
                <a:srgbClr val="660066"/>
              </a:buClr>
              <a:tabLst>
                <a:tab pos="177800" algn="l"/>
              </a:tabLst>
            </a:pPr>
            <a:r>
              <a:rPr lang="en-US" sz="3200" dirty="0" smtClean="0">
                <a:solidFill>
                  <a:srgbClr val="660066"/>
                </a:solidFill>
                <a:latin typeface="Marker Felt"/>
                <a:ea typeface="ＭＳ Ｐゴシック"/>
                <a:cs typeface="Marker Felt"/>
              </a:rPr>
              <a:t>Value Creation</a:t>
            </a:r>
          </a:p>
        </p:txBody>
      </p:sp>
      <p:grpSp>
        <p:nvGrpSpPr>
          <p:cNvPr id="2" name="Group 22"/>
          <p:cNvGrpSpPr/>
          <p:nvPr/>
        </p:nvGrpSpPr>
        <p:grpSpPr>
          <a:xfrm>
            <a:off x="2044456" y="2915897"/>
            <a:ext cx="2247935" cy="1156192"/>
            <a:chOff x="1969199" y="2564696"/>
            <a:chExt cx="2247935" cy="1156192"/>
          </a:xfrm>
        </p:grpSpPr>
        <p:sp>
          <p:nvSpPr>
            <p:cNvPr id="14" name="Oval 13"/>
            <p:cNvSpPr>
              <a:spLocks noChangeAspect="1"/>
            </p:cNvSpPr>
            <p:nvPr/>
          </p:nvSpPr>
          <p:spPr>
            <a:xfrm rot="21196959">
              <a:off x="1969199" y="2564696"/>
              <a:ext cx="2247935"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rot="21164314">
              <a:off x="2175448" y="2742640"/>
              <a:ext cx="1863527"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immediate</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sp>
        <p:nvSpPr>
          <p:cNvPr id="10" name="TextBox 9"/>
          <p:cNvSpPr txBox="1"/>
          <p:nvPr/>
        </p:nvSpPr>
        <p:spPr>
          <a:xfrm>
            <a:off x="3389526" y="4208607"/>
            <a:ext cx="3969839" cy="1631216"/>
          </a:xfrm>
          <a:prstGeom prst="rect">
            <a:avLst/>
          </a:prstGeom>
          <a:noFill/>
        </p:spPr>
        <p:txBody>
          <a:bodyPr wrap="square" rtlCol="0">
            <a:spAutoFit/>
          </a:bodyPr>
          <a:lstStyle/>
          <a:p>
            <a: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Immediate: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the value of the activities and interactions in the community of practice</a:t>
            </a:r>
            <a:endParaRPr lang="en-US" sz="2400" dirty="0"/>
          </a:p>
        </p:txBody>
      </p:sp>
    </p:spTree>
    <p:extLst>
      <p:ext uri="{BB962C8B-B14F-4D97-AF65-F5344CB8AC3E}">
        <p14:creationId xmlns:p14="http://schemas.microsoft.com/office/powerpoint/2010/main" val="10958518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5128808" cy="48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172200"/>
            <a:ext cx="4724400" cy="523220"/>
          </a:xfrm>
          <a:prstGeom prst="rect">
            <a:avLst/>
          </a:prstGeom>
          <a:noFill/>
        </p:spPr>
        <p:txBody>
          <a:bodyPr wrap="square" rtlCol="0">
            <a:spAutoFit/>
          </a:bodyPr>
          <a:lstStyle/>
          <a:p>
            <a:r>
              <a:rPr lang="en-US" sz="1400" dirty="0">
                <a:solidFill>
                  <a:schemeClr val="tx1">
                    <a:lumMod val="85000"/>
                    <a:lumOff val="15000"/>
                  </a:schemeClr>
                </a:solidFill>
              </a:rPr>
              <a:t>Courtesy of Beverly Parsons</a:t>
            </a:r>
          </a:p>
          <a:p>
            <a:r>
              <a:rPr lang="en-US" sz="1400" dirty="0" err="1" smtClean="0">
                <a:solidFill>
                  <a:schemeClr val="tx1">
                    <a:lumMod val="85000"/>
                    <a:lumOff val="15000"/>
                  </a:schemeClr>
                </a:solidFill>
              </a:rPr>
              <a:t>InSites</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4239719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5546" y="4246145"/>
            <a:ext cx="8170718" cy="1631216"/>
          </a:xfrm>
          <a:prstGeom prst="rect">
            <a:avLst/>
          </a:prstGeom>
          <a:noFill/>
        </p:spPr>
        <p:txBody>
          <a:bodyPr wrap="square" rtlCol="0">
            <a:spAutoFit/>
          </a:bodyPr>
          <a:lstStyle/>
          <a:p>
            <a:pPr algn="r"/>
            <a:r>
              <a:rPr lang="en-US" sz="5000" dirty="0" smtClean="0">
                <a:solidFill>
                  <a:srgbClr val="EE1C25"/>
                </a:solidFill>
                <a:latin typeface="Arial Rounded MT Bold" panose="020F0704030504030204" pitchFamily="34" charset="0"/>
              </a:rPr>
              <a:t>Collaborative inquiry </a:t>
            </a:r>
            <a:r>
              <a:rPr lang="en-US" sz="5000" dirty="0" smtClean="0">
                <a:solidFill>
                  <a:srgbClr val="5A5A5A"/>
                </a:solidFill>
                <a:latin typeface="Arial Rounded MT Bold" panose="020F0704030504030204" pitchFamily="34" charset="0"/>
              </a:rPr>
              <a:t>might be key</a:t>
            </a:r>
            <a:endParaRPr lang="en-US" sz="5000" dirty="0">
              <a:solidFill>
                <a:srgbClr val="EE1C25"/>
              </a:solidFill>
              <a:latin typeface="Arial Rounded MT Bold" panose="020F0704030504030204" pitchFamily="34" charset="0"/>
            </a:endParaRPr>
          </a:p>
        </p:txBody>
      </p:sp>
      <p:sp>
        <p:nvSpPr>
          <p:cNvPr id="4" name="TextBox 3"/>
          <p:cNvSpPr txBox="1"/>
          <p:nvPr/>
        </p:nvSpPr>
        <p:spPr>
          <a:xfrm>
            <a:off x="457200" y="6474023"/>
            <a:ext cx="8686800" cy="307777"/>
          </a:xfrm>
          <a:prstGeom prst="rect">
            <a:avLst/>
          </a:prstGeom>
          <a:noFill/>
        </p:spPr>
        <p:txBody>
          <a:bodyPr wrap="square" rtlCol="0">
            <a:spAutoFit/>
          </a:bodyPr>
          <a:lstStyle/>
          <a:p>
            <a:pPr algn="r"/>
            <a:r>
              <a:rPr lang="en-US" sz="1400" dirty="0">
                <a:latin typeface="Arial Rounded MT Bold" panose="020F0704030504030204" pitchFamily="34" charset="0"/>
              </a:rPr>
              <a:t>Cousins &amp; Whitmore, </a:t>
            </a:r>
            <a:r>
              <a:rPr lang="en-US" sz="1400" dirty="0" smtClean="0">
                <a:latin typeface="Arial Rounded MT Bold" panose="020F0704030504030204" pitchFamily="34" charset="0"/>
              </a:rPr>
              <a:t>1998; Cousins</a:t>
            </a:r>
            <a:r>
              <a:rPr lang="en-US" sz="1400" dirty="0">
                <a:latin typeface="Arial Rounded MT Bold" panose="020F0704030504030204" pitchFamily="34" charset="0"/>
              </a:rPr>
              <a:t>, Whitmore &amp; Shula, 2013</a:t>
            </a:r>
          </a:p>
        </p:txBody>
      </p:sp>
    </p:spTree>
    <p:extLst>
      <p:ext uri="{BB962C8B-B14F-4D97-AF65-F5344CB8AC3E}">
        <p14:creationId xmlns:p14="http://schemas.microsoft.com/office/powerpoint/2010/main" val="34426842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 y="60960"/>
            <a:ext cx="8170718" cy="2400657"/>
          </a:xfrm>
          <a:prstGeom prst="rect">
            <a:avLst/>
          </a:prstGeom>
          <a:noFill/>
        </p:spPr>
        <p:txBody>
          <a:bodyPr wrap="square" rtlCol="0">
            <a:spAutoFit/>
          </a:bodyPr>
          <a:lstStyle/>
          <a:p>
            <a:pPr algn="r"/>
            <a:r>
              <a:rPr lang="en-US" sz="5000" dirty="0">
                <a:solidFill>
                  <a:srgbClr val="EE1C25"/>
                </a:solidFill>
                <a:latin typeface="Arial Rounded MT Bold" panose="020F0704030504030204" pitchFamily="34" charset="0"/>
              </a:rPr>
              <a:t>E</a:t>
            </a:r>
            <a:r>
              <a:rPr lang="en-US" sz="5000" dirty="0" smtClean="0">
                <a:solidFill>
                  <a:srgbClr val="EE1C25"/>
                </a:solidFill>
                <a:latin typeface="Arial Rounded MT Bold" panose="020F0704030504030204" pitchFamily="34" charset="0"/>
              </a:rPr>
              <a:t>xperiences </a:t>
            </a:r>
            <a:r>
              <a:rPr lang="en-US" sz="5000" dirty="0" smtClean="0">
                <a:solidFill>
                  <a:srgbClr val="5A5A5A"/>
                </a:solidFill>
                <a:latin typeface="Arial Rounded MT Bold" panose="020F0704030504030204" pitchFamily="34" charset="0"/>
              </a:rPr>
              <a:t>with  </a:t>
            </a:r>
          </a:p>
          <a:p>
            <a:pPr algn="r"/>
            <a:r>
              <a:rPr lang="en-US" sz="5000" dirty="0">
                <a:solidFill>
                  <a:srgbClr val="5A5A5A"/>
                </a:solidFill>
                <a:latin typeface="Arial Rounded MT Bold" panose="020F0704030504030204" pitchFamily="34" charset="0"/>
              </a:rPr>
              <a:t>c</a:t>
            </a:r>
            <a:r>
              <a:rPr lang="en-US" sz="5000" dirty="0" smtClean="0">
                <a:solidFill>
                  <a:srgbClr val="5A5A5A"/>
                </a:solidFill>
                <a:latin typeface="Arial Rounded MT Bold" panose="020F0704030504030204" pitchFamily="34" charset="0"/>
              </a:rPr>
              <a:t>ollaborative inquiry </a:t>
            </a:r>
          </a:p>
          <a:p>
            <a:pPr algn="r"/>
            <a:r>
              <a:rPr lang="en-US" sz="5000" dirty="0" smtClean="0">
                <a:solidFill>
                  <a:srgbClr val="5A5A5A"/>
                </a:solidFill>
                <a:latin typeface="Arial Rounded MT Bold" panose="020F0704030504030204" pitchFamily="34" charset="0"/>
              </a:rPr>
              <a:t>have been </a:t>
            </a:r>
            <a:r>
              <a:rPr lang="en-US" sz="5000" dirty="0" smtClean="0">
                <a:solidFill>
                  <a:srgbClr val="EE1C25"/>
                </a:solidFill>
                <a:latin typeface="Arial Rounded MT Bold" panose="020F0704030504030204" pitchFamily="34" charset="0"/>
              </a:rPr>
              <a:t>mixed</a:t>
            </a:r>
            <a:endParaRPr lang="en-US" sz="5000" dirty="0">
              <a:solidFill>
                <a:srgbClr val="EE1C25"/>
              </a:solidFill>
              <a:latin typeface="Arial Rounded MT Bold" panose="020F0704030504030204" pitchFamily="34" charset="0"/>
            </a:endParaRPr>
          </a:p>
        </p:txBody>
      </p:sp>
    </p:spTree>
    <p:extLst>
      <p:ext uri="{BB962C8B-B14F-4D97-AF65-F5344CB8AC3E}">
        <p14:creationId xmlns:p14="http://schemas.microsoft.com/office/powerpoint/2010/main" val="36925810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05000" y="2697301"/>
            <a:ext cx="6172200" cy="3170099"/>
          </a:xfrm>
          <a:prstGeom prst="rect">
            <a:avLst/>
          </a:prstGeom>
          <a:noFill/>
        </p:spPr>
        <p:txBody>
          <a:bodyPr wrap="square" rtlCol="0">
            <a:spAutoFit/>
          </a:bodyPr>
          <a:lstStyle/>
          <a:p>
            <a:pPr algn="r"/>
            <a:r>
              <a:rPr lang="en-US" sz="5000" dirty="0" smtClean="0">
                <a:solidFill>
                  <a:schemeClr val="tx1">
                    <a:lumMod val="75000"/>
                    <a:lumOff val="25000"/>
                  </a:schemeClr>
                </a:solidFill>
                <a:latin typeface="Arial Rounded MT Bold" panose="020F0704030504030204" pitchFamily="34" charset="0"/>
              </a:rPr>
              <a:t> System </a:t>
            </a:r>
            <a:r>
              <a:rPr lang="en-US" sz="5000" dirty="0" smtClean="0">
                <a:solidFill>
                  <a:srgbClr val="EE1C25"/>
                </a:solidFill>
                <a:latin typeface="Arial Rounded MT Bold" panose="020F0704030504030204" pitchFamily="34" charset="0"/>
              </a:rPr>
              <a:t>archetypes </a:t>
            </a:r>
          </a:p>
          <a:p>
            <a:pPr algn="r"/>
            <a:r>
              <a:rPr lang="en-US" sz="5000" dirty="0" smtClean="0">
                <a:solidFill>
                  <a:srgbClr val="EE1C25"/>
                </a:solidFill>
                <a:latin typeface="Arial Rounded MT Bold" panose="020F0704030504030204" pitchFamily="34" charset="0"/>
              </a:rPr>
              <a:t>explain</a:t>
            </a:r>
            <a:r>
              <a:rPr lang="en-US" sz="5000" dirty="0" smtClean="0">
                <a:solidFill>
                  <a:srgbClr val="5A5A5A"/>
                </a:solidFill>
                <a:latin typeface="Arial Rounded MT Bold" panose="020F0704030504030204" pitchFamily="34" charset="0"/>
              </a:rPr>
              <a:t> </a:t>
            </a:r>
          </a:p>
          <a:p>
            <a:pPr algn="r"/>
            <a:r>
              <a:rPr lang="en-US" sz="5000" dirty="0">
                <a:solidFill>
                  <a:schemeClr val="tx1">
                    <a:lumMod val="75000"/>
                    <a:lumOff val="25000"/>
                  </a:schemeClr>
                </a:solidFill>
                <a:latin typeface="Arial Rounded MT Bold" panose="020F0704030504030204" pitchFamily="34" charset="0"/>
              </a:rPr>
              <a:t>p</a:t>
            </a:r>
            <a:r>
              <a:rPr lang="en-US" sz="5000" dirty="0" smtClean="0">
                <a:solidFill>
                  <a:schemeClr val="tx1">
                    <a:lumMod val="75000"/>
                    <a:lumOff val="25000"/>
                  </a:schemeClr>
                </a:solidFill>
                <a:latin typeface="Arial Rounded MT Bold" panose="020F0704030504030204" pitchFamily="34" charset="0"/>
              </a:rPr>
              <a:t>rogram dynamics</a:t>
            </a:r>
            <a:endParaRPr lang="en-US" sz="5000" dirty="0">
              <a:solidFill>
                <a:schemeClr val="tx1">
                  <a:lumMod val="75000"/>
                  <a:lumOff val="25000"/>
                </a:schemeClr>
              </a:solidFill>
              <a:latin typeface="Arial Rounded MT Bold" panose="020F0704030504030204" pitchFamily="34" charset="0"/>
            </a:endParaRPr>
          </a:p>
        </p:txBody>
      </p:sp>
    </p:spTree>
    <p:extLst>
      <p:ext uri="{BB962C8B-B14F-4D97-AF65-F5344CB8AC3E}">
        <p14:creationId xmlns:p14="http://schemas.microsoft.com/office/powerpoint/2010/main" val="34955566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5128808" cy="48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172200"/>
            <a:ext cx="4724400" cy="523220"/>
          </a:xfrm>
          <a:prstGeom prst="rect">
            <a:avLst/>
          </a:prstGeom>
          <a:noFill/>
        </p:spPr>
        <p:txBody>
          <a:bodyPr wrap="square" rtlCol="0">
            <a:spAutoFit/>
          </a:bodyPr>
          <a:lstStyle/>
          <a:p>
            <a:r>
              <a:rPr lang="en-US" sz="1400" dirty="0">
                <a:solidFill>
                  <a:schemeClr val="tx1">
                    <a:lumMod val="85000"/>
                    <a:lumOff val="15000"/>
                  </a:schemeClr>
                </a:solidFill>
              </a:rPr>
              <a:t>Courtesy of Beverly Parsons</a:t>
            </a:r>
          </a:p>
          <a:p>
            <a:r>
              <a:rPr lang="en-US" sz="1400" dirty="0" err="1" smtClean="0">
                <a:solidFill>
                  <a:schemeClr val="tx1">
                    <a:lumMod val="85000"/>
                    <a:lumOff val="15000"/>
                  </a:schemeClr>
                </a:solidFill>
              </a:rPr>
              <a:t>InSites</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2582514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50470" y="5226784"/>
            <a:ext cx="7924800" cy="1631216"/>
          </a:xfrm>
          <a:prstGeom prst="rect">
            <a:avLst/>
          </a:prstGeom>
          <a:noFill/>
        </p:spPr>
        <p:txBody>
          <a:bodyPr wrap="square" rtlCol="0">
            <a:spAutoFit/>
          </a:bodyPr>
          <a:lstStyle/>
          <a:p>
            <a:pPr algn="r"/>
            <a:r>
              <a:rPr lang="en-US" sz="5000" dirty="0" smtClean="0">
                <a:solidFill>
                  <a:srgbClr val="EE1C25"/>
                </a:solidFill>
                <a:latin typeface="Arial Rounded MT Bold" panose="020F0704030504030204" pitchFamily="34" charset="0"/>
              </a:rPr>
              <a:t> Zoom in </a:t>
            </a:r>
            <a:r>
              <a:rPr lang="en-US" sz="5000" dirty="0" smtClean="0">
                <a:solidFill>
                  <a:schemeClr val="tx1">
                    <a:lumMod val="75000"/>
                    <a:lumOff val="25000"/>
                  </a:schemeClr>
                </a:solidFill>
                <a:latin typeface="Arial Rounded MT Bold" panose="020F0704030504030204" pitchFamily="34" charset="0"/>
              </a:rPr>
              <a:t>and </a:t>
            </a:r>
            <a:r>
              <a:rPr lang="en-US" sz="5000" dirty="0" smtClean="0">
                <a:solidFill>
                  <a:srgbClr val="EE1C25"/>
                </a:solidFill>
                <a:latin typeface="Arial Rounded MT Bold" panose="020F0704030504030204" pitchFamily="34" charset="0"/>
              </a:rPr>
              <a:t>zoom out </a:t>
            </a:r>
            <a:r>
              <a:rPr lang="en-US" sz="5000" dirty="0" smtClean="0">
                <a:solidFill>
                  <a:schemeClr val="tx1">
                    <a:lumMod val="75000"/>
                    <a:lumOff val="25000"/>
                  </a:schemeClr>
                </a:solidFill>
                <a:latin typeface="Arial Rounded MT Bold" panose="020F0704030504030204" pitchFamily="34" charset="0"/>
              </a:rPr>
              <a:t>to shape practice</a:t>
            </a:r>
            <a:endParaRPr lang="en-US" sz="5000" dirty="0">
              <a:solidFill>
                <a:schemeClr val="tx1">
                  <a:lumMod val="75000"/>
                  <a:lumOff val="25000"/>
                </a:schemeClr>
              </a:solidFill>
              <a:latin typeface="Arial Rounded MT Bold" panose="020F0704030504030204" pitchFamily="34" charset="0"/>
            </a:endParaRPr>
          </a:p>
        </p:txBody>
      </p:sp>
    </p:spTree>
    <p:extLst>
      <p:ext uri="{BB962C8B-B14F-4D97-AF65-F5344CB8AC3E}">
        <p14:creationId xmlns:p14="http://schemas.microsoft.com/office/powerpoint/2010/main" val="235680572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2375" y="4881010"/>
            <a:ext cx="8686800" cy="1631216"/>
          </a:xfrm>
          <a:prstGeom prst="rect">
            <a:avLst/>
          </a:prstGeom>
          <a:noFill/>
        </p:spPr>
        <p:txBody>
          <a:bodyPr wrap="square" rtlCol="0">
            <a:spAutoFit/>
          </a:bodyPr>
          <a:lstStyle/>
          <a:p>
            <a:pPr algn="r"/>
            <a:r>
              <a:rPr lang="en-US" sz="5000" dirty="0" smtClean="0">
                <a:solidFill>
                  <a:srgbClr val="EE1C25"/>
                </a:solidFill>
                <a:latin typeface="Arial Rounded MT Bold" pitchFamily="34" charset="0"/>
              </a:rPr>
              <a:t>Zoom in:</a:t>
            </a:r>
            <a:r>
              <a:rPr lang="en-US" sz="5000" dirty="0" smtClean="0">
                <a:solidFill>
                  <a:srgbClr val="5A5A5A"/>
                </a:solidFill>
                <a:latin typeface="Arial Rounded MT Bold" pitchFamily="34" charset="0"/>
              </a:rPr>
              <a:t> Client’s literature</a:t>
            </a:r>
          </a:p>
          <a:p>
            <a:pPr algn="r"/>
            <a:r>
              <a:rPr lang="en-US" sz="5000" dirty="0" smtClean="0">
                <a:solidFill>
                  <a:srgbClr val="EE1C25"/>
                </a:solidFill>
                <a:latin typeface="Arial Rounded MT Bold" pitchFamily="34" charset="0"/>
              </a:rPr>
              <a:t>Zoom out:</a:t>
            </a:r>
            <a:r>
              <a:rPr lang="en-US" sz="5000" dirty="0" smtClean="0">
                <a:solidFill>
                  <a:schemeClr val="tx1">
                    <a:lumMod val="75000"/>
                    <a:lumOff val="25000"/>
                  </a:schemeClr>
                </a:solidFill>
                <a:latin typeface="Arial Rounded MT Bold" pitchFamily="34" charset="0"/>
              </a:rPr>
              <a:t> </a:t>
            </a:r>
            <a:r>
              <a:rPr lang="en-US" sz="5000" dirty="0" smtClean="0">
                <a:solidFill>
                  <a:srgbClr val="5A5A5A"/>
                </a:solidFill>
                <a:latin typeface="Arial Rounded MT Bold" pitchFamily="34" charset="0"/>
              </a:rPr>
              <a:t>Filling the gaps</a:t>
            </a:r>
          </a:p>
        </p:txBody>
      </p:sp>
    </p:spTree>
    <p:extLst>
      <p:ext uri="{BB962C8B-B14F-4D97-AF65-F5344CB8AC3E}">
        <p14:creationId xmlns:p14="http://schemas.microsoft.com/office/powerpoint/2010/main" val="560439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4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429000"/>
            <a:ext cx="9112469" cy="1631216"/>
          </a:xfrm>
          <a:prstGeom prst="rect">
            <a:avLst/>
          </a:prstGeom>
          <a:solidFill>
            <a:schemeClr val="bg1">
              <a:alpha val="50000"/>
            </a:schemeClr>
          </a:solidFill>
        </p:spPr>
        <p:txBody>
          <a:bodyPr wrap="square" rtlCol="0">
            <a:spAutoFit/>
          </a:bodyPr>
          <a:lstStyle/>
          <a:p>
            <a:pPr algn="ctr"/>
            <a:r>
              <a:rPr lang="en-US" sz="5000" dirty="0" smtClean="0">
                <a:solidFill>
                  <a:srgbClr val="EE1C25"/>
                </a:solidFill>
                <a:latin typeface="Arial Rounded MT Bold" pitchFamily="34" charset="0"/>
              </a:rPr>
              <a:t>Zoom in:</a:t>
            </a:r>
            <a:r>
              <a:rPr lang="en-US" sz="5000" dirty="0" smtClean="0">
                <a:solidFill>
                  <a:srgbClr val="5A5A5A"/>
                </a:solidFill>
                <a:latin typeface="Arial Rounded MT Bold" pitchFamily="34" charset="0"/>
              </a:rPr>
              <a:t> “Local” language</a:t>
            </a:r>
          </a:p>
          <a:p>
            <a:pPr algn="ctr"/>
            <a:r>
              <a:rPr lang="en-US" sz="5000" dirty="0" smtClean="0">
                <a:solidFill>
                  <a:srgbClr val="EE1C25"/>
                </a:solidFill>
                <a:latin typeface="Arial Rounded MT Bold" pitchFamily="34" charset="0"/>
              </a:rPr>
              <a:t>Zoom out:</a:t>
            </a:r>
            <a:r>
              <a:rPr lang="en-US" sz="5000" dirty="0" smtClean="0">
                <a:solidFill>
                  <a:schemeClr val="tx1">
                    <a:lumMod val="75000"/>
                    <a:lumOff val="25000"/>
                  </a:schemeClr>
                </a:solidFill>
                <a:latin typeface="Arial Rounded MT Bold" pitchFamily="34" charset="0"/>
              </a:rPr>
              <a:t> </a:t>
            </a:r>
            <a:r>
              <a:rPr lang="en-US" sz="5000" dirty="0" smtClean="0">
                <a:solidFill>
                  <a:srgbClr val="5A5A5A"/>
                </a:solidFill>
                <a:latin typeface="Arial Rounded MT Bold" pitchFamily="34" charset="0"/>
              </a:rPr>
              <a:t>Talk the talk</a:t>
            </a:r>
          </a:p>
        </p:txBody>
      </p:sp>
    </p:spTree>
    <p:extLst>
      <p:ext uri="{BB962C8B-B14F-4D97-AF65-F5344CB8AC3E}">
        <p14:creationId xmlns:p14="http://schemas.microsoft.com/office/powerpoint/2010/main" val="42928326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7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7786747"/>
          </a:xfrm>
          <a:prstGeom prst="rect">
            <a:avLst/>
          </a:prstGeom>
          <a:solidFill>
            <a:schemeClr val="bg1">
              <a:alpha val="50000"/>
            </a:schemeClr>
          </a:solidFill>
        </p:spPr>
        <p:txBody>
          <a:bodyPr wrap="square" rtlCol="0">
            <a:spAutoFit/>
          </a:bodyPr>
          <a:lstStyle/>
          <a:p>
            <a:pPr algn="ctr"/>
            <a:endParaRPr lang="en-US" sz="5000" dirty="0" smtClean="0">
              <a:solidFill>
                <a:srgbClr val="EE1C25"/>
              </a:solidFill>
              <a:latin typeface="Arial Rounded MT Bold" pitchFamily="34" charset="0"/>
            </a:endParaRPr>
          </a:p>
          <a:p>
            <a:pPr algn="ctr"/>
            <a:endParaRPr lang="en-US" sz="5000" dirty="0">
              <a:solidFill>
                <a:srgbClr val="EE1C25"/>
              </a:solidFill>
              <a:latin typeface="Arial Rounded MT Bold" pitchFamily="34" charset="0"/>
            </a:endParaRPr>
          </a:p>
          <a:p>
            <a:pPr algn="ctr"/>
            <a:endParaRPr lang="en-US" sz="5000" dirty="0" smtClean="0">
              <a:solidFill>
                <a:srgbClr val="EE1C25"/>
              </a:solidFill>
              <a:latin typeface="Arial Rounded MT Bold" pitchFamily="34" charset="0"/>
            </a:endParaRPr>
          </a:p>
          <a:p>
            <a:pPr algn="ctr"/>
            <a:endParaRPr lang="en-US" sz="5000" dirty="0" smtClean="0">
              <a:solidFill>
                <a:srgbClr val="EE1C25"/>
              </a:solidFill>
              <a:latin typeface="Arial Rounded MT Bold" pitchFamily="34" charset="0"/>
            </a:endParaRPr>
          </a:p>
          <a:p>
            <a:pPr algn="ctr"/>
            <a:r>
              <a:rPr lang="en-US" sz="5000" dirty="0" smtClean="0">
                <a:solidFill>
                  <a:srgbClr val="EE1C25"/>
                </a:solidFill>
                <a:latin typeface="Arial Rounded MT Bold" pitchFamily="34" charset="0"/>
              </a:rPr>
              <a:t>Zoom in:</a:t>
            </a:r>
            <a:r>
              <a:rPr lang="en-US" sz="5000" dirty="0" smtClean="0">
                <a:solidFill>
                  <a:schemeClr val="tx1">
                    <a:lumMod val="75000"/>
                    <a:lumOff val="25000"/>
                  </a:schemeClr>
                </a:solidFill>
                <a:latin typeface="Arial Rounded MT Bold" pitchFamily="34" charset="0"/>
              </a:rPr>
              <a:t> Methods</a:t>
            </a:r>
          </a:p>
          <a:p>
            <a:pPr algn="ctr"/>
            <a:r>
              <a:rPr lang="en-US" sz="5000" dirty="0" smtClean="0">
                <a:solidFill>
                  <a:srgbClr val="EE1C25"/>
                </a:solidFill>
                <a:latin typeface="Arial Rounded MT Bold" pitchFamily="34" charset="0"/>
              </a:rPr>
              <a:t>Zoom out: </a:t>
            </a:r>
            <a:r>
              <a:rPr lang="en-US" sz="5000" dirty="0" smtClean="0">
                <a:solidFill>
                  <a:schemeClr val="tx1">
                    <a:lumMod val="75000"/>
                    <a:lumOff val="25000"/>
                  </a:schemeClr>
                </a:solidFill>
                <a:latin typeface="Arial Rounded MT Bold" pitchFamily="34" charset="0"/>
              </a:rPr>
              <a:t>Policy change</a:t>
            </a:r>
          </a:p>
          <a:p>
            <a:pPr algn="ctr"/>
            <a:endParaRPr lang="en-US" sz="5000" dirty="0">
              <a:solidFill>
                <a:schemeClr val="tx1">
                  <a:lumMod val="75000"/>
                  <a:lumOff val="25000"/>
                </a:schemeClr>
              </a:solidFill>
              <a:latin typeface="Arial Rounded MT Bold" pitchFamily="34" charset="0"/>
            </a:endParaRPr>
          </a:p>
          <a:p>
            <a:pPr algn="ctr"/>
            <a:endParaRPr lang="en-US" sz="5000" dirty="0" smtClean="0">
              <a:solidFill>
                <a:schemeClr val="tx1">
                  <a:lumMod val="75000"/>
                  <a:lumOff val="25000"/>
                </a:schemeClr>
              </a:solidFill>
              <a:latin typeface="Arial Rounded MT Bold" pitchFamily="34" charset="0"/>
            </a:endParaRPr>
          </a:p>
          <a:p>
            <a:pPr algn="ctr"/>
            <a:endParaRPr lang="en-US" sz="5000" dirty="0">
              <a:solidFill>
                <a:schemeClr val="tx1">
                  <a:lumMod val="75000"/>
                  <a:lumOff val="25000"/>
                </a:schemeClr>
              </a:solidFill>
              <a:latin typeface="Arial Rounded MT Bold" pitchFamily="34" charset="0"/>
            </a:endParaRPr>
          </a:p>
          <a:p>
            <a:pPr algn="ctr"/>
            <a:endParaRPr lang="en-US" sz="5000" dirty="0" smtClean="0">
              <a:solidFill>
                <a:schemeClr val="tx1">
                  <a:lumMod val="75000"/>
                  <a:lumOff val="25000"/>
                </a:schemeClr>
              </a:solidFill>
              <a:latin typeface="Arial Rounded MT Bold" pitchFamily="34" charset="0"/>
            </a:endParaRPr>
          </a:p>
        </p:txBody>
      </p:sp>
    </p:spTree>
    <p:extLst>
      <p:ext uri="{BB962C8B-B14F-4D97-AF65-F5344CB8AC3E}">
        <p14:creationId xmlns:p14="http://schemas.microsoft.com/office/powerpoint/2010/main" val="20322492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2659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017729"/>
            <a:ext cx="8686800" cy="0"/>
          </a:xfrm>
          <a:prstGeom prst="line">
            <a:avLst/>
          </a:prstGeom>
          <a:ln w="952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381000"/>
            <a:ext cx="8763000" cy="584776"/>
          </a:xfrm>
          <a:prstGeom prst="rect">
            <a:avLst/>
          </a:prstGeom>
        </p:spPr>
        <p:txBody>
          <a:bodyPr wrap="square">
            <a:spAutoFit/>
          </a:bodyPr>
          <a:lstStyle/>
          <a:p>
            <a:pPr marL="177800" algn="r">
              <a:spcBef>
                <a:spcPts val="0"/>
              </a:spcBef>
              <a:spcAft>
                <a:spcPts val="1200"/>
              </a:spcAft>
              <a:buClr>
                <a:srgbClr val="660066"/>
              </a:buClr>
              <a:tabLst>
                <a:tab pos="177800" algn="l"/>
              </a:tabLst>
            </a:pPr>
            <a:r>
              <a:rPr lang="en-US" sz="3200" dirty="0" smtClean="0">
                <a:solidFill>
                  <a:srgbClr val="660066"/>
                </a:solidFill>
                <a:latin typeface="Marker Felt"/>
                <a:ea typeface="ＭＳ Ｐゴシック"/>
                <a:cs typeface="Marker Felt"/>
              </a:rPr>
              <a:t>Value Creation</a:t>
            </a:r>
          </a:p>
        </p:txBody>
      </p:sp>
      <p:grpSp>
        <p:nvGrpSpPr>
          <p:cNvPr id="2" name="Group 22"/>
          <p:cNvGrpSpPr/>
          <p:nvPr/>
        </p:nvGrpSpPr>
        <p:grpSpPr>
          <a:xfrm>
            <a:off x="2044456" y="2914639"/>
            <a:ext cx="2247935" cy="1156192"/>
            <a:chOff x="1969199" y="3115868"/>
            <a:chExt cx="2247935" cy="1156192"/>
          </a:xfrm>
        </p:grpSpPr>
        <p:sp>
          <p:nvSpPr>
            <p:cNvPr id="14" name="Oval 13"/>
            <p:cNvSpPr>
              <a:spLocks noChangeAspect="1"/>
            </p:cNvSpPr>
            <p:nvPr/>
          </p:nvSpPr>
          <p:spPr>
            <a:xfrm rot="21196959">
              <a:off x="1969199" y="3115868"/>
              <a:ext cx="2247935"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rot="21164314">
              <a:off x="2175448" y="3293812"/>
              <a:ext cx="1863527"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Immediate</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5" name="Group 23"/>
          <p:cNvGrpSpPr/>
          <p:nvPr/>
        </p:nvGrpSpPr>
        <p:grpSpPr>
          <a:xfrm>
            <a:off x="2945280" y="1379138"/>
            <a:ext cx="3424440" cy="1599005"/>
            <a:chOff x="2870023" y="1580367"/>
            <a:chExt cx="3424440" cy="1599005"/>
          </a:xfrm>
        </p:grpSpPr>
        <p:sp>
          <p:nvSpPr>
            <p:cNvPr id="16" name="Oval 15"/>
            <p:cNvSpPr>
              <a:spLocks noChangeAspect="1"/>
            </p:cNvSpPr>
            <p:nvPr/>
          </p:nvSpPr>
          <p:spPr>
            <a:xfrm rot="566369">
              <a:off x="4088587" y="1580367"/>
              <a:ext cx="220587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rot="549261">
              <a:off x="4310826" y="1758295"/>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potential</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pic>
          <p:nvPicPr>
            <p:cNvPr id="3" name="Picture 2" descr="arrow shor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23" y="2175793"/>
              <a:ext cx="1270353" cy="1003579"/>
            </a:xfrm>
            <a:prstGeom prst="rect">
              <a:avLst/>
            </a:prstGeom>
          </p:spPr>
        </p:pic>
      </p:grpSp>
      <p:sp>
        <p:nvSpPr>
          <p:cNvPr id="30" name="TextBox 29"/>
          <p:cNvSpPr txBox="1"/>
          <p:nvPr/>
        </p:nvSpPr>
        <p:spPr>
          <a:xfrm>
            <a:off x="4940988" y="3198061"/>
            <a:ext cx="3969839" cy="2000548"/>
          </a:xfrm>
          <a:prstGeom prst="rect">
            <a:avLst/>
          </a:prstGeom>
          <a:noFill/>
        </p:spPr>
        <p:txBody>
          <a:bodyPr wrap="square" rtlCol="0">
            <a:spAutoFit/>
          </a:bodyPr>
          <a:lstStyle/>
          <a:p>
            <a: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Potential: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knowledge capital that is produced but not necessarily used in the immediate situation</a:t>
            </a:r>
            <a:endParaRPr lang="en-US" sz="2400" dirty="0"/>
          </a:p>
        </p:txBody>
      </p:sp>
    </p:spTree>
    <p:extLst>
      <p:ext uri="{BB962C8B-B14F-4D97-AF65-F5344CB8AC3E}">
        <p14:creationId xmlns:p14="http://schemas.microsoft.com/office/powerpoint/2010/main" val="13535944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239000"/>
          </a:xfrm>
          <a:prstGeom prst="rect">
            <a:avLst/>
          </a:prstGeom>
          <a:blipFill dpi="0" rotWithShape="1">
            <a:blip r:embed="rId3">
              <a:alphaModFix amt="7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7883"/>
            <a:ext cx="9144000" cy="7786747"/>
          </a:xfrm>
          <a:prstGeom prst="rect">
            <a:avLst/>
          </a:prstGeom>
          <a:solidFill>
            <a:schemeClr val="bg1">
              <a:alpha val="20000"/>
            </a:schemeClr>
          </a:solidFill>
        </p:spPr>
        <p:txBody>
          <a:bodyPr wrap="square" rtlCol="0">
            <a:spAutoFit/>
          </a:bodyPr>
          <a:lstStyle/>
          <a:p>
            <a:pPr algn="r"/>
            <a:endParaRPr lang="en-US" sz="5000" dirty="0" smtClean="0">
              <a:solidFill>
                <a:schemeClr val="tx1">
                  <a:lumMod val="75000"/>
                  <a:lumOff val="25000"/>
                </a:schemeClr>
              </a:solidFill>
              <a:latin typeface="Arial Rounded MT Bold" pitchFamily="34" charset="0"/>
            </a:endParaRPr>
          </a:p>
          <a:p>
            <a:pPr algn="r"/>
            <a:endParaRPr lang="en-US" sz="5000" dirty="0">
              <a:solidFill>
                <a:schemeClr val="tx1">
                  <a:lumMod val="75000"/>
                  <a:lumOff val="25000"/>
                </a:schemeClr>
              </a:solidFill>
              <a:latin typeface="Arial Rounded MT Bold" pitchFamily="34" charset="0"/>
            </a:endParaRPr>
          </a:p>
          <a:p>
            <a:pPr algn="r"/>
            <a:endParaRPr lang="en-US" sz="5000" dirty="0" smtClean="0">
              <a:solidFill>
                <a:schemeClr val="tx1">
                  <a:lumMod val="75000"/>
                  <a:lumOff val="25000"/>
                </a:schemeClr>
              </a:solidFill>
              <a:latin typeface="Arial Rounded MT Bold" pitchFamily="34" charset="0"/>
            </a:endParaRPr>
          </a:p>
          <a:p>
            <a:pPr algn="r"/>
            <a:endParaRPr lang="en-US" sz="5000" dirty="0">
              <a:solidFill>
                <a:schemeClr val="tx1">
                  <a:lumMod val="75000"/>
                  <a:lumOff val="25000"/>
                </a:schemeClr>
              </a:solidFill>
              <a:latin typeface="Arial Rounded MT Bold" pitchFamily="34" charset="0"/>
            </a:endParaRPr>
          </a:p>
          <a:p>
            <a:pPr algn="r"/>
            <a:endParaRPr lang="en-US" sz="5000" dirty="0">
              <a:solidFill>
                <a:schemeClr val="tx1">
                  <a:lumMod val="75000"/>
                  <a:lumOff val="25000"/>
                </a:schemeClr>
              </a:solidFill>
              <a:latin typeface="Arial Rounded MT Bold" pitchFamily="34" charset="0"/>
            </a:endParaRPr>
          </a:p>
          <a:p>
            <a:pPr algn="r"/>
            <a:endParaRPr lang="en-US" sz="5000" dirty="0" smtClean="0">
              <a:solidFill>
                <a:schemeClr val="tx1">
                  <a:lumMod val="75000"/>
                  <a:lumOff val="25000"/>
                </a:schemeClr>
              </a:solidFill>
              <a:latin typeface="Arial Rounded MT Bold" pitchFamily="34" charset="0"/>
            </a:endParaRPr>
          </a:p>
          <a:p>
            <a:pPr algn="r"/>
            <a:r>
              <a:rPr lang="en-US" sz="5000" dirty="0" smtClean="0">
                <a:solidFill>
                  <a:schemeClr val="tx1">
                    <a:lumMod val="75000"/>
                    <a:lumOff val="25000"/>
                  </a:schemeClr>
                </a:solidFill>
                <a:latin typeface="Arial Rounded MT Bold" pitchFamily="34" charset="0"/>
              </a:rPr>
              <a:t>Policy changes </a:t>
            </a:r>
          </a:p>
          <a:p>
            <a:pPr algn="r"/>
            <a:r>
              <a:rPr lang="en-US" sz="5000" dirty="0" smtClean="0">
                <a:solidFill>
                  <a:srgbClr val="EE1C25"/>
                </a:solidFill>
                <a:latin typeface="Arial Rounded MT Bold" pitchFamily="34" charset="0"/>
              </a:rPr>
              <a:t>open</a:t>
            </a:r>
            <a:r>
              <a:rPr lang="en-US" sz="5000" dirty="0" smtClean="0">
                <a:solidFill>
                  <a:schemeClr val="tx1">
                    <a:lumMod val="75000"/>
                    <a:lumOff val="25000"/>
                  </a:schemeClr>
                </a:solidFill>
                <a:latin typeface="Arial Rounded MT Bold" pitchFamily="34" charset="0"/>
              </a:rPr>
              <a:t> opportunity</a:t>
            </a:r>
          </a:p>
          <a:p>
            <a:pPr algn="r"/>
            <a:endParaRPr lang="en-US" sz="5000" dirty="0" smtClean="0">
              <a:solidFill>
                <a:schemeClr val="tx1">
                  <a:lumMod val="75000"/>
                  <a:lumOff val="25000"/>
                </a:schemeClr>
              </a:solidFill>
              <a:latin typeface="Arial Rounded MT Bold" pitchFamily="34" charset="0"/>
            </a:endParaRPr>
          </a:p>
          <a:p>
            <a:pPr algn="r"/>
            <a:r>
              <a:rPr lang="en-US" sz="5000" dirty="0" smtClean="0">
                <a:solidFill>
                  <a:schemeClr val="tx1">
                    <a:lumMod val="75000"/>
                    <a:lumOff val="25000"/>
                  </a:schemeClr>
                </a:solidFill>
                <a:latin typeface="Arial Rounded MT Bold" pitchFamily="34" charset="0"/>
              </a:rPr>
              <a:t> </a:t>
            </a:r>
          </a:p>
        </p:txBody>
      </p:sp>
    </p:spTree>
    <p:extLst>
      <p:ext uri="{BB962C8B-B14F-4D97-AF65-F5344CB8AC3E}">
        <p14:creationId xmlns:p14="http://schemas.microsoft.com/office/powerpoint/2010/main" val="33301085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6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010" y="0"/>
            <a:ext cx="8839200" cy="1323439"/>
          </a:xfrm>
          <a:prstGeom prst="rect">
            <a:avLst/>
          </a:prstGeom>
          <a:noFill/>
        </p:spPr>
        <p:txBody>
          <a:bodyPr wrap="square" rtlCol="0">
            <a:spAutoFit/>
          </a:bodyPr>
          <a:lstStyle/>
          <a:p>
            <a:pPr algn="r"/>
            <a:r>
              <a:rPr lang="en-US" sz="4000" dirty="0" smtClean="0">
                <a:solidFill>
                  <a:srgbClr val="5A5A5A"/>
                </a:solidFill>
                <a:latin typeface="Arial Rounded MT Bold" panose="020F0704030504030204" pitchFamily="34" charset="0"/>
              </a:rPr>
              <a:t>The </a:t>
            </a:r>
            <a:r>
              <a:rPr lang="en-US" sz="4000" dirty="0" smtClean="0">
                <a:solidFill>
                  <a:srgbClr val="EE1C25"/>
                </a:solidFill>
                <a:latin typeface="Arial Rounded MT Bold" panose="020F0704030504030204" pitchFamily="34" charset="0"/>
              </a:rPr>
              <a:t>role of evaluator </a:t>
            </a:r>
            <a:r>
              <a:rPr lang="en-US" sz="4000" dirty="0" smtClean="0">
                <a:solidFill>
                  <a:srgbClr val="5A5A5A"/>
                </a:solidFill>
                <a:latin typeface="Arial Rounded MT Bold" panose="020F0704030504030204" pitchFamily="34" charset="0"/>
              </a:rPr>
              <a:t>could use some reframing too</a:t>
            </a:r>
            <a:endParaRPr lang="en-US" sz="4000" dirty="0">
              <a:solidFill>
                <a:srgbClr val="5A5A5A"/>
              </a:solidFill>
              <a:latin typeface="Arial Rounded MT Bold" panose="020F0704030504030204" pitchFamily="34" charset="0"/>
            </a:endParaRPr>
          </a:p>
        </p:txBody>
      </p:sp>
      <p:sp>
        <p:nvSpPr>
          <p:cNvPr id="4" name="TextBox 3"/>
          <p:cNvSpPr txBox="1"/>
          <p:nvPr/>
        </p:nvSpPr>
        <p:spPr>
          <a:xfrm>
            <a:off x="152400" y="6400800"/>
            <a:ext cx="8382000" cy="307777"/>
          </a:xfrm>
          <a:prstGeom prst="rect">
            <a:avLst/>
          </a:prstGeom>
          <a:noFill/>
        </p:spPr>
        <p:txBody>
          <a:bodyPr wrap="square" rtlCol="0">
            <a:spAutoFit/>
          </a:bodyPr>
          <a:lstStyle/>
          <a:p>
            <a:r>
              <a:rPr lang="en-US" sz="1400" dirty="0">
                <a:latin typeface="Arial Rounded MT Bold" panose="020F0704030504030204" pitchFamily="34" charset="0"/>
              </a:rPr>
              <a:t>The Future of Evaluation: 5 Predictions (building on 10 others!) </a:t>
            </a:r>
            <a:r>
              <a:rPr lang="en-US" sz="1400" dirty="0" smtClean="0">
                <a:latin typeface="Arial Rounded MT Bold" panose="020F0704030504030204" pitchFamily="34" charset="0"/>
              </a:rPr>
              <a:t>http</a:t>
            </a:r>
            <a:r>
              <a:rPr lang="en-US" sz="1400" dirty="0">
                <a:latin typeface="Arial Rounded MT Bold" panose="020F0704030504030204" pitchFamily="34" charset="0"/>
              </a:rPr>
              <a:t>://aea365.org/blog/?p=5794</a:t>
            </a:r>
          </a:p>
        </p:txBody>
      </p:sp>
    </p:spTree>
    <p:extLst>
      <p:ext uri="{BB962C8B-B14F-4D97-AF65-F5344CB8AC3E}">
        <p14:creationId xmlns:p14="http://schemas.microsoft.com/office/powerpoint/2010/main" val="15848900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 y="3480404"/>
            <a:ext cx="8839200" cy="1323439"/>
          </a:xfrm>
          <a:prstGeom prst="rect">
            <a:avLst/>
          </a:prstGeom>
          <a:noFill/>
        </p:spPr>
        <p:txBody>
          <a:bodyPr wrap="square" rtlCol="0">
            <a:spAutoFit/>
          </a:bodyPr>
          <a:lstStyle/>
          <a:p>
            <a:pPr algn="r"/>
            <a:r>
              <a:rPr lang="en-US" sz="4000" dirty="0" smtClean="0">
                <a:solidFill>
                  <a:srgbClr val="EE1C25"/>
                </a:solidFill>
                <a:latin typeface="Arial Rounded MT Bold" panose="020F0704030504030204" pitchFamily="34" charset="0"/>
              </a:rPr>
              <a:t>Reflect</a:t>
            </a:r>
          </a:p>
          <a:p>
            <a:pPr algn="r"/>
            <a:r>
              <a:rPr lang="en-US" sz="4000" dirty="0" smtClean="0">
                <a:solidFill>
                  <a:schemeClr val="tx1">
                    <a:lumMod val="75000"/>
                    <a:lumOff val="25000"/>
                  </a:schemeClr>
                </a:solidFill>
                <a:latin typeface="Arial Rounded MT Bold" panose="020F0704030504030204" pitchFamily="34" charset="0"/>
              </a:rPr>
              <a:t>Find a friend</a:t>
            </a:r>
            <a:endParaRPr lang="en-US" sz="4000" dirty="0">
              <a:solidFill>
                <a:schemeClr val="tx1">
                  <a:lumMod val="75000"/>
                  <a:lumOff val="25000"/>
                </a:schemeClr>
              </a:solidFill>
              <a:latin typeface="Arial Rounded MT Bold" panose="020F0704030504030204" pitchFamily="34" charset="0"/>
            </a:endParaRPr>
          </a:p>
        </p:txBody>
      </p:sp>
      <p:sp>
        <p:nvSpPr>
          <p:cNvPr id="4" name="TextBox 3"/>
          <p:cNvSpPr txBox="1"/>
          <p:nvPr/>
        </p:nvSpPr>
        <p:spPr>
          <a:xfrm>
            <a:off x="0" y="6096000"/>
            <a:ext cx="9067800" cy="738664"/>
          </a:xfrm>
          <a:prstGeom prst="rect">
            <a:avLst/>
          </a:prstGeom>
          <a:noFill/>
        </p:spPr>
        <p:txBody>
          <a:bodyPr wrap="square" rtlCol="0">
            <a:spAutoFit/>
          </a:bodyPr>
          <a:lstStyle/>
          <a:p>
            <a:r>
              <a:rPr lang="en-US" sz="1400" dirty="0">
                <a:latin typeface="Arial Rounded MT Bold" panose="020F0704030504030204" pitchFamily="34" charset="0"/>
              </a:rPr>
              <a:t>Meadows, D.H. (2008). </a:t>
            </a:r>
            <a:r>
              <a:rPr lang="en-US" sz="1400" i="1" dirty="0">
                <a:latin typeface="Arial Rounded MT Bold" panose="020F0704030504030204" pitchFamily="34" charset="0"/>
              </a:rPr>
              <a:t>Thinking in Systems: A Primer. </a:t>
            </a:r>
            <a:endParaRPr lang="en-US" sz="1400" i="1" dirty="0" smtClean="0">
              <a:latin typeface="Arial Rounded MT Bold" panose="020F0704030504030204" pitchFamily="34" charset="0"/>
            </a:endParaRPr>
          </a:p>
          <a:p>
            <a:r>
              <a:rPr lang="en-US" sz="1400" i="1" dirty="0" smtClean="0">
                <a:latin typeface="Arial Rounded MT Bold" panose="020F0704030504030204" pitchFamily="34" charset="0"/>
              </a:rPr>
              <a:t>Designing </a:t>
            </a:r>
            <a:r>
              <a:rPr lang="en-US" sz="1400" i="1" dirty="0">
                <a:latin typeface="Arial Rounded MT Bold" panose="020F0704030504030204" pitchFamily="34" charset="0"/>
              </a:rPr>
              <a:t>Initiative Evaluation: A Systems-oriented Framework for Evaluating Social Change Efforts. </a:t>
            </a:r>
            <a:r>
              <a:rPr lang="en-US" sz="1400" i="1" dirty="0" smtClean="0">
                <a:latin typeface="Arial Rounded MT Bold" panose="020F0704030504030204" pitchFamily="34" charset="0"/>
              </a:rPr>
              <a:t> </a:t>
            </a:r>
            <a:r>
              <a:rPr lang="en-US" sz="1400" u="sng" dirty="0" smtClean="0">
                <a:latin typeface="Arial Rounded MT Bold" panose="020F0704030504030204" pitchFamily="34" charset="0"/>
              </a:rPr>
              <a:t>http</a:t>
            </a:r>
            <a:r>
              <a:rPr lang="en-US" sz="1400" u="sng" dirty="0">
                <a:latin typeface="Arial Rounded MT Bold" panose="020F0704030504030204" pitchFamily="34" charset="0"/>
              </a:rPr>
              <a:t>://</a:t>
            </a:r>
            <a:r>
              <a:rPr lang="en-US" sz="1400" u="sng" dirty="0" smtClean="0">
                <a:latin typeface="Arial Rounded MT Bold" panose="020F0704030504030204" pitchFamily="34" charset="0"/>
              </a:rPr>
              <a:t>bit.ly/129zZRu</a:t>
            </a:r>
            <a:endParaRPr lang="en-US" sz="1400" dirty="0">
              <a:latin typeface="Arial Rounded MT Bold" panose="020F0704030504030204" pitchFamily="34" charset="0"/>
            </a:endParaRPr>
          </a:p>
        </p:txBody>
      </p:sp>
    </p:spTree>
    <p:extLst>
      <p:ext uri="{BB962C8B-B14F-4D97-AF65-F5344CB8AC3E}">
        <p14:creationId xmlns:p14="http://schemas.microsoft.com/office/powerpoint/2010/main" val="320502573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normAutofit/>
          </a:bodyPr>
          <a:lstStyle/>
          <a:p>
            <a:pPr algn="l"/>
            <a:r>
              <a:rPr lang="en-US" sz="1600" dirty="0">
                <a:solidFill>
                  <a:schemeClr val="bg1"/>
                </a:solidFill>
              </a:rPr>
              <a:t>(919) 627-2676  </a:t>
            </a:r>
            <a:r>
              <a:rPr lang="en-US" sz="1600" dirty="0" smtClean="0">
                <a:solidFill>
                  <a:schemeClr val="bg1"/>
                </a:solidFill>
              </a:rPr>
              <a:t>  2706 </a:t>
            </a:r>
            <a:r>
              <a:rPr lang="en-US" sz="1600" dirty="0">
                <a:solidFill>
                  <a:schemeClr val="bg1"/>
                </a:solidFill>
              </a:rPr>
              <a:t>Stuart Drive, Durham NC 27707 </a:t>
            </a:r>
            <a:r>
              <a:rPr lang="en-US" sz="1600" dirty="0" smtClean="0">
                <a:solidFill>
                  <a:schemeClr val="bg1"/>
                </a:solidFill>
              </a:rPr>
              <a:t>   www.consultkp.com</a:t>
            </a:r>
            <a:endParaRPr lang="en-US" sz="1600" dirty="0">
              <a:solidFill>
                <a:schemeClr val="bg1"/>
              </a:solidFill>
            </a:endParaRPr>
          </a:p>
        </p:txBody>
      </p:sp>
      <p:pic>
        <p:nvPicPr>
          <p:cNvPr id="10" name="Picture Placeholder 9"/>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4389" b="4389"/>
          <a:stretch>
            <a:fillRect/>
          </a:stretch>
        </p:blipFill>
        <p:spPr>
          <a:xfrm>
            <a:off x="304800" y="363538"/>
            <a:ext cx="8402040" cy="2836862"/>
          </a:xfrm>
        </p:spPr>
      </p:pic>
    </p:spTree>
    <p:extLst>
      <p:ext uri="{BB962C8B-B14F-4D97-AF65-F5344CB8AC3E}">
        <p14:creationId xmlns:p14="http://schemas.microsoft.com/office/powerpoint/2010/main" val="28573937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410200" y="457200"/>
            <a:ext cx="3429000" cy="4267200"/>
          </a:xfrm>
        </p:spPr>
        <p:txBody>
          <a:bodyPr>
            <a:normAutofit fontScale="90000"/>
          </a:bodyPr>
          <a:lstStyle/>
          <a:p>
            <a:r>
              <a:rPr lang="en-US" sz="4000" b="1" dirty="0" smtClean="0">
                <a:latin typeface="+mn-lt"/>
                <a:cs typeface="Arial" panose="020B0604020202020204" pitchFamily="34" charset="0"/>
              </a:rPr>
              <a:t>Taking the Long View: Reframing Scale-up and Sustainability Evaluations </a:t>
            </a:r>
            <a:br>
              <a:rPr lang="en-US" sz="4000" b="1" dirty="0" smtClean="0">
                <a:latin typeface="+mn-lt"/>
                <a:cs typeface="Arial" panose="020B0604020202020204" pitchFamily="34" charset="0"/>
              </a:rPr>
            </a:br>
            <a:r>
              <a:rPr lang="en-US" sz="2200" dirty="0" smtClean="0">
                <a:latin typeface="+mn-lt"/>
                <a:cs typeface="Arial" panose="020B0604020202020204" pitchFamily="34" charset="0"/>
              </a:rPr>
              <a:t>(or How Evaluation Is Like Conducting Research in a Submarine)</a:t>
            </a:r>
            <a:endParaRPr lang="en-US" sz="2200" dirty="0">
              <a:latin typeface="+mn-lt"/>
              <a:cs typeface="Arial" panose="020B0604020202020204" pitchFamily="34" charset="0"/>
            </a:endParaRPr>
          </a:p>
        </p:txBody>
      </p:sp>
      <p:sp>
        <p:nvSpPr>
          <p:cNvPr id="5" name="Subtitle 4"/>
          <p:cNvSpPr>
            <a:spLocks noGrp="1"/>
          </p:cNvSpPr>
          <p:nvPr>
            <p:ph type="subTitle" idx="1"/>
          </p:nvPr>
        </p:nvSpPr>
        <p:spPr>
          <a:xfrm>
            <a:off x="5410200" y="5029200"/>
            <a:ext cx="3429000" cy="959177"/>
          </a:xfrm>
        </p:spPr>
        <p:txBody>
          <a:bodyPr>
            <a:normAutofit/>
          </a:bodyPr>
          <a:lstStyle/>
          <a:p>
            <a:r>
              <a:rPr lang="en-US" sz="2000" dirty="0" smtClean="0">
                <a:solidFill>
                  <a:schemeClr val="tx1"/>
                </a:solidFill>
              </a:rPr>
              <a:t>Ginger Fitzhugh</a:t>
            </a:r>
          </a:p>
          <a:p>
            <a:r>
              <a:rPr lang="en-US" sz="1400" dirty="0" smtClean="0">
                <a:solidFill>
                  <a:schemeClr val="tx1"/>
                </a:solidFill>
              </a:rPr>
              <a:t>American Evaluation Association</a:t>
            </a:r>
          </a:p>
          <a:p>
            <a:r>
              <a:rPr lang="en-US" sz="1400" dirty="0" smtClean="0">
                <a:solidFill>
                  <a:schemeClr val="tx1"/>
                </a:solidFill>
              </a:rPr>
              <a:t>October 16, 2013</a:t>
            </a:r>
            <a:endParaRPr lang="en-US" sz="14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7" y="0"/>
            <a:ext cx="5143500" cy="6858000"/>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6324600"/>
            <a:ext cx="1676400" cy="38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02181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74" r="1587"/>
          <a:stretch/>
        </p:blipFill>
        <p:spPr>
          <a:xfrm>
            <a:off x="0" y="1"/>
            <a:ext cx="9144000" cy="6858000"/>
          </a:xfrm>
          <a:prstGeom prst="rect">
            <a:avLst/>
          </a:prstGeom>
        </p:spPr>
      </p:pic>
      <p:sp>
        <p:nvSpPr>
          <p:cNvPr id="4" name="Title 2"/>
          <p:cNvSpPr txBox="1">
            <a:spLocks/>
          </p:cNvSpPr>
          <p:nvPr/>
        </p:nvSpPr>
        <p:spPr>
          <a:xfrm>
            <a:off x="0" y="5486400"/>
            <a:ext cx="9144000" cy="1143000"/>
          </a:xfrm>
          <a:prstGeom prst="rect">
            <a:avLst/>
          </a:prstGeom>
          <a:solidFill>
            <a:srgbClr val="FFFFFF">
              <a:alpha val="50196"/>
            </a:srgbClr>
          </a:solidFill>
        </p:spPr>
        <p:txBody>
          <a:bodyPr vert="horz" lIns="91440" tIns="45720" rIns="91440" bIns="45720" rtlCol="0" anchor="ctr">
            <a:normAutofit/>
          </a:bodyPr>
          <a:lstStyle>
            <a:lvl1pPr>
              <a:spcBef>
                <a:spcPct val="0"/>
              </a:spcBef>
              <a:buNone/>
              <a:defRPr sz="5400" b="1">
                <a:latin typeface="+mj-lt"/>
                <a:ea typeface="+mj-ea"/>
                <a:cs typeface="+mj-cs"/>
              </a:defRPr>
            </a:lvl1pPr>
          </a:lstStyle>
          <a:p>
            <a:pPr algn="ctr"/>
            <a:r>
              <a:rPr lang="en-US" sz="4000" dirty="0" smtClean="0"/>
              <a:t>Evaluation : submarine </a:t>
            </a:r>
            <a:endParaRPr lang="en-US" sz="4000" dirty="0"/>
          </a:p>
        </p:txBody>
      </p:sp>
    </p:spTree>
    <p:extLst>
      <p:ext uri="{BB962C8B-B14F-4D97-AF65-F5344CB8AC3E}">
        <p14:creationId xmlns:p14="http://schemas.microsoft.com/office/powerpoint/2010/main" val="303607422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968"/>
          <a:stretch/>
        </p:blipFill>
        <p:spPr>
          <a:xfrm>
            <a:off x="496966" y="1479256"/>
            <a:ext cx="4023360" cy="4343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le 13"/>
          <p:cNvSpPr>
            <a:spLocks noGrp="1"/>
          </p:cNvSpPr>
          <p:nvPr>
            <p:ph type="title"/>
          </p:nvPr>
        </p:nvSpPr>
        <p:spPr/>
        <p:txBody>
          <a:bodyPr>
            <a:normAutofit/>
          </a:bodyPr>
          <a:lstStyle/>
          <a:p>
            <a:r>
              <a:rPr lang="en-US" sz="5400" b="1" dirty="0" err="1" smtClean="0"/>
              <a:t>WaterBotics</a:t>
            </a:r>
            <a:endParaRPr lang="en-US" sz="5400" b="1" dirty="0"/>
          </a:p>
        </p:txBody>
      </p:sp>
      <p:sp>
        <p:nvSpPr>
          <p:cNvPr id="13" name="TextBox 12"/>
          <p:cNvSpPr txBox="1"/>
          <p:nvPr/>
        </p:nvSpPr>
        <p:spPr>
          <a:xfrm>
            <a:off x="369283" y="5889775"/>
            <a:ext cx="4125643" cy="400110"/>
          </a:xfrm>
          <a:prstGeom prst="rect">
            <a:avLst/>
          </a:prstGeom>
          <a:noFill/>
        </p:spPr>
        <p:txBody>
          <a:bodyPr wrap="square" rtlCol="0">
            <a:spAutoFit/>
          </a:bodyPr>
          <a:lstStyle/>
          <a:p>
            <a:pPr algn="ctr"/>
            <a:r>
              <a:rPr lang="en-US" sz="2000" dirty="0" smtClean="0"/>
              <a:t>Students design and build robots</a:t>
            </a:r>
            <a:endParaRPr lang="en-US" sz="2000" dirty="0"/>
          </a:p>
        </p:txBody>
      </p:sp>
      <p:sp>
        <p:nvSpPr>
          <p:cNvPr id="18" name="TextBox 17"/>
          <p:cNvSpPr txBox="1"/>
          <p:nvPr/>
        </p:nvSpPr>
        <p:spPr>
          <a:xfrm>
            <a:off x="4902200" y="5889775"/>
            <a:ext cx="3536665" cy="707886"/>
          </a:xfrm>
          <a:prstGeom prst="rect">
            <a:avLst/>
          </a:prstGeom>
          <a:noFill/>
        </p:spPr>
        <p:txBody>
          <a:bodyPr wrap="square" rtlCol="0">
            <a:spAutoFit/>
          </a:bodyPr>
          <a:lstStyle/>
          <a:p>
            <a:pPr algn="ctr"/>
            <a:r>
              <a:rPr lang="en-US" sz="2000" dirty="0" smtClean="0"/>
              <a:t>Program ’bots </a:t>
            </a:r>
            <a:r>
              <a:rPr lang="en-US" sz="2000" dirty="0"/>
              <a:t>to </a:t>
            </a:r>
            <a:r>
              <a:rPr lang="en-US" sz="2000" dirty="0" smtClean="0"/>
              <a:t>do engineering tasks underwater</a:t>
            </a:r>
            <a:endParaRPr lang="en-US" sz="20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97" b="5920"/>
          <a:stretch/>
        </p:blipFill>
        <p:spPr>
          <a:xfrm>
            <a:off x="4800598" y="1479257"/>
            <a:ext cx="3840480" cy="4343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834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399"/>
            <a:ext cx="8229600" cy="4525963"/>
          </a:xfrm>
        </p:spPr>
        <p:txBody>
          <a:bodyPr/>
          <a:lstStyle/>
          <a:p>
            <a:endParaRPr lang="en-US" dirty="0"/>
          </a:p>
        </p:txBody>
      </p:sp>
      <p:pic>
        <p:nvPicPr>
          <p:cNvPr id="1029" name="Picture 5"/>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t="3899" b="4272"/>
          <a:stretch/>
        </p:blipFill>
        <p:spPr bwMode="auto">
          <a:xfrm>
            <a:off x="304800" y="1147268"/>
            <a:ext cx="8610600" cy="549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Connector 12"/>
          <p:cNvSpPr/>
          <p:nvPr/>
        </p:nvSpPr>
        <p:spPr>
          <a:xfrm>
            <a:off x="8001000" y="3124199"/>
            <a:ext cx="152400" cy="152400"/>
          </a:xfrm>
          <a:prstGeom prst="flowChartConnector">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endParaRPr>
          </a:p>
        </p:txBody>
      </p:sp>
      <p:sp>
        <p:nvSpPr>
          <p:cNvPr id="6" name="TextBox 5"/>
          <p:cNvSpPr txBox="1"/>
          <p:nvPr/>
        </p:nvSpPr>
        <p:spPr>
          <a:xfrm>
            <a:off x="7543800" y="2513094"/>
            <a:ext cx="1171575" cy="646331"/>
          </a:xfrm>
          <a:prstGeom prst="rect">
            <a:avLst/>
          </a:prstGeom>
          <a:noFill/>
        </p:spPr>
        <p:txBody>
          <a:bodyPr wrap="square" rtlCol="0">
            <a:spAutoFit/>
          </a:bodyPr>
          <a:lstStyle/>
          <a:p>
            <a:pPr algn="ctr"/>
            <a:r>
              <a:rPr lang="en-US" sz="1200" b="1" dirty="0" smtClean="0"/>
              <a:t>Stevens Institute of Technology</a:t>
            </a:r>
            <a:endParaRPr lang="en-US" sz="1200" b="1" dirty="0"/>
          </a:p>
        </p:txBody>
      </p:sp>
      <p:sp>
        <p:nvSpPr>
          <p:cNvPr id="2" name="Title 1"/>
          <p:cNvSpPr>
            <a:spLocks noGrp="1"/>
          </p:cNvSpPr>
          <p:nvPr>
            <p:ph type="title"/>
          </p:nvPr>
        </p:nvSpPr>
        <p:spPr>
          <a:xfrm>
            <a:off x="469075" y="3243"/>
            <a:ext cx="8229600" cy="1143000"/>
          </a:xfrm>
        </p:spPr>
        <p:txBody>
          <a:bodyPr>
            <a:normAutofit/>
          </a:bodyPr>
          <a:lstStyle/>
          <a:p>
            <a:r>
              <a:rPr lang="en-US" sz="4800" b="1" dirty="0" err="1" smtClean="0"/>
              <a:t>WaterBotics</a:t>
            </a:r>
            <a:r>
              <a:rPr lang="en-US" sz="4800" b="1" i="1" dirty="0" smtClean="0"/>
              <a:t> </a:t>
            </a:r>
            <a:r>
              <a:rPr lang="en-US" sz="4800" b="1" dirty="0" smtClean="0"/>
              <a:t>Expanded</a:t>
            </a:r>
            <a:endParaRPr lang="en-US" sz="4800" b="1" dirty="0"/>
          </a:p>
        </p:txBody>
      </p:sp>
    </p:spTree>
    <p:extLst>
      <p:ext uri="{BB962C8B-B14F-4D97-AF65-F5344CB8AC3E}">
        <p14:creationId xmlns:p14="http://schemas.microsoft.com/office/powerpoint/2010/main" val="12921557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399"/>
            <a:ext cx="8229600" cy="4525963"/>
          </a:xfrm>
        </p:spPr>
        <p:txBody>
          <a:bodyPr/>
          <a:lstStyle/>
          <a:p>
            <a:endParaRPr lang="en-US" dirty="0"/>
          </a:p>
        </p:txBody>
      </p:sp>
      <p:pic>
        <p:nvPicPr>
          <p:cNvPr id="1029" name="Picture 5"/>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t="3899" b="4272"/>
          <a:stretch/>
        </p:blipFill>
        <p:spPr bwMode="auto">
          <a:xfrm>
            <a:off x="304800" y="1147268"/>
            <a:ext cx="8610600" cy="549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Connector 12"/>
          <p:cNvSpPr/>
          <p:nvPr/>
        </p:nvSpPr>
        <p:spPr>
          <a:xfrm>
            <a:off x="8001000" y="3124199"/>
            <a:ext cx="152400" cy="152400"/>
          </a:xfrm>
          <a:prstGeom prst="flowChartConnector">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1"/>
              </a:solidFill>
            </a:endParaRPr>
          </a:p>
        </p:txBody>
      </p:sp>
      <p:sp>
        <p:nvSpPr>
          <p:cNvPr id="6" name="TextBox 5"/>
          <p:cNvSpPr txBox="1"/>
          <p:nvPr/>
        </p:nvSpPr>
        <p:spPr>
          <a:xfrm>
            <a:off x="7543800" y="2513094"/>
            <a:ext cx="1171575" cy="646331"/>
          </a:xfrm>
          <a:prstGeom prst="rect">
            <a:avLst/>
          </a:prstGeom>
          <a:noFill/>
        </p:spPr>
        <p:txBody>
          <a:bodyPr wrap="square" rtlCol="0">
            <a:spAutoFit/>
          </a:bodyPr>
          <a:lstStyle/>
          <a:p>
            <a:pPr algn="ctr"/>
            <a:r>
              <a:rPr lang="en-US" sz="1200" b="1" dirty="0" smtClean="0"/>
              <a:t>Stevens Institute of Technology</a:t>
            </a:r>
            <a:endParaRPr lang="en-US" sz="1200" b="1" dirty="0"/>
          </a:p>
        </p:txBody>
      </p:sp>
      <p:sp>
        <p:nvSpPr>
          <p:cNvPr id="2" name="Title 1"/>
          <p:cNvSpPr>
            <a:spLocks noGrp="1"/>
          </p:cNvSpPr>
          <p:nvPr>
            <p:ph type="title"/>
          </p:nvPr>
        </p:nvSpPr>
        <p:spPr>
          <a:xfrm>
            <a:off x="469075" y="3243"/>
            <a:ext cx="8229600" cy="1143000"/>
          </a:xfrm>
        </p:spPr>
        <p:txBody>
          <a:bodyPr>
            <a:normAutofit/>
          </a:bodyPr>
          <a:lstStyle/>
          <a:p>
            <a:r>
              <a:rPr lang="en-US" sz="4800" b="1" dirty="0" err="1" smtClean="0"/>
              <a:t>WaterBotics</a:t>
            </a:r>
            <a:r>
              <a:rPr lang="en-US" sz="4800" b="1" i="1" dirty="0" smtClean="0"/>
              <a:t> </a:t>
            </a:r>
            <a:r>
              <a:rPr lang="en-US" sz="4800" b="1" dirty="0" smtClean="0"/>
              <a:t>Expanded</a:t>
            </a:r>
            <a:endParaRPr lang="en-US" sz="4800" b="1" dirty="0"/>
          </a:p>
        </p:txBody>
      </p:sp>
      <p:sp>
        <p:nvSpPr>
          <p:cNvPr id="7" name="Flowchart: Connector 4"/>
          <p:cNvSpPr/>
          <p:nvPr/>
        </p:nvSpPr>
        <p:spPr>
          <a:xfrm>
            <a:off x="997527" y="1447799"/>
            <a:ext cx="152400" cy="152400"/>
          </a:xfrm>
          <a:prstGeom prst="flowChartConnector">
            <a:avLst/>
          </a:prstGeom>
          <a:solidFill>
            <a:srgbClr val="0070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rgbClr val="FF0000"/>
              </a:solidFill>
            </a:endParaRPr>
          </a:p>
        </p:txBody>
      </p:sp>
      <p:sp>
        <p:nvSpPr>
          <p:cNvPr id="8" name="Flowchart: Connector 9"/>
          <p:cNvSpPr/>
          <p:nvPr/>
        </p:nvSpPr>
        <p:spPr>
          <a:xfrm>
            <a:off x="5791200" y="3124199"/>
            <a:ext cx="152400" cy="152400"/>
          </a:xfrm>
          <a:prstGeom prst="flowChartConnector">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rgbClr val="FF0000"/>
              </a:solidFill>
            </a:endParaRPr>
          </a:p>
        </p:txBody>
      </p:sp>
      <p:sp>
        <p:nvSpPr>
          <p:cNvPr id="9" name="Flowchart: Connector 11"/>
          <p:cNvSpPr/>
          <p:nvPr/>
        </p:nvSpPr>
        <p:spPr>
          <a:xfrm>
            <a:off x="6496050" y="3428999"/>
            <a:ext cx="152400" cy="152400"/>
          </a:xfrm>
          <a:prstGeom prst="flowChartConnector">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rgbClr val="FF0000"/>
              </a:solidFill>
            </a:endParaRPr>
          </a:p>
        </p:txBody>
      </p:sp>
      <p:sp>
        <p:nvSpPr>
          <p:cNvPr id="10" name="Flowchart: Connector 13"/>
          <p:cNvSpPr/>
          <p:nvPr/>
        </p:nvSpPr>
        <p:spPr>
          <a:xfrm>
            <a:off x="6496050" y="3957934"/>
            <a:ext cx="152400" cy="152400"/>
          </a:xfrm>
          <a:prstGeom prst="flowChartConnector">
            <a:avLst/>
          </a:prstGeom>
          <a:solidFill>
            <a:srgbClr val="0070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rgbClr val="FF0000"/>
              </a:solidFill>
            </a:endParaRPr>
          </a:p>
        </p:txBody>
      </p:sp>
      <p:sp>
        <p:nvSpPr>
          <p:cNvPr id="11" name="Flowchart: Connector 14"/>
          <p:cNvSpPr/>
          <p:nvPr/>
        </p:nvSpPr>
        <p:spPr>
          <a:xfrm>
            <a:off x="4133850" y="5562599"/>
            <a:ext cx="152400" cy="152400"/>
          </a:xfrm>
          <a:prstGeom prst="flowChartConnector">
            <a:avLst/>
          </a:prstGeom>
          <a:solidFill>
            <a:srgbClr val="0070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rgbClr val="FF0000"/>
              </a:solidFill>
            </a:endParaRPr>
          </a:p>
        </p:txBody>
      </p:sp>
      <p:sp>
        <p:nvSpPr>
          <p:cNvPr id="12" name="TextBox 11"/>
          <p:cNvSpPr txBox="1"/>
          <p:nvPr/>
        </p:nvSpPr>
        <p:spPr>
          <a:xfrm>
            <a:off x="3352800" y="5105399"/>
            <a:ext cx="1714500" cy="461665"/>
          </a:xfrm>
          <a:prstGeom prst="rect">
            <a:avLst/>
          </a:prstGeom>
          <a:noFill/>
        </p:spPr>
        <p:txBody>
          <a:bodyPr wrap="square" rtlCol="0">
            <a:spAutoFit/>
          </a:bodyPr>
          <a:lstStyle/>
          <a:p>
            <a:pPr algn="ctr"/>
            <a:r>
              <a:rPr lang="en-US" sz="1200" b="1" dirty="0" smtClean="0">
                <a:solidFill>
                  <a:srgbClr val="0070C0"/>
                </a:solidFill>
              </a:rPr>
              <a:t>Texas Girls Collaborative Project</a:t>
            </a:r>
            <a:endParaRPr lang="en-US" sz="1200" b="1" dirty="0">
              <a:solidFill>
                <a:srgbClr val="0070C0"/>
              </a:solidFill>
            </a:endParaRPr>
          </a:p>
        </p:txBody>
      </p:sp>
      <p:sp>
        <p:nvSpPr>
          <p:cNvPr id="14" name="TextBox 13"/>
          <p:cNvSpPr txBox="1"/>
          <p:nvPr/>
        </p:nvSpPr>
        <p:spPr>
          <a:xfrm>
            <a:off x="5467350" y="2684680"/>
            <a:ext cx="781050" cy="461665"/>
          </a:xfrm>
          <a:prstGeom prst="rect">
            <a:avLst/>
          </a:prstGeom>
          <a:noFill/>
        </p:spPr>
        <p:txBody>
          <a:bodyPr wrap="square" rtlCol="0">
            <a:spAutoFit/>
          </a:bodyPr>
          <a:lstStyle/>
          <a:p>
            <a:pPr algn="ctr"/>
            <a:r>
              <a:rPr lang="en-US" sz="1200" b="1" dirty="0" smtClean="0">
                <a:solidFill>
                  <a:srgbClr val="FF0000"/>
                </a:solidFill>
              </a:rPr>
              <a:t>Triton College</a:t>
            </a:r>
            <a:endParaRPr lang="en-US" sz="1200" b="1" dirty="0">
              <a:solidFill>
                <a:srgbClr val="FF0000"/>
              </a:solidFill>
            </a:endParaRPr>
          </a:p>
        </p:txBody>
      </p:sp>
      <p:sp>
        <p:nvSpPr>
          <p:cNvPr id="15" name="TextBox 14"/>
          <p:cNvSpPr txBox="1"/>
          <p:nvPr/>
        </p:nvSpPr>
        <p:spPr>
          <a:xfrm>
            <a:off x="5948300" y="2782668"/>
            <a:ext cx="1276350" cy="646331"/>
          </a:xfrm>
          <a:prstGeom prst="rect">
            <a:avLst/>
          </a:prstGeom>
          <a:noFill/>
        </p:spPr>
        <p:txBody>
          <a:bodyPr wrap="square" rtlCol="0">
            <a:spAutoFit/>
          </a:bodyPr>
          <a:lstStyle/>
          <a:p>
            <a:pPr algn="ctr"/>
            <a:r>
              <a:rPr lang="en-US" sz="1200" b="1" dirty="0" smtClean="0">
                <a:solidFill>
                  <a:srgbClr val="FF0000"/>
                </a:solidFill>
              </a:rPr>
              <a:t>Sinclair Community College</a:t>
            </a:r>
            <a:endParaRPr lang="en-US" sz="1200" b="1" dirty="0">
              <a:solidFill>
                <a:srgbClr val="FF0000"/>
              </a:solidFill>
            </a:endParaRPr>
          </a:p>
        </p:txBody>
      </p:sp>
      <p:sp>
        <p:nvSpPr>
          <p:cNvPr id="16" name="TextBox 15"/>
          <p:cNvSpPr txBox="1"/>
          <p:nvPr/>
        </p:nvSpPr>
        <p:spPr>
          <a:xfrm>
            <a:off x="5715000" y="4110334"/>
            <a:ext cx="1714500" cy="461665"/>
          </a:xfrm>
          <a:prstGeom prst="rect">
            <a:avLst/>
          </a:prstGeom>
          <a:noFill/>
        </p:spPr>
        <p:txBody>
          <a:bodyPr wrap="square" rtlCol="0">
            <a:spAutoFit/>
          </a:bodyPr>
          <a:lstStyle/>
          <a:p>
            <a:pPr algn="ctr"/>
            <a:r>
              <a:rPr lang="en-US" sz="1200" b="1" dirty="0" smtClean="0">
                <a:solidFill>
                  <a:srgbClr val="0070C0"/>
                </a:solidFill>
              </a:rPr>
              <a:t>Kentucky Girls STEM Collaborative</a:t>
            </a:r>
            <a:endParaRPr lang="en-US" sz="1200" b="1" dirty="0">
              <a:solidFill>
                <a:srgbClr val="0070C0"/>
              </a:solidFill>
            </a:endParaRPr>
          </a:p>
        </p:txBody>
      </p:sp>
      <p:sp>
        <p:nvSpPr>
          <p:cNvPr id="17" name="TextBox 16"/>
          <p:cNvSpPr txBox="1"/>
          <p:nvPr/>
        </p:nvSpPr>
        <p:spPr>
          <a:xfrm>
            <a:off x="381000" y="1600199"/>
            <a:ext cx="1714500" cy="461665"/>
          </a:xfrm>
          <a:prstGeom prst="rect">
            <a:avLst/>
          </a:prstGeom>
          <a:noFill/>
        </p:spPr>
        <p:txBody>
          <a:bodyPr wrap="square" rtlCol="0">
            <a:spAutoFit/>
          </a:bodyPr>
          <a:lstStyle/>
          <a:p>
            <a:pPr algn="ctr"/>
            <a:r>
              <a:rPr lang="en-US" sz="1200" b="1" dirty="0" smtClean="0">
                <a:solidFill>
                  <a:srgbClr val="0070C0"/>
                </a:solidFill>
              </a:rPr>
              <a:t>Pacific Northwest Girls Collaborative Project</a:t>
            </a:r>
            <a:endParaRPr lang="en-US" sz="1200" b="1" dirty="0">
              <a:solidFill>
                <a:srgbClr val="0070C0"/>
              </a:solidFill>
            </a:endParaRPr>
          </a:p>
        </p:txBody>
      </p:sp>
    </p:spTree>
    <p:extLst>
      <p:ext uri="{BB962C8B-B14F-4D97-AF65-F5344CB8AC3E}">
        <p14:creationId xmlns:p14="http://schemas.microsoft.com/office/powerpoint/2010/main" val="37488738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0" y="5105400"/>
            <a:ext cx="9144000" cy="1143000"/>
          </a:xfrm>
          <a:solidFill>
            <a:srgbClr val="FFFFFF">
              <a:alpha val="50196"/>
            </a:srgbClr>
          </a:solidFill>
        </p:spPr>
        <p:txBody>
          <a:bodyPr>
            <a:normAutofit/>
          </a:bodyPr>
          <a:lstStyle/>
          <a:p>
            <a:pPr algn="l"/>
            <a:r>
              <a:rPr lang="en-US" sz="4200" b="1" dirty="0" smtClean="0"/>
              <a:t>The best-laid evaluation plans…</a:t>
            </a:r>
            <a:endParaRPr lang="en-US" sz="4200" b="1" dirty="0"/>
          </a:p>
        </p:txBody>
      </p:sp>
    </p:spTree>
    <p:extLst>
      <p:ext uri="{BB962C8B-B14F-4D97-AF65-F5344CB8AC3E}">
        <p14:creationId xmlns:p14="http://schemas.microsoft.com/office/powerpoint/2010/main" val="4462691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017729"/>
            <a:ext cx="8686800" cy="0"/>
          </a:xfrm>
          <a:prstGeom prst="line">
            <a:avLst/>
          </a:prstGeom>
          <a:ln w="952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381000"/>
            <a:ext cx="8763000" cy="584776"/>
          </a:xfrm>
          <a:prstGeom prst="rect">
            <a:avLst/>
          </a:prstGeom>
        </p:spPr>
        <p:txBody>
          <a:bodyPr wrap="square">
            <a:spAutoFit/>
          </a:bodyPr>
          <a:lstStyle/>
          <a:p>
            <a:pPr marL="177800" algn="r">
              <a:spcBef>
                <a:spcPts val="0"/>
              </a:spcBef>
              <a:spcAft>
                <a:spcPts val="1200"/>
              </a:spcAft>
              <a:buClr>
                <a:srgbClr val="660066"/>
              </a:buClr>
              <a:tabLst>
                <a:tab pos="177800" algn="l"/>
              </a:tabLst>
            </a:pPr>
            <a:r>
              <a:rPr lang="en-US" sz="3200" dirty="0" smtClean="0">
                <a:solidFill>
                  <a:srgbClr val="660066"/>
                </a:solidFill>
                <a:latin typeface="Marker Felt"/>
                <a:ea typeface="ＭＳ Ｐゴシック"/>
                <a:cs typeface="Marker Felt"/>
              </a:rPr>
              <a:t>Value Creation</a:t>
            </a:r>
          </a:p>
        </p:txBody>
      </p:sp>
      <p:grpSp>
        <p:nvGrpSpPr>
          <p:cNvPr id="2" name="Group 22"/>
          <p:cNvGrpSpPr/>
          <p:nvPr/>
        </p:nvGrpSpPr>
        <p:grpSpPr>
          <a:xfrm>
            <a:off x="2044456" y="2926621"/>
            <a:ext cx="2247935" cy="1156192"/>
            <a:chOff x="1969199" y="3115868"/>
            <a:chExt cx="2247935" cy="1156192"/>
          </a:xfrm>
        </p:grpSpPr>
        <p:sp>
          <p:nvSpPr>
            <p:cNvPr id="14" name="Oval 13"/>
            <p:cNvSpPr>
              <a:spLocks noChangeAspect="1"/>
            </p:cNvSpPr>
            <p:nvPr/>
          </p:nvSpPr>
          <p:spPr>
            <a:xfrm rot="21196959">
              <a:off x="1969199" y="3115868"/>
              <a:ext cx="2247935"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rot="21164314">
              <a:off x="2175448" y="3293812"/>
              <a:ext cx="1863527"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immediate</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5" name="Group 24"/>
          <p:cNvGrpSpPr/>
          <p:nvPr/>
        </p:nvGrpSpPr>
        <p:grpSpPr>
          <a:xfrm>
            <a:off x="6095318" y="1340776"/>
            <a:ext cx="2591482" cy="2284157"/>
            <a:chOff x="6020061" y="1530023"/>
            <a:chExt cx="2591482" cy="2284157"/>
          </a:xfrm>
        </p:grpSpPr>
        <p:pic>
          <p:nvPicPr>
            <p:cNvPr id="9" name="Picture 8" descr="arrow shor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1370">
              <a:off x="6020061" y="1530023"/>
              <a:ext cx="1290066" cy="1316942"/>
            </a:xfrm>
            <a:prstGeom prst="rect">
              <a:avLst/>
            </a:prstGeom>
          </p:spPr>
        </p:pic>
        <p:sp>
          <p:nvSpPr>
            <p:cNvPr id="28" name="Oval 27"/>
            <p:cNvSpPr>
              <a:spLocks noChangeAspect="1"/>
            </p:cNvSpPr>
            <p:nvPr/>
          </p:nvSpPr>
          <p:spPr>
            <a:xfrm rot="204157">
              <a:off x="6314559" y="2574164"/>
              <a:ext cx="2296984" cy="12400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9" name="TextBox 28"/>
            <p:cNvSpPr txBox="1"/>
            <p:nvPr/>
          </p:nvSpPr>
          <p:spPr>
            <a:xfrm rot="253565">
              <a:off x="6629848" y="2794976"/>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applied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7" name="Group 23"/>
          <p:cNvGrpSpPr/>
          <p:nvPr/>
        </p:nvGrpSpPr>
        <p:grpSpPr>
          <a:xfrm>
            <a:off x="2945280" y="1391120"/>
            <a:ext cx="3424440" cy="1599005"/>
            <a:chOff x="2870023" y="1580367"/>
            <a:chExt cx="3424440" cy="1599005"/>
          </a:xfrm>
        </p:grpSpPr>
        <p:sp>
          <p:nvSpPr>
            <p:cNvPr id="16" name="Oval 15"/>
            <p:cNvSpPr>
              <a:spLocks noChangeAspect="1"/>
            </p:cNvSpPr>
            <p:nvPr/>
          </p:nvSpPr>
          <p:spPr>
            <a:xfrm rot="566369">
              <a:off x="4088587" y="1580367"/>
              <a:ext cx="220587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rot="549261">
              <a:off x="4310826" y="1758295"/>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potential</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pic>
          <p:nvPicPr>
            <p:cNvPr id="3" name="Picture 2" descr="arrow short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023" y="2175793"/>
              <a:ext cx="1270353" cy="1003579"/>
            </a:xfrm>
            <a:prstGeom prst="rect">
              <a:avLst/>
            </a:prstGeom>
          </p:spPr>
        </p:pic>
      </p:grpSp>
      <p:sp>
        <p:nvSpPr>
          <p:cNvPr id="30" name="TextBox 29"/>
          <p:cNvSpPr txBox="1"/>
          <p:nvPr/>
        </p:nvSpPr>
        <p:spPr>
          <a:xfrm>
            <a:off x="5174161" y="4050002"/>
            <a:ext cx="3969839" cy="1631216"/>
          </a:xfrm>
          <a:prstGeom prst="rect">
            <a:avLst/>
          </a:prstGeom>
          <a:noFill/>
        </p:spPr>
        <p:txBody>
          <a:bodyPr wrap="square" rtlCol="0">
            <a:spAutoFit/>
          </a:bodyPr>
          <a:lstStyle/>
          <a:p>
            <a: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Applied: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adapting and applying knowledge in different contexts</a:t>
            </a:r>
            <a:endParaRPr lang="en-US" sz="2400" dirty="0"/>
          </a:p>
        </p:txBody>
      </p:sp>
    </p:spTree>
    <p:extLst>
      <p:ext uri="{BB962C8B-B14F-4D97-AF65-F5344CB8AC3E}">
        <p14:creationId xmlns:p14="http://schemas.microsoft.com/office/powerpoint/2010/main" val="102210937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4" y="-1"/>
            <a:ext cx="9162854" cy="5154105"/>
          </a:xfrm>
          <a:prstGeom prst="rect">
            <a:avLst/>
          </a:prstGeom>
        </p:spPr>
      </p:pic>
      <p:sp>
        <p:nvSpPr>
          <p:cNvPr id="3" name="Rectangle 2"/>
          <p:cNvSpPr/>
          <p:nvPr/>
        </p:nvSpPr>
        <p:spPr>
          <a:xfrm>
            <a:off x="-18854" y="5486400"/>
            <a:ext cx="9162854" cy="1015663"/>
          </a:xfrm>
          <a:prstGeom prst="rect">
            <a:avLst/>
          </a:prstGeom>
        </p:spPr>
        <p:txBody>
          <a:bodyPr vert="horz" lIns="91440" tIns="45720" rIns="91440" bIns="45720" rtlCol="0" anchor="ctr">
            <a:noAutofit/>
          </a:bodyPr>
          <a:lstStyle/>
          <a:p>
            <a:pPr algn="ctr">
              <a:spcBef>
                <a:spcPct val="0"/>
              </a:spcBef>
            </a:pPr>
            <a:r>
              <a:rPr lang="en-US" sz="4200" b="1" dirty="0" smtClean="0">
                <a:latin typeface="+mj-lt"/>
                <a:ea typeface="+mj-ea"/>
                <a:cs typeface="+mj-cs"/>
              </a:rPr>
              <a:t>The view is different from up here</a:t>
            </a:r>
            <a:endParaRPr lang="en-US" sz="4200" b="1" dirty="0">
              <a:latin typeface="+mj-lt"/>
              <a:ea typeface="+mj-ea"/>
              <a:cs typeface="+mj-cs"/>
            </a:endParaRPr>
          </a:p>
        </p:txBody>
      </p:sp>
    </p:spTree>
    <p:extLst>
      <p:ext uri="{BB962C8B-B14F-4D97-AF65-F5344CB8AC3E}">
        <p14:creationId xmlns:p14="http://schemas.microsoft.com/office/powerpoint/2010/main" val="240957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 y="-1"/>
            <a:ext cx="9176084" cy="6882063"/>
          </a:xfrm>
          <a:prstGeom prst="rect">
            <a:avLst/>
          </a:prstGeom>
        </p:spPr>
      </p:pic>
      <p:sp>
        <p:nvSpPr>
          <p:cNvPr id="4" name="Rectangle 3"/>
          <p:cNvSpPr/>
          <p:nvPr/>
        </p:nvSpPr>
        <p:spPr>
          <a:xfrm>
            <a:off x="-32084" y="5486400"/>
            <a:ext cx="9176084" cy="1015663"/>
          </a:xfrm>
          <a:prstGeom prst="rect">
            <a:avLst/>
          </a:prstGeom>
          <a:solidFill>
            <a:srgbClr val="FFFFFF">
              <a:alpha val="50196"/>
            </a:srgbClr>
          </a:solidFill>
        </p:spPr>
        <p:txBody>
          <a:bodyPr vert="horz" lIns="91440" tIns="45720" rIns="91440" bIns="45720" rtlCol="0" anchor="ctr">
            <a:noAutofit/>
          </a:bodyPr>
          <a:lstStyle/>
          <a:p>
            <a:pPr algn="ctr">
              <a:spcBef>
                <a:spcPct val="0"/>
              </a:spcBef>
            </a:pPr>
            <a:r>
              <a:rPr lang="en-US" sz="4200" b="1" dirty="0" smtClean="0">
                <a:latin typeface="+mj-lt"/>
                <a:ea typeface="+mj-ea"/>
                <a:cs typeface="+mj-cs"/>
              </a:rPr>
              <a:t>We all live in a yellow submarine</a:t>
            </a:r>
            <a:endParaRPr lang="en-US" sz="4200" b="1" dirty="0">
              <a:latin typeface="+mj-lt"/>
              <a:ea typeface="+mj-ea"/>
              <a:cs typeface="+mj-cs"/>
            </a:endParaRPr>
          </a:p>
        </p:txBody>
      </p:sp>
    </p:spTree>
    <p:extLst>
      <p:ext uri="{BB962C8B-B14F-4D97-AF65-F5344CB8AC3E}">
        <p14:creationId xmlns:p14="http://schemas.microsoft.com/office/powerpoint/2010/main" val="364455028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26"/>
          <a:stretch/>
        </p:blipFill>
        <p:spPr>
          <a:xfrm>
            <a:off x="0" y="-8642"/>
            <a:ext cx="9144000" cy="6866641"/>
          </a:xfrm>
          <a:prstGeom prst="rect">
            <a:avLst/>
          </a:prstGeom>
        </p:spPr>
      </p:pic>
      <p:sp>
        <p:nvSpPr>
          <p:cNvPr id="3" name="Title 2"/>
          <p:cNvSpPr txBox="1">
            <a:spLocks/>
          </p:cNvSpPr>
          <p:nvPr/>
        </p:nvSpPr>
        <p:spPr>
          <a:xfrm>
            <a:off x="0" y="228600"/>
            <a:ext cx="9144000" cy="1143000"/>
          </a:xfrm>
          <a:prstGeom prst="rect">
            <a:avLst/>
          </a:prstGeom>
          <a:solidFill>
            <a:srgbClr val="FFFFFF">
              <a:alpha val="50196"/>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200" b="1" dirty="0" smtClean="0"/>
              <a:t>We bravely go…</a:t>
            </a:r>
            <a:endParaRPr lang="en-US" sz="4200" b="1" dirty="0"/>
          </a:p>
        </p:txBody>
      </p:sp>
    </p:spTree>
    <p:extLst>
      <p:ext uri="{BB962C8B-B14F-4D97-AF65-F5344CB8AC3E}">
        <p14:creationId xmlns:p14="http://schemas.microsoft.com/office/powerpoint/2010/main" val="372033904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618" r="10116"/>
          <a:stretch/>
        </p:blipFill>
        <p:spPr>
          <a:xfrm>
            <a:off x="0" y="-76200"/>
            <a:ext cx="9144000" cy="6934200"/>
          </a:xfrm>
          <a:prstGeom prst="rect">
            <a:avLst/>
          </a:prstGeom>
        </p:spPr>
      </p:pic>
      <p:sp>
        <p:nvSpPr>
          <p:cNvPr id="3" name="Title 2"/>
          <p:cNvSpPr txBox="1">
            <a:spLocks/>
          </p:cNvSpPr>
          <p:nvPr/>
        </p:nvSpPr>
        <p:spPr>
          <a:xfrm>
            <a:off x="0" y="2286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r>
              <a:rPr lang="en-US" dirty="0"/>
              <a:t>…down…</a:t>
            </a:r>
          </a:p>
        </p:txBody>
      </p:sp>
    </p:spTree>
    <p:extLst>
      <p:ext uri="{BB962C8B-B14F-4D97-AF65-F5344CB8AC3E}">
        <p14:creationId xmlns:p14="http://schemas.microsoft.com/office/powerpoint/2010/main" val="277124391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2"/>
          <p:cNvSpPr txBox="1">
            <a:spLocks/>
          </p:cNvSpPr>
          <p:nvPr/>
        </p:nvSpPr>
        <p:spPr>
          <a:xfrm>
            <a:off x="0" y="2286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r>
              <a:rPr lang="en-US" dirty="0"/>
              <a:t>…into the depths</a:t>
            </a:r>
          </a:p>
        </p:txBody>
      </p:sp>
    </p:spTree>
    <p:extLst>
      <p:ext uri="{BB962C8B-B14F-4D97-AF65-F5344CB8AC3E}">
        <p14:creationId xmlns:p14="http://schemas.microsoft.com/office/powerpoint/2010/main" val="138321613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FFFF">
              <a:alpha val="32941"/>
            </a:srgbClr>
          </a:solidFill>
        </p:spPr>
      </p:pic>
      <p:sp>
        <p:nvSpPr>
          <p:cNvPr id="4" name="Title 2"/>
          <p:cNvSpPr txBox="1">
            <a:spLocks/>
          </p:cNvSpPr>
          <p:nvPr/>
        </p:nvSpPr>
        <p:spPr>
          <a:xfrm>
            <a:off x="0" y="4572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pPr algn="ctr"/>
            <a:r>
              <a:rPr lang="en-US" dirty="0"/>
              <a:t>W</a:t>
            </a:r>
            <a:r>
              <a:rPr lang="en-US" dirty="0" smtClean="0"/>
              <a:t>here it </a:t>
            </a:r>
            <a:r>
              <a:rPr lang="en-US" dirty="0"/>
              <a:t>can be murky</a:t>
            </a:r>
          </a:p>
        </p:txBody>
      </p:sp>
    </p:spTree>
    <p:extLst>
      <p:ext uri="{BB962C8B-B14F-4D97-AF65-F5344CB8AC3E}">
        <p14:creationId xmlns:p14="http://schemas.microsoft.com/office/powerpoint/2010/main" val="13354538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94" r="11011"/>
          <a:stretch/>
        </p:blipFill>
        <p:spPr>
          <a:xfrm>
            <a:off x="-320040" y="0"/>
            <a:ext cx="9464040" cy="6858000"/>
          </a:xfrm>
          <a:prstGeom prst="rect">
            <a:avLst/>
          </a:prstGeom>
        </p:spPr>
      </p:pic>
      <p:sp>
        <p:nvSpPr>
          <p:cNvPr id="3" name="Title 2"/>
          <p:cNvSpPr txBox="1">
            <a:spLocks/>
          </p:cNvSpPr>
          <p:nvPr/>
        </p:nvSpPr>
        <p:spPr>
          <a:xfrm>
            <a:off x="0" y="381000"/>
            <a:ext cx="9160042" cy="1143000"/>
          </a:xfrm>
          <a:prstGeom prst="rect">
            <a:avLst/>
          </a:prstGeom>
          <a:solidFill>
            <a:srgbClr val="FFFFFF">
              <a:alpha val="50196"/>
            </a:srgbClr>
          </a:solidFill>
        </p:spPr>
        <p:txBody>
          <a:bodyPr vert="horz" lIns="91440" tIns="45720" rIns="91440" bIns="45720" rtlCol="0" anchor="ctr">
            <a:normAutofit fontScale="92500" lnSpcReduction="20000"/>
          </a:bodyPr>
          <a:lstStyle>
            <a:defPPr>
              <a:defRPr lang="en-US"/>
            </a:defPPr>
            <a:lvl1pPr>
              <a:spcBef>
                <a:spcPct val="0"/>
              </a:spcBef>
              <a:buNone/>
              <a:defRPr sz="4200" b="1">
                <a:latin typeface="+mj-lt"/>
                <a:ea typeface="+mj-ea"/>
                <a:cs typeface="+mj-cs"/>
              </a:defRPr>
            </a:lvl1pPr>
          </a:lstStyle>
          <a:p>
            <a:pPr algn="ctr"/>
            <a:r>
              <a:rPr lang="en-US" dirty="0" smtClean="0"/>
              <a:t>We depend on the quality of our gauges</a:t>
            </a:r>
            <a:endParaRPr lang="en-US" dirty="0"/>
          </a:p>
        </p:txBody>
      </p:sp>
    </p:spTree>
    <p:extLst>
      <p:ext uri="{BB962C8B-B14F-4D97-AF65-F5344CB8AC3E}">
        <p14:creationId xmlns:p14="http://schemas.microsoft.com/office/powerpoint/2010/main" val="72807741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662" r="1152"/>
          <a:stretch/>
        </p:blipFill>
        <p:spPr>
          <a:xfrm>
            <a:off x="0" y="0"/>
            <a:ext cx="9144000" cy="6858000"/>
          </a:xfrm>
          <a:prstGeom prst="rect">
            <a:avLst/>
          </a:prstGeom>
        </p:spPr>
      </p:pic>
      <p:sp>
        <p:nvSpPr>
          <p:cNvPr id="3" name="Title 2"/>
          <p:cNvSpPr txBox="1">
            <a:spLocks/>
          </p:cNvSpPr>
          <p:nvPr/>
        </p:nvSpPr>
        <p:spPr>
          <a:xfrm>
            <a:off x="0" y="5334000"/>
            <a:ext cx="912876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pPr algn="ctr"/>
            <a:r>
              <a:rPr lang="en-US" dirty="0" smtClean="0"/>
              <a:t>We may </a:t>
            </a:r>
            <a:r>
              <a:rPr lang="en-US" dirty="0"/>
              <a:t>have to operate remotely</a:t>
            </a:r>
          </a:p>
        </p:txBody>
      </p:sp>
    </p:spTree>
    <p:extLst>
      <p:ext uri="{BB962C8B-B14F-4D97-AF65-F5344CB8AC3E}">
        <p14:creationId xmlns:p14="http://schemas.microsoft.com/office/powerpoint/2010/main" val="426460910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305"/>
          <a:stretch/>
        </p:blipFill>
        <p:spPr>
          <a:xfrm>
            <a:off x="0" y="-533400"/>
            <a:ext cx="9144000" cy="7391399"/>
          </a:xfrm>
          <a:prstGeom prst="rect">
            <a:avLst/>
          </a:prstGeom>
        </p:spPr>
      </p:pic>
      <p:sp>
        <p:nvSpPr>
          <p:cNvPr id="3" name="Title 2"/>
          <p:cNvSpPr txBox="1">
            <a:spLocks/>
          </p:cNvSpPr>
          <p:nvPr/>
        </p:nvSpPr>
        <p:spPr>
          <a:xfrm>
            <a:off x="0" y="51816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pPr algn="ctr"/>
            <a:r>
              <a:rPr lang="en-US" dirty="0"/>
              <a:t>Collecting data can be awkward</a:t>
            </a:r>
          </a:p>
        </p:txBody>
      </p:sp>
    </p:spTree>
    <p:extLst>
      <p:ext uri="{BB962C8B-B14F-4D97-AF65-F5344CB8AC3E}">
        <p14:creationId xmlns:p14="http://schemas.microsoft.com/office/powerpoint/2010/main" val="16368933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366" r="5671"/>
          <a:stretch/>
        </p:blipFill>
        <p:spPr>
          <a:xfrm>
            <a:off x="0" y="0"/>
            <a:ext cx="9144000" cy="6858000"/>
          </a:xfrm>
          <a:prstGeom prst="rect">
            <a:avLst/>
          </a:prstGeom>
        </p:spPr>
      </p:pic>
      <p:sp>
        <p:nvSpPr>
          <p:cNvPr id="4" name="Title 2"/>
          <p:cNvSpPr txBox="1">
            <a:spLocks/>
          </p:cNvSpPr>
          <p:nvPr/>
        </p:nvSpPr>
        <p:spPr>
          <a:xfrm>
            <a:off x="0" y="50292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pPr algn="ctr"/>
            <a:r>
              <a:rPr lang="en-US" dirty="0"/>
              <a:t>Who knows what </a:t>
            </a:r>
            <a:r>
              <a:rPr lang="en-US" dirty="0" smtClean="0"/>
              <a:t>we’ll </a:t>
            </a:r>
            <a:r>
              <a:rPr lang="en-US" dirty="0"/>
              <a:t>find?</a:t>
            </a:r>
          </a:p>
        </p:txBody>
      </p:sp>
    </p:spTree>
    <p:extLst>
      <p:ext uri="{BB962C8B-B14F-4D97-AF65-F5344CB8AC3E}">
        <p14:creationId xmlns:p14="http://schemas.microsoft.com/office/powerpoint/2010/main" val="5866178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017729"/>
            <a:ext cx="8686800" cy="0"/>
          </a:xfrm>
          <a:prstGeom prst="line">
            <a:avLst/>
          </a:prstGeom>
          <a:ln w="952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381000"/>
            <a:ext cx="8763000" cy="584776"/>
          </a:xfrm>
          <a:prstGeom prst="rect">
            <a:avLst/>
          </a:prstGeom>
        </p:spPr>
        <p:txBody>
          <a:bodyPr wrap="square">
            <a:spAutoFit/>
          </a:bodyPr>
          <a:lstStyle/>
          <a:p>
            <a:pPr marL="177800" algn="r">
              <a:spcBef>
                <a:spcPts val="0"/>
              </a:spcBef>
              <a:spcAft>
                <a:spcPts val="1200"/>
              </a:spcAft>
              <a:buClr>
                <a:srgbClr val="660066"/>
              </a:buClr>
              <a:tabLst>
                <a:tab pos="177800" algn="l"/>
              </a:tabLst>
            </a:pPr>
            <a:r>
              <a:rPr lang="en-US" sz="3200" dirty="0" smtClean="0">
                <a:solidFill>
                  <a:srgbClr val="660066"/>
                </a:solidFill>
                <a:latin typeface="Marker Felt"/>
                <a:ea typeface="ＭＳ Ｐゴシック"/>
                <a:cs typeface="Marker Felt"/>
              </a:rPr>
              <a:t>Value Creation</a:t>
            </a:r>
          </a:p>
        </p:txBody>
      </p:sp>
      <p:grpSp>
        <p:nvGrpSpPr>
          <p:cNvPr id="2" name="Group 22"/>
          <p:cNvGrpSpPr/>
          <p:nvPr/>
        </p:nvGrpSpPr>
        <p:grpSpPr>
          <a:xfrm>
            <a:off x="1665404" y="2915273"/>
            <a:ext cx="2247935" cy="1156192"/>
            <a:chOff x="1969199" y="3115868"/>
            <a:chExt cx="2247935" cy="1156192"/>
          </a:xfrm>
        </p:grpSpPr>
        <p:sp>
          <p:nvSpPr>
            <p:cNvPr id="14" name="Oval 13"/>
            <p:cNvSpPr>
              <a:spLocks noChangeAspect="1"/>
            </p:cNvSpPr>
            <p:nvPr/>
          </p:nvSpPr>
          <p:spPr>
            <a:xfrm rot="21196959">
              <a:off x="1969199" y="3115868"/>
              <a:ext cx="2247935"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rot="21164314">
              <a:off x="2175448" y="3293812"/>
              <a:ext cx="1863527"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immediate</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5" name="Group 25"/>
          <p:cNvGrpSpPr/>
          <p:nvPr/>
        </p:nvGrpSpPr>
        <p:grpSpPr>
          <a:xfrm>
            <a:off x="4065682" y="3340360"/>
            <a:ext cx="3746988" cy="1661615"/>
            <a:chOff x="4369477" y="3540955"/>
            <a:chExt cx="3746988" cy="1661615"/>
          </a:xfrm>
        </p:grpSpPr>
        <p:pic>
          <p:nvPicPr>
            <p:cNvPr id="13" name="Picture 12" descr="arrow 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9843">
              <a:off x="6355075" y="3540955"/>
              <a:ext cx="1761390" cy="1095345"/>
            </a:xfrm>
            <a:prstGeom prst="rect">
              <a:avLst/>
            </a:prstGeom>
          </p:spPr>
        </p:pic>
        <p:sp>
          <p:nvSpPr>
            <p:cNvPr id="20" name="Oval 19"/>
            <p:cNvSpPr>
              <a:spLocks noChangeAspect="1"/>
            </p:cNvSpPr>
            <p:nvPr/>
          </p:nvSpPr>
          <p:spPr>
            <a:xfrm rot="1179461">
              <a:off x="4369477" y="4046378"/>
              <a:ext cx="209880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TextBox 20"/>
            <p:cNvSpPr txBox="1"/>
            <p:nvPr/>
          </p:nvSpPr>
          <p:spPr>
            <a:xfrm rot="1146816">
              <a:off x="4540080" y="4204911"/>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realized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7" name="Group 24"/>
          <p:cNvGrpSpPr/>
          <p:nvPr/>
        </p:nvGrpSpPr>
        <p:grpSpPr>
          <a:xfrm>
            <a:off x="5716266" y="1329428"/>
            <a:ext cx="2591482" cy="2284157"/>
            <a:chOff x="6020061" y="1530023"/>
            <a:chExt cx="2591482" cy="2284157"/>
          </a:xfrm>
        </p:grpSpPr>
        <p:pic>
          <p:nvPicPr>
            <p:cNvPr id="9" name="Picture 8" descr="arrow shor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1370">
              <a:off x="6020061" y="1530023"/>
              <a:ext cx="1290066" cy="1316942"/>
            </a:xfrm>
            <a:prstGeom prst="rect">
              <a:avLst/>
            </a:prstGeom>
          </p:spPr>
        </p:pic>
        <p:sp>
          <p:nvSpPr>
            <p:cNvPr id="28" name="Oval 27"/>
            <p:cNvSpPr>
              <a:spLocks noChangeAspect="1"/>
            </p:cNvSpPr>
            <p:nvPr/>
          </p:nvSpPr>
          <p:spPr>
            <a:xfrm rot="204157">
              <a:off x="6314559" y="2574164"/>
              <a:ext cx="2296984" cy="12400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9" name="TextBox 28"/>
            <p:cNvSpPr txBox="1"/>
            <p:nvPr/>
          </p:nvSpPr>
          <p:spPr>
            <a:xfrm rot="253565">
              <a:off x="6629848" y="2794976"/>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applied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8" name="Group 23"/>
          <p:cNvGrpSpPr/>
          <p:nvPr/>
        </p:nvGrpSpPr>
        <p:grpSpPr>
          <a:xfrm>
            <a:off x="2566228" y="1379772"/>
            <a:ext cx="3424440" cy="1599005"/>
            <a:chOff x="2870023" y="1580367"/>
            <a:chExt cx="3424440" cy="1599005"/>
          </a:xfrm>
        </p:grpSpPr>
        <p:sp>
          <p:nvSpPr>
            <p:cNvPr id="16" name="Oval 15"/>
            <p:cNvSpPr>
              <a:spLocks noChangeAspect="1"/>
            </p:cNvSpPr>
            <p:nvPr/>
          </p:nvSpPr>
          <p:spPr>
            <a:xfrm rot="566369">
              <a:off x="4088587" y="1580367"/>
              <a:ext cx="220587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rot="549261">
              <a:off x="4310826" y="1758295"/>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potential</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pic>
          <p:nvPicPr>
            <p:cNvPr id="3" name="Picture 2" descr="arrow shor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023" y="2175793"/>
              <a:ext cx="1270353" cy="1003579"/>
            </a:xfrm>
            <a:prstGeom prst="rect">
              <a:avLst/>
            </a:prstGeom>
          </p:spPr>
        </p:pic>
      </p:grpSp>
      <p:sp>
        <p:nvSpPr>
          <p:cNvPr id="30" name="TextBox 29"/>
          <p:cNvSpPr txBox="1"/>
          <p:nvPr/>
        </p:nvSpPr>
        <p:spPr>
          <a:xfrm>
            <a:off x="680817" y="4367135"/>
            <a:ext cx="3157398" cy="1631216"/>
          </a:xfrm>
          <a:prstGeom prst="rect">
            <a:avLst/>
          </a:prstGeom>
          <a:noFill/>
        </p:spPr>
        <p:txBody>
          <a:bodyPr wrap="square" rtlCol="0">
            <a:spAutoFit/>
          </a:bodyPr>
          <a:lstStyle/>
          <a:p>
            <a: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Realized: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application that </a:t>
            </a:r>
            <a:b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leads to improvement in performance</a:t>
            </a:r>
            <a:endParaRPr lang="en-US" sz="2400" dirty="0"/>
          </a:p>
        </p:txBody>
      </p:sp>
    </p:spTree>
    <p:extLst>
      <p:ext uri="{BB962C8B-B14F-4D97-AF65-F5344CB8AC3E}">
        <p14:creationId xmlns:p14="http://schemas.microsoft.com/office/powerpoint/2010/main" val="9540336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28836"/>
            <a:ext cx="9144000" cy="1200329"/>
          </a:xfrm>
          <a:prstGeom prst="rect">
            <a:avLst/>
          </a:prstGeom>
          <a:noFill/>
        </p:spPr>
        <p:txBody>
          <a:bodyPr wrap="square" rtlCol="0">
            <a:spAutoFit/>
          </a:bodyPr>
          <a:lstStyle/>
          <a:p>
            <a:pPr algn="ctr"/>
            <a:r>
              <a:rPr lang="en-US" sz="7200" b="1" dirty="0" smtClean="0"/>
              <a:t>BUT…</a:t>
            </a:r>
            <a:endParaRPr lang="en-US" sz="7200" b="1" dirty="0"/>
          </a:p>
        </p:txBody>
      </p:sp>
    </p:spTree>
    <p:extLst>
      <p:ext uri="{BB962C8B-B14F-4D97-AF65-F5344CB8AC3E}">
        <p14:creationId xmlns:p14="http://schemas.microsoft.com/office/powerpoint/2010/main" val="180144507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78" r="7556"/>
          <a:stretch/>
        </p:blipFill>
        <p:spPr>
          <a:xfrm>
            <a:off x="-16042" y="0"/>
            <a:ext cx="9160042" cy="6870032"/>
          </a:xfrm>
          <a:prstGeom prst="rect">
            <a:avLst/>
          </a:prstGeom>
        </p:spPr>
      </p:pic>
      <p:pic>
        <p:nvPicPr>
          <p:cNvPr id="1026" name="Picture 2" descr="File:Rubis class submari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880" y="3806094"/>
            <a:ext cx="4049120" cy="21257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16042" y="5359860"/>
            <a:ext cx="9160042" cy="1304256"/>
          </a:xfrm>
          <a:prstGeom prst="rect">
            <a:avLst/>
          </a:prstGeom>
          <a:solidFill>
            <a:srgbClr val="FFFFFF">
              <a:alpha val="50196"/>
            </a:srgbClr>
          </a:solidFill>
        </p:spPr>
        <p:txBody>
          <a:bodyPr vert="horz" lIns="91440" tIns="45720" rIns="91440" bIns="45720" rtlCol="0" anchor="ctr">
            <a:normAutofit/>
          </a:bodyPr>
          <a:lstStyle>
            <a:defPPr>
              <a:defRPr lang="en-US"/>
            </a:defPPr>
            <a:lvl1pPr>
              <a:spcBef>
                <a:spcPct val="0"/>
              </a:spcBef>
              <a:buNone/>
              <a:defRPr sz="4200" b="1">
                <a:latin typeface="+mj-lt"/>
                <a:ea typeface="+mj-ea"/>
                <a:cs typeface="+mj-cs"/>
              </a:defRPr>
            </a:lvl1pPr>
          </a:lstStyle>
          <a:p>
            <a:pPr algn="ctr"/>
            <a:r>
              <a:rPr lang="en-US" dirty="0"/>
              <a:t>See 20,000 leagues under the sea</a:t>
            </a:r>
          </a:p>
        </p:txBody>
      </p:sp>
    </p:spTree>
    <p:extLst>
      <p:ext uri="{BB962C8B-B14F-4D97-AF65-F5344CB8AC3E}">
        <p14:creationId xmlns:p14="http://schemas.microsoft.com/office/powerpoint/2010/main" val="98897545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0383"/>
          <a:stretch/>
        </p:blipFill>
        <p:spPr>
          <a:xfrm>
            <a:off x="-76199" y="1"/>
            <a:ext cx="9220200" cy="6858000"/>
          </a:xfrm>
          <a:prstGeom prst="rect">
            <a:avLst/>
          </a:prstGeom>
        </p:spPr>
      </p:pic>
      <p:sp>
        <p:nvSpPr>
          <p:cNvPr id="4" name="TextBox 3"/>
          <p:cNvSpPr txBox="1"/>
          <p:nvPr/>
        </p:nvSpPr>
        <p:spPr>
          <a:xfrm>
            <a:off x="2438400" y="193715"/>
            <a:ext cx="4876800" cy="2031325"/>
          </a:xfrm>
          <a:prstGeom prst="rect">
            <a:avLst/>
          </a:prstGeom>
          <a:noFill/>
        </p:spPr>
        <p:txBody>
          <a:bodyPr wrap="square" rtlCol="0">
            <a:spAutoFit/>
          </a:bodyPr>
          <a:lstStyle/>
          <a:p>
            <a:pPr algn="ctr"/>
            <a:r>
              <a:rPr lang="en-US" sz="4200" b="1" dirty="0" smtClean="0"/>
              <a:t>3 things </a:t>
            </a:r>
          </a:p>
          <a:p>
            <a:pPr algn="ctr"/>
            <a:r>
              <a:rPr lang="en-US" sz="4200" b="1" dirty="0" smtClean="0"/>
              <a:t>we learned from reframing</a:t>
            </a:r>
            <a:endParaRPr lang="en-US" sz="4200" b="1" dirty="0"/>
          </a:p>
        </p:txBody>
      </p:sp>
    </p:spTree>
    <p:extLst>
      <p:ext uri="{BB962C8B-B14F-4D97-AF65-F5344CB8AC3E}">
        <p14:creationId xmlns:p14="http://schemas.microsoft.com/office/powerpoint/2010/main" val="173966474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7" r="11366"/>
          <a:stretch/>
        </p:blipFill>
        <p:spPr>
          <a:xfrm>
            <a:off x="0" y="-28074"/>
            <a:ext cx="9144000" cy="6886074"/>
          </a:xfrm>
          <a:prstGeom prst="rect">
            <a:avLst/>
          </a:prstGeom>
          <a:solidFill>
            <a:srgbClr val="FFFFFF">
              <a:alpha val="32941"/>
            </a:srgbClr>
          </a:solidFill>
        </p:spPr>
      </p:pic>
      <p:sp>
        <p:nvSpPr>
          <p:cNvPr id="4" name="Rectangle 3"/>
          <p:cNvSpPr/>
          <p:nvPr/>
        </p:nvSpPr>
        <p:spPr>
          <a:xfrm>
            <a:off x="0" y="4267200"/>
            <a:ext cx="9144000" cy="1524000"/>
          </a:xfrm>
          <a:prstGeom prst="rect">
            <a:avLst/>
          </a:prstGeom>
          <a:solidFill>
            <a:srgbClr val="FFFFFF">
              <a:alpha val="50196"/>
            </a:srgbClr>
          </a:solidFill>
        </p:spPr>
        <p:txBody>
          <a:bodyPr vert="horz" lIns="91440" tIns="45720" rIns="91440" bIns="45720" rtlCol="0" anchor="ctr">
            <a:noAutofit/>
          </a:bodyPr>
          <a:lstStyle/>
          <a:p>
            <a:pPr>
              <a:spcBef>
                <a:spcPct val="0"/>
              </a:spcBef>
            </a:pPr>
            <a:r>
              <a:rPr lang="en-US" sz="7200" b="1" dirty="0" smtClean="0">
                <a:latin typeface="+mj-lt"/>
                <a:ea typeface="+mj-ea"/>
                <a:cs typeface="+mj-cs"/>
              </a:rPr>
              <a:t>	1</a:t>
            </a:r>
            <a:r>
              <a:rPr lang="en-US" sz="7200" b="1" dirty="0">
                <a:latin typeface="+mj-lt"/>
                <a:ea typeface="+mj-ea"/>
                <a:cs typeface="+mj-cs"/>
              </a:rPr>
              <a:t>. </a:t>
            </a:r>
            <a:r>
              <a:rPr lang="en-US" sz="7200" b="1" dirty="0" smtClean="0">
                <a:latin typeface="+mj-lt"/>
                <a:ea typeface="+mj-ea"/>
                <a:cs typeface="+mj-cs"/>
              </a:rPr>
              <a:t>Adapt</a:t>
            </a:r>
            <a:endParaRPr lang="en-US" sz="7200" b="1" dirty="0">
              <a:latin typeface="+mj-lt"/>
              <a:ea typeface="+mj-ea"/>
              <a:cs typeface="+mj-cs"/>
            </a:endParaRPr>
          </a:p>
        </p:txBody>
      </p:sp>
    </p:spTree>
    <p:extLst>
      <p:ext uri="{BB962C8B-B14F-4D97-AF65-F5344CB8AC3E}">
        <p14:creationId xmlns:p14="http://schemas.microsoft.com/office/powerpoint/2010/main" val="321788657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76491">
            <a:off x="380952" y="657124"/>
            <a:ext cx="4419695" cy="3003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8392" y="2868637"/>
            <a:ext cx="4431323" cy="2954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914400" y="3962400"/>
            <a:ext cx="3657600" cy="400110"/>
          </a:xfrm>
          <a:prstGeom prst="rect">
            <a:avLst/>
          </a:prstGeom>
          <a:noFill/>
        </p:spPr>
        <p:txBody>
          <a:bodyPr wrap="square" rtlCol="0">
            <a:spAutoFit/>
          </a:bodyPr>
          <a:lstStyle/>
          <a:p>
            <a:pPr algn="ctr"/>
            <a:r>
              <a:rPr lang="en-US" sz="2000" dirty="0" smtClean="0"/>
              <a:t>School classroom</a:t>
            </a:r>
            <a:endParaRPr lang="en-US" sz="2000" dirty="0"/>
          </a:p>
        </p:txBody>
      </p:sp>
      <p:sp>
        <p:nvSpPr>
          <p:cNvPr id="7" name="TextBox 6"/>
          <p:cNvSpPr txBox="1"/>
          <p:nvPr/>
        </p:nvSpPr>
        <p:spPr>
          <a:xfrm>
            <a:off x="4428392" y="5924490"/>
            <a:ext cx="4431323" cy="400110"/>
          </a:xfrm>
          <a:prstGeom prst="rect">
            <a:avLst/>
          </a:prstGeom>
          <a:noFill/>
        </p:spPr>
        <p:txBody>
          <a:bodyPr wrap="square" rtlCol="0">
            <a:spAutoFit/>
          </a:bodyPr>
          <a:lstStyle/>
          <a:p>
            <a:pPr algn="ctr"/>
            <a:r>
              <a:rPr lang="en-US" sz="2000" dirty="0" smtClean="0"/>
              <a:t>Summer camp or afterschool program</a:t>
            </a:r>
            <a:endParaRPr lang="en-US" sz="2000" dirty="0"/>
          </a:p>
        </p:txBody>
      </p:sp>
    </p:spTree>
    <p:extLst>
      <p:ext uri="{BB962C8B-B14F-4D97-AF65-F5344CB8AC3E}">
        <p14:creationId xmlns:p14="http://schemas.microsoft.com/office/powerpoint/2010/main" val="12666019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149" y="0"/>
            <a:ext cx="4707011" cy="35302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149" y="3408514"/>
            <a:ext cx="4664851" cy="347226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9756" t="5976" r="17183" b="6174"/>
          <a:stretch/>
        </p:blipFill>
        <p:spPr>
          <a:xfrm>
            <a:off x="0" y="1"/>
            <a:ext cx="4565190" cy="353025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08514"/>
            <a:ext cx="4565190" cy="3486407"/>
          </a:xfrm>
          <a:prstGeom prst="rect">
            <a:avLst/>
          </a:prstGeom>
        </p:spPr>
      </p:pic>
      <p:sp>
        <p:nvSpPr>
          <p:cNvPr id="6" name="Title 2"/>
          <p:cNvSpPr txBox="1">
            <a:spLocks/>
          </p:cNvSpPr>
          <p:nvPr/>
        </p:nvSpPr>
        <p:spPr>
          <a:xfrm>
            <a:off x="0" y="2837014"/>
            <a:ext cx="919297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lgn="ctr">
              <a:spcBef>
                <a:spcPct val="0"/>
              </a:spcBef>
              <a:buNone/>
              <a:defRPr sz="5400" b="1">
                <a:latin typeface="+mj-lt"/>
                <a:ea typeface="+mj-ea"/>
                <a:cs typeface="+mj-cs"/>
              </a:defRPr>
            </a:lvl1pPr>
          </a:lstStyle>
          <a:p>
            <a:r>
              <a:rPr lang="en-US" sz="4200" dirty="0" smtClean="0"/>
              <a:t>The project adapted</a:t>
            </a:r>
            <a:endParaRPr lang="en-US" sz="4200" dirty="0"/>
          </a:p>
        </p:txBody>
      </p:sp>
    </p:spTree>
    <p:extLst>
      <p:ext uri="{BB962C8B-B14F-4D97-AF65-F5344CB8AC3E}">
        <p14:creationId xmlns:p14="http://schemas.microsoft.com/office/powerpoint/2010/main" val="80066298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304800"/>
            <a:ext cx="9144000" cy="6247864"/>
          </a:xfrm>
          <a:prstGeom prst="rect">
            <a:avLst/>
          </a:prstGeom>
          <a:noFill/>
        </p:spPr>
        <p:txBody>
          <a:bodyPr wrap="square" lIns="0" tIns="0" rIns="0" bIns="0"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40000" b="1" dirty="0" smtClean="0">
                <a:ln/>
                <a:effectLst>
                  <a:outerShdw blurRad="60007" dist="200025" dir="15000000" sy="30000" kx="-1800000" algn="bl" rotWithShape="0">
                    <a:prstClr val="black">
                      <a:alpha val="32000"/>
                    </a:prstClr>
                  </a:outerShdw>
                  <a:reflection blurRad="787400" stA="20000" endPos="65000" dist="584200" dir="5400000" sy="-100000" algn="bl" rotWithShape="0"/>
                </a:effectLst>
                <a:latin typeface="Estrangelo Edessa" panose="03080600000000000000" pitchFamily="66" charset="0"/>
                <a:cs typeface="Estrangelo Edessa" panose="03080600000000000000" pitchFamily="66" charset="0"/>
              </a:rPr>
              <a:t>?</a:t>
            </a:r>
            <a:endParaRPr lang="en-US" sz="40000" b="1" dirty="0">
              <a:ln/>
              <a:effectLst>
                <a:outerShdw blurRad="60007" dist="200025" dir="15000000" sy="30000" kx="-1800000" algn="bl" rotWithShape="0">
                  <a:prstClr val="black">
                    <a:alpha val="32000"/>
                  </a:prstClr>
                </a:outerShdw>
                <a:reflection blurRad="787400" stA="20000" endPos="65000" dist="584200" dir="5400000" sy="-100000" algn="bl" rotWithShape="0"/>
              </a:effectLst>
              <a:latin typeface="Estrangelo Edessa" panose="03080600000000000000" pitchFamily="66" charset="0"/>
              <a:cs typeface="Estrangelo Edessa" panose="03080600000000000000" pitchFamily="66" charset="0"/>
            </a:endParaRPr>
          </a:p>
        </p:txBody>
      </p:sp>
      <p:sp>
        <p:nvSpPr>
          <p:cNvPr id="7" name="Title 2"/>
          <p:cNvSpPr txBox="1">
            <a:spLocks/>
          </p:cNvSpPr>
          <p:nvPr/>
        </p:nvSpPr>
        <p:spPr>
          <a:xfrm>
            <a:off x="0" y="4800064"/>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lgn="ctr">
              <a:spcBef>
                <a:spcPct val="0"/>
              </a:spcBef>
              <a:buNone/>
              <a:defRPr sz="4200" b="1">
                <a:latin typeface="+mj-lt"/>
                <a:ea typeface="+mj-ea"/>
                <a:cs typeface="+mj-cs"/>
              </a:defRPr>
            </a:lvl1pPr>
          </a:lstStyle>
          <a:p>
            <a:r>
              <a:rPr lang="en-US" dirty="0"/>
              <a:t>We changed our questions</a:t>
            </a:r>
          </a:p>
        </p:txBody>
      </p:sp>
    </p:spTree>
    <p:extLst>
      <p:ext uri="{BB962C8B-B14F-4D97-AF65-F5344CB8AC3E}">
        <p14:creationId xmlns:p14="http://schemas.microsoft.com/office/powerpoint/2010/main" val="105140008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22123"/>
            <a:ext cx="6553199" cy="6900016"/>
          </a:xfrm>
          <a:prstGeom prst="rect">
            <a:avLst/>
          </a:prstGeom>
        </p:spPr>
      </p:pic>
      <p:sp>
        <p:nvSpPr>
          <p:cNvPr id="3" name="TextBox 2"/>
          <p:cNvSpPr txBox="1"/>
          <p:nvPr/>
        </p:nvSpPr>
        <p:spPr>
          <a:xfrm>
            <a:off x="85699" y="1143000"/>
            <a:ext cx="2700263" cy="3416320"/>
          </a:xfrm>
          <a:prstGeom prst="rect">
            <a:avLst/>
          </a:prstGeom>
          <a:noFill/>
        </p:spPr>
        <p:txBody>
          <a:bodyPr wrap="square" rtlCol="0">
            <a:spAutoFit/>
          </a:bodyPr>
          <a:lstStyle/>
          <a:p>
            <a:r>
              <a:rPr lang="en-US" sz="7200" b="1" dirty="0" smtClean="0"/>
              <a:t>2.  </a:t>
            </a:r>
          </a:p>
          <a:p>
            <a:r>
              <a:rPr lang="en-US" sz="7200" b="1" dirty="0" smtClean="0"/>
              <a:t>Open </a:t>
            </a:r>
          </a:p>
          <a:p>
            <a:r>
              <a:rPr lang="en-US" sz="7200" b="1" dirty="0" smtClean="0"/>
              <a:t>wide</a:t>
            </a:r>
            <a:endParaRPr lang="en-US" sz="7200" b="1" dirty="0"/>
          </a:p>
        </p:txBody>
      </p:sp>
    </p:spTree>
    <p:extLst>
      <p:ext uri="{BB962C8B-B14F-4D97-AF65-F5344CB8AC3E}">
        <p14:creationId xmlns:p14="http://schemas.microsoft.com/office/powerpoint/2010/main" val="120519514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898" r="2108"/>
          <a:stretch/>
        </p:blipFill>
        <p:spPr>
          <a:xfrm>
            <a:off x="0" y="12290"/>
            <a:ext cx="9144000" cy="6845710"/>
          </a:xfrm>
          <a:prstGeom prst="rect">
            <a:avLst/>
          </a:prstGeom>
        </p:spPr>
      </p:pic>
      <p:sp>
        <p:nvSpPr>
          <p:cNvPr id="3" name="Title 2"/>
          <p:cNvSpPr txBox="1">
            <a:spLocks/>
          </p:cNvSpPr>
          <p:nvPr/>
        </p:nvSpPr>
        <p:spPr>
          <a:xfrm>
            <a:off x="0" y="539496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lgn="ctr">
              <a:spcBef>
                <a:spcPct val="0"/>
              </a:spcBef>
              <a:buNone/>
              <a:defRPr sz="4200" b="1">
                <a:latin typeface="+mj-lt"/>
                <a:ea typeface="+mj-ea"/>
                <a:cs typeface="+mj-cs"/>
              </a:defRPr>
            </a:lvl1pPr>
          </a:lstStyle>
          <a:p>
            <a:r>
              <a:rPr lang="en-US" dirty="0"/>
              <a:t>The equipment changed</a:t>
            </a:r>
          </a:p>
        </p:txBody>
      </p:sp>
    </p:spTree>
    <p:extLst>
      <p:ext uri="{BB962C8B-B14F-4D97-AF65-F5344CB8AC3E}">
        <p14:creationId xmlns:p14="http://schemas.microsoft.com/office/powerpoint/2010/main" val="12384020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14" r="11295"/>
          <a:stretch/>
        </p:blipFill>
        <p:spPr>
          <a:xfrm>
            <a:off x="-243839" y="0"/>
            <a:ext cx="9387839" cy="6858000"/>
          </a:xfrm>
          <a:prstGeom prst="rect">
            <a:avLst/>
          </a:prstGeom>
        </p:spPr>
      </p:pic>
      <p:sp>
        <p:nvSpPr>
          <p:cNvPr id="3" name="Title 2"/>
          <p:cNvSpPr txBox="1">
            <a:spLocks/>
          </p:cNvSpPr>
          <p:nvPr/>
        </p:nvSpPr>
        <p:spPr>
          <a:xfrm>
            <a:off x="0" y="54102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lgn="ctr">
              <a:spcBef>
                <a:spcPct val="0"/>
              </a:spcBef>
              <a:buNone/>
              <a:defRPr sz="4200" b="1">
                <a:latin typeface="+mj-lt"/>
                <a:ea typeface="+mj-ea"/>
                <a:cs typeface="+mj-cs"/>
              </a:defRPr>
            </a:lvl1pPr>
          </a:lstStyle>
          <a:p>
            <a:r>
              <a:rPr lang="en-US" dirty="0" smtClean="0"/>
              <a:t>We kept </a:t>
            </a:r>
            <a:r>
              <a:rPr lang="en-US" dirty="0"/>
              <a:t>our periscope up</a:t>
            </a:r>
          </a:p>
        </p:txBody>
      </p:sp>
    </p:spTree>
    <p:extLst>
      <p:ext uri="{BB962C8B-B14F-4D97-AF65-F5344CB8AC3E}">
        <p14:creationId xmlns:p14="http://schemas.microsoft.com/office/powerpoint/2010/main" val="3336640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0"/>
          <p:cNvGrpSpPr/>
          <p:nvPr/>
        </p:nvGrpSpPr>
        <p:grpSpPr>
          <a:xfrm>
            <a:off x="450938" y="1605656"/>
            <a:ext cx="4606306" cy="3453773"/>
            <a:chOff x="450938" y="1605656"/>
            <a:chExt cx="4606306" cy="3453773"/>
          </a:xfrm>
        </p:grpSpPr>
        <p:pic>
          <p:nvPicPr>
            <p:cNvPr id="12" name="Picture 11" descr="arrow lo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2166">
              <a:off x="488231" y="2577200"/>
              <a:ext cx="4569013" cy="2482229"/>
            </a:xfrm>
            <a:prstGeom prst="rect">
              <a:avLst/>
            </a:prstGeom>
          </p:spPr>
        </p:pic>
        <p:sp>
          <p:nvSpPr>
            <p:cNvPr id="62" name="Oval 61"/>
            <p:cNvSpPr>
              <a:spLocks noChangeAspect="1"/>
            </p:cNvSpPr>
            <p:nvPr/>
          </p:nvSpPr>
          <p:spPr>
            <a:xfrm rot="21196959">
              <a:off x="450938" y="1605656"/>
              <a:ext cx="2305590" cy="127010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extBox 1"/>
            <p:cNvSpPr txBox="1"/>
            <p:nvPr/>
          </p:nvSpPr>
          <p:spPr>
            <a:xfrm rot="21164314">
              <a:off x="717190" y="1847246"/>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reframing value</a:t>
              </a:r>
              <a:endParaRPr lang="en-US" sz="2400" dirty="0">
                <a:solidFill>
                  <a:srgbClr val="174280"/>
                </a:solidFill>
                <a:latin typeface="Marker Felt"/>
                <a:cs typeface="Marker Felt"/>
              </a:endParaRPr>
            </a:p>
          </p:txBody>
        </p:sp>
      </p:grpSp>
      <p:cxnSp>
        <p:nvCxnSpPr>
          <p:cNvPr id="4" name="Straight Connector 3"/>
          <p:cNvCxnSpPr/>
          <p:nvPr/>
        </p:nvCxnSpPr>
        <p:spPr>
          <a:xfrm>
            <a:off x="0" y="1017729"/>
            <a:ext cx="8686800" cy="0"/>
          </a:xfrm>
          <a:prstGeom prst="line">
            <a:avLst/>
          </a:prstGeom>
          <a:ln w="952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381000"/>
            <a:ext cx="8763000" cy="584776"/>
          </a:xfrm>
          <a:prstGeom prst="rect">
            <a:avLst/>
          </a:prstGeom>
        </p:spPr>
        <p:txBody>
          <a:bodyPr wrap="square">
            <a:spAutoFit/>
          </a:bodyPr>
          <a:lstStyle/>
          <a:p>
            <a:pPr marL="177800" algn="r">
              <a:spcBef>
                <a:spcPts val="0"/>
              </a:spcBef>
              <a:spcAft>
                <a:spcPts val="1200"/>
              </a:spcAft>
              <a:buClr>
                <a:srgbClr val="660066"/>
              </a:buClr>
              <a:tabLst>
                <a:tab pos="177800" algn="l"/>
              </a:tabLst>
            </a:pPr>
            <a:r>
              <a:rPr lang="en-US" sz="3200" dirty="0" smtClean="0">
                <a:solidFill>
                  <a:srgbClr val="660066"/>
                </a:solidFill>
                <a:latin typeface="Marker Felt"/>
                <a:ea typeface="ＭＳ Ｐゴシック"/>
                <a:cs typeface="Marker Felt"/>
              </a:rPr>
              <a:t>Value Creation</a:t>
            </a:r>
          </a:p>
        </p:txBody>
      </p:sp>
      <p:grpSp>
        <p:nvGrpSpPr>
          <p:cNvPr id="5" name="Group 22"/>
          <p:cNvGrpSpPr/>
          <p:nvPr/>
        </p:nvGrpSpPr>
        <p:grpSpPr>
          <a:xfrm>
            <a:off x="2044456" y="2914639"/>
            <a:ext cx="2247935" cy="1156192"/>
            <a:chOff x="1969199" y="3115868"/>
            <a:chExt cx="2247935" cy="1156192"/>
          </a:xfrm>
        </p:grpSpPr>
        <p:sp>
          <p:nvSpPr>
            <p:cNvPr id="14" name="Oval 13"/>
            <p:cNvSpPr>
              <a:spLocks noChangeAspect="1"/>
            </p:cNvSpPr>
            <p:nvPr/>
          </p:nvSpPr>
          <p:spPr>
            <a:xfrm rot="21196959">
              <a:off x="1969199" y="3115868"/>
              <a:ext cx="2247935"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rot="21164314">
              <a:off x="2175448" y="3293812"/>
              <a:ext cx="1863527"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immediate</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8" name="Group 25"/>
          <p:cNvGrpSpPr/>
          <p:nvPr/>
        </p:nvGrpSpPr>
        <p:grpSpPr>
          <a:xfrm>
            <a:off x="4444734" y="3339726"/>
            <a:ext cx="3746988" cy="1661615"/>
            <a:chOff x="4369477" y="3540955"/>
            <a:chExt cx="3746988" cy="1661615"/>
          </a:xfrm>
        </p:grpSpPr>
        <p:pic>
          <p:nvPicPr>
            <p:cNvPr id="13" name="Picture 12" descr="arrow sho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9843">
              <a:off x="6355075" y="3540955"/>
              <a:ext cx="1761390" cy="1095345"/>
            </a:xfrm>
            <a:prstGeom prst="rect">
              <a:avLst/>
            </a:prstGeom>
          </p:spPr>
        </p:pic>
        <p:sp>
          <p:nvSpPr>
            <p:cNvPr id="20" name="Oval 19"/>
            <p:cNvSpPr>
              <a:spLocks noChangeAspect="1"/>
            </p:cNvSpPr>
            <p:nvPr/>
          </p:nvSpPr>
          <p:spPr>
            <a:xfrm rot="1179461">
              <a:off x="4369477" y="4046378"/>
              <a:ext cx="209880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TextBox 20"/>
            <p:cNvSpPr txBox="1"/>
            <p:nvPr/>
          </p:nvSpPr>
          <p:spPr>
            <a:xfrm rot="1146816">
              <a:off x="4540080" y="4204911"/>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realized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10" name="Group 24"/>
          <p:cNvGrpSpPr/>
          <p:nvPr/>
        </p:nvGrpSpPr>
        <p:grpSpPr>
          <a:xfrm>
            <a:off x="6095318" y="1328794"/>
            <a:ext cx="2632907" cy="2269357"/>
            <a:chOff x="6020061" y="1530023"/>
            <a:chExt cx="2632907" cy="2269357"/>
          </a:xfrm>
        </p:grpSpPr>
        <p:pic>
          <p:nvPicPr>
            <p:cNvPr id="9" name="Picture 8" descr="arrow short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1370">
              <a:off x="6020061" y="1530023"/>
              <a:ext cx="1290066" cy="1316942"/>
            </a:xfrm>
            <a:prstGeom prst="rect">
              <a:avLst/>
            </a:prstGeom>
          </p:spPr>
        </p:pic>
        <p:sp>
          <p:nvSpPr>
            <p:cNvPr id="28" name="Oval 27"/>
            <p:cNvSpPr>
              <a:spLocks noChangeAspect="1"/>
            </p:cNvSpPr>
            <p:nvPr/>
          </p:nvSpPr>
          <p:spPr>
            <a:xfrm rot="204157">
              <a:off x="6355984" y="2559364"/>
              <a:ext cx="2296984" cy="12400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9" name="TextBox 28"/>
            <p:cNvSpPr txBox="1"/>
            <p:nvPr/>
          </p:nvSpPr>
          <p:spPr>
            <a:xfrm rot="253565">
              <a:off x="6629848" y="2794976"/>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applied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grpSp>
        <p:nvGrpSpPr>
          <p:cNvPr id="11" name="Group 23"/>
          <p:cNvGrpSpPr/>
          <p:nvPr/>
        </p:nvGrpSpPr>
        <p:grpSpPr>
          <a:xfrm>
            <a:off x="2945280" y="1379138"/>
            <a:ext cx="3424440" cy="1599005"/>
            <a:chOff x="2870023" y="1580367"/>
            <a:chExt cx="3424440" cy="1599005"/>
          </a:xfrm>
        </p:grpSpPr>
        <p:sp>
          <p:nvSpPr>
            <p:cNvPr id="16" name="Oval 15"/>
            <p:cNvSpPr>
              <a:spLocks noChangeAspect="1"/>
            </p:cNvSpPr>
            <p:nvPr/>
          </p:nvSpPr>
          <p:spPr>
            <a:xfrm rot="566369">
              <a:off x="4088587" y="1580367"/>
              <a:ext cx="220587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rot="549261">
              <a:off x="4310826" y="1758295"/>
              <a:ext cx="1739900" cy="830997"/>
            </a:xfrm>
            <a:prstGeom prst="rect">
              <a:avLst/>
            </a:prstGeom>
            <a:noFill/>
          </p:spPr>
          <p:txBody>
            <a:bodyPr wrap="square" rtlCol="0">
              <a:spAutoFit/>
            </a:bodyPr>
            <a:lstStyle/>
            <a:p>
              <a:pPr algn="ctr"/>
              <a:r>
                <a:rPr lang="en-US" sz="2400" dirty="0" smtClean="0">
                  <a:solidFill>
                    <a:srgbClr val="174280"/>
                  </a:solidFill>
                  <a:latin typeface="Marker Felt"/>
                  <a:cs typeface="Marker Felt"/>
                </a:rPr>
                <a:t>potential</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pic>
          <p:nvPicPr>
            <p:cNvPr id="3" name="Picture 2" descr="arrow short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023" y="2175793"/>
              <a:ext cx="1270353" cy="1003579"/>
            </a:xfrm>
            <a:prstGeom prst="rect">
              <a:avLst/>
            </a:prstGeom>
          </p:spPr>
        </p:pic>
      </p:grpSp>
      <p:sp>
        <p:nvSpPr>
          <p:cNvPr id="30" name="TextBox 29"/>
          <p:cNvSpPr txBox="1"/>
          <p:nvPr/>
        </p:nvSpPr>
        <p:spPr>
          <a:xfrm>
            <a:off x="262045" y="4376880"/>
            <a:ext cx="4049427" cy="1631216"/>
          </a:xfrm>
          <a:prstGeom prst="rect">
            <a:avLst/>
          </a:prstGeom>
          <a:noFill/>
        </p:spPr>
        <p:txBody>
          <a:bodyPr wrap="square" rtlCol="0">
            <a:spAutoFit/>
          </a:bodyPr>
          <a:lstStyle/>
          <a:p>
            <a: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Reframing: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reconsideration/redefining of perspectives, processes and/or structures</a:t>
            </a:r>
            <a:endParaRPr lang="en-US" sz="2400" dirty="0"/>
          </a:p>
        </p:txBody>
      </p:sp>
    </p:spTree>
    <p:extLst>
      <p:ext uri="{BB962C8B-B14F-4D97-AF65-F5344CB8AC3E}">
        <p14:creationId xmlns:p14="http://schemas.microsoft.com/office/powerpoint/2010/main" val="250100620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318" r="18301" b="12621"/>
          <a:stretch/>
        </p:blipFill>
        <p:spPr>
          <a:xfrm>
            <a:off x="0" y="0"/>
            <a:ext cx="9144000" cy="6858000"/>
          </a:xfrm>
          <a:prstGeom prst="rect">
            <a:avLst/>
          </a:prstGeom>
        </p:spPr>
      </p:pic>
      <p:sp>
        <p:nvSpPr>
          <p:cNvPr id="4" name="Rectangle 3"/>
          <p:cNvSpPr/>
          <p:nvPr/>
        </p:nvSpPr>
        <p:spPr>
          <a:xfrm>
            <a:off x="0" y="29477"/>
            <a:ext cx="9197678" cy="1896293"/>
          </a:xfrm>
          <a:prstGeom prst="rect">
            <a:avLst/>
          </a:prstGeom>
          <a:solidFill>
            <a:srgbClr val="FFFFFF">
              <a:alpha val="50196"/>
            </a:srgbClr>
          </a:solidFill>
        </p:spPr>
        <p:txBody>
          <a:bodyPr vert="horz" lIns="91440" tIns="45720" rIns="91440" bIns="45720" rtlCol="0" anchor="ctr">
            <a:noAutofit/>
          </a:bodyPr>
          <a:lstStyle/>
          <a:p>
            <a:pPr algn="ctr">
              <a:spcBef>
                <a:spcPct val="0"/>
              </a:spcBef>
            </a:pPr>
            <a:r>
              <a:rPr lang="en-US" sz="6600" b="1" dirty="0">
                <a:latin typeface="+mj-lt"/>
                <a:ea typeface="+mj-ea"/>
                <a:cs typeface="+mj-cs"/>
              </a:rPr>
              <a:t>3. Plan for </a:t>
            </a:r>
            <a:r>
              <a:rPr lang="en-US" sz="6600" b="1" dirty="0" smtClean="0">
                <a:latin typeface="+mj-lt"/>
                <a:ea typeface="+mj-ea"/>
                <a:cs typeface="+mj-cs"/>
              </a:rPr>
              <a:t>sustainability</a:t>
            </a:r>
            <a:endParaRPr lang="en-US" sz="6600" b="1" dirty="0">
              <a:latin typeface="+mj-lt"/>
              <a:ea typeface="+mj-ea"/>
              <a:cs typeface="+mj-cs"/>
            </a:endParaRPr>
          </a:p>
        </p:txBody>
      </p:sp>
    </p:spTree>
    <p:extLst>
      <p:ext uri="{BB962C8B-B14F-4D97-AF65-F5344CB8AC3E}">
        <p14:creationId xmlns:p14="http://schemas.microsoft.com/office/powerpoint/2010/main" val="28290553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816" r="12671"/>
          <a:stretch/>
        </p:blipFill>
        <p:spPr>
          <a:xfrm>
            <a:off x="-15240" y="0"/>
            <a:ext cx="9159240" cy="6858000"/>
          </a:xfrm>
          <a:prstGeom prst="rect">
            <a:avLst/>
          </a:prstGeom>
        </p:spPr>
      </p:pic>
      <p:sp>
        <p:nvSpPr>
          <p:cNvPr id="3" name="Title 2"/>
          <p:cNvSpPr txBox="1">
            <a:spLocks/>
          </p:cNvSpPr>
          <p:nvPr/>
        </p:nvSpPr>
        <p:spPr>
          <a:xfrm>
            <a:off x="-15240" y="5257800"/>
            <a:ext cx="9159240" cy="1143000"/>
          </a:xfrm>
          <a:prstGeom prst="rect">
            <a:avLst/>
          </a:prstGeom>
          <a:solidFill>
            <a:srgbClr val="FFFFFF">
              <a:alpha val="74902"/>
            </a:srgbClr>
          </a:solidFill>
        </p:spPr>
        <p:txBody>
          <a:bodyPr vert="horz" lIns="91440" tIns="45720" rIns="91440" bIns="45720" rtlCol="0" anchor="ctr">
            <a:normAutofit/>
          </a:bodyPr>
          <a:lstStyle>
            <a:defPPr>
              <a:defRPr lang="en-US"/>
            </a:defPPr>
            <a:lvl1pPr algn="ctr">
              <a:spcBef>
                <a:spcPct val="0"/>
              </a:spcBef>
              <a:buNone/>
              <a:defRPr sz="4200" b="1">
                <a:latin typeface="+mj-lt"/>
                <a:ea typeface="+mj-ea"/>
                <a:cs typeface="+mj-cs"/>
              </a:defRPr>
            </a:lvl1pPr>
          </a:lstStyle>
          <a:p>
            <a:r>
              <a:rPr lang="en-US" dirty="0"/>
              <a:t>The project </a:t>
            </a:r>
            <a:r>
              <a:rPr lang="en-US" dirty="0" smtClean="0"/>
              <a:t>evaluated </a:t>
            </a:r>
            <a:r>
              <a:rPr lang="en-US" dirty="0"/>
              <a:t>the market</a:t>
            </a:r>
          </a:p>
        </p:txBody>
      </p:sp>
    </p:spTree>
    <p:extLst>
      <p:ext uri="{BB962C8B-B14F-4D97-AF65-F5344CB8AC3E}">
        <p14:creationId xmlns:p14="http://schemas.microsoft.com/office/powerpoint/2010/main" val="115016713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txBox="1">
            <a:spLocks/>
          </p:cNvSpPr>
          <p:nvPr/>
        </p:nvSpPr>
        <p:spPr>
          <a:xfrm>
            <a:off x="0" y="5369226"/>
            <a:ext cx="9144000" cy="1289026"/>
          </a:xfrm>
          <a:prstGeom prst="rect">
            <a:avLst/>
          </a:prstGeom>
          <a:solidFill>
            <a:srgbClr val="FFFFFF">
              <a:alpha val="50196"/>
            </a:srgbClr>
          </a:solidFill>
        </p:spPr>
        <p:txBody>
          <a:bodyPr vert="horz" lIns="91440" tIns="45720" rIns="91440" bIns="45720" rtlCol="0" anchor="ctr">
            <a:noAutofit/>
          </a:bodyPr>
          <a:lstStyle>
            <a:defPPr>
              <a:defRPr lang="en-US"/>
            </a:defPPr>
            <a:lvl1pPr algn="ctr">
              <a:spcBef>
                <a:spcPct val="0"/>
              </a:spcBef>
              <a:buNone/>
              <a:defRPr sz="4200" b="1">
                <a:latin typeface="+mj-lt"/>
                <a:ea typeface="+mj-ea"/>
                <a:cs typeface="+mj-cs"/>
              </a:defRPr>
            </a:lvl1pPr>
          </a:lstStyle>
          <a:p>
            <a:r>
              <a:rPr lang="en-US" dirty="0"/>
              <a:t>We encouraged them to </a:t>
            </a:r>
            <a:r>
              <a:rPr lang="en-US" dirty="0" smtClean="0"/>
              <a:t>plan for </a:t>
            </a:r>
          </a:p>
          <a:p>
            <a:r>
              <a:rPr lang="en-US" dirty="0" smtClean="0"/>
              <a:t>the future</a:t>
            </a:r>
            <a:endParaRPr lang="en-US" dirty="0"/>
          </a:p>
        </p:txBody>
      </p:sp>
    </p:spTree>
    <p:extLst>
      <p:ext uri="{BB962C8B-B14F-4D97-AF65-F5344CB8AC3E}">
        <p14:creationId xmlns:p14="http://schemas.microsoft.com/office/powerpoint/2010/main" val="80351049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12" t="10891" r="5280"/>
          <a:stretch/>
        </p:blipFill>
        <p:spPr>
          <a:xfrm>
            <a:off x="0" y="0"/>
            <a:ext cx="9144000" cy="6858000"/>
          </a:xfrm>
          <a:prstGeom prst="rect">
            <a:avLst/>
          </a:prstGeom>
        </p:spPr>
      </p:pic>
      <p:sp>
        <p:nvSpPr>
          <p:cNvPr id="3" name="TextBox 2"/>
          <p:cNvSpPr txBox="1"/>
          <p:nvPr/>
        </p:nvSpPr>
        <p:spPr>
          <a:xfrm rot="219359">
            <a:off x="2819400" y="4800600"/>
            <a:ext cx="4800600" cy="646331"/>
          </a:xfrm>
          <a:prstGeom prst="rect">
            <a:avLst/>
          </a:prstGeom>
          <a:noFill/>
        </p:spPr>
        <p:txBody>
          <a:bodyPr wrap="square" rtlCol="0">
            <a:spAutoFit/>
          </a:bodyPr>
          <a:lstStyle/>
          <a:p>
            <a:pPr algn="ctr"/>
            <a:r>
              <a:rPr lang="en-US" dirty="0" smtClean="0">
                <a:solidFill>
                  <a:schemeClr val="tx1">
                    <a:lumMod val="65000"/>
                    <a:lumOff val="35000"/>
                  </a:schemeClr>
                </a:solidFill>
                <a:effectLst>
                  <a:reflection blurRad="6350" stA="55000" endA="300" endPos="45500" dir="5400000" sy="-100000" algn="bl" rotWithShape="0"/>
                </a:effectLst>
                <a:latin typeface="Arial" panose="020B0604020202020204" pitchFamily="34" charset="0"/>
                <a:cs typeface="Arial" panose="020B0604020202020204" pitchFamily="34" charset="0"/>
              </a:rPr>
              <a:t>OBJECTS   IN   MIRROR   ARE   CLOSER </a:t>
            </a:r>
          </a:p>
          <a:p>
            <a:pPr algn="ctr"/>
            <a:r>
              <a:rPr lang="en-US" dirty="0" smtClean="0">
                <a:solidFill>
                  <a:schemeClr val="tx1">
                    <a:lumMod val="65000"/>
                    <a:lumOff val="35000"/>
                  </a:schemeClr>
                </a:solidFill>
                <a:effectLst>
                  <a:reflection blurRad="6350" stA="55000" endA="300" endPos="45500" dir="5400000" sy="-100000" algn="bl" rotWithShape="0"/>
                </a:effectLst>
                <a:latin typeface="Arial" panose="020B0604020202020204" pitchFamily="34" charset="0"/>
                <a:cs typeface="Arial" panose="020B0604020202020204" pitchFamily="34" charset="0"/>
              </a:rPr>
              <a:t>THAN   THEY   APPEAR</a:t>
            </a:r>
            <a:endParaRPr lang="en-US" dirty="0">
              <a:solidFill>
                <a:schemeClr val="tx1">
                  <a:lumMod val="65000"/>
                  <a:lumOff val="35000"/>
                </a:schemeClr>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4" name="Title 2"/>
          <p:cNvSpPr txBox="1">
            <a:spLocks/>
          </p:cNvSpPr>
          <p:nvPr/>
        </p:nvSpPr>
        <p:spPr>
          <a:xfrm>
            <a:off x="0" y="1360104"/>
            <a:ext cx="9144000" cy="1600200"/>
          </a:xfrm>
          <a:prstGeom prst="rect">
            <a:avLst/>
          </a:prstGeom>
          <a:solidFill>
            <a:srgbClr val="FFFFFF">
              <a:alpha val="50196"/>
            </a:srgbClr>
          </a:solidFill>
        </p:spPr>
        <p:txBody>
          <a:bodyPr vert="horz" lIns="91440" tIns="45720" rIns="91440" bIns="45720" rtlCol="0" anchor="ctr">
            <a:noAutofit/>
          </a:bodyPr>
          <a:lstStyle>
            <a:defPPr>
              <a:defRPr lang="en-US"/>
            </a:defPPr>
            <a:lvl1pPr algn="ctr">
              <a:spcBef>
                <a:spcPct val="0"/>
              </a:spcBef>
              <a:buNone/>
              <a:defRPr sz="5400" b="1">
                <a:latin typeface="+mj-lt"/>
                <a:ea typeface="+mj-ea"/>
                <a:cs typeface="+mj-cs"/>
              </a:defRPr>
            </a:lvl1pPr>
          </a:lstStyle>
          <a:p>
            <a:r>
              <a:rPr lang="en-US" dirty="0" smtClean="0"/>
              <a:t>Hindsight is 20/20</a:t>
            </a:r>
            <a:endParaRPr lang="en-US" dirty="0"/>
          </a:p>
        </p:txBody>
      </p:sp>
    </p:spTree>
    <p:extLst>
      <p:ext uri="{BB962C8B-B14F-4D97-AF65-F5344CB8AC3E}">
        <p14:creationId xmlns:p14="http://schemas.microsoft.com/office/powerpoint/2010/main" val="183816197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06" t="32557" r="119" b="15240"/>
          <a:stretch/>
        </p:blipFill>
        <p:spPr>
          <a:xfrm>
            <a:off x="0" y="1"/>
            <a:ext cx="9154886" cy="6858000"/>
          </a:xfrm>
          <a:prstGeom prst="rect">
            <a:avLst/>
          </a:prstGeom>
        </p:spPr>
      </p:pic>
      <p:sp>
        <p:nvSpPr>
          <p:cNvPr id="3" name="Title 2"/>
          <p:cNvSpPr txBox="1">
            <a:spLocks/>
          </p:cNvSpPr>
          <p:nvPr/>
        </p:nvSpPr>
        <p:spPr>
          <a:xfrm>
            <a:off x="0" y="5410200"/>
            <a:ext cx="9154886" cy="1143000"/>
          </a:xfrm>
          <a:prstGeom prst="rect">
            <a:avLst/>
          </a:prstGeom>
          <a:solidFill>
            <a:srgbClr val="FFFFFF">
              <a:alpha val="50196"/>
            </a:srgbClr>
          </a:solidFill>
        </p:spPr>
        <p:txBody>
          <a:bodyPr vert="horz" lIns="91440" tIns="45720" rIns="91440" bIns="45720" rtlCol="0" anchor="ctr">
            <a:normAutofit fontScale="77500" lnSpcReduction="20000"/>
          </a:bodyPr>
          <a:lstStyle>
            <a:defPPr>
              <a:defRPr lang="en-US"/>
            </a:defPPr>
            <a:lvl1pPr algn="ctr">
              <a:spcBef>
                <a:spcPct val="0"/>
              </a:spcBef>
              <a:buNone/>
              <a:defRPr sz="5400" b="1">
                <a:latin typeface="+mj-lt"/>
                <a:ea typeface="+mj-ea"/>
                <a:cs typeface="+mj-cs"/>
              </a:defRPr>
            </a:lvl1pPr>
          </a:lstStyle>
          <a:p>
            <a:r>
              <a:rPr lang="en-US" dirty="0" smtClean="0"/>
              <a:t>Wish #1: Collect data from </a:t>
            </a:r>
          </a:p>
          <a:p>
            <a:r>
              <a:rPr lang="en-US" dirty="0" smtClean="0"/>
              <a:t>non-implementers</a:t>
            </a:r>
            <a:endParaRPr lang="en-US" dirty="0"/>
          </a:p>
        </p:txBody>
      </p:sp>
    </p:spTree>
    <p:extLst>
      <p:ext uri="{BB962C8B-B14F-4D97-AF65-F5344CB8AC3E}">
        <p14:creationId xmlns:p14="http://schemas.microsoft.com/office/powerpoint/2010/main" val="55584319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978" t="7217"/>
          <a:stretch/>
        </p:blipFill>
        <p:spPr>
          <a:xfrm>
            <a:off x="0" y="0"/>
            <a:ext cx="9167446" cy="6858000"/>
          </a:xfrm>
          <a:prstGeom prst="rect">
            <a:avLst/>
          </a:prstGeom>
        </p:spPr>
      </p:pic>
      <p:sp>
        <p:nvSpPr>
          <p:cNvPr id="8" name="Title 2"/>
          <p:cNvSpPr txBox="1">
            <a:spLocks/>
          </p:cNvSpPr>
          <p:nvPr/>
        </p:nvSpPr>
        <p:spPr>
          <a:xfrm>
            <a:off x="-33253" y="5410200"/>
            <a:ext cx="9144000" cy="1143000"/>
          </a:xfrm>
          <a:prstGeom prst="rect">
            <a:avLst/>
          </a:prstGeom>
          <a:solidFill>
            <a:srgbClr val="FFFFFF">
              <a:alpha val="50196"/>
            </a:srgbClr>
          </a:solidFill>
        </p:spPr>
        <p:txBody>
          <a:bodyPr vert="horz" lIns="91440" tIns="45720" rIns="91440" bIns="45720" rtlCol="0" anchor="ctr">
            <a:normAutofit fontScale="77500" lnSpcReduction="20000"/>
          </a:bodyPr>
          <a:lstStyle>
            <a:defPPr>
              <a:defRPr lang="en-US"/>
            </a:defPPr>
            <a:lvl1pPr algn="ctr">
              <a:spcBef>
                <a:spcPct val="0"/>
              </a:spcBef>
              <a:buNone/>
              <a:defRPr sz="5400" b="1">
                <a:latin typeface="+mj-lt"/>
                <a:ea typeface="+mj-ea"/>
                <a:cs typeface="+mj-cs"/>
              </a:defRPr>
            </a:lvl1pPr>
          </a:lstStyle>
          <a:p>
            <a:r>
              <a:rPr lang="en-US" dirty="0" smtClean="0"/>
              <a:t>Wish #2: Collect data from </a:t>
            </a:r>
          </a:p>
          <a:p>
            <a:r>
              <a:rPr lang="en-US" dirty="0" smtClean="0"/>
              <a:t>outside sources</a:t>
            </a:r>
            <a:endParaRPr lang="en-US" dirty="0"/>
          </a:p>
        </p:txBody>
      </p:sp>
    </p:spTree>
    <p:extLst>
      <p:ext uri="{BB962C8B-B14F-4D97-AF65-F5344CB8AC3E}">
        <p14:creationId xmlns:p14="http://schemas.microsoft.com/office/powerpoint/2010/main" val="30843808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2" y="0"/>
            <a:ext cx="9155502" cy="6869819"/>
          </a:xfrm>
          <a:prstGeom prst="rect">
            <a:avLst/>
          </a:prstGeom>
        </p:spPr>
      </p:pic>
      <p:sp>
        <p:nvSpPr>
          <p:cNvPr id="9" name="Title 2"/>
          <p:cNvSpPr txBox="1">
            <a:spLocks/>
          </p:cNvSpPr>
          <p:nvPr/>
        </p:nvSpPr>
        <p:spPr>
          <a:xfrm>
            <a:off x="-13418" y="5410200"/>
            <a:ext cx="9157418" cy="1143000"/>
          </a:xfrm>
          <a:prstGeom prst="rect">
            <a:avLst/>
          </a:prstGeom>
          <a:solidFill>
            <a:srgbClr val="FFFFFF">
              <a:alpha val="50196"/>
            </a:srgbClr>
          </a:solidFill>
        </p:spPr>
        <p:txBody>
          <a:bodyPr vert="horz" lIns="91440" tIns="45720" rIns="91440" bIns="45720" rtlCol="0" anchor="ctr">
            <a:normAutofit fontScale="77500" lnSpcReduction="20000"/>
          </a:bodyPr>
          <a:lstStyle>
            <a:defPPr>
              <a:defRPr lang="en-US"/>
            </a:defPPr>
            <a:lvl1pPr algn="ctr">
              <a:spcBef>
                <a:spcPct val="0"/>
              </a:spcBef>
              <a:buNone/>
              <a:defRPr sz="5400" b="1">
                <a:latin typeface="+mj-lt"/>
                <a:ea typeface="+mj-ea"/>
                <a:cs typeface="+mj-cs"/>
              </a:defRPr>
            </a:lvl1pPr>
          </a:lstStyle>
          <a:p>
            <a:r>
              <a:rPr lang="en-US" dirty="0" smtClean="0"/>
              <a:t>Wish #3: Collect data after </a:t>
            </a:r>
          </a:p>
          <a:p>
            <a:r>
              <a:rPr lang="en-US" dirty="0" smtClean="0"/>
              <a:t>the project ends</a:t>
            </a:r>
            <a:endParaRPr lang="en-US" dirty="0"/>
          </a:p>
        </p:txBody>
      </p:sp>
    </p:spTree>
    <p:extLst>
      <p:ext uri="{BB962C8B-B14F-4D97-AF65-F5344CB8AC3E}">
        <p14:creationId xmlns:p14="http://schemas.microsoft.com/office/powerpoint/2010/main" val="387987158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31" r="6915"/>
          <a:stretch/>
        </p:blipFill>
        <p:spPr>
          <a:xfrm>
            <a:off x="0" y="-76200"/>
            <a:ext cx="9144000" cy="6934200"/>
          </a:xfrm>
          <a:prstGeom prst="rect">
            <a:avLst/>
          </a:prstGeom>
        </p:spPr>
      </p:pic>
      <p:sp>
        <p:nvSpPr>
          <p:cNvPr id="5" name="Title 2"/>
          <p:cNvSpPr txBox="1">
            <a:spLocks/>
          </p:cNvSpPr>
          <p:nvPr/>
        </p:nvSpPr>
        <p:spPr>
          <a:xfrm>
            <a:off x="0" y="51054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lgn="ctr">
              <a:spcBef>
                <a:spcPct val="0"/>
              </a:spcBef>
              <a:buNone/>
              <a:defRPr sz="5400" b="1">
                <a:latin typeface="+mj-lt"/>
                <a:ea typeface="+mj-ea"/>
                <a:cs typeface="+mj-cs"/>
              </a:defRPr>
            </a:lvl1pPr>
          </a:lstStyle>
          <a:p>
            <a:pPr marL="344488" algn="l"/>
            <a:r>
              <a:rPr lang="en-US" dirty="0" smtClean="0"/>
              <a:t>How can you use this?</a:t>
            </a:r>
            <a:endParaRPr lang="en-US" dirty="0"/>
          </a:p>
        </p:txBody>
      </p:sp>
    </p:spTree>
    <p:extLst>
      <p:ext uri="{BB962C8B-B14F-4D97-AF65-F5344CB8AC3E}">
        <p14:creationId xmlns:p14="http://schemas.microsoft.com/office/powerpoint/2010/main" val="211998193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065" y="-33338"/>
            <a:ext cx="4673599" cy="3505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200"/>
            <a:ext cx="4611065" cy="345829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382" t="8754" r="12212" b="8754"/>
          <a:stretch/>
        </p:blipFill>
        <p:spPr>
          <a:xfrm>
            <a:off x="4611065" y="3423150"/>
            <a:ext cx="4658359" cy="34583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2" y="3376249"/>
            <a:ext cx="4673602" cy="3505201"/>
          </a:xfrm>
          <a:prstGeom prst="rect">
            <a:avLst/>
          </a:prstGeom>
        </p:spPr>
      </p:pic>
      <p:sp>
        <p:nvSpPr>
          <p:cNvPr id="9" name="Title 2"/>
          <p:cNvSpPr txBox="1">
            <a:spLocks/>
          </p:cNvSpPr>
          <p:nvPr/>
        </p:nvSpPr>
        <p:spPr>
          <a:xfrm>
            <a:off x="0" y="2804749"/>
            <a:ext cx="9294826"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algn="ctr">
              <a:spcBef>
                <a:spcPct val="0"/>
              </a:spcBef>
              <a:buNone/>
              <a:defRPr sz="5400" b="1">
                <a:latin typeface="+mj-lt"/>
                <a:ea typeface="+mj-ea"/>
                <a:cs typeface="+mj-cs"/>
              </a:defRPr>
            </a:lvl1pPr>
          </a:lstStyle>
          <a:p>
            <a:pPr marL="344488" algn="l"/>
            <a:r>
              <a:rPr lang="en-US" dirty="0" smtClean="0"/>
              <a:t>1. Adapt</a:t>
            </a:r>
            <a:r>
              <a:rPr lang="en-US" dirty="0"/>
              <a:t>, adapt, adapt!</a:t>
            </a:r>
          </a:p>
        </p:txBody>
      </p:sp>
    </p:spTree>
    <p:extLst>
      <p:ext uri="{BB962C8B-B14F-4D97-AF65-F5344CB8AC3E}">
        <p14:creationId xmlns:p14="http://schemas.microsoft.com/office/powerpoint/2010/main" val="17354910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98973"/>
          </a:xfrm>
          <a:prstGeom prst="rect">
            <a:avLst/>
          </a:prstGeom>
        </p:spPr>
      </p:pic>
      <p:sp>
        <p:nvSpPr>
          <p:cNvPr id="3" name="Title 2"/>
          <p:cNvSpPr txBox="1">
            <a:spLocks/>
          </p:cNvSpPr>
          <p:nvPr/>
        </p:nvSpPr>
        <p:spPr>
          <a:xfrm>
            <a:off x="0" y="2286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marL="344488">
              <a:spcBef>
                <a:spcPct val="0"/>
              </a:spcBef>
              <a:buNone/>
              <a:defRPr sz="5400" b="1">
                <a:latin typeface="+mj-lt"/>
                <a:ea typeface="+mj-ea"/>
                <a:cs typeface="+mj-cs"/>
              </a:defRPr>
            </a:lvl1pPr>
          </a:lstStyle>
          <a:p>
            <a:r>
              <a:rPr lang="en-US" dirty="0"/>
              <a:t>2. </a:t>
            </a:r>
            <a:r>
              <a:rPr lang="en-US" dirty="0" smtClean="0"/>
              <a:t>Open wider</a:t>
            </a:r>
            <a:endParaRPr lang="en-US" dirty="0"/>
          </a:p>
        </p:txBody>
      </p:sp>
    </p:spTree>
    <p:extLst>
      <p:ext uri="{BB962C8B-B14F-4D97-AF65-F5344CB8AC3E}">
        <p14:creationId xmlns:p14="http://schemas.microsoft.com/office/powerpoint/2010/main" val="3611072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017729"/>
            <a:ext cx="8686800" cy="0"/>
          </a:xfrm>
          <a:prstGeom prst="line">
            <a:avLst/>
          </a:prstGeom>
          <a:ln w="952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381000"/>
            <a:ext cx="8763000" cy="584776"/>
          </a:xfrm>
          <a:prstGeom prst="rect">
            <a:avLst/>
          </a:prstGeom>
        </p:spPr>
        <p:txBody>
          <a:bodyPr wrap="square">
            <a:spAutoFit/>
          </a:bodyPr>
          <a:lstStyle/>
          <a:p>
            <a:pPr marL="177800" algn="r">
              <a:spcBef>
                <a:spcPts val="0"/>
              </a:spcBef>
              <a:spcAft>
                <a:spcPts val="1200"/>
              </a:spcAft>
              <a:buClr>
                <a:srgbClr val="660066"/>
              </a:buClr>
              <a:tabLst>
                <a:tab pos="177800" algn="l"/>
              </a:tabLst>
            </a:pPr>
            <a:r>
              <a:rPr lang="en-US" sz="3200" dirty="0" smtClean="0">
                <a:solidFill>
                  <a:srgbClr val="660066"/>
                </a:solidFill>
                <a:latin typeface="Marker Felt"/>
                <a:ea typeface="ＭＳ Ｐゴシック"/>
                <a:cs typeface="Marker Felt"/>
              </a:rPr>
              <a:t>Reframing Value Creation</a:t>
            </a:r>
          </a:p>
        </p:txBody>
      </p:sp>
      <p:grpSp>
        <p:nvGrpSpPr>
          <p:cNvPr id="5" name="Group 22"/>
          <p:cNvGrpSpPr/>
          <p:nvPr/>
        </p:nvGrpSpPr>
        <p:grpSpPr>
          <a:xfrm>
            <a:off x="2109712" y="3197909"/>
            <a:ext cx="2247935" cy="1156192"/>
            <a:chOff x="1865837" y="3248780"/>
            <a:chExt cx="2247935" cy="1156192"/>
          </a:xfrm>
        </p:grpSpPr>
        <p:sp>
          <p:nvSpPr>
            <p:cNvPr id="14" name="Oval 13"/>
            <p:cNvSpPr>
              <a:spLocks noChangeAspect="1"/>
            </p:cNvSpPr>
            <p:nvPr/>
          </p:nvSpPr>
          <p:spPr>
            <a:xfrm rot="21196959">
              <a:off x="1865837" y="3248780"/>
              <a:ext cx="2247935"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rot="21164314">
              <a:off x="2072086" y="3426724"/>
              <a:ext cx="1863527" cy="830997"/>
            </a:xfrm>
            <a:prstGeom prst="rect">
              <a:avLst/>
            </a:prstGeom>
            <a:noFill/>
          </p:spPr>
          <p:txBody>
            <a:bodyPr wrap="square" rtlCol="0">
              <a:spAutoFit/>
            </a:bodyPr>
            <a:lstStyle/>
            <a:p>
              <a:pPr algn="ctr"/>
              <a:r>
                <a:rPr lang="en-US" sz="2400" dirty="0">
                  <a:solidFill>
                    <a:srgbClr val="174280"/>
                  </a:solidFill>
                  <a:latin typeface="Marker Felt"/>
                  <a:cs typeface="Marker Felt"/>
                </a:rPr>
                <a:t>i</a:t>
              </a:r>
              <a:r>
                <a:rPr lang="en-US" sz="2400" dirty="0" smtClean="0">
                  <a:solidFill>
                    <a:srgbClr val="174280"/>
                  </a:solidFill>
                  <a:latin typeface="Marker Felt"/>
                  <a:cs typeface="Marker Felt"/>
                </a:rPr>
                <a:t>mmediate</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grpSp>
      <p:sp>
        <p:nvSpPr>
          <p:cNvPr id="62" name="Oval 61"/>
          <p:cNvSpPr>
            <a:spLocks noChangeAspect="1"/>
          </p:cNvSpPr>
          <p:nvPr/>
        </p:nvSpPr>
        <p:spPr>
          <a:xfrm rot="20653495">
            <a:off x="544884" y="1609373"/>
            <a:ext cx="2305590" cy="127010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extBox 1"/>
          <p:cNvSpPr txBox="1"/>
          <p:nvPr/>
        </p:nvSpPr>
        <p:spPr>
          <a:xfrm rot="20620850">
            <a:off x="811136" y="1850963"/>
            <a:ext cx="1739900" cy="830997"/>
          </a:xfrm>
          <a:prstGeom prst="rect">
            <a:avLst/>
          </a:prstGeom>
          <a:noFill/>
        </p:spPr>
        <p:txBody>
          <a:bodyPr wrap="square" rtlCol="0">
            <a:spAutoFit/>
          </a:bodyPr>
          <a:lstStyle/>
          <a:p>
            <a:pPr algn="ctr"/>
            <a:r>
              <a:rPr lang="en-US" sz="2400" dirty="0">
                <a:solidFill>
                  <a:srgbClr val="174280"/>
                </a:solidFill>
                <a:latin typeface="Marker Felt"/>
                <a:cs typeface="Marker Felt"/>
              </a:rPr>
              <a:t>r</a:t>
            </a:r>
            <a:r>
              <a:rPr lang="en-US" sz="2400" dirty="0" smtClean="0">
                <a:solidFill>
                  <a:srgbClr val="174280"/>
                </a:solidFill>
                <a:latin typeface="Marker Felt"/>
                <a:cs typeface="Marker Felt"/>
              </a:rPr>
              <a:t>eframing value</a:t>
            </a:r>
            <a:endParaRPr lang="en-US" sz="2400" dirty="0">
              <a:solidFill>
                <a:srgbClr val="174280"/>
              </a:solidFill>
              <a:latin typeface="Marker Felt"/>
              <a:cs typeface="Marker Felt"/>
            </a:endParaRPr>
          </a:p>
        </p:txBody>
      </p:sp>
      <p:sp>
        <p:nvSpPr>
          <p:cNvPr id="20" name="Oval 19"/>
          <p:cNvSpPr>
            <a:spLocks noChangeAspect="1"/>
          </p:cNvSpPr>
          <p:nvPr/>
        </p:nvSpPr>
        <p:spPr>
          <a:xfrm rot="1179461">
            <a:off x="4701106" y="4188530"/>
            <a:ext cx="209880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TextBox 20"/>
          <p:cNvSpPr txBox="1"/>
          <p:nvPr/>
        </p:nvSpPr>
        <p:spPr>
          <a:xfrm rot="1146816">
            <a:off x="4871709" y="4347063"/>
            <a:ext cx="1739900" cy="830997"/>
          </a:xfrm>
          <a:prstGeom prst="rect">
            <a:avLst/>
          </a:prstGeom>
          <a:noFill/>
        </p:spPr>
        <p:txBody>
          <a:bodyPr wrap="square" rtlCol="0">
            <a:spAutoFit/>
          </a:bodyPr>
          <a:lstStyle/>
          <a:p>
            <a:pPr algn="ctr"/>
            <a:r>
              <a:rPr lang="en-US" sz="2400" dirty="0">
                <a:solidFill>
                  <a:srgbClr val="174280"/>
                </a:solidFill>
                <a:latin typeface="Marker Felt"/>
                <a:cs typeface="Marker Felt"/>
              </a:rPr>
              <a:t>r</a:t>
            </a:r>
            <a:r>
              <a:rPr lang="en-US" sz="2400" dirty="0" smtClean="0">
                <a:solidFill>
                  <a:srgbClr val="174280"/>
                </a:solidFill>
                <a:latin typeface="Marker Felt"/>
                <a:cs typeface="Marker Felt"/>
              </a:rPr>
              <a:t>ealized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sp>
        <p:nvSpPr>
          <p:cNvPr id="28" name="Oval 27"/>
          <p:cNvSpPr>
            <a:spLocks noChangeAspect="1"/>
          </p:cNvSpPr>
          <p:nvPr/>
        </p:nvSpPr>
        <p:spPr>
          <a:xfrm rot="204157">
            <a:off x="6542826" y="2468915"/>
            <a:ext cx="2296984" cy="12400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9" name="TextBox 28"/>
          <p:cNvSpPr txBox="1"/>
          <p:nvPr/>
        </p:nvSpPr>
        <p:spPr>
          <a:xfrm rot="253565">
            <a:off x="6858115" y="2689727"/>
            <a:ext cx="1739900" cy="830997"/>
          </a:xfrm>
          <a:prstGeom prst="rect">
            <a:avLst/>
          </a:prstGeom>
          <a:noFill/>
        </p:spPr>
        <p:txBody>
          <a:bodyPr wrap="square" rtlCol="0">
            <a:spAutoFit/>
          </a:bodyPr>
          <a:lstStyle/>
          <a:p>
            <a:pPr algn="ctr"/>
            <a:r>
              <a:rPr lang="en-US" sz="2400" dirty="0">
                <a:solidFill>
                  <a:srgbClr val="174280"/>
                </a:solidFill>
                <a:latin typeface="Marker Felt"/>
                <a:cs typeface="Marker Felt"/>
              </a:rPr>
              <a:t>a</a:t>
            </a:r>
            <a:r>
              <a:rPr lang="en-US" sz="2400" dirty="0" smtClean="0">
                <a:solidFill>
                  <a:srgbClr val="174280"/>
                </a:solidFill>
                <a:latin typeface="Marker Felt"/>
                <a:cs typeface="Marker Felt"/>
              </a:rPr>
              <a:t>pplied</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sp>
        <p:nvSpPr>
          <p:cNvPr id="16" name="Oval 15"/>
          <p:cNvSpPr>
            <a:spLocks noChangeAspect="1"/>
          </p:cNvSpPr>
          <p:nvPr/>
        </p:nvSpPr>
        <p:spPr>
          <a:xfrm rot="566369">
            <a:off x="4392163" y="1245929"/>
            <a:ext cx="2205876" cy="1156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rot="549261">
            <a:off x="4614402" y="1423857"/>
            <a:ext cx="1739900" cy="830997"/>
          </a:xfrm>
          <a:prstGeom prst="rect">
            <a:avLst/>
          </a:prstGeom>
          <a:noFill/>
        </p:spPr>
        <p:txBody>
          <a:bodyPr wrap="square" rtlCol="0">
            <a:spAutoFit/>
          </a:bodyPr>
          <a:lstStyle/>
          <a:p>
            <a:pPr algn="ctr"/>
            <a:r>
              <a:rPr lang="en-US" sz="2400" dirty="0">
                <a:solidFill>
                  <a:srgbClr val="174280"/>
                </a:solidFill>
                <a:latin typeface="Marker Felt"/>
                <a:cs typeface="Marker Felt"/>
              </a:rPr>
              <a:t>p</a:t>
            </a:r>
            <a:r>
              <a:rPr lang="en-US" sz="2400" dirty="0" smtClean="0">
                <a:solidFill>
                  <a:srgbClr val="174280"/>
                </a:solidFill>
                <a:latin typeface="Marker Felt"/>
                <a:cs typeface="Marker Felt"/>
              </a:rPr>
              <a:t>otential</a:t>
            </a:r>
            <a:br>
              <a:rPr lang="en-US" sz="2400" dirty="0" smtClean="0">
                <a:solidFill>
                  <a:srgbClr val="174280"/>
                </a:solidFill>
                <a:latin typeface="Marker Felt"/>
                <a:cs typeface="Marker Felt"/>
              </a:rPr>
            </a:br>
            <a:r>
              <a:rPr lang="en-US" sz="2400" dirty="0" smtClean="0">
                <a:solidFill>
                  <a:srgbClr val="174280"/>
                </a:solidFill>
                <a:latin typeface="Marker Felt"/>
                <a:cs typeface="Marker Felt"/>
              </a:rPr>
              <a:t>value</a:t>
            </a:r>
            <a:endParaRPr lang="en-US" sz="2400" dirty="0">
              <a:solidFill>
                <a:srgbClr val="174280"/>
              </a:solidFill>
              <a:latin typeface="Marker Felt"/>
              <a:cs typeface="Marker Felt"/>
            </a:endParaRPr>
          </a:p>
        </p:txBody>
      </p:sp>
      <p:sp>
        <p:nvSpPr>
          <p:cNvPr id="30" name="TextBox 29"/>
          <p:cNvSpPr txBox="1"/>
          <p:nvPr/>
        </p:nvSpPr>
        <p:spPr>
          <a:xfrm>
            <a:off x="309371" y="4329156"/>
            <a:ext cx="3480870" cy="1576842"/>
          </a:xfrm>
          <a:prstGeom prst="rect">
            <a:avLst/>
          </a:prstGeom>
          <a:noFill/>
        </p:spPr>
        <p:txBody>
          <a:bodyPr wrap="square" rtlCol="0">
            <a:spAutoFit/>
          </a:bodyPr>
          <a:lstStyle/>
          <a:p>
            <a:pPr>
              <a:lnSpc>
                <a:spcPct val="110000"/>
              </a:lnSpc>
            </a:pPr>
            <a:r>
              <a:rPr lang="en-US" sz="24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Reframing:</a:t>
            </a:r>
            <a: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t> </a:t>
            </a:r>
            <a:br>
              <a:rPr lang="en-US" sz="2800" b="1" dirty="0" smtClean="0">
                <a:ln w="1905"/>
                <a:solidFill>
                  <a:srgbClr val="000090"/>
                </a:solidFill>
                <a:effectLst>
                  <a:innerShdw blurRad="69850" dist="43180" dir="5400000">
                    <a:srgbClr val="000000">
                      <a:alpha val="65000"/>
                    </a:srgbClr>
                  </a:innerShdw>
                </a:effectLst>
                <a:latin typeface="Marker Felt"/>
                <a:ea typeface="ＭＳ Ｐゴシック"/>
                <a:cs typeface="Marker Fe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reconsideration/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redefining of perspectives, </a:t>
            </a:r>
            <a:b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b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rker Felt"/>
                <a:ea typeface="ＭＳ Ｐゴシック"/>
                <a:cs typeface="Marker Felt"/>
              </a:rPr>
              <a:t>processes and/or structures</a:t>
            </a:r>
            <a:endParaRPr lang="en-US" sz="2000" dirty="0"/>
          </a:p>
        </p:txBody>
      </p:sp>
      <p:sp>
        <p:nvSpPr>
          <p:cNvPr id="25" name="Freeform 24"/>
          <p:cNvSpPr/>
          <p:nvPr/>
        </p:nvSpPr>
        <p:spPr>
          <a:xfrm>
            <a:off x="6723930" y="3746469"/>
            <a:ext cx="1091799" cy="983084"/>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829371" y="359361"/>
                  <a:pt x="738313" y="502120"/>
                </a:cubicBezTo>
                <a:cubicBezTo>
                  <a:pt x="647255" y="644879"/>
                  <a:pt x="521741" y="765486"/>
                  <a:pt x="398689" y="856557"/>
                </a:cubicBezTo>
                <a:cubicBezTo>
                  <a:pt x="275637" y="947628"/>
                  <a:pt x="0" y="1048545"/>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rot="20196876" flipH="1">
            <a:off x="2035508" y="2435572"/>
            <a:ext cx="2390016" cy="3251730"/>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 name="connsiteX0" fmla="*/ 945040 w 966285"/>
              <a:gd name="connsiteY0" fmla="*/ 0 h 1048545"/>
              <a:gd name="connsiteX1" fmla="*/ 934262 w 966285"/>
              <a:gd name="connsiteY1" fmla="*/ 592065 h 1048545"/>
              <a:gd name="connsiteX2" fmla="*/ 398689 w 966285"/>
              <a:gd name="connsiteY2" fmla="*/ 856557 h 1048545"/>
              <a:gd name="connsiteX3" fmla="*/ 0 w 966285"/>
              <a:gd name="connsiteY3" fmla="*/ 1048545 h 1048545"/>
              <a:gd name="connsiteX4" fmla="*/ 0 w 966285"/>
              <a:gd name="connsiteY4" fmla="*/ 1048545 h 1048545"/>
              <a:gd name="connsiteX0" fmla="*/ 945040 w 963688"/>
              <a:gd name="connsiteY0" fmla="*/ 0 h 1048545"/>
              <a:gd name="connsiteX1" fmla="*/ 934262 w 963688"/>
              <a:gd name="connsiteY1" fmla="*/ 592065 h 1048545"/>
              <a:gd name="connsiteX2" fmla="*/ 435146 w 963688"/>
              <a:gd name="connsiteY2" fmla="*/ 986848 h 1048545"/>
              <a:gd name="connsiteX3" fmla="*/ 0 w 963688"/>
              <a:gd name="connsiteY3" fmla="*/ 1048545 h 1048545"/>
              <a:gd name="connsiteX4" fmla="*/ 0 w 963688"/>
              <a:gd name="connsiteY4" fmla="*/ 1048545 h 1048545"/>
              <a:gd name="connsiteX0" fmla="*/ 945040 w 963688"/>
              <a:gd name="connsiteY0" fmla="*/ 0 h 1048545"/>
              <a:gd name="connsiteX1" fmla="*/ 934262 w 963688"/>
              <a:gd name="connsiteY1" fmla="*/ 592065 h 1048545"/>
              <a:gd name="connsiteX2" fmla="*/ 435146 w 963688"/>
              <a:gd name="connsiteY2" fmla="*/ 986848 h 1048545"/>
              <a:gd name="connsiteX3" fmla="*/ 0 w 963688"/>
              <a:gd name="connsiteY3" fmla="*/ 1048545 h 1048545"/>
              <a:gd name="connsiteX4" fmla="*/ 0 w 963688"/>
              <a:gd name="connsiteY4" fmla="*/ 1048545 h 1048545"/>
              <a:gd name="connsiteX0" fmla="*/ 945040 w 945040"/>
              <a:gd name="connsiteY0" fmla="*/ 0 h 1048545"/>
              <a:gd name="connsiteX1" fmla="*/ 934262 w 945040"/>
              <a:gd name="connsiteY1" fmla="*/ 592065 h 1048545"/>
              <a:gd name="connsiteX2" fmla="*/ 435146 w 945040"/>
              <a:gd name="connsiteY2" fmla="*/ 986848 h 1048545"/>
              <a:gd name="connsiteX3" fmla="*/ 0 w 945040"/>
              <a:gd name="connsiteY3" fmla="*/ 1048545 h 1048545"/>
              <a:gd name="connsiteX4" fmla="*/ 0 w 945040"/>
              <a:gd name="connsiteY4" fmla="*/ 1048545 h 1048545"/>
              <a:gd name="connsiteX0" fmla="*/ 945040 w 976495"/>
              <a:gd name="connsiteY0" fmla="*/ 0 h 1048545"/>
              <a:gd name="connsiteX1" fmla="*/ 934262 w 976495"/>
              <a:gd name="connsiteY1" fmla="*/ 592065 h 1048545"/>
              <a:gd name="connsiteX2" fmla="*/ 435146 w 976495"/>
              <a:gd name="connsiteY2" fmla="*/ 986848 h 1048545"/>
              <a:gd name="connsiteX3" fmla="*/ 0 w 976495"/>
              <a:gd name="connsiteY3" fmla="*/ 1048545 h 1048545"/>
              <a:gd name="connsiteX4" fmla="*/ 0 w 976495"/>
              <a:gd name="connsiteY4" fmla="*/ 1048545 h 1048545"/>
              <a:gd name="connsiteX0" fmla="*/ 945040 w 993996"/>
              <a:gd name="connsiteY0" fmla="*/ 0 h 1048545"/>
              <a:gd name="connsiteX1" fmla="*/ 934262 w 993996"/>
              <a:gd name="connsiteY1" fmla="*/ 592065 h 1048545"/>
              <a:gd name="connsiteX2" fmla="*/ 435146 w 993996"/>
              <a:gd name="connsiteY2" fmla="*/ 986848 h 1048545"/>
              <a:gd name="connsiteX3" fmla="*/ 0 w 993996"/>
              <a:gd name="connsiteY3" fmla="*/ 1048545 h 1048545"/>
              <a:gd name="connsiteX4" fmla="*/ 0 w 993996"/>
              <a:gd name="connsiteY4" fmla="*/ 1048545 h 1048545"/>
              <a:gd name="connsiteX0" fmla="*/ 945040 w 1006818"/>
              <a:gd name="connsiteY0" fmla="*/ 0 h 1048545"/>
              <a:gd name="connsiteX1" fmla="*/ 934262 w 1006818"/>
              <a:gd name="connsiteY1" fmla="*/ 592065 h 1048545"/>
              <a:gd name="connsiteX2" fmla="*/ 435146 w 1006818"/>
              <a:gd name="connsiteY2" fmla="*/ 986848 h 1048545"/>
              <a:gd name="connsiteX3" fmla="*/ 0 w 1006818"/>
              <a:gd name="connsiteY3" fmla="*/ 1048545 h 1048545"/>
              <a:gd name="connsiteX4" fmla="*/ 0 w 1006818"/>
              <a:gd name="connsiteY4" fmla="*/ 1048545 h 1048545"/>
              <a:gd name="connsiteX0" fmla="*/ 945040 w 1006818"/>
              <a:gd name="connsiteY0" fmla="*/ 0 h 1061855"/>
              <a:gd name="connsiteX1" fmla="*/ 934262 w 1006818"/>
              <a:gd name="connsiteY1" fmla="*/ 592065 h 1061855"/>
              <a:gd name="connsiteX2" fmla="*/ 435146 w 1006818"/>
              <a:gd name="connsiteY2" fmla="*/ 986848 h 1061855"/>
              <a:gd name="connsiteX3" fmla="*/ 0 w 1006818"/>
              <a:gd name="connsiteY3" fmla="*/ 1048545 h 1061855"/>
              <a:gd name="connsiteX4" fmla="*/ 0 w 1006818"/>
              <a:gd name="connsiteY4" fmla="*/ 1048545 h 1061855"/>
              <a:gd name="connsiteX0" fmla="*/ 945040 w 1006818"/>
              <a:gd name="connsiteY0" fmla="*/ 0 h 1048545"/>
              <a:gd name="connsiteX1" fmla="*/ 934262 w 1006818"/>
              <a:gd name="connsiteY1" fmla="*/ 592065 h 1048545"/>
              <a:gd name="connsiteX2" fmla="*/ 435146 w 1006818"/>
              <a:gd name="connsiteY2" fmla="*/ 986848 h 1048545"/>
              <a:gd name="connsiteX3" fmla="*/ 0 w 1006818"/>
              <a:gd name="connsiteY3" fmla="*/ 1048545 h 1048545"/>
              <a:gd name="connsiteX4" fmla="*/ 0 w 1006818"/>
              <a:gd name="connsiteY4" fmla="*/ 1048545 h 1048545"/>
              <a:gd name="connsiteX0" fmla="*/ 945040 w 1006818"/>
              <a:gd name="connsiteY0" fmla="*/ 0 h 1048545"/>
              <a:gd name="connsiteX1" fmla="*/ 934262 w 1006818"/>
              <a:gd name="connsiteY1" fmla="*/ 592065 h 1048545"/>
              <a:gd name="connsiteX2" fmla="*/ 435146 w 1006818"/>
              <a:gd name="connsiteY2" fmla="*/ 986848 h 1048545"/>
              <a:gd name="connsiteX3" fmla="*/ 0 w 1006818"/>
              <a:gd name="connsiteY3" fmla="*/ 1048545 h 1048545"/>
              <a:gd name="connsiteX4" fmla="*/ 0 w 1006818"/>
              <a:gd name="connsiteY4" fmla="*/ 1048545 h 1048545"/>
              <a:gd name="connsiteX0" fmla="*/ 945040 w 1036140"/>
              <a:gd name="connsiteY0" fmla="*/ 0 h 1048545"/>
              <a:gd name="connsiteX1" fmla="*/ 989196 w 1036140"/>
              <a:gd name="connsiteY1" fmla="*/ 505110 h 1048545"/>
              <a:gd name="connsiteX2" fmla="*/ 435146 w 1036140"/>
              <a:gd name="connsiteY2" fmla="*/ 986848 h 1048545"/>
              <a:gd name="connsiteX3" fmla="*/ 0 w 1036140"/>
              <a:gd name="connsiteY3" fmla="*/ 1048545 h 1048545"/>
              <a:gd name="connsiteX4" fmla="*/ 0 w 1036140"/>
              <a:gd name="connsiteY4" fmla="*/ 1048545 h 1048545"/>
              <a:gd name="connsiteX0" fmla="*/ 945040 w 1036140"/>
              <a:gd name="connsiteY0" fmla="*/ 0 h 1048545"/>
              <a:gd name="connsiteX1" fmla="*/ 989196 w 1036140"/>
              <a:gd name="connsiteY1" fmla="*/ 505110 h 1048545"/>
              <a:gd name="connsiteX2" fmla="*/ 435146 w 1036140"/>
              <a:gd name="connsiteY2" fmla="*/ 986848 h 1048545"/>
              <a:gd name="connsiteX3" fmla="*/ 0 w 1036140"/>
              <a:gd name="connsiteY3" fmla="*/ 1048545 h 1048545"/>
              <a:gd name="connsiteX4" fmla="*/ 0 w 1036140"/>
              <a:gd name="connsiteY4" fmla="*/ 1048545 h 1048545"/>
              <a:gd name="connsiteX0" fmla="*/ 945040 w 1036140"/>
              <a:gd name="connsiteY0" fmla="*/ 0 h 1048545"/>
              <a:gd name="connsiteX1" fmla="*/ 989196 w 1036140"/>
              <a:gd name="connsiteY1" fmla="*/ 505110 h 1048545"/>
              <a:gd name="connsiteX2" fmla="*/ 435146 w 1036140"/>
              <a:gd name="connsiteY2" fmla="*/ 986848 h 1048545"/>
              <a:gd name="connsiteX3" fmla="*/ 0 w 1036140"/>
              <a:gd name="connsiteY3" fmla="*/ 1048545 h 1048545"/>
              <a:gd name="connsiteX4" fmla="*/ 0 w 1036140"/>
              <a:gd name="connsiteY4" fmla="*/ 1048545 h 1048545"/>
              <a:gd name="connsiteX0" fmla="*/ 945040 w 1037030"/>
              <a:gd name="connsiteY0" fmla="*/ 0 h 1048545"/>
              <a:gd name="connsiteX1" fmla="*/ 989196 w 1037030"/>
              <a:gd name="connsiteY1" fmla="*/ 505110 h 1048545"/>
              <a:gd name="connsiteX2" fmla="*/ 453291 w 1037030"/>
              <a:gd name="connsiteY2" fmla="*/ 932992 h 1048545"/>
              <a:gd name="connsiteX3" fmla="*/ 0 w 1037030"/>
              <a:gd name="connsiteY3" fmla="*/ 1048545 h 1048545"/>
              <a:gd name="connsiteX4" fmla="*/ 0 w 103703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030" h="1048545">
                <a:moveTo>
                  <a:pt x="945040" y="0"/>
                </a:moveTo>
                <a:cubicBezTo>
                  <a:pt x="1042164" y="170206"/>
                  <a:pt x="1071154" y="349611"/>
                  <a:pt x="989196" y="505110"/>
                </a:cubicBezTo>
                <a:cubicBezTo>
                  <a:pt x="907238" y="660609"/>
                  <a:pt x="646527" y="864748"/>
                  <a:pt x="453291" y="932992"/>
                </a:cubicBezTo>
                <a:cubicBezTo>
                  <a:pt x="260055" y="1001236"/>
                  <a:pt x="75548" y="1029286"/>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rot="2106883" flipH="1" flipV="1">
            <a:off x="2924021" y="1041704"/>
            <a:ext cx="1263375" cy="1113185"/>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829371" y="359361"/>
                  <a:pt x="738313" y="502120"/>
                </a:cubicBezTo>
                <a:cubicBezTo>
                  <a:pt x="647255" y="644879"/>
                  <a:pt x="521741" y="765486"/>
                  <a:pt x="398689" y="856557"/>
                </a:cubicBezTo>
                <a:cubicBezTo>
                  <a:pt x="275637" y="947628"/>
                  <a:pt x="0" y="1048545"/>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rot="18554484">
            <a:off x="5051018" y="2733091"/>
            <a:ext cx="1199731" cy="1138740"/>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829371" y="359361"/>
                  <a:pt x="738313" y="502120"/>
                </a:cubicBezTo>
                <a:cubicBezTo>
                  <a:pt x="647255" y="644879"/>
                  <a:pt x="521741" y="765486"/>
                  <a:pt x="398689" y="856557"/>
                </a:cubicBezTo>
                <a:cubicBezTo>
                  <a:pt x="275637" y="947628"/>
                  <a:pt x="0" y="1048545"/>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rot="12819002" flipV="1">
            <a:off x="1916722" y="3012163"/>
            <a:ext cx="511835" cy="356776"/>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829371" y="359361"/>
                  <a:pt x="738313" y="502120"/>
                </a:cubicBezTo>
                <a:cubicBezTo>
                  <a:pt x="647255" y="644879"/>
                  <a:pt x="521741" y="765486"/>
                  <a:pt x="398689" y="856557"/>
                </a:cubicBezTo>
                <a:cubicBezTo>
                  <a:pt x="275637" y="947628"/>
                  <a:pt x="0" y="1048545"/>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rot="3911663" flipH="1" flipV="1">
            <a:off x="6617987" y="1624929"/>
            <a:ext cx="1149067" cy="842024"/>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829371" y="359361"/>
                  <a:pt x="738313" y="502120"/>
                </a:cubicBezTo>
                <a:cubicBezTo>
                  <a:pt x="647255" y="644879"/>
                  <a:pt x="521741" y="765486"/>
                  <a:pt x="398689" y="856557"/>
                </a:cubicBezTo>
                <a:cubicBezTo>
                  <a:pt x="275637" y="947628"/>
                  <a:pt x="0" y="1048545"/>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rot="18916527" flipH="1">
            <a:off x="4514898" y="2898372"/>
            <a:ext cx="1870847" cy="1117275"/>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 name="connsiteX0" fmla="*/ 945040 w 945040"/>
              <a:gd name="connsiteY0" fmla="*/ 0 h 1048545"/>
              <a:gd name="connsiteX1" fmla="*/ 738313 w 945040"/>
              <a:gd name="connsiteY1" fmla="*/ 502120 h 1048545"/>
              <a:gd name="connsiteX2" fmla="*/ 370244 w 945040"/>
              <a:gd name="connsiteY2" fmla="*/ 905313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834112" y="351235"/>
                  <a:pt x="738313" y="502120"/>
                </a:cubicBezTo>
                <a:cubicBezTo>
                  <a:pt x="642514" y="653006"/>
                  <a:pt x="493296" y="814242"/>
                  <a:pt x="370244" y="905313"/>
                </a:cubicBezTo>
                <a:cubicBezTo>
                  <a:pt x="247192" y="996384"/>
                  <a:pt x="61707" y="1024673"/>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rot="19128298" flipH="1">
            <a:off x="3372184" y="1307202"/>
            <a:ext cx="2496792" cy="2813972"/>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 name="connsiteX0" fmla="*/ 945040 w 945040"/>
              <a:gd name="connsiteY0" fmla="*/ 0 h 1048545"/>
              <a:gd name="connsiteX1" fmla="*/ 738313 w 945040"/>
              <a:gd name="connsiteY1" fmla="*/ 502120 h 1048545"/>
              <a:gd name="connsiteX2" fmla="*/ 370244 w 945040"/>
              <a:gd name="connsiteY2" fmla="*/ 905313 h 1048545"/>
              <a:gd name="connsiteX3" fmla="*/ 0 w 945040"/>
              <a:gd name="connsiteY3" fmla="*/ 1048545 h 1048545"/>
              <a:gd name="connsiteX4" fmla="*/ 0 w 945040"/>
              <a:gd name="connsiteY4" fmla="*/ 1048545 h 1048545"/>
              <a:gd name="connsiteX0" fmla="*/ 945040 w 945040"/>
              <a:gd name="connsiteY0" fmla="*/ 0 h 1048545"/>
              <a:gd name="connsiteX1" fmla="*/ 688831 w 945040"/>
              <a:gd name="connsiteY1" fmla="*/ 477930 h 1048545"/>
              <a:gd name="connsiteX2" fmla="*/ 370244 w 945040"/>
              <a:gd name="connsiteY2" fmla="*/ 905313 h 1048545"/>
              <a:gd name="connsiteX3" fmla="*/ 0 w 945040"/>
              <a:gd name="connsiteY3" fmla="*/ 1048545 h 1048545"/>
              <a:gd name="connsiteX4" fmla="*/ 0 w 945040"/>
              <a:gd name="connsiteY4" fmla="*/ 1048545 h 1048545"/>
              <a:gd name="connsiteX0" fmla="*/ 945040 w 945040"/>
              <a:gd name="connsiteY0" fmla="*/ 0 h 1048545"/>
              <a:gd name="connsiteX1" fmla="*/ 688831 w 945040"/>
              <a:gd name="connsiteY1" fmla="*/ 477930 h 1048545"/>
              <a:gd name="connsiteX2" fmla="*/ 329069 w 945040"/>
              <a:gd name="connsiteY2" fmla="*/ 873175 h 1048545"/>
              <a:gd name="connsiteX3" fmla="*/ 0 w 945040"/>
              <a:gd name="connsiteY3" fmla="*/ 1048545 h 1048545"/>
              <a:gd name="connsiteX4" fmla="*/ 0 w 945040"/>
              <a:gd name="connsiteY4" fmla="*/ 1048545 h 1048545"/>
              <a:gd name="connsiteX0" fmla="*/ 945040 w 945040"/>
              <a:gd name="connsiteY0" fmla="*/ 0 h 1048545"/>
              <a:gd name="connsiteX1" fmla="*/ 688831 w 945040"/>
              <a:gd name="connsiteY1" fmla="*/ 477930 h 1048545"/>
              <a:gd name="connsiteX2" fmla="*/ 329069 w 945040"/>
              <a:gd name="connsiteY2" fmla="*/ 873175 h 1048545"/>
              <a:gd name="connsiteX3" fmla="*/ 0 w 945040"/>
              <a:gd name="connsiteY3" fmla="*/ 1048545 h 1048545"/>
              <a:gd name="connsiteX4" fmla="*/ 0 w 945040"/>
              <a:gd name="connsiteY4" fmla="*/ 1048545 h 1048545"/>
              <a:gd name="connsiteX0" fmla="*/ 945040 w 945040"/>
              <a:gd name="connsiteY0" fmla="*/ 0 h 1048545"/>
              <a:gd name="connsiteX1" fmla="*/ 688831 w 945040"/>
              <a:gd name="connsiteY1" fmla="*/ 477930 h 1048545"/>
              <a:gd name="connsiteX2" fmla="*/ 313121 w 945040"/>
              <a:gd name="connsiteY2" fmla="*/ 864146 h 1048545"/>
              <a:gd name="connsiteX3" fmla="*/ 0 w 945040"/>
              <a:gd name="connsiteY3" fmla="*/ 1048545 h 1048545"/>
              <a:gd name="connsiteX4" fmla="*/ 0 w 945040"/>
              <a:gd name="connsiteY4" fmla="*/ 1048545 h 10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48545">
                <a:moveTo>
                  <a:pt x="945040" y="0"/>
                </a:moveTo>
                <a:cubicBezTo>
                  <a:pt x="887205" y="179680"/>
                  <a:pt x="794151" y="333906"/>
                  <a:pt x="688831" y="477930"/>
                </a:cubicBezTo>
                <a:cubicBezTo>
                  <a:pt x="583511" y="621954"/>
                  <a:pt x="432000" y="781044"/>
                  <a:pt x="313121" y="864146"/>
                </a:cubicBezTo>
                <a:cubicBezTo>
                  <a:pt x="194242" y="947248"/>
                  <a:pt x="52187" y="1017812"/>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3932969" flipH="1">
            <a:off x="3497935" y="1679115"/>
            <a:ext cx="562018" cy="1669741"/>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 name="connsiteX0" fmla="*/ 945040 w 991873"/>
              <a:gd name="connsiteY0" fmla="*/ 0 h 1048545"/>
              <a:gd name="connsiteX1" fmla="*/ 964237 w 991873"/>
              <a:gd name="connsiteY1" fmla="*/ 462626 h 1048545"/>
              <a:gd name="connsiteX2" fmla="*/ 398689 w 991873"/>
              <a:gd name="connsiteY2" fmla="*/ 856557 h 1048545"/>
              <a:gd name="connsiteX3" fmla="*/ 0 w 991873"/>
              <a:gd name="connsiteY3" fmla="*/ 1048545 h 1048545"/>
              <a:gd name="connsiteX4" fmla="*/ 0 w 991873"/>
              <a:gd name="connsiteY4" fmla="*/ 1048545 h 1048545"/>
              <a:gd name="connsiteX0" fmla="*/ 945040 w 945039"/>
              <a:gd name="connsiteY0" fmla="*/ 0 h 1048545"/>
              <a:gd name="connsiteX1" fmla="*/ 828159 w 945039"/>
              <a:gd name="connsiteY1" fmla="*/ 449297 h 1048545"/>
              <a:gd name="connsiteX2" fmla="*/ 398689 w 945039"/>
              <a:gd name="connsiteY2" fmla="*/ 856557 h 1048545"/>
              <a:gd name="connsiteX3" fmla="*/ 0 w 945039"/>
              <a:gd name="connsiteY3" fmla="*/ 1048545 h 1048545"/>
              <a:gd name="connsiteX4" fmla="*/ 0 w 945039"/>
              <a:gd name="connsiteY4" fmla="*/ 1048545 h 1048545"/>
              <a:gd name="connsiteX0" fmla="*/ 945040 w 945039"/>
              <a:gd name="connsiteY0" fmla="*/ 0 h 1048545"/>
              <a:gd name="connsiteX1" fmla="*/ 828159 w 945039"/>
              <a:gd name="connsiteY1" fmla="*/ 449297 h 1048545"/>
              <a:gd name="connsiteX2" fmla="*/ 398689 w 945039"/>
              <a:gd name="connsiteY2" fmla="*/ 856557 h 1048545"/>
              <a:gd name="connsiteX3" fmla="*/ 0 w 945039"/>
              <a:gd name="connsiteY3" fmla="*/ 1048545 h 1048545"/>
              <a:gd name="connsiteX4" fmla="*/ 0 w 945039"/>
              <a:gd name="connsiteY4" fmla="*/ 1048545 h 1048545"/>
              <a:gd name="connsiteX0" fmla="*/ 1058406 w 1058406"/>
              <a:gd name="connsiteY0" fmla="*/ 0 h 1091507"/>
              <a:gd name="connsiteX1" fmla="*/ 828159 w 1058406"/>
              <a:gd name="connsiteY1" fmla="*/ 492259 h 1091507"/>
              <a:gd name="connsiteX2" fmla="*/ 398689 w 1058406"/>
              <a:gd name="connsiteY2" fmla="*/ 899519 h 1091507"/>
              <a:gd name="connsiteX3" fmla="*/ 0 w 1058406"/>
              <a:gd name="connsiteY3" fmla="*/ 1091507 h 1091507"/>
              <a:gd name="connsiteX4" fmla="*/ 0 w 1058406"/>
              <a:gd name="connsiteY4" fmla="*/ 1091507 h 1091507"/>
              <a:gd name="connsiteX0" fmla="*/ 1058406 w 1058406"/>
              <a:gd name="connsiteY0" fmla="*/ 0 h 1091507"/>
              <a:gd name="connsiteX1" fmla="*/ 828159 w 1058406"/>
              <a:gd name="connsiteY1" fmla="*/ 492259 h 1091507"/>
              <a:gd name="connsiteX2" fmla="*/ 398689 w 1058406"/>
              <a:gd name="connsiteY2" fmla="*/ 899519 h 1091507"/>
              <a:gd name="connsiteX3" fmla="*/ 0 w 1058406"/>
              <a:gd name="connsiteY3" fmla="*/ 1091507 h 1091507"/>
              <a:gd name="connsiteX4" fmla="*/ 0 w 1058406"/>
              <a:gd name="connsiteY4" fmla="*/ 1091507 h 1091507"/>
              <a:gd name="connsiteX0" fmla="*/ 1058406 w 1058406"/>
              <a:gd name="connsiteY0" fmla="*/ 0 h 1091507"/>
              <a:gd name="connsiteX1" fmla="*/ 828159 w 1058406"/>
              <a:gd name="connsiteY1" fmla="*/ 492259 h 1091507"/>
              <a:gd name="connsiteX2" fmla="*/ 398689 w 1058406"/>
              <a:gd name="connsiteY2" fmla="*/ 899519 h 1091507"/>
              <a:gd name="connsiteX3" fmla="*/ 0 w 1058406"/>
              <a:gd name="connsiteY3" fmla="*/ 1091507 h 1091507"/>
              <a:gd name="connsiteX4" fmla="*/ 0 w 1058406"/>
              <a:gd name="connsiteY4" fmla="*/ 1091507 h 1091507"/>
              <a:gd name="connsiteX0" fmla="*/ 1058406 w 1058406"/>
              <a:gd name="connsiteY0" fmla="*/ 0 h 1091507"/>
              <a:gd name="connsiteX1" fmla="*/ 887696 w 1058406"/>
              <a:gd name="connsiteY1" fmla="*/ 504849 h 1091507"/>
              <a:gd name="connsiteX2" fmla="*/ 398689 w 1058406"/>
              <a:gd name="connsiteY2" fmla="*/ 899519 h 1091507"/>
              <a:gd name="connsiteX3" fmla="*/ 0 w 1058406"/>
              <a:gd name="connsiteY3" fmla="*/ 1091507 h 1091507"/>
              <a:gd name="connsiteX4" fmla="*/ 0 w 1058406"/>
              <a:gd name="connsiteY4" fmla="*/ 1091507 h 109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406" h="1091507">
                <a:moveTo>
                  <a:pt x="1058406" y="0"/>
                </a:moveTo>
                <a:cubicBezTo>
                  <a:pt x="1028927" y="195974"/>
                  <a:pt x="1048654" y="319376"/>
                  <a:pt x="887696" y="504849"/>
                </a:cubicBezTo>
                <a:cubicBezTo>
                  <a:pt x="726738" y="690322"/>
                  <a:pt x="546638" y="801743"/>
                  <a:pt x="398689" y="899519"/>
                </a:cubicBezTo>
                <a:cubicBezTo>
                  <a:pt x="250740" y="997295"/>
                  <a:pt x="0" y="1091507"/>
                  <a:pt x="0" y="1091507"/>
                </a:cubicBezTo>
                <a:lnTo>
                  <a:pt x="0" y="1091507"/>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rot="10800000" flipV="1">
            <a:off x="3392711" y="4364447"/>
            <a:ext cx="1383456" cy="460875"/>
          </a:xfrm>
          <a:custGeom>
            <a:avLst/>
            <a:gdLst>
              <a:gd name="connsiteX0" fmla="*/ 945040 w 945040"/>
              <a:gd name="connsiteY0" fmla="*/ 0 h 1048545"/>
              <a:gd name="connsiteX1" fmla="*/ 738313 w 945040"/>
              <a:gd name="connsiteY1" fmla="*/ 502120 h 1048545"/>
              <a:gd name="connsiteX2" fmla="*/ 398689 w 945040"/>
              <a:gd name="connsiteY2" fmla="*/ 856557 h 1048545"/>
              <a:gd name="connsiteX3" fmla="*/ 0 w 945040"/>
              <a:gd name="connsiteY3" fmla="*/ 1048545 h 1048545"/>
              <a:gd name="connsiteX4" fmla="*/ 0 w 945040"/>
              <a:gd name="connsiteY4" fmla="*/ 1048545 h 1048545"/>
              <a:gd name="connsiteX0" fmla="*/ 945040 w 945040"/>
              <a:gd name="connsiteY0" fmla="*/ 0 h 1077797"/>
              <a:gd name="connsiteX1" fmla="*/ 738313 w 945040"/>
              <a:gd name="connsiteY1" fmla="*/ 502120 h 1077797"/>
              <a:gd name="connsiteX2" fmla="*/ 398689 w 945040"/>
              <a:gd name="connsiteY2" fmla="*/ 1033731 h 1077797"/>
              <a:gd name="connsiteX3" fmla="*/ 0 w 945040"/>
              <a:gd name="connsiteY3" fmla="*/ 1048545 h 1077797"/>
              <a:gd name="connsiteX4" fmla="*/ 0 w 945040"/>
              <a:gd name="connsiteY4" fmla="*/ 1048545 h 1077797"/>
              <a:gd name="connsiteX0" fmla="*/ 945040 w 945040"/>
              <a:gd name="connsiteY0" fmla="*/ 0 h 1067416"/>
              <a:gd name="connsiteX1" fmla="*/ 759217 w 945040"/>
              <a:gd name="connsiteY1" fmla="*/ 643859 h 1067416"/>
              <a:gd name="connsiteX2" fmla="*/ 398689 w 945040"/>
              <a:gd name="connsiteY2" fmla="*/ 1033731 h 1067416"/>
              <a:gd name="connsiteX3" fmla="*/ 0 w 945040"/>
              <a:gd name="connsiteY3" fmla="*/ 1048545 h 1067416"/>
              <a:gd name="connsiteX4" fmla="*/ 0 w 945040"/>
              <a:gd name="connsiteY4" fmla="*/ 1048545 h 106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40" h="1067416">
                <a:moveTo>
                  <a:pt x="945040" y="0"/>
                </a:moveTo>
                <a:cubicBezTo>
                  <a:pt x="887205" y="179680"/>
                  <a:pt x="850276" y="471571"/>
                  <a:pt x="759217" y="643859"/>
                </a:cubicBezTo>
                <a:cubicBezTo>
                  <a:pt x="668159" y="816148"/>
                  <a:pt x="525225" y="966283"/>
                  <a:pt x="398689" y="1033731"/>
                </a:cubicBezTo>
                <a:cubicBezTo>
                  <a:pt x="272153" y="1101179"/>
                  <a:pt x="66448" y="1046076"/>
                  <a:pt x="0" y="1048545"/>
                </a:cubicBezTo>
                <a:lnTo>
                  <a:pt x="0" y="1048545"/>
                </a:lnTo>
              </a:path>
            </a:pathLst>
          </a:custGeom>
          <a:ln w="31750">
            <a:solidFill>
              <a:schemeClr val="bg1">
                <a:lumMod val="75000"/>
              </a:schemeClr>
            </a:solidFill>
            <a:prstDash val="lgDash"/>
            <a:headEnd type="arrow" w="lg" len="med"/>
            <a:tail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7964237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38" r="8893"/>
          <a:stretch/>
        </p:blipFill>
        <p:spPr>
          <a:xfrm>
            <a:off x="0" y="-24063"/>
            <a:ext cx="9144000" cy="6894095"/>
          </a:xfrm>
          <a:prstGeom prst="rect">
            <a:avLst/>
          </a:prstGeom>
        </p:spPr>
      </p:pic>
      <p:sp>
        <p:nvSpPr>
          <p:cNvPr id="7" name="Title 2"/>
          <p:cNvSpPr txBox="1">
            <a:spLocks/>
          </p:cNvSpPr>
          <p:nvPr/>
        </p:nvSpPr>
        <p:spPr>
          <a:xfrm>
            <a:off x="0" y="2286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marL="344488">
              <a:spcBef>
                <a:spcPct val="0"/>
              </a:spcBef>
              <a:buNone/>
              <a:defRPr sz="5400" b="1">
                <a:latin typeface="+mj-lt"/>
                <a:ea typeface="+mj-ea"/>
                <a:cs typeface="+mj-cs"/>
              </a:defRPr>
            </a:lvl1pPr>
          </a:lstStyle>
          <a:p>
            <a:r>
              <a:rPr lang="en-US" dirty="0"/>
              <a:t>3</a:t>
            </a:r>
            <a:r>
              <a:rPr lang="en-US" dirty="0" smtClean="0"/>
              <a:t>. Plan for sustainability</a:t>
            </a:r>
            <a:endParaRPr lang="en-US" dirty="0"/>
          </a:p>
        </p:txBody>
      </p:sp>
    </p:spTree>
    <p:extLst>
      <p:ext uri="{BB962C8B-B14F-4D97-AF65-F5344CB8AC3E}">
        <p14:creationId xmlns:p14="http://schemas.microsoft.com/office/powerpoint/2010/main" val="297603905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87"/>
            <a:ext cx="9144000" cy="6858000"/>
          </a:xfrm>
          <a:prstGeom prst="rect">
            <a:avLst/>
          </a:prstGeom>
        </p:spPr>
      </p:pic>
      <p:sp>
        <p:nvSpPr>
          <p:cNvPr id="3" name="Title 2"/>
          <p:cNvSpPr txBox="1">
            <a:spLocks/>
          </p:cNvSpPr>
          <p:nvPr/>
        </p:nvSpPr>
        <p:spPr>
          <a:xfrm>
            <a:off x="0" y="5257800"/>
            <a:ext cx="9144000" cy="1143000"/>
          </a:xfrm>
          <a:prstGeom prst="rect">
            <a:avLst/>
          </a:prstGeom>
          <a:solidFill>
            <a:srgbClr val="FFFFFF">
              <a:alpha val="50196"/>
            </a:srgbClr>
          </a:solidFill>
        </p:spPr>
        <p:txBody>
          <a:bodyPr vert="horz" lIns="91440" tIns="45720" rIns="91440" bIns="45720" rtlCol="0" anchor="ctr">
            <a:normAutofit fontScale="92500" lnSpcReduction="20000"/>
          </a:bodyPr>
          <a:lstStyle>
            <a:lvl1pPr>
              <a:spcBef>
                <a:spcPct val="0"/>
              </a:spcBef>
              <a:buNone/>
              <a:defRPr sz="5400" b="1">
                <a:latin typeface="+mj-lt"/>
                <a:ea typeface="+mj-ea"/>
                <a:cs typeface="+mj-cs"/>
              </a:defRPr>
            </a:lvl1pPr>
          </a:lstStyle>
          <a:p>
            <a:pPr algn="ctr"/>
            <a:r>
              <a:rPr lang="en-US" sz="4400" dirty="0" smtClean="0"/>
              <a:t>What do you see from your </a:t>
            </a:r>
          </a:p>
          <a:p>
            <a:pPr algn="ctr"/>
            <a:r>
              <a:rPr lang="en-US" sz="4400" dirty="0" smtClean="0"/>
              <a:t>evaluation submarine?</a:t>
            </a:r>
            <a:endParaRPr lang="en-US" sz="4400" dirty="0"/>
          </a:p>
        </p:txBody>
      </p:sp>
    </p:spTree>
    <p:extLst>
      <p:ext uri="{BB962C8B-B14F-4D97-AF65-F5344CB8AC3E}">
        <p14:creationId xmlns:p14="http://schemas.microsoft.com/office/powerpoint/2010/main" val="98215164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0786"/>
          <a:stretch/>
        </p:blipFill>
        <p:spPr>
          <a:xfrm>
            <a:off x="4313" y="0"/>
            <a:ext cx="9139688" cy="6858000"/>
          </a:xfrm>
          <a:prstGeom prst="rect">
            <a:avLst/>
          </a:prstGeom>
        </p:spPr>
      </p:pic>
      <p:sp>
        <p:nvSpPr>
          <p:cNvPr id="3" name="Title 2"/>
          <p:cNvSpPr txBox="1">
            <a:spLocks/>
          </p:cNvSpPr>
          <p:nvPr/>
        </p:nvSpPr>
        <p:spPr>
          <a:xfrm>
            <a:off x="1916" y="381000"/>
            <a:ext cx="9144000" cy="1143000"/>
          </a:xfrm>
          <a:prstGeom prst="rect">
            <a:avLst/>
          </a:prstGeom>
          <a:solidFill>
            <a:srgbClr val="FFFFFF">
              <a:alpha val="50196"/>
            </a:srgbClr>
          </a:solidFill>
        </p:spPr>
        <p:txBody>
          <a:bodyPr vert="horz" lIns="91440" tIns="45720" rIns="91440" bIns="45720" rtlCol="0" anchor="ctr">
            <a:normAutofit/>
          </a:bodyPr>
          <a:lstStyle>
            <a:defPPr>
              <a:defRPr lang="en-US"/>
            </a:defPPr>
            <a:lvl1pPr marL="344488">
              <a:spcBef>
                <a:spcPct val="0"/>
              </a:spcBef>
              <a:buNone/>
              <a:defRPr sz="5400" b="1">
                <a:latin typeface="+mj-lt"/>
                <a:ea typeface="+mj-ea"/>
                <a:cs typeface="+mj-cs"/>
              </a:defRPr>
            </a:lvl1pPr>
          </a:lstStyle>
          <a:p>
            <a:pPr algn="ctr"/>
            <a:r>
              <a:rPr lang="en-US" dirty="0"/>
              <a:t>How </a:t>
            </a:r>
            <a:r>
              <a:rPr lang="en-US" dirty="0" smtClean="0"/>
              <a:t>could you reframe?</a:t>
            </a:r>
            <a:endParaRPr lang="en-US" dirty="0"/>
          </a:p>
        </p:txBody>
      </p:sp>
      <p:sp>
        <p:nvSpPr>
          <p:cNvPr id="4" name="TextBox 3"/>
          <p:cNvSpPr txBox="1"/>
          <p:nvPr/>
        </p:nvSpPr>
        <p:spPr>
          <a:xfrm>
            <a:off x="609600" y="3581400"/>
            <a:ext cx="5334000" cy="369332"/>
          </a:xfrm>
          <a:prstGeom prst="rect">
            <a:avLst/>
          </a:prstGeom>
          <a:noFill/>
        </p:spPr>
        <p:txBody>
          <a:bodyPr wrap="square" rtlCol="0">
            <a:spAutoFit/>
          </a:bodyPr>
          <a:lstStyle/>
          <a:p>
            <a:endParaRPr lang="en-US" dirty="0"/>
          </a:p>
        </p:txBody>
      </p:sp>
      <p:sp>
        <p:nvSpPr>
          <p:cNvPr id="5" name="TextBox 4"/>
          <p:cNvSpPr txBox="1"/>
          <p:nvPr/>
        </p:nvSpPr>
        <p:spPr>
          <a:xfrm>
            <a:off x="533400" y="5791200"/>
            <a:ext cx="7848600" cy="369332"/>
          </a:xfrm>
          <a:prstGeom prst="rect">
            <a:avLst/>
          </a:prstGeom>
          <a:solidFill>
            <a:srgbClr val="FFFFFF">
              <a:alpha val="50196"/>
            </a:srgbClr>
          </a:solidFill>
        </p:spPr>
        <p:txBody>
          <a:bodyPr wrap="square" rtlCol="0">
            <a:spAutoFit/>
          </a:bodyPr>
          <a:lstStyle/>
          <a:p>
            <a:r>
              <a:rPr lang="en-US" dirty="0"/>
              <a:t>http://www.insites.org/evaluations-and-resources/systems-thinking-in-evaluation</a:t>
            </a:r>
          </a:p>
        </p:txBody>
      </p:sp>
    </p:spTree>
    <p:extLst>
      <p:ext uri="{BB962C8B-B14F-4D97-AF65-F5344CB8AC3E}">
        <p14:creationId xmlns:p14="http://schemas.microsoft.com/office/powerpoint/2010/main" val="339103313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612" r="1666"/>
          <a:stretch/>
        </p:blipFill>
        <p:spPr>
          <a:xfrm>
            <a:off x="1" y="0"/>
            <a:ext cx="9144000" cy="6858000"/>
          </a:xfrm>
          <a:prstGeom prst="rect">
            <a:avLst/>
          </a:prstGeom>
        </p:spPr>
      </p:pic>
      <p:sp>
        <p:nvSpPr>
          <p:cNvPr id="7" name="Content Placeholder 6"/>
          <p:cNvSpPr>
            <a:spLocks noGrp="1"/>
          </p:cNvSpPr>
          <p:nvPr>
            <p:ph idx="1"/>
          </p:nvPr>
        </p:nvSpPr>
        <p:spPr>
          <a:xfrm>
            <a:off x="375260" y="1597980"/>
            <a:ext cx="8433298" cy="4955219"/>
          </a:xfrm>
        </p:spPr>
        <p:txBody>
          <a:bodyPr numCol="2" spcCol="182880">
            <a:noAutofit/>
          </a:bodyPr>
          <a:lstStyle/>
          <a:p>
            <a:pPr marL="0" indent="0">
              <a:buNone/>
            </a:pPr>
            <a:r>
              <a:rPr lang="en-US" sz="1200" dirty="0" smtClean="0">
                <a:solidFill>
                  <a:schemeClr val="bg1"/>
                </a:solidFill>
              </a:rPr>
              <a:t>Piper 60 (antique sub)</a:t>
            </a:r>
          </a:p>
          <a:p>
            <a:pPr marL="0" indent="0">
              <a:buNone/>
            </a:pPr>
            <a:r>
              <a:rPr lang="en-US" sz="1200" dirty="0" smtClean="0">
                <a:solidFill>
                  <a:schemeClr val="bg1"/>
                </a:solidFill>
              </a:rPr>
              <a:t>David Mark (sub through porthole, basking shark, photographer)</a:t>
            </a:r>
          </a:p>
          <a:p>
            <a:pPr marL="0" indent="0">
              <a:buNone/>
            </a:pPr>
            <a:r>
              <a:rPr lang="en-US" sz="1200" dirty="0" smtClean="0">
                <a:solidFill>
                  <a:schemeClr val="bg1"/>
                </a:solidFill>
              </a:rPr>
              <a:t>Stevens Institute for Technology (</a:t>
            </a:r>
            <a:r>
              <a:rPr lang="en-US" sz="1200" i="1" dirty="0" err="1" smtClean="0">
                <a:solidFill>
                  <a:schemeClr val="bg1"/>
                </a:solidFill>
              </a:rPr>
              <a:t>WaterBotics</a:t>
            </a:r>
            <a:r>
              <a:rPr lang="en-US" sz="1200" dirty="0" smtClean="0">
                <a:solidFill>
                  <a:schemeClr val="bg1"/>
                </a:solidFill>
              </a:rPr>
              <a:t>)</a:t>
            </a:r>
          </a:p>
          <a:p>
            <a:pPr marL="0" indent="0">
              <a:buNone/>
            </a:pPr>
            <a:r>
              <a:rPr lang="en-US" sz="1200" dirty="0" err="1">
                <a:solidFill>
                  <a:schemeClr val="bg1"/>
                </a:solidFill>
              </a:rPr>
              <a:t>Marcin</a:t>
            </a:r>
            <a:r>
              <a:rPr lang="en-US" sz="1200" dirty="0">
                <a:solidFill>
                  <a:schemeClr val="bg1"/>
                </a:solidFill>
              </a:rPr>
              <a:t> </a:t>
            </a:r>
            <a:r>
              <a:rPr lang="en-US" sz="1200" dirty="0" err="1" smtClean="0">
                <a:solidFill>
                  <a:schemeClr val="bg1"/>
                </a:solidFill>
              </a:rPr>
              <a:t>Wichary</a:t>
            </a:r>
            <a:r>
              <a:rPr lang="en-US" sz="1200" dirty="0" smtClean="0">
                <a:solidFill>
                  <a:schemeClr val="bg1"/>
                </a:solidFill>
              </a:rPr>
              <a:t> (sub blueprint)</a:t>
            </a:r>
          </a:p>
          <a:p>
            <a:pPr marL="0" indent="0">
              <a:buNone/>
            </a:pPr>
            <a:r>
              <a:rPr lang="en-US" sz="1200" dirty="0">
                <a:solidFill>
                  <a:schemeClr val="bg1"/>
                </a:solidFill>
              </a:rPr>
              <a:t>NASA Goddard Photo and </a:t>
            </a:r>
            <a:r>
              <a:rPr lang="en-US" sz="1200" dirty="0" smtClean="0">
                <a:solidFill>
                  <a:schemeClr val="bg1"/>
                </a:solidFill>
              </a:rPr>
              <a:t>Video (Gulf Stream world view)</a:t>
            </a:r>
          </a:p>
          <a:p>
            <a:pPr marL="0" indent="0">
              <a:buNone/>
            </a:pPr>
            <a:r>
              <a:rPr lang="en-US" sz="1200" dirty="0">
                <a:solidFill>
                  <a:schemeClr val="bg1"/>
                </a:solidFill>
              </a:rPr>
              <a:t>Alberto </a:t>
            </a:r>
            <a:r>
              <a:rPr lang="en-US" sz="1200" dirty="0" err="1" smtClean="0">
                <a:solidFill>
                  <a:schemeClr val="bg1"/>
                </a:solidFill>
              </a:rPr>
              <a:t>Perdomo</a:t>
            </a:r>
            <a:r>
              <a:rPr lang="en-US" sz="1200" dirty="0" smtClean="0">
                <a:solidFill>
                  <a:schemeClr val="bg1"/>
                </a:solidFill>
              </a:rPr>
              <a:t> (yellow sub)</a:t>
            </a:r>
          </a:p>
          <a:p>
            <a:pPr marL="0" indent="0">
              <a:buNone/>
            </a:pPr>
            <a:r>
              <a:rPr lang="en-US" sz="1200" dirty="0">
                <a:solidFill>
                  <a:schemeClr val="bg1"/>
                </a:solidFill>
              </a:rPr>
              <a:t>Steve </a:t>
            </a:r>
            <a:r>
              <a:rPr lang="en-US" sz="1200" dirty="0" err="1">
                <a:solidFill>
                  <a:schemeClr val="bg1"/>
                </a:solidFill>
              </a:rPr>
              <a:t>Jurvetson</a:t>
            </a:r>
            <a:r>
              <a:rPr lang="en-US" sz="1200" dirty="0">
                <a:solidFill>
                  <a:schemeClr val="bg1"/>
                </a:solidFill>
              </a:rPr>
              <a:t> (blue sub descending)</a:t>
            </a:r>
          </a:p>
          <a:p>
            <a:pPr marL="0" indent="0">
              <a:buNone/>
            </a:pPr>
            <a:r>
              <a:rPr lang="en-US" sz="1200" dirty="0">
                <a:solidFill>
                  <a:schemeClr val="bg1"/>
                </a:solidFill>
              </a:rPr>
              <a:t>Find (underwater scene)</a:t>
            </a:r>
          </a:p>
          <a:p>
            <a:pPr marL="0" indent="0">
              <a:buNone/>
            </a:pPr>
            <a:r>
              <a:rPr lang="en-US" sz="1200" dirty="0">
                <a:solidFill>
                  <a:schemeClr val="bg1"/>
                </a:solidFill>
              </a:rPr>
              <a:t>NOAA </a:t>
            </a:r>
            <a:r>
              <a:rPr lang="en-US" sz="1200" dirty="0" smtClean="0">
                <a:solidFill>
                  <a:schemeClr val="bg1"/>
                </a:solidFill>
              </a:rPr>
              <a:t>(ROV collecting samples)</a:t>
            </a:r>
          </a:p>
          <a:p>
            <a:pPr marL="0" indent="0">
              <a:buNone/>
            </a:pPr>
            <a:r>
              <a:rPr lang="en-US" sz="1200" dirty="0" err="1">
                <a:solidFill>
                  <a:schemeClr val="bg1"/>
                </a:solidFill>
              </a:rPr>
              <a:t>Nataraj</a:t>
            </a:r>
            <a:r>
              <a:rPr lang="en-US" sz="1200" dirty="0">
                <a:solidFill>
                  <a:schemeClr val="bg1"/>
                </a:solidFill>
              </a:rPr>
              <a:t> </a:t>
            </a:r>
            <a:r>
              <a:rPr lang="en-US" sz="1200" dirty="0" smtClean="0">
                <a:solidFill>
                  <a:schemeClr val="bg1"/>
                </a:solidFill>
              </a:rPr>
              <a:t>Metz (sub instrument panel)</a:t>
            </a:r>
          </a:p>
          <a:p>
            <a:pPr marL="0" indent="0">
              <a:buNone/>
            </a:pPr>
            <a:r>
              <a:rPr lang="en-US" sz="1200" dirty="0" smtClean="0">
                <a:solidFill>
                  <a:schemeClr val="bg1"/>
                </a:solidFill>
              </a:rPr>
              <a:t>Pere (iceberg) and  </a:t>
            </a:r>
            <a:r>
              <a:rPr lang="en-US" sz="1200" dirty="0" err="1" smtClean="0">
                <a:solidFill>
                  <a:schemeClr val="bg1"/>
                </a:solidFill>
              </a:rPr>
              <a:t>Rubis</a:t>
            </a:r>
            <a:r>
              <a:rPr lang="en-US" sz="1200" dirty="0" smtClean="0">
                <a:solidFill>
                  <a:schemeClr val="bg1"/>
                </a:solidFill>
              </a:rPr>
              <a:t>  (submarine next to iceberg)</a:t>
            </a:r>
          </a:p>
          <a:p>
            <a:pPr marL="0" indent="0">
              <a:buNone/>
            </a:pPr>
            <a:r>
              <a:rPr lang="en-US" sz="1200" dirty="0" smtClean="0">
                <a:solidFill>
                  <a:schemeClr val="bg1"/>
                </a:solidFill>
              </a:rPr>
              <a:t>Public Domain Pictures (bench, underwater sand background)</a:t>
            </a:r>
          </a:p>
          <a:p>
            <a:pPr marL="0" indent="0">
              <a:buNone/>
            </a:pPr>
            <a:r>
              <a:rPr lang="en-US" sz="1200" dirty="0" err="1" smtClean="0">
                <a:solidFill>
                  <a:schemeClr val="bg1"/>
                </a:solidFill>
              </a:rPr>
              <a:t>Moondigger</a:t>
            </a:r>
            <a:r>
              <a:rPr lang="en-US" sz="1200" dirty="0" smtClean="0">
                <a:solidFill>
                  <a:schemeClr val="bg1"/>
                </a:solidFill>
              </a:rPr>
              <a:t> (flounder)</a:t>
            </a:r>
          </a:p>
          <a:p>
            <a:pPr marL="0" indent="0">
              <a:buNone/>
            </a:pPr>
            <a:r>
              <a:rPr lang="en-US" sz="1200" dirty="0">
                <a:solidFill>
                  <a:schemeClr val="bg1"/>
                </a:solidFill>
              </a:rPr>
              <a:t>Merrimack </a:t>
            </a:r>
            <a:r>
              <a:rPr lang="en-US" sz="1200" dirty="0" smtClean="0">
                <a:solidFill>
                  <a:schemeClr val="bg1"/>
                </a:solidFill>
              </a:rPr>
              <a:t>College </a:t>
            </a:r>
            <a:r>
              <a:rPr lang="en-US" sz="1200" dirty="0">
                <a:solidFill>
                  <a:schemeClr val="bg1"/>
                </a:solidFill>
              </a:rPr>
              <a:t>(teacher and students) </a:t>
            </a:r>
            <a:endParaRPr lang="en-US" sz="1200" dirty="0" smtClean="0">
              <a:solidFill>
                <a:schemeClr val="bg1"/>
              </a:solidFill>
            </a:endParaRPr>
          </a:p>
          <a:p>
            <a:pPr marL="0" indent="0">
              <a:buNone/>
            </a:pPr>
            <a:r>
              <a:rPr lang="en-US" sz="1200" dirty="0" smtClean="0">
                <a:solidFill>
                  <a:schemeClr val="bg1"/>
                </a:solidFill>
              </a:rPr>
              <a:t>Woodley Wonderworks (afterschool trip)</a:t>
            </a:r>
          </a:p>
          <a:p>
            <a:pPr marL="0" indent="0">
              <a:buNone/>
            </a:pPr>
            <a:r>
              <a:rPr lang="en-US" sz="1200" dirty="0" err="1" smtClean="0">
                <a:solidFill>
                  <a:schemeClr val="bg1"/>
                </a:solidFill>
              </a:rPr>
              <a:t>Saspotato</a:t>
            </a:r>
            <a:r>
              <a:rPr lang="en-US" sz="1200" dirty="0" smtClean="0">
                <a:solidFill>
                  <a:schemeClr val="bg1"/>
                </a:solidFill>
              </a:rPr>
              <a:t>, BBM Explorer, Ryan Wick (</a:t>
            </a:r>
            <a:r>
              <a:rPr lang="en-US" sz="1200" dirty="0" err="1" smtClean="0">
                <a:solidFill>
                  <a:schemeClr val="bg1"/>
                </a:solidFill>
              </a:rPr>
              <a:t>octupi</a:t>
            </a:r>
            <a:r>
              <a:rPr lang="en-US" sz="1200" dirty="0" smtClean="0">
                <a:solidFill>
                  <a:schemeClr val="bg1"/>
                </a:solidFill>
              </a:rPr>
              <a:t>)</a:t>
            </a:r>
          </a:p>
          <a:p>
            <a:pPr marL="0" indent="0">
              <a:buNone/>
            </a:pPr>
            <a:r>
              <a:rPr lang="en-US" sz="1200" dirty="0" err="1" smtClean="0">
                <a:solidFill>
                  <a:schemeClr val="bg1"/>
                </a:solidFill>
              </a:rPr>
              <a:t>Hyku</a:t>
            </a:r>
            <a:r>
              <a:rPr lang="en-US" sz="1200" dirty="0">
                <a:solidFill>
                  <a:schemeClr val="bg1"/>
                </a:solidFill>
              </a:rPr>
              <a:t> </a:t>
            </a:r>
            <a:r>
              <a:rPr lang="en-US" sz="1200" dirty="0" smtClean="0">
                <a:solidFill>
                  <a:schemeClr val="bg1"/>
                </a:solidFill>
              </a:rPr>
              <a:t>(LEGO factory)</a:t>
            </a:r>
          </a:p>
          <a:p>
            <a:pPr marL="0" indent="0">
              <a:buNone/>
            </a:pPr>
            <a:r>
              <a:rPr lang="en-US" sz="1200" dirty="0" smtClean="0">
                <a:solidFill>
                  <a:schemeClr val="bg1"/>
                </a:solidFill>
              </a:rPr>
              <a:t>Steve Hanna (periscope)</a:t>
            </a:r>
          </a:p>
          <a:p>
            <a:pPr marL="0" indent="0">
              <a:buNone/>
            </a:pPr>
            <a:r>
              <a:rPr lang="en-US" sz="1200" dirty="0">
                <a:solidFill>
                  <a:schemeClr val="bg1"/>
                </a:solidFill>
              </a:rPr>
              <a:t>Rachel </a:t>
            </a:r>
            <a:r>
              <a:rPr lang="en-US" sz="1200" dirty="0" smtClean="0">
                <a:solidFill>
                  <a:schemeClr val="bg1"/>
                </a:solidFill>
              </a:rPr>
              <a:t>Hathaway (sand dollars)</a:t>
            </a:r>
          </a:p>
          <a:p>
            <a:pPr marL="0" indent="0">
              <a:buNone/>
            </a:pPr>
            <a:r>
              <a:rPr lang="en-US" sz="1200" dirty="0" err="1">
                <a:solidFill>
                  <a:schemeClr val="bg1"/>
                </a:solidFill>
              </a:rPr>
              <a:t>Mykl</a:t>
            </a:r>
            <a:r>
              <a:rPr lang="en-US" sz="1200" dirty="0">
                <a:solidFill>
                  <a:schemeClr val="bg1"/>
                </a:solidFill>
              </a:rPr>
              <a:t> </a:t>
            </a:r>
            <a:r>
              <a:rPr lang="en-US" sz="1200" dirty="0" err="1" smtClean="0">
                <a:solidFill>
                  <a:schemeClr val="bg1"/>
                </a:solidFill>
              </a:rPr>
              <a:t>Roventine</a:t>
            </a:r>
            <a:r>
              <a:rPr lang="en-US" sz="1200" dirty="0" smtClean="0">
                <a:solidFill>
                  <a:schemeClr val="bg1"/>
                </a:solidFill>
              </a:rPr>
              <a:t> (Seattle Public Market)</a:t>
            </a:r>
            <a:endParaRPr lang="en-US" sz="1200" dirty="0">
              <a:solidFill>
                <a:schemeClr val="bg1"/>
              </a:solidFill>
            </a:endParaRPr>
          </a:p>
          <a:p>
            <a:pPr marL="0" indent="0">
              <a:buNone/>
            </a:pPr>
            <a:r>
              <a:rPr lang="en-US" sz="1200" dirty="0">
                <a:solidFill>
                  <a:schemeClr val="bg1"/>
                </a:solidFill>
              </a:rPr>
              <a:t>Markus De </a:t>
            </a:r>
            <a:r>
              <a:rPr lang="en-US" sz="1200" dirty="0" smtClean="0">
                <a:solidFill>
                  <a:schemeClr val="bg1"/>
                </a:solidFill>
              </a:rPr>
              <a:t>Nitto (sun glass)</a:t>
            </a:r>
          </a:p>
          <a:p>
            <a:pPr marL="0" indent="0">
              <a:buNone/>
            </a:pPr>
            <a:r>
              <a:rPr lang="en-US" sz="1200" dirty="0" smtClean="0">
                <a:solidFill>
                  <a:schemeClr val="bg1"/>
                </a:solidFill>
              </a:rPr>
              <a:t>Paul </a:t>
            </a:r>
            <a:r>
              <a:rPr lang="en-US" sz="1200" dirty="0" err="1" smtClean="0">
                <a:solidFill>
                  <a:schemeClr val="bg1"/>
                </a:solidFill>
              </a:rPr>
              <a:t>Kam</a:t>
            </a:r>
            <a:r>
              <a:rPr lang="en-US" sz="1200" dirty="0" smtClean="0">
                <a:solidFill>
                  <a:schemeClr val="bg1"/>
                </a:solidFill>
              </a:rPr>
              <a:t> (rearview mirror)</a:t>
            </a:r>
          </a:p>
          <a:p>
            <a:pPr marL="0" indent="0">
              <a:buNone/>
            </a:pPr>
            <a:r>
              <a:rPr lang="en-US" sz="1200" dirty="0">
                <a:solidFill>
                  <a:schemeClr val="bg1"/>
                </a:solidFill>
              </a:rPr>
              <a:t>Alan Wolf (sea </a:t>
            </a:r>
            <a:r>
              <a:rPr lang="en-US" sz="1200" dirty="0" smtClean="0">
                <a:solidFill>
                  <a:schemeClr val="bg1"/>
                </a:solidFill>
              </a:rPr>
              <a:t>otter)</a:t>
            </a:r>
          </a:p>
          <a:p>
            <a:pPr marL="0" indent="0">
              <a:buNone/>
            </a:pPr>
            <a:r>
              <a:rPr lang="en-US" sz="1200" dirty="0" smtClean="0">
                <a:solidFill>
                  <a:schemeClr val="bg1"/>
                </a:solidFill>
              </a:rPr>
              <a:t>Sigmund </a:t>
            </a:r>
            <a:r>
              <a:rPr lang="en-US" sz="1200" dirty="0">
                <a:solidFill>
                  <a:schemeClr val="bg1"/>
                </a:solidFill>
              </a:rPr>
              <a:t>(leopard shark)</a:t>
            </a:r>
          </a:p>
          <a:p>
            <a:pPr marL="0" indent="0">
              <a:buNone/>
            </a:pPr>
            <a:r>
              <a:rPr lang="en-US" sz="1200" dirty="0" err="1" smtClean="0">
                <a:solidFill>
                  <a:schemeClr val="bg1"/>
                </a:solidFill>
              </a:rPr>
              <a:t>Kraftwerck</a:t>
            </a:r>
            <a:r>
              <a:rPr lang="en-US" sz="1200" dirty="0" smtClean="0">
                <a:solidFill>
                  <a:schemeClr val="bg1"/>
                </a:solidFill>
              </a:rPr>
              <a:t> (bottle)</a:t>
            </a:r>
          </a:p>
          <a:p>
            <a:pPr marL="0" indent="0">
              <a:buNone/>
            </a:pPr>
            <a:r>
              <a:rPr lang="en-US" sz="1200" dirty="0" smtClean="0">
                <a:solidFill>
                  <a:schemeClr val="bg1"/>
                </a:solidFill>
              </a:rPr>
              <a:t>JRL5 (seal)</a:t>
            </a:r>
          </a:p>
          <a:p>
            <a:pPr marL="0" indent="0">
              <a:buNone/>
            </a:pPr>
            <a:r>
              <a:rPr lang="en-US" sz="1200" dirty="0">
                <a:solidFill>
                  <a:schemeClr val="bg1"/>
                </a:solidFill>
              </a:rPr>
              <a:t>Boogies with Fish, </a:t>
            </a:r>
            <a:r>
              <a:rPr lang="en-US" sz="1200" dirty="0" err="1" smtClean="0">
                <a:solidFill>
                  <a:schemeClr val="bg1"/>
                </a:solidFill>
              </a:rPr>
              <a:t>Dachlan</a:t>
            </a:r>
            <a:r>
              <a:rPr lang="en-US" sz="1200" dirty="0">
                <a:solidFill>
                  <a:schemeClr val="bg1"/>
                </a:solidFill>
              </a:rPr>
              <a:t>, </a:t>
            </a:r>
            <a:r>
              <a:rPr lang="en-US" sz="1200" dirty="0" err="1" smtClean="0">
                <a:solidFill>
                  <a:schemeClr val="bg1"/>
                </a:solidFill>
              </a:rPr>
              <a:t>Hectonichus</a:t>
            </a:r>
            <a:r>
              <a:rPr lang="en-US" sz="1200" dirty="0">
                <a:solidFill>
                  <a:schemeClr val="bg1"/>
                </a:solidFill>
              </a:rPr>
              <a:t>, </a:t>
            </a:r>
            <a:r>
              <a:rPr lang="en-US" sz="1200" dirty="0" smtClean="0">
                <a:solidFill>
                  <a:schemeClr val="bg1"/>
                </a:solidFill>
              </a:rPr>
              <a:t>and </a:t>
            </a:r>
            <a:r>
              <a:rPr lang="en-US" sz="1200" dirty="0" err="1" smtClean="0">
                <a:solidFill>
                  <a:schemeClr val="bg1"/>
                </a:solidFill>
              </a:rPr>
              <a:t>Nemo’s</a:t>
            </a:r>
            <a:r>
              <a:rPr lang="en-US" sz="1200" dirty="0" smtClean="0">
                <a:solidFill>
                  <a:schemeClr val="bg1"/>
                </a:solidFill>
              </a:rPr>
              <a:t> </a:t>
            </a:r>
            <a:r>
              <a:rPr lang="en-US" sz="1200" dirty="0">
                <a:solidFill>
                  <a:schemeClr val="bg1"/>
                </a:solidFill>
              </a:rPr>
              <a:t>Great </a:t>
            </a:r>
            <a:r>
              <a:rPr lang="en-US" sz="1200" dirty="0" smtClean="0">
                <a:solidFill>
                  <a:schemeClr val="bg1"/>
                </a:solidFill>
              </a:rPr>
              <a:t>Uncle (</a:t>
            </a:r>
            <a:r>
              <a:rPr lang="en-US" sz="1200" dirty="0">
                <a:solidFill>
                  <a:schemeClr val="bg1"/>
                </a:solidFill>
              </a:rPr>
              <a:t>flounder</a:t>
            </a:r>
            <a:r>
              <a:rPr lang="en-US" sz="1200" dirty="0" smtClean="0">
                <a:solidFill>
                  <a:schemeClr val="bg1"/>
                </a:solidFill>
              </a:rPr>
              <a:t>)</a:t>
            </a:r>
          </a:p>
          <a:p>
            <a:pPr marL="0" indent="0">
              <a:buNone/>
            </a:pPr>
            <a:r>
              <a:rPr lang="en-US" sz="1200" dirty="0" smtClean="0">
                <a:solidFill>
                  <a:schemeClr val="bg1"/>
                </a:solidFill>
              </a:rPr>
              <a:t>David Cook (seal)</a:t>
            </a:r>
          </a:p>
          <a:p>
            <a:pPr marL="0" indent="0">
              <a:buNone/>
            </a:pPr>
            <a:r>
              <a:rPr lang="en-US" sz="1200" dirty="0">
                <a:solidFill>
                  <a:schemeClr val="bg1"/>
                </a:solidFill>
              </a:rPr>
              <a:t>Jessica </a:t>
            </a:r>
            <a:r>
              <a:rPr lang="en-US" sz="1200" dirty="0" smtClean="0">
                <a:solidFill>
                  <a:schemeClr val="bg1"/>
                </a:solidFill>
              </a:rPr>
              <a:t>Lucia (sand dollar)</a:t>
            </a:r>
          </a:p>
          <a:p>
            <a:pPr marL="0" indent="0">
              <a:buNone/>
            </a:pPr>
            <a:r>
              <a:rPr lang="en-US" sz="1200" dirty="0" err="1" smtClean="0">
                <a:solidFill>
                  <a:schemeClr val="bg1"/>
                </a:solidFill>
              </a:rPr>
              <a:t>Bittlelit</a:t>
            </a:r>
            <a:r>
              <a:rPr lang="en-US" sz="1200" dirty="0" smtClean="0">
                <a:solidFill>
                  <a:schemeClr val="bg1"/>
                </a:solidFill>
              </a:rPr>
              <a:t> (inside yellow sub)</a:t>
            </a:r>
          </a:p>
          <a:p>
            <a:pPr marL="0" indent="0">
              <a:buNone/>
            </a:pPr>
            <a:r>
              <a:rPr lang="en-US" sz="1200" dirty="0" err="1" smtClean="0">
                <a:solidFill>
                  <a:schemeClr val="bg1"/>
                </a:solidFill>
              </a:rPr>
              <a:t>Cactusbeetroot</a:t>
            </a:r>
            <a:r>
              <a:rPr lang="en-US" sz="1200" dirty="0" smtClean="0">
                <a:solidFill>
                  <a:schemeClr val="bg1"/>
                </a:solidFill>
              </a:rPr>
              <a:t> (woman with hands on face)</a:t>
            </a:r>
          </a:p>
          <a:p>
            <a:pPr marL="0" indent="0">
              <a:buNone/>
            </a:pPr>
            <a:r>
              <a:rPr lang="en-US" sz="1200" dirty="0">
                <a:solidFill>
                  <a:schemeClr val="bg1"/>
                </a:solidFill>
              </a:rPr>
              <a:t>Florian </a:t>
            </a:r>
            <a:r>
              <a:rPr lang="en-US" sz="1200" dirty="0" smtClean="0">
                <a:solidFill>
                  <a:schemeClr val="bg1"/>
                </a:solidFill>
              </a:rPr>
              <a:t>Berger (red-knobbed starfish)</a:t>
            </a:r>
          </a:p>
        </p:txBody>
      </p:sp>
      <p:sp>
        <p:nvSpPr>
          <p:cNvPr id="4" name="TextBox 3"/>
          <p:cNvSpPr txBox="1"/>
          <p:nvPr/>
        </p:nvSpPr>
        <p:spPr>
          <a:xfrm>
            <a:off x="1" y="304800"/>
            <a:ext cx="9143999" cy="923330"/>
          </a:xfrm>
          <a:prstGeom prst="rect">
            <a:avLst/>
          </a:prstGeom>
          <a:solidFill>
            <a:srgbClr val="FFFFFF">
              <a:alpha val="49804"/>
            </a:srgbClr>
          </a:solidFill>
        </p:spPr>
        <p:txBody>
          <a:bodyPr vert="horz" lIns="91440" tIns="45720" rIns="91440" bIns="45720" rtlCol="0" anchor="ctr">
            <a:normAutofit/>
          </a:bodyPr>
          <a:lstStyle>
            <a:defPPr>
              <a:defRPr lang="en-US"/>
            </a:defPPr>
            <a:lvl1pPr>
              <a:spcBef>
                <a:spcPct val="0"/>
              </a:spcBef>
              <a:buNone/>
              <a:defRPr sz="5400" b="1">
                <a:latin typeface="+mj-lt"/>
                <a:ea typeface="+mj-ea"/>
                <a:cs typeface="+mj-cs"/>
              </a:defRPr>
            </a:lvl1pPr>
          </a:lstStyle>
          <a:p>
            <a:r>
              <a:rPr lang="en-US" dirty="0" smtClean="0"/>
              <a:t>Image Credits </a:t>
            </a:r>
            <a:r>
              <a:rPr lang="en-US" sz="3200" dirty="0" smtClean="0"/>
              <a:t>(</a:t>
            </a:r>
            <a:r>
              <a:rPr lang="en-US" sz="2800" dirty="0" smtClean="0"/>
              <a:t>via Flickr and </a:t>
            </a:r>
            <a:r>
              <a:rPr lang="en-US" sz="2800" dirty="0" err="1" smtClean="0"/>
              <a:t>Pixabay</a:t>
            </a:r>
            <a:r>
              <a:rPr lang="en-US" sz="2800" dirty="0" smtClean="0"/>
              <a:t>)</a:t>
            </a:r>
            <a:endParaRPr lang="en-US" sz="2400" dirty="0"/>
          </a:p>
        </p:txBody>
      </p:sp>
    </p:spTree>
    <p:extLst>
      <p:ext uri="{BB962C8B-B14F-4D97-AF65-F5344CB8AC3E}">
        <p14:creationId xmlns:p14="http://schemas.microsoft.com/office/powerpoint/2010/main" val="278029787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789" r="4653"/>
          <a:stretch/>
        </p:blipFill>
        <p:spPr>
          <a:xfrm>
            <a:off x="0" y="0"/>
            <a:ext cx="9144000" cy="6858000"/>
          </a:xfrm>
        </p:spPr>
      </p:pic>
      <p:sp>
        <p:nvSpPr>
          <p:cNvPr id="7" name="Subtitle 4"/>
          <p:cNvSpPr txBox="1">
            <a:spLocks/>
          </p:cNvSpPr>
          <p:nvPr/>
        </p:nvSpPr>
        <p:spPr>
          <a:xfrm>
            <a:off x="4854949" y="1375366"/>
            <a:ext cx="3831851" cy="20530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000" b="1" dirty="0" smtClean="0"/>
              <a:t>Ginger Fitzhugh</a:t>
            </a:r>
          </a:p>
          <a:p>
            <a:pPr marL="0" indent="0" algn="ctr">
              <a:buNone/>
            </a:pPr>
            <a:endParaRPr lang="en-US" sz="1600" dirty="0" smtClean="0"/>
          </a:p>
          <a:p>
            <a:pPr marL="0" indent="0" algn="ctr">
              <a:buNone/>
            </a:pPr>
            <a:r>
              <a:rPr lang="en-US" sz="2800" dirty="0" smtClean="0">
                <a:solidFill>
                  <a:srgbClr val="0070C0"/>
                </a:solidFill>
                <a:hlinkClick r:id="rId4"/>
              </a:rPr>
              <a:t>gfitzhugh@eraeval.org</a:t>
            </a:r>
            <a:endParaRPr lang="en-US" sz="2800" dirty="0" smtClean="0">
              <a:solidFill>
                <a:srgbClr val="0070C0"/>
              </a:solidFill>
            </a:endParaRPr>
          </a:p>
          <a:p>
            <a:pPr marL="0" indent="0" algn="ctr">
              <a:buNone/>
            </a:pPr>
            <a:endParaRPr lang="en-US" sz="2800" dirty="0" smtClean="0">
              <a:solidFill>
                <a:srgbClr val="0070C0"/>
              </a:solidFill>
            </a:endParaRPr>
          </a:p>
          <a:p>
            <a:pPr marL="0" indent="0" algn="ctr">
              <a:buNone/>
            </a:pPr>
            <a:endParaRPr lang="en-US" sz="2800" dirty="0" smtClean="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5981482"/>
            <a:ext cx="1844040" cy="421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2531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InSites Colors 1">
      <a:dk1>
        <a:sysClr val="windowText" lastClr="000000"/>
      </a:dk1>
      <a:lt1>
        <a:sysClr val="window" lastClr="FFFFFF"/>
      </a:lt1>
      <a:dk2>
        <a:srgbClr val="2B142D"/>
      </a:dk2>
      <a:lt2>
        <a:srgbClr val="C3AFCC"/>
      </a:lt2>
      <a:accent1>
        <a:srgbClr val="663366"/>
      </a:accent1>
      <a:accent2>
        <a:srgbClr val="330F42"/>
      </a:accent2>
      <a:accent3>
        <a:srgbClr val="4E4E4E"/>
      </a:accent3>
      <a:accent4>
        <a:srgbClr val="B583A4"/>
      </a:accent4>
      <a:accent5>
        <a:srgbClr val="DBAEF7"/>
      </a:accent5>
      <a:accent6>
        <a:srgbClr val="8A8A8A"/>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982</TotalTime>
  <Words>7793</Words>
  <Application>Microsoft Macintosh PowerPoint</Application>
  <PresentationFormat>On-screen Show (4:3)</PresentationFormat>
  <Paragraphs>569</Paragraphs>
  <Slides>94</Slides>
  <Notes>75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96" baseType="lpstr">
      <vt:lpstr>Default Theme</vt:lpstr>
      <vt:lpstr>Document</vt:lpstr>
      <vt:lpstr>Reframing:  The Fifth Value of Evaluators’ Communities of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Reframing Culturally Responsive Evaluation From  a Systems Perspective</vt:lpstr>
      <vt:lpstr>PowerPoint Presentation</vt:lpstr>
      <vt:lpstr>PowerPoint Presentation</vt:lpstr>
      <vt:lpstr>PowerPoint Presentation</vt:lpstr>
      <vt:lpstr>Seeing the intersection of culturally responsive and systems-oriented evaluation</vt:lpstr>
      <vt:lpstr>PowerPoint Presentation</vt:lpstr>
      <vt:lpstr>Culturally Responsive Evaluation  (CRE) </vt:lpstr>
      <vt:lpstr>Systems-Oriented Evaluation </vt:lpstr>
      <vt:lpstr>PowerPoint Presentation</vt:lpstr>
      <vt:lpstr>PowerPoint Presentation</vt:lpstr>
      <vt:lpstr>PowerPoint Presentation</vt:lpstr>
      <vt:lpstr>PowerPoint Presentation</vt:lpstr>
      <vt:lpstr>PowerPoint Presentation</vt:lpstr>
      <vt:lpstr>PowerPoint Presentation</vt:lpstr>
      <vt:lpstr>Reframing CRE Purpose from Systems-Perspective</vt:lpstr>
      <vt:lpstr>Reframing Culturally Responsive Evaluator’s Role</vt:lpstr>
      <vt:lpstr>Thinking, Planning, and Working Differently –Zooming in/out</vt:lpstr>
      <vt:lpstr>Reframing –Incorporating systems concepts in CRE questions (few examples)</vt:lpstr>
      <vt:lpstr>In sum, systems-orientation help me to….</vt:lpstr>
      <vt:lpstr>However, not without real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the Long View: Reframing Scale-up and Sustainability Evaluations  (or How Evaluation Is Like Conducting Research in a Submarine)</vt:lpstr>
      <vt:lpstr>PowerPoint Presentation</vt:lpstr>
      <vt:lpstr>WaterBotics</vt:lpstr>
      <vt:lpstr>WaterBotics Expanded</vt:lpstr>
      <vt:lpstr>WaterBotics Expanded</vt:lpstr>
      <vt:lpstr>The best-laid evaluation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InSits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Wyckoff</dc:creator>
  <cp:lastModifiedBy>PAT JESSUP</cp:lastModifiedBy>
  <cp:revision>44</cp:revision>
  <cp:lastPrinted>2013-10-08T15:34:04Z</cp:lastPrinted>
  <dcterms:created xsi:type="dcterms:W3CDTF">2013-10-12T20:43:55Z</dcterms:created>
  <dcterms:modified xsi:type="dcterms:W3CDTF">2013-10-24T17:40:47Z</dcterms:modified>
</cp:coreProperties>
</file>