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</p:sldMasterIdLst>
  <p:notesMasterIdLst>
    <p:notesMasterId r:id="rId48"/>
  </p:notesMasterIdLst>
  <p:handoutMasterIdLst>
    <p:handoutMasterId r:id="rId49"/>
  </p:handoutMasterIdLst>
  <p:sldIdLst>
    <p:sldId id="362" r:id="rId5"/>
    <p:sldId id="375" r:id="rId6"/>
    <p:sldId id="376" r:id="rId7"/>
    <p:sldId id="372" r:id="rId8"/>
    <p:sldId id="373" r:id="rId9"/>
    <p:sldId id="374" r:id="rId10"/>
    <p:sldId id="361" r:id="rId11"/>
    <p:sldId id="377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9" r:id="rId43"/>
    <p:sldId id="415" r:id="rId44"/>
    <p:sldId id="416" r:id="rId45"/>
    <p:sldId id="417" r:id="rId46"/>
    <p:sldId id="418" r:id="rId4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za Young" initials="LY" lastIdx="7" clrIdx="0"/>
  <p:cmAuthor id="1" name="CDC User" initials="CU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B"/>
    <a:srgbClr val="00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3410" autoAdjust="0"/>
  </p:normalViewPr>
  <p:slideViewPr>
    <p:cSldViewPr>
      <p:cViewPr varScale="1">
        <p:scale>
          <a:sx n="53" d="100"/>
          <a:sy n="53" d="100"/>
        </p:scale>
        <p:origin x="-1570" y="-72"/>
      </p:cViewPr>
      <p:guideLst>
        <p:guide orient="horz" pos="1816"/>
        <p:guide pos="352"/>
      </p:guideLst>
    </p:cSldViewPr>
  </p:slideViewPr>
  <p:outlineViewPr>
    <p:cViewPr>
      <p:scale>
        <a:sx n="33" d="100"/>
        <a:sy n="33" d="100"/>
      </p:scale>
      <p:origin x="0" y="3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1DFA1-D40D-46C9-A13F-5B17611A6988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</dgm:pt>
    <dgm:pt modelId="{959C3D73-2585-4977-9138-3DA78C3CD47F}">
      <dgm:prSet phldrT="[Text]"/>
      <dgm:spPr/>
      <dgm:t>
        <a:bodyPr/>
        <a:lstStyle/>
        <a:p>
          <a:r>
            <a:rPr lang="en-US" b="1" dirty="0" smtClean="0"/>
            <a:t>Strategy / Intervention</a:t>
          </a:r>
          <a:endParaRPr lang="en-US" b="1" dirty="0"/>
        </a:p>
      </dgm:t>
    </dgm:pt>
    <dgm:pt modelId="{F5C954DE-5FF6-4429-B4CA-E68FE496CC5A}" type="parTrans" cxnId="{321B79B0-0BB9-432E-9BB8-FCEA34927798}">
      <dgm:prSet/>
      <dgm:spPr/>
      <dgm:t>
        <a:bodyPr/>
        <a:lstStyle/>
        <a:p>
          <a:endParaRPr lang="en-US"/>
        </a:p>
      </dgm:t>
    </dgm:pt>
    <dgm:pt modelId="{6690196F-8C91-4E4C-A5DB-E84E383A28A1}" type="sibTrans" cxnId="{321B79B0-0BB9-432E-9BB8-FCEA34927798}">
      <dgm:prSet/>
      <dgm:spPr/>
      <dgm:t>
        <a:bodyPr/>
        <a:lstStyle/>
        <a:p>
          <a:endParaRPr lang="en-US"/>
        </a:p>
      </dgm:t>
    </dgm:pt>
    <dgm:pt modelId="{55DA384A-13BA-4989-BEF8-B6BFFC5E884F}">
      <dgm:prSet phldrT="[Text]"/>
      <dgm:spPr/>
      <dgm:t>
        <a:bodyPr/>
        <a:lstStyle/>
        <a:p>
          <a:r>
            <a:rPr lang="en-US" b="1" dirty="0" smtClean="0"/>
            <a:t>Behavior Changes</a:t>
          </a:r>
          <a:endParaRPr lang="en-US" b="1" dirty="0"/>
        </a:p>
      </dgm:t>
    </dgm:pt>
    <dgm:pt modelId="{4489C03B-23A7-4B89-B1AC-D7AAFA7CB233}" type="parTrans" cxnId="{FF8549D1-9238-4721-9AB5-DD92625DF50B}">
      <dgm:prSet/>
      <dgm:spPr/>
      <dgm:t>
        <a:bodyPr/>
        <a:lstStyle/>
        <a:p>
          <a:endParaRPr lang="en-US"/>
        </a:p>
      </dgm:t>
    </dgm:pt>
    <dgm:pt modelId="{EE59DD39-EF56-48D8-9FAA-8B6E6487BAFE}" type="sibTrans" cxnId="{FF8549D1-9238-4721-9AB5-DD92625DF50B}">
      <dgm:prSet/>
      <dgm:spPr/>
      <dgm:t>
        <a:bodyPr/>
        <a:lstStyle/>
        <a:p>
          <a:endParaRPr lang="en-US"/>
        </a:p>
      </dgm:t>
    </dgm:pt>
    <dgm:pt modelId="{61EF4DDC-0E74-4CF1-8612-20C14A6CB8CF}">
      <dgm:prSet/>
      <dgm:spPr/>
      <dgm:t>
        <a:bodyPr/>
        <a:lstStyle/>
        <a:p>
          <a:r>
            <a:rPr lang="en-US" b="1" dirty="0" smtClean="0"/>
            <a:t>Health Outcomes</a:t>
          </a:r>
          <a:endParaRPr lang="en-US" b="1" dirty="0"/>
        </a:p>
      </dgm:t>
    </dgm:pt>
    <dgm:pt modelId="{6FA4CB1B-219D-4C22-B1E7-2D1827E5B855}" type="parTrans" cxnId="{41E0057D-9574-4A71-B333-204E9C9D759D}">
      <dgm:prSet/>
      <dgm:spPr/>
      <dgm:t>
        <a:bodyPr/>
        <a:lstStyle/>
        <a:p>
          <a:endParaRPr lang="en-US"/>
        </a:p>
      </dgm:t>
    </dgm:pt>
    <dgm:pt modelId="{C8A960B9-960B-4BC3-8245-0B7B498D1BD7}" type="sibTrans" cxnId="{41E0057D-9574-4A71-B333-204E9C9D759D}">
      <dgm:prSet/>
      <dgm:spPr/>
      <dgm:t>
        <a:bodyPr/>
        <a:lstStyle/>
        <a:p>
          <a:endParaRPr lang="en-US"/>
        </a:p>
      </dgm:t>
    </dgm:pt>
    <dgm:pt modelId="{0F9F134E-F66F-4E02-A83F-9FFDB6E7D33D}">
      <dgm:prSet/>
      <dgm:spPr/>
      <dgm:t>
        <a:bodyPr/>
        <a:lstStyle/>
        <a:p>
          <a:r>
            <a:rPr lang="en-US" dirty="0" smtClean="0"/>
            <a:t>Nutrition education classes</a:t>
          </a:r>
          <a:endParaRPr lang="en-US" dirty="0"/>
        </a:p>
      </dgm:t>
    </dgm:pt>
    <dgm:pt modelId="{FECC44BD-A5BE-4AAB-9AE5-D3B70799B3D7}" type="parTrans" cxnId="{890AD5AB-448B-4247-AAF6-E0B5F5A63202}">
      <dgm:prSet/>
      <dgm:spPr/>
      <dgm:t>
        <a:bodyPr/>
        <a:lstStyle/>
        <a:p>
          <a:endParaRPr lang="en-US"/>
        </a:p>
      </dgm:t>
    </dgm:pt>
    <dgm:pt modelId="{95B3D230-EA99-4C47-A95F-95F1C9A91302}" type="sibTrans" cxnId="{890AD5AB-448B-4247-AAF6-E0B5F5A63202}">
      <dgm:prSet/>
      <dgm:spPr/>
      <dgm:t>
        <a:bodyPr/>
        <a:lstStyle/>
        <a:p>
          <a:endParaRPr lang="en-US"/>
        </a:p>
      </dgm:t>
    </dgm:pt>
    <dgm:pt modelId="{F2DB6166-B0DD-421D-9689-C46BCA61E186}">
      <dgm:prSet/>
      <dgm:spPr/>
      <dgm:t>
        <a:bodyPr/>
        <a:lstStyle/>
        <a:p>
          <a:r>
            <a:rPr lang="en-US" dirty="0" smtClean="0"/>
            <a:t>Improved eating behaviors</a:t>
          </a:r>
          <a:endParaRPr lang="en-US" dirty="0"/>
        </a:p>
      </dgm:t>
    </dgm:pt>
    <dgm:pt modelId="{55F45156-771F-414B-B00D-622671289B5F}" type="parTrans" cxnId="{6576D1C9-3A91-426C-A382-CCDA863AC57D}">
      <dgm:prSet/>
      <dgm:spPr/>
      <dgm:t>
        <a:bodyPr/>
        <a:lstStyle/>
        <a:p>
          <a:endParaRPr lang="en-US"/>
        </a:p>
      </dgm:t>
    </dgm:pt>
    <dgm:pt modelId="{04A4557C-B279-4A05-B94E-248D2DC977B9}" type="sibTrans" cxnId="{6576D1C9-3A91-426C-A382-CCDA863AC57D}">
      <dgm:prSet/>
      <dgm:spPr/>
      <dgm:t>
        <a:bodyPr/>
        <a:lstStyle/>
        <a:p>
          <a:endParaRPr lang="en-US"/>
        </a:p>
      </dgm:t>
    </dgm:pt>
    <dgm:pt modelId="{4AEBC01A-CA60-4810-A4BF-F4FF2EF4653C}">
      <dgm:prSet/>
      <dgm:spPr/>
      <dgm:t>
        <a:bodyPr/>
        <a:lstStyle/>
        <a:p>
          <a:r>
            <a:rPr lang="en-US" dirty="0" smtClean="0"/>
            <a:t>Lower BMI</a:t>
          </a:r>
          <a:endParaRPr lang="en-US" dirty="0"/>
        </a:p>
      </dgm:t>
    </dgm:pt>
    <dgm:pt modelId="{B8B362AD-6E9A-4F9D-ACE0-085526575AB5}" type="parTrans" cxnId="{3CE69A35-D6D4-45C4-8A6E-74E228AD1BA9}">
      <dgm:prSet/>
      <dgm:spPr/>
      <dgm:t>
        <a:bodyPr/>
        <a:lstStyle/>
        <a:p>
          <a:endParaRPr lang="en-US"/>
        </a:p>
      </dgm:t>
    </dgm:pt>
    <dgm:pt modelId="{A06EB992-D4BA-4214-8AAC-B585DE5CE7A1}" type="sibTrans" cxnId="{3CE69A35-D6D4-45C4-8A6E-74E228AD1BA9}">
      <dgm:prSet/>
      <dgm:spPr/>
      <dgm:t>
        <a:bodyPr/>
        <a:lstStyle/>
        <a:p>
          <a:endParaRPr lang="en-US"/>
        </a:p>
      </dgm:t>
    </dgm:pt>
    <dgm:pt modelId="{9BE7C01E-2F28-4F0A-A761-A54B078B3D3B}">
      <dgm:prSet/>
      <dgm:spPr/>
      <dgm:t>
        <a:bodyPr/>
        <a:lstStyle/>
        <a:p>
          <a:r>
            <a:rPr lang="en-US" dirty="0" smtClean="0"/>
            <a:t>Lower cholesterol</a:t>
          </a:r>
          <a:endParaRPr lang="en-US" dirty="0"/>
        </a:p>
      </dgm:t>
    </dgm:pt>
    <dgm:pt modelId="{C647F3D8-C559-4597-BE78-F9D71D4CD92D}" type="parTrans" cxnId="{A39C8E4A-8C88-478B-A6AB-8F23FE92134E}">
      <dgm:prSet/>
      <dgm:spPr/>
      <dgm:t>
        <a:bodyPr/>
        <a:lstStyle/>
        <a:p>
          <a:endParaRPr lang="en-US"/>
        </a:p>
      </dgm:t>
    </dgm:pt>
    <dgm:pt modelId="{488E76DF-7BF5-45A4-A28B-0FC0A481F3B1}" type="sibTrans" cxnId="{A39C8E4A-8C88-478B-A6AB-8F23FE92134E}">
      <dgm:prSet/>
      <dgm:spPr/>
      <dgm:t>
        <a:bodyPr/>
        <a:lstStyle/>
        <a:p>
          <a:endParaRPr lang="en-US"/>
        </a:p>
      </dgm:t>
    </dgm:pt>
    <dgm:pt modelId="{9F393D25-3DAB-4DDC-B77E-08A4182D84C6}">
      <dgm:prSet/>
      <dgm:spPr/>
      <dgm:t>
        <a:bodyPr/>
        <a:lstStyle/>
        <a:p>
          <a:r>
            <a:rPr lang="en-US" dirty="0" smtClean="0"/>
            <a:t>Lower blood pressure</a:t>
          </a:r>
          <a:endParaRPr lang="en-US" dirty="0"/>
        </a:p>
      </dgm:t>
    </dgm:pt>
    <dgm:pt modelId="{D72823AE-83CB-4155-911F-E9097742A2D0}" type="parTrans" cxnId="{F19E76A8-C67E-46E1-9108-2E117B88D6E4}">
      <dgm:prSet/>
      <dgm:spPr/>
      <dgm:t>
        <a:bodyPr/>
        <a:lstStyle/>
        <a:p>
          <a:endParaRPr lang="en-US"/>
        </a:p>
      </dgm:t>
    </dgm:pt>
    <dgm:pt modelId="{C9CB51CC-08E6-41EA-8B7C-6916B7CF25C1}" type="sibTrans" cxnId="{F19E76A8-C67E-46E1-9108-2E117B88D6E4}">
      <dgm:prSet/>
      <dgm:spPr/>
      <dgm:t>
        <a:bodyPr/>
        <a:lstStyle/>
        <a:p>
          <a:endParaRPr lang="en-US"/>
        </a:p>
      </dgm:t>
    </dgm:pt>
    <dgm:pt modelId="{DF3568E6-DAF9-4FC9-B32B-867CCDF819A1}" type="pres">
      <dgm:prSet presAssocID="{A2D1DFA1-D40D-46C9-A13F-5B17611A6988}" presName="linearFlow" presStyleCnt="0">
        <dgm:presLayoutVars>
          <dgm:dir/>
          <dgm:animLvl val="lvl"/>
          <dgm:resizeHandles val="exact"/>
        </dgm:presLayoutVars>
      </dgm:prSet>
      <dgm:spPr/>
    </dgm:pt>
    <dgm:pt modelId="{3E20B9B9-9000-4B56-91E1-A450766CA018}" type="pres">
      <dgm:prSet presAssocID="{959C3D73-2585-4977-9138-3DA78C3CD47F}" presName="composite" presStyleCnt="0"/>
      <dgm:spPr/>
    </dgm:pt>
    <dgm:pt modelId="{C3EA827C-694B-4385-9AEE-B9D8146D6481}" type="pres">
      <dgm:prSet presAssocID="{959C3D73-2585-4977-9138-3DA78C3CD47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25848-388A-4F74-8C1D-2DDC200D8DC9}" type="pres">
      <dgm:prSet presAssocID="{959C3D73-2585-4977-9138-3DA78C3CD47F}" presName="parSh" presStyleLbl="node1" presStyleIdx="0" presStyleCnt="3"/>
      <dgm:spPr/>
      <dgm:t>
        <a:bodyPr/>
        <a:lstStyle/>
        <a:p>
          <a:endParaRPr lang="en-US"/>
        </a:p>
      </dgm:t>
    </dgm:pt>
    <dgm:pt modelId="{8741E899-3AE0-4F88-80B5-442B6F148DBA}" type="pres">
      <dgm:prSet presAssocID="{959C3D73-2585-4977-9138-3DA78C3CD47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77120-9E34-4D4F-AA38-F5814F5992FE}" type="pres">
      <dgm:prSet presAssocID="{6690196F-8C91-4E4C-A5DB-E84E383A28A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CF3B85A-E698-4330-AB92-896FF67D98A7}" type="pres">
      <dgm:prSet presAssocID="{6690196F-8C91-4E4C-A5DB-E84E383A28A1}" presName="connTx" presStyleLbl="sibTrans2D1" presStyleIdx="0" presStyleCnt="2"/>
      <dgm:spPr/>
      <dgm:t>
        <a:bodyPr/>
        <a:lstStyle/>
        <a:p>
          <a:endParaRPr lang="en-US"/>
        </a:p>
      </dgm:t>
    </dgm:pt>
    <dgm:pt modelId="{B0C79135-10BE-4237-BE5E-3A8B7EC77947}" type="pres">
      <dgm:prSet presAssocID="{55DA384A-13BA-4989-BEF8-B6BFFC5E884F}" presName="composite" presStyleCnt="0"/>
      <dgm:spPr/>
    </dgm:pt>
    <dgm:pt modelId="{161B85CD-4F28-47ED-9733-4262B24C3640}" type="pres">
      <dgm:prSet presAssocID="{55DA384A-13BA-4989-BEF8-B6BFFC5E884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FB4CE-20C8-4632-BB46-10A13CA93163}" type="pres">
      <dgm:prSet presAssocID="{55DA384A-13BA-4989-BEF8-B6BFFC5E884F}" presName="parSh" presStyleLbl="node1" presStyleIdx="1" presStyleCnt="3"/>
      <dgm:spPr/>
      <dgm:t>
        <a:bodyPr/>
        <a:lstStyle/>
        <a:p>
          <a:endParaRPr lang="en-US"/>
        </a:p>
      </dgm:t>
    </dgm:pt>
    <dgm:pt modelId="{0BE04DEA-BB9B-43E9-8E3A-AD50BDB2088C}" type="pres">
      <dgm:prSet presAssocID="{55DA384A-13BA-4989-BEF8-B6BFFC5E884F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B67D3-5942-431C-9FE0-A731B1F4011A}" type="pres">
      <dgm:prSet presAssocID="{EE59DD39-EF56-48D8-9FAA-8B6E6487BAF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97F43D0-A897-419E-B932-E2BBE3E83B01}" type="pres">
      <dgm:prSet presAssocID="{EE59DD39-EF56-48D8-9FAA-8B6E6487BAFE}" presName="connTx" presStyleLbl="sibTrans2D1" presStyleIdx="1" presStyleCnt="2"/>
      <dgm:spPr/>
      <dgm:t>
        <a:bodyPr/>
        <a:lstStyle/>
        <a:p>
          <a:endParaRPr lang="en-US"/>
        </a:p>
      </dgm:t>
    </dgm:pt>
    <dgm:pt modelId="{F5D937CD-56F2-494E-BB9A-1BCD9D17D891}" type="pres">
      <dgm:prSet presAssocID="{61EF4DDC-0E74-4CF1-8612-20C14A6CB8CF}" presName="composite" presStyleCnt="0"/>
      <dgm:spPr/>
    </dgm:pt>
    <dgm:pt modelId="{1800F162-650C-4A45-94B5-E763D881C1B7}" type="pres">
      <dgm:prSet presAssocID="{61EF4DDC-0E74-4CF1-8612-20C14A6CB8C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16FB5-FF40-427D-BEC6-7374C8D3CAE3}" type="pres">
      <dgm:prSet presAssocID="{61EF4DDC-0E74-4CF1-8612-20C14A6CB8CF}" presName="parSh" presStyleLbl="node1" presStyleIdx="2" presStyleCnt="3"/>
      <dgm:spPr/>
      <dgm:t>
        <a:bodyPr/>
        <a:lstStyle/>
        <a:p>
          <a:endParaRPr lang="en-US"/>
        </a:p>
      </dgm:t>
    </dgm:pt>
    <dgm:pt modelId="{ABE544E5-AFEF-4BDA-B6C2-DFAA496E0945}" type="pres">
      <dgm:prSet presAssocID="{61EF4DDC-0E74-4CF1-8612-20C14A6CB8C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5AF6EF-0D9C-407E-A2A2-495E1273C658}" type="presOf" srcId="{F2DB6166-B0DD-421D-9689-C46BCA61E186}" destId="{0BE04DEA-BB9B-43E9-8E3A-AD50BDB2088C}" srcOrd="0" destOrd="0" presId="urn:microsoft.com/office/officeart/2005/8/layout/process3"/>
    <dgm:cxn modelId="{9D4BAB35-1949-479D-91B7-D9F1E2E05C23}" type="presOf" srcId="{959C3D73-2585-4977-9138-3DA78C3CD47F}" destId="{C3EA827C-694B-4385-9AEE-B9D8146D6481}" srcOrd="0" destOrd="0" presId="urn:microsoft.com/office/officeart/2005/8/layout/process3"/>
    <dgm:cxn modelId="{6576D1C9-3A91-426C-A382-CCDA863AC57D}" srcId="{55DA384A-13BA-4989-BEF8-B6BFFC5E884F}" destId="{F2DB6166-B0DD-421D-9689-C46BCA61E186}" srcOrd="0" destOrd="0" parTransId="{55F45156-771F-414B-B00D-622671289B5F}" sibTransId="{04A4557C-B279-4A05-B94E-248D2DC977B9}"/>
    <dgm:cxn modelId="{C9AC87A5-C39D-4C78-9563-0EFFDD1089A7}" type="presOf" srcId="{61EF4DDC-0E74-4CF1-8612-20C14A6CB8CF}" destId="{87016FB5-FF40-427D-BEC6-7374C8D3CAE3}" srcOrd="1" destOrd="0" presId="urn:microsoft.com/office/officeart/2005/8/layout/process3"/>
    <dgm:cxn modelId="{F19E76A8-C67E-46E1-9108-2E117B88D6E4}" srcId="{61EF4DDC-0E74-4CF1-8612-20C14A6CB8CF}" destId="{9F393D25-3DAB-4DDC-B77E-08A4182D84C6}" srcOrd="2" destOrd="0" parTransId="{D72823AE-83CB-4155-911F-E9097742A2D0}" sibTransId="{C9CB51CC-08E6-41EA-8B7C-6916B7CF25C1}"/>
    <dgm:cxn modelId="{3CE69A35-D6D4-45C4-8A6E-74E228AD1BA9}" srcId="{61EF4DDC-0E74-4CF1-8612-20C14A6CB8CF}" destId="{4AEBC01A-CA60-4810-A4BF-F4FF2EF4653C}" srcOrd="0" destOrd="0" parTransId="{B8B362AD-6E9A-4F9D-ACE0-085526575AB5}" sibTransId="{A06EB992-D4BA-4214-8AAC-B585DE5CE7A1}"/>
    <dgm:cxn modelId="{A39C8E4A-8C88-478B-A6AB-8F23FE92134E}" srcId="{61EF4DDC-0E74-4CF1-8612-20C14A6CB8CF}" destId="{9BE7C01E-2F28-4F0A-A761-A54B078B3D3B}" srcOrd="1" destOrd="0" parTransId="{C647F3D8-C559-4597-BE78-F9D71D4CD92D}" sibTransId="{488E76DF-7BF5-45A4-A28B-0FC0A481F3B1}"/>
    <dgm:cxn modelId="{0DC9BD4F-3F1F-4C85-9215-7C2701C6B72D}" type="presOf" srcId="{55DA384A-13BA-4989-BEF8-B6BFFC5E884F}" destId="{C3BFB4CE-20C8-4632-BB46-10A13CA93163}" srcOrd="1" destOrd="0" presId="urn:microsoft.com/office/officeart/2005/8/layout/process3"/>
    <dgm:cxn modelId="{FF8549D1-9238-4721-9AB5-DD92625DF50B}" srcId="{A2D1DFA1-D40D-46C9-A13F-5B17611A6988}" destId="{55DA384A-13BA-4989-BEF8-B6BFFC5E884F}" srcOrd="1" destOrd="0" parTransId="{4489C03B-23A7-4B89-B1AC-D7AAFA7CB233}" sibTransId="{EE59DD39-EF56-48D8-9FAA-8B6E6487BAFE}"/>
    <dgm:cxn modelId="{AE99BEBC-166F-4830-8EBF-5D0B613CCD46}" type="presOf" srcId="{959C3D73-2585-4977-9138-3DA78C3CD47F}" destId="{59625848-388A-4F74-8C1D-2DDC200D8DC9}" srcOrd="1" destOrd="0" presId="urn:microsoft.com/office/officeart/2005/8/layout/process3"/>
    <dgm:cxn modelId="{F1837B4C-3215-4808-BE64-C74A4140999D}" type="presOf" srcId="{6690196F-8C91-4E4C-A5DB-E84E383A28A1}" destId="{ECF3B85A-E698-4330-AB92-896FF67D98A7}" srcOrd="1" destOrd="0" presId="urn:microsoft.com/office/officeart/2005/8/layout/process3"/>
    <dgm:cxn modelId="{41E0057D-9574-4A71-B333-204E9C9D759D}" srcId="{A2D1DFA1-D40D-46C9-A13F-5B17611A6988}" destId="{61EF4DDC-0E74-4CF1-8612-20C14A6CB8CF}" srcOrd="2" destOrd="0" parTransId="{6FA4CB1B-219D-4C22-B1E7-2D1827E5B855}" sibTransId="{C8A960B9-960B-4BC3-8245-0B7B498D1BD7}"/>
    <dgm:cxn modelId="{A43674E4-E36A-486E-A021-3D9AB666EABD}" type="presOf" srcId="{9BE7C01E-2F28-4F0A-A761-A54B078B3D3B}" destId="{ABE544E5-AFEF-4BDA-B6C2-DFAA496E0945}" srcOrd="0" destOrd="1" presId="urn:microsoft.com/office/officeart/2005/8/layout/process3"/>
    <dgm:cxn modelId="{9E2CAC23-76C6-42F9-BEC1-B4BD2325AD22}" type="presOf" srcId="{4AEBC01A-CA60-4810-A4BF-F4FF2EF4653C}" destId="{ABE544E5-AFEF-4BDA-B6C2-DFAA496E0945}" srcOrd="0" destOrd="0" presId="urn:microsoft.com/office/officeart/2005/8/layout/process3"/>
    <dgm:cxn modelId="{890AD5AB-448B-4247-AAF6-E0B5F5A63202}" srcId="{959C3D73-2585-4977-9138-3DA78C3CD47F}" destId="{0F9F134E-F66F-4E02-A83F-9FFDB6E7D33D}" srcOrd="0" destOrd="0" parTransId="{FECC44BD-A5BE-4AAB-9AE5-D3B70799B3D7}" sibTransId="{95B3D230-EA99-4C47-A95F-95F1C9A91302}"/>
    <dgm:cxn modelId="{AAC222A4-C3FF-4670-96E2-47A5F7256B4E}" type="presOf" srcId="{0F9F134E-F66F-4E02-A83F-9FFDB6E7D33D}" destId="{8741E899-3AE0-4F88-80B5-442B6F148DBA}" srcOrd="0" destOrd="0" presId="urn:microsoft.com/office/officeart/2005/8/layout/process3"/>
    <dgm:cxn modelId="{321B79B0-0BB9-432E-9BB8-FCEA34927798}" srcId="{A2D1DFA1-D40D-46C9-A13F-5B17611A6988}" destId="{959C3D73-2585-4977-9138-3DA78C3CD47F}" srcOrd="0" destOrd="0" parTransId="{F5C954DE-5FF6-4429-B4CA-E68FE496CC5A}" sibTransId="{6690196F-8C91-4E4C-A5DB-E84E383A28A1}"/>
    <dgm:cxn modelId="{F82FA88F-59C7-4776-B2B8-ACB332D163AD}" type="presOf" srcId="{EE59DD39-EF56-48D8-9FAA-8B6E6487BAFE}" destId="{F97F43D0-A897-419E-B932-E2BBE3E83B01}" srcOrd="1" destOrd="0" presId="urn:microsoft.com/office/officeart/2005/8/layout/process3"/>
    <dgm:cxn modelId="{97BCBA5A-8131-4E82-886C-FC16B5920723}" type="presOf" srcId="{6690196F-8C91-4E4C-A5DB-E84E383A28A1}" destId="{3F577120-9E34-4D4F-AA38-F5814F5992FE}" srcOrd="0" destOrd="0" presId="urn:microsoft.com/office/officeart/2005/8/layout/process3"/>
    <dgm:cxn modelId="{21FD8AA8-B218-4232-BFA8-E4153E1BC0A7}" type="presOf" srcId="{55DA384A-13BA-4989-BEF8-B6BFFC5E884F}" destId="{161B85CD-4F28-47ED-9733-4262B24C3640}" srcOrd="0" destOrd="0" presId="urn:microsoft.com/office/officeart/2005/8/layout/process3"/>
    <dgm:cxn modelId="{A358C02A-05B7-4384-BB02-65A0B50A1EE2}" type="presOf" srcId="{A2D1DFA1-D40D-46C9-A13F-5B17611A6988}" destId="{DF3568E6-DAF9-4FC9-B32B-867CCDF819A1}" srcOrd="0" destOrd="0" presId="urn:microsoft.com/office/officeart/2005/8/layout/process3"/>
    <dgm:cxn modelId="{90782CC8-229B-492E-AB01-BF6F3CDBC5B7}" type="presOf" srcId="{9F393D25-3DAB-4DDC-B77E-08A4182D84C6}" destId="{ABE544E5-AFEF-4BDA-B6C2-DFAA496E0945}" srcOrd="0" destOrd="2" presId="urn:microsoft.com/office/officeart/2005/8/layout/process3"/>
    <dgm:cxn modelId="{76BBAE1B-6420-4520-8CE4-94E8718A971F}" type="presOf" srcId="{61EF4DDC-0E74-4CF1-8612-20C14A6CB8CF}" destId="{1800F162-650C-4A45-94B5-E763D881C1B7}" srcOrd="0" destOrd="0" presId="urn:microsoft.com/office/officeart/2005/8/layout/process3"/>
    <dgm:cxn modelId="{85132115-95E0-430E-8096-D8711BC21379}" type="presOf" srcId="{EE59DD39-EF56-48D8-9FAA-8B6E6487BAFE}" destId="{32DB67D3-5942-431C-9FE0-A731B1F4011A}" srcOrd="0" destOrd="0" presId="urn:microsoft.com/office/officeart/2005/8/layout/process3"/>
    <dgm:cxn modelId="{5A210051-976E-49AA-8063-7C116F31A1D6}" type="presParOf" srcId="{DF3568E6-DAF9-4FC9-B32B-867CCDF819A1}" destId="{3E20B9B9-9000-4B56-91E1-A450766CA018}" srcOrd="0" destOrd="0" presId="urn:microsoft.com/office/officeart/2005/8/layout/process3"/>
    <dgm:cxn modelId="{4617722A-4A60-4149-BA2D-9A73C22FD94A}" type="presParOf" srcId="{3E20B9B9-9000-4B56-91E1-A450766CA018}" destId="{C3EA827C-694B-4385-9AEE-B9D8146D6481}" srcOrd="0" destOrd="0" presId="urn:microsoft.com/office/officeart/2005/8/layout/process3"/>
    <dgm:cxn modelId="{A4EEA798-9E2A-4EFE-B51D-029862178971}" type="presParOf" srcId="{3E20B9B9-9000-4B56-91E1-A450766CA018}" destId="{59625848-388A-4F74-8C1D-2DDC200D8DC9}" srcOrd="1" destOrd="0" presId="urn:microsoft.com/office/officeart/2005/8/layout/process3"/>
    <dgm:cxn modelId="{2B756BDC-22C6-4FFD-B0D4-B075D1927DE4}" type="presParOf" srcId="{3E20B9B9-9000-4B56-91E1-A450766CA018}" destId="{8741E899-3AE0-4F88-80B5-442B6F148DBA}" srcOrd="2" destOrd="0" presId="urn:microsoft.com/office/officeart/2005/8/layout/process3"/>
    <dgm:cxn modelId="{5535A0D6-E244-45AA-A2E9-7850CEA8F391}" type="presParOf" srcId="{DF3568E6-DAF9-4FC9-B32B-867CCDF819A1}" destId="{3F577120-9E34-4D4F-AA38-F5814F5992FE}" srcOrd="1" destOrd="0" presId="urn:microsoft.com/office/officeart/2005/8/layout/process3"/>
    <dgm:cxn modelId="{CABED252-2EE5-458F-9BE8-D58CC5EC0952}" type="presParOf" srcId="{3F577120-9E34-4D4F-AA38-F5814F5992FE}" destId="{ECF3B85A-E698-4330-AB92-896FF67D98A7}" srcOrd="0" destOrd="0" presId="urn:microsoft.com/office/officeart/2005/8/layout/process3"/>
    <dgm:cxn modelId="{97473ECA-A677-4802-B931-1C43899635D0}" type="presParOf" srcId="{DF3568E6-DAF9-4FC9-B32B-867CCDF819A1}" destId="{B0C79135-10BE-4237-BE5E-3A8B7EC77947}" srcOrd="2" destOrd="0" presId="urn:microsoft.com/office/officeart/2005/8/layout/process3"/>
    <dgm:cxn modelId="{F64E91DA-699F-4AE7-B294-F77F969715BE}" type="presParOf" srcId="{B0C79135-10BE-4237-BE5E-3A8B7EC77947}" destId="{161B85CD-4F28-47ED-9733-4262B24C3640}" srcOrd="0" destOrd="0" presId="urn:microsoft.com/office/officeart/2005/8/layout/process3"/>
    <dgm:cxn modelId="{3CF06E4B-AAD5-4CBC-A236-620EB831BB60}" type="presParOf" srcId="{B0C79135-10BE-4237-BE5E-3A8B7EC77947}" destId="{C3BFB4CE-20C8-4632-BB46-10A13CA93163}" srcOrd="1" destOrd="0" presId="urn:microsoft.com/office/officeart/2005/8/layout/process3"/>
    <dgm:cxn modelId="{EB0FC7FE-8ADA-4016-8EEC-EA93071904BF}" type="presParOf" srcId="{B0C79135-10BE-4237-BE5E-3A8B7EC77947}" destId="{0BE04DEA-BB9B-43E9-8E3A-AD50BDB2088C}" srcOrd="2" destOrd="0" presId="urn:microsoft.com/office/officeart/2005/8/layout/process3"/>
    <dgm:cxn modelId="{0A80A05B-506B-492D-8161-6D656BE06CE3}" type="presParOf" srcId="{DF3568E6-DAF9-4FC9-B32B-867CCDF819A1}" destId="{32DB67D3-5942-431C-9FE0-A731B1F4011A}" srcOrd="3" destOrd="0" presId="urn:microsoft.com/office/officeart/2005/8/layout/process3"/>
    <dgm:cxn modelId="{E4FFBE29-AF4B-4407-AC96-FE3CA800F73A}" type="presParOf" srcId="{32DB67D3-5942-431C-9FE0-A731B1F4011A}" destId="{F97F43D0-A897-419E-B932-E2BBE3E83B01}" srcOrd="0" destOrd="0" presId="urn:microsoft.com/office/officeart/2005/8/layout/process3"/>
    <dgm:cxn modelId="{C49FC960-EA16-44A3-84FC-DFA2ED97FDBC}" type="presParOf" srcId="{DF3568E6-DAF9-4FC9-B32B-867CCDF819A1}" destId="{F5D937CD-56F2-494E-BB9A-1BCD9D17D891}" srcOrd="4" destOrd="0" presId="urn:microsoft.com/office/officeart/2005/8/layout/process3"/>
    <dgm:cxn modelId="{A55B8B88-137B-4FFA-87A1-77A9939E5CFC}" type="presParOf" srcId="{F5D937CD-56F2-494E-BB9A-1BCD9D17D891}" destId="{1800F162-650C-4A45-94B5-E763D881C1B7}" srcOrd="0" destOrd="0" presId="urn:microsoft.com/office/officeart/2005/8/layout/process3"/>
    <dgm:cxn modelId="{3781321D-C1FB-46F8-B730-0424E18049AE}" type="presParOf" srcId="{F5D937CD-56F2-494E-BB9A-1BCD9D17D891}" destId="{87016FB5-FF40-427D-BEC6-7374C8D3CAE3}" srcOrd="1" destOrd="0" presId="urn:microsoft.com/office/officeart/2005/8/layout/process3"/>
    <dgm:cxn modelId="{04732365-9BBC-48DB-977E-D6F9435F30F7}" type="presParOf" srcId="{F5D937CD-56F2-494E-BB9A-1BCD9D17D891}" destId="{ABE544E5-AFEF-4BDA-B6C2-DFAA496E094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1DFA1-D40D-46C9-A13F-5B17611A6988}" type="doc">
      <dgm:prSet loTypeId="urn:microsoft.com/office/officeart/2005/8/layout/process3" loCatId="process" qsTypeId="urn:microsoft.com/office/officeart/2005/8/quickstyle/simple1" qsCatId="simple" csTypeId="urn:microsoft.com/office/officeart/2005/8/colors/colorful1#2" csCatId="colorful" phldr="1"/>
      <dgm:spPr/>
    </dgm:pt>
    <dgm:pt modelId="{959C3D73-2585-4977-9138-3DA78C3CD47F}">
      <dgm:prSet phldrT="[Text]"/>
      <dgm:spPr/>
      <dgm:t>
        <a:bodyPr/>
        <a:lstStyle/>
        <a:p>
          <a:r>
            <a:rPr lang="en-US" b="1" dirty="0" smtClean="0"/>
            <a:t>Strategy / Intervention</a:t>
          </a:r>
          <a:endParaRPr lang="en-US" b="1" dirty="0"/>
        </a:p>
      </dgm:t>
    </dgm:pt>
    <dgm:pt modelId="{F5C954DE-5FF6-4429-B4CA-E68FE496CC5A}" type="parTrans" cxnId="{321B79B0-0BB9-432E-9BB8-FCEA34927798}">
      <dgm:prSet/>
      <dgm:spPr/>
      <dgm:t>
        <a:bodyPr/>
        <a:lstStyle/>
        <a:p>
          <a:endParaRPr lang="en-US"/>
        </a:p>
      </dgm:t>
    </dgm:pt>
    <dgm:pt modelId="{6690196F-8C91-4E4C-A5DB-E84E383A28A1}" type="sibTrans" cxnId="{321B79B0-0BB9-432E-9BB8-FCEA34927798}">
      <dgm:prSet/>
      <dgm:spPr/>
      <dgm:t>
        <a:bodyPr/>
        <a:lstStyle/>
        <a:p>
          <a:endParaRPr lang="en-US"/>
        </a:p>
      </dgm:t>
    </dgm:pt>
    <dgm:pt modelId="{55DA384A-13BA-4989-BEF8-B6BFFC5E884F}">
      <dgm:prSet phldrT="[Text]"/>
      <dgm:spPr/>
      <dgm:t>
        <a:bodyPr/>
        <a:lstStyle/>
        <a:p>
          <a:r>
            <a:rPr lang="en-US" b="1" dirty="0" smtClean="0"/>
            <a:t>Behavior Changes</a:t>
          </a:r>
          <a:endParaRPr lang="en-US" b="1" dirty="0"/>
        </a:p>
      </dgm:t>
    </dgm:pt>
    <dgm:pt modelId="{4489C03B-23A7-4B89-B1AC-D7AAFA7CB233}" type="parTrans" cxnId="{FF8549D1-9238-4721-9AB5-DD92625DF50B}">
      <dgm:prSet/>
      <dgm:spPr/>
      <dgm:t>
        <a:bodyPr/>
        <a:lstStyle/>
        <a:p>
          <a:endParaRPr lang="en-US"/>
        </a:p>
      </dgm:t>
    </dgm:pt>
    <dgm:pt modelId="{EE59DD39-EF56-48D8-9FAA-8B6E6487BAFE}" type="sibTrans" cxnId="{FF8549D1-9238-4721-9AB5-DD92625DF50B}">
      <dgm:prSet/>
      <dgm:spPr/>
      <dgm:t>
        <a:bodyPr/>
        <a:lstStyle/>
        <a:p>
          <a:endParaRPr lang="en-US"/>
        </a:p>
      </dgm:t>
    </dgm:pt>
    <dgm:pt modelId="{61EF4DDC-0E74-4CF1-8612-20C14A6CB8CF}">
      <dgm:prSet/>
      <dgm:spPr/>
      <dgm:t>
        <a:bodyPr/>
        <a:lstStyle/>
        <a:p>
          <a:r>
            <a:rPr lang="en-US" b="1" dirty="0" smtClean="0"/>
            <a:t>Health Outcomes</a:t>
          </a:r>
          <a:endParaRPr lang="en-US" b="1" dirty="0"/>
        </a:p>
      </dgm:t>
    </dgm:pt>
    <dgm:pt modelId="{6FA4CB1B-219D-4C22-B1E7-2D1827E5B855}" type="parTrans" cxnId="{41E0057D-9574-4A71-B333-204E9C9D759D}">
      <dgm:prSet/>
      <dgm:spPr/>
      <dgm:t>
        <a:bodyPr/>
        <a:lstStyle/>
        <a:p>
          <a:endParaRPr lang="en-US"/>
        </a:p>
      </dgm:t>
    </dgm:pt>
    <dgm:pt modelId="{C8A960B9-960B-4BC3-8245-0B7B498D1BD7}" type="sibTrans" cxnId="{41E0057D-9574-4A71-B333-204E9C9D759D}">
      <dgm:prSet/>
      <dgm:spPr/>
      <dgm:t>
        <a:bodyPr/>
        <a:lstStyle/>
        <a:p>
          <a:endParaRPr lang="en-US"/>
        </a:p>
      </dgm:t>
    </dgm:pt>
    <dgm:pt modelId="{0F9F134E-F66F-4E02-A83F-9FFDB6E7D33D}">
      <dgm:prSet/>
      <dgm:spPr/>
      <dgm:t>
        <a:bodyPr/>
        <a:lstStyle/>
        <a:p>
          <a:r>
            <a:rPr lang="en-US" dirty="0" smtClean="0"/>
            <a:t>Offer tax incentives to food retailers to offer healthier foods</a:t>
          </a:r>
          <a:endParaRPr lang="en-US" dirty="0"/>
        </a:p>
      </dgm:t>
    </dgm:pt>
    <dgm:pt modelId="{FECC44BD-A5BE-4AAB-9AE5-D3B70799B3D7}" type="parTrans" cxnId="{890AD5AB-448B-4247-AAF6-E0B5F5A63202}">
      <dgm:prSet/>
      <dgm:spPr/>
      <dgm:t>
        <a:bodyPr/>
        <a:lstStyle/>
        <a:p>
          <a:endParaRPr lang="en-US"/>
        </a:p>
      </dgm:t>
    </dgm:pt>
    <dgm:pt modelId="{95B3D230-EA99-4C47-A95F-95F1C9A91302}" type="sibTrans" cxnId="{890AD5AB-448B-4247-AAF6-E0B5F5A63202}">
      <dgm:prSet/>
      <dgm:spPr/>
      <dgm:t>
        <a:bodyPr/>
        <a:lstStyle/>
        <a:p>
          <a:endParaRPr lang="en-US"/>
        </a:p>
      </dgm:t>
    </dgm:pt>
    <dgm:pt modelId="{F2DB6166-B0DD-421D-9689-C46BCA61E186}">
      <dgm:prSet/>
      <dgm:spPr/>
      <dgm:t>
        <a:bodyPr/>
        <a:lstStyle/>
        <a:p>
          <a:r>
            <a:rPr lang="en-US" dirty="0" smtClean="0"/>
            <a:t>Improved eating behaviors</a:t>
          </a:r>
          <a:endParaRPr lang="en-US" dirty="0"/>
        </a:p>
      </dgm:t>
    </dgm:pt>
    <dgm:pt modelId="{55F45156-771F-414B-B00D-622671289B5F}" type="parTrans" cxnId="{6576D1C9-3A91-426C-A382-CCDA863AC57D}">
      <dgm:prSet/>
      <dgm:spPr/>
      <dgm:t>
        <a:bodyPr/>
        <a:lstStyle/>
        <a:p>
          <a:endParaRPr lang="en-US"/>
        </a:p>
      </dgm:t>
    </dgm:pt>
    <dgm:pt modelId="{04A4557C-B279-4A05-B94E-248D2DC977B9}" type="sibTrans" cxnId="{6576D1C9-3A91-426C-A382-CCDA863AC57D}">
      <dgm:prSet/>
      <dgm:spPr/>
      <dgm:t>
        <a:bodyPr/>
        <a:lstStyle/>
        <a:p>
          <a:endParaRPr lang="en-US"/>
        </a:p>
      </dgm:t>
    </dgm:pt>
    <dgm:pt modelId="{4AEBC01A-CA60-4810-A4BF-F4FF2EF4653C}">
      <dgm:prSet/>
      <dgm:spPr/>
      <dgm:t>
        <a:bodyPr/>
        <a:lstStyle/>
        <a:p>
          <a:r>
            <a:rPr lang="en-US" dirty="0" smtClean="0"/>
            <a:t>Lower BMI</a:t>
          </a:r>
          <a:endParaRPr lang="en-US" dirty="0"/>
        </a:p>
      </dgm:t>
    </dgm:pt>
    <dgm:pt modelId="{B8B362AD-6E9A-4F9D-ACE0-085526575AB5}" type="parTrans" cxnId="{3CE69A35-D6D4-45C4-8A6E-74E228AD1BA9}">
      <dgm:prSet/>
      <dgm:spPr/>
      <dgm:t>
        <a:bodyPr/>
        <a:lstStyle/>
        <a:p>
          <a:endParaRPr lang="en-US"/>
        </a:p>
      </dgm:t>
    </dgm:pt>
    <dgm:pt modelId="{A06EB992-D4BA-4214-8AAC-B585DE5CE7A1}" type="sibTrans" cxnId="{3CE69A35-D6D4-45C4-8A6E-74E228AD1BA9}">
      <dgm:prSet/>
      <dgm:spPr/>
      <dgm:t>
        <a:bodyPr/>
        <a:lstStyle/>
        <a:p>
          <a:endParaRPr lang="en-US"/>
        </a:p>
      </dgm:t>
    </dgm:pt>
    <dgm:pt modelId="{9BE7C01E-2F28-4F0A-A761-A54B078B3D3B}">
      <dgm:prSet/>
      <dgm:spPr/>
      <dgm:t>
        <a:bodyPr/>
        <a:lstStyle/>
        <a:p>
          <a:r>
            <a:rPr lang="en-US" dirty="0" smtClean="0"/>
            <a:t>Lower cholesterol</a:t>
          </a:r>
          <a:endParaRPr lang="en-US" dirty="0"/>
        </a:p>
      </dgm:t>
    </dgm:pt>
    <dgm:pt modelId="{C647F3D8-C559-4597-BE78-F9D71D4CD92D}" type="parTrans" cxnId="{A39C8E4A-8C88-478B-A6AB-8F23FE92134E}">
      <dgm:prSet/>
      <dgm:spPr/>
      <dgm:t>
        <a:bodyPr/>
        <a:lstStyle/>
        <a:p>
          <a:endParaRPr lang="en-US"/>
        </a:p>
      </dgm:t>
    </dgm:pt>
    <dgm:pt modelId="{488E76DF-7BF5-45A4-A28B-0FC0A481F3B1}" type="sibTrans" cxnId="{A39C8E4A-8C88-478B-A6AB-8F23FE92134E}">
      <dgm:prSet/>
      <dgm:spPr/>
      <dgm:t>
        <a:bodyPr/>
        <a:lstStyle/>
        <a:p>
          <a:endParaRPr lang="en-US"/>
        </a:p>
      </dgm:t>
    </dgm:pt>
    <dgm:pt modelId="{9F393D25-3DAB-4DDC-B77E-08A4182D84C6}">
      <dgm:prSet/>
      <dgm:spPr/>
      <dgm:t>
        <a:bodyPr/>
        <a:lstStyle/>
        <a:p>
          <a:r>
            <a:rPr lang="en-US" dirty="0" smtClean="0"/>
            <a:t>Lower blood pressure</a:t>
          </a:r>
          <a:endParaRPr lang="en-US" dirty="0"/>
        </a:p>
      </dgm:t>
    </dgm:pt>
    <dgm:pt modelId="{D72823AE-83CB-4155-911F-E9097742A2D0}" type="parTrans" cxnId="{F19E76A8-C67E-46E1-9108-2E117B88D6E4}">
      <dgm:prSet/>
      <dgm:spPr/>
      <dgm:t>
        <a:bodyPr/>
        <a:lstStyle/>
        <a:p>
          <a:endParaRPr lang="en-US"/>
        </a:p>
      </dgm:t>
    </dgm:pt>
    <dgm:pt modelId="{C9CB51CC-08E6-41EA-8B7C-6916B7CF25C1}" type="sibTrans" cxnId="{F19E76A8-C67E-46E1-9108-2E117B88D6E4}">
      <dgm:prSet/>
      <dgm:spPr/>
      <dgm:t>
        <a:bodyPr/>
        <a:lstStyle/>
        <a:p>
          <a:endParaRPr lang="en-US"/>
        </a:p>
      </dgm:t>
    </dgm:pt>
    <dgm:pt modelId="{344F897C-E037-409D-88C4-508AD59B71E4}">
      <dgm:prSet/>
      <dgm:spPr/>
      <dgm:t>
        <a:bodyPr/>
        <a:lstStyle/>
        <a:p>
          <a:r>
            <a:rPr lang="en-US" dirty="0" smtClean="0"/>
            <a:t>Environmental/ Policy Change</a:t>
          </a:r>
          <a:endParaRPr lang="en-US" dirty="0"/>
        </a:p>
      </dgm:t>
    </dgm:pt>
    <dgm:pt modelId="{0E0737D6-1FF8-4BA4-83B3-8A5525E0FF9F}" type="parTrans" cxnId="{2594B2BB-AE19-4064-981C-869B10BF9A04}">
      <dgm:prSet/>
      <dgm:spPr/>
      <dgm:t>
        <a:bodyPr/>
        <a:lstStyle/>
        <a:p>
          <a:endParaRPr lang="en-US"/>
        </a:p>
      </dgm:t>
    </dgm:pt>
    <dgm:pt modelId="{C413F3C2-2D7C-4F4B-ABFA-23D643D80462}" type="sibTrans" cxnId="{2594B2BB-AE19-4064-981C-869B10BF9A04}">
      <dgm:prSet/>
      <dgm:spPr/>
      <dgm:t>
        <a:bodyPr/>
        <a:lstStyle/>
        <a:p>
          <a:endParaRPr lang="en-US"/>
        </a:p>
      </dgm:t>
    </dgm:pt>
    <dgm:pt modelId="{E8FFDF65-B8E5-4E37-8320-8EDB4CA99121}">
      <dgm:prSet/>
      <dgm:spPr/>
      <dgm:t>
        <a:bodyPr/>
        <a:lstStyle/>
        <a:p>
          <a:r>
            <a:rPr lang="en-US" dirty="0" smtClean="0"/>
            <a:t>Change zoning  ordinances to allow new grocery stores</a:t>
          </a:r>
          <a:endParaRPr lang="en-US" dirty="0"/>
        </a:p>
      </dgm:t>
    </dgm:pt>
    <dgm:pt modelId="{965514D1-6D2E-467E-A4DB-75B5978EA804}" type="parTrans" cxnId="{5C8F7696-3911-4982-8AA5-ED743B52C751}">
      <dgm:prSet/>
      <dgm:spPr/>
      <dgm:t>
        <a:bodyPr/>
        <a:lstStyle/>
        <a:p>
          <a:endParaRPr lang="en-US"/>
        </a:p>
      </dgm:t>
    </dgm:pt>
    <dgm:pt modelId="{D91F0639-9803-4577-82F7-333F93BAF378}" type="sibTrans" cxnId="{5C8F7696-3911-4982-8AA5-ED743B52C751}">
      <dgm:prSet/>
      <dgm:spPr/>
      <dgm:t>
        <a:bodyPr/>
        <a:lstStyle/>
        <a:p>
          <a:endParaRPr lang="en-US"/>
        </a:p>
      </dgm:t>
    </dgm:pt>
    <dgm:pt modelId="{887850E1-CE6C-4C32-A49C-05E62B7740F4}">
      <dgm:prSet/>
      <dgm:spPr/>
      <dgm:t>
        <a:bodyPr/>
        <a:lstStyle/>
        <a:p>
          <a:r>
            <a:rPr lang="en-US" smtClean="0"/>
            <a:t>Existing retail outlets sell fresh fruits / vegetables</a:t>
          </a:r>
          <a:endParaRPr lang="en-US"/>
        </a:p>
      </dgm:t>
    </dgm:pt>
    <dgm:pt modelId="{0EE47AED-FB22-4D44-BB7F-69CC636CAC34}" type="parTrans" cxnId="{97007C93-82D2-49AA-A088-DEFB26C02FA1}">
      <dgm:prSet/>
      <dgm:spPr/>
      <dgm:t>
        <a:bodyPr/>
        <a:lstStyle/>
        <a:p>
          <a:endParaRPr lang="en-US"/>
        </a:p>
      </dgm:t>
    </dgm:pt>
    <dgm:pt modelId="{FFF4BAD8-94CD-4B49-AD5D-81C38E701381}" type="sibTrans" cxnId="{97007C93-82D2-49AA-A088-DEFB26C02FA1}">
      <dgm:prSet/>
      <dgm:spPr/>
      <dgm:t>
        <a:bodyPr/>
        <a:lstStyle/>
        <a:p>
          <a:endParaRPr lang="en-US"/>
        </a:p>
      </dgm:t>
    </dgm:pt>
    <dgm:pt modelId="{91CC3C86-F3DA-491F-A9E7-305E7CDCBDD8}">
      <dgm:prSet/>
      <dgm:spPr/>
      <dgm:t>
        <a:bodyPr/>
        <a:lstStyle/>
        <a:p>
          <a:r>
            <a:rPr lang="en-US" smtClean="0"/>
            <a:t>New supermarket opens</a:t>
          </a:r>
          <a:endParaRPr lang="en-US" dirty="0" smtClean="0"/>
        </a:p>
      </dgm:t>
    </dgm:pt>
    <dgm:pt modelId="{C7DD1AB7-3D7B-4A5D-AE0D-69EC17A8CBD2}" type="parTrans" cxnId="{504ED7B1-FDCB-40F9-8AA7-0ED89DDBDA82}">
      <dgm:prSet/>
      <dgm:spPr/>
      <dgm:t>
        <a:bodyPr/>
        <a:lstStyle/>
        <a:p>
          <a:endParaRPr lang="en-US"/>
        </a:p>
      </dgm:t>
    </dgm:pt>
    <dgm:pt modelId="{81954AB2-4391-46CF-AAFD-15F1D6665FB0}" type="sibTrans" cxnId="{504ED7B1-FDCB-40F9-8AA7-0ED89DDBDA82}">
      <dgm:prSet/>
      <dgm:spPr/>
      <dgm:t>
        <a:bodyPr/>
        <a:lstStyle/>
        <a:p>
          <a:endParaRPr lang="en-US"/>
        </a:p>
      </dgm:t>
    </dgm:pt>
    <dgm:pt modelId="{DF3568E6-DAF9-4FC9-B32B-867CCDF819A1}" type="pres">
      <dgm:prSet presAssocID="{A2D1DFA1-D40D-46C9-A13F-5B17611A6988}" presName="linearFlow" presStyleCnt="0">
        <dgm:presLayoutVars>
          <dgm:dir/>
          <dgm:animLvl val="lvl"/>
          <dgm:resizeHandles val="exact"/>
        </dgm:presLayoutVars>
      </dgm:prSet>
      <dgm:spPr/>
    </dgm:pt>
    <dgm:pt modelId="{3E20B9B9-9000-4B56-91E1-A450766CA018}" type="pres">
      <dgm:prSet presAssocID="{959C3D73-2585-4977-9138-3DA78C3CD47F}" presName="composite" presStyleCnt="0"/>
      <dgm:spPr/>
    </dgm:pt>
    <dgm:pt modelId="{C3EA827C-694B-4385-9AEE-B9D8146D6481}" type="pres">
      <dgm:prSet presAssocID="{959C3D73-2585-4977-9138-3DA78C3CD47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25848-388A-4F74-8C1D-2DDC200D8DC9}" type="pres">
      <dgm:prSet presAssocID="{959C3D73-2585-4977-9138-3DA78C3CD47F}" presName="parSh" presStyleLbl="node1" presStyleIdx="0" presStyleCnt="4"/>
      <dgm:spPr/>
      <dgm:t>
        <a:bodyPr/>
        <a:lstStyle/>
        <a:p>
          <a:endParaRPr lang="en-US"/>
        </a:p>
      </dgm:t>
    </dgm:pt>
    <dgm:pt modelId="{8741E899-3AE0-4F88-80B5-442B6F148DBA}" type="pres">
      <dgm:prSet presAssocID="{959C3D73-2585-4977-9138-3DA78C3CD47F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77120-9E34-4D4F-AA38-F5814F5992FE}" type="pres">
      <dgm:prSet presAssocID="{6690196F-8C91-4E4C-A5DB-E84E383A28A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CF3B85A-E698-4330-AB92-896FF67D98A7}" type="pres">
      <dgm:prSet presAssocID="{6690196F-8C91-4E4C-A5DB-E84E383A28A1}" presName="connTx" presStyleLbl="sibTrans2D1" presStyleIdx="0" presStyleCnt="3"/>
      <dgm:spPr/>
      <dgm:t>
        <a:bodyPr/>
        <a:lstStyle/>
        <a:p>
          <a:endParaRPr lang="en-US"/>
        </a:p>
      </dgm:t>
    </dgm:pt>
    <dgm:pt modelId="{F5E69D9C-6626-4E1B-B1D5-89453054FC22}" type="pres">
      <dgm:prSet presAssocID="{344F897C-E037-409D-88C4-508AD59B71E4}" presName="composite" presStyleCnt="0"/>
      <dgm:spPr/>
    </dgm:pt>
    <dgm:pt modelId="{FF640BD6-4620-4FBE-9113-4795EA7173EA}" type="pres">
      <dgm:prSet presAssocID="{344F897C-E037-409D-88C4-508AD59B71E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737D5-779A-42A1-A390-F97194F09CEC}" type="pres">
      <dgm:prSet presAssocID="{344F897C-E037-409D-88C4-508AD59B71E4}" presName="parSh" presStyleLbl="node1" presStyleIdx="1" presStyleCnt="4"/>
      <dgm:spPr/>
      <dgm:t>
        <a:bodyPr/>
        <a:lstStyle/>
        <a:p>
          <a:endParaRPr lang="en-US"/>
        </a:p>
      </dgm:t>
    </dgm:pt>
    <dgm:pt modelId="{687CF2C5-8955-4D4E-B628-F491FF13CB59}" type="pres">
      <dgm:prSet presAssocID="{344F897C-E037-409D-88C4-508AD59B71E4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C38EF-D6A0-41C2-86C1-801DB540C22A}" type="pres">
      <dgm:prSet presAssocID="{C413F3C2-2D7C-4F4B-ABFA-23D643D8046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0E2B7DC-1921-4A38-AFE8-BA4601961308}" type="pres">
      <dgm:prSet presAssocID="{C413F3C2-2D7C-4F4B-ABFA-23D643D80462}" presName="connTx" presStyleLbl="sibTrans2D1" presStyleIdx="1" presStyleCnt="3"/>
      <dgm:spPr/>
      <dgm:t>
        <a:bodyPr/>
        <a:lstStyle/>
        <a:p>
          <a:endParaRPr lang="en-US"/>
        </a:p>
      </dgm:t>
    </dgm:pt>
    <dgm:pt modelId="{B0C79135-10BE-4237-BE5E-3A8B7EC77947}" type="pres">
      <dgm:prSet presAssocID="{55DA384A-13BA-4989-BEF8-B6BFFC5E884F}" presName="composite" presStyleCnt="0"/>
      <dgm:spPr/>
    </dgm:pt>
    <dgm:pt modelId="{161B85CD-4F28-47ED-9733-4262B24C3640}" type="pres">
      <dgm:prSet presAssocID="{55DA384A-13BA-4989-BEF8-B6BFFC5E884F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FB4CE-20C8-4632-BB46-10A13CA93163}" type="pres">
      <dgm:prSet presAssocID="{55DA384A-13BA-4989-BEF8-B6BFFC5E884F}" presName="parSh" presStyleLbl="node1" presStyleIdx="2" presStyleCnt="4"/>
      <dgm:spPr/>
      <dgm:t>
        <a:bodyPr/>
        <a:lstStyle/>
        <a:p>
          <a:endParaRPr lang="en-US"/>
        </a:p>
      </dgm:t>
    </dgm:pt>
    <dgm:pt modelId="{0BE04DEA-BB9B-43E9-8E3A-AD50BDB2088C}" type="pres">
      <dgm:prSet presAssocID="{55DA384A-13BA-4989-BEF8-B6BFFC5E884F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B67D3-5942-431C-9FE0-A731B1F4011A}" type="pres">
      <dgm:prSet presAssocID="{EE59DD39-EF56-48D8-9FAA-8B6E6487BAF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97F43D0-A897-419E-B932-E2BBE3E83B01}" type="pres">
      <dgm:prSet presAssocID="{EE59DD39-EF56-48D8-9FAA-8B6E6487BAFE}" presName="connTx" presStyleLbl="sibTrans2D1" presStyleIdx="2" presStyleCnt="3"/>
      <dgm:spPr/>
      <dgm:t>
        <a:bodyPr/>
        <a:lstStyle/>
        <a:p>
          <a:endParaRPr lang="en-US"/>
        </a:p>
      </dgm:t>
    </dgm:pt>
    <dgm:pt modelId="{F5D937CD-56F2-494E-BB9A-1BCD9D17D891}" type="pres">
      <dgm:prSet presAssocID="{61EF4DDC-0E74-4CF1-8612-20C14A6CB8CF}" presName="composite" presStyleCnt="0"/>
      <dgm:spPr/>
    </dgm:pt>
    <dgm:pt modelId="{1800F162-650C-4A45-94B5-E763D881C1B7}" type="pres">
      <dgm:prSet presAssocID="{61EF4DDC-0E74-4CF1-8612-20C14A6CB8CF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16FB5-FF40-427D-BEC6-7374C8D3CAE3}" type="pres">
      <dgm:prSet presAssocID="{61EF4DDC-0E74-4CF1-8612-20C14A6CB8CF}" presName="parSh" presStyleLbl="node1" presStyleIdx="3" presStyleCnt="4"/>
      <dgm:spPr/>
      <dgm:t>
        <a:bodyPr/>
        <a:lstStyle/>
        <a:p>
          <a:endParaRPr lang="en-US"/>
        </a:p>
      </dgm:t>
    </dgm:pt>
    <dgm:pt modelId="{ABE544E5-AFEF-4BDA-B6C2-DFAA496E0945}" type="pres">
      <dgm:prSet presAssocID="{61EF4DDC-0E74-4CF1-8612-20C14A6CB8CF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46FE27-A805-40BC-8947-58E478111B18}" type="presOf" srcId="{959C3D73-2585-4977-9138-3DA78C3CD47F}" destId="{C3EA827C-694B-4385-9AEE-B9D8146D6481}" srcOrd="0" destOrd="0" presId="urn:microsoft.com/office/officeart/2005/8/layout/process3"/>
    <dgm:cxn modelId="{DD403DCD-5EAC-440D-BB47-915E38E6FD6A}" type="presOf" srcId="{6690196F-8C91-4E4C-A5DB-E84E383A28A1}" destId="{ECF3B85A-E698-4330-AB92-896FF67D98A7}" srcOrd="1" destOrd="0" presId="urn:microsoft.com/office/officeart/2005/8/layout/process3"/>
    <dgm:cxn modelId="{F284EA95-BF83-40EF-A689-4DC84BF60B86}" type="presOf" srcId="{E8FFDF65-B8E5-4E37-8320-8EDB4CA99121}" destId="{8741E899-3AE0-4F88-80B5-442B6F148DBA}" srcOrd="0" destOrd="1" presId="urn:microsoft.com/office/officeart/2005/8/layout/process3"/>
    <dgm:cxn modelId="{64B2C37E-6D7B-4C0A-89B4-25A33829B999}" type="presOf" srcId="{4AEBC01A-CA60-4810-A4BF-F4FF2EF4653C}" destId="{ABE544E5-AFEF-4BDA-B6C2-DFAA496E0945}" srcOrd="0" destOrd="0" presId="urn:microsoft.com/office/officeart/2005/8/layout/process3"/>
    <dgm:cxn modelId="{FF8549D1-9238-4721-9AB5-DD92625DF50B}" srcId="{A2D1DFA1-D40D-46C9-A13F-5B17611A6988}" destId="{55DA384A-13BA-4989-BEF8-B6BFFC5E884F}" srcOrd="2" destOrd="0" parTransId="{4489C03B-23A7-4B89-B1AC-D7AAFA7CB233}" sibTransId="{EE59DD39-EF56-48D8-9FAA-8B6E6487BAFE}"/>
    <dgm:cxn modelId="{62520B8D-8A44-4EE8-B617-06FB46A22EB8}" type="presOf" srcId="{91CC3C86-F3DA-491F-A9E7-305E7CDCBDD8}" destId="{687CF2C5-8955-4D4E-B628-F491FF13CB59}" srcOrd="0" destOrd="1" presId="urn:microsoft.com/office/officeart/2005/8/layout/process3"/>
    <dgm:cxn modelId="{06748E62-E0D1-46D6-8174-663128589C0D}" type="presOf" srcId="{C413F3C2-2D7C-4F4B-ABFA-23D643D80462}" destId="{063C38EF-D6A0-41C2-86C1-801DB540C22A}" srcOrd="0" destOrd="0" presId="urn:microsoft.com/office/officeart/2005/8/layout/process3"/>
    <dgm:cxn modelId="{B3D590C7-982A-4C56-90F5-F2A10B75072A}" type="presOf" srcId="{61EF4DDC-0E74-4CF1-8612-20C14A6CB8CF}" destId="{1800F162-650C-4A45-94B5-E763D881C1B7}" srcOrd="0" destOrd="0" presId="urn:microsoft.com/office/officeart/2005/8/layout/process3"/>
    <dgm:cxn modelId="{D1C038F8-EDF5-49C5-859B-C8757CD2E846}" type="presOf" srcId="{344F897C-E037-409D-88C4-508AD59B71E4}" destId="{275737D5-779A-42A1-A390-F97194F09CEC}" srcOrd="1" destOrd="0" presId="urn:microsoft.com/office/officeart/2005/8/layout/process3"/>
    <dgm:cxn modelId="{04D7E81F-105E-43F9-BD94-8D4F5637FEB2}" type="presOf" srcId="{0F9F134E-F66F-4E02-A83F-9FFDB6E7D33D}" destId="{8741E899-3AE0-4F88-80B5-442B6F148DBA}" srcOrd="0" destOrd="0" presId="urn:microsoft.com/office/officeart/2005/8/layout/process3"/>
    <dgm:cxn modelId="{2122C6D5-FA75-4A79-B4EF-F83453A986BF}" type="presOf" srcId="{9F393D25-3DAB-4DDC-B77E-08A4182D84C6}" destId="{ABE544E5-AFEF-4BDA-B6C2-DFAA496E0945}" srcOrd="0" destOrd="2" presId="urn:microsoft.com/office/officeart/2005/8/layout/process3"/>
    <dgm:cxn modelId="{41E0057D-9574-4A71-B333-204E9C9D759D}" srcId="{A2D1DFA1-D40D-46C9-A13F-5B17611A6988}" destId="{61EF4DDC-0E74-4CF1-8612-20C14A6CB8CF}" srcOrd="3" destOrd="0" parTransId="{6FA4CB1B-219D-4C22-B1E7-2D1827E5B855}" sibTransId="{C8A960B9-960B-4BC3-8245-0B7B498D1BD7}"/>
    <dgm:cxn modelId="{C89EFA86-9558-4F3E-98EE-8B2D273C25F3}" type="presOf" srcId="{344F897C-E037-409D-88C4-508AD59B71E4}" destId="{FF640BD6-4620-4FBE-9113-4795EA7173EA}" srcOrd="0" destOrd="0" presId="urn:microsoft.com/office/officeart/2005/8/layout/process3"/>
    <dgm:cxn modelId="{504ED7B1-FDCB-40F9-8AA7-0ED89DDBDA82}" srcId="{344F897C-E037-409D-88C4-508AD59B71E4}" destId="{91CC3C86-F3DA-491F-A9E7-305E7CDCBDD8}" srcOrd="1" destOrd="0" parTransId="{C7DD1AB7-3D7B-4A5D-AE0D-69EC17A8CBD2}" sibTransId="{81954AB2-4391-46CF-AAFD-15F1D6665FB0}"/>
    <dgm:cxn modelId="{A73D89AB-B1C0-4C03-AC3E-A3479EB1DC6F}" type="presOf" srcId="{887850E1-CE6C-4C32-A49C-05E62B7740F4}" destId="{687CF2C5-8955-4D4E-B628-F491FF13CB59}" srcOrd="0" destOrd="0" presId="urn:microsoft.com/office/officeart/2005/8/layout/process3"/>
    <dgm:cxn modelId="{F19E76A8-C67E-46E1-9108-2E117B88D6E4}" srcId="{61EF4DDC-0E74-4CF1-8612-20C14A6CB8CF}" destId="{9F393D25-3DAB-4DDC-B77E-08A4182D84C6}" srcOrd="2" destOrd="0" parTransId="{D72823AE-83CB-4155-911F-E9097742A2D0}" sibTransId="{C9CB51CC-08E6-41EA-8B7C-6916B7CF25C1}"/>
    <dgm:cxn modelId="{5E37E83B-A21D-4284-99FA-9B67F8017D5C}" type="presOf" srcId="{55DA384A-13BA-4989-BEF8-B6BFFC5E884F}" destId="{161B85CD-4F28-47ED-9733-4262B24C3640}" srcOrd="0" destOrd="0" presId="urn:microsoft.com/office/officeart/2005/8/layout/process3"/>
    <dgm:cxn modelId="{B7E60E7F-A1D8-4E06-A684-215F7BE640A3}" type="presOf" srcId="{6690196F-8C91-4E4C-A5DB-E84E383A28A1}" destId="{3F577120-9E34-4D4F-AA38-F5814F5992FE}" srcOrd="0" destOrd="0" presId="urn:microsoft.com/office/officeart/2005/8/layout/process3"/>
    <dgm:cxn modelId="{3649F6EA-98B8-47A6-9147-9272DF771D7A}" type="presOf" srcId="{959C3D73-2585-4977-9138-3DA78C3CD47F}" destId="{59625848-388A-4F74-8C1D-2DDC200D8DC9}" srcOrd="1" destOrd="0" presId="urn:microsoft.com/office/officeart/2005/8/layout/process3"/>
    <dgm:cxn modelId="{69818EA1-B118-44D8-92C1-C51FF7859524}" type="presOf" srcId="{C413F3C2-2D7C-4F4B-ABFA-23D643D80462}" destId="{C0E2B7DC-1921-4A38-AFE8-BA4601961308}" srcOrd="1" destOrd="0" presId="urn:microsoft.com/office/officeart/2005/8/layout/process3"/>
    <dgm:cxn modelId="{97007C93-82D2-49AA-A088-DEFB26C02FA1}" srcId="{344F897C-E037-409D-88C4-508AD59B71E4}" destId="{887850E1-CE6C-4C32-A49C-05E62B7740F4}" srcOrd="0" destOrd="0" parTransId="{0EE47AED-FB22-4D44-BB7F-69CC636CAC34}" sibTransId="{FFF4BAD8-94CD-4B49-AD5D-81C38E701381}"/>
    <dgm:cxn modelId="{0DB63817-4BBB-48C1-8DD9-90F81BCA03F6}" type="presOf" srcId="{F2DB6166-B0DD-421D-9689-C46BCA61E186}" destId="{0BE04DEA-BB9B-43E9-8E3A-AD50BDB2088C}" srcOrd="0" destOrd="0" presId="urn:microsoft.com/office/officeart/2005/8/layout/process3"/>
    <dgm:cxn modelId="{2F0FDAB1-0884-4DF7-BB20-114ABE7684CB}" type="presOf" srcId="{61EF4DDC-0E74-4CF1-8612-20C14A6CB8CF}" destId="{87016FB5-FF40-427D-BEC6-7374C8D3CAE3}" srcOrd="1" destOrd="0" presId="urn:microsoft.com/office/officeart/2005/8/layout/process3"/>
    <dgm:cxn modelId="{8FAB1BEA-9FA8-4737-BEF6-8758DE43A9F5}" type="presOf" srcId="{9BE7C01E-2F28-4F0A-A761-A54B078B3D3B}" destId="{ABE544E5-AFEF-4BDA-B6C2-DFAA496E0945}" srcOrd="0" destOrd="1" presId="urn:microsoft.com/office/officeart/2005/8/layout/process3"/>
    <dgm:cxn modelId="{3CE69A35-D6D4-45C4-8A6E-74E228AD1BA9}" srcId="{61EF4DDC-0E74-4CF1-8612-20C14A6CB8CF}" destId="{4AEBC01A-CA60-4810-A4BF-F4FF2EF4653C}" srcOrd="0" destOrd="0" parTransId="{B8B362AD-6E9A-4F9D-ACE0-085526575AB5}" sibTransId="{A06EB992-D4BA-4214-8AAC-B585DE5CE7A1}"/>
    <dgm:cxn modelId="{321B79B0-0BB9-432E-9BB8-FCEA34927798}" srcId="{A2D1DFA1-D40D-46C9-A13F-5B17611A6988}" destId="{959C3D73-2585-4977-9138-3DA78C3CD47F}" srcOrd="0" destOrd="0" parTransId="{F5C954DE-5FF6-4429-B4CA-E68FE496CC5A}" sibTransId="{6690196F-8C91-4E4C-A5DB-E84E383A28A1}"/>
    <dgm:cxn modelId="{890AD5AB-448B-4247-AAF6-E0B5F5A63202}" srcId="{959C3D73-2585-4977-9138-3DA78C3CD47F}" destId="{0F9F134E-F66F-4E02-A83F-9FFDB6E7D33D}" srcOrd="0" destOrd="0" parTransId="{FECC44BD-A5BE-4AAB-9AE5-D3B70799B3D7}" sibTransId="{95B3D230-EA99-4C47-A95F-95F1C9A91302}"/>
    <dgm:cxn modelId="{5C8F7696-3911-4982-8AA5-ED743B52C751}" srcId="{959C3D73-2585-4977-9138-3DA78C3CD47F}" destId="{E8FFDF65-B8E5-4E37-8320-8EDB4CA99121}" srcOrd="1" destOrd="0" parTransId="{965514D1-6D2E-467E-A4DB-75B5978EA804}" sibTransId="{D91F0639-9803-4577-82F7-333F93BAF378}"/>
    <dgm:cxn modelId="{A39C8E4A-8C88-478B-A6AB-8F23FE92134E}" srcId="{61EF4DDC-0E74-4CF1-8612-20C14A6CB8CF}" destId="{9BE7C01E-2F28-4F0A-A761-A54B078B3D3B}" srcOrd="1" destOrd="0" parTransId="{C647F3D8-C559-4597-BE78-F9D71D4CD92D}" sibTransId="{488E76DF-7BF5-45A4-A28B-0FC0A481F3B1}"/>
    <dgm:cxn modelId="{24101A45-0357-400C-97E0-A7F2F8D7BF18}" type="presOf" srcId="{A2D1DFA1-D40D-46C9-A13F-5B17611A6988}" destId="{DF3568E6-DAF9-4FC9-B32B-867CCDF819A1}" srcOrd="0" destOrd="0" presId="urn:microsoft.com/office/officeart/2005/8/layout/process3"/>
    <dgm:cxn modelId="{6576D1C9-3A91-426C-A382-CCDA863AC57D}" srcId="{55DA384A-13BA-4989-BEF8-B6BFFC5E884F}" destId="{F2DB6166-B0DD-421D-9689-C46BCA61E186}" srcOrd="0" destOrd="0" parTransId="{55F45156-771F-414B-B00D-622671289B5F}" sibTransId="{04A4557C-B279-4A05-B94E-248D2DC977B9}"/>
    <dgm:cxn modelId="{955FE713-3169-4F18-8BA7-4485BE3C4E01}" type="presOf" srcId="{55DA384A-13BA-4989-BEF8-B6BFFC5E884F}" destId="{C3BFB4CE-20C8-4632-BB46-10A13CA93163}" srcOrd="1" destOrd="0" presId="urn:microsoft.com/office/officeart/2005/8/layout/process3"/>
    <dgm:cxn modelId="{2594B2BB-AE19-4064-981C-869B10BF9A04}" srcId="{A2D1DFA1-D40D-46C9-A13F-5B17611A6988}" destId="{344F897C-E037-409D-88C4-508AD59B71E4}" srcOrd="1" destOrd="0" parTransId="{0E0737D6-1FF8-4BA4-83B3-8A5525E0FF9F}" sibTransId="{C413F3C2-2D7C-4F4B-ABFA-23D643D80462}"/>
    <dgm:cxn modelId="{2DD021F2-19EF-4457-BA3B-E2E4FAE8A85C}" type="presOf" srcId="{EE59DD39-EF56-48D8-9FAA-8B6E6487BAFE}" destId="{F97F43D0-A897-419E-B932-E2BBE3E83B01}" srcOrd="1" destOrd="0" presId="urn:microsoft.com/office/officeart/2005/8/layout/process3"/>
    <dgm:cxn modelId="{6F7F33D6-36AB-42DD-B9FD-B20AB9B1844B}" type="presOf" srcId="{EE59DD39-EF56-48D8-9FAA-8B6E6487BAFE}" destId="{32DB67D3-5942-431C-9FE0-A731B1F4011A}" srcOrd="0" destOrd="0" presId="urn:microsoft.com/office/officeart/2005/8/layout/process3"/>
    <dgm:cxn modelId="{CCA8414D-FE59-4C87-932F-54AFF862F38A}" type="presParOf" srcId="{DF3568E6-DAF9-4FC9-B32B-867CCDF819A1}" destId="{3E20B9B9-9000-4B56-91E1-A450766CA018}" srcOrd="0" destOrd="0" presId="urn:microsoft.com/office/officeart/2005/8/layout/process3"/>
    <dgm:cxn modelId="{F94DFFEC-355C-423B-8F94-30A240187729}" type="presParOf" srcId="{3E20B9B9-9000-4B56-91E1-A450766CA018}" destId="{C3EA827C-694B-4385-9AEE-B9D8146D6481}" srcOrd="0" destOrd="0" presId="urn:microsoft.com/office/officeart/2005/8/layout/process3"/>
    <dgm:cxn modelId="{FD841640-8BF3-4280-AD1F-93A25654FAE6}" type="presParOf" srcId="{3E20B9B9-9000-4B56-91E1-A450766CA018}" destId="{59625848-388A-4F74-8C1D-2DDC200D8DC9}" srcOrd="1" destOrd="0" presId="urn:microsoft.com/office/officeart/2005/8/layout/process3"/>
    <dgm:cxn modelId="{71E90A7C-BDCB-4DA3-99DD-89F4471905CC}" type="presParOf" srcId="{3E20B9B9-9000-4B56-91E1-A450766CA018}" destId="{8741E899-3AE0-4F88-80B5-442B6F148DBA}" srcOrd="2" destOrd="0" presId="urn:microsoft.com/office/officeart/2005/8/layout/process3"/>
    <dgm:cxn modelId="{4BC44B27-1B6F-41BE-B058-D233981139CE}" type="presParOf" srcId="{DF3568E6-DAF9-4FC9-B32B-867CCDF819A1}" destId="{3F577120-9E34-4D4F-AA38-F5814F5992FE}" srcOrd="1" destOrd="0" presId="urn:microsoft.com/office/officeart/2005/8/layout/process3"/>
    <dgm:cxn modelId="{969E7A12-9463-4F79-8453-04E66A22C72C}" type="presParOf" srcId="{3F577120-9E34-4D4F-AA38-F5814F5992FE}" destId="{ECF3B85A-E698-4330-AB92-896FF67D98A7}" srcOrd="0" destOrd="0" presId="urn:microsoft.com/office/officeart/2005/8/layout/process3"/>
    <dgm:cxn modelId="{761E0253-D2EB-4D6C-B4DC-A0133FDBC917}" type="presParOf" srcId="{DF3568E6-DAF9-4FC9-B32B-867CCDF819A1}" destId="{F5E69D9C-6626-4E1B-B1D5-89453054FC22}" srcOrd="2" destOrd="0" presId="urn:microsoft.com/office/officeart/2005/8/layout/process3"/>
    <dgm:cxn modelId="{E0DB6900-A6E5-47A9-A3A4-C80AD729E55B}" type="presParOf" srcId="{F5E69D9C-6626-4E1B-B1D5-89453054FC22}" destId="{FF640BD6-4620-4FBE-9113-4795EA7173EA}" srcOrd="0" destOrd="0" presId="urn:microsoft.com/office/officeart/2005/8/layout/process3"/>
    <dgm:cxn modelId="{B40DEC6F-272F-4588-9415-50AFE1AB2ECE}" type="presParOf" srcId="{F5E69D9C-6626-4E1B-B1D5-89453054FC22}" destId="{275737D5-779A-42A1-A390-F97194F09CEC}" srcOrd="1" destOrd="0" presId="urn:microsoft.com/office/officeart/2005/8/layout/process3"/>
    <dgm:cxn modelId="{06C32E79-ED4C-462E-BD92-A133E3DBD972}" type="presParOf" srcId="{F5E69D9C-6626-4E1B-B1D5-89453054FC22}" destId="{687CF2C5-8955-4D4E-B628-F491FF13CB59}" srcOrd="2" destOrd="0" presId="urn:microsoft.com/office/officeart/2005/8/layout/process3"/>
    <dgm:cxn modelId="{08CED027-C262-43EB-B35A-4898F2502129}" type="presParOf" srcId="{DF3568E6-DAF9-4FC9-B32B-867CCDF819A1}" destId="{063C38EF-D6A0-41C2-86C1-801DB540C22A}" srcOrd="3" destOrd="0" presId="urn:microsoft.com/office/officeart/2005/8/layout/process3"/>
    <dgm:cxn modelId="{6CDE51B4-BC77-4231-9895-AD503A67003D}" type="presParOf" srcId="{063C38EF-D6A0-41C2-86C1-801DB540C22A}" destId="{C0E2B7DC-1921-4A38-AFE8-BA4601961308}" srcOrd="0" destOrd="0" presId="urn:microsoft.com/office/officeart/2005/8/layout/process3"/>
    <dgm:cxn modelId="{FD07A663-B18C-4213-A022-9197C1D4C60D}" type="presParOf" srcId="{DF3568E6-DAF9-4FC9-B32B-867CCDF819A1}" destId="{B0C79135-10BE-4237-BE5E-3A8B7EC77947}" srcOrd="4" destOrd="0" presId="urn:microsoft.com/office/officeart/2005/8/layout/process3"/>
    <dgm:cxn modelId="{75142AF2-BA90-4E6C-A874-5149412A989C}" type="presParOf" srcId="{B0C79135-10BE-4237-BE5E-3A8B7EC77947}" destId="{161B85CD-4F28-47ED-9733-4262B24C3640}" srcOrd="0" destOrd="0" presId="urn:microsoft.com/office/officeart/2005/8/layout/process3"/>
    <dgm:cxn modelId="{832E178D-9F24-43C0-9CED-46C9B37FB477}" type="presParOf" srcId="{B0C79135-10BE-4237-BE5E-3A8B7EC77947}" destId="{C3BFB4CE-20C8-4632-BB46-10A13CA93163}" srcOrd="1" destOrd="0" presId="urn:microsoft.com/office/officeart/2005/8/layout/process3"/>
    <dgm:cxn modelId="{DC934977-D5D1-4484-9F79-04619C897AED}" type="presParOf" srcId="{B0C79135-10BE-4237-BE5E-3A8B7EC77947}" destId="{0BE04DEA-BB9B-43E9-8E3A-AD50BDB2088C}" srcOrd="2" destOrd="0" presId="urn:microsoft.com/office/officeart/2005/8/layout/process3"/>
    <dgm:cxn modelId="{8847136A-0956-4DDB-8D55-E32914049025}" type="presParOf" srcId="{DF3568E6-DAF9-4FC9-B32B-867CCDF819A1}" destId="{32DB67D3-5942-431C-9FE0-A731B1F4011A}" srcOrd="5" destOrd="0" presId="urn:microsoft.com/office/officeart/2005/8/layout/process3"/>
    <dgm:cxn modelId="{7D848536-2CE2-4CEB-84F9-80156E44D271}" type="presParOf" srcId="{32DB67D3-5942-431C-9FE0-A731B1F4011A}" destId="{F97F43D0-A897-419E-B932-E2BBE3E83B01}" srcOrd="0" destOrd="0" presId="urn:microsoft.com/office/officeart/2005/8/layout/process3"/>
    <dgm:cxn modelId="{15ED5719-2721-4ECA-9FF7-5A8D5818CCC4}" type="presParOf" srcId="{DF3568E6-DAF9-4FC9-B32B-867CCDF819A1}" destId="{F5D937CD-56F2-494E-BB9A-1BCD9D17D891}" srcOrd="6" destOrd="0" presId="urn:microsoft.com/office/officeart/2005/8/layout/process3"/>
    <dgm:cxn modelId="{086DFFC3-B8D3-4969-814F-61CE9C9EAB13}" type="presParOf" srcId="{F5D937CD-56F2-494E-BB9A-1BCD9D17D891}" destId="{1800F162-650C-4A45-94B5-E763D881C1B7}" srcOrd="0" destOrd="0" presId="urn:microsoft.com/office/officeart/2005/8/layout/process3"/>
    <dgm:cxn modelId="{0258AF54-012B-4D9B-B6B9-99F7749939D3}" type="presParOf" srcId="{F5D937CD-56F2-494E-BB9A-1BCD9D17D891}" destId="{87016FB5-FF40-427D-BEC6-7374C8D3CAE3}" srcOrd="1" destOrd="0" presId="urn:microsoft.com/office/officeart/2005/8/layout/process3"/>
    <dgm:cxn modelId="{3DD3FEDD-CDB0-4A84-B827-0C66A43EA20E}" type="presParOf" srcId="{F5D937CD-56F2-494E-BB9A-1BCD9D17D891}" destId="{ABE544E5-AFEF-4BDA-B6C2-DFAA496E094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8FCF9-7786-465C-869E-BC8314DB8D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69EE8-2873-4D69-97F0-A49DF7ABD1A1}">
      <dgm:prSet phldrT="[Text]" custT="1"/>
      <dgm:spPr/>
      <dgm:t>
        <a:bodyPr/>
        <a:lstStyle/>
        <a:p>
          <a:r>
            <a:rPr lang="en-US" sz="3600" dirty="0" smtClean="0"/>
            <a:t>Desired Outcome</a:t>
          </a:r>
          <a:endParaRPr lang="en-US" sz="3600" dirty="0"/>
        </a:p>
      </dgm:t>
    </dgm:pt>
    <dgm:pt modelId="{DEA00C18-6335-4C04-8F90-04D84D05FBA7}" type="parTrans" cxnId="{ECA163BE-B3AD-49EA-BB5C-7DABEE17AFC9}">
      <dgm:prSet/>
      <dgm:spPr/>
      <dgm:t>
        <a:bodyPr/>
        <a:lstStyle/>
        <a:p>
          <a:endParaRPr lang="en-US"/>
        </a:p>
      </dgm:t>
    </dgm:pt>
    <dgm:pt modelId="{253C5C23-670F-4A9B-915F-7203F336ACE2}" type="sibTrans" cxnId="{ECA163BE-B3AD-49EA-BB5C-7DABEE17AFC9}">
      <dgm:prSet/>
      <dgm:spPr/>
      <dgm:t>
        <a:bodyPr/>
        <a:lstStyle/>
        <a:p>
          <a:endParaRPr lang="en-US"/>
        </a:p>
      </dgm:t>
    </dgm:pt>
    <dgm:pt modelId="{B2752AC7-6238-4E8A-AF69-56513FAD94B3}">
      <dgm:prSet phldrT="[Text]" custT="1"/>
      <dgm:spPr/>
      <dgm:t>
        <a:bodyPr/>
        <a:lstStyle/>
        <a:p>
          <a:r>
            <a:rPr lang="en-US" sz="3200" dirty="0" smtClean="0"/>
            <a:t>Improved reading capability</a:t>
          </a:r>
          <a:endParaRPr lang="en-US" sz="3200" dirty="0"/>
        </a:p>
      </dgm:t>
    </dgm:pt>
    <dgm:pt modelId="{F6EFCEFF-64E8-47E3-8C63-EE2C261F9B4D}" type="parTrans" cxnId="{DD143358-3592-4BDF-B80F-41B5439A39F1}">
      <dgm:prSet/>
      <dgm:spPr/>
      <dgm:t>
        <a:bodyPr/>
        <a:lstStyle/>
        <a:p>
          <a:endParaRPr lang="en-US"/>
        </a:p>
      </dgm:t>
    </dgm:pt>
    <dgm:pt modelId="{BF18BCE5-B448-42EF-82DA-FCF6B21F8CA6}" type="sibTrans" cxnId="{DD143358-3592-4BDF-B80F-41B5439A39F1}">
      <dgm:prSet/>
      <dgm:spPr/>
      <dgm:t>
        <a:bodyPr/>
        <a:lstStyle/>
        <a:p>
          <a:endParaRPr lang="en-US"/>
        </a:p>
      </dgm:t>
    </dgm:pt>
    <dgm:pt modelId="{F1BAC970-8A27-474B-8F05-6F0492D4BE20}">
      <dgm:prSet phldrT="[Text]" custT="1"/>
      <dgm:spPr/>
      <dgm:t>
        <a:bodyPr/>
        <a:lstStyle/>
        <a:p>
          <a:r>
            <a:rPr lang="en-US" sz="4000" dirty="0" smtClean="0"/>
            <a:t>Indicator</a:t>
          </a:r>
          <a:endParaRPr lang="en-US" sz="4000" dirty="0"/>
        </a:p>
      </dgm:t>
    </dgm:pt>
    <dgm:pt modelId="{32BDA501-1AD8-4F7B-91CE-52588B2FC02B}" type="parTrans" cxnId="{6AD9873D-F001-4FDC-98BB-1F48EB4873FF}">
      <dgm:prSet/>
      <dgm:spPr/>
      <dgm:t>
        <a:bodyPr/>
        <a:lstStyle/>
        <a:p>
          <a:endParaRPr lang="en-US"/>
        </a:p>
      </dgm:t>
    </dgm:pt>
    <dgm:pt modelId="{0E3DECA3-EC74-45EE-885A-97E14B081B1F}" type="sibTrans" cxnId="{6AD9873D-F001-4FDC-98BB-1F48EB4873FF}">
      <dgm:prSet/>
      <dgm:spPr/>
      <dgm:t>
        <a:bodyPr/>
        <a:lstStyle/>
        <a:p>
          <a:endParaRPr lang="en-US"/>
        </a:p>
      </dgm:t>
    </dgm:pt>
    <dgm:pt modelId="{4A4EAC12-BC2A-4EB0-A6B4-3CB42096552B}">
      <dgm:prSet phldrT="[Text]" custT="1"/>
      <dgm:spPr/>
      <dgm:t>
        <a:bodyPr/>
        <a:lstStyle/>
        <a:p>
          <a:r>
            <a:rPr lang="en-US" sz="3200" dirty="0" smtClean="0"/>
            <a:t>Score on a reading test</a:t>
          </a:r>
          <a:endParaRPr lang="en-US" sz="3200" dirty="0"/>
        </a:p>
      </dgm:t>
    </dgm:pt>
    <dgm:pt modelId="{F26D372F-340C-4B36-B7DC-8A83951A0349}" type="parTrans" cxnId="{5986BE89-04F4-48FB-B0B7-9C15077EAC4E}">
      <dgm:prSet/>
      <dgm:spPr/>
      <dgm:t>
        <a:bodyPr/>
        <a:lstStyle/>
        <a:p>
          <a:endParaRPr lang="en-US"/>
        </a:p>
      </dgm:t>
    </dgm:pt>
    <dgm:pt modelId="{E531EF42-F587-4961-9026-826E49A97C64}" type="sibTrans" cxnId="{5986BE89-04F4-48FB-B0B7-9C15077EAC4E}">
      <dgm:prSet/>
      <dgm:spPr/>
      <dgm:t>
        <a:bodyPr/>
        <a:lstStyle/>
        <a:p>
          <a:endParaRPr lang="en-US"/>
        </a:p>
      </dgm:t>
    </dgm:pt>
    <dgm:pt modelId="{2E259B1B-13DC-47C9-A5C6-02E5848526C7}" type="pres">
      <dgm:prSet presAssocID="{4CC8FCF9-7786-465C-869E-BC8314DB8D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DB41E7-377C-4109-9BBC-E974F039DB8F}" type="pres">
      <dgm:prSet presAssocID="{13369EE8-2873-4D69-97F0-A49DF7ABD1A1}" presName="composite" presStyleCnt="0"/>
      <dgm:spPr/>
    </dgm:pt>
    <dgm:pt modelId="{7DEC658A-AA1E-4AB4-A14E-D513876D744B}" type="pres">
      <dgm:prSet presAssocID="{13369EE8-2873-4D69-97F0-A49DF7ABD1A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5C5E2-4148-4E9A-BC88-A8D8E22391EA}" type="pres">
      <dgm:prSet presAssocID="{13369EE8-2873-4D69-97F0-A49DF7ABD1A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CEBCF-C79A-451E-B993-7DC7E4D4EE29}" type="pres">
      <dgm:prSet presAssocID="{253C5C23-670F-4A9B-915F-7203F336ACE2}" presName="space" presStyleCnt="0"/>
      <dgm:spPr/>
    </dgm:pt>
    <dgm:pt modelId="{95F48542-76E6-4EF0-BA59-4065D25444B1}" type="pres">
      <dgm:prSet presAssocID="{F1BAC970-8A27-474B-8F05-6F0492D4BE20}" presName="composite" presStyleCnt="0"/>
      <dgm:spPr/>
    </dgm:pt>
    <dgm:pt modelId="{5F21DCDE-CCF1-4FC0-B6BF-64C54EDC60D1}" type="pres">
      <dgm:prSet presAssocID="{F1BAC970-8A27-474B-8F05-6F0492D4BE20}" presName="parTx" presStyleLbl="alignNode1" presStyleIdx="1" presStyleCnt="2" custLinFactNeighborX="-170" custLinFactNeighborY="-1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F47C1-1520-4267-9BCC-E2724782096B}" type="pres">
      <dgm:prSet presAssocID="{F1BAC970-8A27-474B-8F05-6F0492D4BE2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D9873D-F001-4FDC-98BB-1F48EB4873FF}" srcId="{4CC8FCF9-7786-465C-869E-BC8314DB8D27}" destId="{F1BAC970-8A27-474B-8F05-6F0492D4BE20}" srcOrd="1" destOrd="0" parTransId="{32BDA501-1AD8-4F7B-91CE-52588B2FC02B}" sibTransId="{0E3DECA3-EC74-45EE-885A-97E14B081B1F}"/>
    <dgm:cxn modelId="{3676863E-C93D-40D4-9AB6-2223C952D908}" type="presOf" srcId="{B2752AC7-6238-4E8A-AF69-56513FAD94B3}" destId="{3A35C5E2-4148-4E9A-BC88-A8D8E22391EA}" srcOrd="0" destOrd="0" presId="urn:microsoft.com/office/officeart/2005/8/layout/hList1"/>
    <dgm:cxn modelId="{ECA163BE-B3AD-49EA-BB5C-7DABEE17AFC9}" srcId="{4CC8FCF9-7786-465C-869E-BC8314DB8D27}" destId="{13369EE8-2873-4D69-97F0-A49DF7ABD1A1}" srcOrd="0" destOrd="0" parTransId="{DEA00C18-6335-4C04-8F90-04D84D05FBA7}" sibTransId="{253C5C23-670F-4A9B-915F-7203F336ACE2}"/>
    <dgm:cxn modelId="{F0B71AAA-3733-47D1-8CDA-5948D0D42D1C}" type="presOf" srcId="{F1BAC970-8A27-474B-8F05-6F0492D4BE20}" destId="{5F21DCDE-CCF1-4FC0-B6BF-64C54EDC60D1}" srcOrd="0" destOrd="0" presId="urn:microsoft.com/office/officeart/2005/8/layout/hList1"/>
    <dgm:cxn modelId="{C2302BEA-584C-4651-8E91-0D65A839DDCB}" type="presOf" srcId="{4A4EAC12-BC2A-4EB0-A6B4-3CB42096552B}" destId="{86FF47C1-1520-4267-9BCC-E2724782096B}" srcOrd="0" destOrd="0" presId="urn:microsoft.com/office/officeart/2005/8/layout/hList1"/>
    <dgm:cxn modelId="{5986BE89-04F4-48FB-B0B7-9C15077EAC4E}" srcId="{F1BAC970-8A27-474B-8F05-6F0492D4BE20}" destId="{4A4EAC12-BC2A-4EB0-A6B4-3CB42096552B}" srcOrd="0" destOrd="0" parTransId="{F26D372F-340C-4B36-B7DC-8A83951A0349}" sibTransId="{E531EF42-F587-4961-9026-826E49A97C64}"/>
    <dgm:cxn modelId="{DCD56002-6F37-40BC-A464-7556CECA2A2A}" type="presOf" srcId="{13369EE8-2873-4D69-97F0-A49DF7ABD1A1}" destId="{7DEC658A-AA1E-4AB4-A14E-D513876D744B}" srcOrd="0" destOrd="0" presId="urn:microsoft.com/office/officeart/2005/8/layout/hList1"/>
    <dgm:cxn modelId="{DD143358-3592-4BDF-B80F-41B5439A39F1}" srcId="{13369EE8-2873-4D69-97F0-A49DF7ABD1A1}" destId="{B2752AC7-6238-4E8A-AF69-56513FAD94B3}" srcOrd="0" destOrd="0" parTransId="{F6EFCEFF-64E8-47E3-8C63-EE2C261F9B4D}" sibTransId="{BF18BCE5-B448-42EF-82DA-FCF6B21F8CA6}"/>
    <dgm:cxn modelId="{CBC02A6B-6BF2-40C6-8C81-CB2B693BB582}" type="presOf" srcId="{4CC8FCF9-7786-465C-869E-BC8314DB8D27}" destId="{2E259B1B-13DC-47C9-A5C6-02E5848526C7}" srcOrd="0" destOrd="0" presId="urn:microsoft.com/office/officeart/2005/8/layout/hList1"/>
    <dgm:cxn modelId="{BF5EA6FD-CF27-426B-91FA-F6E92DB9A7FF}" type="presParOf" srcId="{2E259B1B-13DC-47C9-A5C6-02E5848526C7}" destId="{11DB41E7-377C-4109-9BBC-E974F039DB8F}" srcOrd="0" destOrd="0" presId="urn:microsoft.com/office/officeart/2005/8/layout/hList1"/>
    <dgm:cxn modelId="{B31373FA-B169-4CFF-B292-4592972B9D43}" type="presParOf" srcId="{11DB41E7-377C-4109-9BBC-E974F039DB8F}" destId="{7DEC658A-AA1E-4AB4-A14E-D513876D744B}" srcOrd="0" destOrd="0" presId="urn:microsoft.com/office/officeart/2005/8/layout/hList1"/>
    <dgm:cxn modelId="{9D52D3E4-2BDE-47C1-89A3-C92E008A7190}" type="presParOf" srcId="{11DB41E7-377C-4109-9BBC-E974F039DB8F}" destId="{3A35C5E2-4148-4E9A-BC88-A8D8E22391EA}" srcOrd="1" destOrd="0" presId="urn:microsoft.com/office/officeart/2005/8/layout/hList1"/>
    <dgm:cxn modelId="{E5D75888-9B92-41CB-9E01-103BF292566C}" type="presParOf" srcId="{2E259B1B-13DC-47C9-A5C6-02E5848526C7}" destId="{254CEBCF-C79A-451E-B993-7DC7E4D4EE29}" srcOrd="1" destOrd="0" presId="urn:microsoft.com/office/officeart/2005/8/layout/hList1"/>
    <dgm:cxn modelId="{77AAED25-5419-4214-BE3C-A458024D661E}" type="presParOf" srcId="{2E259B1B-13DC-47C9-A5C6-02E5848526C7}" destId="{95F48542-76E6-4EF0-BA59-4065D25444B1}" srcOrd="2" destOrd="0" presId="urn:microsoft.com/office/officeart/2005/8/layout/hList1"/>
    <dgm:cxn modelId="{75636143-34FE-4007-AE54-0EAC145CB26B}" type="presParOf" srcId="{95F48542-76E6-4EF0-BA59-4065D25444B1}" destId="{5F21DCDE-CCF1-4FC0-B6BF-64C54EDC60D1}" srcOrd="0" destOrd="0" presId="urn:microsoft.com/office/officeart/2005/8/layout/hList1"/>
    <dgm:cxn modelId="{072AAAAD-5E0F-4925-AED4-344DDD34FDFB}" type="presParOf" srcId="{95F48542-76E6-4EF0-BA59-4065D25444B1}" destId="{86FF47C1-1520-4267-9BCC-E272478209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25848-388A-4F74-8C1D-2DDC200D8DC9}">
      <dsp:nvSpPr>
        <dsp:cNvPr id="0" name=""/>
        <dsp:cNvSpPr/>
      </dsp:nvSpPr>
      <dsp:spPr>
        <a:xfrm>
          <a:off x="4093" y="1008431"/>
          <a:ext cx="1861062" cy="11073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Strategy / Intervention</a:t>
          </a:r>
          <a:endParaRPr lang="en-US" sz="1900" b="1" kern="1200" dirty="0"/>
        </a:p>
      </dsp:txBody>
      <dsp:txXfrm>
        <a:off x="4093" y="1008431"/>
        <a:ext cx="1861062" cy="738261"/>
      </dsp:txXfrm>
    </dsp:sp>
    <dsp:sp modelId="{8741E899-3AE0-4F88-80B5-442B6F148DBA}">
      <dsp:nvSpPr>
        <dsp:cNvPr id="0" name=""/>
        <dsp:cNvSpPr/>
      </dsp:nvSpPr>
      <dsp:spPr>
        <a:xfrm>
          <a:off x="385274" y="1746693"/>
          <a:ext cx="1861062" cy="1816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Nutrition education classes</a:t>
          </a:r>
          <a:endParaRPr lang="en-US" sz="1900" kern="1200" dirty="0"/>
        </a:p>
      </dsp:txBody>
      <dsp:txXfrm>
        <a:off x="438488" y="1799907"/>
        <a:ext cx="1754634" cy="1710447"/>
      </dsp:txXfrm>
    </dsp:sp>
    <dsp:sp modelId="{3F577120-9E34-4D4F-AA38-F5814F5992FE}">
      <dsp:nvSpPr>
        <dsp:cNvPr id="0" name=""/>
        <dsp:cNvSpPr/>
      </dsp:nvSpPr>
      <dsp:spPr>
        <a:xfrm>
          <a:off x="2147286" y="1145887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47286" y="1238557"/>
        <a:ext cx="459111" cy="278010"/>
      </dsp:txXfrm>
    </dsp:sp>
    <dsp:sp modelId="{C3BFB4CE-20C8-4632-BB46-10A13CA93163}">
      <dsp:nvSpPr>
        <dsp:cNvPr id="0" name=""/>
        <dsp:cNvSpPr/>
      </dsp:nvSpPr>
      <dsp:spPr>
        <a:xfrm>
          <a:off x="2993677" y="1008431"/>
          <a:ext cx="1861062" cy="11073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Behavior Changes</a:t>
          </a:r>
          <a:endParaRPr lang="en-US" sz="1900" b="1" kern="1200" dirty="0"/>
        </a:p>
      </dsp:txBody>
      <dsp:txXfrm>
        <a:off x="2993677" y="1008431"/>
        <a:ext cx="1861062" cy="738261"/>
      </dsp:txXfrm>
    </dsp:sp>
    <dsp:sp modelId="{0BE04DEA-BB9B-43E9-8E3A-AD50BDB2088C}">
      <dsp:nvSpPr>
        <dsp:cNvPr id="0" name=""/>
        <dsp:cNvSpPr/>
      </dsp:nvSpPr>
      <dsp:spPr>
        <a:xfrm>
          <a:off x="3374859" y="1746693"/>
          <a:ext cx="1861062" cy="1816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Improved eating behaviors</a:t>
          </a:r>
          <a:endParaRPr lang="en-US" sz="1900" kern="1200" dirty="0"/>
        </a:p>
      </dsp:txBody>
      <dsp:txXfrm>
        <a:off x="3428073" y="1799907"/>
        <a:ext cx="1754634" cy="1710447"/>
      </dsp:txXfrm>
    </dsp:sp>
    <dsp:sp modelId="{32DB67D3-5942-431C-9FE0-A731B1F4011A}">
      <dsp:nvSpPr>
        <dsp:cNvPr id="0" name=""/>
        <dsp:cNvSpPr/>
      </dsp:nvSpPr>
      <dsp:spPr>
        <a:xfrm>
          <a:off x="5136871" y="1145887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136871" y="1238557"/>
        <a:ext cx="459111" cy="278010"/>
      </dsp:txXfrm>
    </dsp:sp>
    <dsp:sp modelId="{87016FB5-FF40-427D-BEC6-7374C8D3CAE3}">
      <dsp:nvSpPr>
        <dsp:cNvPr id="0" name=""/>
        <dsp:cNvSpPr/>
      </dsp:nvSpPr>
      <dsp:spPr>
        <a:xfrm>
          <a:off x="5983262" y="1008431"/>
          <a:ext cx="1861062" cy="11073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Health Outcomes</a:t>
          </a:r>
          <a:endParaRPr lang="en-US" sz="1900" b="1" kern="1200" dirty="0"/>
        </a:p>
      </dsp:txBody>
      <dsp:txXfrm>
        <a:off x="5983262" y="1008431"/>
        <a:ext cx="1861062" cy="738261"/>
      </dsp:txXfrm>
    </dsp:sp>
    <dsp:sp modelId="{ABE544E5-AFEF-4BDA-B6C2-DFAA496E0945}">
      <dsp:nvSpPr>
        <dsp:cNvPr id="0" name=""/>
        <dsp:cNvSpPr/>
      </dsp:nvSpPr>
      <dsp:spPr>
        <a:xfrm>
          <a:off x="6364443" y="1746693"/>
          <a:ext cx="1861062" cy="1816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Lower BMI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Lower cholesterol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Lower blood pressure</a:t>
          </a:r>
          <a:endParaRPr lang="en-US" sz="1900" kern="1200" dirty="0"/>
        </a:p>
      </dsp:txBody>
      <dsp:txXfrm>
        <a:off x="6417657" y="1799907"/>
        <a:ext cx="1754634" cy="1710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25848-388A-4F74-8C1D-2DDC200D8DC9}">
      <dsp:nvSpPr>
        <dsp:cNvPr id="0" name=""/>
        <dsp:cNvSpPr/>
      </dsp:nvSpPr>
      <dsp:spPr>
        <a:xfrm>
          <a:off x="1086" y="677243"/>
          <a:ext cx="1365780" cy="819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Strategy / Intervention</a:t>
          </a:r>
          <a:endParaRPr lang="en-US" sz="1400" b="1" kern="1200" dirty="0"/>
        </a:p>
      </dsp:txBody>
      <dsp:txXfrm>
        <a:off x="1086" y="677243"/>
        <a:ext cx="1365780" cy="546312"/>
      </dsp:txXfrm>
    </dsp:sp>
    <dsp:sp modelId="{8741E899-3AE0-4F88-80B5-442B6F148DBA}">
      <dsp:nvSpPr>
        <dsp:cNvPr id="0" name=""/>
        <dsp:cNvSpPr/>
      </dsp:nvSpPr>
      <dsp:spPr>
        <a:xfrm>
          <a:off x="280824" y="1223556"/>
          <a:ext cx="1365780" cy="267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Offer tax incentives to food retailers to offer healthier foods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Change zoning  ordinances to allow new grocery stores</a:t>
          </a:r>
          <a:endParaRPr lang="en-US" sz="1400" kern="1200" dirty="0"/>
        </a:p>
      </dsp:txBody>
      <dsp:txXfrm>
        <a:off x="320826" y="1263558"/>
        <a:ext cx="1285776" cy="2591196"/>
      </dsp:txXfrm>
    </dsp:sp>
    <dsp:sp modelId="{3F577120-9E34-4D4F-AA38-F5814F5992FE}">
      <dsp:nvSpPr>
        <dsp:cNvPr id="0" name=""/>
        <dsp:cNvSpPr/>
      </dsp:nvSpPr>
      <dsp:spPr>
        <a:xfrm>
          <a:off x="1573914" y="780380"/>
          <a:ext cx="438940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73914" y="848388"/>
        <a:ext cx="336928" cy="204023"/>
      </dsp:txXfrm>
    </dsp:sp>
    <dsp:sp modelId="{275737D5-779A-42A1-A390-F97194F09CEC}">
      <dsp:nvSpPr>
        <dsp:cNvPr id="0" name=""/>
        <dsp:cNvSpPr/>
      </dsp:nvSpPr>
      <dsp:spPr>
        <a:xfrm>
          <a:off x="2195056" y="677243"/>
          <a:ext cx="1365780" cy="819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Environmental/ Policy Change</a:t>
          </a:r>
          <a:endParaRPr lang="en-US" sz="1400" kern="1200" dirty="0"/>
        </a:p>
      </dsp:txBody>
      <dsp:txXfrm>
        <a:off x="2195056" y="677243"/>
        <a:ext cx="1365780" cy="546312"/>
      </dsp:txXfrm>
    </dsp:sp>
    <dsp:sp modelId="{687CF2C5-8955-4D4E-B628-F491FF13CB59}">
      <dsp:nvSpPr>
        <dsp:cNvPr id="0" name=""/>
        <dsp:cNvSpPr/>
      </dsp:nvSpPr>
      <dsp:spPr>
        <a:xfrm>
          <a:off x="2474794" y="1223556"/>
          <a:ext cx="1365780" cy="267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Existing retail outlets sell fresh fruits / vegetables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New supermarket opens</a:t>
          </a:r>
          <a:endParaRPr lang="en-US" sz="1400" kern="1200" dirty="0" smtClean="0"/>
        </a:p>
      </dsp:txBody>
      <dsp:txXfrm>
        <a:off x="2514796" y="1263558"/>
        <a:ext cx="1285776" cy="2591196"/>
      </dsp:txXfrm>
    </dsp:sp>
    <dsp:sp modelId="{063C38EF-D6A0-41C2-86C1-801DB540C22A}">
      <dsp:nvSpPr>
        <dsp:cNvPr id="0" name=""/>
        <dsp:cNvSpPr/>
      </dsp:nvSpPr>
      <dsp:spPr>
        <a:xfrm>
          <a:off x="3767883" y="780380"/>
          <a:ext cx="438940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767883" y="848388"/>
        <a:ext cx="336928" cy="204023"/>
      </dsp:txXfrm>
    </dsp:sp>
    <dsp:sp modelId="{C3BFB4CE-20C8-4632-BB46-10A13CA93163}">
      <dsp:nvSpPr>
        <dsp:cNvPr id="0" name=""/>
        <dsp:cNvSpPr/>
      </dsp:nvSpPr>
      <dsp:spPr>
        <a:xfrm>
          <a:off x="4389025" y="677243"/>
          <a:ext cx="1365780" cy="8194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Behavior Changes</a:t>
          </a:r>
          <a:endParaRPr lang="en-US" sz="1400" b="1" kern="1200" dirty="0"/>
        </a:p>
      </dsp:txBody>
      <dsp:txXfrm>
        <a:off x="4389025" y="677243"/>
        <a:ext cx="1365780" cy="546312"/>
      </dsp:txXfrm>
    </dsp:sp>
    <dsp:sp modelId="{0BE04DEA-BB9B-43E9-8E3A-AD50BDB2088C}">
      <dsp:nvSpPr>
        <dsp:cNvPr id="0" name=""/>
        <dsp:cNvSpPr/>
      </dsp:nvSpPr>
      <dsp:spPr>
        <a:xfrm>
          <a:off x="4668763" y="1223556"/>
          <a:ext cx="1365780" cy="267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Improved eating behaviors</a:t>
          </a:r>
          <a:endParaRPr lang="en-US" sz="1400" kern="1200" dirty="0"/>
        </a:p>
      </dsp:txBody>
      <dsp:txXfrm>
        <a:off x="4708765" y="1263558"/>
        <a:ext cx="1285776" cy="2591196"/>
      </dsp:txXfrm>
    </dsp:sp>
    <dsp:sp modelId="{32DB67D3-5942-431C-9FE0-A731B1F4011A}">
      <dsp:nvSpPr>
        <dsp:cNvPr id="0" name=""/>
        <dsp:cNvSpPr/>
      </dsp:nvSpPr>
      <dsp:spPr>
        <a:xfrm>
          <a:off x="5961853" y="780380"/>
          <a:ext cx="438940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961853" y="848388"/>
        <a:ext cx="336928" cy="204023"/>
      </dsp:txXfrm>
    </dsp:sp>
    <dsp:sp modelId="{87016FB5-FF40-427D-BEC6-7374C8D3CAE3}">
      <dsp:nvSpPr>
        <dsp:cNvPr id="0" name=""/>
        <dsp:cNvSpPr/>
      </dsp:nvSpPr>
      <dsp:spPr>
        <a:xfrm>
          <a:off x="6582994" y="677243"/>
          <a:ext cx="1365780" cy="8194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Health Outcomes</a:t>
          </a:r>
          <a:endParaRPr lang="en-US" sz="1400" b="1" kern="1200" dirty="0"/>
        </a:p>
      </dsp:txBody>
      <dsp:txXfrm>
        <a:off x="6582994" y="677243"/>
        <a:ext cx="1365780" cy="546312"/>
      </dsp:txXfrm>
    </dsp:sp>
    <dsp:sp modelId="{ABE544E5-AFEF-4BDA-B6C2-DFAA496E0945}">
      <dsp:nvSpPr>
        <dsp:cNvPr id="0" name=""/>
        <dsp:cNvSpPr/>
      </dsp:nvSpPr>
      <dsp:spPr>
        <a:xfrm>
          <a:off x="6862733" y="1223556"/>
          <a:ext cx="1365780" cy="267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Lower BMI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Lower cholesterol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Lower blood pressure</a:t>
          </a:r>
          <a:endParaRPr lang="en-US" sz="1400" kern="1200" dirty="0"/>
        </a:p>
      </dsp:txBody>
      <dsp:txXfrm>
        <a:off x="6902735" y="1263558"/>
        <a:ext cx="1285776" cy="2591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C658A-AA1E-4AB4-A14E-D513876D744B}">
      <dsp:nvSpPr>
        <dsp:cNvPr id="0" name=""/>
        <dsp:cNvSpPr/>
      </dsp:nvSpPr>
      <dsp:spPr>
        <a:xfrm>
          <a:off x="34" y="14025"/>
          <a:ext cx="3347070" cy="1338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Desired Outcome</a:t>
          </a:r>
          <a:endParaRPr lang="en-US" sz="3600" kern="1200" dirty="0"/>
        </a:p>
      </dsp:txBody>
      <dsp:txXfrm>
        <a:off x="34" y="14025"/>
        <a:ext cx="3347070" cy="1338828"/>
      </dsp:txXfrm>
    </dsp:sp>
    <dsp:sp modelId="{3A35C5E2-4148-4E9A-BC88-A8D8E22391EA}">
      <dsp:nvSpPr>
        <dsp:cNvPr id="0" name=""/>
        <dsp:cNvSpPr/>
      </dsp:nvSpPr>
      <dsp:spPr>
        <a:xfrm>
          <a:off x="34" y="1352854"/>
          <a:ext cx="3347070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Improved reading capability</a:t>
          </a:r>
          <a:endParaRPr lang="en-US" sz="3200" kern="1200" dirty="0"/>
        </a:p>
      </dsp:txBody>
      <dsp:txXfrm>
        <a:off x="34" y="1352854"/>
        <a:ext cx="3347070" cy="2239920"/>
      </dsp:txXfrm>
    </dsp:sp>
    <dsp:sp modelId="{5F21DCDE-CCF1-4FC0-B6BF-64C54EDC60D1}">
      <dsp:nvSpPr>
        <dsp:cNvPr id="0" name=""/>
        <dsp:cNvSpPr/>
      </dsp:nvSpPr>
      <dsp:spPr>
        <a:xfrm>
          <a:off x="3810004" y="0"/>
          <a:ext cx="3347070" cy="1338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Indicator</a:t>
          </a:r>
          <a:endParaRPr lang="en-US" sz="4000" kern="1200" dirty="0"/>
        </a:p>
      </dsp:txBody>
      <dsp:txXfrm>
        <a:off x="3810004" y="0"/>
        <a:ext cx="3347070" cy="1338828"/>
      </dsp:txXfrm>
    </dsp:sp>
    <dsp:sp modelId="{86FF47C1-1520-4267-9BCC-E2724782096B}">
      <dsp:nvSpPr>
        <dsp:cNvPr id="0" name=""/>
        <dsp:cNvSpPr/>
      </dsp:nvSpPr>
      <dsp:spPr>
        <a:xfrm>
          <a:off x="3815694" y="1352854"/>
          <a:ext cx="3347070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Score on a reading test</a:t>
          </a:r>
          <a:endParaRPr lang="en-US" sz="3200" kern="1200" dirty="0"/>
        </a:p>
      </dsp:txBody>
      <dsp:txXfrm>
        <a:off x="3815694" y="1352854"/>
        <a:ext cx="3347070" cy="223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27F3C-59C8-4E38-940F-3B4D0C24C826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30779-A347-400B-9AF7-86374216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DD90A0B-E8A2-48E5-AA1C-8FF1AC7BD4DD}" type="datetimeFigureOut">
              <a:rPr lang="en-US"/>
              <a:pPr>
                <a:defRPr/>
              </a:pPr>
              <a:t>10/31/2012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C99092D-4EEF-43D0-8338-32BEA4DA2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179700-9C20-475C-AE8B-55AD18178428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54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20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74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4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4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8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8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1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092D-4EEF-43D0-8338-32BEA4DA2D8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5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earchEval_Quad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741488"/>
            <a:ext cx="22066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Placeholder 1"/>
          <p:cNvSpPr>
            <a:spLocks noGrp="1"/>
          </p:cNvSpPr>
          <p:nvPr>
            <p:ph type="ctrTitle"/>
          </p:nvPr>
        </p:nvSpPr>
        <p:spPr>
          <a:xfrm>
            <a:off x="3352800" y="2108200"/>
            <a:ext cx="5588000" cy="612775"/>
          </a:xfrm>
          <a:prstGeom prst="rect">
            <a:avLst/>
          </a:prstGeom>
        </p:spPr>
        <p:txBody>
          <a:bodyPr/>
          <a:lstStyle>
            <a:lvl1pPr>
              <a:defRPr sz="2800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6628" name="Text Placeholder 2"/>
          <p:cNvSpPr>
            <a:spLocks noGrp="1"/>
          </p:cNvSpPr>
          <p:nvPr>
            <p:ph type="subTitle" idx="1"/>
          </p:nvPr>
        </p:nvSpPr>
        <p:spPr>
          <a:xfrm>
            <a:off x="3365500" y="2774950"/>
            <a:ext cx="4343400" cy="1752600"/>
          </a:xfrm>
        </p:spPr>
        <p:txBody>
          <a:bodyPr/>
          <a:lstStyle>
            <a:lvl1pPr marL="0" indent="0">
              <a:buFont typeface="Arial" charset="0"/>
              <a:buNone/>
              <a:defRPr sz="16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5" name="Picture 6" descr="ResearchEval_Quad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741488"/>
            <a:ext cx="22066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50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F-logo_bluebo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24"/>
              </a:spcAft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 descr="11_226924-A_Ryan_CTG Graphic Element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228600"/>
            <a:ext cx="844672" cy="804672"/>
          </a:xfrm>
          <a:prstGeom prst="rect">
            <a:avLst/>
          </a:prstGeom>
        </p:spPr>
      </p:pic>
      <p:pic>
        <p:nvPicPr>
          <p:cNvPr id="6" name="Picture 6" descr="ICF-logo_bluebo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1_226924-A_Ryan_CTG Graphic Element_F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2904" y="228600"/>
            <a:ext cx="844672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4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F-logo_bluebo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6" descr="ICF-logo_bluebo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91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F-logo_bluebo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24"/>
              </a:spcAft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 descr="11_226924-A_Ryan_CTG Graphic Element_F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2904" y="228600"/>
            <a:ext cx="844672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4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F-logo_bluebo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891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51838" y="6583363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AE8144E1-E5A3-46CF-ACD6-82D68C421435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6540500"/>
            <a:ext cx="941388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latin typeface="Verdana" pitchFamily="34" charset="0"/>
              </a:rPr>
              <a:t>icfi.com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|</a:t>
            </a:r>
            <a:endParaRPr lang="en-US" sz="1200" kern="1000" spc="-7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pic>
        <p:nvPicPr>
          <p:cNvPr id="1030" name="Picture 20" descr="ICFnewtagline_reverse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6646863"/>
            <a:ext cx="19494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14" r:id="rId4"/>
    <p:sldLayoutId id="2147483729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67AB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A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A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A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A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67AC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67AC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67AC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67AC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7AB"/>
        </a:buClr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7AB"/>
        </a:buClr>
        <a:buFont typeface="Arial" charset="0"/>
        <a:buChar char="–"/>
        <a:defRPr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7AB"/>
        </a:buClr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7AB"/>
        </a:buClr>
        <a:buFont typeface="Arial" charset="0"/>
        <a:buChar char="–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67AB"/>
        </a:buClr>
        <a:buFont typeface="Arial" charset="0"/>
        <a:buChar char="»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588000" cy="968375"/>
          </a:xfrm>
        </p:spPr>
        <p:txBody>
          <a:bodyPr/>
          <a:lstStyle/>
          <a:p>
            <a:r>
              <a:rPr lang="en-US" dirty="0" smtClean="0"/>
              <a:t>Developing Indicators for Environmental and Policy Change Initiatives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505200"/>
            <a:ext cx="4724400" cy="2209800"/>
          </a:xfrm>
        </p:spPr>
        <p:txBody>
          <a:bodyPr/>
          <a:lstStyle/>
          <a:p>
            <a:r>
              <a:rPr lang="en-US" sz="2000" dirty="0" smtClean="0"/>
              <a:t>Dana Keener Mast, Ph.D.</a:t>
            </a:r>
          </a:p>
          <a:p>
            <a:r>
              <a:rPr lang="en-US" sz="2000" dirty="0" smtClean="0"/>
              <a:t>ICF International</a:t>
            </a:r>
          </a:p>
          <a:p>
            <a:endParaRPr lang="en-US" sz="2000" dirty="0"/>
          </a:p>
          <a:p>
            <a:r>
              <a:rPr lang="en-US" sz="2000" dirty="0" smtClean="0"/>
              <a:t>American Evaluation Association</a:t>
            </a:r>
          </a:p>
          <a:p>
            <a:r>
              <a:rPr lang="en-US" sz="2000" dirty="0" smtClean="0"/>
              <a:t>October 26, 2012  |  Minneapolis, MN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was supported in part by a contract with the Centers for Disease Control and Prevention (# 200-2011-F-42029). Portions of this project’s work involve the Community Transformation Grant initiative supported by CDC funding. However, the findings and conclusions </a:t>
            </a:r>
            <a:r>
              <a:rPr lang="en-US" dirty="0" smtClean="0"/>
              <a:t>are </a:t>
            </a:r>
            <a:r>
              <a:rPr lang="en-US" dirty="0"/>
              <a:t>those of the authors and do not necessarily represent the official position of the Centers for Disease Control and Prevention.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0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Scan 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Assess the affects of </a:t>
            </a:r>
            <a:r>
              <a:rPr lang="en-US" dirty="0" smtClean="0"/>
              <a:t>the policy </a:t>
            </a:r>
            <a:r>
              <a:rPr lang="en-US" dirty="0"/>
              <a:t>and </a:t>
            </a:r>
            <a:r>
              <a:rPr lang="en-US" dirty="0" smtClean="0"/>
              <a:t>environment </a:t>
            </a:r>
            <a:r>
              <a:rPr lang="en-US" dirty="0"/>
              <a:t>context and activities on the implementation </a:t>
            </a:r>
            <a:r>
              <a:rPr lang="en-US" dirty="0" smtClean="0"/>
              <a:t>of CTG in ten selected communities</a:t>
            </a:r>
            <a:endParaRPr lang="en-US" dirty="0"/>
          </a:p>
          <a:p>
            <a:pPr lvl="1"/>
            <a:r>
              <a:rPr lang="en-US" dirty="0"/>
              <a:t>Develop a theory-based, empirically-informed, and </a:t>
            </a:r>
            <a:r>
              <a:rPr lang="en-US" dirty="0" smtClean="0"/>
              <a:t>expert-vetted </a:t>
            </a:r>
            <a:r>
              <a:rPr lang="en-US" dirty="0"/>
              <a:t>policy and </a:t>
            </a:r>
            <a:r>
              <a:rPr lang="en-US" dirty="0" smtClean="0"/>
              <a:t>environment data collection tool</a:t>
            </a:r>
            <a:endParaRPr lang="en-US" dirty="0"/>
          </a:p>
          <a:p>
            <a:pPr lvl="1"/>
            <a:r>
              <a:rPr lang="en-US" dirty="0"/>
              <a:t>Collect longitudinal community and </a:t>
            </a:r>
            <a:r>
              <a:rPr lang="en-US" dirty="0" smtClean="0"/>
              <a:t>policy/environment contextual </a:t>
            </a:r>
            <a:r>
              <a:rPr lang="en-US" dirty="0"/>
              <a:t>data</a:t>
            </a:r>
          </a:p>
          <a:p>
            <a:pPr lvl="1"/>
            <a:endParaRPr lang="en-US" dirty="0"/>
          </a:p>
          <a:p>
            <a:r>
              <a:rPr lang="en-US" dirty="0"/>
              <a:t>Focus Area</a:t>
            </a:r>
            <a:endParaRPr lang="en-US" sz="1800" dirty="0"/>
          </a:p>
          <a:p>
            <a:pPr lvl="1"/>
            <a:r>
              <a:rPr lang="en-US" dirty="0"/>
              <a:t>Obesity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86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457200" lvl="3" indent="0">
              <a:buNone/>
            </a:pPr>
            <a:endParaRPr lang="en-US" sz="1800" dirty="0"/>
          </a:p>
          <a:p>
            <a:pPr>
              <a:buNone/>
            </a:pPr>
            <a:endParaRPr lang="en-US" sz="105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7AC"/>
                </a:solidFill>
              </a:rPr>
              <a:t>Plan of Activities</a:t>
            </a:r>
            <a:endParaRPr lang="en-US" dirty="0">
              <a:solidFill>
                <a:srgbClr val="0067A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8001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endParaRPr lang="en-US" b="1" dirty="0"/>
          </a:p>
          <a:p>
            <a:pPr marL="693738" indent="-347663">
              <a:buFont typeface="+mj-lt"/>
              <a:buAutoNum type="arabicPeriod"/>
              <a:defRPr/>
            </a:pPr>
            <a:r>
              <a:rPr lang="en-US" sz="2400" dirty="0" smtClean="0"/>
              <a:t>Complete </a:t>
            </a:r>
            <a:r>
              <a:rPr lang="en-US" sz="2400" dirty="0"/>
              <a:t>literature review to identify </a:t>
            </a:r>
            <a:r>
              <a:rPr lang="en-US" sz="2400" dirty="0" smtClean="0"/>
              <a:t>factors, tools and </a:t>
            </a:r>
            <a:r>
              <a:rPr lang="en-US" sz="2400" dirty="0"/>
              <a:t>data </a:t>
            </a:r>
            <a:r>
              <a:rPr lang="en-US" sz="2400" dirty="0" smtClean="0"/>
              <a:t>sources</a:t>
            </a:r>
            <a:endParaRPr lang="en-US" sz="2400" dirty="0"/>
          </a:p>
          <a:p>
            <a:pPr marL="693738" indent="-347663">
              <a:buFont typeface="+mj-lt"/>
              <a:buAutoNum type="arabicPeriod"/>
              <a:defRPr/>
            </a:pPr>
            <a:r>
              <a:rPr lang="en-US" sz="2400" dirty="0"/>
              <a:t>Collaborate with experts to select </a:t>
            </a:r>
            <a:r>
              <a:rPr lang="en-US" sz="2400" dirty="0" smtClean="0"/>
              <a:t>factors</a:t>
            </a:r>
            <a:endParaRPr lang="en-US" sz="2400" dirty="0"/>
          </a:p>
          <a:p>
            <a:pPr marL="693738" indent="-347663">
              <a:buFont typeface="+mj-lt"/>
              <a:buAutoNum type="arabicPeriod"/>
              <a:defRPr/>
            </a:pPr>
            <a:r>
              <a:rPr lang="en-US" sz="2400" dirty="0"/>
              <a:t>Develop </a:t>
            </a:r>
            <a:r>
              <a:rPr lang="en-US" sz="2400" dirty="0" smtClean="0"/>
              <a:t>the data collection tool </a:t>
            </a:r>
            <a:endParaRPr lang="en-US" sz="2400" dirty="0"/>
          </a:p>
          <a:p>
            <a:pPr marL="693738" indent="-347663">
              <a:buFont typeface="+mj-lt"/>
              <a:buAutoNum type="arabicPeriod"/>
              <a:defRPr/>
            </a:pPr>
            <a:r>
              <a:rPr lang="en-US" sz="2400" dirty="0"/>
              <a:t>Perform data collection, review of records, and site visits to populate the Context Scan database</a:t>
            </a:r>
          </a:p>
          <a:p>
            <a:pPr marL="693738" indent="-347663">
              <a:buFont typeface="+mj-lt"/>
              <a:buAutoNum type="arabicPeriod"/>
              <a:defRPr/>
            </a:pPr>
            <a:r>
              <a:rPr lang="en-US" sz="2400" dirty="0" smtClean="0"/>
              <a:t>Conduct analysis </a:t>
            </a:r>
            <a:r>
              <a:rPr lang="en-US" sz="2400" dirty="0"/>
              <a:t>to report longitudinal </a:t>
            </a:r>
            <a:r>
              <a:rPr lang="en-US" sz="2400" dirty="0" smtClean="0"/>
              <a:t>changes</a:t>
            </a:r>
          </a:p>
          <a:p>
            <a:pPr marL="693738" indent="-347663">
              <a:buFont typeface="+mj-lt"/>
              <a:buAutoNum type="arabicPeriod"/>
              <a:defRPr/>
            </a:pPr>
            <a:endParaRPr lang="en-US" dirty="0"/>
          </a:p>
          <a:p>
            <a:pPr marL="693738" indent="-347663">
              <a:buFont typeface="+mj-lt"/>
              <a:buAutoNum type="arabicPeriod"/>
              <a:defRPr/>
            </a:pPr>
            <a:endParaRPr lang="en-US" dirty="0" smtClean="0"/>
          </a:p>
          <a:p>
            <a:pPr marL="693738" indent="-347663">
              <a:buFont typeface="+mj-lt"/>
              <a:buAutoNum type="arabicPeriod"/>
              <a:defRPr/>
            </a:pPr>
            <a:endParaRPr lang="en-US" dirty="0"/>
          </a:p>
          <a:p>
            <a:pPr marL="693738" indent="-347663">
              <a:buFont typeface="+mj-lt"/>
              <a:buAutoNum type="arabicPeriod"/>
              <a:defRPr/>
            </a:pPr>
            <a:endParaRPr lang="en-US" dirty="0" smtClean="0"/>
          </a:p>
          <a:p>
            <a:pPr marL="693738" indent="-347663">
              <a:buFont typeface="+mj-lt"/>
              <a:buAutoNum type="arabicPeriod"/>
              <a:defRPr/>
            </a:pPr>
            <a:endParaRPr lang="en-US" dirty="0"/>
          </a:p>
          <a:p>
            <a:pPr marL="693738" indent="-347663">
              <a:buFont typeface="+mj-lt"/>
              <a:buAutoNum type="arabicPeriod"/>
              <a:defRPr/>
            </a:pPr>
            <a:endParaRPr lang="en-US" dirty="0" smtClean="0"/>
          </a:p>
          <a:p>
            <a:pPr marL="693738" indent="-347663">
              <a:buFont typeface="+mj-lt"/>
              <a:buAutoNum type="arabicPeriod"/>
              <a:defRPr/>
            </a:pPr>
            <a:endParaRPr lang="en-US" dirty="0"/>
          </a:p>
          <a:p>
            <a:pPr marL="693738" indent="-347663">
              <a:buFont typeface="+mj-lt"/>
              <a:buAutoNum type="arabicPeriod"/>
              <a:defRPr/>
            </a:pPr>
            <a:endParaRPr lang="en-US" dirty="0" smtClean="0"/>
          </a:p>
          <a:p>
            <a:pPr marL="693738" indent="-347663">
              <a:buFont typeface="+mj-lt"/>
              <a:buAutoNum type="arabicPeriod"/>
              <a:defRPr/>
            </a:pPr>
            <a:endParaRPr lang="en-US" dirty="0"/>
          </a:p>
          <a:p>
            <a:pPr marL="693738" indent="-347663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is the policy context related to obesity in the selected CTG communities at the municipality, county, state, and federal levels?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is the environmental context </a:t>
            </a:r>
            <a:r>
              <a:rPr lang="en-US" dirty="0" smtClean="0"/>
              <a:t>related </a:t>
            </a:r>
            <a:r>
              <a:rPr lang="en-US" dirty="0"/>
              <a:t>to obesity in the selected CTG communities?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do the policy/environmental context </a:t>
            </a:r>
            <a:r>
              <a:rPr lang="en-US" dirty="0" smtClean="0"/>
              <a:t>factors change </a:t>
            </a:r>
            <a:r>
              <a:rPr lang="en-US" dirty="0"/>
              <a:t>over time? How do they vary by population characteristics, i.e., race, ethnicity, and socioeconomic status?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key aspects of the environmental and policy context show evidence of facilitating and/or inhibiting positive change in the selected CTG communities?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Is there a relationship between baseline policy/environmental context </a:t>
            </a:r>
            <a:r>
              <a:rPr lang="en-US" dirty="0" smtClean="0"/>
              <a:t>factors and </a:t>
            </a:r>
            <a:r>
              <a:rPr lang="en-US" dirty="0"/>
              <a:t>achievement of CTIP </a:t>
            </a:r>
            <a:r>
              <a:rPr lang="en-US" dirty="0" smtClean="0"/>
              <a:t>objectives?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Scan Study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4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smtClean="0"/>
              <a:t>of literature related to obesity</a:t>
            </a:r>
          </a:p>
          <a:p>
            <a:pPr lvl="1"/>
            <a:r>
              <a:rPr lang="en-US" dirty="0" smtClean="0"/>
              <a:t>Peer reviewed journals</a:t>
            </a:r>
          </a:p>
          <a:p>
            <a:pPr lvl="1"/>
            <a:r>
              <a:rPr lang="en-US" dirty="0" smtClean="0"/>
              <a:t>“Gray literature”: reports, </a:t>
            </a:r>
            <a:r>
              <a:rPr lang="en-US" dirty="0"/>
              <a:t>white papers, </a:t>
            </a:r>
            <a:r>
              <a:rPr lang="en-US" dirty="0" smtClean="0"/>
              <a:t>guidelines, </a:t>
            </a:r>
            <a:r>
              <a:rPr lang="en-US" dirty="0"/>
              <a:t>p</a:t>
            </a:r>
            <a:r>
              <a:rPr lang="en-US" dirty="0" smtClean="0"/>
              <a:t>rofessional (non-peer reviewed) literature</a:t>
            </a:r>
          </a:p>
          <a:p>
            <a:pPr lvl="1"/>
            <a:r>
              <a:rPr lang="en-US" dirty="0" smtClean="0"/>
              <a:t>Review of 3,781 abstracts</a:t>
            </a:r>
          </a:p>
          <a:p>
            <a:pPr lvl="1"/>
            <a:r>
              <a:rPr lang="en-US" dirty="0" smtClean="0"/>
              <a:t>171 full articles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Literature categories</a:t>
            </a:r>
            <a:endParaRPr lang="en-US" dirty="0"/>
          </a:p>
          <a:p>
            <a:pPr lvl="1"/>
            <a:r>
              <a:rPr lang="en-US" dirty="0" smtClean="0"/>
              <a:t>Policy-Environment </a:t>
            </a:r>
            <a:r>
              <a:rPr lang="en-US" dirty="0"/>
              <a:t>Status</a:t>
            </a:r>
          </a:p>
          <a:p>
            <a:pPr lvl="1"/>
            <a:r>
              <a:rPr lang="en-US" dirty="0"/>
              <a:t>Geographic </a:t>
            </a:r>
            <a:r>
              <a:rPr lang="en-US" dirty="0" smtClean="0"/>
              <a:t>Jurisdiction</a:t>
            </a:r>
          </a:p>
          <a:p>
            <a:pPr lvl="1"/>
            <a:r>
              <a:rPr lang="en-US" dirty="0" smtClean="0"/>
              <a:t>Obesity focus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4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Area: </a:t>
            </a:r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Includes Nutrition, Physical Activity, Social Context and Built Environment/Infrastructure</a:t>
            </a:r>
          </a:p>
          <a:p>
            <a:pPr lvl="1"/>
            <a:r>
              <a:rPr lang="en-US" dirty="0" smtClean="0"/>
              <a:t>Literature </a:t>
            </a:r>
            <a:r>
              <a:rPr lang="en-US" dirty="0"/>
              <a:t>related to obesity and health </a:t>
            </a:r>
            <a:r>
              <a:rPr lang="en-US" dirty="0" smtClean="0"/>
              <a:t>equity</a:t>
            </a:r>
          </a:p>
          <a:p>
            <a:endParaRPr lang="en-US" dirty="0"/>
          </a:p>
          <a:p>
            <a:r>
              <a:rPr lang="en-US" dirty="0"/>
              <a:t>Broad range of study topics, examples include:</a:t>
            </a:r>
          </a:p>
          <a:p>
            <a:pPr lvl="1"/>
            <a:r>
              <a:rPr lang="en-US" dirty="0"/>
              <a:t>Survey of obesity-related policies in multiple environments</a:t>
            </a:r>
          </a:p>
          <a:p>
            <a:pPr lvl="1"/>
            <a:r>
              <a:rPr lang="en-US" dirty="0"/>
              <a:t>Built environment and public health: the legal framework</a:t>
            </a:r>
          </a:p>
          <a:p>
            <a:pPr lvl="1"/>
            <a:r>
              <a:rPr lang="en-US" dirty="0"/>
              <a:t>Child care center environments</a:t>
            </a:r>
          </a:p>
          <a:p>
            <a:pPr lvl="1"/>
            <a:r>
              <a:rPr lang="en-US" dirty="0"/>
              <a:t>Built environment and obesity in disadvantaged populations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Review: Factors Affecting Obesity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8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Factor: a policy or environmental variable with a demonstrated connection to nutrition, physical activity, or obesity</a:t>
            </a:r>
          </a:p>
          <a:p>
            <a:r>
              <a:rPr lang="en-US" sz="2400" dirty="0" smtClean="0"/>
              <a:t>Measure: a standardized method of quantifying a factor</a:t>
            </a:r>
          </a:p>
          <a:p>
            <a:r>
              <a:rPr lang="en-US" sz="2400" dirty="0" smtClean="0"/>
              <a:t>Domain: a set of factors with similar characteristics that operate within a similar setting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4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200" y="2057400"/>
            <a:ext cx="8305800" cy="4305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Context Scan Components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58456" y="2647950"/>
            <a:ext cx="3918544" cy="20291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Geographic Scope / Geographic Scale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Scan Components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2690" r="10979" b="2629"/>
          <a:stretch/>
        </p:blipFill>
        <p:spPr bwMode="auto">
          <a:xfrm>
            <a:off x="7229112" y="228600"/>
            <a:ext cx="848088" cy="80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1191611"/>
            <a:ext cx="8305800" cy="4847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 Awardees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62000" y="3118617"/>
            <a:ext cx="1244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95600" y="3109420"/>
            <a:ext cx="1244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3118617"/>
            <a:ext cx="1244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58790" y="3109420"/>
            <a:ext cx="1244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95599" y="5029200"/>
            <a:ext cx="1244600" cy="1219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 Criteria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799" y="5029200"/>
            <a:ext cx="1244600" cy="1219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Sampling Decisions</a:t>
            </a:r>
            <a:endParaRPr lang="en-US" dirty="0"/>
          </a:p>
        </p:txBody>
      </p:sp>
      <p:sp>
        <p:nvSpPr>
          <p:cNvPr id="41" name="Left-Right Arrow 40"/>
          <p:cNvSpPr/>
          <p:nvPr/>
        </p:nvSpPr>
        <p:spPr>
          <a:xfrm flipV="1">
            <a:off x="4191000" y="5486400"/>
            <a:ext cx="609600" cy="30480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2133600" y="3581400"/>
            <a:ext cx="685800" cy="2341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6205482" y="3601928"/>
            <a:ext cx="685800" cy="2341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>
            <a:off x="4267200" y="3581399"/>
            <a:ext cx="483413" cy="2547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Up Arrow 44"/>
          <p:cNvSpPr/>
          <p:nvPr/>
        </p:nvSpPr>
        <p:spPr>
          <a:xfrm>
            <a:off x="3393308" y="4425511"/>
            <a:ext cx="249183" cy="51369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Up Arrow 45"/>
          <p:cNvSpPr/>
          <p:nvPr/>
        </p:nvSpPr>
        <p:spPr>
          <a:xfrm>
            <a:off x="5374508" y="4462955"/>
            <a:ext cx="249183" cy="51369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1600200" y="1676400"/>
            <a:ext cx="4064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4470400" y="1676400"/>
            <a:ext cx="4064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7239000" y="1676400"/>
            <a:ext cx="4064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324228"/>
              </p:ext>
            </p:extLst>
          </p:nvPr>
        </p:nvGraphicFramePr>
        <p:xfrm>
          <a:off x="533400" y="1676401"/>
          <a:ext cx="80010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3000"/>
                <a:gridCol w="3048000"/>
              </a:tblGrid>
              <a:tr h="5077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Domain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number of factors identified through  the literature review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9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Consumer Nutrition Environment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9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Built Environment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9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School Environment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9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Early Childcare Environment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9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Social Environment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9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Physical Environment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9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Work Environment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9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Information Environment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9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Home Environment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9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/>
          <a:lstStyle/>
          <a:p>
            <a:r>
              <a:rPr lang="en-US" dirty="0" smtClean="0"/>
              <a:t>Factors Identified in Literature Review </a:t>
            </a:r>
            <a:br>
              <a:rPr lang="en-US" dirty="0" smtClean="0"/>
            </a:br>
            <a:r>
              <a:rPr lang="en-US" dirty="0" smtClean="0"/>
              <a:t>by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93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Scan: Expert Panel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 smtClean="0"/>
              <a:t>Purpose: </a:t>
            </a:r>
          </a:p>
          <a:p>
            <a:pPr lvl="1"/>
            <a:r>
              <a:rPr lang="en-US" sz="2400" dirty="0" smtClean="0"/>
              <a:t>Gather expert input on environmental and policy factors with the greatest perceived impact on obesity outcomes</a:t>
            </a:r>
          </a:p>
          <a:p>
            <a:pPr lvl="1"/>
            <a:r>
              <a:rPr lang="en-US" sz="2400" dirty="0" smtClean="0"/>
              <a:t>Identify environmental and policy factors that contribute to health disparities</a:t>
            </a:r>
            <a:endParaRPr lang="en-US" sz="2400" dirty="0"/>
          </a:p>
          <a:p>
            <a:pPr lvl="1"/>
            <a:r>
              <a:rPr lang="en-US" sz="2400" dirty="0" smtClean="0"/>
              <a:t>Narrow a </a:t>
            </a:r>
            <a:r>
              <a:rPr lang="en-US" sz="2400" dirty="0"/>
              <a:t>list of </a:t>
            </a:r>
            <a:r>
              <a:rPr lang="en-US" sz="2400" dirty="0" smtClean="0"/>
              <a:t>factors for </a:t>
            </a:r>
            <a:r>
              <a:rPr lang="en-US" sz="2400" dirty="0"/>
              <a:t>inclusion in the context scan data collection tool</a:t>
            </a:r>
          </a:p>
          <a:p>
            <a:pPr>
              <a:buNone/>
            </a:pPr>
            <a:endParaRPr lang="en-US" sz="1050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2690" r="10979" b="2629"/>
          <a:stretch/>
        </p:blipFill>
        <p:spPr bwMode="auto">
          <a:xfrm>
            <a:off x="7229112" y="228600"/>
            <a:ext cx="848088" cy="80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8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81000" y="457201"/>
            <a:ext cx="7239000" cy="1905000"/>
          </a:xfrm>
        </p:spPr>
        <p:txBody>
          <a:bodyPr/>
          <a:lstStyle/>
          <a:p>
            <a:pPr indent="-14288" eaLnBrk="1" hangingPunct="1"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Environmental and policy change strategies </a:t>
            </a:r>
            <a:r>
              <a:rPr lang="en-US" sz="2800" i="1" dirty="0" smtClean="0"/>
              <a:t>are</a:t>
            </a:r>
            <a:r>
              <a:rPr lang="en-US" sz="2800" dirty="0" smtClean="0"/>
              <a:t> </a:t>
            </a:r>
            <a:r>
              <a:rPr lang="en-US" sz="2800" i="1" dirty="0" smtClean="0"/>
              <a:t>prevention strategies that aim to improve policies, systems, and environments to promote health</a:t>
            </a:r>
          </a:p>
        </p:txBody>
      </p:sp>
      <p:sp>
        <p:nvSpPr>
          <p:cNvPr id="3" name="AutoShape 4" descr="strategy 17_895504"/>
          <p:cNvSpPr>
            <a:spLocks noChangeAspect="1" noChangeArrowheads="1"/>
          </p:cNvSpPr>
          <p:nvPr/>
        </p:nvSpPr>
        <p:spPr bwMode="auto">
          <a:xfrm>
            <a:off x="2133600" y="4648200"/>
            <a:ext cx="2399420" cy="1600200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28575">
            <a:solidFill>
              <a:srgbClr val="C94D00"/>
            </a:solidFill>
            <a:round/>
            <a:headEnd/>
            <a:tailEnd/>
          </a:ln>
          <a:effectLst>
            <a:outerShdw dist="107763" dir="2700000" algn="ctr" rotWithShape="0">
              <a:srgbClr val="C94D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utoShape 3" descr="strategy 16_2275974"/>
          <p:cNvSpPr>
            <a:spLocks noChangeAspect="1" noChangeArrowheads="1"/>
          </p:cNvSpPr>
          <p:nvPr/>
        </p:nvSpPr>
        <p:spPr bwMode="auto">
          <a:xfrm>
            <a:off x="3657600" y="2590800"/>
            <a:ext cx="2544589" cy="1697038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rgbClr val="C94D00"/>
            </a:solidFill>
            <a:round/>
            <a:headEnd/>
            <a:tailEnd/>
          </a:ln>
          <a:effectLst>
            <a:outerShdw dist="107763" dir="2700000" algn="ctr" rotWithShape="0">
              <a:srgbClr val="C94D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5943600" y="4572000"/>
            <a:ext cx="2551781" cy="1701734"/>
          </a:xfrm>
          <a:prstGeom prst="roundRect">
            <a:avLst>
              <a:gd name="adj" fmla="val 16667"/>
            </a:avLst>
          </a:prstGeom>
          <a:blipFill dpi="0" rotWithShape="0">
            <a:blip r:embed="rId4" cstate="print"/>
            <a:srcRect/>
            <a:stretch>
              <a:fillRect r="-132"/>
            </a:stretch>
          </a:blipFill>
          <a:ln w="28575">
            <a:solidFill>
              <a:srgbClr val="59008E"/>
            </a:solidFill>
            <a:round/>
            <a:headEnd/>
            <a:tailEnd/>
          </a:ln>
          <a:effectLst>
            <a:outerShdw dist="107763" dir="2700000" algn="ctr" rotWithShape="0">
              <a:srgbClr val="59008E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6" descr="strategy 21_17990152-r"/>
          <p:cNvSpPr>
            <a:spLocks noChangeAspect="1" noChangeArrowheads="1"/>
          </p:cNvSpPr>
          <p:nvPr/>
        </p:nvSpPr>
        <p:spPr bwMode="auto">
          <a:xfrm>
            <a:off x="457200" y="2667000"/>
            <a:ext cx="2514600" cy="1676400"/>
          </a:xfrm>
          <a:prstGeom prst="roundRect">
            <a:avLst>
              <a:gd name="adj" fmla="val 16667"/>
            </a:avLst>
          </a:prstGeom>
          <a:blipFill dpi="0" rotWithShape="0">
            <a:blip r:embed="rId5" cstate="print"/>
            <a:srcRect/>
            <a:stretch>
              <a:fillRect/>
            </a:stretch>
          </a:blipFill>
          <a:ln w="28575">
            <a:solidFill>
              <a:srgbClr val="C94D00"/>
            </a:solidFill>
            <a:round/>
            <a:headEnd/>
            <a:tailEnd/>
          </a:ln>
          <a:effectLst>
            <a:outerShdw dist="107763" dir="2700000" algn="ctr" rotWithShape="0">
              <a:srgbClr val="C94D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53" name="Picture 13" descr="no smoking sig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362200"/>
            <a:ext cx="1597025" cy="186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Engage External Experts: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Over 150 potential experts from literature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nitial selection of 35 external experts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Engage CDC Subject Matter Experts:</a:t>
            </a:r>
          </a:p>
          <a:p>
            <a:pPr marL="857250" lvl="2" indent="-457200">
              <a:buFont typeface="Arial" pitchFamily="34" charset="0"/>
              <a:buChar char="•"/>
            </a:pPr>
            <a:r>
              <a:rPr lang="en-US" sz="2800" dirty="0" smtClean="0"/>
              <a:t>CDC experts with knowledge on areas related to context scan including obesity, nutrition, and physical activity</a:t>
            </a:r>
          </a:p>
          <a:p>
            <a:pPr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Scan: Expert Panel Participants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2690" r="10979" b="2629"/>
          <a:stretch/>
        </p:blipFill>
        <p:spPr bwMode="auto">
          <a:xfrm>
            <a:off x="7229112" y="228600"/>
            <a:ext cx="848088" cy="80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1800" dirty="0" smtClean="0"/>
              <a:t>Two </a:t>
            </a:r>
            <a:r>
              <a:rPr lang="en-US" sz="1800" dirty="0"/>
              <a:t>part </a:t>
            </a:r>
            <a:r>
              <a:rPr lang="en-US" sz="1800" dirty="0" smtClean="0"/>
              <a:t>expert panel process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Complete expertise </a:t>
            </a:r>
            <a:r>
              <a:rPr lang="en-US" dirty="0"/>
              <a:t>surveys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Participate </a:t>
            </a:r>
            <a:r>
              <a:rPr lang="en-US" dirty="0"/>
              <a:t>in online guided discussion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Expertise </a:t>
            </a:r>
            <a:r>
              <a:rPr lang="en-US" sz="1800" dirty="0"/>
              <a:t>surveys 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Up to 9 external experts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Various CDC experts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Online </a:t>
            </a:r>
            <a:r>
              <a:rPr lang="en-US" sz="1800" dirty="0"/>
              <a:t>guided discussion </a:t>
            </a:r>
            <a:r>
              <a:rPr lang="en-US" sz="1800" dirty="0" smtClean="0"/>
              <a:t>provides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tructure </a:t>
            </a:r>
            <a:r>
              <a:rPr lang="en-US" dirty="0"/>
              <a:t>for experts to share </a:t>
            </a:r>
            <a:r>
              <a:rPr lang="en-US" dirty="0" smtClean="0"/>
              <a:t>perspectives </a:t>
            </a:r>
            <a:r>
              <a:rPr lang="en-US" dirty="0"/>
              <a:t>on potential environmental and policy </a:t>
            </a:r>
            <a:r>
              <a:rPr lang="en-US" dirty="0" smtClean="0"/>
              <a:t>factors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Opportunity to inform the factors included in the data collection tool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Scan: Expert Panel Process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2690" r="10979" b="2629"/>
          <a:stretch/>
        </p:blipFill>
        <p:spPr bwMode="auto">
          <a:xfrm>
            <a:off x="7229112" y="228600"/>
            <a:ext cx="848088" cy="80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619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0764"/>
            <a:ext cx="8229600" cy="20573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Three unique surveys grouped by domain: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Built Environment, Consumer Nutrition Environment, Physical Environment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Work Environment, Information Environment, Social Environment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Early Childcare Environment, School Environment, Home Environment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Scan: Expertise Surveys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2690" r="10979" b="2629"/>
          <a:stretch/>
        </p:blipFill>
        <p:spPr bwMode="auto">
          <a:xfrm>
            <a:off x="7229112" y="228600"/>
            <a:ext cx="848088" cy="80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90 minute exchange among experts on environmental and policy context factors associated with obesity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Results of expertise surveys distributed prior to participation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orum for experts to discuss factors with greatest perceived impact on obesity outcomes and contribution to health disparities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Broad questions to generate discussion with probing questions to narrow debate and create consensus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Final snap poll question on whether each factor should be included in the context scan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Scan: Online Guided Discussion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2690" r="10979" b="2629"/>
          <a:stretch/>
        </p:blipFill>
        <p:spPr bwMode="auto">
          <a:xfrm>
            <a:off x="7229112" y="228600"/>
            <a:ext cx="848088" cy="80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6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Final list of factors to include in the context scan decided by project team and CDC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Consultation with CDC Subject Matter Experts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15103"/>
              </p:ext>
            </p:extLst>
          </p:nvPr>
        </p:nvGraphicFramePr>
        <p:xfrm>
          <a:off x="304800" y="2514600"/>
          <a:ext cx="8534400" cy="3733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9434"/>
                <a:gridCol w="2978281"/>
                <a:gridCol w="2286685"/>
              </a:tblGrid>
              <a:tr h="7539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Domain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Factors identified through  the literature review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Factors for inclusion after Expert Panel and CDC input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97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Consumer Nutrition Environment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97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Built Environment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97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School Environment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97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Early Childcare Environment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97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Social Environment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97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Physical Environment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97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Work Environment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97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Information Environment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97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Home Environment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97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58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 Environment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45101"/>
              </p:ext>
            </p:extLst>
          </p:nvPr>
        </p:nvGraphicFramePr>
        <p:xfrm>
          <a:off x="533400" y="1447800"/>
          <a:ext cx="7900670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/>
                <a:gridCol w="7738110"/>
              </a:tblGrid>
              <a:tr h="27601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Built Environment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756">
                <a:tc row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Car dependence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Mass transit </a:t>
                      </a:r>
                      <a:r>
                        <a:rPr lang="en-US" sz="1800" dirty="0" smtClean="0">
                          <a:effectLst/>
                        </a:rPr>
                        <a:t>usability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Parks/playgrounds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Walkability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Land use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Retail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Comprehensive multi-use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Pedestrian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Trails </a:t>
                      </a:r>
                      <a:r>
                        <a:rPr lang="en-US" sz="1800" dirty="0" smtClean="0">
                          <a:effectLst/>
                        </a:rPr>
                        <a:t>usability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Characteristics of sidewalks and </a:t>
                      </a:r>
                      <a:r>
                        <a:rPr lang="en-US" sz="1800" dirty="0" smtClean="0">
                          <a:effectLst/>
                        </a:rPr>
                        <a:t>streets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Bikability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Housing program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Bike-use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052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Nutrition Environment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457230"/>
              </p:ext>
            </p:extLst>
          </p:nvPr>
        </p:nvGraphicFramePr>
        <p:xfrm>
          <a:off x="685800" y="1371600"/>
          <a:ext cx="7795895" cy="1945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/>
                <a:gridCol w="7633335"/>
              </a:tblGrid>
              <a:tr h="34932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Consumer </a:t>
                      </a:r>
                      <a:r>
                        <a:rPr lang="en-US" sz="1800" dirty="0" smtClean="0">
                          <a:effectLst/>
                        </a:rPr>
                        <a:t>Nutrition Environment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211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Fast </a:t>
                      </a:r>
                      <a:r>
                        <a:rPr lang="en-US" sz="1800" dirty="0" smtClean="0">
                          <a:effectLst/>
                        </a:rPr>
                        <a:t>food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65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Food </a:t>
                      </a:r>
                      <a:r>
                        <a:rPr lang="en-US" sz="1800" dirty="0" smtClean="0">
                          <a:effectLst/>
                        </a:rPr>
                        <a:t>costs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21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Food </a:t>
                      </a:r>
                      <a:r>
                        <a:rPr lang="en-US" sz="1800" dirty="0" smtClean="0">
                          <a:effectLst/>
                        </a:rPr>
                        <a:t>deserts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21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Density of Healthy Food Retailers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21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Restaurants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82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Childcare Environment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93677"/>
              </p:ext>
            </p:extLst>
          </p:nvPr>
        </p:nvGraphicFramePr>
        <p:xfrm>
          <a:off x="838200" y="1295400"/>
          <a:ext cx="7719695" cy="2913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/>
                <a:gridCol w="7557135"/>
              </a:tblGrid>
              <a:tr h="37278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Early Childcare Environment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977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Early child care  physical activity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97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Early child care physical </a:t>
                      </a:r>
                      <a:r>
                        <a:rPr lang="en-US" sz="1800" dirty="0" smtClean="0">
                          <a:effectLst/>
                        </a:rPr>
                        <a:t>activity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97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Early child care food </a:t>
                      </a:r>
                      <a:r>
                        <a:rPr lang="en-US" sz="1800" dirty="0" smtClean="0">
                          <a:effectLst/>
                        </a:rPr>
                        <a:t>environment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97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Early child care food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97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Early child care beverage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97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Participation in Early </a:t>
                      </a:r>
                      <a:r>
                        <a:rPr lang="en-US" sz="1800" dirty="0" smtClean="0">
                          <a:effectLst/>
                        </a:rPr>
                        <a:t>Childcare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97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Screen </a:t>
                      </a:r>
                      <a:r>
                        <a:rPr lang="en-US" sz="1800" dirty="0" smtClean="0">
                          <a:effectLst/>
                        </a:rPr>
                        <a:t>time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675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Environment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695819"/>
              </p:ext>
            </p:extLst>
          </p:nvPr>
        </p:nvGraphicFramePr>
        <p:xfrm>
          <a:off x="762000" y="1524000"/>
          <a:ext cx="7802880" cy="1202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63"/>
                <a:gridCol w="7638717"/>
              </a:tblGrid>
              <a:tr h="40809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Information Environment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3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Advertising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36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Media </a:t>
                      </a:r>
                      <a:r>
                        <a:rPr lang="en-US" sz="1800" dirty="0" smtClean="0">
                          <a:effectLst/>
                        </a:rPr>
                        <a:t>content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01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Environment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16843"/>
              </p:ext>
            </p:extLst>
          </p:nvPr>
        </p:nvGraphicFramePr>
        <p:xfrm>
          <a:off x="914400" y="1371600"/>
          <a:ext cx="7802880" cy="1145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63"/>
                <a:gridCol w="7638717"/>
              </a:tblGrid>
              <a:tr h="38866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Physical Environment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4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Pollution </a:t>
                      </a:r>
                      <a:r>
                        <a:rPr lang="en-US" sz="1800" dirty="0" smtClean="0">
                          <a:effectLst/>
                        </a:rPr>
                        <a:t>exposure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Climate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36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5200" y="2743200"/>
            <a:ext cx="3733800" cy="715962"/>
          </a:xfrm>
        </p:spPr>
        <p:txBody>
          <a:bodyPr/>
          <a:lstStyle/>
          <a:p>
            <a:r>
              <a:rPr lang="en-US" sz="3600" dirty="0" smtClean="0"/>
              <a:t>Video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Environment Factors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80679"/>
              </p:ext>
            </p:extLst>
          </p:nvPr>
        </p:nvGraphicFramePr>
        <p:xfrm>
          <a:off x="457200" y="1219200"/>
          <a:ext cx="8107680" cy="5362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76"/>
                <a:gridCol w="7937104"/>
              </a:tblGrid>
              <a:tr h="2602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Environment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445">
                <a:tc rowSpan="1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</a:t>
                      </a:r>
                      <a:r>
                        <a:rPr lang="en-US" sz="1800" dirty="0" smtClean="0">
                          <a:effectLst/>
                        </a:rPr>
                        <a:t>breakfast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</a:t>
                      </a:r>
                      <a:r>
                        <a:rPr lang="en-US" sz="1800" dirty="0" smtClean="0">
                          <a:effectLst/>
                        </a:rPr>
                        <a:t>lunch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Physical Activity Facilities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Competitive </a:t>
                      </a:r>
                      <a:r>
                        <a:rPr lang="en-US" sz="1800" dirty="0" smtClean="0">
                          <a:effectLst/>
                        </a:rPr>
                        <a:t>foods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beverage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physical activity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Federal school food </a:t>
                      </a:r>
                      <a:r>
                        <a:rPr lang="en-US" sz="1800" dirty="0" smtClean="0">
                          <a:effectLst/>
                        </a:rPr>
                        <a:t>programs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59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Competitive foods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Screen time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wellness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Sports Participation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Menu and Nutrition Labeling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27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Menu nutrition labeling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Public access to </a:t>
                      </a:r>
                      <a:r>
                        <a:rPr lang="en-US" sz="1800" dirty="0" smtClean="0">
                          <a:effectLst/>
                        </a:rPr>
                        <a:t>schoolyards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9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Nutrition education curriculum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For-profit/non-profit school lunch </a:t>
                      </a:r>
                      <a:r>
                        <a:rPr lang="en-US" sz="1800" dirty="0" smtClean="0">
                          <a:effectLst/>
                        </a:rPr>
                        <a:t>program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635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Environment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06496"/>
              </p:ext>
            </p:extLst>
          </p:nvPr>
        </p:nvGraphicFramePr>
        <p:xfrm>
          <a:off x="762000" y="1371600"/>
          <a:ext cx="7802880" cy="1587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63"/>
                <a:gridCol w="7638717"/>
              </a:tblGrid>
              <a:tr h="40475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Social Environment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11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Emergency food/food </a:t>
                      </a:r>
                      <a:r>
                        <a:rPr lang="en-US" sz="1800" dirty="0" smtClean="0">
                          <a:effectLst/>
                        </a:rPr>
                        <a:t>assistance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11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Breastfeeding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11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Emergency food assistance </a:t>
                      </a:r>
                      <a:r>
                        <a:rPr lang="en-US" sz="1800" dirty="0" smtClean="0">
                          <a:effectLst/>
                        </a:rPr>
                        <a:t>policies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157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Environment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17987"/>
              </p:ext>
            </p:extLst>
          </p:nvPr>
        </p:nvGraphicFramePr>
        <p:xfrm>
          <a:off x="685800" y="1295400"/>
          <a:ext cx="7749540" cy="2382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41"/>
                <a:gridCol w="7586499"/>
              </a:tblGrid>
              <a:tr h="39625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Work Environment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71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Food at the </a:t>
                      </a:r>
                      <a:r>
                        <a:rPr lang="en-US" sz="1800" dirty="0" smtClean="0">
                          <a:effectLst/>
                        </a:rPr>
                        <a:t>workplace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71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Work physical activity facilities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71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Work physical activity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71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Worksite food </a:t>
                      </a:r>
                      <a:r>
                        <a:rPr lang="en-US" sz="1800" dirty="0" smtClean="0">
                          <a:effectLst/>
                        </a:rPr>
                        <a:t>environment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88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Health insurance </a:t>
                      </a:r>
                      <a:r>
                        <a:rPr lang="en-US" sz="1800" dirty="0" smtClean="0">
                          <a:effectLst/>
                        </a:rPr>
                        <a:t>incentives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912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Select appropriate measures for each factor in the data collection tool</a:t>
            </a:r>
          </a:p>
          <a:p>
            <a:r>
              <a:rPr lang="en-US" sz="2400" dirty="0" smtClean="0"/>
              <a:t>Identify existing secondary data sources</a:t>
            </a:r>
          </a:p>
          <a:p>
            <a:r>
              <a:rPr lang="en-US" sz="2400" dirty="0" smtClean="0"/>
              <a:t>Create protocols for primary data collection in the absence of existing data</a:t>
            </a:r>
          </a:p>
          <a:p>
            <a:r>
              <a:rPr lang="en-US" sz="2400" dirty="0" smtClean="0"/>
              <a:t>Collect data annually</a:t>
            </a:r>
          </a:p>
          <a:p>
            <a:r>
              <a:rPr lang="en-US" sz="2400" dirty="0" smtClean="0"/>
              <a:t>Conduct longitudinal analysis on facilitating and negating factors of CTG implementation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05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7" name="Picture 6" descr="11_226924-A_Ryan_CTG Graphic Element_Final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816352"/>
            <a:ext cx="1124712" cy="1143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019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905000"/>
            <a:ext cx="5588000" cy="968375"/>
          </a:xfrm>
        </p:spPr>
        <p:txBody>
          <a:bodyPr/>
          <a:lstStyle/>
          <a:p>
            <a:r>
              <a:rPr lang="en-US" dirty="0" smtClean="0"/>
              <a:t>Convergence Partnership Indicators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352800" y="3276600"/>
            <a:ext cx="4800600" cy="2667000"/>
          </a:xfrm>
        </p:spPr>
        <p:txBody>
          <a:bodyPr/>
          <a:lstStyle/>
          <a:p>
            <a:r>
              <a:rPr lang="en-US" sz="2000" dirty="0" smtClean="0"/>
              <a:t>Kari Cruz, MPH</a:t>
            </a:r>
          </a:p>
          <a:p>
            <a:r>
              <a:rPr lang="en-US" sz="2000" dirty="0" smtClean="0"/>
              <a:t>Dana Keener Mast, Ph.D.</a:t>
            </a:r>
          </a:p>
          <a:p>
            <a:r>
              <a:rPr lang="en-US" sz="2000" dirty="0" smtClean="0"/>
              <a:t>ICF International</a:t>
            </a:r>
          </a:p>
          <a:p>
            <a:endParaRPr lang="en-US" sz="2000" dirty="0"/>
          </a:p>
          <a:p>
            <a:r>
              <a:rPr lang="en-US" sz="2000" dirty="0" smtClean="0"/>
              <a:t>American Evaluation Association</a:t>
            </a:r>
          </a:p>
          <a:p>
            <a:r>
              <a:rPr lang="en-US" sz="2000" dirty="0" smtClean="0"/>
              <a:t>October 26, 2012  |  Minneapolis, MN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4972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21462\AppData\Local\Microsoft\Windows\Temporary Internet Files\Content.Outlook\TO640JFO\cp_logo_partners_cmy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5562600" cy="5662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974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1"/>
          </a:xfrm>
        </p:spPr>
        <p:txBody>
          <a:bodyPr/>
          <a:lstStyle/>
          <a:p>
            <a:r>
              <a:rPr lang="en-US" sz="2400" dirty="0" smtClean="0"/>
              <a:t>The Convergence Partnership envisions a nation in which every community fosters health, prosperity, and well being for all, by promoting:</a:t>
            </a:r>
          </a:p>
          <a:p>
            <a:endParaRPr lang="en-US" sz="2400" dirty="0" smtClean="0"/>
          </a:p>
          <a:p>
            <a:pPr lvl="1"/>
            <a:r>
              <a:rPr lang="en-US" sz="2000" u="sng" dirty="0" smtClean="0"/>
              <a:t>equity</a:t>
            </a:r>
            <a:r>
              <a:rPr lang="en-US" sz="2000" dirty="0" smtClean="0"/>
              <a:t> as the means to ensure that everyone has the opportunity to participate and prosper;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u="sng" dirty="0" smtClean="0"/>
              <a:t>policies and practices </a:t>
            </a:r>
            <a:r>
              <a:rPr lang="en-US" sz="2000" dirty="0" smtClean="0"/>
              <a:t>that create conditions that sustain healthy people and healthy places; and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u="sng" dirty="0" smtClean="0"/>
              <a:t>connections</a:t>
            </a:r>
            <a:r>
              <a:rPr lang="en-US" sz="2000" dirty="0" smtClean="0"/>
              <a:t> among people </a:t>
            </a:r>
            <a:r>
              <a:rPr lang="en-US" sz="2000" u="sng" dirty="0" smtClean="0"/>
              <a:t>across multiple fields and sectors </a:t>
            </a:r>
            <a:r>
              <a:rPr lang="en-US" sz="2000" dirty="0" smtClean="0"/>
              <a:t>that catalyze and accelerate the work.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6397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Vision Statement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7400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89836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462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Occur at multiple levels</a:t>
            </a:r>
          </a:p>
          <a:p>
            <a:pPr lvl="1"/>
            <a:r>
              <a:rPr lang="en-US" sz="2400" dirty="0" smtClean="0"/>
              <a:t>National</a:t>
            </a:r>
          </a:p>
          <a:p>
            <a:pPr lvl="1"/>
            <a:r>
              <a:rPr lang="en-US" sz="2400" dirty="0" smtClean="0"/>
              <a:t>Regional</a:t>
            </a:r>
          </a:p>
          <a:p>
            <a:pPr lvl="1"/>
            <a:endParaRPr lang="en-US" sz="2400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sz="2800" dirty="0" smtClean="0"/>
              <a:t>Articulates the partnerships pathway to change</a:t>
            </a:r>
            <a:endParaRPr lang="en-US" sz="28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Change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6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6477000" cy="5046438"/>
          </a:xfrm>
        </p:spPr>
      </p:pic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dirty="0" err="1" smtClean="0">
                <a:effectLst/>
              </a:rPr>
              <a:t>Frieden’s</a:t>
            </a:r>
            <a:r>
              <a:rPr lang="en-US" sz="2800" dirty="0" smtClean="0">
                <a:effectLst/>
              </a:rPr>
              <a:t> Health Impact Pyramid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Reviewed documents</a:t>
            </a:r>
          </a:p>
          <a:p>
            <a:r>
              <a:rPr lang="en-US" sz="2800" dirty="0" smtClean="0"/>
              <a:t>Consulted program staff and partners</a:t>
            </a:r>
          </a:p>
          <a:p>
            <a:r>
              <a:rPr lang="en-US" sz="2800" dirty="0" smtClean="0"/>
              <a:t>Reviewed previous evaluation work</a:t>
            </a:r>
          </a:p>
          <a:p>
            <a:r>
              <a:rPr lang="en-US" sz="2800" dirty="0" smtClean="0"/>
              <a:t>Drafted list of indicators</a:t>
            </a:r>
          </a:p>
          <a:p>
            <a:r>
              <a:rPr lang="en-US" sz="2800" dirty="0" smtClean="0"/>
              <a:t>Vetted with program staff and partners</a:t>
            </a:r>
          </a:p>
          <a:p>
            <a:r>
              <a:rPr lang="en-US" sz="2800" dirty="0" smtClean="0"/>
              <a:t>Revised and refined multiple times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Indicator Development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0671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 share a common vision to promote healthy people and healthy places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Members of the partnership represent diverse fields/sectors, geographies, communities of color and/or socioeconomic groups</a:t>
            </a:r>
          </a:p>
          <a:p>
            <a:r>
              <a:rPr lang="en-US" dirty="0" smtClean="0"/>
              <a:t>Equity is an explicit goal of the partnership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Partners pool resources to invest in </a:t>
            </a:r>
            <a:r>
              <a:rPr lang="en-US" dirty="0" smtClean="0">
                <a:solidFill>
                  <a:srgbClr val="0070C0"/>
                </a:solidFill>
              </a:rPr>
              <a:t>joint </a:t>
            </a:r>
            <a:r>
              <a:rPr lang="en-US" dirty="0" smtClean="0">
                <a:solidFill>
                  <a:srgbClr val="0070C0"/>
                </a:solidFill>
              </a:rPr>
              <a:t>initiatives that promote healthy people and healthy places</a:t>
            </a:r>
          </a:p>
          <a:p>
            <a:r>
              <a:rPr lang="en-US" dirty="0" smtClean="0"/>
              <a:t>Subsets of partners work together on projects to promote healthy people and healthy places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Partners engage and collaborate with a broader network of individuals and institutions to spread convergence priorities and promote synergistic action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2800" dirty="0" smtClean="0"/>
              <a:t>Indicators: Multi-field Partnerships and Collaboration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1453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Policies and programs promote health, environment, and the economy (triple-bottom line benefits)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Policies and programs promote equity</a:t>
            </a:r>
          </a:p>
          <a:p>
            <a:r>
              <a:rPr lang="en-US" dirty="0" smtClean="0"/>
              <a:t>Policies and programs progress through administrative, legislative, executive phases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Policies and programs are enacted</a:t>
            </a:r>
          </a:p>
          <a:p>
            <a:r>
              <a:rPr lang="en-US" dirty="0" smtClean="0"/>
              <a:t>Policies and programs influence other equity and policy issues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dirty="0" smtClean="0"/>
              <a:t>Indicators: Policy and Program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053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Intellectual capital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New/improved multi-field partnerships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Changes in institutional/philanthropic practice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Leveraged resources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New/improved policies and programs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Priority Outcome Domains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19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Traditional Program Evaluation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895600" y="14478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Logic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More Complex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895600" y="14478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Logic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Indicators are approximations of a phenomenon of interest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Indicators: Defined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2362200"/>
          <a:ext cx="7162800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4419600" y="3200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Transformation Grant Context Scan </a:t>
            </a:r>
          </a:p>
          <a:p>
            <a:pPr lvl="1"/>
            <a:r>
              <a:rPr lang="en-US" dirty="0" smtClean="0"/>
              <a:t>Reid Hogan-Yarbro</a:t>
            </a:r>
          </a:p>
          <a:p>
            <a:endParaRPr lang="en-US" dirty="0" smtClean="0"/>
          </a:p>
          <a:p>
            <a:r>
              <a:rPr lang="en-US" dirty="0" smtClean="0"/>
              <a:t>Indicators for the Convergence Partnership</a:t>
            </a:r>
          </a:p>
          <a:p>
            <a:pPr lvl="1"/>
            <a:r>
              <a:rPr lang="en-US" dirty="0" smtClean="0"/>
              <a:t>Kari Cruz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What’s Ahead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/>
          </p:cNvSpPr>
          <p:nvPr>
            <p:ph type="ctrTitle"/>
          </p:nvPr>
        </p:nvSpPr>
        <p:spPr bwMode="auto">
          <a:xfrm>
            <a:off x="3352800" y="2413000"/>
            <a:ext cx="55880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CTG Context Scan</a:t>
            </a:r>
            <a:br>
              <a:rPr lang="en-US" dirty="0" smtClean="0"/>
            </a:br>
            <a:r>
              <a:rPr lang="en-US" dirty="0" smtClean="0"/>
              <a:t>Methods of Identifying Factors of Obesity</a:t>
            </a:r>
            <a:br>
              <a:rPr lang="en-US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099" name="Rectangle 9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5943600" cy="2057400"/>
          </a:xfrm>
        </p:spPr>
        <p:txBody>
          <a:bodyPr/>
          <a:lstStyle/>
          <a:p>
            <a:r>
              <a:rPr lang="en-US" sz="1400" dirty="0" smtClean="0"/>
              <a:t>October 26, 2012</a:t>
            </a:r>
          </a:p>
          <a:p>
            <a:endParaRPr lang="en-US" dirty="0"/>
          </a:p>
          <a:p>
            <a:r>
              <a:rPr lang="en-US" sz="1800" dirty="0" smtClean="0"/>
              <a:t>Reid Hogan-Yarbro, JD</a:t>
            </a:r>
          </a:p>
          <a:p>
            <a:r>
              <a:rPr lang="en-US" sz="1800" dirty="0" smtClean="0"/>
              <a:t>Cathy Lesesne, PhD</a:t>
            </a:r>
          </a:p>
          <a:p>
            <a:r>
              <a:rPr lang="en-US" sz="1800" dirty="0" smtClean="0"/>
              <a:t>Jakub Kakietek, PhD</a:t>
            </a:r>
          </a:p>
          <a:p>
            <a:r>
              <a:rPr lang="en-US" sz="1800" dirty="0" smtClean="0"/>
              <a:t>Robin Soler, PhD, CDC Division of Community Health</a:t>
            </a:r>
          </a:p>
        </p:txBody>
      </p:sp>
      <p:pic>
        <p:nvPicPr>
          <p:cNvPr id="6" name="Picture 5" descr="11_226924-A_Ryan_CTG Graphic Element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6680"/>
            <a:ext cx="220766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IC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2F1026B2D4574E9B2D7BB7C9ADC061" ma:contentTypeVersion="0" ma:contentTypeDescription="Create a new document." ma:contentTypeScope="" ma:versionID="2a64bb33235ae4100060d41621a0558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416157F-69D2-4A08-8439-1792A41409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E408B-FB47-4E51-B130-4877161571F7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003ADE-6FC5-47DA-B41D-5BEBFDD28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 ICF</Template>
  <TotalTime>7774</TotalTime>
  <Words>1569</Words>
  <Application>Microsoft Office PowerPoint</Application>
  <PresentationFormat>On-screen Show (4:3)</PresentationFormat>
  <Paragraphs>368</Paragraphs>
  <Slides>43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Theme ICF</vt:lpstr>
      <vt:lpstr>Developing Indicators for Environmental and Policy Change Initiatives </vt:lpstr>
      <vt:lpstr>PowerPoint Presentation</vt:lpstr>
      <vt:lpstr>Video</vt:lpstr>
      <vt:lpstr>Frieden’s Health Impact Pyramid</vt:lpstr>
      <vt:lpstr>Traditional Program Evaluation</vt:lpstr>
      <vt:lpstr>More Complex </vt:lpstr>
      <vt:lpstr>Indicators: Defined</vt:lpstr>
      <vt:lpstr>What’s Ahead</vt:lpstr>
      <vt:lpstr>CTG Context Scan Methods of Identifying Factors of Obesity  </vt:lpstr>
      <vt:lpstr>Acknowledgments</vt:lpstr>
      <vt:lpstr>Context Scan Background</vt:lpstr>
      <vt:lpstr>Plan of Activities</vt:lpstr>
      <vt:lpstr>Context Scan Study Questions</vt:lpstr>
      <vt:lpstr>Literature Review</vt:lpstr>
      <vt:lpstr>Literature Review: Factors Affecting Obesity</vt:lpstr>
      <vt:lpstr>Definitions</vt:lpstr>
      <vt:lpstr>Context Scan Components</vt:lpstr>
      <vt:lpstr>Factors Identified in Literature Review  by Domain</vt:lpstr>
      <vt:lpstr>Context Scan: Expert Panel</vt:lpstr>
      <vt:lpstr>Context Scan: Expert Panel Participants</vt:lpstr>
      <vt:lpstr>Context Scan: Expert Panel Process</vt:lpstr>
      <vt:lpstr>Context Scan: Expertise Surveys</vt:lpstr>
      <vt:lpstr>Context Scan: Online Guided Discussion</vt:lpstr>
      <vt:lpstr>Consultation with CDC Subject Matter Experts</vt:lpstr>
      <vt:lpstr>Built Environment</vt:lpstr>
      <vt:lpstr>Consumer Nutrition Environment</vt:lpstr>
      <vt:lpstr>Early Childcare Environment</vt:lpstr>
      <vt:lpstr>Information Environment</vt:lpstr>
      <vt:lpstr>Physical Environment</vt:lpstr>
      <vt:lpstr>School Environment Factors</vt:lpstr>
      <vt:lpstr>Social Environment</vt:lpstr>
      <vt:lpstr>Work Environment</vt:lpstr>
      <vt:lpstr>Next Steps</vt:lpstr>
      <vt:lpstr>Thank You</vt:lpstr>
      <vt:lpstr>Convergence Partnership Indicators </vt:lpstr>
      <vt:lpstr>PowerPoint Presentation</vt:lpstr>
      <vt:lpstr>    Vision Statement</vt:lpstr>
      <vt:lpstr>PowerPoint Presentation</vt:lpstr>
      <vt:lpstr>Theory of Change </vt:lpstr>
      <vt:lpstr>Indicator Development Process</vt:lpstr>
      <vt:lpstr>Indicators: Multi-field Partnerships and Collaboration</vt:lpstr>
      <vt:lpstr>Indicators: Policy and Program Change</vt:lpstr>
      <vt:lpstr>Priority Outcome Domains</vt:lpstr>
    </vt:vector>
  </TitlesOfParts>
  <Company>ICF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Lesesne, Catherine;Guard, Misty;Hogan-Yarbro, Reid</dc:creator>
  <cp:lastModifiedBy>Kari Cruz</cp:lastModifiedBy>
  <cp:revision>570</cp:revision>
  <cp:lastPrinted>2012-09-21T13:03:39Z</cp:lastPrinted>
  <dcterms:created xsi:type="dcterms:W3CDTF">2010-06-01T19:57:06Z</dcterms:created>
  <dcterms:modified xsi:type="dcterms:W3CDTF">2012-10-31T23:33:59Z</dcterms:modified>
</cp:coreProperties>
</file>