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80" r:id="rId17"/>
    <p:sldId id="274" r:id="rId18"/>
    <p:sldId id="276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598"/>
    <a:srgbClr val="F8D87C"/>
    <a:srgbClr val="580989"/>
    <a:srgbClr val="7326C8"/>
    <a:srgbClr val="F8A15A"/>
    <a:srgbClr val="71AA64"/>
    <a:srgbClr val="8166A8"/>
    <a:srgbClr val="984807"/>
    <a:srgbClr val="E86E0A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42" autoAdjust="0"/>
  </p:normalViewPr>
  <p:slideViewPr>
    <p:cSldViewPr>
      <p:cViewPr varScale="1">
        <p:scale>
          <a:sx n="69" d="100"/>
          <a:sy n="69" d="100"/>
        </p:scale>
        <p:origin x="-1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14BA4-6655-482C-AF8E-46F1CC4225BE}" type="doc">
      <dgm:prSet loTypeId="urn:microsoft.com/office/officeart/2005/8/layout/radial3" loCatId="relationship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446E8C4-9EE2-4E17-B827-B2467CCD4E58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8D87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gm:spPr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+mj-lt"/>
              <a:cs typeface="Consolas" pitchFamily="49" charset="0"/>
            </a:rPr>
            <a:t>Dynamics</a:t>
          </a:r>
          <a:endParaRPr lang="en-US" sz="2400" b="1" dirty="0">
            <a:solidFill>
              <a:schemeClr val="tx1"/>
            </a:solidFill>
            <a:latin typeface="+mj-lt"/>
            <a:cs typeface="Consolas" pitchFamily="49" charset="0"/>
          </a:endParaRPr>
        </a:p>
      </dgm:t>
    </dgm:pt>
    <dgm:pt modelId="{FDA5B840-30C8-474A-8971-CD8C6B8FD94A}" type="parTrans" cxnId="{351B9875-CE2D-4F2C-8F9B-0A48B799BE99}">
      <dgm:prSet/>
      <dgm:spPr/>
      <dgm:t>
        <a:bodyPr/>
        <a:lstStyle/>
        <a:p>
          <a:endParaRPr lang="en-US"/>
        </a:p>
      </dgm:t>
    </dgm:pt>
    <dgm:pt modelId="{F4B5797F-DD39-49BA-9CAB-A8E5FE29B79A}" type="sibTrans" cxnId="{351B9875-CE2D-4F2C-8F9B-0A48B799BE99}">
      <dgm:prSet/>
      <dgm:spPr/>
      <dgm:t>
        <a:bodyPr/>
        <a:lstStyle/>
        <a:p>
          <a:endParaRPr lang="en-US"/>
        </a:p>
      </dgm:t>
    </dgm:pt>
    <dgm:pt modelId="{49DBA397-1BEB-4E86-A675-3F8D92C5F6BF}">
      <dgm:prSet phldrT="[Text]" phldr="1"/>
      <dgm:spPr/>
      <dgm:t>
        <a:bodyPr/>
        <a:lstStyle/>
        <a:p>
          <a:endParaRPr lang="en-US" sz="1800" dirty="0"/>
        </a:p>
      </dgm:t>
    </dgm:pt>
    <dgm:pt modelId="{5C9DA911-383D-4772-A846-310635CC3CD4}" type="parTrans" cxnId="{1EFA0F2B-B576-41B1-B759-CE297156D3B8}">
      <dgm:prSet/>
      <dgm:spPr/>
      <dgm:t>
        <a:bodyPr/>
        <a:lstStyle/>
        <a:p>
          <a:endParaRPr lang="en-US"/>
        </a:p>
      </dgm:t>
    </dgm:pt>
    <dgm:pt modelId="{1EAB48ED-429C-4952-B138-CAAD40EBD0B3}" type="sibTrans" cxnId="{1EFA0F2B-B576-41B1-B759-CE297156D3B8}">
      <dgm:prSet/>
      <dgm:spPr/>
      <dgm:t>
        <a:bodyPr/>
        <a:lstStyle/>
        <a:p>
          <a:endParaRPr lang="en-US"/>
        </a:p>
      </dgm:t>
    </dgm:pt>
    <dgm:pt modelId="{7A1383A5-45CC-4A75-9C40-BB9A3A0A29D4}">
      <dgm:prSet phldrT="[Text]" phldr="1"/>
      <dgm:spPr/>
      <dgm:t>
        <a:bodyPr/>
        <a:lstStyle/>
        <a:p>
          <a:endParaRPr lang="en-US" sz="1800" dirty="0"/>
        </a:p>
      </dgm:t>
    </dgm:pt>
    <dgm:pt modelId="{3B8B215F-974D-4DE8-8FE1-C260AAC49227}" type="parTrans" cxnId="{718C4838-A3CD-493D-B789-1BF3FE61816E}">
      <dgm:prSet/>
      <dgm:spPr/>
      <dgm:t>
        <a:bodyPr/>
        <a:lstStyle/>
        <a:p>
          <a:endParaRPr lang="en-US"/>
        </a:p>
      </dgm:t>
    </dgm:pt>
    <dgm:pt modelId="{591A0737-726B-4D44-8DE3-A9D71A3306E8}" type="sibTrans" cxnId="{718C4838-A3CD-493D-B789-1BF3FE61816E}">
      <dgm:prSet/>
      <dgm:spPr/>
      <dgm:t>
        <a:bodyPr/>
        <a:lstStyle/>
        <a:p>
          <a:endParaRPr lang="en-US"/>
        </a:p>
      </dgm:t>
    </dgm:pt>
    <dgm:pt modelId="{F8331A8B-4E1F-4545-B69E-7119B0DBAEA3}">
      <dgm:prSet phldrT="[Text]" phldr="1"/>
      <dgm:spPr/>
      <dgm:t>
        <a:bodyPr/>
        <a:lstStyle/>
        <a:p>
          <a:endParaRPr lang="en-US" sz="1800" dirty="0"/>
        </a:p>
      </dgm:t>
    </dgm:pt>
    <dgm:pt modelId="{303C55A1-C331-4E57-ACA3-E7DB5F154F72}" type="parTrans" cxnId="{13A26991-B489-4346-83C5-9696761DB60C}">
      <dgm:prSet/>
      <dgm:spPr/>
      <dgm:t>
        <a:bodyPr/>
        <a:lstStyle/>
        <a:p>
          <a:endParaRPr lang="en-US"/>
        </a:p>
      </dgm:t>
    </dgm:pt>
    <dgm:pt modelId="{F79D37B8-022C-4DCE-8B5E-B48CAF90CC3C}" type="sibTrans" cxnId="{13A26991-B489-4346-83C5-9696761DB60C}">
      <dgm:prSet/>
      <dgm:spPr/>
      <dgm:t>
        <a:bodyPr/>
        <a:lstStyle/>
        <a:p>
          <a:endParaRPr lang="en-US"/>
        </a:p>
      </dgm:t>
    </dgm:pt>
    <dgm:pt modelId="{46C72696-F8F2-444D-AF05-6A4DD34B95F4}">
      <dgm:prSet phldrT="[Text]" phldr="1"/>
      <dgm:spPr/>
      <dgm:t>
        <a:bodyPr/>
        <a:lstStyle/>
        <a:p>
          <a:endParaRPr lang="en-US" sz="1800" dirty="0"/>
        </a:p>
      </dgm:t>
    </dgm:pt>
    <dgm:pt modelId="{73E108BC-6063-4754-B3F7-96B0140C532F}" type="parTrans" cxnId="{E2F3EC7E-7C2E-48BC-868E-5FCE241657B6}">
      <dgm:prSet/>
      <dgm:spPr/>
      <dgm:t>
        <a:bodyPr/>
        <a:lstStyle/>
        <a:p>
          <a:endParaRPr lang="en-US"/>
        </a:p>
      </dgm:t>
    </dgm:pt>
    <dgm:pt modelId="{A765AE2D-F638-4337-9821-B1C2D89528A8}" type="sibTrans" cxnId="{E2F3EC7E-7C2E-48BC-868E-5FCE241657B6}">
      <dgm:prSet/>
      <dgm:spPr/>
      <dgm:t>
        <a:bodyPr/>
        <a:lstStyle/>
        <a:p>
          <a:endParaRPr lang="en-US"/>
        </a:p>
      </dgm:t>
    </dgm:pt>
    <dgm:pt modelId="{330C3726-4CDC-472A-A1FC-BCB9333BBDD2}">
      <dgm:prSet/>
      <dgm:spPr/>
      <dgm:t>
        <a:bodyPr/>
        <a:lstStyle/>
        <a:p>
          <a:endParaRPr lang="en-US" sz="1800" dirty="0"/>
        </a:p>
      </dgm:t>
    </dgm:pt>
    <dgm:pt modelId="{12C594E8-AB3F-43FF-B1BD-459F43B79886}" type="parTrans" cxnId="{956419F7-3081-49F8-A4FB-2BE697DD1C65}">
      <dgm:prSet/>
      <dgm:spPr/>
      <dgm:t>
        <a:bodyPr/>
        <a:lstStyle/>
        <a:p>
          <a:endParaRPr lang="en-US"/>
        </a:p>
      </dgm:t>
    </dgm:pt>
    <dgm:pt modelId="{6B69409F-D405-4D24-9A54-DDBBB4219A63}" type="sibTrans" cxnId="{956419F7-3081-49F8-A4FB-2BE697DD1C65}">
      <dgm:prSet/>
      <dgm:spPr/>
      <dgm:t>
        <a:bodyPr/>
        <a:lstStyle/>
        <a:p>
          <a:endParaRPr lang="en-US"/>
        </a:p>
      </dgm:t>
    </dgm:pt>
    <dgm:pt modelId="{E6E9A8C8-092E-40F0-BFCD-97BB64D65EA6}">
      <dgm:prSet phldrT="[Text]"/>
      <dgm:spPr/>
      <dgm:t>
        <a:bodyPr/>
        <a:lstStyle/>
        <a:p>
          <a:endParaRPr lang="en-US" sz="1800" dirty="0"/>
        </a:p>
      </dgm:t>
    </dgm:pt>
    <dgm:pt modelId="{CEF6B173-3EA2-4B1A-A403-5771D6C07F79}" type="parTrans" cxnId="{63CEF818-514F-465A-81DA-4F8C5CB9E37D}">
      <dgm:prSet/>
      <dgm:spPr/>
      <dgm:t>
        <a:bodyPr/>
        <a:lstStyle/>
        <a:p>
          <a:endParaRPr lang="en-US"/>
        </a:p>
      </dgm:t>
    </dgm:pt>
    <dgm:pt modelId="{9375BBB4-7788-4818-A0FC-CD802C908519}" type="sibTrans" cxnId="{63CEF818-514F-465A-81DA-4F8C5CB9E37D}">
      <dgm:prSet/>
      <dgm:spPr/>
      <dgm:t>
        <a:bodyPr/>
        <a:lstStyle/>
        <a:p>
          <a:endParaRPr lang="en-US"/>
        </a:p>
      </dgm:t>
    </dgm:pt>
    <dgm:pt modelId="{16DF22F4-FCAD-4AA1-8C07-6E7A15BF85FA}">
      <dgm:prSet phldrT="[Text]"/>
      <dgm:spPr/>
      <dgm:t>
        <a:bodyPr/>
        <a:lstStyle/>
        <a:p>
          <a:endParaRPr lang="en-US" sz="1800" dirty="0"/>
        </a:p>
      </dgm:t>
    </dgm:pt>
    <dgm:pt modelId="{24A87AEC-593B-4672-BFD2-366A6915390E}" type="parTrans" cxnId="{68562569-B13D-445E-B68A-8B93EA21D5E9}">
      <dgm:prSet/>
      <dgm:spPr/>
      <dgm:t>
        <a:bodyPr/>
        <a:lstStyle/>
        <a:p>
          <a:endParaRPr lang="en-US"/>
        </a:p>
      </dgm:t>
    </dgm:pt>
    <dgm:pt modelId="{3FAF95DE-1C2C-41EE-BBC0-5BA2298F4380}" type="sibTrans" cxnId="{68562569-B13D-445E-B68A-8B93EA21D5E9}">
      <dgm:prSet/>
      <dgm:spPr/>
      <dgm:t>
        <a:bodyPr/>
        <a:lstStyle/>
        <a:p>
          <a:endParaRPr lang="en-US"/>
        </a:p>
      </dgm:t>
    </dgm:pt>
    <dgm:pt modelId="{651F6393-F87F-45C2-B5B4-7FA7C4F2EEEC}">
      <dgm:prSet phldrT="[Text]"/>
      <dgm:spPr/>
      <dgm:t>
        <a:bodyPr/>
        <a:lstStyle/>
        <a:p>
          <a:endParaRPr lang="en-US" sz="1800" dirty="0"/>
        </a:p>
      </dgm:t>
    </dgm:pt>
    <dgm:pt modelId="{8B1438A3-189D-48CB-B6C5-C94EB68CA865}" type="parTrans" cxnId="{A7DB5B80-9077-49D7-83CA-52C7DB5362C0}">
      <dgm:prSet/>
      <dgm:spPr/>
      <dgm:t>
        <a:bodyPr/>
        <a:lstStyle/>
        <a:p>
          <a:endParaRPr lang="en-US"/>
        </a:p>
      </dgm:t>
    </dgm:pt>
    <dgm:pt modelId="{1BE1795E-8052-4C18-B3CF-857FEE41464B}" type="sibTrans" cxnId="{A7DB5B80-9077-49D7-83CA-52C7DB5362C0}">
      <dgm:prSet/>
      <dgm:spPr/>
      <dgm:t>
        <a:bodyPr/>
        <a:lstStyle/>
        <a:p>
          <a:endParaRPr lang="en-US"/>
        </a:p>
      </dgm:t>
    </dgm:pt>
    <dgm:pt modelId="{263A1149-A7E6-45D3-9438-1EDFEC5A7D09}">
      <dgm:prSet phldrT="[Text]"/>
      <dgm:spPr/>
      <dgm:t>
        <a:bodyPr/>
        <a:lstStyle/>
        <a:p>
          <a:endParaRPr lang="en-US" sz="1800" dirty="0"/>
        </a:p>
      </dgm:t>
    </dgm:pt>
    <dgm:pt modelId="{9A9FC2FE-2CCE-49AE-B39B-4C5E9FC52FB8}" type="parTrans" cxnId="{06C2BD0F-7628-4005-A393-B75AACD54366}">
      <dgm:prSet/>
      <dgm:spPr/>
      <dgm:t>
        <a:bodyPr/>
        <a:lstStyle/>
        <a:p>
          <a:endParaRPr lang="en-US"/>
        </a:p>
      </dgm:t>
    </dgm:pt>
    <dgm:pt modelId="{032B260A-BAEE-4068-B9E1-91E2CC13F22D}" type="sibTrans" cxnId="{06C2BD0F-7628-4005-A393-B75AACD54366}">
      <dgm:prSet/>
      <dgm:spPr/>
      <dgm:t>
        <a:bodyPr/>
        <a:lstStyle/>
        <a:p>
          <a:endParaRPr lang="en-US"/>
        </a:p>
      </dgm:t>
    </dgm:pt>
    <dgm:pt modelId="{C1C4B126-C805-49B2-A3DE-DE5FAAAAE646}">
      <dgm:prSet phldrT="[Text]"/>
      <dgm:spPr/>
      <dgm:t>
        <a:bodyPr/>
        <a:lstStyle/>
        <a:p>
          <a:endParaRPr lang="en-US" sz="1800" dirty="0"/>
        </a:p>
      </dgm:t>
    </dgm:pt>
    <dgm:pt modelId="{B180A79A-49F3-4DA7-8B53-1F3BCD248827}" type="parTrans" cxnId="{C2D975C7-03E9-4768-B370-7B1FD2C14765}">
      <dgm:prSet/>
      <dgm:spPr/>
      <dgm:t>
        <a:bodyPr/>
        <a:lstStyle/>
        <a:p>
          <a:endParaRPr lang="en-US"/>
        </a:p>
      </dgm:t>
    </dgm:pt>
    <dgm:pt modelId="{CC060DEA-C9DC-4A6B-B29E-12658D8CB069}" type="sibTrans" cxnId="{C2D975C7-03E9-4768-B370-7B1FD2C14765}">
      <dgm:prSet/>
      <dgm:spPr/>
      <dgm:t>
        <a:bodyPr/>
        <a:lstStyle/>
        <a:p>
          <a:endParaRPr lang="en-US"/>
        </a:p>
      </dgm:t>
    </dgm:pt>
    <dgm:pt modelId="{5102D5DF-54D6-438B-B496-ED9B4722D7FB}">
      <dgm:prSet phldrT="[Text]"/>
      <dgm:spPr/>
      <dgm:t>
        <a:bodyPr/>
        <a:lstStyle/>
        <a:p>
          <a:endParaRPr lang="en-US" sz="1800" dirty="0"/>
        </a:p>
      </dgm:t>
    </dgm:pt>
    <dgm:pt modelId="{4EBA5245-C955-498A-8417-75DCA5A85A9E}" type="parTrans" cxnId="{F6741D4E-26A0-46F7-B0FC-25A3F438FD2C}">
      <dgm:prSet/>
      <dgm:spPr/>
      <dgm:t>
        <a:bodyPr/>
        <a:lstStyle/>
        <a:p>
          <a:endParaRPr lang="en-US"/>
        </a:p>
      </dgm:t>
    </dgm:pt>
    <dgm:pt modelId="{01492271-F89F-4749-9B60-EDCB5B4330FC}" type="sibTrans" cxnId="{F6741D4E-26A0-46F7-B0FC-25A3F438FD2C}">
      <dgm:prSet/>
      <dgm:spPr/>
      <dgm:t>
        <a:bodyPr/>
        <a:lstStyle/>
        <a:p>
          <a:endParaRPr lang="en-US"/>
        </a:p>
      </dgm:t>
    </dgm:pt>
    <dgm:pt modelId="{92FE383E-2239-4C9C-A0EB-4A995D2BF5D0}">
      <dgm:prSet phldrT="[Text]"/>
      <dgm:spPr/>
      <dgm:t>
        <a:bodyPr/>
        <a:lstStyle/>
        <a:p>
          <a:endParaRPr lang="en-US" sz="1800" dirty="0"/>
        </a:p>
      </dgm:t>
    </dgm:pt>
    <dgm:pt modelId="{B013F1EA-0BA2-4E03-BCD8-1D6A8780CC47}" type="parTrans" cxnId="{59B79719-A6A7-4481-B357-9C8EAAF43C24}">
      <dgm:prSet/>
      <dgm:spPr/>
      <dgm:t>
        <a:bodyPr/>
        <a:lstStyle/>
        <a:p>
          <a:endParaRPr lang="en-US"/>
        </a:p>
      </dgm:t>
    </dgm:pt>
    <dgm:pt modelId="{64F493D0-BE9B-4F60-88D7-C9E4310D16DB}" type="sibTrans" cxnId="{59B79719-A6A7-4481-B357-9C8EAAF43C24}">
      <dgm:prSet/>
      <dgm:spPr/>
      <dgm:t>
        <a:bodyPr/>
        <a:lstStyle/>
        <a:p>
          <a:endParaRPr lang="en-US"/>
        </a:p>
      </dgm:t>
    </dgm:pt>
    <dgm:pt modelId="{7515949D-A494-450D-961F-4D08DCA2842F}">
      <dgm:prSet phldrT="[Text]"/>
      <dgm:spPr/>
      <dgm:t>
        <a:bodyPr/>
        <a:lstStyle/>
        <a:p>
          <a:endParaRPr lang="en-US" sz="1800" dirty="0" smtClean="0"/>
        </a:p>
      </dgm:t>
    </dgm:pt>
    <dgm:pt modelId="{834A4FEC-F4CD-44BB-B932-3127935C96BF}" type="parTrans" cxnId="{E69350E9-1591-4EC1-B6AA-00940F2584B7}">
      <dgm:prSet/>
      <dgm:spPr/>
      <dgm:t>
        <a:bodyPr/>
        <a:lstStyle/>
        <a:p>
          <a:endParaRPr lang="en-US"/>
        </a:p>
      </dgm:t>
    </dgm:pt>
    <dgm:pt modelId="{D73CE0CD-1A64-4468-8BC4-12980237D973}" type="sibTrans" cxnId="{E69350E9-1591-4EC1-B6AA-00940F2584B7}">
      <dgm:prSet/>
      <dgm:spPr/>
      <dgm:t>
        <a:bodyPr/>
        <a:lstStyle/>
        <a:p>
          <a:endParaRPr lang="en-US"/>
        </a:p>
      </dgm:t>
    </dgm:pt>
    <dgm:pt modelId="{94B9374E-DF69-49B1-8EF4-ADA2C870E8F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79B598"/>
        </a:solidFill>
        <a:ln w="28575">
          <a:solidFill>
            <a:schemeClr val="bg2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en-US" sz="3000" b="1" u="none" dirty="0" smtClean="0">
              <a:solidFill>
                <a:schemeClr val="tx1"/>
              </a:solidFill>
            </a:rPr>
            <a:t>Partnership</a:t>
          </a:r>
        </a:p>
        <a:p>
          <a:r>
            <a:rPr lang="en-US" sz="3000" b="1" u="none" dirty="0" smtClean="0">
              <a:solidFill>
                <a:schemeClr val="tx1"/>
              </a:solidFill>
            </a:rPr>
            <a:t>Durability</a:t>
          </a:r>
          <a:endParaRPr lang="en-US" sz="3000" b="1" dirty="0" smtClean="0">
            <a:solidFill>
              <a:schemeClr val="tx1"/>
            </a:solidFill>
          </a:endParaRPr>
        </a:p>
        <a:p>
          <a:endParaRPr lang="en-US" sz="1800" dirty="0"/>
        </a:p>
      </dgm:t>
    </dgm:pt>
    <dgm:pt modelId="{8E2024A6-2E18-4850-9632-0FAB3D5B23B4}" type="parTrans" cxnId="{3E49605F-E25D-4600-99E6-4791FDEB4F3A}">
      <dgm:prSet/>
      <dgm:spPr/>
      <dgm:t>
        <a:bodyPr/>
        <a:lstStyle/>
        <a:p>
          <a:endParaRPr lang="en-US"/>
        </a:p>
      </dgm:t>
    </dgm:pt>
    <dgm:pt modelId="{86D58873-A6C8-4E96-BA24-89D4F29BC94B}" type="sibTrans" cxnId="{3E49605F-E25D-4600-99E6-4791FDEB4F3A}">
      <dgm:prSet/>
      <dgm:spPr/>
      <dgm:t>
        <a:bodyPr/>
        <a:lstStyle/>
        <a:p>
          <a:endParaRPr lang="en-US"/>
        </a:p>
      </dgm:t>
    </dgm:pt>
    <dgm:pt modelId="{68ACD38E-0358-47C5-8D3C-BCB522C2996A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8D87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2000" b="1" dirty="0" smtClean="0">
              <a:solidFill>
                <a:schemeClr val="tx1"/>
              </a:solidFill>
            </a:rPr>
            <a:t>Vision &amp; Leadership</a:t>
          </a:r>
          <a:endParaRPr lang="en-US" sz="2000" b="1" dirty="0">
            <a:solidFill>
              <a:schemeClr val="tx1"/>
            </a:solidFill>
          </a:endParaRPr>
        </a:p>
      </dgm:t>
    </dgm:pt>
    <dgm:pt modelId="{2301193F-6416-4E77-8FDE-5318063649DF}" type="parTrans" cxnId="{3C427F11-3914-4BAA-832B-75079E112CB0}">
      <dgm:prSet/>
      <dgm:spPr/>
      <dgm:t>
        <a:bodyPr/>
        <a:lstStyle/>
        <a:p>
          <a:endParaRPr lang="en-US"/>
        </a:p>
      </dgm:t>
    </dgm:pt>
    <dgm:pt modelId="{270D015E-1724-4A5A-A294-04B3F7ABB2BF}" type="sibTrans" cxnId="{3C427F11-3914-4BAA-832B-75079E112CB0}">
      <dgm:prSet/>
      <dgm:spPr/>
      <dgm:t>
        <a:bodyPr/>
        <a:lstStyle/>
        <a:p>
          <a:endParaRPr lang="en-US"/>
        </a:p>
      </dgm:t>
    </dgm:pt>
    <dgm:pt modelId="{A9F07936-0A92-4D59-B040-D27BB611874D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8D87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2000" b="1" dirty="0" smtClean="0">
              <a:solidFill>
                <a:schemeClr val="tx1"/>
              </a:solidFill>
            </a:rPr>
            <a:t>Cost Effective</a:t>
          </a:r>
          <a:endParaRPr lang="en-US" sz="2000" b="1" dirty="0">
            <a:solidFill>
              <a:schemeClr val="tx1"/>
            </a:solidFill>
          </a:endParaRPr>
        </a:p>
      </dgm:t>
    </dgm:pt>
    <dgm:pt modelId="{216B2898-4721-49D3-96A9-28C96EF287B2}" type="parTrans" cxnId="{2E5FC656-2456-4C35-8E57-0EDDBDC76DA1}">
      <dgm:prSet/>
      <dgm:spPr/>
      <dgm:t>
        <a:bodyPr/>
        <a:lstStyle/>
        <a:p>
          <a:endParaRPr lang="en-US"/>
        </a:p>
      </dgm:t>
    </dgm:pt>
    <dgm:pt modelId="{0C4D2DE9-A5B9-462C-9D90-F25D523C808B}" type="sibTrans" cxnId="{2E5FC656-2456-4C35-8E57-0EDDBDC76DA1}">
      <dgm:prSet/>
      <dgm:spPr/>
      <dgm:t>
        <a:bodyPr/>
        <a:lstStyle/>
        <a:p>
          <a:endParaRPr lang="en-US"/>
        </a:p>
      </dgm:t>
    </dgm:pt>
    <dgm:pt modelId="{36CD31FD-6B71-4FD4-B93A-DF1221514BD9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8D87C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Teamwork Participation</a:t>
          </a:r>
          <a:endParaRPr lang="en-US" sz="2000" b="1" dirty="0">
            <a:solidFill>
              <a:schemeClr val="tx1"/>
            </a:solidFill>
          </a:endParaRPr>
        </a:p>
      </dgm:t>
    </dgm:pt>
    <dgm:pt modelId="{3F3BB15F-F11B-40A3-9015-19955AF5EE20}" type="parTrans" cxnId="{B3D23671-E1D2-4D50-8544-2A4271BABE89}">
      <dgm:prSet/>
      <dgm:spPr/>
      <dgm:t>
        <a:bodyPr/>
        <a:lstStyle/>
        <a:p>
          <a:endParaRPr lang="en-US"/>
        </a:p>
      </dgm:t>
    </dgm:pt>
    <dgm:pt modelId="{5CB0AA32-27C5-4F69-B073-1FAD74248EA0}" type="sibTrans" cxnId="{B3D23671-E1D2-4D50-8544-2A4271BABE89}">
      <dgm:prSet/>
      <dgm:spPr/>
      <dgm:t>
        <a:bodyPr/>
        <a:lstStyle/>
        <a:p>
          <a:endParaRPr lang="en-US"/>
        </a:p>
      </dgm:t>
    </dgm:pt>
    <dgm:pt modelId="{D20358DB-1B9D-4D17-BD38-CC3CCAACADA3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8D87C"/>
        </a:solidFill>
        <a:ln w="19050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2000" b="1" dirty="0" smtClean="0">
              <a:solidFill>
                <a:schemeClr val="tx1"/>
              </a:solidFill>
            </a:rPr>
            <a:t>Influencing</a:t>
          </a:r>
        </a:p>
        <a:p>
          <a:r>
            <a:rPr lang="en-US" sz="2000" b="1" dirty="0" smtClean="0">
              <a:solidFill>
                <a:schemeClr val="tx1"/>
              </a:solidFill>
            </a:rPr>
            <a:t>Others</a:t>
          </a:r>
          <a:endParaRPr lang="en-US" sz="2000" b="1" dirty="0">
            <a:solidFill>
              <a:schemeClr val="tx1"/>
            </a:solidFill>
          </a:endParaRPr>
        </a:p>
      </dgm:t>
    </dgm:pt>
    <dgm:pt modelId="{5A232AAD-7228-4142-9533-AD64F857080B}" type="parTrans" cxnId="{751F2828-B3E3-4958-9F72-4002307C9DED}">
      <dgm:prSet/>
      <dgm:spPr/>
      <dgm:t>
        <a:bodyPr/>
        <a:lstStyle/>
        <a:p>
          <a:endParaRPr lang="en-US"/>
        </a:p>
      </dgm:t>
    </dgm:pt>
    <dgm:pt modelId="{FD76951A-BED8-4E55-8341-0BC0BCE1AD71}" type="sibTrans" cxnId="{751F2828-B3E3-4958-9F72-4002307C9DED}">
      <dgm:prSet/>
      <dgm:spPr/>
      <dgm:t>
        <a:bodyPr/>
        <a:lstStyle/>
        <a:p>
          <a:endParaRPr lang="en-US"/>
        </a:p>
      </dgm:t>
    </dgm:pt>
    <dgm:pt modelId="{1451EABD-04CA-414A-8C61-F1DA84D9D6B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rgbClr val="F8D87C"/>
        </a:solidFill>
        <a:ln w="19050"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2000" b="1" dirty="0" smtClean="0">
              <a:solidFill>
                <a:schemeClr val="tx1"/>
              </a:solidFill>
            </a:rPr>
            <a:t>Strategy &amp; Measurement</a:t>
          </a:r>
          <a:endParaRPr lang="en-US" sz="2000" b="1" dirty="0">
            <a:solidFill>
              <a:schemeClr val="tx1"/>
            </a:solidFill>
          </a:endParaRPr>
        </a:p>
      </dgm:t>
    </dgm:pt>
    <dgm:pt modelId="{4F9FF0C5-D184-49F3-93D7-0FFC02F7700C}" type="parTrans" cxnId="{7977F4FD-3E81-4904-B560-116F9547BFA4}">
      <dgm:prSet/>
      <dgm:spPr/>
      <dgm:t>
        <a:bodyPr/>
        <a:lstStyle/>
        <a:p>
          <a:endParaRPr lang="en-US"/>
        </a:p>
      </dgm:t>
    </dgm:pt>
    <dgm:pt modelId="{BA2BC41A-DBFD-4379-A06A-59AC91628C81}" type="sibTrans" cxnId="{7977F4FD-3E81-4904-B560-116F9547BFA4}">
      <dgm:prSet/>
      <dgm:spPr/>
      <dgm:t>
        <a:bodyPr/>
        <a:lstStyle/>
        <a:p>
          <a:endParaRPr lang="en-US"/>
        </a:p>
      </dgm:t>
    </dgm:pt>
    <dgm:pt modelId="{F866717E-EB02-4A30-BF88-254FDFCD47EE}" type="pres">
      <dgm:prSet presAssocID="{5A414BA4-6655-482C-AF8E-46F1CC4225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4CAB7B-D329-4F97-9C67-575939C14B41}" type="pres">
      <dgm:prSet presAssocID="{5A414BA4-6655-482C-AF8E-46F1CC4225BE}" presName="radial" presStyleCnt="0">
        <dgm:presLayoutVars>
          <dgm:animLvl val="ctr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/>
        </a:p>
      </dgm:t>
    </dgm:pt>
    <dgm:pt modelId="{A87325E2-1C37-4C13-A6D7-B3B298FD7DB0}" type="pres">
      <dgm:prSet presAssocID="{94B9374E-DF69-49B1-8EF4-ADA2C870E8FE}" presName="centerShape" presStyleLbl="vennNode1" presStyleIdx="0" presStyleCnt="7" custScaleX="113572" custScaleY="83110" custLinFactNeighborX="-1549" custLinFactNeighborY="453"/>
      <dgm:spPr/>
      <dgm:t>
        <a:bodyPr/>
        <a:lstStyle/>
        <a:p>
          <a:endParaRPr lang="en-US"/>
        </a:p>
      </dgm:t>
    </dgm:pt>
    <dgm:pt modelId="{882EABA1-8FC0-4360-899C-544A3E9B15A6}" type="pres">
      <dgm:prSet presAssocID="{4446E8C4-9EE2-4E17-B827-B2467CCD4E58}" presName="node" presStyleLbl="vennNode1" presStyleIdx="1" presStyleCnt="7" custScaleX="151288" custScaleY="113378" custRadScaleRad="97828" custRadScaleInc="-84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9EFD7-E33B-492A-AF71-28CD7C4DE3C7}" type="pres">
      <dgm:prSet presAssocID="{1451EABD-04CA-414A-8C61-F1DA84D9D6BB}" presName="node" presStyleLbl="vennNode1" presStyleIdx="2" presStyleCnt="7" custScaleX="170358" custScaleY="116244" custRadScaleRad="121632" custRadScaleInc="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B6D0C-07A1-487E-A95F-5BD44E8B4D49}" type="pres">
      <dgm:prSet presAssocID="{D20358DB-1B9D-4D17-BD38-CC3CCAACADA3}" presName="node" presStyleLbl="vennNode1" presStyleIdx="3" presStyleCnt="7" custScaleX="147066" custScaleY="110142" custRadScaleRad="128616" custRadScaleInc="-220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ED6F01-3A2F-482D-B5FD-E8E620A5DA1A}" type="pres">
      <dgm:prSet presAssocID="{36CD31FD-6B71-4FD4-B93A-DF1221514BD9}" presName="node" presStyleLbl="vennNode1" presStyleIdx="4" presStyleCnt="7" custScaleX="153537" custScaleY="106158" custRadScaleRad="81322" custRadScaleInc="-9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20356-E9F1-45C0-944C-1F88D2AB3FE6}" type="pres">
      <dgm:prSet presAssocID="{A9F07936-0A92-4D59-B040-D27BB611874D}" presName="node" presStyleLbl="vennNode1" presStyleIdx="5" presStyleCnt="7" custScaleX="159116" custScaleY="113379" custRadScaleRad="117524" custRadScaleInc="14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91DE6-6EED-45A2-BC4C-52D9E325708B}" type="pres">
      <dgm:prSet presAssocID="{68ACD38E-0358-47C5-8D3C-BCB522C2996A}" presName="node" presStyleLbl="vennNode1" presStyleIdx="6" presStyleCnt="7" custScaleX="150488" custScaleY="113378" custRadScaleRad="119723" custRadScaleInc="-10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1F2828-B3E3-4958-9F72-4002307C9DED}" srcId="{94B9374E-DF69-49B1-8EF4-ADA2C870E8FE}" destId="{D20358DB-1B9D-4D17-BD38-CC3CCAACADA3}" srcOrd="2" destOrd="0" parTransId="{5A232AAD-7228-4142-9533-AD64F857080B}" sibTransId="{FD76951A-BED8-4E55-8341-0BC0BCE1AD71}"/>
    <dgm:cxn modelId="{2E5FC656-2456-4C35-8E57-0EDDBDC76DA1}" srcId="{94B9374E-DF69-49B1-8EF4-ADA2C870E8FE}" destId="{A9F07936-0A92-4D59-B040-D27BB611874D}" srcOrd="4" destOrd="0" parTransId="{216B2898-4721-49D3-96A9-28C96EF287B2}" sibTransId="{0C4D2DE9-A5B9-462C-9D90-F25D523C808B}"/>
    <dgm:cxn modelId="{66F0A56C-B965-472B-BD4B-2C8DBC238AF9}" type="presOf" srcId="{5A414BA4-6655-482C-AF8E-46F1CC4225BE}" destId="{F866717E-EB02-4A30-BF88-254FDFCD47EE}" srcOrd="0" destOrd="0" presId="urn:microsoft.com/office/officeart/2005/8/layout/radial3"/>
    <dgm:cxn modelId="{63CEF818-514F-465A-81DA-4F8C5CB9E37D}" srcId="{5A414BA4-6655-482C-AF8E-46F1CC4225BE}" destId="{E6E9A8C8-092E-40F0-BFCD-97BB64D65EA6}" srcOrd="1" destOrd="0" parTransId="{CEF6B173-3EA2-4B1A-A403-5771D6C07F79}" sibTransId="{9375BBB4-7788-4818-A0FC-CD802C908519}"/>
    <dgm:cxn modelId="{7977F4FD-3E81-4904-B560-116F9547BFA4}" srcId="{94B9374E-DF69-49B1-8EF4-ADA2C870E8FE}" destId="{1451EABD-04CA-414A-8C61-F1DA84D9D6BB}" srcOrd="1" destOrd="0" parTransId="{4F9FF0C5-D184-49F3-93D7-0FFC02F7700C}" sibTransId="{BA2BC41A-DBFD-4379-A06A-59AC91628C81}"/>
    <dgm:cxn modelId="{956419F7-3081-49F8-A4FB-2BE697DD1C65}" srcId="{5A414BA4-6655-482C-AF8E-46F1CC4225BE}" destId="{330C3726-4CDC-472A-A1FC-BCB9333BBDD2}" srcOrd="9" destOrd="0" parTransId="{12C594E8-AB3F-43FF-B1BD-459F43B79886}" sibTransId="{6B69409F-D405-4D24-9A54-DDBBB4219A63}"/>
    <dgm:cxn modelId="{1EFA0F2B-B576-41B1-B759-CE297156D3B8}" srcId="{7515949D-A494-450D-961F-4D08DCA2842F}" destId="{49DBA397-1BEB-4E86-A675-3F8D92C5F6BF}" srcOrd="0" destOrd="0" parTransId="{5C9DA911-383D-4772-A846-310635CC3CD4}" sibTransId="{1EAB48ED-429C-4952-B138-CAAD40EBD0B3}"/>
    <dgm:cxn modelId="{9857B1B8-44CA-43ED-A2D6-07C784E77D92}" type="presOf" srcId="{1451EABD-04CA-414A-8C61-F1DA84D9D6BB}" destId="{BCF9EFD7-E33B-492A-AF71-28CD7C4DE3C7}" srcOrd="0" destOrd="0" presId="urn:microsoft.com/office/officeart/2005/8/layout/radial3"/>
    <dgm:cxn modelId="{61305E12-C2DE-4DCC-B3A1-C03BBF1CE712}" type="presOf" srcId="{36CD31FD-6B71-4FD4-B93A-DF1221514BD9}" destId="{ABED6F01-3A2F-482D-B5FD-E8E620A5DA1A}" srcOrd="0" destOrd="0" presId="urn:microsoft.com/office/officeart/2005/8/layout/radial3"/>
    <dgm:cxn modelId="{C2D975C7-03E9-4768-B370-7B1FD2C14765}" srcId="{5A414BA4-6655-482C-AF8E-46F1CC4225BE}" destId="{C1C4B126-C805-49B2-A3DE-DE5FAAAAE646}" srcOrd="5" destOrd="0" parTransId="{B180A79A-49F3-4DA7-8B53-1F3BCD248827}" sibTransId="{CC060DEA-C9DC-4A6B-B29E-12658D8CB069}"/>
    <dgm:cxn modelId="{6FC69292-4B1F-4CE0-9EB3-A4E3B1FFD018}" type="presOf" srcId="{4446E8C4-9EE2-4E17-B827-B2467CCD4E58}" destId="{882EABA1-8FC0-4360-899C-544A3E9B15A6}" srcOrd="0" destOrd="0" presId="urn:microsoft.com/office/officeart/2005/8/layout/radial3"/>
    <dgm:cxn modelId="{351B9875-CE2D-4F2C-8F9B-0A48B799BE99}" srcId="{94B9374E-DF69-49B1-8EF4-ADA2C870E8FE}" destId="{4446E8C4-9EE2-4E17-B827-B2467CCD4E58}" srcOrd="0" destOrd="0" parTransId="{FDA5B840-30C8-474A-8971-CD8C6B8FD94A}" sibTransId="{F4B5797F-DD39-49BA-9CAB-A8E5FE29B79A}"/>
    <dgm:cxn modelId="{E69350E9-1591-4EC1-B6AA-00940F2584B7}" srcId="{5A414BA4-6655-482C-AF8E-46F1CC4225BE}" destId="{7515949D-A494-450D-961F-4D08DCA2842F}" srcOrd="8" destOrd="0" parTransId="{834A4FEC-F4CD-44BB-B932-3127935C96BF}" sibTransId="{D73CE0CD-1A64-4468-8BC4-12980237D973}"/>
    <dgm:cxn modelId="{718C4838-A3CD-493D-B789-1BF3FE61816E}" srcId="{7515949D-A494-450D-961F-4D08DCA2842F}" destId="{7A1383A5-45CC-4A75-9C40-BB9A3A0A29D4}" srcOrd="1" destOrd="0" parTransId="{3B8B215F-974D-4DE8-8FE1-C260AAC49227}" sibTransId="{591A0737-726B-4D44-8DE3-A9D71A3306E8}"/>
    <dgm:cxn modelId="{A9F5F986-53D0-470A-ACBA-602E4B2D46C6}" type="presOf" srcId="{94B9374E-DF69-49B1-8EF4-ADA2C870E8FE}" destId="{A87325E2-1C37-4C13-A6D7-B3B298FD7DB0}" srcOrd="0" destOrd="0" presId="urn:microsoft.com/office/officeart/2005/8/layout/radial3"/>
    <dgm:cxn modelId="{59B79719-A6A7-4481-B357-9C8EAAF43C24}" srcId="{5A414BA4-6655-482C-AF8E-46F1CC4225BE}" destId="{92FE383E-2239-4C9C-A0EB-4A995D2BF5D0}" srcOrd="7" destOrd="0" parTransId="{B013F1EA-0BA2-4E03-BCD8-1D6A8780CC47}" sibTransId="{64F493D0-BE9B-4F60-88D7-C9E4310D16DB}"/>
    <dgm:cxn modelId="{E2F3EC7E-7C2E-48BC-868E-5FCE241657B6}" srcId="{7515949D-A494-450D-961F-4D08DCA2842F}" destId="{46C72696-F8F2-444D-AF05-6A4DD34B95F4}" srcOrd="3" destOrd="0" parTransId="{73E108BC-6063-4754-B3F7-96B0140C532F}" sibTransId="{A765AE2D-F638-4337-9821-B1C2D89528A8}"/>
    <dgm:cxn modelId="{A7DB5B80-9077-49D7-83CA-52C7DB5362C0}" srcId="{5A414BA4-6655-482C-AF8E-46F1CC4225BE}" destId="{651F6393-F87F-45C2-B5B4-7FA7C4F2EEEC}" srcOrd="3" destOrd="0" parTransId="{8B1438A3-189D-48CB-B6C5-C94EB68CA865}" sibTransId="{1BE1795E-8052-4C18-B3CF-857FEE41464B}"/>
    <dgm:cxn modelId="{13A26991-B489-4346-83C5-9696761DB60C}" srcId="{7515949D-A494-450D-961F-4D08DCA2842F}" destId="{F8331A8B-4E1F-4545-B69E-7119B0DBAEA3}" srcOrd="2" destOrd="0" parTransId="{303C55A1-C331-4E57-ACA3-E7DB5F154F72}" sibTransId="{F79D37B8-022C-4DCE-8B5E-B48CAF90CC3C}"/>
    <dgm:cxn modelId="{3C427F11-3914-4BAA-832B-75079E112CB0}" srcId="{94B9374E-DF69-49B1-8EF4-ADA2C870E8FE}" destId="{68ACD38E-0358-47C5-8D3C-BCB522C2996A}" srcOrd="5" destOrd="0" parTransId="{2301193F-6416-4E77-8FDE-5318063649DF}" sibTransId="{270D015E-1724-4A5A-A294-04B3F7ABB2BF}"/>
    <dgm:cxn modelId="{F6741D4E-26A0-46F7-B0FC-25A3F438FD2C}" srcId="{5A414BA4-6655-482C-AF8E-46F1CC4225BE}" destId="{5102D5DF-54D6-438B-B496-ED9B4722D7FB}" srcOrd="6" destOrd="0" parTransId="{4EBA5245-C955-498A-8417-75DCA5A85A9E}" sibTransId="{01492271-F89F-4749-9B60-EDCB5B4330FC}"/>
    <dgm:cxn modelId="{44FD53A6-B58D-403E-972C-281D82B218BB}" type="presOf" srcId="{68ACD38E-0358-47C5-8D3C-BCB522C2996A}" destId="{2B191DE6-6EED-45A2-BC4C-52D9E325708B}" srcOrd="0" destOrd="0" presId="urn:microsoft.com/office/officeart/2005/8/layout/radial3"/>
    <dgm:cxn modelId="{68562569-B13D-445E-B68A-8B93EA21D5E9}" srcId="{5A414BA4-6655-482C-AF8E-46F1CC4225BE}" destId="{16DF22F4-FCAD-4AA1-8C07-6E7A15BF85FA}" srcOrd="2" destOrd="0" parTransId="{24A87AEC-593B-4672-BFD2-366A6915390E}" sibTransId="{3FAF95DE-1C2C-41EE-BBC0-5BA2298F4380}"/>
    <dgm:cxn modelId="{E478E1DE-73DC-433B-91A7-C2F8332FD88F}" type="presOf" srcId="{A9F07936-0A92-4D59-B040-D27BB611874D}" destId="{31D20356-E9F1-45C0-944C-1F88D2AB3FE6}" srcOrd="0" destOrd="0" presId="urn:microsoft.com/office/officeart/2005/8/layout/radial3"/>
    <dgm:cxn modelId="{3E49605F-E25D-4600-99E6-4791FDEB4F3A}" srcId="{5A414BA4-6655-482C-AF8E-46F1CC4225BE}" destId="{94B9374E-DF69-49B1-8EF4-ADA2C870E8FE}" srcOrd="0" destOrd="0" parTransId="{8E2024A6-2E18-4850-9632-0FAB3D5B23B4}" sibTransId="{86D58873-A6C8-4E96-BA24-89D4F29BC94B}"/>
    <dgm:cxn modelId="{B3D23671-E1D2-4D50-8544-2A4271BABE89}" srcId="{94B9374E-DF69-49B1-8EF4-ADA2C870E8FE}" destId="{36CD31FD-6B71-4FD4-B93A-DF1221514BD9}" srcOrd="3" destOrd="0" parTransId="{3F3BB15F-F11B-40A3-9015-19955AF5EE20}" sibTransId="{5CB0AA32-27C5-4F69-B073-1FAD74248EA0}"/>
    <dgm:cxn modelId="{06C2BD0F-7628-4005-A393-B75AACD54366}" srcId="{5A414BA4-6655-482C-AF8E-46F1CC4225BE}" destId="{263A1149-A7E6-45D3-9438-1EDFEC5A7D09}" srcOrd="4" destOrd="0" parTransId="{9A9FC2FE-2CCE-49AE-B39B-4C5E9FC52FB8}" sibTransId="{032B260A-BAEE-4068-B9E1-91E2CC13F22D}"/>
    <dgm:cxn modelId="{1B4E7E8E-4D01-4B6C-AF48-757F63FE6C16}" type="presOf" srcId="{D20358DB-1B9D-4D17-BD38-CC3CCAACADA3}" destId="{CCDB6D0C-07A1-487E-A95F-5BD44E8B4D49}" srcOrd="0" destOrd="0" presId="urn:microsoft.com/office/officeart/2005/8/layout/radial3"/>
    <dgm:cxn modelId="{96B06A5B-45FF-4A70-9CCE-572532E14F0E}" type="presParOf" srcId="{F866717E-EB02-4A30-BF88-254FDFCD47EE}" destId="{894CAB7B-D329-4F97-9C67-575939C14B41}" srcOrd="0" destOrd="0" presId="urn:microsoft.com/office/officeart/2005/8/layout/radial3"/>
    <dgm:cxn modelId="{6DEF9578-FF31-42C4-864B-A8F3D5670BDD}" type="presParOf" srcId="{894CAB7B-D329-4F97-9C67-575939C14B41}" destId="{A87325E2-1C37-4C13-A6D7-B3B298FD7DB0}" srcOrd="0" destOrd="0" presId="urn:microsoft.com/office/officeart/2005/8/layout/radial3"/>
    <dgm:cxn modelId="{EADF11EF-C592-4747-80F4-55876D548A0F}" type="presParOf" srcId="{894CAB7B-D329-4F97-9C67-575939C14B41}" destId="{882EABA1-8FC0-4360-899C-544A3E9B15A6}" srcOrd="1" destOrd="0" presId="urn:microsoft.com/office/officeart/2005/8/layout/radial3"/>
    <dgm:cxn modelId="{BE96228F-85DE-45C4-BD93-9C95C8E6AE1E}" type="presParOf" srcId="{894CAB7B-D329-4F97-9C67-575939C14B41}" destId="{BCF9EFD7-E33B-492A-AF71-28CD7C4DE3C7}" srcOrd="2" destOrd="0" presId="urn:microsoft.com/office/officeart/2005/8/layout/radial3"/>
    <dgm:cxn modelId="{2FED94C2-C4BA-4B24-B4F2-9810C0E594DA}" type="presParOf" srcId="{894CAB7B-D329-4F97-9C67-575939C14B41}" destId="{CCDB6D0C-07A1-487E-A95F-5BD44E8B4D49}" srcOrd="3" destOrd="0" presId="urn:microsoft.com/office/officeart/2005/8/layout/radial3"/>
    <dgm:cxn modelId="{0335F7E4-C364-4E3C-B3C2-E948E8B747C5}" type="presParOf" srcId="{894CAB7B-D329-4F97-9C67-575939C14B41}" destId="{ABED6F01-3A2F-482D-B5FD-E8E620A5DA1A}" srcOrd="4" destOrd="0" presId="urn:microsoft.com/office/officeart/2005/8/layout/radial3"/>
    <dgm:cxn modelId="{5FA6463D-73E4-4B7D-825F-1D82396A5F19}" type="presParOf" srcId="{894CAB7B-D329-4F97-9C67-575939C14B41}" destId="{31D20356-E9F1-45C0-944C-1F88D2AB3FE6}" srcOrd="5" destOrd="0" presId="urn:microsoft.com/office/officeart/2005/8/layout/radial3"/>
    <dgm:cxn modelId="{20E38DC6-1F0D-4E70-9F12-D1BD943DCBFB}" type="presParOf" srcId="{894CAB7B-D329-4F97-9C67-575939C14B41}" destId="{2B191DE6-6EED-45A2-BC4C-52D9E325708B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7325E2-1C37-4C13-A6D7-B3B298FD7DB0}">
      <dsp:nvSpPr>
        <dsp:cNvPr id="0" name=""/>
        <dsp:cNvSpPr/>
      </dsp:nvSpPr>
      <dsp:spPr>
        <a:xfrm>
          <a:off x="2625404" y="1524003"/>
          <a:ext cx="3456265" cy="2529234"/>
        </a:xfrm>
        <a:prstGeom prst="ellipse">
          <a:avLst/>
        </a:prstGeom>
        <a:solidFill>
          <a:srgbClr val="79B598"/>
        </a:solidFill>
        <a:ln w="28575">
          <a:solidFill>
            <a:schemeClr val="bg2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u="none" kern="1200" dirty="0" smtClean="0">
              <a:solidFill>
                <a:schemeClr val="tx1"/>
              </a:solidFill>
            </a:rPr>
            <a:t>Partnership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u="none" kern="1200" dirty="0" smtClean="0">
              <a:solidFill>
                <a:schemeClr val="tx1"/>
              </a:solidFill>
            </a:rPr>
            <a:t>Durability</a:t>
          </a:r>
          <a:endParaRPr lang="en-US" sz="3000" b="1" kern="1200" dirty="0" smtClean="0">
            <a:solidFill>
              <a:schemeClr val="tx1"/>
            </a:solidFill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625404" y="1524003"/>
        <a:ext cx="3456265" cy="2529234"/>
      </dsp:txXfrm>
    </dsp:sp>
    <dsp:sp modelId="{882EABA1-8FC0-4360-899C-544A3E9B15A6}">
      <dsp:nvSpPr>
        <dsp:cNvPr id="0" name=""/>
        <dsp:cNvSpPr/>
      </dsp:nvSpPr>
      <dsp:spPr>
        <a:xfrm>
          <a:off x="3092725" y="-23153"/>
          <a:ext cx="2302026" cy="1725180"/>
        </a:xfrm>
        <a:prstGeom prst="ellipse">
          <a:avLst/>
        </a:prstGeom>
        <a:solidFill>
          <a:srgbClr val="F8D87C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latin typeface="+mj-lt"/>
              <a:cs typeface="Consolas" pitchFamily="49" charset="0"/>
            </a:rPr>
            <a:t>Dynamics</a:t>
          </a:r>
          <a:endParaRPr lang="en-US" sz="2400" b="1" kern="1200" dirty="0">
            <a:solidFill>
              <a:schemeClr val="tx1"/>
            </a:solidFill>
            <a:latin typeface="+mj-lt"/>
            <a:cs typeface="Consolas" pitchFamily="49" charset="0"/>
          </a:endParaRPr>
        </a:p>
      </dsp:txBody>
      <dsp:txXfrm>
        <a:off x="3092725" y="-23153"/>
        <a:ext cx="2302026" cy="1725180"/>
      </dsp:txXfrm>
    </dsp:sp>
    <dsp:sp modelId="{BCF9EFD7-E33B-492A-AF71-28CD7C4DE3C7}">
      <dsp:nvSpPr>
        <dsp:cNvPr id="0" name=""/>
        <dsp:cNvSpPr/>
      </dsp:nvSpPr>
      <dsp:spPr>
        <a:xfrm>
          <a:off x="5209213" y="685802"/>
          <a:ext cx="2592199" cy="1768790"/>
        </a:xfrm>
        <a:prstGeom prst="ellipse">
          <a:avLst/>
        </a:prstGeom>
        <a:solidFill>
          <a:srgbClr val="F8D87C"/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Strategy &amp; Measurement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209213" y="685802"/>
        <a:ext cx="2592199" cy="1768790"/>
      </dsp:txXfrm>
    </dsp:sp>
    <dsp:sp modelId="{CCDB6D0C-07A1-487E-A95F-5BD44E8B4D49}">
      <dsp:nvSpPr>
        <dsp:cNvPr id="0" name=""/>
        <dsp:cNvSpPr/>
      </dsp:nvSpPr>
      <dsp:spPr>
        <a:xfrm>
          <a:off x="5736817" y="2667460"/>
          <a:ext cx="2237783" cy="1675941"/>
        </a:xfrm>
        <a:prstGeom prst="ellipse">
          <a:avLst/>
        </a:prstGeom>
        <a:solidFill>
          <a:srgbClr val="F8D87C"/>
        </a:solidFill>
        <a:ln w="1905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Influencing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Others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736817" y="2667460"/>
        <a:ext cx="2237783" cy="1675941"/>
      </dsp:txXfrm>
    </dsp:sp>
    <dsp:sp modelId="{ABED6F01-3A2F-482D-B5FD-E8E620A5DA1A}">
      <dsp:nvSpPr>
        <dsp:cNvPr id="0" name=""/>
        <dsp:cNvSpPr/>
      </dsp:nvSpPr>
      <dsp:spPr>
        <a:xfrm>
          <a:off x="3412272" y="3566167"/>
          <a:ext cx="2336247" cy="1615320"/>
        </a:xfrm>
        <a:prstGeom prst="ellipse">
          <a:avLst/>
        </a:prstGeom>
        <a:solidFill>
          <a:srgbClr val="F8D87C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Teamwork Participation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412272" y="3566167"/>
        <a:ext cx="2336247" cy="1615320"/>
      </dsp:txXfrm>
    </dsp:sp>
    <dsp:sp modelId="{31D20356-E9F1-45C0-944C-1F88D2AB3FE6}">
      <dsp:nvSpPr>
        <dsp:cNvPr id="0" name=""/>
        <dsp:cNvSpPr/>
      </dsp:nvSpPr>
      <dsp:spPr>
        <a:xfrm>
          <a:off x="1035687" y="2757630"/>
          <a:ext cx="2421138" cy="1725196"/>
        </a:xfrm>
        <a:prstGeom prst="ellipse">
          <a:avLst/>
        </a:prstGeom>
        <a:solidFill>
          <a:srgbClr val="F8D87C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Cost Effective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035687" y="2757630"/>
        <a:ext cx="2421138" cy="1725196"/>
      </dsp:txXfrm>
    </dsp:sp>
    <dsp:sp modelId="{2B191DE6-6EED-45A2-BC4C-52D9E325708B}">
      <dsp:nvSpPr>
        <dsp:cNvPr id="0" name=""/>
        <dsp:cNvSpPr/>
      </dsp:nvSpPr>
      <dsp:spPr>
        <a:xfrm>
          <a:off x="1097600" y="953884"/>
          <a:ext cx="2289853" cy="1725180"/>
        </a:xfrm>
        <a:prstGeom prst="ellipse">
          <a:avLst/>
        </a:prstGeom>
        <a:solidFill>
          <a:srgbClr val="F8D87C"/>
        </a:soli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/>
        </a:sp3d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Vision &amp; Leadership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097600" y="953884"/>
        <a:ext cx="2289853" cy="1725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DD913-BE0A-415F-AD93-F7B8A64B3349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767F7-A7C6-4EC8-8B28-9018E3E7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62285" y="8670873"/>
            <a:ext cx="2969315" cy="448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620" tIns="44024" rIns="89620" bIns="44024" anchor="b"/>
          <a:lstStyle/>
          <a:p>
            <a:pPr algn="r" defTabSz="894185" eaLnBrk="0" hangingPunct="0"/>
            <a:fld id="{0C7D653F-5F9F-4BFE-AC5F-8FBDE430F5BB}" type="slidenum">
              <a:rPr lang="en-US" sz="1200">
                <a:solidFill>
                  <a:srgbClr val="000000"/>
                </a:solidFill>
                <a:latin typeface="Times" charset="0"/>
              </a:rPr>
              <a:pPr algn="r" defTabSz="894185" eaLnBrk="0" hangingPunct="0"/>
              <a:t>1</a:t>
            </a:fld>
            <a:endParaRPr lang="en-US" sz="12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4488"/>
          </a:xfrm>
          <a:noFill/>
          <a:ln/>
        </p:spPr>
        <p:txBody>
          <a:bodyPr/>
          <a:lstStyle/>
          <a:p>
            <a:pPr eaLnBrk="1" hangingPunct="1"/>
            <a:endParaRPr lang="en-US" sz="1500" dirty="0">
              <a:latin typeface="Times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44D5A-B6ED-4ED4-B7E8-2B96C25A125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ED31FA-FD1A-462A-89C5-EE388647CC1D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9F1203-6F34-4343-965F-A545EF8CAFF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90090F-C424-4027-BBE2-E436944017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899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4ABA12-8F61-4EF3-A11E-BC5E696BD702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90090F-C424-4027-BBE2-E436944017B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89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90090F-C424-4027-BBE2-E436944017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89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90090F-C424-4027-BBE2-E436944017B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8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25000" lnSpcReduction="20000"/>
          </a:bodyPr>
          <a:lstStyle/>
          <a:p>
            <a:endParaRPr lang="en-US" sz="1100" dirty="0">
              <a:latin typeface="Times" pitchFamily="18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C81153-C3B6-44DE-9E6E-1A0A50EE0D57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90090F-C424-4027-BBE2-E436944017B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8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03B62-9FE0-468D-9C02-E7C2BE531272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90090F-C424-4027-BBE2-E436944017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8846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BA670F-37B9-45CB-98F3-8A6211E44CF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B2B23-0126-4921-9D01-CAF6B311F6C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1C868-D046-4F1A-9792-0264E8F70B3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" charset="0"/>
              <a:ea typeface="ＭＳ Ｐゴシック" pitchFamily="34" charset="-128"/>
            </a:endParaRPr>
          </a:p>
          <a:p>
            <a:endParaRPr lang="en-US" dirty="0" smtClean="0">
              <a:latin typeface="Times" charset="0"/>
              <a:ea typeface="ＭＳ Ｐゴシック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B2F40C-2CF9-48F4-8F7D-4250B63A4D5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D378-2FCF-447D-A3B7-4D0A91562F93}" type="datetimeFigureOut">
              <a:rPr lang="en-US" smtClean="0"/>
              <a:pPr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841F0-FB46-4209-83E2-768BC893BA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vjw100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D278A-AEB0-4B59-95A0-61F0DCF4586D}" type="slidenum">
              <a:rPr lang="en-US" smtClean="0"/>
              <a:pPr/>
              <a:t>1</a:t>
            </a:fld>
            <a:r>
              <a:rPr lang="en-US" dirty="0" smtClean="0"/>
              <a:t>a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gray">
          <a:xfrm>
            <a:off x="4592638" y="823913"/>
            <a:ext cx="477678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2A6C"/>
                </a:solidFill>
              </a:rPr>
              <a:t>	</a:t>
            </a:r>
            <a:endParaRPr lang="en-US" dirty="0">
              <a:solidFill>
                <a:srgbClr val="002A6C"/>
              </a:solidFill>
              <a:latin typeface="Times" charset="0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gray">
          <a:xfrm>
            <a:off x="0" y="381000"/>
            <a:ext cx="533400" cy="6477000"/>
          </a:xfrm>
          <a:prstGeom prst="rect">
            <a:avLst/>
          </a:prstGeom>
          <a:solidFill>
            <a:srgbClr val="79B598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r" eaLnBrk="0" hangingPunct="0"/>
            <a:endParaRPr lang="en-US" b="0" dirty="0">
              <a:solidFill>
                <a:srgbClr val="92D050"/>
              </a:solidFill>
              <a:latin typeface="Times" charset="0"/>
            </a:endParaRP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gray">
          <a:xfrm>
            <a:off x="533401" y="5562600"/>
            <a:ext cx="8610600" cy="1295400"/>
          </a:xfrm>
          <a:prstGeom prst="rect">
            <a:avLst/>
          </a:prstGeom>
          <a:solidFill>
            <a:srgbClr val="F8D87C"/>
          </a:solidFill>
          <a:ln w="9525">
            <a:noFill/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r" eaLnBrk="0" hangingPunct="0"/>
            <a:endParaRPr lang="de-DE" b="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gray">
          <a:xfrm>
            <a:off x="152400" y="5791201"/>
            <a:ext cx="8763000" cy="8925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/>
            <a:r>
              <a:rPr lang="en-US" sz="3200" dirty="0" smtClean="0"/>
              <a:t>Vivienne J. Wildes, PhD</a:t>
            </a:r>
          </a:p>
          <a:p>
            <a:pPr eaLnBrk="0" hangingPunct="0"/>
            <a:endParaRPr lang="en-US" sz="2000" b="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1524000"/>
            <a:ext cx="5638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b="1" dirty="0" smtClean="0"/>
              <a:t>Determining </a:t>
            </a:r>
          </a:p>
          <a:p>
            <a:pPr algn="ctr" eaLnBrk="0" hangingPunct="0"/>
            <a:r>
              <a:rPr lang="en-US" sz="4000" b="1" dirty="0" smtClean="0"/>
              <a:t>the </a:t>
            </a:r>
          </a:p>
          <a:p>
            <a:pPr algn="ctr" eaLnBrk="0" hangingPunct="0"/>
            <a:r>
              <a:rPr lang="en-US" sz="4000" b="1" dirty="0" smtClean="0"/>
              <a:t>Added-Value </a:t>
            </a:r>
          </a:p>
          <a:p>
            <a:pPr algn="ctr" eaLnBrk="0" hangingPunct="0"/>
            <a:r>
              <a:rPr lang="en-US" sz="4000" b="1" dirty="0" smtClean="0"/>
              <a:t>of </a:t>
            </a:r>
          </a:p>
          <a:p>
            <a:pPr algn="ctr" eaLnBrk="0" hangingPunct="0"/>
            <a:r>
              <a:rPr lang="en-US" sz="4000" b="1" dirty="0" smtClean="0"/>
              <a:t>Partnerships</a:t>
            </a:r>
            <a:endParaRPr lang="en-US" sz="4000" b="1" dirty="0" smtClean="0"/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gray">
          <a:xfrm>
            <a:off x="0" y="0"/>
            <a:ext cx="9144000" cy="457200"/>
          </a:xfrm>
          <a:prstGeom prst="rect">
            <a:avLst/>
          </a:prstGeom>
          <a:solidFill>
            <a:srgbClr val="580989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r" eaLnBrk="0" hangingPunct="0"/>
            <a:endParaRPr lang="en-US" b="0" dirty="0">
              <a:solidFill>
                <a:schemeClr val="tx2"/>
              </a:solidFill>
              <a:latin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58674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Partnership Value Methods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0363" y="1600200"/>
            <a:ext cx="2579687" cy="496888"/>
          </a:xfrm>
          <a:prstGeom prst="roundRec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0" y="1600200"/>
            <a:ext cx="2579688" cy="496888"/>
          </a:xfrm>
          <a:prstGeom prst="roundRec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Comparison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248399" y="1600200"/>
            <a:ext cx="2729753" cy="496888"/>
          </a:xfrm>
          <a:prstGeom prst="roundRec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Evaluation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3015" name="TextBox 19"/>
          <p:cNvSpPr txBox="1">
            <a:spLocks noChangeArrowheads="1"/>
          </p:cNvSpPr>
          <p:nvPr/>
        </p:nvSpPr>
        <p:spPr bwMode="auto">
          <a:xfrm>
            <a:off x="381000" y="2286000"/>
            <a:ext cx="2514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cs typeface="Consolas" pitchFamily="49" charset="0"/>
              </a:rPr>
              <a:t>Partnership value is </a:t>
            </a:r>
            <a:r>
              <a:rPr lang="en-US" sz="2000" b="0" dirty="0" smtClean="0">
                <a:cs typeface="Consolas" pitchFamily="49" charset="0"/>
              </a:rPr>
              <a:t>tied </a:t>
            </a:r>
            <a:r>
              <a:rPr lang="en-US" sz="2000" b="0" dirty="0">
                <a:cs typeface="Consolas" pitchFamily="49" charset="0"/>
              </a:rPr>
              <a:t>to the </a:t>
            </a:r>
            <a:r>
              <a:rPr lang="en-US" sz="2000" b="0" dirty="0" smtClean="0">
                <a:cs typeface="Consolas" pitchFamily="49" charset="0"/>
              </a:rPr>
              <a:t>resources </a:t>
            </a:r>
            <a:r>
              <a:rPr lang="en-US" sz="2000" b="0" dirty="0">
                <a:cs typeface="Consolas" pitchFamily="49" charset="0"/>
              </a:rPr>
              <a:t>contributed by the </a:t>
            </a:r>
            <a:r>
              <a:rPr lang="en-US" sz="2000" b="0" dirty="0" smtClean="0">
                <a:cs typeface="Consolas" pitchFamily="49" charset="0"/>
              </a:rPr>
              <a:t>partner(s) or leverage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43016" name="TextBox 19"/>
          <p:cNvSpPr txBox="1">
            <a:spLocks noChangeArrowheads="1"/>
          </p:cNvSpPr>
          <p:nvPr/>
        </p:nvSpPr>
        <p:spPr bwMode="auto">
          <a:xfrm>
            <a:off x="3048000" y="2286000"/>
            <a:ext cx="259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cs typeface="Consolas" pitchFamily="49" charset="0"/>
              </a:rPr>
              <a:t>Partnership value </a:t>
            </a:r>
            <a:r>
              <a:rPr lang="en-US" sz="2000" b="0" dirty="0" smtClean="0">
                <a:cs typeface="Consolas" pitchFamily="49" charset="0"/>
              </a:rPr>
              <a:t>is gauged </a:t>
            </a:r>
            <a:r>
              <a:rPr lang="en-US" sz="2000" b="0" dirty="0">
                <a:cs typeface="Consolas" pitchFamily="49" charset="0"/>
              </a:rPr>
              <a:t>by comparing </a:t>
            </a:r>
            <a:r>
              <a:rPr lang="en-US" sz="2000" b="0" dirty="0" smtClean="0">
                <a:cs typeface="Consolas" pitchFamily="49" charset="0"/>
              </a:rPr>
              <a:t>outcomes </a:t>
            </a:r>
            <a:r>
              <a:rPr lang="en-US" sz="2000" b="0" dirty="0">
                <a:cs typeface="Consolas" pitchFamily="49" charset="0"/>
              </a:rPr>
              <a:t>to those of a similar program </a:t>
            </a:r>
            <a:r>
              <a:rPr lang="en-US" sz="2000" b="0" dirty="0" smtClean="0">
                <a:cs typeface="Consolas" pitchFamily="49" charset="0"/>
              </a:rPr>
              <a:t>without a partnership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43017" name="TextBox 19"/>
          <p:cNvSpPr txBox="1">
            <a:spLocks noChangeArrowheads="1"/>
          </p:cNvSpPr>
          <p:nvPr/>
        </p:nvSpPr>
        <p:spPr bwMode="auto">
          <a:xfrm>
            <a:off x="6248400" y="2286000"/>
            <a:ext cx="2895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cs typeface="Consolas" pitchFamily="49" charset="0"/>
              </a:rPr>
              <a:t>Partnership value is measured through </a:t>
            </a:r>
            <a:r>
              <a:rPr lang="en-US" sz="2000" b="0" dirty="0" smtClean="0">
                <a:cs typeface="Consolas" pitchFamily="49" charset="0"/>
              </a:rPr>
              <a:t>a controlled </a:t>
            </a:r>
            <a:r>
              <a:rPr lang="en-US" sz="2000" b="0" dirty="0">
                <a:cs typeface="Consolas" pitchFamily="49" charset="0"/>
              </a:rPr>
              <a:t>study of otherwise equal programs with and without </a:t>
            </a:r>
            <a:r>
              <a:rPr lang="en-US" sz="2000" b="0" dirty="0" smtClean="0">
                <a:cs typeface="Consolas" pitchFamily="49" charset="0"/>
              </a:rPr>
              <a:t>a partnership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12" name="TextBox 19"/>
          <p:cNvSpPr txBox="1">
            <a:spLocks noChangeArrowheads="1"/>
          </p:cNvSpPr>
          <p:nvPr/>
        </p:nvSpPr>
        <p:spPr bwMode="auto">
          <a:xfrm>
            <a:off x="457200" y="4876800"/>
            <a:ext cx="541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400" i="1" dirty="0" smtClean="0">
                <a:solidFill>
                  <a:srgbClr val="580989"/>
                </a:solidFill>
              </a:rPr>
              <a:t>These methods use baseline measurements and comparisons</a:t>
            </a:r>
            <a:endParaRPr lang="en-US" sz="2400" i="1" dirty="0">
              <a:solidFill>
                <a:srgbClr val="580989"/>
              </a:solidFill>
            </a:endParaRP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6096000" y="4648200"/>
            <a:ext cx="2819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400" i="1" dirty="0" smtClean="0">
                <a:solidFill>
                  <a:srgbClr val="580989"/>
                </a:solidFill>
              </a:rPr>
              <a:t>This method uses a scientific approach with  counterfactual or control group</a:t>
            </a:r>
            <a:endParaRPr lang="en-US" sz="2400" i="1" dirty="0">
              <a:solidFill>
                <a:srgbClr val="580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5715000" y="24384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12192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What We Measure: </a:t>
            </a:r>
            <a:br>
              <a:rPr lang="en-US" b="1" dirty="0" smtClean="0">
                <a:ea typeface="ＭＳ Ｐゴシック" pitchFamily="34" charset="-128"/>
              </a:rPr>
            </a:br>
            <a:r>
              <a:rPr lang="en-US" b="1" dirty="0" smtClean="0">
                <a:ea typeface="ＭＳ Ｐゴシック" pitchFamily="34" charset="-128"/>
              </a:rPr>
              <a:t>Activities, Outcomes, Impact</a:t>
            </a:r>
          </a:p>
        </p:txBody>
      </p:sp>
      <p:cxnSp>
        <p:nvCxnSpPr>
          <p:cNvPr id="7" name="Straight Connector 6"/>
          <p:cNvCxnSpPr>
            <a:stCxn id="18" idx="6"/>
            <a:endCxn id="15380" idx="1"/>
          </p:cNvCxnSpPr>
          <p:nvPr/>
        </p:nvCxnSpPr>
        <p:spPr>
          <a:xfrm>
            <a:off x="4495800" y="3924300"/>
            <a:ext cx="1676400" cy="0"/>
          </a:xfrm>
          <a:prstGeom prst="line">
            <a:avLst/>
          </a:prstGeom>
          <a:ln>
            <a:solidFill>
              <a:srgbClr val="580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Freeform 4"/>
          <p:cNvSpPr>
            <a:spLocks/>
          </p:cNvSpPr>
          <p:nvPr/>
        </p:nvSpPr>
        <p:spPr bwMode="auto">
          <a:xfrm>
            <a:off x="744538" y="5030788"/>
            <a:ext cx="1084262" cy="969962"/>
          </a:xfrm>
          <a:custGeom>
            <a:avLst/>
            <a:gdLst>
              <a:gd name="T0" fmla="*/ 0 w 614"/>
              <a:gd name="T1" fmla="*/ 0 h 585"/>
              <a:gd name="T2" fmla="*/ 2147483647 w 614"/>
              <a:gd name="T3" fmla="*/ 2147483647 h 585"/>
              <a:gd name="T4" fmla="*/ 2147483647 w 614"/>
              <a:gd name="T5" fmla="*/ 2147483647 h 585"/>
              <a:gd name="T6" fmla="*/ 0 60000 65536"/>
              <a:gd name="T7" fmla="*/ 0 60000 65536"/>
              <a:gd name="T8" fmla="*/ 0 60000 65536"/>
              <a:gd name="T9" fmla="*/ 0 w 614"/>
              <a:gd name="T10" fmla="*/ 0 h 585"/>
              <a:gd name="T11" fmla="*/ 614 w 614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4" h="585">
                <a:moveTo>
                  <a:pt x="0" y="0"/>
                </a:moveTo>
                <a:cubicBezTo>
                  <a:pt x="205" y="43"/>
                  <a:pt x="410" y="86"/>
                  <a:pt x="512" y="183"/>
                </a:cubicBezTo>
                <a:cubicBezTo>
                  <a:pt x="614" y="280"/>
                  <a:pt x="594" y="520"/>
                  <a:pt x="612" y="585"/>
                </a:cubicBezTo>
              </a:path>
            </a:pathLst>
          </a:custGeom>
          <a:noFill/>
          <a:ln w="12700">
            <a:solidFill>
              <a:srgbClr val="C00000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Freeform 6"/>
          <p:cNvSpPr>
            <a:spLocks/>
          </p:cNvSpPr>
          <p:nvPr/>
        </p:nvSpPr>
        <p:spPr bwMode="auto">
          <a:xfrm>
            <a:off x="754063" y="3532188"/>
            <a:ext cx="2598737" cy="2468562"/>
          </a:xfrm>
          <a:custGeom>
            <a:avLst/>
            <a:gdLst>
              <a:gd name="T0" fmla="*/ 0 w 614"/>
              <a:gd name="T1" fmla="*/ 0 h 585"/>
              <a:gd name="T2" fmla="*/ 2147483647 w 614"/>
              <a:gd name="T3" fmla="*/ 2147483647 h 585"/>
              <a:gd name="T4" fmla="*/ 2147483647 w 614"/>
              <a:gd name="T5" fmla="*/ 2147483647 h 585"/>
              <a:gd name="T6" fmla="*/ 0 60000 65536"/>
              <a:gd name="T7" fmla="*/ 0 60000 65536"/>
              <a:gd name="T8" fmla="*/ 0 60000 65536"/>
              <a:gd name="T9" fmla="*/ 0 w 614"/>
              <a:gd name="T10" fmla="*/ 0 h 585"/>
              <a:gd name="T11" fmla="*/ 614 w 614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4" h="585">
                <a:moveTo>
                  <a:pt x="0" y="0"/>
                </a:moveTo>
                <a:cubicBezTo>
                  <a:pt x="205" y="43"/>
                  <a:pt x="410" y="86"/>
                  <a:pt x="512" y="183"/>
                </a:cubicBezTo>
                <a:cubicBezTo>
                  <a:pt x="614" y="280"/>
                  <a:pt x="594" y="520"/>
                  <a:pt x="612" y="585"/>
                </a:cubicBezTo>
              </a:path>
            </a:pathLst>
          </a:custGeom>
          <a:noFill/>
          <a:ln w="12700">
            <a:solidFill>
              <a:srgbClr val="580989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754063" y="1627188"/>
            <a:ext cx="5113337" cy="4392612"/>
          </a:xfrm>
          <a:custGeom>
            <a:avLst/>
            <a:gdLst>
              <a:gd name="T0" fmla="*/ 0 w 614"/>
              <a:gd name="T1" fmla="*/ 0 h 585"/>
              <a:gd name="T2" fmla="*/ 2147483647 w 614"/>
              <a:gd name="T3" fmla="*/ 2147483647 h 585"/>
              <a:gd name="T4" fmla="*/ 2147483647 w 614"/>
              <a:gd name="T5" fmla="*/ 2147483647 h 585"/>
              <a:gd name="T6" fmla="*/ 0 60000 65536"/>
              <a:gd name="T7" fmla="*/ 0 60000 65536"/>
              <a:gd name="T8" fmla="*/ 0 60000 65536"/>
              <a:gd name="T9" fmla="*/ 0 w 614"/>
              <a:gd name="T10" fmla="*/ 0 h 585"/>
              <a:gd name="T11" fmla="*/ 614 w 614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4" h="585">
                <a:moveTo>
                  <a:pt x="0" y="0"/>
                </a:moveTo>
                <a:cubicBezTo>
                  <a:pt x="205" y="43"/>
                  <a:pt x="410" y="86"/>
                  <a:pt x="512" y="183"/>
                </a:cubicBezTo>
                <a:cubicBezTo>
                  <a:pt x="614" y="280"/>
                  <a:pt x="594" y="520"/>
                  <a:pt x="612" y="585"/>
                </a:cubicBezTo>
              </a:path>
            </a:pathLst>
          </a:custGeom>
          <a:noFill/>
          <a:ln w="12700">
            <a:solidFill>
              <a:srgbClr val="580989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757238" y="1524000"/>
            <a:ext cx="5110162" cy="4430713"/>
          </a:xfrm>
          <a:prstGeom prst="line">
            <a:avLst/>
          </a:prstGeom>
          <a:noFill/>
          <a:ln w="165100">
            <a:solidFill>
              <a:srgbClr val="79B598"/>
            </a:solidFill>
            <a:prstDash val="solid"/>
            <a:round/>
            <a:headEnd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5370" name="Freeform 20"/>
          <p:cNvSpPr>
            <a:spLocks/>
          </p:cNvSpPr>
          <p:nvPr/>
        </p:nvSpPr>
        <p:spPr bwMode="auto">
          <a:xfrm rot="171912">
            <a:off x="673100" y="2516188"/>
            <a:ext cx="3965575" cy="3454400"/>
          </a:xfrm>
          <a:custGeom>
            <a:avLst/>
            <a:gdLst>
              <a:gd name="T0" fmla="*/ 0 w 614"/>
              <a:gd name="T1" fmla="*/ 0 h 585"/>
              <a:gd name="T2" fmla="*/ 2147483647 w 614"/>
              <a:gd name="T3" fmla="*/ 2147483647 h 585"/>
              <a:gd name="T4" fmla="*/ 2147483647 w 614"/>
              <a:gd name="T5" fmla="*/ 2147483647 h 585"/>
              <a:gd name="T6" fmla="*/ 0 60000 65536"/>
              <a:gd name="T7" fmla="*/ 0 60000 65536"/>
              <a:gd name="T8" fmla="*/ 0 60000 65536"/>
              <a:gd name="T9" fmla="*/ 0 w 614"/>
              <a:gd name="T10" fmla="*/ 0 h 585"/>
              <a:gd name="T11" fmla="*/ 614 w 614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14" h="585">
                <a:moveTo>
                  <a:pt x="0" y="0"/>
                </a:moveTo>
                <a:cubicBezTo>
                  <a:pt x="205" y="43"/>
                  <a:pt x="410" y="86"/>
                  <a:pt x="512" y="183"/>
                </a:cubicBezTo>
                <a:cubicBezTo>
                  <a:pt x="614" y="280"/>
                  <a:pt x="594" y="520"/>
                  <a:pt x="612" y="585"/>
                </a:cubicBezTo>
              </a:path>
            </a:pathLst>
          </a:custGeom>
          <a:noFill/>
          <a:ln w="12700">
            <a:solidFill>
              <a:srgbClr val="580989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H="1">
            <a:off x="685799" y="838201"/>
            <a:ext cx="76199" cy="5181600"/>
          </a:xfrm>
          <a:prstGeom prst="line">
            <a:avLst/>
          </a:prstGeom>
          <a:noFill/>
          <a:ln w="38100">
            <a:solidFill>
              <a:srgbClr val="580989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Line 3"/>
          <p:cNvSpPr>
            <a:spLocks noChangeShapeType="1"/>
          </p:cNvSpPr>
          <p:nvPr/>
        </p:nvSpPr>
        <p:spPr bwMode="auto">
          <a:xfrm flipV="1">
            <a:off x="685800" y="6019800"/>
            <a:ext cx="6789738" cy="0"/>
          </a:xfrm>
          <a:prstGeom prst="line">
            <a:avLst/>
          </a:prstGeom>
          <a:noFill/>
          <a:ln w="38100">
            <a:solidFill>
              <a:srgbClr val="58098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 rot="-5400000">
            <a:off x="-905381" y="3343782"/>
            <a:ext cx="2700338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alibri" pitchFamily="34" charset="0"/>
              </a:rPr>
              <a:t>Information</a:t>
            </a:r>
            <a:endParaRPr lang="en-US" sz="3200" dirty="0">
              <a:latin typeface="Calibri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2667000" y="6000750"/>
            <a:ext cx="16002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Calibri" pitchFamily="34" charset="0"/>
              </a:rPr>
              <a:t>Time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85800" y="4495800"/>
            <a:ext cx="1981200" cy="1600200"/>
          </a:xfrm>
          <a:prstGeom prst="ellipse">
            <a:avLst/>
          </a:prstGeom>
          <a:solidFill>
            <a:srgbClr val="F8D87C"/>
          </a:solidFill>
          <a:ln w="38100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+mn-lt"/>
                <a:ea typeface="+mn-ea"/>
              </a:rPr>
              <a:t>Activities</a:t>
            </a:r>
            <a:br>
              <a:rPr lang="en-US" sz="2000" dirty="0">
                <a:latin typeface="+mn-lt"/>
                <a:ea typeface="+mn-ea"/>
              </a:rPr>
            </a:br>
            <a:endParaRPr lang="en-US" sz="2000" b="0" dirty="0">
              <a:latin typeface="+mn-lt"/>
              <a:ea typeface="+mn-ea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2209800" y="3124200"/>
            <a:ext cx="2286000" cy="1600200"/>
          </a:xfrm>
          <a:prstGeom prst="ellipse">
            <a:avLst/>
          </a:prstGeom>
          <a:solidFill>
            <a:srgbClr val="F8D87C"/>
          </a:solidFill>
          <a:ln w="38100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+mn-ea"/>
              </a:rPr>
              <a:t>Outcomes</a:t>
            </a:r>
            <a:endParaRPr lang="en-US" sz="2000" dirty="0">
              <a:latin typeface="+mn-lt"/>
              <a:ea typeface="+mn-ea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8600" y="1860550"/>
            <a:ext cx="1828800" cy="1231900"/>
          </a:xfrm>
          <a:prstGeom prst="ellipse">
            <a:avLst/>
          </a:prstGeom>
          <a:solidFill>
            <a:srgbClr val="F8D87C"/>
          </a:solidFill>
          <a:ln w="38100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+mn-ea"/>
              </a:rPr>
              <a:t>Impact</a:t>
            </a:r>
            <a:endParaRPr lang="en-US" sz="2000" dirty="0">
              <a:latin typeface="+mn-lt"/>
              <a:ea typeface="+mn-ea"/>
            </a:endParaRPr>
          </a:p>
        </p:txBody>
      </p:sp>
      <p:cxnSp>
        <p:nvCxnSpPr>
          <p:cNvPr id="20" name="Straight Connector 19"/>
          <p:cNvCxnSpPr>
            <a:stCxn id="17" idx="6"/>
            <a:endCxn id="15381" idx="1"/>
          </p:cNvCxnSpPr>
          <p:nvPr/>
        </p:nvCxnSpPr>
        <p:spPr>
          <a:xfrm>
            <a:off x="2667000" y="5295900"/>
            <a:ext cx="3505200" cy="0"/>
          </a:xfrm>
          <a:prstGeom prst="line">
            <a:avLst/>
          </a:prstGeom>
          <a:ln>
            <a:solidFill>
              <a:srgbClr val="580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9" name="TextBox 20"/>
          <p:cNvSpPr txBox="1">
            <a:spLocks noChangeArrowheads="1"/>
          </p:cNvSpPr>
          <p:nvPr/>
        </p:nvSpPr>
        <p:spPr bwMode="auto">
          <a:xfrm>
            <a:off x="6172200" y="1938338"/>
            <a:ext cx="297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dirty="0"/>
              <a:t>Impact Evaluations </a:t>
            </a:r>
            <a:r>
              <a:rPr lang="en-US" sz="1600" b="0" dirty="0" smtClean="0"/>
              <a:t>test </a:t>
            </a:r>
            <a:r>
              <a:rPr lang="en-US" sz="1600" b="0" dirty="0"/>
              <a:t>a new intervention and prove causation</a:t>
            </a:r>
          </a:p>
        </p:txBody>
      </p:sp>
      <p:sp>
        <p:nvSpPr>
          <p:cNvPr id="15380" name="TextBox 21"/>
          <p:cNvSpPr txBox="1">
            <a:spLocks noChangeArrowheads="1"/>
          </p:cNvSpPr>
          <p:nvPr/>
        </p:nvSpPr>
        <p:spPr bwMode="auto">
          <a:xfrm>
            <a:off x="6172200" y="3140075"/>
            <a:ext cx="29718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 dirty="0"/>
              <a:t>Outcomes Measurement or Performance Evaluation is used to measure how well an intervention is delivering anticipated results. It is less costly and more timely.</a:t>
            </a:r>
          </a:p>
        </p:txBody>
      </p:sp>
      <p:sp>
        <p:nvSpPr>
          <p:cNvPr id="15381" name="TextBox 22"/>
          <p:cNvSpPr txBox="1">
            <a:spLocks noChangeArrowheads="1"/>
          </p:cNvSpPr>
          <p:nvPr/>
        </p:nvSpPr>
        <p:spPr bwMode="auto">
          <a:xfrm>
            <a:off x="6172200" y="4879975"/>
            <a:ext cx="2971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0"/>
              <a:t>Always track activities to ensure accountability and diagnose issues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 bwMode="auto">
          <a:xfrm>
            <a:off x="1447800" y="76200"/>
            <a:ext cx="7391400" cy="990600"/>
          </a:xfrm>
        </p:spPr>
        <p:txBody>
          <a:bodyPr lIns="91440" tIns="45720" rIns="91440" bIns="45720">
            <a:normAutofit fontScale="90000"/>
          </a:bodyPr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Examples of What Gets Measured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>
          <a:xfrm>
            <a:off x="2286000" y="1295400"/>
            <a:ext cx="6705600" cy="541020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Tx/>
              <a:buChar char="•"/>
            </a:pPr>
            <a:r>
              <a:rPr lang="en-US" sz="1800" dirty="0" smtClean="0">
                <a:ea typeface="ＭＳ Ｐゴシック" pitchFamily="34" charset="-128"/>
              </a:rPr>
              <a:t>Did we do what we said we</a:t>
            </a:r>
            <a:r>
              <a:rPr lang="en-US" altLang="en-US" sz="1800" dirty="0" smtClean="0">
                <a:ea typeface="ＭＳ Ｐゴシック" pitchFamily="34" charset="-128"/>
              </a:rPr>
              <a:t>’</a:t>
            </a:r>
            <a:r>
              <a:rPr lang="en-US" sz="1800" dirty="0" smtClean="0">
                <a:ea typeface="ＭＳ Ｐゴシック" pitchFamily="34" charset="-128"/>
              </a:rPr>
              <a:t>d do? (e.g., spend money, train people, purchase equipment, deliver programming)</a:t>
            </a:r>
          </a:p>
          <a:p>
            <a:pPr marL="342900" lvl="1" indent="-342900">
              <a:buFontTx/>
              <a:buChar char="•"/>
            </a:pPr>
            <a:endParaRPr lang="en-US" sz="1800" dirty="0" smtClean="0"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ea typeface="ＭＳ Ｐゴシック" pitchFamily="34" charset="-128"/>
              </a:rPr>
              <a:t>Did we do this in a cost effective an efficient manner?</a:t>
            </a:r>
          </a:p>
          <a:p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  <a:p>
            <a:r>
              <a:rPr lang="en-US" sz="1800" dirty="0" smtClean="0">
                <a:ea typeface="ＭＳ Ｐゴシック" pitchFamily="34" charset="-128"/>
              </a:rPr>
              <a:t>Did we follow the steps anticipated?</a:t>
            </a:r>
          </a:p>
          <a:p>
            <a:pPr marL="342900" lvl="1" indent="-342900">
              <a:buFontTx/>
              <a:buChar char="•"/>
            </a:pPr>
            <a:endParaRPr lang="en-US" sz="1800" dirty="0" smtClean="0"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endParaRPr lang="en-US" sz="1800" dirty="0" smtClean="0"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ea typeface="ＭＳ Ｐゴシック" pitchFamily="34" charset="-128"/>
              </a:rPr>
              <a:t>Did we achieve tangible and intended results or products?</a:t>
            </a:r>
          </a:p>
          <a:p>
            <a:pPr marL="342900" lvl="1" indent="-342900">
              <a:buFontTx/>
              <a:buChar char="•"/>
            </a:pPr>
            <a:endParaRPr lang="en-US" sz="1800" dirty="0" smtClean="0"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endParaRPr lang="en-US" sz="1800" dirty="0" smtClean="0"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ea typeface="ＭＳ Ｐゴシック" pitchFamily="34" charset="-128"/>
              </a:rPr>
              <a:t>Did we create value and address the development challenge in an effective way related to objectives and goals?</a:t>
            </a:r>
          </a:p>
          <a:p>
            <a:pPr marL="342900" lvl="1" indent="-342900">
              <a:buFontTx/>
              <a:buChar char="•"/>
            </a:pPr>
            <a:endParaRPr lang="en-US" sz="1800" dirty="0" smtClean="0">
              <a:ea typeface="ＭＳ Ｐゴシック" pitchFamily="34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ea typeface="ＭＳ Ｐゴシック" pitchFamily="34" charset="-128"/>
              </a:rPr>
              <a:t>Was there a positive change attributable to the intervention?</a:t>
            </a:r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4800" y="1295400"/>
            <a:ext cx="1828800" cy="762000"/>
          </a:xfrm>
          <a:prstGeom prst="rect">
            <a:avLst/>
          </a:prstGeom>
          <a:solidFill>
            <a:srgbClr val="F8D87C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Performance / Accountability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2240280"/>
            <a:ext cx="1828800" cy="762000"/>
          </a:xfrm>
          <a:prstGeom prst="rect">
            <a:avLst/>
          </a:prstGeom>
          <a:solidFill>
            <a:srgbClr val="F8D87C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Financial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04800" y="3185160"/>
            <a:ext cx="1828800" cy="762000"/>
          </a:xfrm>
          <a:prstGeom prst="rect">
            <a:avLst/>
          </a:prstGeom>
          <a:solidFill>
            <a:srgbClr val="F8D87C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Process / Relationship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04800" y="4130040"/>
            <a:ext cx="1828800" cy="762000"/>
          </a:xfrm>
          <a:prstGeom prst="rect">
            <a:avLst/>
          </a:prstGeom>
          <a:solidFill>
            <a:srgbClr val="F8D87C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Output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04800" y="5074920"/>
            <a:ext cx="1828800" cy="762000"/>
          </a:xfrm>
          <a:prstGeom prst="rect">
            <a:avLst/>
          </a:prstGeom>
          <a:solidFill>
            <a:srgbClr val="79B598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Outcomes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6019800"/>
            <a:ext cx="1828800" cy="762000"/>
          </a:xfrm>
          <a:prstGeom prst="rect">
            <a:avLst/>
          </a:prstGeom>
          <a:solidFill>
            <a:srgbClr val="79B598"/>
          </a:solidFill>
          <a:ln>
            <a:noFill/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Impact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What We Measure: Examples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 rot="-5400000">
            <a:off x="38100" y="1866900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8D87C"/>
          </a:solidFill>
          <a:ln w="38100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1400" dirty="0">
                <a:latin typeface="+mn-lt"/>
                <a:ea typeface="+mn-ea"/>
              </a:rPr>
              <a:t>Activities</a:t>
            </a:r>
          </a:p>
        </p:txBody>
      </p:sp>
      <p:sp>
        <p:nvSpPr>
          <p:cNvPr id="18" name="Rounded Rectangle 17"/>
          <p:cNvSpPr>
            <a:spLocks noChangeArrowheads="1"/>
          </p:cNvSpPr>
          <p:nvPr/>
        </p:nvSpPr>
        <p:spPr bwMode="auto">
          <a:xfrm rot="-5400000">
            <a:off x="-38100" y="3111500"/>
            <a:ext cx="1219200" cy="685800"/>
          </a:xfrm>
          <a:prstGeom prst="roundRect">
            <a:avLst>
              <a:gd name="adj" fmla="val 16667"/>
            </a:avLst>
          </a:prstGeom>
          <a:solidFill>
            <a:srgbClr val="79B598"/>
          </a:solidFill>
          <a:ln w="38100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t>Outcomes</a:t>
            </a:r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auto">
          <a:xfrm rot="-5400000">
            <a:off x="38100" y="5819775"/>
            <a:ext cx="1066800" cy="685800"/>
          </a:xfrm>
          <a:prstGeom prst="roundRect">
            <a:avLst>
              <a:gd name="adj" fmla="val 16667"/>
            </a:avLst>
          </a:prstGeom>
          <a:solidFill>
            <a:srgbClr val="F8A15A"/>
          </a:solidFill>
          <a:ln w="38100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</a:rPr>
              <a:t>Impact</a:t>
            </a:r>
          </a:p>
        </p:txBody>
      </p:sp>
      <p:sp>
        <p:nvSpPr>
          <p:cNvPr id="51207" name="TextBox 20"/>
          <p:cNvSpPr txBox="1">
            <a:spLocks noChangeArrowheads="1"/>
          </p:cNvSpPr>
          <p:nvPr/>
        </p:nvSpPr>
        <p:spPr bwMode="auto">
          <a:xfrm>
            <a:off x="990600" y="19812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# people trained</a:t>
            </a:r>
            <a:endParaRPr lang="en-US" sz="2400" b="0"/>
          </a:p>
        </p:txBody>
      </p:sp>
      <p:sp>
        <p:nvSpPr>
          <p:cNvPr id="51208" name="TextBox 21"/>
          <p:cNvSpPr txBox="1">
            <a:spLocks noChangeArrowheads="1"/>
          </p:cNvSpPr>
          <p:nvPr/>
        </p:nvSpPr>
        <p:spPr bwMode="auto">
          <a:xfrm>
            <a:off x="990600" y="3048000"/>
            <a:ext cx="2590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/>
              <a:t>% trainees gaining desired knowledge, skill and abilities </a:t>
            </a:r>
            <a:endParaRPr lang="en-US" sz="2400" b="0" dirty="0"/>
          </a:p>
        </p:txBody>
      </p:sp>
      <p:sp>
        <p:nvSpPr>
          <p:cNvPr id="51209" name="TextBox 22"/>
          <p:cNvSpPr txBox="1">
            <a:spLocks noChangeArrowheads="1"/>
          </p:cNvSpPr>
          <p:nvPr/>
        </p:nvSpPr>
        <p:spPr bwMode="auto">
          <a:xfrm>
            <a:off x="990600" y="5781675"/>
            <a:ext cx="259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/>
              <a:t>% trainees with increased income</a:t>
            </a:r>
            <a:endParaRPr lang="en-US" sz="2400" b="0" dirty="0"/>
          </a:p>
        </p:txBody>
      </p:sp>
      <p:sp>
        <p:nvSpPr>
          <p:cNvPr id="51210" name="TextBox 23"/>
          <p:cNvSpPr txBox="1">
            <a:spLocks noChangeArrowheads="1"/>
          </p:cNvSpPr>
          <p:nvPr/>
        </p:nvSpPr>
        <p:spPr bwMode="auto">
          <a:xfrm>
            <a:off x="990600" y="4267200"/>
            <a:ext cx="2590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/>
              <a:t>% change in program reach </a:t>
            </a:r>
          </a:p>
          <a:p>
            <a:r>
              <a:rPr lang="en-US" sz="1800" b="0" dirty="0"/>
              <a:t>(# of people trained)</a:t>
            </a:r>
            <a:endParaRPr lang="en-US" sz="1800" b="0" i="1" dirty="0"/>
          </a:p>
        </p:txBody>
      </p:sp>
      <p:sp>
        <p:nvSpPr>
          <p:cNvPr id="25" name="Rounded Rectangle 24"/>
          <p:cNvSpPr>
            <a:spLocks noChangeArrowheads="1"/>
          </p:cNvSpPr>
          <p:nvPr/>
        </p:nvSpPr>
        <p:spPr bwMode="auto">
          <a:xfrm rot="16200000">
            <a:off x="-88900" y="4483100"/>
            <a:ext cx="1320800" cy="685800"/>
          </a:xfrm>
          <a:prstGeom prst="roundRect">
            <a:avLst>
              <a:gd name="adj" fmla="val 16667"/>
            </a:avLst>
          </a:prstGeom>
          <a:solidFill>
            <a:srgbClr val="580989"/>
          </a:solidFill>
          <a:ln w="38100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+mn-lt"/>
                <a:ea typeface="+mn-ea"/>
              </a:rPr>
              <a:t>Partnership Value</a:t>
            </a:r>
          </a:p>
        </p:txBody>
      </p:sp>
      <p:sp>
        <p:nvSpPr>
          <p:cNvPr id="51212" name="TextBox 25"/>
          <p:cNvSpPr txBox="1">
            <a:spLocks noChangeArrowheads="1"/>
          </p:cNvSpPr>
          <p:nvPr/>
        </p:nvSpPr>
        <p:spPr bwMode="auto">
          <a:xfrm>
            <a:off x="3505200" y="1219200"/>
            <a:ext cx="26511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/>
              <a:t>Agriculture </a:t>
            </a:r>
            <a:r>
              <a:rPr lang="en-US" sz="1800" b="1" dirty="0" smtClean="0"/>
              <a:t>Partnership</a:t>
            </a:r>
            <a:endParaRPr lang="en-US" sz="1800" b="1" dirty="0"/>
          </a:p>
        </p:txBody>
      </p:sp>
      <p:sp>
        <p:nvSpPr>
          <p:cNvPr id="51213" name="TextBox 26"/>
          <p:cNvSpPr txBox="1">
            <a:spLocks noChangeArrowheads="1"/>
          </p:cNvSpPr>
          <p:nvPr/>
        </p:nvSpPr>
        <p:spPr bwMode="auto">
          <a:xfrm>
            <a:off x="533400" y="12192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/>
              <a:t>Workforce </a:t>
            </a:r>
            <a:r>
              <a:rPr lang="en-US" sz="1800" b="1" dirty="0" smtClean="0"/>
              <a:t>Partnership</a:t>
            </a:r>
            <a:endParaRPr lang="en-US" sz="1800" b="1" dirty="0"/>
          </a:p>
        </p:txBody>
      </p:sp>
      <p:sp>
        <p:nvSpPr>
          <p:cNvPr id="51215" name="TextBox 30"/>
          <p:cNvSpPr txBox="1">
            <a:spLocks noChangeArrowheads="1"/>
          </p:cNvSpPr>
          <p:nvPr/>
        </p:nvSpPr>
        <p:spPr bwMode="auto">
          <a:xfrm>
            <a:off x="3429000" y="19812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# farmers with access to washing stations</a:t>
            </a:r>
            <a:endParaRPr lang="en-US" sz="2400" b="0"/>
          </a:p>
        </p:txBody>
      </p:sp>
      <p:sp>
        <p:nvSpPr>
          <p:cNvPr id="51216" name="TextBox 31"/>
          <p:cNvSpPr txBox="1">
            <a:spLocks noChangeArrowheads="1"/>
          </p:cNvSpPr>
          <p:nvPr/>
        </p:nvSpPr>
        <p:spPr bwMode="auto">
          <a:xfrm>
            <a:off x="3429000" y="30480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% of crops meeting quality requirements</a:t>
            </a:r>
            <a:endParaRPr lang="en-US" sz="2400" b="0"/>
          </a:p>
        </p:txBody>
      </p:sp>
      <p:sp>
        <p:nvSpPr>
          <p:cNvPr id="51217" name="TextBox 32"/>
          <p:cNvSpPr txBox="1">
            <a:spLocks noChangeArrowheads="1"/>
          </p:cNvSpPr>
          <p:nvPr/>
        </p:nvSpPr>
        <p:spPr bwMode="auto">
          <a:xfrm>
            <a:off x="3429000" y="5781675"/>
            <a:ext cx="2819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% change in farmer income as a result of crop sales</a:t>
            </a:r>
            <a:endParaRPr lang="en-US" sz="2400" b="0"/>
          </a:p>
        </p:txBody>
      </p:sp>
      <p:sp>
        <p:nvSpPr>
          <p:cNvPr id="51218" name="TextBox 33"/>
          <p:cNvSpPr txBox="1">
            <a:spLocks noChangeArrowheads="1"/>
          </p:cNvSpPr>
          <p:nvPr/>
        </p:nvSpPr>
        <p:spPr bwMode="auto">
          <a:xfrm>
            <a:off x="3429000" y="4267200"/>
            <a:ext cx="2819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/>
              <a:t>% change in program effectiveness (% of crops meeting quality requirements)</a:t>
            </a:r>
            <a:endParaRPr lang="en-US" sz="1800" b="0" i="1" dirty="0"/>
          </a:p>
        </p:txBody>
      </p:sp>
      <p:sp>
        <p:nvSpPr>
          <p:cNvPr id="51220" name="TextBox 25"/>
          <p:cNvSpPr txBox="1">
            <a:spLocks noChangeArrowheads="1"/>
          </p:cNvSpPr>
          <p:nvPr/>
        </p:nvSpPr>
        <p:spPr bwMode="auto">
          <a:xfrm>
            <a:off x="6248400" y="1219200"/>
            <a:ext cx="2651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/>
              <a:t>Health </a:t>
            </a:r>
            <a:r>
              <a:rPr lang="en-US" sz="1800" b="1" dirty="0" smtClean="0"/>
              <a:t>Partnership</a:t>
            </a:r>
            <a:endParaRPr lang="en-US" sz="1800" b="1" dirty="0"/>
          </a:p>
        </p:txBody>
      </p:sp>
      <p:sp>
        <p:nvSpPr>
          <p:cNvPr id="51221" name="TextBox 30"/>
          <p:cNvSpPr txBox="1">
            <a:spLocks noChangeArrowheads="1"/>
          </p:cNvSpPr>
          <p:nvPr/>
        </p:nvSpPr>
        <p:spPr bwMode="auto">
          <a:xfrm>
            <a:off x="6324600" y="1981200"/>
            <a:ext cx="281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# of purification tablets donated</a:t>
            </a:r>
            <a:endParaRPr lang="en-US" sz="2400" b="0"/>
          </a:p>
        </p:txBody>
      </p:sp>
      <p:sp>
        <p:nvSpPr>
          <p:cNvPr id="51222" name="TextBox 31"/>
          <p:cNvSpPr txBox="1">
            <a:spLocks noChangeArrowheads="1"/>
          </p:cNvSpPr>
          <p:nvPr/>
        </p:nvSpPr>
        <p:spPr bwMode="auto">
          <a:xfrm>
            <a:off x="6324600" y="3048000"/>
            <a:ext cx="2819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% reduction in diarrheal disease among target population</a:t>
            </a:r>
            <a:endParaRPr lang="en-US" sz="2400" b="0"/>
          </a:p>
        </p:txBody>
      </p:sp>
      <p:sp>
        <p:nvSpPr>
          <p:cNvPr id="51223" name="TextBox 32"/>
          <p:cNvSpPr txBox="1">
            <a:spLocks noChangeArrowheads="1"/>
          </p:cNvSpPr>
          <p:nvPr/>
        </p:nvSpPr>
        <p:spPr bwMode="auto">
          <a:xfrm>
            <a:off x="6324600" y="5715000"/>
            <a:ext cx="2819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/>
              <a:t>% increase in income due to reduction in missed work days</a:t>
            </a:r>
            <a:endParaRPr lang="en-US" sz="2400" b="0" dirty="0"/>
          </a:p>
        </p:txBody>
      </p:sp>
      <p:sp>
        <p:nvSpPr>
          <p:cNvPr id="51224" name="TextBox 33"/>
          <p:cNvSpPr txBox="1">
            <a:spLocks noChangeArrowheads="1"/>
          </p:cNvSpPr>
          <p:nvPr/>
        </p:nvSpPr>
        <p:spPr bwMode="auto">
          <a:xfrm>
            <a:off x="6324600" y="4267200"/>
            <a:ext cx="2819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 dirty="0"/>
              <a:t>% change in population with access to affordable tablets via commercial channels</a:t>
            </a:r>
            <a:endParaRPr lang="en-US" sz="1800" b="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/>
      <p:bldP spid="51208" grpId="0"/>
      <p:bldP spid="51209" grpId="0"/>
      <p:bldP spid="51210" grpId="0"/>
      <p:bldP spid="51212" grpId="0"/>
      <p:bldP spid="51213" grpId="0"/>
      <p:bldP spid="51215" grpId="0"/>
      <p:bldP spid="51216" grpId="0"/>
      <p:bldP spid="51217" grpId="0"/>
      <p:bldP spid="51218" grpId="0"/>
      <p:bldP spid="51220" grpId="0"/>
      <p:bldP spid="51221" grpId="0"/>
      <p:bldP spid="51222" grpId="0"/>
      <p:bldP spid="51223" grpId="0"/>
      <p:bldP spid="512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What For-Profit Partners Measure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600200"/>
            <a:ext cx="2362200" cy="914400"/>
          </a:xfrm>
          <a:prstGeom prst="rect">
            <a:avLst/>
          </a:prstGeom>
          <a:solidFill>
            <a:srgbClr val="79B59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Accountability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048000"/>
            <a:ext cx="2362200" cy="1181100"/>
          </a:xfrm>
          <a:prstGeom prst="rect">
            <a:avLst/>
          </a:prstGeom>
          <a:solidFill>
            <a:srgbClr val="79B59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Outcomes &amp; Impact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876800"/>
            <a:ext cx="2362200" cy="1295400"/>
          </a:xfrm>
          <a:prstGeom prst="rect">
            <a:avLst/>
          </a:prstGeom>
          <a:solidFill>
            <a:srgbClr val="79B59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Return on Investment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971800" y="1600200"/>
            <a:ext cx="6172200" cy="990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defRPr/>
            </a:pPr>
            <a:r>
              <a:rPr lang="en-US" sz="2000" b="0" dirty="0" smtClean="0">
                <a:cs typeface="Consolas" pitchFamily="49" charset="0"/>
              </a:rPr>
              <a:t>Were resources deployed appropriately?</a:t>
            </a:r>
          </a:p>
          <a:p>
            <a:pPr marL="682625" lvl="1" indent="-398463">
              <a:buFont typeface="Wingdings" pitchFamily="2" charset="2"/>
              <a:buChar char="Ø"/>
              <a:defRPr/>
            </a:pPr>
            <a:r>
              <a:rPr lang="en-US" sz="2000" b="0" dirty="0" smtClean="0">
                <a:cs typeface="Consolas" pitchFamily="49" charset="0"/>
              </a:rPr>
              <a:t># activities completed</a:t>
            </a:r>
          </a:p>
          <a:p>
            <a:pPr marL="682625" lvl="1" indent="-398463">
              <a:buFont typeface="Wingdings" pitchFamily="2" charset="2"/>
              <a:buChar char="Ø"/>
              <a:defRPr/>
            </a:pPr>
            <a:r>
              <a:rPr lang="en-US" sz="2000" b="0" dirty="0" smtClean="0">
                <a:cs typeface="Consolas" pitchFamily="49" charset="0"/>
              </a:rPr>
              <a:t>$ allocated by activity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971800" y="3048000"/>
            <a:ext cx="6172200" cy="1828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defRPr/>
            </a:pPr>
            <a:r>
              <a:rPr lang="en-US" sz="2000" b="0" dirty="0" smtClean="0">
                <a:cs typeface="Consolas" pitchFamily="49" charset="0"/>
              </a:rPr>
              <a:t>Were programs effective?</a:t>
            </a:r>
          </a:p>
          <a:p>
            <a:pPr marL="688975" lvl="1" indent="-404813">
              <a:buFont typeface="Wingdings" pitchFamily="2" charset="2"/>
              <a:buChar char="Ø"/>
              <a:defRPr/>
            </a:pPr>
            <a:r>
              <a:rPr lang="en-US" sz="2000" b="0" dirty="0" smtClean="0">
                <a:cs typeface="Consolas" pitchFamily="49" charset="0"/>
              </a:rPr>
              <a:t># beneficiaries reached</a:t>
            </a:r>
          </a:p>
          <a:p>
            <a:pPr marL="688975" lvl="1" indent="-404813">
              <a:buFont typeface="Wingdings" pitchFamily="2" charset="2"/>
              <a:buChar char="Ø"/>
              <a:defRPr/>
            </a:pPr>
            <a:r>
              <a:rPr lang="en-US" sz="2000" b="0" dirty="0" smtClean="0">
                <a:cs typeface="Consolas" pitchFamily="49" charset="0"/>
              </a:rPr>
              <a:t>Change in status (health, income) of beneficiaries</a:t>
            </a:r>
          </a:p>
          <a:p>
            <a:pPr marL="688975" lvl="1" indent="-404813">
              <a:buFont typeface="Wingdings" pitchFamily="2" charset="2"/>
              <a:buChar char="Ø"/>
              <a:defRPr/>
            </a:pPr>
            <a:r>
              <a:rPr lang="en-US" sz="2000" b="0" dirty="0" smtClean="0">
                <a:cs typeface="Consolas" pitchFamily="49" charset="0"/>
              </a:rPr>
              <a:t>Stories aligned with branding or PR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4876800"/>
            <a:ext cx="6172200" cy="1752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defRPr/>
            </a:pPr>
            <a:r>
              <a:rPr lang="en-US" sz="2000" b="0" dirty="0" smtClean="0">
                <a:cs typeface="Consolas" pitchFamily="49" charset="0"/>
              </a:rPr>
              <a:t>What value does the partnership create for the business?</a:t>
            </a:r>
          </a:p>
          <a:p>
            <a:pPr marL="682625" lvl="1" indent="-398463">
              <a:buFont typeface="Wingdings" pitchFamily="2" charset="2"/>
              <a:buChar char="Ø"/>
              <a:defRPr/>
            </a:pPr>
            <a:r>
              <a:rPr lang="en-US" sz="2000" b="0" dirty="0" smtClean="0">
                <a:cs typeface="Consolas" pitchFamily="49" charset="0"/>
              </a:rPr>
              <a:t># new customers</a:t>
            </a:r>
          </a:p>
          <a:p>
            <a:pPr marL="682625" lvl="1" indent="-398463">
              <a:buFont typeface="Wingdings" pitchFamily="2" charset="2"/>
              <a:buChar char="Ø"/>
              <a:defRPr/>
            </a:pPr>
            <a:r>
              <a:rPr lang="en-US" sz="2000" b="0" dirty="0" smtClean="0">
                <a:cs typeface="Consolas" pitchFamily="49" charset="0"/>
              </a:rPr>
              <a:t>$ value of revenue</a:t>
            </a:r>
          </a:p>
          <a:p>
            <a:pPr marL="682625" lvl="1" indent="-398463">
              <a:buFont typeface="Wingdings" pitchFamily="2" charset="2"/>
              <a:buChar char="Ø"/>
              <a:defRPr/>
            </a:pPr>
            <a:r>
              <a:rPr lang="en-US" sz="2000" b="0" dirty="0" smtClean="0">
                <a:cs typeface="Consolas" pitchFamily="49" charset="0"/>
              </a:rPr>
              <a:t>$ value of cost-savings</a:t>
            </a:r>
            <a:endParaRPr lang="en-US" sz="2000" b="0" dirty="0"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38200"/>
          </a:xfrm>
        </p:spPr>
        <p:txBody>
          <a:bodyPr>
            <a:normAutofit/>
          </a:bodyPr>
          <a:lstStyle/>
          <a:p>
            <a:pPr algn="r"/>
            <a:r>
              <a:rPr lang="en-US" sz="4000" b="1" dirty="0" smtClean="0">
                <a:latin typeface="+mn-lt"/>
                <a:ea typeface="ＭＳ Ｐゴシック" pitchFamily="34" charset="-128"/>
              </a:rPr>
              <a:t>In Other Words</a:t>
            </a:r>
          </a:p>
        </p:txBody>
      </p:sp>
      <p:sp>
        <p:nvSpPr>
          <p:cNvPr id="48142" name="TextBox 30"/>
          <p:cNvSpPr txBox="1">
            <a:spLocks noChangeArrowheads="1"/>
          </p:cNvSpPr>
          <p:nvPr/>
        </p:nvSpPr>
        <p:spPr bwMode="auto">
          <a:xfrm>
            <a:off x="381000" y="11430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Government</a:t>
            </a:r>
            <a:endParaRPr lang="en-US" sz="2800" b="1" dirty="0"/>
          </a:p>
        </p:txBody>
      </p:sp>
      <p:sp>
        <p:nvSpPr>
          <p:cNvPr id="48143" name="TextBox 31"/>
          <p:cNvSpPr txBox="1">
            <a:spLocks noChangeArrowheads="1"/>
          </p:cNvSpPr>
          <p:nvPr/>
        </p:nvSpPr>
        <p:spPr bwMode="auto">
          <a:xfrm>
            <a:off x="6172200" y="11430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Business</a:t>
            </a:r>
            <a:endParaRPr lang="en-US" sz="2800" b="1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838200" y="1752600"/>
            <a:ext cx="3276600" cy="838200"/>
          </a:xfrm>
          <a:prstGeom prst="wedgeRoundRectCallout">
            <a:avLst/>
          </a:prstGeom>
          <a:solidFill>
            <a:srgbClr val="79B598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Income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762000" y="5791200"/>
            <a:ext cx="3352800" cy="838200"/>
          </a:xfrm>
          <a:prstGeom prst="wedgeRoundRectCallout">
            <a:avLst/>
          </a:prstGeom>
          <a:solidFill>
            <a:srgbClr val="79B598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Democracy &amp; Governance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762000" y="4800600"/>
            <a:ext cx="3352800" cy="838200"/>
          </a:xfrm>
          <a:prstGeom prst="wedgeRoundRectCallout">
            <a:avLst/>
          </a:prstGeom>
          <a:solidFill>
            <a:srgbClr val="79B598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Disease Rate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838200" y="2819400"/>
            <a:ext cx="3276600" cy="838200"/>
          </a:xfrm>
          <a:prstGeom prst="wedgeRoundRectCallout">
            <a:avLst/>
          </a:prstGeom>
          <a:solidFill>
            <a:srgbClr val="79B598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Education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34" name="Rounded Rectangular Callout 33"/>
          <p:cNvSpPr/>
          <p:nvPr/>
        </p:nvSpPr>
        <p:spPr>
          <a:xfrm>
            <a:off x="762000" y="3810000"/>
            <a:ext cx="3352800" cy="838200"/>
          </a:xfrm>
          <a:prstGeom prst="wedgeRoundRectCallout">
            <a:avLst/>
          </a:prstGeom>
          <a:solidFill>
            <a:srgbClr val="79B598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Crop Quality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35" name="Rounded Rectangular Callout 34"/>
          <p:cNvSpPr/>
          <p:nvPr/>
        </p:nvSpPr>
        <p:spPr>
          <a:xfrm>
            <a:off x="5257800" y="1752600"/>
            <a:ext cx="3352800" cy="838200"/>
          </a:xfrm>
          <a:prstGeom prst="wedgeRoundRectCallou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Buying Power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36" name="Rounded Rectangular Callout 35"/>
          <p:cNvSpPr/>
          <p:nvPr/>
        </p:nvSpPr>
        <p:spPr>
          <a:xfrm>
            <a:off x="5257800" y="2819400"/>
            <a:ext cx="3352800" cy="838200"/>
          </a:xfrm>
          <a:prstGeom prst="wedgeRoundRectCallou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Talent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37" name="Rounded Rectangular Callout 36"/>
          <p:cNvSpPr/>
          <p:nvPr/>
        </p:nvSpPr>
        <p:spPr>
          <a:xfrm>
            <a:off x="5334000" y="3810000"/>
            <a:ext cx="3276600" cy="838200"/>
          </a:xfrm>
          <a:prstGeom prst="wedgeRoundRectCallou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Supply Chain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38" name="Rounded Rectangular Callout 37"/>
          <p:cNvSpPr/>
          <p:nvPr/>
        </p:nvSpPr>
        <p:spPr>
          <a:xfrm>
            <a:off x="5410200" y="4876800"/>
            <a:ext cx="3276600" cy="838200"/>
          </a:xfrm>
          <a:prstGeom prst="wedgeRoundRectCallou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Workforce Productivity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5410200" y="5867400"/>
            <a:ext cx="3200400" cy="762000"/>
          </a:xfrm>
          <a:prstGeom prst="wedgeRoundRectCallou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Risk</a:t>
            </a:r>
            <a:endParaRPr lang="en-US" sz="2400" dirty="0">
              <a:solidFill>
                <a:schemeClr val="tx1"/>
              </a:solidFill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648200" y="3581400"/>
            <a:ext cx="4495800" cy="1335106"/>
          </a:xfrm>
          <a:prstGeom prst="rect">
            <a:avLst/>
          </a:prstGeom>
          <a:solidFill>
            <a:srgbClr val="F8D87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  <a:cs typeface="Consolas" pitchFamily="49" charset="0"/>
              </a:rPr>
              <a:t>Partnership Ability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  <a:cs typeface="Consolas" pitchFamily="49" charset="0"/>
              </a:rPr>
              <a:t>to Advance Program or Project </a:t>
            </a:r>
          </a:p>
        </p:txBody>
      </p:sp>
      <p:sp>
        <p:nvSpPr>
          <p:cNvPr id="35842" name="Title 4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12192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Unique, Measurable Aspects </a:t>
            </a:r>
            <a:br>
              <a:rPr lang="en-US" b="1" dirty="0" smtClean="0">
                <a:ea typeface="ＭＳ Ｐゴシック" pitchFamily="34" charset="-128"/>
              </a:rPr>
            </a:br>
            <a:r>
              <a:rPr lang="en-US" b="1" dirty="0" smtClean="0">
                <a:ea typeface="ＭＳ Ｐゴシック" pitchFamily="34" charset="-128"/>
              </a:rPr>
              <a:t>of Partnerships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4953000"/>
            <a:ext cx="4419600" cy="1447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000" b="0" dirty="0" smtClean="0">
                <a:cs typeface="Consolas" pitchFamily="49" charset="0"/>
              </a:rPr>
              <a:t>How strong is the partnership in terms of partners’ trust, vision, leadership, governance, resources, communication, etc.?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4648200" cy="1335106"/>
          </a:xfrm>
          <a:prstGeom prst="rect">
            <a:avLst/>
          </a:prstGeom>
          <a:solidFill>
            <a:srgbClr val="F8D87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  <a:cs typeface="Consolas" pitchFamily="49" charset="0"/>
              </a:rPr>
              <a:t>Partnership, Itself </a:t>
            </a:r>
            <a:endParaRPr lang="en-US" sz="2400" dirty="0">
              <a:solidFill>
                <a:schemeClr val="tx1"/>
              </a:solidFill>
              <a:latin typeface="+mj-lt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9144000" cy="1631216"/>
          </a:xfrm>
          <a:prstGeom prst="rect">
            <a:avLst/>
          </a:prstGeom>
          <a:solidFill>
            <a:srgbClr val="79B59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pPr marL="182880" algn="ctr"/>
            <a:r>
              <a:rPr lang="en-US" sz="3200" b="1" dirty="0" smtClean="0">
                <a:solidFill>
                  <a:schemeClr val="tx1"/>
                </a:solidFill>
              </a:rPr>
              <a:t>Value-Added from Partnership</a:t>
            </a:r>
          </a:p>
          <a:p>
            <a:pPr marL="225425" indent="-225425" algn="ctr">
              <a:defRPr/>
            </a:pPr>
            <a:r>
              <a:rPr lang="en-US" sz="2400" b="0" dirty="0" smtClean="0">
                <a:solidFill>
                  <a:schemeClr val="tx1"/>
                </a:solidFill>
              </a:rPr>
              <a:t>Definition:  Extent and ways in which partnership advances </a:t>
            </a:r>
          </a:p>
          <a:p>
            <a:pPr marL="225425" indent="-225425" algn="ctr">
              <a:defRPr/>
            </a:pPr>
            <a:r>
              <a:rPr lang="en-US" sz="2400" b="0" dirty="0" smtClean="0">
                <a:solidFill>
                  <a:schemeClr val="tx1"/>
                </a:solidFill>
              </a:rPr>
              <a:t>project outcomes &amp; long-term impact</a:t>
            </a:r>
          </a:p>
          <a:p>
            <a:pPr algn="ctr"/>
            <a:endParaRPr lang="en-US" sz="2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3400" y="2667000"/>
            <a:ext cx="82296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 algn="ctr">
              <a:defRPr/>
            </a:pPr>
            <a:endParaRPr lang="en-US" sz="1800" b="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4724400" y="4953000"/>
            <a:ext cx="4114800" cy="1905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000" b="0" dirty="0" smtClean="0">
                <a:cs typeface="Consolas" pitchFamily="49" charset="0"/>
              </a:rPr>
              <a:t>How is the partnership consistent with desired program outcomes?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000" b="0" dirty="0" smtClean="0">
                <a:cs typeface="Consolas" pitchFamily="49" charset="0"/>
              </a:rPr>
              <a:t>Does the partnership enable project goals and impact?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14385348" flipH="1">
            <a:off x="6317463" y="3023709"/>
            <a:ext cx="652701" cy="457200"/>
          </a:xfrm>
          <a:prstGeom prst="rightArrow">
            <a:avLst/>
          </a:prstGeom>
          <a:solidFill>
            <a:srgbClr val="5809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8166A8"/>
              </a:solidFill>
              <a:effectLst/>
              <a:latin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8256954" flipH="1">
            <a:off x="2398612" y="3008040"/>
            <a:ext cx="698262" cy="457200"/>
          </a:xfrm>
          <a:prstGeom prst="rightArrow">
            <a:avLst/>
          </a:prstGeom>
          <a:solidFill>
            <a:srgbClr val="58098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8166A8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09600" y="2743200"/>
            <a:ext cx="3733800" cy="3505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0" dirty="0" smtClean="0">
                <a:cs typeface="Consolas" pitchFamily="49" charset="0"/>
              </a:rPr>
              <a:t>Vision &amp; Leadership 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0" dirty="0" smtClean="0">
                <a:cs typeface="Consolas" pitchFamily="49" charset="0"/>
              </a:rPr>
              <a:t>Partnership Dynamics:  Trust, Governance, Collaboration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0" dirty="0" smtClean="0">
                <a:cs typeface="Consolas" pitchFamily="49" charset="0"/>
              </a:rPr>
              <a:t>Human &amp; Financial Resources 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0" dirty="0" smtClean="0">
                <a:cs typeface="Consolas" pitchFamily="49" charset="0"/>
              </a:rPr>
              <a:t>Accountability 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0" dirty="0" smtClean="0">
                <a:cs typeface="Consolas" pitchFamily="49" charset="0"/>
              </a:rPr>
              <a:t>Capacity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0" dirty="0" smtClean="0">
                <a:cs typeface="Consolas" pitchFamily="49" charset="0"/>
              </a:rPr>
              <a:t>Capability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0" dirty="0" smtClean="0">
                <a:cs typeface="Consolas" pitchFamily="49" charset="0"/>
              </a:rPr>
              <a:t>Communication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447800"/>
            <a:ext cx="4191000" cy="990600"/>
          </a:xfrm>
          <a:prstGeom prst="rec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Strength of the Partnership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85800" y="1600200"/>
            <a:ext cx="304800" cy="3048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5809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953000" y="2438400"/>
            <a:ext cx="3962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1" dirty="0" smtClean="0">
                <a:cs typeface="Consolas" pitchFamily="49" charset="0"/>
              </a:rPr>
              <a:t>Forming: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b="0" dirty="0" smtClean="0">
                <a:cs typeface="Consolas" pitchFamily="49" charset="0"/>
              </a:rPr>
              <a:t> Identifying gaps, resources needed, political &amp; social context, defining vision, recruitment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endParaRPr lang="en-US" b="0" dirty="0" smtClean="0">
              <a:cs typeface="Consolas" pitchFamily="49" charset="0"/>
            </a:endParaRP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1" dirty="0" smtClean="0">
                <a:cs typeface="Consolas" pitchFamily="49" charset="0"/>
              </a:rPr>
              <a:t>Building:  </a:t>
            </a:r>
            <a:r>
              <a:rPr lang="en-US" b="0" dirty="0" smtClean="0">
                <a:cs typeface="Consolas" pitchFamily="49" charset="0"/>
              </a:rPr>
              <a:t>Training, communication, decision-making, reporting, infrastructure, capacity, commitment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endParaRPr lang="en-US" b="0" dirty="0" smtClean="0">
              <a:cs typeface="Consolas" pitchFamily="49" charset="0"/>
            </a:endParaRP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b="1" dirty="0" smtClean="0">
                <a:cs typeface="Consolas" pitchFamily="49" charset="0"/>
              </a:rPr>
              <a:t>Maintenance:</a:t>
            </a:r>
            <a:r>
              <a:rPr lang="en-US" dirty="0" smtClean="0">
                <a:cs typeface="Consolas" pitchFamily="49" charset="0"/>
              </a:rPr>
              <a:t>  </a:t>
            </a:r>
            <a:r>
              <a:rPr lang="en-US" b="0" dirty="0" smtClean="0">
                <a:cs typeface="Consolas" pitchFamily="49" charset="0"/>
              </a:rPr>
              <a:t>achieving outcomes, ensuring sustainability, communication, leadership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53000" y="1447800"/>
            <a:ext cx="3962400" cy="990600"/>
          </a:xfrm>
          <a:prstGeom prst="rect">
            <a:avLst/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Partnership Process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029200" y="1600200"/>
            <a:ext cx="304800" cy="3048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5809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/>
              <a:t>3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35842" name="Title 4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066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Three Unique Aspects when Measuring Partnerships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447800"/>
            <a:ext cx="8458200" cy="1143000"/>
          </a:xfrm>
          <a:prstGeom prst="rect">
            <a:avLst/>
          </a:prstGeom>
          <a:solidFill>
            <a:srgbClr val="79B59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Value-Added from Partnership</a:t>
            </a:r>
          </a:p>
          <a:p>
            <a:pPr marL="225425" indent="-225425" algn="ctr">
              <a:defRPr/>
            </a:pPr>
            <a:r>
              <a:rPr lang="en-US" sz="2000" b="0" dirty="0" smtClean="0">
                <a:solidFill>
                  <a:schemeClr val="tx1"/>
                </a:solidFill>
              </a:rPr>
              <a:t>Extent and ways in which partnership advances </a:t>
            </a:r>
          </a:p>
          <a:p>
            <a:pPr marL="225425" indent="-225425" algn="ctr">
              <a:defRPr/>
            </a:pPr>
            <a:r>
              <a:rPr lang="en-US" sz="2000" b="0" dirty="0" smtClean="0">
                <a:solidFill>
                  <a:schemeClr val="tx1"/>
                </a:solidFill>
              </a:rPr>
              <a:t>project outcomes &amp; long-term impact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2590800"/>
            <a:ext cx="82296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defRPr/>
            </a:pPr>
            <a:r>
              <a:rPr lang="en-US" b="0" dirty="0" smtClean="0">
                <a:cs typeface="Consolas" pitchFamily="49" charset="0"/>
              </a:rPr>
              <a:t>To what extent and in what ways does working in partnership advance the program’s development outcomes and long-term impact?</a:t>
            </a:r>
            <a:endParaRPr lang="en-US" b="0" dirty="0">
              <a:cs typeface="Consolas" pitchFamily="49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9600" y="1524000"/>
            <a:ext cx="304800" cy="3048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rgbClr val="58098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 smtClean="0"/>
              <a:t>1</a:t>
            </a:r>
            <a:endParaRPr kumimoji="0" lang="en-US" sz="1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  <p:bldP spid="14" grpId="0"/>
      <p:bldP spid="15" grpId="0" animBg="1"/>
      <p:bldP spid="16" grpId="0" animBg="1"/>
      <p:bldP spid="8" grpId="0" animBg="1"/>
      <p:bldP spid="8" grpId="1" animBg="1"/>
      <p:bldP spid="10" grpId="0"/>
      <p:bldP spid="10" grpId="1"/>
      <p:bldP spid="12" grpId="0" animBg="1"/>
      <p:bldP spid="1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/>
          </p:nvPr>
        </p:nvSpPr>
        <p:spPr>
          <a:xfrm>
            <a:off x="1981200" y="76200"/>
            <a:ext cx="6858000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Measuring: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</a:t>
            </a:r>
            <a:r>
              <a:rPr lang="en-US" b="1" dirty="0" smtClean="0"/>
              <a:t>Partnership Process</a:t>
            </a:r>
            <a:endParaRPr lang="en-US" b="1" dirty="0" smtClean="0">
              <a:ea typeface="ＭＳ Ｐゴシック" pitchFamily="34" charset="-128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0" y="1219200"/>
            <a:ext cx="9144000" cy="685800"/>
          </a:xfrm>
          <a:prstGeom prst="roundRect">
            <a:avLst>
              <a:gd name="adj" fmla="val 0"/>
            </a:avLst>
          </a:prstGeom>
          <a:solidFill>
            <a:srgbClr val="F8D87C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Partnership measures are relative to external environment &amp; context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770187" y="2075240"/>
            <a:ext cx="0" cy="3200400"/>
          </a:xfrm>
          <a:prstGeom prst="straightConnector1">
            <a:avLst/>
          </a:prstGeom>
          <a:noFill/>
          <a:ln w="28575" cap="flat" cmpd="sng" algn="ctr">
            <a:solidFill>
              <a:srgbClr val="580989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/>
          <p:nvPr/>
        </p:nvCxnSpPr>
        <p:spPr>
          <a:xfrm>
            <a:off x="4571999" y="2075240"/>
            <a:ext cx="0" cy="3200400"/>
          </a:xfrm>
          <a:prstGeom prst="straightConnector1">
            <a:avLst/>
          </a:prstGeom>
          <a:noFill/>
          <a:ln w="28575" cap="flat" cmpd="sng" algn="ctr">
            <a:solidFill>
              <a:srgbClr val="580989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5" name="Straight Arrow Connector 64"/>
          <p:cNvCxnSpPr/>
          <p:nvPr/>
        </p:nvCxnSpPr>
        <p:spPr>
          <a:xfrm>
            <a:off x="2373811" y="2075240"/>
            <a:ext cx="0" cy="3200400"/>
          </a:xfrm>
          <a:prstGeom prst="straightConnector1">
            <a:avLst/>
          </a:prstGeom>
          <a:noFill/>
          <a:ln w="28575" cap="flat" cmpd="sng" algn="ctr">
            <a:solidFill>
              <a:srgbClr val="580989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228600" y="1999039"/>
            <a:ext cx="2092234" cy="838199"/>
          </a:xfrm>
          <a:prstGeom prst="rect">
            <a:avLst/>
          </a:prstGeom>
          <a:solidFill>
            <a:srgbClr val="79B598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Formation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Why partnership forms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426788" y="1999039"/>
            <a:ext cx="2092234" cy="838199"/>
          </a:xfrm>
          <a:prstGeom prst="rect">
            <a:avLst/>
          </a:prstGeom>
          <a:solidFill>
            <a:srgbClr val="79B598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Building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Structures &amp; approach to achieve strategic goals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823166" y="1999039"/>
            <a:ext cx="2092234" cy="838199"/>
          </a:xfrm>
          <a:prstGeom prst="rect">
            <a:avLst/>
          </a:prstGeom>
          <a:solidFill>
            <a:srgbClr val="79B598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Evaluation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What partnership creates &amp; achieves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24976" y="1999039"/>
            <a:ext cx="2092234" cy="838199"/>
          </a:xfrm>
          <a:prstGeom prst="rect">
            <a:avLst/>
          </a:prstGeom>
          <a:solidFill>
            <a:srgbClr val="79B598"/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Implementation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Functions, performance &amp; acting on its mission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28600" y="2844443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600" b="0" dirty="0" smtClean="0">
                <a:latin typeface="Calibri"/>
                <a:ea typeface="+mn-ea"/>
              </a:rPr>
              <a:t> Assessment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600" b="0" dirty="0" smtClean="0">
                <a:latin typeface="Calibri"/>
                <a:ea typeface="+mn-ea"/>
              </a:rPr>
              <a:t>Partner selection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38400" y="283724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u="sng" dirty="0" smtClean="0">
                <a:latin typeface="Calibri"/>
                <a:ea typeface="+mn-ea"/>
              </a:rPr>
              <a:t>Structure &amp; Planning</a:t>
            </a:r>
            <a:endParaRPr lang="en-US" sz="1600" b="0" dirty="0" smtClean="0">
              <a:latin typeface="Calibri"/>
              <a:ea typeface="+mn-ea"/>
            </a:endParaRP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Administrative &amp; program integration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Governance 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Control &amp; coordination Rules, Resources Communication  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Decision-making process, Accountability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Su</a:t>
            </a:r>
            <a:r>
              <a:rPr lang="en-US" sz="1600" b="0" dirty="0" smtClean="0">
                <a:latin typeface="Calibri"/>
                <a:ea typeface="+mn-ea"/>
              </a:rPr>
              <a:t>stainability</a:t>
            </a:r>
            <a:endParaRPr lang="en-US" sz="1600" b="0" dirty="0">
              <a:latin typeface="Calibri"/>
              <a:ea typeface="+mn-ea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858000" y="2801759"/>
            <a:ext cx="2057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u="sng" dirty="0" smtClean="0">
                <a:latin typeface="Calibri"/>
                <a:ea typeface="+mn-ea"/>
              </a:rPr>
              <a:t>Collaborative capacity</a:t>
            </a:r>
            <a:r>
              <a:rPr lang="en-US" sz="1600" b="0" dirty="0" smtClean="0">
                <a:latin typeface="Calibri"/>
                <a:ea typeface="+mn-ea"/>
              </a:rPr>
              <a:t>  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>
                <a:latin typeface="Calibri"/>
                <a:ea typeface="+mn-ea"/>
              </a:rPr>
              <a:t>T</a:t>
            </a:r>
            <a:r>
              <a:rPr lang="en-US" sz="1400" b="0" dirty="0" smtClean="0">
                <a:latin typeface="Calibri"/>
                <a:ea typeface="+mn-ea"/>
              </a:rPr>
              <a:t>rust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Balance of partners value-add &amp; benefits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Collaborative competencies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Sense of ownership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Partnership synergy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1400" b="0" dirty="0">
              <a:latin typeface="Calibri"/>
              <a:ea typeface="+mn-ea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572000" y="2828072"/>
            <a:ext cx="2133600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0" u="sng" dirty="0" smtClean="0">
                <a:latin typeface="Calibri"/>
                <a:ea typeface="+mn-ea"/>
              </a:rPr>
              <a:t>Performance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Collaborative leadership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Manage challenges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Efficient actions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u="sng" dirty="0" smtClean="0">
                <a:latin typeface="Calibri"/>
                <a:ea typeface="+mn-ea"/>
              </a:rPr>
              <a:t>Internal</a:t>
            </a:r>
            <a:r>
              <a:rPr lang="en-US" sz="1400" b="0" dirty="0" smtClean="0">
                <a:latin typeface="Calibri"/>
                <a:ea typeface="+mn-ea"/>
              </a:rPr>
              <a:t> communication &amp; relationship dynamics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u="sng" dirty="0" smtClean="0">
                <a:latin typeface="Calibri"/>
                <a:ea typeface="+mn-ea"/>
              </a:rPr>
              <a:t>External</a:t>
            </a:r>
            <a:r>
              <a:rPr lang="en-US" sz="1400" b="0" dirty="0" smtClean="0">
                <a:latin typeface="Calibri"/>
                <a:ea typeface="+mn-ea"/>
              </a:rPr>
              <a:t> networking &amp; stakeholder engagement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Organizational culture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Accountability</a:t>
            </a:r>
            <a:endParaRPr lang="en-US" sz="1400" b="0" dirty="0">
              <a:latin typeface="Calibri"/>
              <a:ea typeface="+mn-ea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2400" y="5257800"/>
            <a:ext cx="2170176" cy="1169551"/>
          </a:xfrm>
          <a:prstGeom prst="rect">
            <a:avLst/>
          </a:prstGeom>
          <a:solidFill>
            <a:schemeClr val="bg1"/>
          </a:solidFill>
          <a:ln w="12700">
            <a:solidFill>
              <a:srgbClr val="580989"/>
            </a:solidFill>
            <a:prstDash val="lgDash"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 smtClean="0">
                <a:latin typeface="Calibri"/>
                <a:ea typeface="+mn-ea"/>
              </a:rPr>
              <a:t>Short-term:  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Shared mission 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Right mix of partners needed to address the partnership goals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858000" y="5257800"/>
            <a:ext cx="2093976" cy="1384995"/>
          </a:xfrm>
          <a:prstGeom prst="rect">
            <a:avLst/>
          </a:prstGeom>
          <a:solidFill>
            <a:schemeClr val="bg1"/>
          </a:solidFill>
          <a:ln w="12700">
            <a:solidFill>
              <a:srgbClr val="580989"/>
            </a:solidFill>
            <a:prstDash val="lgDash"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 smtClean="0">
                <a:latin typeface="Calibri"/>
                <a:ea typeface="+mn-ea"/>
              </a:rPr>
              <a:t>Exit:  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u="sng" dirty="0" smtClean="0">
                <a:latin typeface="Calibri"/>
                <a:ea typeface="+mn-ea"/>
              </a:rPr>
              <a:t>External</a:t>
            </a:r>
            <a:r>
              <a:rPr lang="en-US" sz="1400" b="0" dirty="0" smtClean="0">
                <a:latin typeface="Calibri"/>
                <a:ea typeface="+mn-ea"/>
              </a:rPr>
              <a:t>: Evidenced by outcomes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u="sng" dirty="0" smtClean="0">
                <a:latin typeface="Calibri"/>
                <a:ea typeface="+mn-ea"/>
              </a:rPr>
              <a:t>Internal</a:t>
            </a:r>
            <a:r>
              <a:rPr lang="en-US" sz="1400" b="0" dirty="0" smtClean="0">
                <a:latin typeface="Calibri"/>
                <a:ea typeface="+mn-ea"/>
              </a:rPr>
              <a:t>:  learning, sustained partnership, </a:t>
            </a:r>
            <a:r>
              <a:rPr lang="en-US" sz="1400" b="0" dirty="0" smtClean="0">
                <a:latin typeface="Calibri"/>
              </a:rPr>
              <a:t>stakeholder satisfaction</a:t>
            </a:r>
            <a:endParaRPr lang="en-US" sz="1400" b="0" dirty="0" smtClean="0">
              <a:latin typeface="Calibri"/>
              <a:ea typeface="+mn-ea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438400" y="5257800"/>
            <a:ext cx="4267201" cy="1384995"/>
          </a:xfrm>
          <a:prstGeom prst="rect">
            <a:avLst/>
          </a:prstGeom>
          <a:solidFill>
            <a:schemeClr val="bg1"/>
          </a:solidFill>
          <a:ln w="12700">
            <a:solidFill>
              <a:srgbClr val="580989"/>
            </a:solidFill>
            <a:prstDash val="lgDash"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 smtClean="0">
                <a:latin typeface="Calibri"/>
                <a:ea typeface="+mn-ea"/>
              </a:rPr>
              <a:t>Intermediate:  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Stronger partnership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Increased partnership capacity</a:t>
            </a:r>
          </a:p>
          <a:p>
            <a:pPr marL="119063" indent="-119063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1400" b="0" dirty="0" smtClean="0">
                <a:latin typeface="Calibri"/>
                <a:ea typeface="+mn-ea"/>
              </a:rPr>
              <a:t>Assets / collaborative competencies to facilitate &amp; enhance ability of partners to combine resources &amp; comparative advantages to achieve partnership goals 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2240280" y="5715000"/>
            <a:ext cx="274320" cy="228600"/>
          </a:xfrm>
          <a:prstGeom prst="rightArrow">
            <a:avLst/>
          </a:prstGeom>
          <a:solidFill>
            <a:srgbClr val="58098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Right Arrow 61"/>
          <p:cNvSpPr/>
          <p:nvPr/>
        </p:nvSpPr>
        <p:spPr>
          <a:xfrm>
            <a:off x="6583680" y="5715000"/>
            <a:ext cx="274320" cy="228600"/>
          </a:xfrm>
          <a:prstGeom prst="rightArrow">
            <a:avLst/>
          </a:prstGeom>
          <a:solidFill>
            <a:srgbClr val="58098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Right Arrow 80"/>
          <p:cNvSpPr/>
          <p:nvPr/>
        </p:nvSpPr>
        <p:spPr>
          <a:xfrm rot="5400000">
            <a:off x="1028700" y="4914900"/>
            <a:ext cx="381000" cy="304800"/>
          </a:xfrm>
          <a:prstGeom prst="rightArrow">
            <a:avLst/>
          </a:prstGeom>
          <a:solidFill>
            <a:srgbClr val="58098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ight Arrow 24"/>
          <p:cNvSpPr/>
          <p:nvPr/>
        </p:nvSpPr>
        <p:spPr>
          <a:xfrm rot="5400000">
            <a:off x="7658100" y="4914900"/>
            <a:ext cx="381000" cy="304800"/>
          </a:xfrm>
          <a:prstGeom prst="rightArrow">
            <a:avLst/>
          </a:prstGeom>
          <a:solidFill>
            <a:srgbClr val="58098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ight Arrow 25"/>
          <p:cNvSpPr/>
          <p:nvPr/>
        </p:nvSpPr>
        <p:spPr>
          <a:xfrm rot="5400000">
            <a:off x="5905500" y="4914900"/>
            <a:ext cx="381000" cy="304800"/>
          </a:xfrm>
          <a:prstGeom prst="rightArrow">
            <a:avLst/>
          </a:prstGeom>
          <a:solidFill>
            <a:srgbClr val="58098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Right Arrow 26"/>
          <p:cNvSpPr/>
          <p:nvPr/>
        </p:nvSpPr>
        <p:spPr>
          <a:xfrm rot="5400000">
            <a:off x="3924300" y="4914900"/>
            <a:ext cx="381000" cy="304800"/>
          </a:xfrm>
          <a:prstGeom prst="rightArrow">
            <a:avLst/>
          </a:prstGeom>
          <a:solidFill>
            <a:srgbClr val="58098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6" grpId="0" animBg="1"/>
      <p:bldP spid="68" grpId="0" animBg="1"/>
      <p:bldP spid="69" grpId="0" animBg="1"/>
      <p:bldP spid="70" grpId="0" animBg="1"/>
      <p:bldP spid="71" grpId="0"/>
      <p:bldP spid="72" grpId="0"/>
      <p:bldP spid="73" grpId="0"/>
      <p:bldP spid="74" grpId="0"/>
      <p:bldP spid="75" grpId="0" animBg="1"/>
      <p:bldP spid="76" grpId="0" animBg="1"/>
      <p:bldP spid="77" grpId="0" animBg="1"/>
      <p:bldP spid="61" grpId="0" animBg="1"/>
      <p:bldP spid="62" grpId="0" animBg="1"/>
      <p:bldP spid="81" grpId="0" animBg="1"/>
      <p:bldP spid="25" grpId="0" animBg="1"/>
      <p:bldP spid="26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086600" cy="3962400"/>
          </a:xfrm>
        </p:spPr>
        <p:txBody>
          <a:bodyPr/>
          <a:lstStyle/>
          <a:p>
            <a:pPr marL="457200" lvl="1" indent="0" algn="ctr">
              <a:buNone/>
            </a:pPr>
            <a:r>
              <a:rPr lang="en-US" sz="3200" dirty="0" smtClean="0"/>
              <a:t>	</a:t>
            </a:r>
            <a:r>
              <a:rPr lang="en-US" sz="2800" dirty="0" smtClean="0"/>
              <a:t>Vivienne J. Wildes, PhD</a:t>
            </a:r>
          </a:p>
          <a:p>
            <a:pPr lvl="1">
              <a:buNone/>
            </a:pPr>
            <a:r>
              <a:rPr lang="en-US" sz="2800" dirty="0" smtClean="0"/>
              <a:t>		</a:t>
            </a:r>
          </a:p>
          <a:p>
            <a:pPr lvl="1" algn="ctr">
              <a:buNone/>
            </a:pPr>
            <a:r>
              <a:rPr lang="en-US" sz="2800" dirty="0" smtClean="0">
                <a:hlinkClick r:id="rId2"/>
              </a:rPr>
              <a:t>vjw100@gmail.com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b="1" dirty="0" smtClean="0"/>
              <a:t>Agenda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8763000" cy="3886200"/>
          </a:xfrm>
        </p:spPr>
        <p:txBody>
          <a:bodyPr/>
          <a:lstStyle/>
          <a:p>
            <a:pPr marL="742950" indent="-742950">
              <a:buNone/>
            </a:pPr>
            <a:r>
              <a:rPr lang="en-US" sz="2800" b="1" u="sng" dirty="0" smtClean="0"/>
              <a:t>3 Aspects for Measuring Partnerships</a:t>
            </a:r>
            <a:r>
              <a:rPr lang="en-US" sz="2800" b="1" dirty="0" smtClean="0"/>
              <a:t>:</a:t>
            </a:r>
          </a:p>
          <a:p>
            <a:pPr marL="912813" indent="-679450">
              <a:buAutoNum type="arabicParenR"/>
            </a:pPr>
            <a:r>
              <a:rPr lang="en-US" sz="2800" b="1" dirty="0" smtClean="0"/>
              <a:t>Value Added = </a:t>
            </a:r>
            <a:r>
              <a:rPr lang="en-US" sz="4400" b="1" dirty="0" smtClean="0">
                <a:sym typeface="Symbol"/>
              </a:rPr>
              <a:t>   </a:t>
            </a:r>
          </a:p>
          <a:p>
            <a:pPr marL="912813" indent="-679450">
              <a:buAutoNum type="arabicParenR"/>
            </a:pPr>
            <a:r>
              <a:rPr lang="en-US" sz="2800" b="1" dirty="0" smtClean="0"/>
              <a:t>Partnership, Itself</a:t>
            </a:r>
          </a:p>
          <a:p>
            <a:pPr marL="912813" indent="-679450">
              <a:buAutoNum type="arabicParenR"/>
            </a:pPr>
            <a:r>
              <a:rPr lang="en-US" sz="2800" b="1" dirty="0" smtClean="0"/>
              <a:t>Partnership Process</a:t>
            </a:r>
          </a:p>
          <a:p>
            <a:endParaRPr lang="en-US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685800" cy="7017306"/>
          </a:xfrm>
          <a:prstGeom prst="rect">
            <a:avLst/>
          </a:prstGeom>
          <a:solidFill>
            <a:srgbClr val="580989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 </a:t>
            </a:r>
            <a:r>
              <a:rPr lang="en-US" b="1" dirty="0" smtClean="0"/>
              <a:t>Partnership Framework</a:t>
            </a:r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46421159"/>
              </p:ext>
            </p:extLst>
          </p:nvPr>
        </p:nvGraphicFramePr>
        <p:xfrm>
          <a:off x="228600" y="1219200"/>
          <a:ext cx="8915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762000" cy="7017306"/>
          </a:xfrm>
          <a:prstGeom prst="rect">
            <a:avLst/>
          </a:prstGeom>
          <a:solidFill>
            <a:srgbClr val="580989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/>
          </p:nvPr>
        </p:nvSpPr>
        <p:spPr>
          <a:xfrm>
            <a:off x="1295400" y="0"/>
            <a:ext cx="7848600" cy="12192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Unique, Measurable Aspects </a:t>
            </a:r>
            <a:br>
              <a:rPr lang="en-US" b="1" dirty="0" smtClean="0">
                <a:ea typeface="ＭＳ Ｐゴシック" pitchFamily="34" charset="-128"/>
              </a:rPr>
            </a:br>
            <a:r>
              <a:rPr lang="en-US" b="1" dirty="0" smtClean="0">
                <a:ea typeface="ＭＳ Ｐゴシック" pitchFamily="34" charset="-128"/>
              </a:rPr>
              <a:t>of Partnerships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52400" y="4953000"/>
            <a:ext cx="4495800" cy="1524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000" b="0" dirty="0" smtClean="0">
                <a:cs typeface="Consolas" pitchFamily="49" charset="0"/>
              </a:rPr>
              <a:t>How strong is the partnership in terms of partner trust, vision, leadership, governance, resources, communication, etc.?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581400"/>
            <a:ext cx="4648200" cy="1335106"/>
          </a:xfrm>
          <a:prstGeom prst="rect">
            <a:avLst/>
          </a:prstGeom>
          <a:solidFill>
            <a:srgbClr val="F8D87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+mj-lt"/>
                <a:cs typeface="Consolas" pitchFamily="49" charset="0"/>
              </a:rPr>
              <a:t>Partnership, Itself </a:t>
            </a:r>
            <a:endParaRPr lang="en-US" sz="2400" dirty="0">
              <a:solidFill>
                <a:schemeClr val="tx1"/>
              </a:solidFill>
              <a:latin typeface="+mj-lt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9144000" cy="1631216"/>
          </a:xfrm>
          <a:prstGeom prst="rect">
            <a:avLst/>
          </a:prstGeom>
          <a:solidFill>
            <a:srgbClr val="79B59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b">
            <a:spAutoFit/>
          </a:bodyPr>
          <a:lstStyle/>
          <a:p>
            <a:pPr marL="182880" algn="ctr"/>
            <a:r>
              <a:rPr lang="en-US" sz="3200" b="1" dirty="0" smtClean="0">
                <a:solidFill>
                  <a:schemeClr val="tx1"/>
                </a:solidFill>
              </a:rPr>
              <a:t>Value-Added from Partnership</a:t>
            </a:r>
          </a:p>
          <a:p>
            <a:pPr marL="225425" indent="-225425" algn="ctr">
              <a:defRPr/>
            </a:pPr>
            <a:r>
              <a:rPr lang="en-US" sz="2400" b="0" dirty="0" smtClean="0">
                <a:solidFill>
                  <a:schemeClr val="tx1"/>
                </a:solidFill>
              </a:rPr>
              <a:t>Definition:  Extent and ways in which partnership advances </a:t>
            </a:r>
          </a:p>
          <a:p>
            <a:pPr marL="225425" indent="-225425" algn="ctr">
              <a:defRPr/>
            </a:pPr>
            <a:r>
              <a:rPr lang="en-US" sz="2400" b="0" dirty="0" smtClean="0">
                <a:solidFill>
                  <a:schemeClr val="tx1"/>
                </a:solidFill>
              </a:rPr>
              <a:t>project outcomes &amp; long-term impact</a:t>
            </a:r>
          </a:p>
          <a:p>
            <a:pPr algn="ctr"/>
            <a:endParaRPr lang="en-US" sz="2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3400" y="2667000"/>
            <a:ext cx="82296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 algn="ctr">
              <a:defRPr/>
            </a:pPr>
            <a:endParaRPr lang="en-US" sz="1800" b="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4724400" y="4953000"/>
            <a:ext cx="4114800" cy="1905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000" b="0" dirty="0" smtClean="0">
                <a:cs typeface="Consolas" pitchFamily="49" charset="0"/>
              </a:rPr>
              <a:t>Does the partnership enhance program outcomes?</a:t>
            </a:r>
          </a:p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000" b="0" dirty="0" smtClean="0">
                <a:cs typeface="Consolas" pitchFamily="49" charset="0"/>
              </a:rPr>
              <a:t>Does the partnership enable project goals and impact?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48200" y="3581400"/>
            <a:ext cx="4495800" cy="1335106"/>
          </a:xfrm>
          <a:prstGeom prst="rect">
            <a:avLst/>
          </a:prstGeom>
          <a:solidFill>
            <a:srgbClr val="F8D87C"/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Partnership Ability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cs typeface="Consolas" pitchFamily="49" charset="0"/>
              </a:rPr>
              <a:t>to Advance Program or Project </a:t>
            </a:r>
          </a:p>
        </p:txBody>
      </p:sp>
      <p:sp>
        <p:nvSpPr>
          <p:cNvPr id="18" name="Right Arrow 17"/>
          <p:cNvSpPr/>
          <p:nvPr/>
        </p:nvSpPr>
        <p:spPr bwMode="auto">
          <a:xfrm rot="14385348" flipH="1">
            <a:off x="6317463" y="3023709"/>
            <a:ext cx="652701" cy="457200"/>
          </a:xfrm>
          <a:prstGeom prst="rightArrow">
            <a:avLst/>
          </a:prstGeom>
          <a:solidFill>
            <a:srgbClr val="58098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ight Arrow 11"/>
          <p:cNvSpPr/>
          <p:nvPr/>
        </p:nvSpPr>
        <p:spPr bwMode="auto">
          <a:xfrm rot="18256954" flipH="1">
            <a:off x="2398612" y="3008040"/>
            <a:ext cx="698262" cy="457200"/>
          </a:xfrm>
          <a:prstGeom prst="rightArrow">
            <a:avLst/>
          </a:prstGeom>
          <a:solidFill>
            <a:srgbClr val="58098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10" grpId="0"/>
      <p:bldP spid="14" grpId="0"/>
      <p:bldP spid="15" grpId="0" animBg="1"/>
      <p:bldP spid="15" grpId="1" animBg="1"/>
      <p:bldP spid="18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0" y="1676400"/>
            <a:ext cx="3962400" cy="3962400"/>
            <a:chOff x="3429000" y="2438400"/>
            <a:chExt cx="2514600" cy="2514600"/>
          </a:xfrm>
        </p:grpSpPr>
        <p:sp>
          <p:nvSpPr>
            <p:cNvPr id="24" name="Oval 23"/>
            <p:cNvSpPr/>
            <p:nvPr/>
          </p:nvSpPr>
          <p:spPr bwMode="auto">
            <a:xfrm>
              <a:off x="3429000" y="2438400"/>
              <a:ext cx="2514600" cy="2514600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rgbClr val="79B598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771" name="Content Placeholder 15"/>
            <p:cNvSpPr txBox="1">
              <a:spLocks/>
            </p:cNvSpPr>
            <p:nvPr/>
          </p:nvSpPr>
          <p:spPr bwMode="auto">
            <a:xfrm>
              <a:off x="3589338" y="4429125"/>
              <a:ext cx="219392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4000"/>
                </a:lnSpc>
              </a:pPr>
              <a:r>
                <a:rPr lang="en-US" sz="2400" b="1" dirty="0" smtClean="0">
                  <a:latin typeface="Gill Sans Std" charset="0"/>
                  <a:cs typeface="Calibri" pitchFamily="34" charset="0"/>
                </a:rPr>
                <a:t>Proficiency</a:t>
              </a:r>
              <a:endParaRPr lang="en-US" sz="2400" b="1" dirty="0">
                <a:latin typeface="Gill Sans Std" charset="0"/>
                <a:cs typeface="Calibri" pitchFamily="34" charset="0"/>
              </a:endParaRPr>
            </a:p>
          </p:txBody>
        </p:sp>
      </p:grp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848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Partnerships Enhance Programs in Different Ways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447800" y="1981200"/>
            <a:ext cx="2590800" cy="2590800"/>
            <a:chOff x="381000" y="1771650"/>
            <a:chExt cx="3429000" cy="3429000"/>
          </a:xfrm>
          <a:solidFill>
            <a:schemeClr val="bg2"/>
          </a:solidFill>
        </p:grpSpPr>
        <p:sp>
          <p:nvSpPr>
            <p:cNvPr id="23" name="Oval 22"/>
            <p:cNvSpPr/>
            <p:nvPr/>
          </p:nvSpPr>
          <p:spPr bwMode="auto">
            <a:xfrm>
              <a:off x="381000" y="1771650"/>
              <a:ext cx="3429000" cy="3429000"/>
            </a:xfrm>
            <a:prstGeom prst="ellipse">
              <a:avLst/>
            </a:prstGeom>
            <a:grpFill/>
            <a:ln w="38100">
              <a:solidFill>
                <a:srgbClr val="580989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ln w="38100"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769" name="Content Placeholder 15"/>
            <p:cNvSpPr txBox="1">
              <a:spLocks/>
            </p:cNvSpPr>
            <p:nvPr/>
          </p:nvSpPr>
          <p:spPr bwMode="auto">
            <a:xfrm>
              <a:off x="784412" y="3962400"/>
              <a:ext cx="2622176" cy="43142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4000"/>
                </a:lnSpc>
              </a:pPr>
              <a:r>
                <a:rPr lang="en-US" sz="2400" b="1" dirty="0" smtClean="0">
                  <a:latin typeface="Gill Sans Std" charset="0"/>
                  <a:cs typeface="Calibri" pitchFamily="34" charset="0"/>
                </a:rPr>
                <a:t>Power</a:t>
              </a:r>
              <a:endParaRPr lang="en-US" sz="2400" b="1" dirty="0">
                <a:latin typeface="Gill Sans Std" charset="0"/>
                <a:cs typeface="Calibri" pitchFamily="34" charset="0"/>
              </a:endParaRP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28600" y="1295400"/>
            <a:ext cx="5029200" cy="5181600"/>
            <a:chOff x="228600" y="1295400"/>
            <a:chExt cx="5029200" cy="5181600"/>
          </a:xfrm>
        </p:grpSpPr>
        <p:sp>
          <p:nvSpPr>
            <p:cNvPr id="25" name="Oval 24"/>
            <p:cNvSpPr/>
            <p:nvPr/>
          </p:nvSpPr>
          <p:spPr bwMode="auto">
            <a:xfrm>
              <a:off x="228600" y="1295400"/>
              <a:ext cx="5029200" cy="5181600"/>
            </a:xfrm>
            <a:prstGeom prst="ellipse">
              <a:avLst/>
            </a:prstGeom>
            <a:noFill/>
            <a:ln w="38100">
              <a:solidFill>
                <a:srgbClr val="F8D87C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767" name="Content Placeholder 15"/>
            <p:cNvSpPr txBox="1">
              <a:spLocks/>
            </p:cNvSpPr>
            <p:nvPr/>
          </p:nvSpPr>
          <p:spPr bwMode="auto">
            <a:xfrm>
              <a:off x="1600200" y="5791200"/>
              <a:ext cx="2286000" cy="243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14000"/>
                </a:lnSpc>
              </a:pPr>
              <a:r>
                <a:rPr lang="en-US" sz="2400" b="1" dirty="0" smtClean="0">
                  <a:latin typeface="Gill Sans Std" charset="0"/>
                  <a:cs typeface="Calibri" pitchFamily="34" charset="0"/>
                </a:rPr>
                <a:t>Permanence</a:t>
              </a:r>
              <a:endParaRPr lang="en-US" sz="2400" b="1" dirty="0">
                <a:latin typeface="Gill Sans Std" charset="0"/>
                <a:cs typeface="Calibri" pitchFamily="34" charset="0"/>
              </a:endParaRPr>
            </a:p>
          </p:txBody>
        </p:sp>
      </p:grp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5638800" y="1219200"/>
            <a:ext cx="3505200" cy="23083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sz="1800" b="0" dirty="0" smtClean="0">
                <a:cs typeface="Consolas" pitchFamily="49" charset="0"/>
              </a:rPr>
              <a:t>Engage partners of various types in program implementation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1800" b="0" dirty="0" smtClean="0">
                <a:cs typeface="Consolas" pitchFamily="49" charset="0"/>
              </a:rPr>
              <a:t>Leverage charitable contributions (cash, in-kind)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1800" b="0" dirty="0" smtClean="0">
                <a:cs typeface="Consolas" pitchFamily="49" charset="0"/>
              </a:rPr>
              <a:t>Often observed in scenarios of acute need (Health and Humanitarian Assistance</a:t>
            </a:r>
            <a:r>
              <a:rPr lang="en-US" sz="1800" b="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1800" b="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733800" y="2438400"/>
            <a:ext cx="1905000" cy="0"/>
          </a:xfrm>
          <a:prstGeom prst="line">
            <a:avLst/>
          </a:prstGeom>
          <a:ln w="38100">
            <a:solidFill>
              <a:srgbClr val="580989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8" name="TextBox 23"/>
          <p:cNvSpPr txBox="1">
            <a:spLocks noChangeArrowheads="1"/>
          </p:cNvSpPr>
          <p:nvPr/>
        </p:nvSpPr>
        <p:spPr bwMode="auto">
          <a:xfrm>
            <a:off x="5638800" y="2667000"/>
            <a:ext cx="3505200" cy="258532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sz="1800" b="0" dirty="0" smtClean="0">
                <a:cs typeface="Consolas" pitchFamily="49" charset="0"/>
              </a:rPr>
              <a:t>Engage partners with specialized expertise in program design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1800" b="0" dirty="0" smtClean="0">
                <a:cs typeface="Consolas" pitchFamily="49" charset="0"/>
              </a:rPr>
              <a:t>Apply knowledge, people, processes, and technology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1800" b="0" dirty="0" smtClean="0">
                <a:cs typeface="Consolas" pitchFamily="49" charset="0"/>
              </a:rPr>
              <a:t>Often observed in scenarios requiring specialized skill (Education, Workforce Development)</a:t>
            </a:r>
            <a:endParaRPr lang="en-US" sz="1800" b="0" dirty="0">
              <a:cs typeface="Consolas" pitchFamily="49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4648200" y="3124200"/>
            <a:ext cx="914400" cy="0"/>
          </a:xfrm>
          <a:prstGeom prst="line">
            <a:avLst/>
          </a:prstGeom>
          <a:ln w="38100">
            <a:solidFill>
              <a:srgbClr val="79B598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5638800" y="3505200"/>
            <a:ext cx="3505200" cy="286232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6688" indent="-166688">
              <a:buFont typeface="Arial" pitchFamily="34" charset="0"/>
              <a:buChar char="•"/>
            </a:pPr>
            <a:r>
              <a:rPr lang="en-US" sz="1800" b="0" dirty="0" smtClean="0">
                <a:cs typeface="Consolas" pitchFamily="49" charset="0"/>
              </a:rPr>
              <a:t>Engage partners with certain business interests &amp; capacity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1800" b="0" dirty="0" smtClean="0">
                <a:cs typeface="Consolas" pitchFamily="49" charset="0"/>
              </a:rPr>
              <a:t>Engage businesses in core function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1800" b="0" dirty="0" smtClean="0">
                <a:cs typeface="Consolas" pitchFamily="49" charset="0"/>
              </a:rPr>
              <a:t>Often </a:t>
            </a:r>
            <a:r>
              <a:rPr lang="en-US" sz="1800" b="0" dirty="0">
                <a:cs typeface="Consolas" pitchFamily="49" charset="0"/>
              </a:rPr>
              <a:t>observed in value </a:t>
            </a:r>
            <a:r>
              <a:rPr lang="en-US" sz="1800" b="0" dirty="0" smtClean="0">
                <a:cs typeface="Consolas" pitchFamily="49" charset="0"/>
              </a:rPr>
              <a:t>chain, economic development</a:t>
            </a:r>
            <a:r>
              <a:rPr lang="en-US" sz="1800" b="0" dirty="0" smtClean="0">
                <a:cs typeface="Consolas" pitchFamily="49" charset="0"/>
              </a:rPr>
              <a:t>, (</a:t>
            </a:r>
            <a:r>
              <a:rPr lang="en-US" sz="1800" b="0" dirty="0">
                <a:cs typeface="Consolas" pitchFamily="49" charset="0"/>
              </a:rPr>
              <a:t>Agriculture, Economic </a:t>
            </a:r>
            <a:r>
              <a:rPr lang="en-US" sz="1800" b="0" dirty="0" smtClean="0">
                <a:cs typeface="Consolas" pitchFamily="49" charset="0"/>
              </a:rPr>
              <a:t>Growth, Trade</a:t>
            </a:r>
            <a:r>
              <a:rPr lang="en-US" sz="1800" b="0" dirty="0">
                <a:cs typeface="Consolas" pitchFamily="49" charset="0"/>
              </a:rPr>
              <a:t>, Energy</a:t>
            </a:r>
            <a:r>
              <a:rPr lang="en-US" sz="1800" b="0" dirty="0" smtClean="0">
                <a:cs typeface="Consolas" pitchFamily="49" charset="0"/>
              </a:rPr>
              <a:t>)</a:t>
            </a:r>
            <a:endParaRPr lang="en-US" sz="1800" b="0" dirty="0">
              <a:cs typeface="Consolas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273675" y="3886200"/>
            <a:ext cx="365125" cy="0"/>
          </a:xfrm>
          <a:prstGeom prst="line">
            <a:avLst/>
          </a:prstGeom>
          <a:ln w="38100">
            <a:solidFill>
              <a:srgbClr val="F8D87C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752600" y="2971800"/>
            <a:ext cx="1855788" cy="271463"/>
            <a:chOff x="502338" y="3962400"/>
            <a:chExt cx="1188720" cy="228600"/>
          </a:xfrm>
        </p:grpSpPr>
        <p:sp>
          <p:nvSpPr>
            <p:cNvPr id="40" name="Isosceles Triangle 39"/>
            <p:cNvSpPr/>
            <p:nvPr/>
          </p:nvSpPr>
          <p:spPr>
            <a:xfrm>
              <a:off x="1295496" y="3962400"/>
              <a:ext cx="183036" cy="228600"/>
            </a:xfrm>
            <a:prstGeom prst="triangle">
              <a:avLst/>
            </a:prstGeom>
            <a:solidFill>
              <a:srgbClr val="79B598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 rot="20604254">
              <a:off x="502338" y="3978442"/>
              <a:ext cx="1188720" cy="76200"/>
            </a:xfrm>
            <a:prstGeom prst="rect">
              <a:avLst/>
            </a:prstGeom>
            <a:solidFill>
              <a:srgbClr val="8166A8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pic>
        <p:nvPicPr>
          <p:cNvPr id="31763" name="Picture 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32000" contrast="57000"/>
          </a:blip>
          <a:srcRect/>
          <a:stretch>
            <a:fillRect/>
          </a:stretch>
        </p:blipFill>
        <p:spPr bwMode="auto">
          <a:xfrm>
            <a:off x="762000" y="4191000"/>
            <a:ext cx="609600" cy="838199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14800" y="5410200"/>
            <a:ext cx="1256929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8" grpId="0" animBg="1"/>
      <p:bldP spid="28" grpId="1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82000" cy="10668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Measuring Program and Partnerships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124200" y="1676400"/>
            <a:ext cx="5867400" cy="990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000" b="0" dirty="0" smtClean="0">
                <a:cs typeface="Consolas" pitchFamily="49" charset="0"/>
              </a:rPr>
              <a:t>To what extent and in what ways does working in partnership advance the program’s development outcomes?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1676401"/>
            <a:ext cx="2286000" cy="954106"/>
          </a:xfrm>
          <a:prstGeom prst="rect">
            <a:avLst/>
          </a:prstGeom>
          <a:solidFill>
            <a:srgbClr val="79B59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Is It Working?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105400"/>
            <a:ext cx="2286000" cy="954106"/>
          </a:xfrm>
          <a:prstGeom prst="rect">
            <a:avLst/>
          </a:prstGeom>
          <a:solidFill>
            <a:srgbClr val="79B59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What </a:t>
            </a:r>
            <a:r>
              <a:rPr lang="en-US" sz="2400" b="1" dirty="0" smtClean="0">
                <a:solidFill>
                  <a:schemeClr val="tx1"/>
                </a:solidFill>
              </a:rPr>
              <a:t>Next?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3390900"/>
            <a:ext cx="2286000" cy="954106"/>
          </a:xfrm>
          <a:prstGeom prst="rect">
            <a:avLst/>
          </a:prstGeom>
          <a:solidFill>
            <a:srgbClr val="79B59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Is It Worth It?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04800" y="1600200"/>
            <a:ext cx="304800" cy="304800"/>
          </a:xfrm>
          <a:prstGeom prst="ellipse">
            <a:avLst/>
          </a:prstGeom>
          <a:solidFill>
            <a:srgbClr val="F8D87C"/>
          </a:solidFill>
          <a:ln>
            <a:solidFill>
              <a:srgbClr val="58098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</a:rPr>
              <a:t>1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04800" y="3276600"/>
            <a:ext cx="304800" cy="304800"/>
          </a:xfrm>
          <a:prstGeom prst="ellipse">
            <a:avLst/>
          </a:prstGeom>
          <a:solidFill>
            <a:srgbClr val="F8D87C"/>
          </a:solidFill>
          <a:ln>
            <a:solidFill>
              <a:srgbClr val="58098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04800" y="4953000"/>
            <a:ext cx="304800" cy="304800"/>
          </a:xfrm>
          <a:prstGeom prst="ellipse">
            <a:avLst/>
          </a:prstGeom>
          <a:solidFill>
            <a:srgbClr val="F8D87C"/>
          </a:solidFill>
          <a:ln>
            <a:solidFill>
              <a:srgbClr val="580989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00400" y="3429000"/>
            <a:ext cx="5791200" cy="1295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000" b="0" dirty="0" smtClean="0">
                <a:cs typeface="Consolas" pitchFamily="49" charset="0"/>
              </a:rPr>
              <a:t>How does the </a:t>
            </a:r>
            <a:r>
              <a:rPr lang="en-US" sz="2000" b="0" dirty="0" smtClean="0">
                <a:cs typeface="Consolas" pitchFamily="49" charset="0"/>
              </a:rPr>
              <a:t>partnership contribute </a:t>
            </a:r>
            <a:r>
              <a:rPr lang="en-US" sz="2000" b="0" dirty="0" smtClean="0">
                <a:cs typeface="Consolas" pitchFamily="49" charset="0"/>
              </a:rPr>
              <a:t>to program outcomes </a:t>
            </a:r>
            <a:r>
              <a:rPr lang="en-US" sz="2000" b="0" dirty="0" smtClean="0">
                <a:cs typeface="Consolas" pitchFamily="49" charset="0"/>
              </a:rPr>
              <a:t>compared </a:t>
            </a:r>
            <a:r>
              <a:rPr lang="en-US" sz="2000" b="0" dirty="0" smtClean="0">
                <a:cs typeface="Consolas" pitchFamily="49" charset="0"/>
              </a:rPr>
              <a:t>to the time and energy needed to build and manage the partnership?</a:t>
            </a:r>
            <a:endParaRPr lang="en-US" sz="2000" b="0" dirty="0">
              <a:cs typeface="Consolas" pitchFamily="49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048000" y="5105400"/>
            <a:ext cx="5943600" cy="990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5425" indent="-225425">
              <a:buFont typeface="Arial" pitchFamily="34" charset="0"/>
              <a:buChar char="•"/>
              <a:defRPr/>
            </a:pPr>
            <a:r>
              <a:rPr lang="en-US" sz="2000" b="0" dirty="0" smtClean="0">
                <a:cs typeface="Consolas" pitchFamily="49" charset="0"/>
              </a:rPr>
              <a:t>In what situations and/or for what outcomes does it make most sense to use partnerships?</a:t>
            </a:r>
            <a:endParaRPr lang="en-US" sz="2000" b="0" dirty="0"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Up Arrow 23"/>
          <p:cNvSpPr/>
          <p:nvPr/>
        </p:nvSpPr>
        <p:spPr bwMode="auto">
          <a:xfrm rot="5400000">
            <a:off x="3657599" y="3733799"/>
            <a:ext cx="4495800" cy="533402"/>
          </a:xfrm>
          <a:prstGeom prst="upArrow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TextBox 28"/>
          <p:cNvSpPr txBox="1">
            <a:spLocks noChangeArrowheads="1"/>
          </p:cNvSpPr>
          <p:nvPr/>
        </p:nvSpPr>
        <p:spPr bwMode="auto">
          <a:xfrm>
            <a:off x="3276600" y="1676400"/>
            <a:ext cx="2590800" cy="5029200"/>
          </a:xfrm>
          <a:prstGeom prst="rect">
            <a:avLst/>
          </a:prstGeom>
          <a:solidFill>
            <a:schemeClr val="bg2"/>
          </a:solidFill>
          <a:ln w="28575"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pPr algn="ctr"/>
            <a:endParaRPr lang="en-US" sz="1800" b="0" i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3" name="Up Arrow 22"/>
          <p:cNvSpPr/>
          <p:nvPr/>
        </p:nvSpPr>
        <p:spPr bwMode="auto">
          <a:xfrm rot="5400000">
            <a:off x="761998" y="3733798"/>
            <a:ext cx="4495800" cy="533403"/>
          </a:xfrm>
          <a:prstGeom prst="upArrow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8"/>
          <p:cNvSpPr txBox="1">
            <a:spLocks noChangeArrowheads="1"/>
          </p:cNvSpPr>
          <p:nvPr/>
        </p:nvSpPr>
        <p:spPr bwMode="auto">
          <a:xfrm>
            <a:off x="6248400" y="1828798"/>
            <a:ext cx="2743200" cy="4800602"/>
          </a:xfrm>
          <a:prstGeom prst="rect">
            <a:avLst/>
          </a:prstGeom>
          <a:solidFill>
            <a:schemeClr val="bg2"/>
          </a:solidFill>
          <a:ln w="57150"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pPr algn="ctr"/>
            <a:endParaRPr lang="en-US" sz="1800" b="0" i="1" dirty="0">
              <a:solidFill>
                <a:schemeClr val="tx1"/>
              </a:solidFill>
            </a:endParaRPr>
          </a:p>
        </p:txBody>
      </p:sp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Measuring Partnership Value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76600" y="2133600"/>
            <a:ext cx="2514600" cy="609600"/>
          </a:xfrm>
          <a:prstGeom prst="rect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ea typeface="+mn-ea"/>
              </a:rPr>
              <a:t>Scale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52800" y="3352800"/>
            <a:ext cx="2438400" cy="609600"/>
          </a:xfrm>
          <a:prstGeom prst="rect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ea typeface="+mn-ea"/>
              </a:rPr>
              <a:t>Effectiveness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352800" y="4038600"/>
            <a:ext cx="2438400" cy="609600"/>
          </a:xfrm>
          <a:prstGeom prst="rect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ea typeface="+mn-ea"/>
              </a:rPr>
              <a:t>Efficiency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352800" y="4953000"/>
            <a:ext cx="2438400" cy="1676400"/>
          </a:xfrm>
          <a:prstGeom prst="rect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400" b="1" dirty="0" smtClean="0">
                <a:ea typeface="+mn-ea"/>
              </a:rPr>
              <a:t>Sustainability:  Systemic Change; Market Growth</a:t>
            </a:r>
            <a:endParaRPr lang="en-US" sz="2400" b="1" dirty="0">
              <a:ea typeface="+mn-ea"/>
            </a:endParaRPr>
          </a:p>
        </p:txBody>
      </p:sp>
      <p:sp>
        <p:nvSpPr>
          <p:cNvPr id="39946" name="TextBox 17"/>
          <p:cNvSpPr txBox="1">
            <a:spLocks noChangeArrowheads="1"/>
          </p:cNvSpPr>
          <p:nvPr/>
        </p:nvSpPr>
        <p:spPr bwMode="auto">
          <a:xfrm>
            <a:off x="6248400" y="1981200"/>
            <a:ext cx="2667000" cy="4648200"/>
          </a:xfrm>
          <a:prstGeom prst="rect">
            <a:avLst/>
          </a:prstGeom>
          <a:solidFill>
            <a:srgbClr val="F8D87C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166688"/>
            <a:r>
              <a:rPr lang="en-US" sz="1800" b="0" dirty="0" smtClean="0">
                <a:cs typeface="Consolas" pitchFamily="49" charset="0"/>
              </a:rPr>
              <a:t>Increase </a:t>
            </a:r>
            <a:r>
              <a:rPr lang="en-US" sz="1800" b="0" dirty="0">
                <a:cs typeface="Consolas" pitchFamily="49" charset="0"/>
              </a:rPr>
              <a:t>program reach</a:t>
            </a:r>
            <a:endParaRPr lang="en-US" sz="1800" b="0" dirty="0">
              <a:solidFill>
                <a:schemeClr val="bg1"/>
              </a:solidFill>
              <a:cs typeface="Consolas" pitchFamily="49" charset="0"/>
            </a:endParaRPr>
          </a:p>
          <a:p>
            <a:pPr marL="166688"/>
            <a:endParaRPr lang="en-US" sz="1800" b="0" dirty="0">
              <a:cs typeface="Consolas" pitchFamily="49" charset="0"/>
            </a:endParaRPr>
          </a:p>
          <a:p>
            <a:pPr marL="166688"/>
            <a:endParaRPr lang="en-US" sz="1800" b="0" dirty="0" smtClean="0">
              <a:cs typeface="Consolas" pitchFamily="49" charset="0"/>
            </a:endParaRPr>
          </a:p>
          <a:p>
            <a:pPr marL="166688"/>
            <a:endParaRPr lang="en-US" sz="1800" b="0" dirty="0" smtClean="0">
              <a:cs typeface="Consolas" pitchFamily="49" charset="0"/>
            </a:endParaRPr>
          </a:p>
          <a:p>
            <a:pPr marL="166688"/>
            <a:r>
              <a:rPr lang="en-US" sz="1800" b="0" dirty="0" smtClean="0">
                <a:cs typeface="Consolas" pitchFamily="49" charset="0"/>
              </a:rPr>
              <a:t>Improve </a:t>
            </a:r>
            <a:r>
              <a:rPr lang="en-US" sz="1800" b="0" dirty="0">
                <a:cs typeface="Consolas" pitchFamily="49" charset="0"/>
              </a:rPr>
              <a:t>program </a:t>
            </a:r>
            <a:r>
              <a:rPr lang="en-US" sz="1800" b="0" dirty="0" smtClean="0">
                <a:cs typeface="Consolas" pitchFamily="49" charset="0"/>
              </a:rPr>
              <a:t>capability or competency (i.e. timing)</a:t>
            </a:r>
            <a:endParaRPr lang="en-US" sz="1800" b="0" dirty="0">
              <a:solidFill>
                <a:schemeClr val="bg1"/>
              </a:solidFill>
              <a:cs typeface="Consolas" pitchFamily="49" charset="0"/>
            </a:endParaRPr>
          </a:p>
          <a:p>
            <a:pPr marL="166688"/>
            <a:endParaRPr lang="en-US" sz="1800" b="0" dirty="0">
              <a:cs typeface="Consolas" pitchFamily="49" charset="0"/>
            </a:endParaRPr>
          </a:p>
          <a:p>
            <a:pPr marL="166688"/>
            <a:endParaRPr lang="en-US" sz="1800" b="0" dirty="0" smtClean="0">
              <a:cs typeface="Consolas" pitchFamily="49" charset="0"/>
            </a:endParaRPr>
          </a:p>
          <a:p>
            <a:pPr marL="166688"/>
            <a:endParaRPr lang="en-US" sz="1800" b="0" dirty="0" smtClean="0">
              <a:cs typeface="Consolas" pitchFamily="49" charset="0"/>
            </a:endParaRPr>
          </a:p>
          <a:p>
            <a:pPr marL="166688"/>
            <a:r>
              <a:rPr lang="en-US" sz="1800" b="0" dirty="0" smtClean="0">
                <a:cs typeface="Consolas" pitchFamily="49" charset="0"/>
              </a:rPr>
              <a:t>Foster economic development; behavior </a:t>
            </a:r>
            <a:r>
              <a:rPr lang="en-US" sz="1800" b="0" dirty="0" smtClean="0">
                <a:cs typeface="Consolas" pitchFamily="49" charset="0"/>
              </a:rPr>
              <a:t>change</a:t>
            </a:r>
            <a:endParaRPr lang="en-US" sz="1800" b="0" dirty="0" smtClean="0">
              <a:cs typeface="Consolas" pitchFamily="49" charset="0"/>
            </a:endParaRPr>
          </a:p>
          <a:p>
            <a:pPr marL="166688"/>
            <a:endParaRPr lang="en-US" sz="1800" b="0" dirty="0">
              <a:solidFill>
                <a:schemeClr val="bg1"/>
              </a:solidFill>
              <a:cs typeface="Consolas" pitchFamily="49" charset="0"/>
            </a:endParaRPr>
          </a:p>
        </p:txBody>
      </p:sp>
      <p:sp>
        <p:nvSpPr>
          <p:cNvPr id="39947" name="TextBox 23"/>
          <p:cNvSpPr txBox="1">
            <a:spLocks noChangeArrowheads="1"/>
          </p:cNvSpPr>
          <p:nvPr/>
        </p:nvSpPr>
        <p:spPr bwMode="auto">
          <a:xfrm>
            <a:off x="228600" y="1981200"/>
            <a:ext cx="2743200" cy="4648200"/>
          </a:xfrm>
          <a:prstGeom prst="rect">
            <a:avLst/>
          </a:prstGeom>
          <a:solidFill>
            <a:srgbClr val="F8D87C"/>
          </a:solidFill>
          <a:ln w="5715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1800" b="0" dirty="0" smtClean="0">
                <a:cs typeface="Consolas" pitchFamily="49" charset="0"/>
              </a:rPr>
              <a:t>Leverage (Cash or In-Kind Donations)</a:t>
            </a:r>
            <a:endParaRPr lang="en-US" sz="1800" b="0" dirty="0">
              <a:cs typeface="Consolas" pitchFamily="49" charset="0"/>
            </a:endParaRPr>
          </a:p>
          <a:p>
            <a:pPr algn="ctr"/>
            <a:endParaRPr lang="en-US" sz="1800" b="0" dirty="0">
              <a:cs typeface="Consolas" pitchFamily="49" charset="0"/>
            </a:endParaRPr>
          </a:p>
          <a:p>
            <a:pPr algn="ctr"/>
            <a:r>
              <a:rPr lang="en-US" sz="1800" b="0" dirty="0">
                <a:cs typeface="Consolas" pitchFamily="49" charset="0"/>
              </a:rPr>
              <a:t>Human Capital</a:t>
            </a:r>
          </a:p>
          <a:p>
            <a:pPr algn="ctr"/>
            <a:endParaRPr lang="en-US" sz="1800" b="0" dirty="0">
              <a:cs typeface="Consolas" pitchFamily="49" charset="0"/>
            </a:endParaRPr>
          </a:p>
          <a:p>
            <a:pPr algn="ctr"/>
            <a:r>
              <a:rPr lang="en-US" sz="1800" b="0" dirty="0" smtClean="0">
                <a:cs typeface="Consolas" pitchFamily="49" charset="0"/>
              </a:rPr>
              <a:t>Expertise</a:t>
            </a:r>
            <a:endParaRPr lang="en-US" sz="1800" b="0" dirty="0">
              <a:cs typeface="Consolas" pitchFamily="49" charset="0"/>
            </a:endParaRPr>
          </a:p>
          <a:p>
            <a:pPr algn="ctr"/>
            <a:endParaRPr lang="en-US" sz="1800" b="0" dirty="0">
              <a:cs typeface="Consolas" pitchFamily="49" charset="0"/>
            </a:endParaRPr>
          </a:p>
          <a:p>
            <a:pPr algn="ctr"/>
            <a:r>
              <a:rPr lang="en-US" sz="1800" b="0" dirty="0">
                <a:cs typeface="Consolas" pitchFamily="49" charset="0"/>
              </a:rPr>
              <a:t>Technology</a:t>
            </a:r>
          </a:p>
          <a:p>
            <a:pPr algn="ctr"/>
            <a:endParaRPr lang="en-US" sz="1800" b="0" dirty="0">
              <a:cs typeface="Consolas" pitchFamily="49" charset="0"/>
            </a:endParaRPr>
          </a:p>
          <a:p>
            <a:pPr algn="ctr"/>
            <a:r>
              <a:rPr lang="en-US" sz="1800" b="0" dirty="0">
                <a:cs typeface="Consolas" pitchFamily="49" charset="0"/>
              </a:rPr>
              <a:t>Jobs</a:t>
            </a:r>
          </a:p>
          <a:p>
            <a:pPr algn="ctr"/>
            <a:endParaRPr lang="en-US" sz="1800" b="0" dirty="0">
              <a:cs typeface="Consolas" pitchFamily="49" charset="0"/>
            </a:endParaRPr>
          </a:p>
          <a:p>
            <a:pPr algn="ctr"/>
            <a:r>
              <a:rPr lang="en-US" sz="1800" b="0" dirty="0">
                <a:cs typeface="Consolas" pitchFamily="49" charset="0"/>
              </a:rPr>
              <a:t>Direct Investment</a:t>
            </a:r>
          </a:p>
          <a:p>
            <a:pPr algn="ctr"/>
            <a:endParaRPr lang="en-US" sz="1800" b="0" dirty="0">
              <a:cs typeface="Consolas" pitchFamily="49" charset="0"/>
            </a:endParaRPr>
          </a:p>
          <a:p>
            <a:pPr algn="ctr"/>
            <a:r>
              <a:rPr lang="en-US" sz="1800" b="0" dirty="0">
                <a:cs typeface="Consolas" pitchFamily="49" charset="0"/>
              </a:rPr>
              <a:t>Products </a:t>
            </a:r>
            <a:r>
              <a:rPr lang="en-US" sz="1800" b="0" dirty="0" smtClean="0">
                <a:cs typeface="Consolas" pitchFamily="49" charset="0"/>
              </a:rPr>
              <a:t>/ </a:t>
            </a:r>
            <a:r>
              <a:rPr lang="en-US" sz="1800" b="0" dirty="0">
                <a:cs typeface="Consolas" pitchFamily="49" charset="0"/>
              </a:rPr>
              <a:t>Services</a:t>
            </a:r>
          </a:p>
          <a:p>
            <a:pPr algn="ctr"/>
            <a:endParaRPr lang="en-US" sz="1800" b="0" dirty="0">
              <a:cs typeface="Consolas" pitchFamily="49" charset="0"/>
            </a:endParaRPr>
          </a:p>
          <a:p>
            <a:pPr algn="ctr"/>
            <a:r>
              <a:rPr lang="en-US" sz="1800" b="0" dirty="0">
                <a:cs typeface="Consolas" pitchFamily="49" charset="0"/>
              </a:rPr>
              <a:t>Buying </a:t>
            </a:r>
            <a:r>
              <a:rPr lang="en-US" sz="1800" b="0" dirty="0" smtClean="0">
                <a:cs typeface="Consolas" pitchFamily="49" charset="0"/>
              </a:rPr>
              <a:t>Power</a:t>
            </a:r>
            <a:endParaRPr lang="en-US" sz="1800" b="0" dirty="0"/>
          </a:p>
        </p:txBody>
      </p:sp>
      <p:sp>
        <p:nvSpPr>
          <p:cNvPr id="39948" name="TextBox 28"/>
          <p:cNvSpPr txBox="1">
            <a:spLocks noChangeArrowheads="1"/>
          </p:cNvSpPr>
          <p:nvPr/>
        </p:nvSpPr>
        <p:spPr bwMode="auto">
          <a:xfrm>
            <a:off x="228600" y="1143000"/>
            <a:ext cx="2743200" cy="830997"/>
          </a:xfrm>
          <a:prstGeom prst="rect">
            <a:avLst/>
          </a:prstGeom>
          <a:solidFill>
            <a:srgbClr val="F8D87C"/>
          </a:solidFill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Inputs</a:t>
            </a: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39950" name="TextBox 32"/>
          <p:cNvSpPr txBox="1">
            <a:spLocks noChangeArrowheads="1"/>
          </p:cNvSpPr>
          <p:nvPr/>
        </p:nvSpPr>
        <p:spPr bwMode="auto">
          <a:xfrm>
            <a:off x="3200400" y="1143000"/>
            <a:ext cx="2667000" cy="830997"/>
          </a:xfrm>
          <a:prstGeom prst="rect">
            <a:avLst/>
          </a:prstGeom>
          <a:solidFill>
            <a:srgbClr val="79B598"/>
          </a:solidFill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Value</a:t>
            </a:r>
          </a:p>
          <a:p>
            <a:pPr algn="ctr"/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39949" name="TextBox 29"/>
          <p:cNvSpPr txBox="1">
            <a:spLocks noChangeArrowheads="1"/>
          </p:cNvSpPr>
          <p:nvPr/>
        </p:nvSpPr>
        <p:spPr bwMode="auto">
          <a:xfrm>
            <a:off x="6248400" y="1143001"/>
            <a:ext cx="2667000" cy="830997"/>
          </a:xfrm>
          <a:prstGeom prst="rect">
            <a:avLst/>
          </a:prstGeom>
          <a:solidFill>
            <a:srgbClr val="F8D87C"/>
          </a:solidFill>
          <a:ln>
            <a:noFill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</a:rPr>
              <a:t>Program Outcomes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858000" y="2971800"/>
            <a:ext cx="1295400" cy="0"/>
          </a:xfrm>
          <a:prstGeom prst="line">
            <a:avLst/>
          </a:prstGeom>
          <a:ln>
            <a:solidFill>
              <a:srgbClr val="7326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58000" y="4876800"/>
            <a:ext cx="1295400" cy="0"/>
          </a:xfrm>
          <a:prstGeom prst="line">
            <a:avLst/>
          </a:prstGeom>
          <a:ln>
            <a:solidFill>
              <a:srgbClr val="7326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1143000"/>
          </a:xfrm>
          <a:ln>
            <a:solidFill>
              <a:schemeClr val="bg2"/>
            </a:solidFill>
          </a:ln>
        </p:spPr>
        <p:txBody>
          <a:bodyPr/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Partnership Value Indicators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38400" y="1295400"/>
          <a:ext cx="6553200" cy="929654"/>
        </p:xfrm>
        <a:graphic>
          <a:graphicData uri="http://schemas.openxmlformats.org/drawingml/2006/table">
            <a:tbl>
              <a:tblPr/>
              <a:tblGrid>
                <a:gridCol w="1850315"/>
                <a:gridCol w="4702885"/>
              </a:tblGrid>
              <a:tr h="929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% change in program reach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Percent change in number of beneficiaries reached as a result of using a partnership approach.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0" y="1295400"/>
            <a:ext cx="2362200" cy="914400"/>
          </a:xfrm>
          <a:prstGeom prst="rect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ea typeface="+mn-ea"/>
              </a:rPr>
              <a:t>Scale</a:t>
            </a:r>
          </a:p>
          <a:p>
            <a:pPr algn="ctr">
              <a:defRPr/>
            </a:pPr>
            <a:r>
              <a:rPr lang="en-US" sz="1800" b="0" i="1" dirty="0" smtClean="0">
                <a:ea typeface="+mn-ea"/>
              </a:rPr>
              <a:t>Increase in Reach</a:t>
            </a:r>
            <a:endParaRPr lang="en-US" sz="1800" b="0" i="1" dirty="0">
              <a:ea typeface="+mn-e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2286000"/>
            <a:ext cx="2362200" cy="914400"/>
          </a:xfrm>
          <a:prstGeom prst="rect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ea typeface="+mn-ea"/>
              </a:rPr>
              <a:t>Effectiveness:</a:t>
            </a:r>
          </a:p>
          <a:p>
            <a:pPr algn="ctr">
              <a:defRPr/>
            </a:pPr>
            <a:r>
              <a:rPr lang="en-US" sz="1800" b="0" i="1" dirty="0" smtClean="0">
                <a:ea typeface="+mn-ea"/>
              </a:rPr>
              <a:t>Increase </a:t>
            </a:r>
          </a:p>
          <a:p>
            <a:pPr algn="ctr">
              <a:defRPr/>
            </a:pPr>
            <a:r>
              <a:rPr lang="en-US" sz="1800" b="0" i="1" dirty="0" smtClean="0">
                <a:ea typeface="+mn-ea"/>
              </a:rPr>
              <a:t>in Capability</a:t>
            </a:r>
            <a:endParaRPr lang="en-US" sz="1800" b="0" i="1" dirty="0">
              <a:ea typeface="+mn-e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3276600"/>
            <a:ext cx="2362200" cy="990600"/>
          </a:xfrm>
          <a:prstGeom prst="rect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1800" b="1" dirty="0" smtClean="0">
                <a:ea typeface="+mn-ea"/>
              </a:rPr>
              <a:t>Efficiency:</a:t>
            </a:r>
          </a:p>
          <a:p>
            <a:pPr algn="ctr">
              <a:defRPr/>
            </a:pPr>
            <a:r>
              <a:rPr lang="en-US" sz="1800" b="0" i="1" dirty="0" smtClean="0">
                <a:ea typeface="+mn-ea"/>
              </a:rPr>
              <a:t>Increase in Competence</a:t>
            </a:r>
            <a:endParaRPr lang="en-US" sz="1800" b="0" i="1" dirty="0">
              <a:ea typeface="+mn-e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0" y="4343400"/>
            <a:ext cx="2362200" cy="2514600"/>
          </a:xfrm>
          <a:prstGeom prst="rect">
            <a:avLst/>
          </a:prstGeom>
          <a:solidFill>
            <a:srgbClr val="79B59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endParaRPr lang="en-US" sz="1800" dirty="0" smtClean="0">
              <a:solidFill>
                <a:schemeClr val="bg1"/>
              </a:solidFill>
              <a:ea typeface="+mn-ea"/>
            </a:endParaRPr>
          </a:p>
          <a:p>
            <a:pPr algn="ctr">
              <a:defRPr/>
            </a:pPr>
            <a:r>
              <a:rPr lang="en-US" sz="1800" b="1" dirty="0" smtClean="0">
                <a:ea typeface="+mn-ea"/>
              </a:rPr>
              <a:t>Sustainability</a:t>
            </a:r>
          </a:p>
          <a:p>
            <a:pPr algn="ctr">
              <a:defRPr/>
            </a:pPr>
            <a:r>
              <a:rPr lang="en-US" sz="1800" b="0" i="1" dirty="0" smtClean="0">
                <a:ea typeface="+mn-ea"/>
              </a:rPr>
              <a:t>Advance </a:t>
            </a:r>
          </a:p>
          <a:p>
            <a:pPr algn="ctr">
              <a:defRPr/>
            </a:pPr>
            <a:r>
              <a:rPr lang="en-US" sz="1800" b="0" i="1" dirty="0" smtClean="0">
                <a:ea typeface="+mn-ea"/>
              </a:rPr>
              <a:t>Long-Term Development</a:t>
            </a:r>
          </a:p>
          <a:p>
            <a:pPr algn="ctr">
              <a:defRPr/>
            </a:pPr>
            <a:endParaRPr lang="en-US" i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438400" y="2209800"/>
          <a:ext cx="6553200" cy="2125994"/>
        </p:xfrm>
        <a:graphic>
          <a:graphicData uri="http://schemas.openxmlformats.org/drawingml/2006/table">
            <a:tbl>
              <a:tblPr/>
              <a:tblGrid>
                <a:gridCol w="1850315"/>
                <a:gridCol w="4702885"/>
              </a:tblGrid>
              <a:tr h="943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% change in program effectiveness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Percent change in number of beneficiaries achieving desired outcome as a result of using the partnership approach.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</a:tr>
              <a:tr h="1182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% change in  program efficiency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Percent change in total program cost per beneficiary or time saved as a result of using the partnership approach.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38400" y="4343399"/>
          <a:ext cx="6553200" cy="2424263"/>
        </p:xfrm>
        <a:graphic>
          <a:graphicData uri="http://schemas.openxmlformats.org/drawingml/2006/table">
            <a:tbl>
              <a:tblPr/>
              <a:tblGrid>
                <a:gridCol w="1850315"/>
                <a:gridCol w="4702885"/>
              </a:tblGrid>
              <a:tr h="901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% change in beneficiary income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Percent change in beneficiaries income of as a result of partner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contributions (i.e. jobs, education)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</a:tr>
              <a:tr h="888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% change in people with access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Percent change in the number of people with access to life-improving products and services as a result of partner contributions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</a:tr>
              <a:tr h="6346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$ value of private sector investment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Total dollar value of sustaining investment catalyzed through the partnership</a:t>
                      </a:r>
                    </a:p>
                  </a:txBody>
                  <a:tcPr marL="68580" marR="68580" marT="60967" marB="609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D87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ea typeface="ＭＳ Ｐゴシック" pitchFamily="34" charset="-128"/>
              </a:rPr>
              <a:t>Outcomes vs. Outputs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457200" y="1295400"/>
            <a:ext cx="3505200" cy="1066800"/>
          </a:xfrm>
          <a:prstGeom prst="roundRect">
            <a:avLst>
              <a:gd name="adj" fmla="val 16667"/>
            </a:avLst>
          </a:prstGeom>
          <a:solidFill>
            <a:srgbClr val="79B598"/>
          </a:solidFill>
          <a:ln w="38100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latin typeface="+mn-lt"/>
                <a:ea typeface="+mn-ea"/>
              </a:rPr>
              <a:t>Activities / Outputs</a:t>
            </a:r>
            <a:endParaRPr lang="en-US" sz="2000" b="1" dirty="0">
              <a:latin typeface="+mn-lt"/>
              <a:ea typeface="+mn-ea"/>
            </a:endParaRPr>
          </a:p>
          <a:p>
            <a:pPr algn="ctr">
              <a:defRPr/>
            </a:pPr>
            <a:r>
              <a:rPr lang="en-US" sz="1600" b="1" i="1" dirty="0">
                <a:latin typeface="+mn-lt"/>
                <a:ea typeface="+mn-ea"/>
              </a:rPr>
              <a:t>Things we </a:t>
            </a:r>
            <a:r>
              <a:rPr lang="en-US" sz="1600" b="1" i="1" dirty="0" smtClean="0">
                <a:latin typeface="+mn-lt"/>
                <a:ea typeface="+mn-ea"/>
              </a:rPr>
              <a:t>do</a:t>
            </a:r>
            <a:endParaRPr lang="en-US" sz="1600" b="1" i="1" dirty="0">
              <a:latin typeface="+mn-lt"/>
              <a:ea typeface="+mn-ea"/>
            </a:endParaRP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334000" y="1295400"/>
            <a:ext cx="3352800" cy="1066800"/>
          </a:xfrm>
          <a:prstGeom prst="roundRect">
            <a:avLst>
              <a:gd name="adj" fmla="val 16667"/>
            </a:avLst>
          </a:prstGeom>
          <a:solidFill>
            <a:srgbClr val="79B598"/>
          </a:solidFill>
          <a:ln w="38100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  <a:ea typeface="+mn-ea"/>
              </a:rPr>
              <a:t>Outcomes</a:t>
            </a:r>
          </a:p>
          <a:p>
            <a:pPr algn="ctr">
              <a:defRPr/>
            </a:pPr>
            <a:r>
              <a:rPr lang="en-US" sz="1600" b="1" i="1" dirty="0">
                <a:latin typeface="+mn-lt"/>
                <a:ea typeface="+mn-ea"/>
              </a:rPr>
              <a:t>Results or changes we produce</a:t>
            </a: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914400" y="24384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Conduct training</a:t>
            </a:r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914400" y="32004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Deliver medication</a:t>
            </a:r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914400" y="41148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Provide information</a:t>
            </a:r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5410200" y="24384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 dirty="0"/>
              <a:t>Increase skill</a:t>
            </a:r>
          </a:p>
        </p:txBody>
      </p:sp>
      <p:sp>
        <p:nvSpPr>
          <p:cNvPr id="17418" name="TextBox 11"/>
          <p:cNvSpPr txBox="1">
            <a:spLocks noChangeArrowheads="1"/>
          </p:cNvSpPr>
          <p:nvPr/>
        </p:nvSpPr>
        <p:spPr bwMode="auto">
          <a:xfrm>
            <a:off x="5410200" y="32004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Reduce disease</a:t>
            </a:r>
          </a:p>
        </p:txBody>
      </p:sp>
      <p:sp>
        <p:nvSpPr>
          <p:cNvPr id="17419" name="TextBox 12"/>
          <p:cNvSpPr txBox="1">
            <a:spLocks noChangeArrowheads="1"/>
          </p:cNvSpPr>
          <p:nvPr/>
        </p:nvSpPr>
        <p:spPr bwMode="auto">
          <a:xfrm>
            <a:off x="5410200" y="41148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Change behavior</a:t>
            </a:r>
          </a:p>
        </p:txBody>
      </p:sp>
      <p:sp>
        <p:nvSpPr>
          <p:cNvPr id="17420" name="TextBox 13"/>
          <p:cNvSpPr txBox="1">
            <a:spLocks noChangeArrowheads="1"/>
          </p:cNvSpPr>
          <p:nvPr/>
        </p:nvSpPr>
        <p:spPr bwMode="auto">
          <a:xfrm>
            <a:off x="914400" y="49530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Build a facility</a:t>
            </a:r>
          </a:p>
        </p:txBody>
      </p:sp>
      <p:sp>
        <p:nvSpPr>
          <p:cNvPr id="17421" name="TextBox 14"/>
          <p:cNvSpPr txBox="1">
            <a:spLocks noChangeArrowheads="1"/>
          </p:cNvSpPr>
          <p:nvPr/>
        </p:nvSpPr>
        <p:spPr bwMode="auto">
          <a:xfrm>
            <a:off x="5410200" y="4953000"/>
            <a:ext cx="297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0"/>
              <a:t>Increase access</a:t>
            </a:r>
          </a:p>
        </p:txBody>
      </p:sp>
      <p:sp>
        <p:nvSpPr>
          <p:cNvPr id="17422" name="TextBox 15"/>
          <p:cNvSpPr txBox="1">
            <a:spLocks noChangeArrowheads="1"/>
          </p:cNvSpPr>
          <p:nvPr/>
        </p:nvSpPr>
        <p:spPr bwMode="auto">
          <a:xfrm>
            <a:off x="914400" y="5791200"/>
            <a:ext cx="297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Measuring activities asks, </a:t>
            </a:r>
            <a:r>
              <a:rPr lang="ja-JP" altLang="en-US" sz="2000"/>
              <a:t>“</a:t>
            </a:r>
            <a:r>
              <a:rPr lang="en-US" altLang="ja-JP" sz="2000"/>
              <a:t>how many?</a:t>
            </a:r>
            <a:r>
              <a:rPr lang="ja-JP" altLang="en-US" sz="2000"/>
              <a:t>”</a:t>
            </a:r>
            <a:endParaRPr lang="en-US" sz="2000"/>
          </a:p>
        </p:txBody>
      </p:sp>
      <p:sp>
        <p:nvSpPr>
          <p:cNvPr id="17423" name="TextBox 17"/>
          <p:cNvSpPr txBox="1">
            <a:spLocks noChangeArrowheads="1"/>
          </p:cNvSpPr>
          <p:nvPr/>
        </p:nvSpPr>
        <p:spPr bwMode="auto">
          <a:xfrm>
            <a:off x="5486400" y="5791200"/>
            <a:ext cx="297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Measuring outcomes asks, </a:t>
            </a:r>
            <a:r>
              <a:rPr lang="ja-JP" altLang="en-US" sz="2000"/>
              <a:t>“</a:t>
            </a:r>
            <a:r>
              <a:rPr lang="en-US" altLang="ja-JP" sz="2000"/>
              <a:t>how well?</a:t>
            </a:r>
            <a:r>
              <a:rPr lang="ja-JP" altLang="en-US" sz="2000"/>
              <a:t>”</a:t>
            </a: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729</TotalTime>
  <Words>1337</Words>
  <Application>Microsoft Office PowerPoint</Application>
  <PresentationFormat>On-screen Show (4:3)</PresentationFormat>
  <Paragraphs>356</Paragraphs>
  <Slides>19</Slides>
  <Notes>17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Agenda</vt:lpstr>
      <vt:lpstr> Partnership Framework</vt:lpstr>
      <vt:lpstr>Unique, Measurable Aspects  of Partnerships</vt:lpstr>
      <vt:lpstr>Partnerships Enhance Programs in Different Ways</vt:lpstr>
      <vt:lpstr>Measuring Program and Partnerships</vt:lpstr>
      <vt:lpstr>Measuring Partnership Value</vt:lpstr>
      <vt:lpstr>Partnership Value Indicators</vt:lpstr>
      <vt:lpstr>Outcomes vs. Outputs</vt:lpstr>
      <vt:lpstr>Partnership Value Methods</vt:lpstr>
      <vt:lpstr>What We Measure:  Activities, Outcomes, Impact</vt:lpstr>
      <vt:lpstr>Examples of What Gets Measured</vt:lpstr>
      <vt:lpstr>What We Measure: Examples</vt:lpstr>
      <vt:lpstr>What For-Profit Partners Measure</vt:lpstr>
      <vt:lpstr>In Other Words</vt:lpstr>
      <vt:lpstr>Unique, Measurable Aspects  of Partnerships</vt:lpstr>
      <vt:lpstr>Three Unique Aspects when Measuring Partnerships</vt:lpstr>
      <vt:lpstr>Measuring:  The Partnership Process</vt:lpstr>
      <vt:lpstr>Contact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Vivienne</dc:creator>
  <cp:lastModifiedBy>Vivienne</cp:lastModifiedBy>
  <cp:revision>45</cp:revision>
  <dcterms:created xsi:type="dcterms:W3CDTF">2013-10-01T23:52:05Z</dcterms:created>
  <dcterms:modified xsi:type="dcterms:W3CDTF">2013-10-15T21:31:39Z</dcterms:modified>
</cp:coreProperties>
</file>