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81" r:id="rId4"/>
    <p:sldId id="257" r:id="rId5"/>
    <p:sldId id="282" r:id="rId6"/>
    <p:sldId id="273" r:id="rId7"/>
    <p:sldId id="288" r:id="rId8"/>
    <p:sldId id="289" r:id="rId9"/>
    <p:sldId id="283" r:id="rId10"/>
    <p:sldId id="258" r:id="rId11"/>
    <p:sldId id="259" r:id="rId12"/>
    <p:sldId id="260" r:id="rId13"/>
    <p:sldId id="284" r:id="rId14"/>
    <p:sldId id="261" r:id="rId15"/>
    <p:sldId id="262" r:id="rId16"/>
    <p:sldId id="263" r:id="rId17"/>
    <p:sldId id="285" r:id="rId18"/>
    <p:sldId id="290" r:id="rId19"/>
    <p:sldId id="265" r:id="rId20"/>
    <p:sldId id="291" r:id="rId21"/>
    <p:sldId id="286" r:id="rId22"/>
    <p:sldId id="268" r:id="rId23"/>
    <p:sldId id="287" r:id="rId24"/>
    <p:sldId id="270" r:id="rId25"/>
    <p:sldId id="271" r:id="rId26"/>
    <p:sldId id="272" r:id="rId27"/>
    <p:sldId id="293" r:id="rId28"/>
    <p:sldId id="292" r:id="rId29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Hsu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40" y="-96"/>
      </p:cViewPr>
      <p:guideLst>
        <p:guide orient="horz" pos="1262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295421-09DE-6F4B-9BA8-4F505FC091B8}" type="datetimeFigureOut">
              <a:rPr lang="en-US"/>
              <a:pPr>
                <a:defRPr/>
              </a:pPr>
              <a:t>10/27/12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0E03CA-276C-DA44-A3CF-63F5E492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2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B72002-ED9D-AC4A-BCC1-9F560E06D2C4}" type="datetime1">
              <a:rPr lang="en-US"/>
              <a:pPr>
                <a:defRPr/>
              </a:pPr>
              <a:t>10/27/12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33C8C74-82FE-8A43-8803-47123290A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F97673-FF89-4E42-8BB5-BBA63C705E1E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08881F-2D67-8B4E-8856-10C7C8D3BCE2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Source for NIH MD, MD/PhD stat: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http://nexus.od.nih.gov/all/2011/06/23/who-are-we/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NCI stat calculated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Sources for NIH/NCI NI/ESI stats: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http://nexus.od.nih.gov/all/2012/02/03/our-commitment-to-supporting-the-next-generation/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https://deaissl.nci.nih.gov/roller/ncidea/entry/funding_patterns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C446E2-F6E7-0F4C-BCF0-5B7D7A9A440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896938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9C75CB-53BE-414D-8CC0-3A75F71F908E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896938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5B75D52-9ECC-634B-9156-06EC7070123C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08150" y="838200"/>
            <a:ext cx="7054850" cy="2286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08150" y="3657600"/>
            <a:ext cx="705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08150" y="838200"/>
            <a:ext cx="7054850" cy="2286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08150" y="3657600"/>
            <a:ext cx="705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4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0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chemeClr val="tx1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35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0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25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0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chemeClr val="tx1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0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chemeClr val="tx1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368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315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0" r:id="rId3"/>
    <p:sldLayoutId id="2147483773" r:id="rId4"/>
    <p:sldLayoutId id="2147483774" r:id="rId5"/>
    <p:sldLayoutId id="2147483775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40138"/>
        </a:buClr>
        <a:buChar char="•"/>
        <a:defRPr sz="26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Assessment of Proposed Research:</a:t>
            </a:r>
            <a:br>
              <a:rPr lang="en-US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National Cancer Institute Provocative Questions Initiative Case Study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7315200" cy="1752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Elizabeth Hsu</a:t>
            </a:r>
          </a:p>
          <a:p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American Evaluation Association 2012 Annual Meeting</a:t>
            </a:r>
          </a:p>
          <a:p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October 27, 2012</a:t>
            </a:r>
          </a:p>
          <a:p>
            <a:endParaRPr lang="en-US" sz="200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 Narrow" charset="0"/>
                <a:ea typeface="ＭＳ Ｐゴシック" charset="0"/>
                <a:cs typeface="ＭＳ Ｐゴシック" charset="0"/>
              </a:rPr>
              <a:t>Co-Authors: Samantha Finstad, Emily Greenspan, Jerry Lee, James Corrigan (NIH)</a:t>
            </a:r>
          </a:p>
          <a:p>
            <a:r>
              <a:rPr lang="en-US" sz="1800">
                <a:latin typeface="Arial Narrow" charset="0"/>
                <a:ea typeface="ＭＳ Ｐゴシック" charset="0"/>
                <a:cs typeface="ＭＳ Ｐゴシック" charset="0"/>
              </a:rPr>
              <a:t>Leo DiJoesph, Duane Williams, Joshua Schnell (Thomson Reuters)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Methodology: Novelty and Relevance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Text similarity algorithm, as previously described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Self novelty</a:t>
            </a:r>
          </a:p>
          <a:p>
            <a:pPr lvl="1"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Compare PQ application to prior applications by same PI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General novelty</a:t>
            </a:r>
          </a:p>
          <a:p>
            <a:pPr lvl="1"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Compare PQ application to sample of NIH applications, excluding PI’s own applications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Relevance</a:t>
            </a:r>
          </a:p>
          <a:p>
            <a:pPr lvl="1"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Compare PQ application to question text (question, background, feasibility, implications of success) as posed in RFA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Scaled from 0 to 1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Thresholds chosen by manual review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Methodology: Measurement Goals</a:t>
            </a:r>
          </a:p>
        </p:txBody>
      </p:sp>
      <p:grpSp>
        <p:nvGrpSpPr>
          <p:cNvPr id="17410" name="Group 38"/>
          <p:cNvGrpSpPr>
            <a:grpSpLocks/>
          </p:cNvGrpSpPr>
          <p:nvPr/>
        </p:nvGrpSpPr>
        <p:grpSpPr bwMode="auto">
          <a:xfrm>
            <a:off x="1981200" y="1752600"/>
            <a:ext cx="6781800" cy="4591050"/>
            <a:chOff x="965796" y="1151864"/>
            <a:chExt cx="7387610" cy="5334000"/>
          </a:xfrm>
        </p:grpSpPr>
        <p:sp>
          <p:nvSpPr>
            <p:cNvPr id="41" name="Oval 40"/>
            <p:cNvSpPr/>
            <p:nvPr/>
          </p:nvSpPr>
          <p:spPr>
            <a:xfrm>
              <a:off x="2565408" y="2455854"/>
              <a:ext cx="2389906" cy="136301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white"/>
                  </a:solidFill>
                  <a:latin typeface="Calibri"/>
                </a:rPr>
                <a:t>754 PQ applications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white"/>
                  </a:solidFill>
                  <a:latin typeface="Calibri"/>
                </a:rPr>
                <a:t>received FY2012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65796" y="4580601"/>
              <a:ext cx="2021563" cy="1410964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Calibri"/>
                </a:rPr>
                <a:t>38,088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Calibri"/>
                </a:rPr>
                <a:t>comparison cohort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Calibri"/>
                </a:rPr>
                <a:t>NIH applications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</a:rPr>
                <a:t>FY1974-2011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76965" y="3103237"/>
              <a:ext cx="1936827" cy="3382627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chemeClr val="tx1">
                      <a:lumMod val="50000"/>
                    </a:schemeClr>
                  </a:solidFill>
                  <a:latin typeface="Calibri"/>
                </a:rPr>
                <a:t>14,008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Calibri"/>
                </a:rPr>
                <a:t>HHS/NIH applications found as similar to the PQ RFA text in the portfolio analysis study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prstClr val="black"/>
                  </a:solidFill>
                  <a:latin typeface="Calibri"/>
                </a:rPr>
                <a:t>FY2007-2011</a:t>
              </a:r>
            </a:p>
          </p:txBody>
        </p:sp>
        <p:cxnSp>
          <p:nvCxnSpPr>
            <p:cNvPr id="17414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2158021" y="3585430"/>
              <a:ext cx="759700" cy="96170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6244931" y="1575398"/>
              <a:ext cx="0" cy="146304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6" name="Straight Arrow Connector 45"/>
            <p:cNvCxnSpPr>
              <a:cxnSpLocks noChangeShapeType="1"/>
            </p:cNvCxnSpPr>
            <p:nvPr/>
          </p:nvCxnSpPr>
          <p:spPr bwMode="auto">
            <a:xfrm>
              <a:off x="3743907" y="1532864"/>
              <a:ext cx="7621" cy="95135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Horizontal Scroll 46"/>
            <p:cNvSpPr/>
            <p:nvPr/>
          </p:nvSpPr>
          <p:spPr>
            <a:xfrm>
              <a:off x="2108870" y="1151864"/>
              <a:ext cx="5051312" cy="451878"/>
            </a:xfrm>
            <a:prstGeom prst="horizontalScroll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prstClr val="white"/>
                  </a:solidFill>
                  <a:latin typeface="Calibri"/>
                </a:rPr>
                <a:t>24 Provocative Question (PQ) RFAs  FY 2012</a:t>
              </a:r>
            </a:p>
          </p:txBody>
        </p:sp>
        <p:sp>
          <p:nvSpPr>
            <p:cNvPr id="17418" name="TextBox 22"/>
            <p:cNvSpPr txBox="1">
              <a:spLocks noChangeArrowheads="1"/>
            </p:cNvSpPr>
            <p:nvPr/>
          </p:nvSpPr>
          <p:spPr bwMode="auto">
            <a:xfrm>
              <a:off x="6397331" y="1594520"/>
              <a:ext cx="1956075" cy="139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Pre-RFA Portfolio Analysis</a:t>
              </a:r>
            </a:p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“Coincidental” Relevance</a:t>
              </a:r>
            </a:p>
          </p:txBody>
        </p:sp>
        <p:sp>
          <p:nvSpPr>
            <p:cNvPr id="17419" name="TextBox 23"/>
            <p:cNvSpPr txBox="1">
              <a:spLocks noChangeArrowheads="1"/>
            </p:cNvSpPr>
            <p:nvPr/>
          </p:nvSpPr>
          <p:spPr bwMode="auto">
            <a:xfrm>
              <a:off x="1575396" y="1837664"/>
              <a:ext cx="1134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Relevance</a:t>
              </a:r>
            </a:p>
          </p:txBody>
        </p:sp>
        <p:sp>
          <p:nvSpPr>
            <p:cNvPr id="17420" name="TextBox 24"/>
            <p:cNvSpPr txBox="1">
              <a:spLocks noChangeArrowheads="1"/>
            </p:cNvSpPr>
            <p:nvPr/>
          </p:nvSpPr>
          <p:spPr bwMode="auto">
            <a:xfrm>
              <a:off x="1400269" y="3754332"/>
              <a:ext cx="14705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Novelty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4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Methodology: Plotting Text Similarity Scores</a:t>
            </a:r>
          </a:p>
        </p:txBody>
      </p:sp>
      <p:grpSp>
        <p:nvGrpSpPr>
          <p:cNvPr id="19458" name="Group 41"/>
          <p:cNvGrpSpPr>
            <a:grpSpLocks/>
          </p:cNvGrpSpPr>
          <p:nvPr/>
        </p:nvGrpSpPr>
        <p:grpSpPr bwMode="auto">
          <a:xfrm>
            <a:off x="1600200" y="1752600"/>
            <a:ext cx="7434263" cy="3798888"/>
            <a:chOff x="1060571" y="1868269"/>
            <a:chExt cx="7434764" cy="3798332"/>
          </a:xfrm>
        </p:grpSpPr>
        <p:grpSp>
          <p:nvGrpSpPr>
            <p:cNvPr id="19459" name="Group 42"/>
            <p:cNvGrpSpPr>
              <a:grpSpLocks/>
            </p:cNvGrpSpPr>
            <p:nvPr/>
          </p:nvGrpSpPr>
          <p:grpSpPr bwMode="auto">
            <a:xfrm>
              <a:off x="1060571" y="1868269"/>
              <a:ext cx="7434764" cy="3798332"/>
              <a:chOff x="1060571" y="1868269"/>
              <a:chExt cx="7434764" cy="3798332"/>
            </a:xfrm>
          </p:grpSpPr>
          <p:grpSp>
            <p:nvGrpSpPr>
              <p:cNvPr id="19461" name="Group 82"/>
              <p:cNvGrpSpPr>
                <a:grpSpLocks/>
              </p:cNvGrpSpPr>
              <p:nvPr/>
            </p:nvGrpSpPr>
            <p:grpSpPr bwMode="auto">
              <a:xfrm>
                <a:off x="2286000" y="1868269"/>
                <a:ext cx="6209335" cy="3798332"/>
                <a:chOff x="2286000" y="1868269"/>
                <a:chExt cx="6209335" cy="3798332"/>
              </a:xfrm>
            </p:grpSpPr>
            <p:cxnSp>
              <p:nvCxnSpPr>
                <p:cNvPr id="19463" name="Straight Connector 84"/>
                <p:cNvCxnSpPr>
                  <a:cxnSpLocks noChangeShapeType="1"/>
                </p:cNvCxnSpPr>
                <p:nvPr/>
              </p:nvCxnSpPr>
              <p:spPr bwMode="auto">
                <a:xfrm>
                  <a:off x="2438400" y="2592169"/>
                  <a:ext cx="0" cy="25146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64" name="Straight Connector 85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2592169"/>
                  <a:ext cx="0" cy="25146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65" name="Straight Connector 8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38400" y="3849469"/>
                  <a:ext cx="4114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66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2286000" y="529726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</a:t>
                  </a:r>
                </a:p>
              </p:txBody>
            </p:sp>
            <p:sp>
              <p:nvSpPr>
                <p:cNvPr id="19467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6477000" y="529726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1</a:t>
                  </a:r>
                </a:p>
              </p:txBody>
            </p:sp>
            <p:grpSp>
              <p:nvGrpSpPr>
                <p:cNvPr id="19468" name="Group 89"/>
                <p:cNvGrpSpPr>
                  <a:grpSpLocks/>
                </p:cNvGrpSpPr>
                <p:nvPr/>
              </p:nvGrpSpPr>
              <p:grpSpPr bwMode="auto">
                <a:xfrm>
                  <a:off x="2743200" y="3697069"/>
                  <a:ext cx="3352800" cy="304800"/>
                  <a:chOff x="2895600" y="3009900"/>
                  <a:chExt cx="3352800" cy="304800"/>
                </a:xfrm>
              </p:grpSpPr>
              <p:cxnSp>
                <p:nvCxnSpPr>
                  <p:cNvPr id="19489" name="Straight Connector 1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956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0" name="Straight Connector 1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338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1" name="Straight Connector 1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9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2" name="Straight Connector 1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720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3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911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4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102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5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293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6" name="Straight Connector 1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484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97" name="Straight Connector 1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14700" y="3009900"/>
                    <a:ext cx="0" cy="304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469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6553200" y="3620869"/>
                  <a:ext cx="194213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b="1">
                      <a:solidFill>
                        <a:srgbClr val="000000"/>
                      </a:solidFill>
                      <a:latin typeface="Calibri" charset="0"/>
                    </a:rPr>
                    <a:t>Text Distance </a:t>
                  </a:r>
                </a:p>
              </p:txBody>
            </p:sp>
            <p:sp>
              <p:nvSpPr>
                <p:cNvPr id="19470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25146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0.1</a:t>
                  </a:r>
                </a:p>
              </p:txBody>
            </p:sp>
            <p:sp>
              <p:nvSpPr>
                <p:cNvPr id="1947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29337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0.2</a:t>
                  </a:r>
                </a:p>
              </p:txBody>
            </p:sp>
            <p:sp>
              <p:nvSpPr>
                <p:cNvPr id="1947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3528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0.3</a:t>
                  </a:r>
                </a:p>
              </p:txBody>
            </p:sp>
            <p:sp>
              <p:nvSpPr>
                <p:cNvPr id="19473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37719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0.4</a:t>
                  </a:r>
                </a:p>
              </p:txBody>
            </p:sp>
            <p:sp>
              <p:nvSpPr>
                <p:cNvPr id="1947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1910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0.5</a:t>
                  </a:r>
                </a:p>
              </p:txBody>
            </p:sp>
            <p:sp>
              <p:nvSpPr>
                <p:cNvPr id="1947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46101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0.6</a:t>
                  </a:r>
                </a:p>
              </p:txBody>
            </p:sp>
            <p:sp>
              <p:nvSpPr>
                <p:cNvPr id="19476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50292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0.7</a:t>
                  </a:r>
                </a:p>
              </p:txBody>
            </p:sp>
            <p:sp>
              <p:nvSpPr>
                <p:cNvPr id="19477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54483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0.8</a:t>
                  </a:r>
                </a:p>
              </p:txBody>
            </p:sp>
            <p:sp>
              <p:nvSpPr>
                <p:cNvPr id="19478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5867400" y="4135219"/>
                  <a:ext cx="4764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  <a:latin typeface="Calibri" charset="0"/>
                    </a:rPr>
                    <a:t>0.9</a:t>
                  </a:r>
                </a:p>
              </p:txBody>
            </p:sp>
            <p:sp>
              <p:nvSpPr>
                <p:cNvPr id="101" name="Right Arrow 100"/>
                <p:cNvSpPr/>
                <p:nvPr/>
              </p:nvSpPr>
              <p:spPr>
                <a:xfrm>
                  <a:off x="2438614" y="4992012"/>
                  <a:ext cx="4115077" cy="304755"/>
                </a:xfrm>
                <a:prstGeom prst="right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480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2965571" y="5297269"/>
                  <a:ext cx="3276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 b="1">
                      <a:solidFill>
                        <a:srgbClr val="000000"/>
                      </a:solidFill>
                      <a:latin typeface="Calibri" charset="0"/>
                    </a:rPr>
                    <a:t>Decreasing Document Similarity</a:t>
                  </a:r>
                </a:p>
              </p:txBody>
            </p:sp>
            <p:sp>
              <p:nvSpPr>
                <p:cNvPr id="103" name="Right Arrow 102"/>
                <p:cNvSpPr/>
                <p:nvPr/>
              </p:nvSpPr>
              <p:spPr>
                <a:xfrm flipH="1">
                  <a:off x="2438614" y="2249213"/>
                  <a:ext cx="4115077" cy="304755"/>
                </a:xfrm>
                <a:prstGeom prst="right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5000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482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2917108" y="1868269"/>
                  <a:ext cx="317266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 b="1">
                      <a:solidFill>
                        <a:srgbClr val="000000"/>
                      </a:solidFill>
                      <a:latin typeface="Calibri" charset="0"/>
                    </a:rPr>
                    <a:t>Increasing Document Similarity</a:t>
                  </a:r>
                </a:p>
              </p:txBody>
            </p:sp>
            <p:cxnSp>
              <p:nvCxnSpPr>
                <p:cNvPr id="19483" name="Straight Connector 104"/>
                <p:cNvCxnSpPr>
                  <a:cxnSpLocks noChangeShapeType="1"/>
                </p:cNvCxnSpPr>
                <p:nvPr/>
              </p:nvCxnSpPr>
              <p:spPr bwMode="auto">
                <a:xfrm>
                  <a:off x="4582038" y="3849469"/>
                  <a:ext cx="0" cy="1143000"/>
                </a:xfrm>
                <a:prstGeom prst="line">
                  <a:avLst/>
                </a:prstGeom>
                <a:noFill/>
                <a:ln w="57150">
                  <a:solidFill>
                    <a:srgbClr val="E4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84" name="Straight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4582038" y="2554069"/>
                  <a:ext cx="0" cy="1143000"/>
                </a:xfrm>
                <a:prstGeom prst="line">
                  <a:avLst/>
                </a:prstGeom>
                <a:noFill/>
                <a:ln w="57150">
                  <a:solidFill>
                    <a:srgbClr val="E46C0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85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4911628" y="2896969"/>
                  <a:ext cx="126355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215968"/>
                      </a:solidFill>
                      <a:latin typeface="Calibri" charset="0"/>
                    </a:rPr>
                    <a:t>Not Relevant</a:t>
                  </a:r>
                </a:p>
              </p:txBody>
            </p:sp>
            <p:sp>
              <p:nvSpPr>
                <p:cNvPr id="19486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03001" y="2896969"/>
                  <a:ext cx="90608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215968"/>
                      </a:solidFill>
                      <a:latin typeface="Calibri" charset="0"/>
                    </a:rPr>
                    <a:t>Relevant</a:t>
                  </a:r>
                </a:p>
              </p:txBody>
            </p:sp>
            <p:sp>
              <p:nvSpPr>
                <p:cNvPr id="19487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3044364" y="4497169"/>
                  <a:ext cx="102335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C00000"/>
                      </a:solidFill>
                      <a:latin typeface="Calibri" charset="0"/>
                    </a:rPr>
                    <a:t>Not Novel</a:t>
                  </a:r>
                </a:p>
              </p:txBody>
            </p:sp>
            <p:sp>
              <p:nvSpPr>
                <p:cNvPr id="19488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5187216" y="4497169"/>
                  <a:ext cx="71237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charset="0"/>
                    </a:rPr>
                    <a:t> </a:t>
                  </a:r>
                  <a:r>
                    <a:rPr lang="en-US" sz="1600">
                      <a:solidFill>
                        <a:srgbClr val="C00000"/>
                      </a:solidFill>
                      <a:latin typeface="Calibri" charset="0"/>
                    </a:rPr>
                    <a:t>Novel</a:t>
                  </a:r>
                </a:p>
              </p:txBody>
            </p:sp>
          </p:grpSp>
          <p:sp>
            <p:nvSpPr>
              <p:cNvPr id="19462" name="TextBox 79"/>
              <p:cNvSpPr txBox="1">
                <a:spLocks noChangeArrowheads="1"/>
              </p:cNvSpPr>
              <p:nvPr/>
            </p:nvSpPr>
            <p:spPr bwMode="auto">
              <a:xfrm>
                <a:off x="1060571" y="2895600"/>
                <a:ext cx="1377829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215968"/>
                    </a:solidFill>
                    <a:latin typeface="Calibri" charset="0"/>
                  </a:rPr>
                  <a:t>Distance</a:t>
                </a:r>
              </a:p>
              <a:p>
                <a:pPr eaLnBrk="1" hangingPunct="1"/>
                <a:r>
                  <a:rPr lang="en-US" sz="1400">
                    <a:solidFill>
                      <a:srgbClr val="215968"/>
                    </a:solidFill>
                    <a:latin typeface="Calibri" charset="0"/>
                  </a:rPr>
                  <a:t>(Comparing RFA text to </a:t>
                </a:r>
              </a:p>
              <a:p>
                <a:pPr eaLnBrk="1" hangingPunct="1"/>
                <a:r>
                  <a:rPr lang="en-US" sz="1400">
                    <a:solidFill>
                      <a:srgbClr val="215968"/>
                    </a:solidFill>
                    <a:latin typeface="Calibri" charset="0"/>
                  </a:rPr>
                  <a:t>PQ Application text</a:t>
                </a:r>
                <a:r>
                  <a:rPr lang="en-US" sz="1400">
                    <a:solidFill>
                      <a:srgbClr val="000000"/>
                    </a:solidFill>
                    <a:latin typeface="Calibri" charset="0"/>
                  </a:rPr>
                  <a:t>)</a:t>
                </a:r>
              </a:p>
            </p:txBody>
          </p:sp>
        </p:grpSp>
        <p:sp>
          <p:nvSpPr>
            <p:cNvPr id="19460" name="TextBox 80"/>
            <p:cNvSpPr txBox="1">
              <a:spLocks noChangeArrowheads="1"/>
            </p:cNvSpPr>
            <p:nvPr/>
          </p:nvSpPr>
          <p:spPr bwMode="auto">
            <a:xfrm>
              <a:off x="6553200" y="4230469"/>
              <a:ext cx="189877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Calibri" charset="0"/>
                </a:rPr>
                <a:t>Distance</a:t>
              </a:r>
            </a:p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Calibri" charset="0"/>
                </a:rPr>
                <a:t>(Comparing PQ Application</a:t>
              </a:r>
            </a:p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Calibri" charset="0"/>
                </a:rPr>
                <a:t> text to Prior Application text)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Analysis </a:t>
            </a: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Did the PQ initiative compel investigators to propose new lines of research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Did the ideas presented in the applications fill gaps in the NCI portfolio, as identified by the PQ RFA</a:t>
            </a: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solidFill>
                <a:srgbClr val="D9D9D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Applicants Change Their Research Direction?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3352800" cy="4943475"/>
          </a:xfrm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In general, applicants stayed close to their prior lines of research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Median novelty distance by-self  = 0.08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Notable exceptions where investigators appeared to move far from prior applications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Multiple outliers with high novelty scores found in questions 5,11,17,18,21,23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11313"/>
            <a:ext cx="4352925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Were Applications Similar to Other Existing NIH Research (non-self)?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447800" y="1762125"/>
            <a:ext cx="2743200" cy="4943475"/>
          </a:xfrm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Questions with largest proportion of novel applications relative to the NIH-wide set were: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  3  (100%)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  2    (87%)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13    (81%)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12    (75%)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  4    (73%)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Comparison group is needed to better understand the general trends.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460500"/>
            <a:ext cx="51006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</p:cNvCxnSpPr>
          <p:nvPr/>
        </p:nvCxnSpPr>
        <p:spPr bwMode="auto">
          <a:xfrm flipV="1">
            <a:off x="6510338" y="1870075"/>
            <a:ext cx="6350" cy="4206875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the PQs Compel Investigators to Propose New Lines of Research?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PQ applicants generally did not stray far from previous lines of research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Subtle scientific differences may result in low similarity scores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PQ application text was generally more similar to the PI’s previous work than to NIH-wide pool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Comparison group is needed to evaluate how the similarity seen here compares to responses to other RFAs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Analysis </a:t>
            </a: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Did the PQ initiative compel investigators to propose new lines of research</a:t>
            </a: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2">
              <a:buFontTx/>
              <a:buChar char="•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Did the ideas presented in the applications fill gaps in the NCI portfolio, as identified by the PQ RFA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solidFill>
                <a:srgbClr val="D9D9D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Applications Address Gaps in Scientific Research as Intended by the RFA?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7400" y="1414046"/>
            <a:ext cx="5791200" cy="5443954"/>
            <a:chOff x="2057400" y="1414046"/>
            <a:chExt cx="5791200" cy="5443954"/>
          </a:xfrm>
        </p:grpSpPr>
        <p:sp>
          <p:nvSpPr>
            <p:cNvPr id="26630" name="TextBox 35"/>
            <p:cNvSpPr txBox="1">
              <a:spLocks noChangeArrowheads="1"/>
            </p:cNvSpPr>
            <p:nvPr/>
          </p:nvSpPr>
          <p:spPr bwMode="auto">
            <a:xfrm>
              <a:off x="2362200" y="1414046"/>
              <a:ext cx="541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+mn-lt"/>
                  <a:cs typeface="Calibri" charset="0"/>
                </a:rPr>
                <a:t>Relative Ranking of </a:t>
              </a:r>
              <a:r>
                <a:rPr lang="en-US" sz="1600" dirty="0" smtClean="0">
                  <a:latin typeface="+mn-lt"/>
                  <a:cs typeface="Calibri" charset="0"/>
                </a:rPr>
                <a:t>Relevance: PQ </a:t>
              </a:r>
              <a:r>
                <a:rPr lang="en-US" sz="1600" dirty="0">
                  <a:latin typeface="+mn-lt"/>
                  <a:cs typeface="Calibri" charset="0"/>
                </a:rPr>
                <a:t>vs. Portfolio Analysis Applications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57400" y="1752600"/>
              <a:ext cx="5791200" cy="4713466"/>
              <a:chOff x="2057400" y="1839734"/>
              <a:chExt cx="5791200" cy="47134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7400" y="1839734"/>
                <a:ext cx="5791200" cy="4713466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309813" y="6061075"/>
                <a:ext cx="5310187" cy="415925"/>
                <a:chOff x="2309813" y="5984875"/>
                <a:chExt cx="5310187" cy="41592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2309813" y="5984875"/>
                  <a:ext cx="433387" cy="4159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N  </a:t>
                  </a:r>
                  <a:r>
                    <a:rPr lang="en-US" sz="1050" dirty="0">
                      <a:latin typeface="Calibri" pitchFamily="34" charset="0"/>
                      <a:cs typeface="Calibri" pitchFamily="34" charset="0"/>
                    </a:rPr>
                    <a:t>=</a:t>
                  </a:r>
                </a:p>
                <a:p>
                  <a:pPr algn="r">
                    <a:spcBef>
                      <a:spcPts val="0"/>
                    </a:spcBef>
                    <a:defRPr/>
                  </a:pP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 bwMode="auto">
                <a:xfrm>
                  <a:off x="2590800" y="5994484"/>
                  <a:ext cx="762000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84      464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 bwMode="auto">
                <a:xfrm>
                  <a:off x="3429000" y="5994484"/>
                  <a:ext cx="762000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15      129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>
                  <a:off x="4343400" y="6003925"/>
                  <a:ext cx="674687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67      55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 bwMode="auto">
                <a:xfrm>
                  <a:off x="5129213" y="6003925"/>
                  <a:ext cx="966787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22       305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 bwMode="auto">
                <a:xfrm>
                  <a:off x="6026150" y="6003925"/>
                  <a:ext cx="908050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50    1,024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 bwMode="auto">
                <a:xfrm>
                  <a:off x="6945312" y="6003925"/>
                  <a:ext cx="674688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en-US" sz="1050" dirty="0" smtClean="0">
                      <a:latin typeface="Calibri" pitchFamily="34" charset="0"/>
                      <a:cs typeface="Calibri" pitchFamily="34" charset="0"/>
                    </a:rPr>
                    <a:t>32      76</a:t>
                  </a:r>
                  <a:endParaRPr lang="en-US" sz="105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352800" y="6581001"/>
              <a:ext cx="3542256" cy="276999"/>
              <a:chOff x="3352800" y="6504779"/>
              <a:chExt cx="3542256" cy="276999"/>
            </a:xfrm>
          </p:grpSpPr>
          <p:sp>
            <p:nvSpPr>
              <p:cNvPr id="51" name="TextBox 36"/>
              <p:cNvSpPr txBox="1">
                <a:spLocks noChangeArrowheads="1"/>
              </p:cNvSpPr>
              <p:nvPr/>
            </p:nvSpPr>
            <p:spPr bwMode="auto">
              <a:xfrm>
                <a:off x="3557011" y="6504779"/>
                <a:ext cx="12439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latin typeface="+mn-lt"/>
                    <a:cs typeface="Calibri" charset="0"/>
                  </a:rPr>
                  <a:t>PQ RFA Response</a:t>
                </a:r>
              </a:p>
            </p:txBody>
          </p:sp>
          <p:sp>
            <p:nvSpPr>
              <p:cNvPr id="52" name="TextBox 37"/>
              <p:cNvSpPr txBox="1">
                <a:spLocks noChangeArrowheads="1"/>
              </p:cNvSpPr>
              <p:nvPr/>
            </p:nvSpPr>
            <p:spPr bwMode="auto">
              <a:xfrm>
                <a:off x="5103805" y="6504779"/>
                <a:ext cx="179125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latin typeface="+mn-lt"/>
                    <a:cs typeface="Calibri" charset="0"/>
                  </a:rPr>
                  <a:t>Portfolio Analysis Application</a:t>
                </a:r>
              </a:p>
            </p:txBody>
          </p:sp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6514692"/>
                <a:ext cx="269385" cy="2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663" y="6514692"/>
                <a:ext cx="252006" cy="2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TextBox 7"/>
          <p:cNvSpPr txBox="1"/>
          <p:nvPr/>
        </p:nvSpPr>
        <p:spPr>
          <a:xfrm rot="16200000">
            <a:off x="1466945" y="3923357"/>
            <a:ext cx="757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Distance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464" y="6321623"/>
            <a:ext cx="1338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Question Number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20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Applications Address Gaps in Scientific Research as Intended by the RFA?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Proxy examination question: Did the text of the PQ applications show a closer relationship to the RFA text compared to previously existing grants?</a:t>
            </a:r>
          </a:p>
          <a:p>
            <a:pPr lvl="1">
              <a:buFont typeface="Lucida Grande" charset="0"/>
              <a:buChar char="-"/>
            </a:pPr>
            <a:r>
              <a:rPr lang="en-US" sz="1800">
                <a:latin typeface="Arial Narrow" charset="0"/>
                <a:ea typeface="ＭＳ Ｐゴシック" charset="0"/>
              </a:rPr>
              <a:t>Drawbacks of using RFA text</a:t>
            </a:r>
          </a:p>
          <a:p>
            <a:pPr lvl="2">
              <a:buFontTx/>
              <a:buChar char="•"/>
            </a:pPr>
            <a:r>
              <a:rPr lang="en-US" sz="1600">
                <a:latin typeface="Arial Narrow" charset="0"/>
                <a:ea typeface="ＭＳ Ｐゴシック" charset="0"/>
              </a:rPr>
              <a:t>May refer to specific examples (e.g., particular cancer site or drug), biasing towards applications that refer to that example</a:t>
            </a:r>
          </a:p>
          <a:p>
            <a:pPr lvl="2">
              <a:buFontTx/>
              <a:buChar char="•"/>
            </a:pPr>
            <a:r>
              <a:rPr lang="en-US" sz="1600">
                <a:latin typeface="Arial Narrow" charset="0"/>
                <a:ea typeface="ＭＳ Ｐゴシック" charset="0"/>
              </a:rPr>
              <a:t>Some applications repeat the RFA text verbatim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Application Level</a:t>
            </a:r>
          </a:p>
          <a:p>
            <a:pPr lvl="1">
              <a:buFont typeface="Lucida Grande" charset="0"/>
              <a:buChar char="-"/>
            </a:pPr>
            <a:r>
              <a:rPr lang="en-US" sz="1800">
                <a:latin typeface="Arial Narrow" charset="0"/>
                <a:ea typeface="ＭＳ Ｐゴシック" charset="0"/>
              </a:rPr>
              <a:t>613 of applications were found to be relevant.</a:t>
            </a:r>
          </a:p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Question Level</a:t>
            </a:r>
          </a:p>
          <a:p>
            <a:pPr lvl="1">
              <a:buFont typeface="Lucida Grande" charset="0"/>
              <a:buChar char="-"/>
            </a:pPr>
            <a:r>
              <a:rPr lang="en-US" sz="1800">
                <a:latin typeface="Arial Narrow" charset="0"/>
                <a:ea typeface="ＭＳ Ｐゴシック" charset="0"/>
              </a:rPr>
              <a:t>Some questions received only a small percentage of applications below threshold</a:t>
            </a:r>
          </a:p>
          <a:p>
            <a:pPr lvl="1">
              <a:buFont typeface="Lucida Grande" charset="0"/>
              <a:buChar char="-"/>
            </a:pPr>
            <a:r>
              <a:rPr lang="en-US" sz="1800">
                <a:latin typeface="Arial Narrow" charset="0"/>
                <a:ea typeface="ＭＳ Ｐゴシック" charset="0"/>
              </a:rPr>
              <a:t>Some questions received applications that were generally no more responsive than previously existing applications</a:t>
            </a:r>
          </a:p>
          <a:p>
            <a:pPr lvl="1">
              <a:buFont typeface="Lucida Grande" charset="0"/>
              <a:buChar char="-"/>
            </a:pPr>
            <a:r>
              <a:rPr lang="en-US" sz="1800">
                <a:latin typeface="Arial Narrow" charset="0"/>
                <a:ea typeface="ＭＳ Ｐゴシック" charset="0"/>
              </a:rPr>
              <a:t>Questions that received the most responsive applications were 2, 16, 22 and 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Analysis Questions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Were Applications Generally Novel and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Relevant?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88" name="Group 28687"/>
          <p:cNvGrpSpPr/>
          <p:nvPr/>
        </p:nvGrpSpPr>
        <p:grpSpPr>
          <a:xfrm>
            <a:off x="8458200" y="3886200"/>
            <a:ext cx="696600" cy="738664"/>
            <a:chOff x="8371200" y="3761601"/>
            <a:chExt cx="696600" cy="738664"/>
          </a:xfrm>
        </p:grpSpPr>
        <p:grpSp>
          <p:nvGrpSpPr>
            <p:cNvPr id="28686" name="Group 28685"/>
            <p:cNvGrpSpPr/>
            <p:nvPr/>
          </p:nvGrpSpPr>
          <p:grpSpPr>
            <a:xfrm>
              <a:off x="8483600" y="4038600"/>
              <a:ext cx="517552" cy="461665"/>
              <a:chOff x="8483600" y="4038600"/>
              <a:chExt cx="517552" cy="461665"/>
            </a:xfrm>
          </p:grpSpPr>
          <p:pic>
            <p:nvPicPr>
              <p:cNvPr id="28684" name="Picture 286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83600" y="4051300"/>
                <a:ext cx="203200" cy="444500"/>
              </a:xfrm>
              <a:prstGeom prst="rect">
                <a:avLst/>
              </a:prstGeom>
            </p:spPr>
          </p:pic>
          <p:sp>
            <p:nvSpPr>
              <p:cNvPr id="28685" name="TextBox 28684"/>
              <p:cNvSpPr txBox="1"/>
              <p:nvPr/>
            </p:nvSpPr>
            <p:spPr>
              <a:xfrm>
                <a:off x="8610600" y="4038600"/>
                <a:ext cx="390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Yes</a:t>
                </a:r>
              </a:p>
              <a:p>
                <a:r>
                  <a:rPr lang="en-US" sz="1200" dirty="0" smtClean="0">
                    <a:latin typeface="+mn-lt"/>
                  </a:rPr>
                  <a:t>No</a:t>
                </a:r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28687" name="TextBox 28686"/>
            <p:cNvSpPr txBox="1"/>
            <p:nvPr/>
          </p:nvSpPr>
          <p:spPr>
            <a:xfrm>
              <a:off x="8371200" y="3761601"/>
              <a:ext cx="696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NI or ESI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28694" name="Group 28693"/>
          <p:cNvGrpSpPr/>
          <p:nvPr/>
        </p:nvGrpSpPr>
        <p:grpSpPr>
          <a:xfrm>
            <a:off x="1337845" y="1600199"/>
            <a:ext cx="7272755" cy="5257801"/>
            <a:chOff x="1337845" y="1600199"/>
            <a:chExt cx="7272755" cy="5257801"/>
          </a:xfrm>
        </p:grpSpPr>
        <p:sp>
          <p:nvSpPr>
            <p:cNvPr id="28678" name="TextBox 28677"/>
            <p:cNvSpPr txBox="1"/>
            <p:nvPr/>
          </p:nvSpPr>
          <p:spPr>
            <a:xfrm rot="16200000">
              <a:off x="327352" y="4137353"/>
              <a:ext cx="2359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Relevance = 1 – rel. distance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8679" name="TextBox 28678"/>
            <p:cNvSpPr txBox="1"/>
            <p:nvPr/>
          </p:nvSpPr>
          <p:spPr>
            <a:xfrm>
              <a:off x="3962400" y="6519446"/>
              <a:ext cx="2176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Minimum Novelty Distance</a:t>
              </a:r>
              <a:endParaRPr lang="en-US" sz="1600" dirty="0">
                <a:latin typeface="+mn-lt"/>
              </a:endParaRPr>
            </a:p>
          </p:txBody>
        </p:sp>
        <p:grpSp>
          <p:nvGrpSpPr>
            <p:cNvPr id="28693" name="Group 28692"/>
            <p:cNvGrpSpPr/>
            <p:nvPr/>
          </p:nvGrpSpPr>
          <p:grpSpPr>
            <a:xfrm>
              <a:off x="1651233" y="1600199"/>
              <a:ext cx="6959367" cy="4953001"/>
              <a:chOff x="1597084" y="1524000"/>
              <a:chExt cx="6959367" cy="4953001"/>
            </a:xfrm>
          </p:grpSpPr>
          <p:grpSp>
            <p:nvGrpSpPr>
              <p:cNvPr id="28691" name="Group 28690"/>
              <p:cNvGrpSpPr/>
              <p:nvPr/>
            </p:nvGrpSpPr>
            <p:grpSpPr>
              <a:xfrm>
                <a:off x="1597084" y="1524000"/>
                <a:ext cx="6937316" cy="2438401"/>
                <a:chOff x="1597084" y="1524000"/>
                <a:chExt cx="6937316" cy="2438401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200" y="2133600"/>
                  <a:ext cx="1676400" cy="180384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76599" y="2133600"/>
                  <a:ext cx="1699591" cy="182880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3000" y="2133600"/>
                  <a:ext cx="1699591" cy="1828800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29400" y="2133601"/>
                  <a:ext cx="1699591" cy="1828800"/>
                </a:xfrm>
                <a:prstGeom prst="rect">
                  <a:avLst/>
                </a:prstGeom>
              </p:spPr>
            </p:pic>
            <p:sp>
              <p:nvSpPr>
                <p:cNvPr id="28689" name="TextBox 28688"/>
                <p:cNvSpPr txBox="1"/>
                <p:nvPr/>
              </p:nvSpPr>
              <p:spPr>
                <a:xfrm>
                  <a:off x="1597084" y="1524000"/>
                  <a:ext cx="69373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+mn-lt"/>
                    </a:rPr>
                    <a:t>Relevance and Best (Minimum) By-Self Novelty of PQ Applications with Investigator Status </a:t>
                  </a: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28690" name="TextBox 28689"/>
                <p:cNvSpPr txBox="1"/>
                <p:nvPr/>
              </p:nvSpPr>
              <p:spPr>
                <a:xfrm>
                  <a:off x="1981200" y="1825823"/>
                  <a:ext cx="10727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 (n = 77)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657600" y="1828800"/>
                  <a:ext cx="10727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5 (n = 64)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328095" y="1828800"/>
                  <a:ext cx="11545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14 (n = 47)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010400" y="1828800"/>
                  <a:ext cx="11545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17 (n = 29)</a:t>
                  </a:r>
                  <a:endParaRPr lang="en-US" sz="1400" dirty="0">
                    <a:latin typeface="+mn-lt"/>
                  </a:endParaRPr>
                </a:p>
              </p:txBody>
            </p:sp>
          </p:grpSp>
          <p:grpSp>
            <p:nvGrpSpPr>
              <p:cNvPr id="28692" name="Group 28691"/>
              <p:cNvGrpSpPr/>
              <p:nvPr/>
            </p:nvGrpSpPr>
            <p:grpSpPr>
              <a:xfrm>
                <a:off x="1600200" y="4038600"/>
                <a:ext cx="6956251" cy="2438401"/>
                <a:chOff x="1600200" y="4038600"/>
                <a:chExt cx="6956251" cy="2438401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0200" y="4673155"/>
                  <a:ext cx="1676400" cy="1803846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6600" y="4673155"/>
                  <a:ext cx="1676400" cy="1803846"/>
                </a:xfrm>
                <a:prstGeom prst="rect">
                  <a:avLst/>
                </a:prstGeom>
              </p:spPr>
            </p:pic>
            <p:pic>
              <p:nvPicPr>
                <p:cNvPr id="28672" name="Picture 2867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53000" y="4673155"/>
                  <a:ext cx="1676400" cy="1803846"/>
                </a:xfrm>
                <a:prstGeom prst="rect">
                  <a:avLst/>
                </a:prstGeom>
              </p:spPr>
            </p:pic>
            <p:pic>
              <p:nvPicPr>
                <p:cNvPr id="28676" name="Picture 2867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29399" y="4673155"/>
                  <a:ext cx="1676401" cy="1803846"/>
                </a:xfrm>
                <a:prstGeom prst="rect">
                  <a:avLst/>
                </a:prstGeom>
              </p:spPr>
            </p:pic>
            <p:sp>
              <p:nvSpPr>
                <p:cNvPr id="51" name="TextBox 50"/>
                <p:cNvSpPr txBox="1"/>
                <p:nvPr/>
              </p:nvSpPr>
              <p:spPr>
                <a:xfrm>
                  <a:off x="1600200" y="4038600"/>
                  <a:ext cx="69562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+mn-lt"/>
                    </a:rPr>
                    <a:t>Relevance and Best (Minimum) General Novelty of PQ Applications with Investigator Status </a:t>
                  </a: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981200" y="4416623"/>
                  <a:ext cx="10727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 (n = 84)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657600" y="4416623"/>
                  <a:ext cx="10727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5 (n = 67)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334000" y="4416623"/>
                  <a:ext cx="11545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14 (n = 50)</a:t>
                  </a:r>
                  <a:endParaRPr lang="en-US" sz="1400" dirty="0">
                    <a:latin typeface="+mn-lt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010400" y="4416623"/>
                  <a:ext cx="11545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n-lt"/>
                    </a:rPr>
                    <a:t>PQ 17 (n = 32)</a:t>
                  </a:r>
                  <a:endParaRPr lang="en-US" sz="1400" dirty="0">
                    <a:latin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584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Analysis </a:t>
            </a: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 Conclusions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315200" cy="4943475"/>
          </a:xfrm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Novelty score detected applications that were very similar to prior work with high recall</a:t>
            </a:r>
          </a:p>
          <a:p>
            <a:pPr lvl="1"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Challenging</a:t>
            </a:r>
            <a:r>
              <a:rPr lang="en-US" sz="22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to distinguish scientific nuances and extensions of previous work </a:t>
            </a:r>
            <a:endParaRPr lang="en-US" sz="22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Current relevance measurement is dependent upon the target text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Comparison group may provide a more thorough understanding of both the novelty and relevance metrics</a:t>
            </a:r>
          </a:p>
          <a:p>
            <a:pPr>
              <a:buFontTx/>
              <a:buChar char="•"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Lessons learned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A larger cohort is needed to avoid missing novelty spoilers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Similarity measurements are sensitive to many factors, including cohort size and scaling parameters  </a:t>
            </a:r>
          </a:p>
          <a:p>
            <a:pPr lvl="1">
              <a:buFont typeface="Lucida Grande" charset="0"/>
              <a:buChar char="-"/>
            </a:pPr>
            <a:r>
              <a:rPr lang="en-US" sz="2000">
                <a:latin typeface="Arial Narrow" charset="0"/>
                <a:ea typeface="ＭＳ Ｐゴシック" charset="0"/>
              </a:rPr>
              <a:t>Specific aims may be more informative than abstract text for measuring relevance</a:t>
            </a:r>
          </a:p>
          <a:p>
            <a:pPr>
              <a:buFontTx/>
              <a:buChar char="•"/>
            </a:pPr>
            <a:endParaRPr lang="en-US" sz="2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Discipline</a:t>
            </a:r>
          </a:p>
        </p:txBody>
      </p:sp>
      <p:pic>
        <p:nvPicPr>
          <p:cNvPr id="32770" name="Content Placeholder 2" descr="PQ by deg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3656"/>
          <a:stretch>
            <a:fillRect/>
          </a:stretch>
        </p:blipFill>
        <p:spPr>
          <a:xfrm>
            <a:off x="1447800" y="1447800"/>
            <a:ext cx="7696200" cy="5200650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2971800" y="6027738"/>
            <a:ext cx="21859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Basic/Life sciences: 47.7%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Behavioral: 1.6%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Epidemiology: 2.1%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388" y="6027738"/>
            <a:ext cx="2944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MD: 15.3%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MD/PhD: 20.0%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Physical science/Engineering: 13.3%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2" descr="PI Stat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" r="977"/>
          <a:stretch/>
        </p:blipFill>
        <p:spPr>
          <a:xfrm>
            <a:off x="1371600" y="1371600"/>
            <a:ext cx="7699607" cy="5105400"/>
          </a:xfrm>
          <a:ln/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Investigator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6213" y="6027738"/>
            <a:ext cx="26431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New Investigator: 20.7%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Early Stage Investigator: 15.1%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Experienced Investigator: 64.2%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2" descr="No P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 r="658"/>
          <a:stretch/>
        </p:blipFill>
        <p:spPr>
          <a:xfrm>
            <a:off x="1447800" y="1447800"/>
            <a:ext cx="7641267" cy="5105400"/>
          </a:xfrm>
          <a:ln/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Multi-PI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51538"/>
            <a:ext cx="10541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 PI: 77.7%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2 PI: 17.5%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3+ PI: 4.8%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Applications Address Gaps in Scientific Research as Intended by the RFA?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4579" name="Group 39"/>
          <p:cNvGrpSpPr>
            <a:grpSpLocks/>
          </p:cNvGrpSpPr>
          <p:nvPr/>
        </p:nvGrpSpPr>
        <p:grpSpPr bwMode="auto">
          <a:xfrm>
            <a:off x="1447800" y="1524000"/>
            <a:ext cx="7664450" cy="5175250"/>
            <a:chOff x="797505" y="1343025"/>
            <a:chExt cx="8401050" cy="5174844"/>
          </a:xfrm>
        </p:grpSpPr>
        <p:grpSp>
          <p:nvGrpSpPr>
            <p:cNvPr id="24581" name="Group 34"/>
            <p:cNvGrpSpPr>
              <a:grpSpLocks/>
            </p:cNvGrpSpPr>
            <p:nvPr/>
          </p:nvGrpSpPr>
          <p:grpSpPr bwMode="auto">
            <a:xfrm>
              <a:off x="797505" y="1447800"/>
              <a:ext cx="8401050" cy="4914900"/>
              <a:chOff x="561975" y="1371600"/>
              <a:chExt cx="8401050" cy="5143500"/>
            </a:xfrm>
          </p:grpSpPr>
          <p:pic>
            <p:nvPicPr>
              <p:cNvPr id="2458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975" y="1371600"/>
                <a:ext cx="8401050" cy="5019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9" name="Rectangle 33"/>
              <p:cNvSpPr>
                <a:spLocks noChangeArrowheads="1"/>
              </p:cNvSpPr>
              <p:nvPr/>
            </p:nvSpPr>
            <p:spPr bwMode="auto">
              <a:xfrm>
                <a:off x="2286000" y="6029325"/>
                <a:ext cx="3629025" cy="485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182880" bIns="0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1923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84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464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86876" y="5900041"/>
                <a:ext cx="38977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15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129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39185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12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2,015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04600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15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885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54354" y="5900041"/>
                <a:ext cx="321912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67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55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82302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31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1,206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47717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19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179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62669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19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817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67181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31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193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82134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27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193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95346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50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485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49396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28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4,571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014810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22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305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68860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50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1,024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69076" y="5900041"/>
                <a:ext cx="321912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8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49227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9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822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297240" y="5900041"/>
                <a:ext cx="321913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32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76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77392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69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536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16705" y="5900041"/>
                <a:ext cx="321913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9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10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35953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31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3,218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510068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42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386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25020" y="5900041"/>
                <a:ext cx="391516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24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522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139973" y="5900041"/>
                <a:ext cx="391515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23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363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02723" y="5900041"/>
                <a:ext cx="494179" cy="4153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37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US" sz="1050" dirty="0">
                    <a:latin typeface="Calibri" pitchFamily="34" charset="0"/>
                    <a:cs typeface="Calibri" pitchFamily="34" charset="0"/>
                  </a:rPr>
                  <a:t>3,155</a:t>
                </a:r>
              </a:p>
            </p:txBody>
          </p:sp>
        </p:grpSp>
        <p:sp>
          <p:nvSpPr>
            <p:cNvPr id="24582" name="TextBox 35"/>
            <p:cNvSpPr txBox="1">
              <a:spLocks noChangeArrowheads="1"/>
            </p:cNvSpPr>
            <p:nvPr/>
          </p:nvSpPr>
          <p:spPr bwMode="auto">
            <a:xfrm>
              <a:off x="2782684" y="1343025"/>
              <a:ext cx="41762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Relative Ranking of Relevance:</a:t>
              </a:r>
            </a:p>
            <a:p>
              <a:pPr algn="ctr" eaLnBrk="1" hangingPunct="1"/>
              <a:r>
                <a:rPr lang="en-US" sz="1400">
                  <a:latin typeface="Calibri" charset="0"/>
                  <a:cs typeface="Calibri" charset="0"/>
                </a:rPr>
                <a:t>PQ Applications vs. Portfolio Analysis Applications</a:t>
              </a:r>
            </a:p>
          </p:txBody>
        </p:sp>
        <p:grpSp>
          <p:nvGrpSpPr>
            <p:cNvPr id="24583" name="Group 40"/>
            <p:cNvGrpSpPr>
              <a:grpSpLocks/>
            </p:cNvGrpSpPr>
            <p:nvPr/>
          </p:nvGrpSpPr>
          <p:grpSpPr bwMode="auto">
            <a:xfrm>
              <a:off x="3012068" y="6240870"/>
              <a:ext cx="4120167" cy="276999"/>
              <a:chOff x="2700338" y="6240870"/>
              <a:chExt cx="4120167" cy="276999"/>
            </a:xfrm>
          </p:grpSpPr>
          <p:sp>
            <p:nvSpPr>
              <p:cNvPr id="24584" name="TextBox 36"/>
              <p:cNvSpPr txBox="1">
                <a:spLocks noChangeArrowheads="1"/>
              </p:cNvSpPr>
              <p:nvPr/>
            </p:nvSpPr>
            <p:spPr bwMode="auto">
              <a:xfrm>
                <a:off x="2924175" y="6240870"/>
                <a:ext cx="12729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Calibri" charset="0"/>
                    <a:cs typeface="Calibri" charset="0"/>
                  </a:rPr>
                  <a:t>PQ RFA Response</a:t>
                </a:r>
              </a:p>
            </p:txBody>
          </p:sp>
          <p:sp>
            <p:nvSpPr>
              <p:cNvPr id="24585" name="TextBox 37"/>
              <p:cNvSpPr txBox="1">
                <a:spLocks noChangeArrowheads="1"/>
              </p:cNvSpPr>
              <p:nvPr/>
            </p:nvSpPr>
            <p:spPr bwMode="auto">
              <a:xfrm>
                <a:off x="4619625" y="6240870"/>
                <a:ext cx="22008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Calibri" charset="0"/>
                    <a:cs typeface="Calibri" charset="0"/>
                  </a:rPr>
                  <a:t>Portfolio Analysis Application</a:t>
                </a:r>
              </a:p>
            </p:txBody>
          </p:sp>
          <p:pic>
            <p:nvPicPr>
              <p:cNvPr id="2458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338" y="6250782"/>
                <a:ext cx="295275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4363" y="6250782"/>
                <a:ext cx="276225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785813" y="5943600"/>
            <a:ext cx="14239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n (PQ)   =</a:t>
            </a:r>
          </a:p>
          <a:p>
            <a:pPr algn="r">
              <a:spcBef>
                <a:spcPts val="0"/>
              </a:spcBef>
              <a:defRPr/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n (Portfolio Analysis)  = </a:t>
            </a:r>
          </a:p>
        </p:txBody>
      </p:sp>
    </p:spTree>
    <p:extLst>
      <p:ext uri="{BB962C8B-B14F-4D97-AF65-F5344CB8AC3E}">
        <p14:creationId xmlns:p14="http://schemas.microsoft.com/office/powerpoint/2010/main" val="1490194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Were Applications Generally Novel and Relevant?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371600" y="1609725"/>
            <a:ext cx="2743200" cy="4943475"/>
          </a:xfrm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The majority of questions were found to be similar to the applicant’s prior work and relevant to the RFA </a:t>
            </a:r>
          </a:p>
        </p:txBody>
      </p:sp>
      <p:pic>
        <p:nvPicPr>
          <p:cNvPr id="26627" name="Picture 3" descr="Relevance_vs_Novelty_AEA_Min_BySel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600200"/>
            <a:ext cx="5065712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9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Analysis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Analysis Questions</a:t>
            </a: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was the breadth of the investigators who applied to the PQ initiative?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the PQ initiative compel investigators to propose new lines of research?</a:t>
            </a:r>
          </a:p>
          <a:p>
            <a:pPr lvl="1">
              <a:buFont typeface="Lucida Grande" charset="0"/>
              <a:buChar char="-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“Novelty” as compared to self and general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Did the ideas presented in the applications fill gaps in the NCI portfolio, as identified by the PQ RFA?</a:t>
            </a:r>
          </a:p>
          <a:p>
            <a:pPr lvl="1">
              <a:buFont typeface="Lucida Grande" charset="0"/>
              <a:buChar char="-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“Relevance” as compared to RFA text</a:t>
            </a:r>
          </a:p>
          <a:p>
            <a:pPr>
              <a:buFontTx/>
              <a:buChar char="•"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Analysis Questions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Methodology: Applicant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Discipline</a:t>
            </a:r>
          </a:p>
          <a:p>
            <a:pPr lvl="1">
              <a:defRPr/>
            </a:pPr>
            <a:r>
              <a:rPr lang="en-US" dirty="0" smtClean="0"/>
              <a:t>Determined using combination of degree, institution department, primary degree field, expertise, and PI </a:t>
            </a:r>
            <a:r>
              <a:rPr lang="en-US" dirty="0" err="1" smtClean="0"/>
              <a:t>biosketch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MD and MD/PhD not further characterized</a:t>
            </a:r>
          </a:p>
          <a:p>
            <a:pPr>
              <a:defRPr/>
            </a:pPr>
            <a:r>
              <a:rPr lang="en-US" dirty="0" smtClean="0"/>
              <a:t>Investigator status</a:t>
            </a:r>
          </a:p>
          <a:p>
            <a:pPr lvl="1">
              <a:defRPr/>
            </a:pPr>
            <a:r>
              <a:rPr lang="en-US" dirty="0" smtClean="0"/>
              <a:t>NIH definition of new investigator and early stage investigator</a:t>
            </a:r>
          </a:p>
          <a:p>
            <a:pPr lvl="1">
              <a:defRPr/>
            </a:pPr>
            <a:r>
              <a:rPr lang="en-US" dirty="0" smtClean="0"/>
              <a:t>Flags in NIH database; suspect flags confirmed using prior grant history and date of degree information</a:t>
            </a:r>
          </a:p>
          <a:p>
            <a:pPr>
              <a:defRPr/>
            </a:pPr>
            <a:r>
              <a:rPr lang="en-US" dirty="0" smtClean="0"/>
              <a:t>Multiple PI applications</a:t>
            </a:r>
          </a:p>
          <a:p>
            <a:pPr marL="457200" lvl="1" indent="0">
              <a:buFont typeface="Lucida Grande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Characterization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02625"/>
              </p:ext>
            </p:extLst>
          </p:nvPr>
        </p:nvGraphicFramePr>
        <p:xfrm>
          <a:off x="2438400" y="3927475"/>
          <a:ext cx="5638800" cy="1026072"/>
        </p:xfrm>
        <a:graphic>
          <a:graphicData uri="http://schemas.openxmlformats.org/drawingml/2006/table">
            <a:tbl>
              <a:tblPr/>
              <a:tblGrid>
                <a:gridCol w="3882772"/>
                <a:gridCol w="1756028"/>
              </a:tblGrid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Investigator Status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PQ Applicants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Investigator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Early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Investigator (NI Subset)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Experienced Investigator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1447800"/>
          <a:ext cx="5638800" cy="1795738"/>
        </p:xfrm>
        <a:graphic>
          <a:graphicData uri="http://schemas.openxmlformats.org/drawingml/2006/table">
            <a:tbl>
              <a:tblPr/>
              <a:tblGrid>
                <a:gridCol w="3882772"/>
                <a:gridCol w="1756028"/>
              </a:tblGrid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Investigator Discipline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PQ Applicants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Basic/life sciences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Epidemiology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Physical science/engineering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MD/PhD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5638800"/>
          <a:ext cx="5638800" cy="1026072"/>
        </p:xfrm>
        <a:graphic>
          <a:graphicData uri="http://schemas.openxmlformats.org/drawingml/2006/table">
            <a:tbl>
              <a:tblPr/>
              <a:tblGrid>
                <a:gridCol w="3721608"/>
                <a:gridCol w="1917192"/>
              </a:tblGrid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Multi-PI Applications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PQ Applications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PI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PI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256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3+ PI</a:t>
                      </a: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81400" y="3276600"/>
            <a:ext cx="3810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NIH awarded PIs: ~30% MD or MD/PhD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NCI R01/R21 applicants: ~30% MD or MD/PhD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995863"/>
            <a:ext cx="4491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NIH R01: ~30% New Investigator/Early Stage Investigator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NCI R01: ~33% New Investigator/Early Stage Investigator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Applicant Characterization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PQ RFA attracted:</a:t>
            </a:r>
          </a:p>
          <a:p>
            <a:pPr lvl="1">
              <a:buFont typeface="Lucida Grande" charset="0"/>
              <a:buChar char="-"/>
            </a:pPr>
            <a:r>
              <a:rPr lang="en-US">
                <a:latin typeface="Arial Narrow" charset="0"/>
                <a:ea typeface="ＭＳ Ｐゴシック" charset="0"/>
              </a:rPr>
              <a:t>More new investigators/early stage investigators</a:t>
            </a:r>
          </a:p>
          <a:p>
            <a:pPr lvl="1">
              <a:buFont typeface="Lucida Grande" charset="0"/>
              <a:buChar char="-"/>
            </a:pPr>
            <a:r>
              <a:rPr lang="en-US">
                <a:latin typeface="Arial Narrow" charset="0"/>
                <a:ea typeface="ＭＳ Ｐゴシック" charset="0"/>
              </a:rPr>
              <a:t>More MD and MD/PhDs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Every PQ received multi-PI applications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Analysis Questions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Applicant characterization study</a:t>
            </a:r>
          </a:p>
          <a:p>
            <a:pPr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Novelty and relevance study</a:t>
            </a:r>
          </a:p>
          <a:p>
            <a:pPr lvl="1">
              <a:buFontTx/>
              <a:buChar char="•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Methodology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D9D9D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5&quot;&gt;&lt;object type=&quot;3&quot; unique_id=&quot;10008&quot;&gt;&lt;property id=&quot;20148&quot; value=&quot;5&quot;/&gt;&lt;property id=&quot;20300&quot; value=&quot;Slide 1&quot;/&gt;&lt;property id=&quot;20307&quot; value=&quot;256&quot;/&gt;&lt;/object&gt;&lt;object type=&quot;3&quot; unique_id=&quot;10012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1497</Words>
  <Application>Microsoft Macintosh PowerPoint</Application>
  <PresentationFormat>On-screen Show (4:3)</PresentationFormat>
  <Paragraphs>307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Assessment of Proposed Research: National Cancer Institute Provocative Questions Initiative Case Study</vt:lpstr>
      <vt:lpstr>Outline</vt:lpstr>
      <vt:lpstr>Outline</vt:lpstr>
      <vt:lpstr>Analysis Questions</vt:lpstr>
      <vt:lpstr>Outline</vt:lpstr>
      <vt:lpstr>Methodology: Applicant Characterization</vt:lpstr>
      <vt:lpstr>Applicant Characterization</vt:lpstr>
      <vt:lpstr>Applicant Characterization</vt:lpstr>
      <vt:lpstr>Outline</vt:lpstr>
      <vt:lpstr>Methodology: Novelty and Relevance</vt:lpstr>
      <vt:lpstr>Methodology: Measurement Goals</vt:lpstr>
      <vt:lpstr>Methodology: Plotting Text Similarity Scores</vt:lpstr>
      <vt:lpstr>Outline</vt:lpstr>
      <vt:lpstr>Did Applicants Change Their Research Direction?</vt:lpstr>
      <vt:lpstr>Were Applications Similar to Other Existing NIH Research (non-self)?</vt:lpstr>
      <vt:lpstr>Did the PQs Compel Investigators to Propose New Lines of Research?</vt:lpstr>
      <vt:lpstr>Outline</vt:lpstr>
      <vt:lpstr>Did Applications Address Gaps in Scientific Research as Intended by the RFA?</vt:lpstr>
      <vt:lpstr>Did Applications Address Gaps in Scientific Research as Intended by the RFA?</vt:lpstr>
      <vt:lpstr>Were Applications Generally Novel and Relevant?</vt:lpstr>
      <vt:lpstr>Outline</vt:lpstr>
      <vt:lpstr>Methodology Conclusions</vt:lpstr>
      <vt:lpstr>Questions?</vt:lpstr>
      <vt:lpstr>Applicant Discipline</vt:lpstr>
      <vt:lpstr>Applicant Investigator Status</vt:lpstr>
      <vt:lpstr>Multi-PI Applications</vt:lpstr>
      <vt:lpstr>Did Applications Address Gaps in Scientific Research as Intended by the RFA?</vt:lpstr>
      <vt:lpstr>Were Applications Generally Novel and Relevant?</vt:lpstr>
    </vt:vector>
  </TitlesOfParts>
  <Company>Spielmann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Spielmann</dc:creator>
  <cp:lastModifiedBy>Elizabeth Hsu</cp:lastModifiedBy>
  <cp:revision>99</cp:revision>
  <dcterms:created xsi:type="dcterms:W3CDTF">2009-03-30T19:48:45Z</dcterms:created>
  <dcterms:modified xsi:type="dcterms:W3CDTF">2012-10-27T11:49:36Z</dcterms:modified>
</cp:coreProperties>
</file>